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483" r:id="rId2"/>
    <p:sldId id="497" r:id="rId3"/>
    <p:sldId id="484" r:id="rId4"/>
    <p:sldId id="485" r:id="rId5"/>
    <p:sldId id="486" r:id="rId6"/>
    <p:sldId id="487" r:id="rId7"/>
    <p:sldId id="488" r:id="rId8"/>
    <p:sldId id="489" r:id="rId9"/>
    <p:sldId id="490" r:id="rId10"/>
    <p:sldId id="491" r:id="rId11"/>
    <p:sldId id="496" r:id="rId12"/>
    <p:sldId id="492" r:id="rId13"/>
    <p:sldId id="493" r:id="rId14"/>
    <p:sldId id="494" r:id="rId15"/>
    <p:sldId id="495" r:id="rId16"/>
  </p:sldIdLst>
  <p:sldSz cx="9144000" cy="6858000" type="screen4x3"/>
  <p:notesSz cx="68834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00D200"/>
    <a:srgbClr val="021FAE"/>
    <a:srgbClr val="075DCF"/>
    <a:srgbClr val="33CC33"/>
    <a:srgbClr val="66FF66"/>
    <a:srgbClr val="6591A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285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5938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405938"/>
            <a:ext cx="29876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fld id="{0171AB4D-9824-884B-BA58-61B7B6B14E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014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>
            <a:lvl1pPr defTabSz="93345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2912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>
            <a:lvl1pPr algn="r" defTabSz="93345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6788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7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05350"/>
            <a:ext cx="5048250" cy="4457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82913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b" anchorCtr="0" compatLnSpc="1">
            <a:prstTxWarp prst="textNoShape">
              <a:avLst/>
            </a:prstTxWarp>
          </a:bodyPr>
          <a:lstStyle>
            <a:lvl1pPr defTabSz="933450">
              <a:defRPr sz="13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9410700"/>
            <a:ext cx="2982912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314" tIns="46657" rIns="93314" bIns="46657" numCol="1" anchor="b" anchorCtr="0" compatLnSpc="1">
            <a:prstTxWarp prst="textNoShape">
              <a:avLst/>
            </a:prstTxWarp>
          </a:bodyPr>
          <a:lstStyle>
            <a:lvl1pPr algn="r" defTabSz="933450">
              <a:defRPr sz="1300">
                <a:latin typeface="Times New Roman" charset="0"/>
              </a:defRPr>
            </a:lvl1pPr>
          </a:lstStyle>
          <a:p>
            <a:fld id="{7A79E092-F7C6-5743-BC54-FB9F4D4C43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449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Multithreaded Programming in Cilk Lecture 1</a:t>
            </a:r>
          </a:p>
        </p:txBody>
      </p:sp>
      <p:sp>
        <p:nvSpPr>
          <p:cNvPr id="18435" name="Rectangle 1027"/>
          <p:cNvSpPr>
            <a:spLocks noGrp="1" noChangeArrowheads="1"/>
          </p:cNvSpPr>
          <p:nvPr>
            <p:ph type="dt" sz="quarter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July 13, 2006</a:t>
            </a:r>
          </a:p>
        </p:txBody>
      </p:sp>
      <p:sp>
        <p:nvSpPr>
          <p:cNvPr id="1843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95FE908C-021F-6E4F-B929-0D46D402A32C}" type="slidenum">
              <a:rPr lang="en-US" sz="1300">
                <a:latin typeface="Times New Roman" charset="0"/>
              </a:rPr>
              <a:pPr/>
              <a:t>3</a:t>
            </a:fld>
            <a:endParaRPr lang="en-US" sz="1300">
              <a:latin typeface="Times New Roman" charset="0"/>
            </a:endParaRPr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Grp="1" noChangeArrowheads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Multithreaded Programming in Cilk Lecture 1</a:t>
            </a:r>
          </a:p>
        </p:txBody>
      </p:sp>
      <p:sp>
        <p:nvSpPr>
          <p:cNvPr id="19459" name="Rectangle 1027"/>
          <p:cNvSpPr>
            <a:spLocks noGrp="1" noChangeArrowheads="1"/>
          </p:cNvSpPr>
          <p:nvPr>
            <p:ph type="dt" sz="quarter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July 13, 2006</a:t>
            </a:r>
          </a:p>
        </p:txBody>
      </p:sp>
      <p:sp>
        <p:nvSpPr>
          <p:cNvPr id="1946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B3D248C5-CFCE-9B43-9D2A-8EB358A64E39}" type="slidenum">
              <a:rPr lang="en-US" sz="1300">
                <a:latin typeface="Times New Roman" charset="0"/>
              </a:rPr>
              <a:pPr/>
              <a:t>4</a:t>
            </a:fld>
            <a:endParaRPr lang="en-US" sz="1300">
              <a:latin typeface="Times New Roman" charset="0"/>
            </a:endParaRPr>
          </a:p>
        </p:txBody>
      </p:sp>
      <p:sp>
        <p:nvSpPr>
          <p:cNvPr id="194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ChangeArrowheads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Multithreaded Programming in Cilk Lecture 1</a:t>
            </a:r>
          </a:p>
        </p:txBody>
      </p:sp>
      <p:sp>
        <p:nvSpPr>
          <p:cNvPr id="20483" name="Rectangle 1027"/>
          <p:cNvSpPr>
            <a:spLocks noGrp="1" noChangeArrowheads="1"/>
          </p:cNvSpPr>
          <p:nvPr>
            <p:ph type="dt" sz="quarter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July 13, 2006</a:t>
            </a:r>
          </a:p>
        </p:txBody>
      </p:sp>
      <p:sp>
        <p:nvSpPr>
          <p:cNvPr id="2048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ECCF5E6A-65F9-BB4D-AE2C-F4121601EDBF}" type="slidenum">
              <a:rPr lang="en-US" sz="1300">
                <a:latin typeface="Times New Roman" charset="0"/>
              </a:rPr>
              <a:pPr/>
              <a:t>5</a:t>
            </a:fld>
            <a:endParaRPr lang="en-US" sz="1300">
              <a:latin typeface="Times New Roman" charset="0"/>
            </a:endParaRPr>
          </a:p>
        </p:txBody>
      </p:sp>
      <p:sp>
        <p:nvSpPr>
          <p:cNvPr id="204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Grp="1" noChangeArrowheads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Multithreaded Programming in Cilk Lecture 1</a:t>
            </a:r>
          </a:p>
        </p:txBody>
      </p:sp>
      <p:sp>
        <p:nvSpPr>
          <p:cNvPr id="21507" name="Rectangle 1027"/>
          <p:cNvSpPr>
            <a:spLocks noGrp="1" noChangeArrowheads="1"/>
          </p:cNvSpPr>
          <p:nvPr>
            <p:ph type="dt" sz="quarter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July 13, 2006</a:t>
            </a:r>
          </a:p>
        </p:txBody>
      </p:sp>
      <p:sp>
        <p:nvSpPr>
          <p:cNvPr id="2150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C9DB5361-E896-7B43-BDE6-CCCAF9417E8E}" type="slidenum">
              <a:rPr lang="en-US" sz="1300">
                <a:latin typeface="Times New Roman" charset="0"/>
              </a:rPr>
              <a:pPr/>
              <a:t>6</a:t>
            </a:fld>
            <a:endParaRPr lang="en-US" sz="1300">
              <a:latin typeface="Times New Roman" charset="0"/>
            </a:endParaRPr>
          </a:p>
        </p:txBody>
      </p:sp>
      <p:sp>
        <p:nvSpPr>
          <p:cNvPr id="215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Multithreaded Programming in Cilk Lecture 1</a:t>
            </a:r>
          </a:p>
        </p:txBody>
      </p:sp>
      <p:sp>
        <p:nvSpPr>
          <p:cNvPr id="22531" name="Rectangle 1027"/>
          <p:cNvSpPr>
            <a:spLocks noGrp="1" noChangeArrowheads="1"/>
          </p:cNvSpPr>
          <p:nvPr>
            <p:ph type="dt" sz="quarter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July 13, 2006</a:t>
            </a:r>
          </a:p>
        </p:txBody>
      </p:sp>
      <p:sp>
        <p:nvSpPr>
          <p:cNvPr id="2253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9BBE4745-961B-3846-9A3B-6A2069983F4E}" type="slidenum">
              <a:rPr lang="en-US" sz="1300">
                <a:latin typeface="Times New Roman" charset="0"/>
              </a:rPr>
              <a:pPr/>
              <a:t>9</a:t>
            </a:fld>
            <a:endParaRPr lang="en-US" sz="1300">
              <a:latin typeface="Times New Roman" charset="0"/>
            </a:endParaRPr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>
            <a:spLocks noGrp="1" noChangeArrowheads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Multithreaded Programming in Cilk Lecture 1</a:t>
            </a:r>
          </a:p>
        </p:txBody>
      </p:sp>
      <p:sp>
        <p:nvSpPr>
          <p:cNvPr id="23555" name="Rectangle 1027"/>
          <p:cNvSpPr>
            <a:spLocks noGrp="1" noChangeArrowheads="1"/>
          </p:cNvSpPr>
          <p:nvPr>
            <p:ph type="dt" sz="quarter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1300">
                <a:latin typeface="Times New Roman" charset="0"/>
              </a:rPr>
              <a:t>July 13, 2006</a:t>
            </a:r>
          </a:p>
        </p:txBody>
      </p:sp>
      <p:sp>
        <p:nvSpPr>
          <p:cNvPr id="2355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3992A935-5509-D544-AA20-98A10A7B0AFA}" type="slidenum">
              <a:rPr lang="en-US" sz="1300">
                <a:latin typeface="Times New Roman" charset="0"/>
              </a:rPr>
              <a:pPr/>
              <a:t>10</a:t>
            </a:fld>
            <a:endParaRPr lang="en-US" sz="1300">
              <a:latin typeface="Times New Roman" charset="0"/>
            </a:endParaRPr>
          </a:p>
        </p:txBody>
      </p:sp>
      <p:sp>
        <p:nvSpPr>
          <p:cNvPr id="235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812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543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005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31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9318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549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410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024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2019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15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08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489825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24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>
          <a:solidFill>
            <a:srgbClr val="000000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600">
          <a:solidFill>
            <a:srgbClr val="000000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–"/>
        <a:defRPr sz="1400">
          <a:solidFill>
            <a:srgbClr val="000000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3733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Arial" charset="0"/>
              </a:rPr>
              <a:t>CS 240A:</a:t>
            </a:r>
            <a:br>
              <a:rPr lang="en-US" sz="4000" b="1" dirty="0" smtClean="0">
                <a:solidFill>
                  <a:srgbClr val="FF0000"/>
                </a:solidFill>
                <a:latin typeface="Arial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Arial" charset="0"/>
              </a:rPr>
              <a:t>Complexity </a:t>
            </a:r>
            <a:r>
              <a:rPr lang="en-US" sz="4000" b="1" dirty="0">
                <a:solidFill>
                  <a:srgbClr val="FF0000"/>
                </a:solidFill>
                <a:latin typeface="Arial" charset="0"/>
              </a:rPr>
              <a:t>Measures </a:t>
            </a:r>
            <a:br>
              <a:rPr lang="en-US" sz="4000" b="1" dirty="0">
                <a:solidFill>
                  <a:srgbClr val="FF0000"/>
                </a:solidFill>
                <a:latin typeface="Arial" charset="0"/>
              </a:rPr>
            </a:br>
            <a:r>
              <a:rPr lang="en-US" sz="4000" b="1" dirty="0">
                <a:solidFill>
                  <a:srgbClr val="FF0000"/>
                </a:solidFill>
                <a:latin typeface="Arial" charset="0"/>
              </a:rPr>
              <a:t>for </a:t>
            </a:r>
            <a:br>
              <a:rPr lang="en-US" sz="4000" b="1" dirty="0">
                <a:solidFill>
                  <a:srgbClr val="FF0000"/>
                </a:solidFill>
                <a:latin typeface="Arial" charset="0"/>
              </a:rPr>
            </a:br>
            <a:r>
              <a:rPr lang="en-US" sz="4000" b="1" dirty="0">
                <a:solidFill>
                  <a:srgbClr val="FF0000"/>
                </a:solidFill>
                <a:latin typeface="Arial" charset="0"/>
              </a:rPr>
              <a:t>Parallel Computation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Parallelism</a:t>
            </a:r>
          </a:p>
        </p:txBody>
      </p:sp>
      <p:sp>
        <p:nvSpPr>
          <p:cNvPr id="11267" name="Text Box 5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5867400" cy="4344988"/>
          </a:xfrm>
        </p:spPr>
        <p:txBody>
          <a:bodyPr/>
          <a:lstStyle/>
          <a:p>
            <a:pPr marL="0" indent="0">
              <a:buFontTx/>
              <a:buNone/>
              <a:tabLst>
                <a:tab pos="1195388" algn="l"/>
                <a:tab pos="1603375" algn="l"/>
              </a:tabLst>
            </a:pPr>
            <a:r>
              <a:rPr lang="en-US">
                <a:latin typeface="Arial" charset="0"/>
              </a:rPr>
              <a:t>Because the </a:t>
            </a:r>
            <a:r>
              <a:rPr lang="en-US">
                <a:solidFill>
                  <a:schemeClr val="tx2"/>
                </a:solidFill>
                <a:latin typeface="Arial" charset="0"/>
              </a:rPr>
              <a:t>Span Law </a:t>
            </a:r>
            <a:r>
              <a:rPr lang="en-US">
                <a:latin typeface="Arial" charset="0"/>
              </a:rPr>
              <a:t>requires t</a:t>
            </a:r>
            <a:r>
              <a:rPr lang="en-US" baseline="-25000">
                <a:latin typeface="Arial" charset="0"/>
              </a:rPr>
              <a:t>p</a:t>
            </a:r>
            <a:r>
              <a:rPr lang="en-US">
                <a:latin typeface="Arial" charset="0"/>
              </a:rPr>
              <a:t> </a:t>
            </a:r>
            <a:r>
              <a:rPr lang="en-US">
                <a:latin typeface="cmsy10" charset="0"/>
              </a:rPr>
              <a:t>≥</a:t>
            </a:r>
            <a:r>
              <a:rPr lang="en-US">
                <a:latin typeface="Arial" charset="0"/>
              </a:rPr>
              <a:t> t</a:t>
            </a:r>
            <a:r>
              <a:rPr lang="en-US" baseline="-25000">
                <a:latin typeface="Arial" charset="0"/>
              </a:rPr>
              <a:t>∞</a:t>
            </a:r>
            <a:r>
              <a:rPr lang="en-US">
                <a:latin typeface="Arial" charset="0"/>
              </a:rPr>
              <a:t>, </a:t>
            </a:r>
          </a:p>
          <a:p>
            <a:pPr marL="0" indent="0">
              <a:buFontTx/>
              <a:buNone/>
              <a:tabLst>
                <a:tab pos="1195388" algn="l"/>
                <a:tab pos="1603375" algn="l"/>
              </a:tabLst>
            </a:pPr>
            <a:r>
              <a:rPr lang="en-US">
                <a:latin typeface="Arial" charset="0"/>
              </a:rPr>
              <a:t>the maximum possible speedup is</a:t>
            </a:r>
            <a:endParaRPr lang="en-US" sz="3200">
              <a:latin typeface="Arial" charset="0"/>
            </a:endParaRPr>
          </a:p>
          <a:p>
            <a:pPr marL="0" indent="0">
              <a:buFontTx/>
              <a:buNone/>
              <a:tabLst>
                <a:tab pos="1195388" algn="l"/>
                <a:tab pos="1603375" algn="l"/>
              </a:tabLst>
            </a:pPr>
            <a:endParaRPr lang="en-US" sz="800">
              <a:latin typeface="Arial" charset="0"/>
              <a:sym typeface="Times New Roman" charset="0"/>
            </a:endParaRPr>
          </a:p>
          <a:p>
            <a:pPr marL="0" indent="0">
              <a:buFontTx/>
              <a:buNone/>
              <a:tabLst>
                <a:tab pos="1195388" algn="l"/>
                <a:tab pos="1603375" algn="l"/>
              </a:tabLst>
            </a:pPr>
            <a:r>
              <a:rPr lang="en-US" sz="2800">
                <a:latin typeface="Arial" charset="0"/>
                <a:sym typeface="Times New Roman" charset="0"/>
              </a:rPr>
              <a:t>t</a:t>
            </a:r>
            <a:r>
              <a:rPr lang="en-US" sz="2800" baseline="-25000">
                <a:latin typeface="Arial" charset="0"/>
                <a:sym typeface="Times New Roman" charset="0"/>
              </a:rPr>
              <a:t>1</a:t>
            </a:r>
            <a:r>
              <a:rPr lang="en-US" sz="2800">
                <a:latin typeface="Arial" charset="0"/>
              </a:rPr>
              <a:t>/t</a:t>
            </a:r>
            <a:r>
              <a:rPr lang="en-US" sz="2800" baseline="-25000">
                <a:latin typeface="Arial" charset="0"/>
              </a:rPr>
              <a:t>∞ </a:t>
            </a:r>
            <a:r>
              <a:rPr lang="en-US">
                <a:solidFill>
                  <a:srgbClr val="002060"/>
                </a:solidFill>
                <a:latin typeface="Arial" charset="0"/>
              </a:rPr>
              <a:t>	</a:t>
            </a:r>
            <a:r>
              <a:rPr lang="en-US">
                <a:solidFill>
                  <a:srgbClr val="002060"/>
                </a:solidFill>
                <a:latin typeface="Arial" charset="0"/>
                <a:sym typeface="Times New Roman" charset="0"/>
              </a:rPr>
              <a:t>=	</a:t>
            </a:r>
            <a:r>
              <a:rPr lang="en-US" b="1" i="1">
                <a:solidFill>
                  <a:schemeClr val="accent2"/>
                </a:solidFill>
                <a:latin typeface="Arial" charset="0"/>
                <a:sym typeface="Times New Roman" charset="0"/>
              </a:rPr>
              <a:t>(potential) parallelism</a:t>
            </a:r>
          </a:p>
          <a:p>
            <a:pPr marL="0" indent="0">
              <a:buFontTx/>
              <a:buNone/>
              <a:tabLst>
                <a:tab pos="1195388" algn="l"/>
                <a:tab pos="1603375" algn="l"/>
              </a:tabLst>
            </a:pPr>
            <a:r>
              <a:rPr lang="en-US" sz="800">
                <a:solidFill>
                  <a:schemeClr val="accent2"/>
                </a:solidFill>
                <a:latin typeface="Arial" charset="0"/>
                <a:sym typeface="Times New Roman" charset="0"/>
              </a:rPr>
              <a:t>	</a:t>
            </a:r>
          </a:p>
          <a:p>
            <a:pPr marL="0" indent="0">
              <a:buFontTx/>
              <a:buNone/>
              <a:tabLst>
                <a:tab pos="1195388" algn="l"/>
                <a:tab pos="1603375" algn="l"/>
              </a:tabLst>
            </a:pPr>
            <a:r>
              <a:rPr lang="en-US">
                <a:solidFill>
                  <a:srgbClr val="002060"/>
                </a:solidFill>
                <a:latin typeface="Arial" charset="0"/>
                <a:sym typeface="Times New Roman" charset="0"/>
              </a:rPr>
              <a:t>              =</a:t>
            </a:r>
            <a:r>
              <a:rPr lang="en-US">
                <a:solidFill>
                  <a:srgbClr val="9900CC"/>
                </a:solidFill>
                <a:latin typeface="Arial" charset="0"/>
                <a:sym typeface="Times New Roman" charset="0"/>
              </a:rPr>
              <a:t>	</a:t>
            </a:r>
            <a:r>
              <a:rPr lang="en-US">
                <a:latin typeface="Arial" charset="0"/>
                <a:sym typeface="Times New Roman" charset="0"/>
              </a:rPr>
              <a:t>the average </a:t>
            </a:r>
            <a:br>
              <a:rPr lang="en-US">
                <a:latin typeface="Arial" charset="0"/>
                <a:sym typeface="Times New Roman" charset="0"/>
              </a:rPr>
            </a:br>
            <a:r>
              <a:rPr lang="en-US">
                <a:latin typeface="Arial" charset="0"/>
                <a:sym typeface="Times New Roman" charset="0"/>
              </a:rPr>
              <a:t>		amount of work </a:t>
            </a:r>
            <a:br>
              <a:rPr lang="en-US">
                <a:latin typeface="Arial" charset="0"/>
                <a:sym typeface="Times New Roman" charset="0"/>
              </a:rPr>
            </a:br>
            <a:r>
              <a:rPr lang="en-US">
                <a:latin typeface="Arial" charset="0"/>
                <a:sym typeface="Times New Roman" charset="0"/>
              </a:rPr>
              <a:t>		per step along </a:t>
            </a:r>
            <a:br>
              <a:rPr lang="en-US">
                <a:latin typeface="Arial" charset="0"/>
                <a:sym typeface="Times New Roman" charset="0"/>
              </a:rPr>
            </a:br>
            <a:r>
              <a:rPr lang="en-US">
                <a:latin typeface="Arial" charset="0"/>
                <a:sym typeface="Times New Roman" charset="0"/>
              </a:rPr>
              <a:t>		the span.</a:t>
            </a:r>
            <a:endParaRPr lang="en-US">
              <a:solidFill>
                <a:srgbClr val="9900CC"/>
              </a:solidFill>
              <a:latin typeface="Arial" charset="0"/>
              <a:sym typeface="Times New Roman" charset="0"/>
            </a:endParaRPr>
          </a:p>
        </p:txBody>
      </p:sp>
      <p:grpSp>
        <p:nvGrpSpPr>
          <p:cNvPr id="11268" name="Group 117"/>
          <p:cNvGrpSpPr>
            <a:grpSpLocks/>
          </p:cNvGrpSpPr>
          <p:nvPr/>
        </p:nvGrpSpPr>
        <p:grpSpPr bwMode="auto">
          <a:xfrm>
            <a:off x="5105400" y="1524000"/>
            <a:ext cx="3733800" cy="4648200"/>
            <a:chOff x="381000" y="1828800"/>
            <a:chExt cx="3733800" cy="4648200"/>
          </a:xfrm>
        </p:grpSpPr>
        <p:cxnSp>
          <p:nvCxnSpPr>
            <p:cNvPr id="11269" name="AutoShape 35"/>
            <p:cNvCxnSpPr>
              <a:cxnSpLocks noChangeShapeType="1"/>
            </p:cNvCxnSpPr>
            <p:nvPr/>
          </p:nvCxnSpPr>
          <p:spPr bwMode="auto">
            <a:xfrm>
              <a:off x="2095500" y="2133600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0" name="AutoShape 36"/>
            <p:cNvCxnSpPr>
              <a:cxnSpLocks noChangeShapeType="1"/>
            </p:cNvCxnSpPr>
            <p:nvPr/>
          </p:nvCxnSpPr>
          <p:spPr bwMode="auto">
            <a:xfrm flipH="1">
              <a:off x="1143000" y="2632075"/>
              <a:ext cx="844550" cy="28257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1" name="AutoShape 37"/>
            <p:cNvCxnSpPr>
              <a:cxnSpLocks noChangeShapeType="1"/>
            </p:cNvCxnSpPr>
            <p:nvPr/>
          </p:nvCxnSpPr>
          <p:spPr bwMode="auto">
            <a:xfrm>
              <a:off x="1250950" y="3175000"/>
              <a:ext cx="368300" cy="28257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2" name="AutoShape 38"/>
            <p:cNvCxnSpPr>
              <a:cxnSpLocks noChangeShapeType="1"/>
            </p:cNvCxnSpPr>
            <p:nvPr/>
          </p:nvCxnSpPr>
          <p:spPr bwMode="auto">
            <a:xfrm flipH="1">
              <a:off x="1143000" y="3717925"/>
              <a:ext cx="368300" cy="28257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3" name="AutoShape 39"/>
            <p:cNvCxnSpPr>
              <a:cxnSpLocks noChangeShapeType="1"/>
            </p:cNvCxnSpPr>
            <p:nvPr/>
          </p:nvCxnSpPr>
          <p:spPr bwMode="auto">
            <a:xfrm>
              <a:off x="1143000" y="4305300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4" name="AutoShape 40"/>
            <p:cNvCxnSpPr>
              <a:cxnSpLocks noChangeShapeType="1"/>
            </p:cNvCxnSpPr>
            <p:nvPr/>
          </p:nvCxnSpPr>
          <p:spPr bwMode="auto">
            <a:xfrm>
              <a:off x="1143000" y="4848225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5" name="AutoShape 41"/>
            <p:cNvCxnSpPr>
              <a:cxnSpLocks noChangeShapeType="1"/>
            </p:cNvCxnSpPr>
            <p:nvPr/>
          </p:nvCxnSpPr>
          <p:spPr bwMode="auto">
            <a:xfrm>
              <a:off x="1143000" y="5391150"/>
              <a:ext cx="0" cy="2381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6" name="AutoShape 42"/>
            <p:cNvCxnSpPr>
              <a:cxnSpLocks noChangeShapeType="1"/>
            </p:cNvCxnSpPr>
            <p:nvPr/>
          </p:nvCxnSpPr>
          <p:spPr bwMode="auto">
            <a:xfrm>
              <a:off x="1250950" y="5889625"/>
              <a:ext cx="1689100" cy="327025"/>
            </a:xfrm>
            <a:prstGeom prst="straightConnector1">
              <a:avLst/>
            </a:prstGeom>
            <a:noFill/>
            <a:ln w="762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0" name="Oval 9"/>
            <p:cNvSpPr>
              <a:spLocks noChangeArrowheads="1"/>
            </p:cNvSpPr>
            <p:nvPr/>
          </p:nvSpPr>
          <p:spPr bwMode="auto">
            <a:xfrm>
              <a:off x="1943100" y="18288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cxnSp>
          <p:nvCxnSpPr>
            <p:cNvPr id="11280" name="AutoShape 35"/>
            <p:cNvCxnSpPr>
              <a:cxnSpLocks noChangeShapeType="1"/>
            </p:cNvCxnSpPr>
            <p:nvPr/>
          </p:nvCxnSpPr>
          <p:spPr bwMode="auto">
            <a:xfrm>
              <a:off x="2095500" y="21336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1" name="AutoShape 36"/>
            <p:cNvCxnSpPr>
              <a:cxnSpLocks noChangeShapeType="1"/>
            </p:cNvCxnSpPr>
            <p:nvPr/>
          </p:nvCxnSpPr>
          <p:spPr bwMode="auto">
            <a:xfrm flipH="1">
              <a:off x="1143000" y="2632075"/>
              <a:ext cx="84455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2" name="AutoShape 37"/>
            <p:cNvCxnSpPr>
              <a:cxnSpLocks noChangeShapeType="1"/>
            </p:cNvCxnSpPr>
            <p:nvPr/>
          </p:nvCxnSpPr>
          <p:spPr bwMode="auto">
            <a:xfrm>
              <a:off x="1250950" y="3175000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3" name="AutoShape 38"/>
            <p:cNvCxnSpPr>
              <a:cxnSpLocks noChangeShapeType="1"/>
            </p:cNvCxnSpPr>
            <p:nvPr/>
          </p:nvCxnSpPr>
          <p:spPr bwMode="auto">
            <a:xfrm flipH="1">
              <a:off x="1143000" y="37179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4" name="AutoShape 39"/>
            <p:cNvCxnSpPr>
              <a:cxnSpLocks noChangeShapeType="1"/>
            </p:cNvCxnSpPr>
            <p:nvPr/>
          </p:nvCxnSpPr>
          <p:spPr bwMode="auto">
            <a:xfrm>
              <a:off x="1143000" y="43053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5" name="AutoShape 40"/>
            <p:cNvCxnSpPr>
              <a:cxnSpLocks noChangeShapeType="1"/>
            </p:cNvCxnSpPr>
            <p:nvPr/>
          </p:nvCxnSpPr>
          <p:spPr bwMode="auto">
            <a:xfrm>
              <a:off x="1143000" y="4848225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6" name="AutoShape 41"/>
            <p:cNvCxnSpPr>
              <a:cxnSpLocks noChangeShapeType="1"/>
            </p:cNvCxnSpPr>
            <p:nvPr/>
          </p:nvCxnSpPr>
          <p:spPr bwMode="auto">
            <a:xfrm>
              <a:off x="1143000" y="539115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7" name="AutoShape 42"/>
            <p:cNvCxnSpPr>
              <a:cxnSpLocks noChangeShapeType="1"/>
            </p:cNvCxnSpPr>
            <p:nvPr/>
          </p:nvCxnSpPr>
          <p:spPr bwMode="auto">
            <a:xfrm>
              <a:off x="1250950" y="5889625"/>
              <a:ext cx="16891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9" name="Oval 4"/>
            <p:cNvSpPr>
              <a:spLocks noChangeArrowheads="1"/>
            </p:cNvSpPr>
            <p:nvPr/>
          </p:nvSpPr>
          <p:spPr bwMode="auto">
            <a:xfrm>
              <a:off x="3333750" y="34575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80" name="Oval 5"/>
            <p:cNvSpPr>
              <a:spLocks noChangeArrowheads="1"/>
            </p:cNvSpPr>
            <p:nvPr/>
          </p:nvSpPr>
          <p:spPr bwMode="auto">
            <a:xfrm>
              <a:off x="28575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81" name="Oval 6"/>
            <p:cNvSpPr>
              <a:spLocks noChangeArrowheads="1"/>
            </p:cNvSpPr>
            <p:nvPr/>
          </p:nvSpPr>
          <p:spPr bwMode="auto">
            <a:xfrm>
              <a:off x="2857500" y="50863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82" name="Oval 7"/>
            <p:cNvSpPr>
              <a:spLocks noChangeArrowheads="1"/>
            </p:cNvSpPr>
            <p:nvPr/>
          </p:nvSpPr>
          <p:spPr bwMode="auto">
            <a:xfrm>
              <a:off x="381000" y="34575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83" name="Oval 8"/>
            <p:cNvSpPr>
              <a:spLocks noChangeArrowheads="1"/>
            </p:cNvSpPr>
            <p:nvPr/>
          </p:nvSpPr>
          <p:spPr bwMode="auto">
            <a:xfrm>
              <a:off x="3810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84" name="Oval 10"/>
            <p:cNvSpPr>
              <a:spLocks noChangeArrowheads="1"/>
            </p:cNvSpPr>
            <p:nvPr/>
          </p:nvSpPr>
          <p:spPr bwMode="auto">
            <a:xfrm>
              <a:off x="1943100" y="23717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85" name="Oval 12"/>
            <p:cNvSpPr>
              <a:spLocks noChangeArrowheads="1"/>
            </p:cNvSpPr>
            <p:nvPr/>
          </p:nvSpPr>
          <p:spPr bwMode="auto">
            <a:xfrm>
              <a:off x="2895600" y="61722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86" name="Oval 13"/>
            <p:cNvSpPr>
              <a:spLocks noChangeArrowheads="1"/>
            </p:cNvSpPr>
            <p:nvPr/>
          </p:nvSpPr>
          <p:spPr bwMode="auto">
            <a:xfrm>
              <a:off x="990600" y="29146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87" name="Oval 14"/>
            <p:cNvSpPr>
              <a:spLocks noChangeArrowheads="1"/>
            </p:cNvSpPr>
            <p:nvPr/>
          </p:nvSpPr>
          <p:spPr bwMode="auto">
            <a:xfrm>
              <a:off x="9906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88" name="Oval 15"/>
            <p:cNvSpPr>
              <a:spLocks noChangeArrowheads="1"/>
            </p:cNvSpPr>
            <p:nvPr/>
          </p:nvSpPr>
          <p:spPr bwMode="auto">
            <a:xfrm>
              <a:off x="990600" y="508635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89" name="Oval 16"/>
            <p:cNvSpPr>
              <a:spLocks noChangeArrowheads="1"/>
            </p:cNvSpPr>
            <p:nvPr/>
          </p:nvSpPr>
          <p:spPr bwMode="auto">
            <a:xfrm>
              <a:off x="990600" y="56292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90" name="Oval 17"/>
            <p:cNvSpPr>
              <a:spLocks noChangeArrowheads="1"/>
            </p:cNvSpPr>
            <p:nvPr/>
          </p:nvSpPr>
          <p:spPr bwMode="auto">
            <a:xfrm>
              <a:off x="9906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91" name="Oval 18"/>
            <p:cNvSpPr>
              <a:spLocks noChangeArrowheads="1"/>
            </p:cNvSpPr>
            <p:nvPr/>
          </p:nvSpPr>
          <p:spPr bwMode="auto">
            <a:xfrm>
              <a:off x="19050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92" name="Oval 19"/>
            <p:cNvSpPr>
              <a:spLocks noChangeArrowheads="1"/>
            </p:cNvSpPr>
            <p:nvPr/>
          </p:nvSpPr>
          <p:spPr bwMode="auto">
            <a:xfrm>
              <a:off x="3810000" y="4000500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93" name="Oval 20"/>
            <p:cNvSpPr>
              <a:spLocks noChangeArrowheads="1"/>
            </p:cNvSpPr>
            <p:nvPr/>
          </p:nvSpPr>
          <p:spPr bwMode="auto">
            <a:xfrm>
              <a:off x="38100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94" name="Oval 28"/>
            <p:cNvSpPr>
              <a:spLocks noChangeArrowheads="1"/>
            </p:cNvSpPr>
            <p:nvPr/>
          </p:nvSpPr>
          <p:spPr bwMode="auto">
            <a:xfrm>
              <a:off x="1905000" y="454342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95" name="Oval 11"/>
            <p:cNvSpPr>
              <a:spLocks noChangeArrowheads="1"/>
            </p:cNvSpPr>
            <p:nvPr/>
          </p:nvSpPr>
          <p:spPr bwMode="auto">
            <a:xfrm>
              <a:off x="1466850" y="3457575"/>
              <a:ext cx="304800" cy="304800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cxnSp>
          <p:nvCxnSpPr>
            <p:cNvPr id="11339" name="AutoShape 21"/>
            <p:cNvCxnSpPr>
              <a:cxnSpLocks noChangeShapeType="1"/>
            </p:cNvCxnSpPr>
            <p:nvPr/>
          </p:nvCxnSpPr>
          <p:spPr bwMode="auto">
            <a:xfrm>
              <a:off x="2203450" y="2632075"/>
              <a:ext cx="1282700" cy="8255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40" name="AutoShape 22"/>
            <p:cNvCxnSpPr>
              <a:cxnSpLocks noChangeShapeType="1"/>
            </p:cNvCxnSpPr>
            <p:nvPr/>
          </p:nvCxnSpPr>
          <p:spPr bwMode="auto">
            <a:xfrm flipH="1">
              <a:off x="533400" y="3175000"/>
              <a:ext cx="50165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41" name="AutoShape 23"/>
            <p:cNvCxnSpPr>
              <a:cxnSpLocks noChangeShapeType="1"/>
            </p:cNvCxnSpPr>
            <p:nvPr/>
          </p:nvCxnSpPr>
          <p:spPr bwMode="auto">
            <a:xfrm>
              <a:off x="533400" y="3762375"/>
              <a:ext cx="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42" name="AutoShape 24"/>
            <p:cNvCxnSpPr>
              <a:cxnSpLocks noChangeShapeType="1"/>
            </p:cNvCxnSpPr>
            <p:nvPr/>
          </p:nvCxnSpPr>
          <p:spPr bwMode="auto">
            <a:xfrm>
              <a:off x="1727200" y="3717925"/>
              <a:ext cx="3302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43" name="AutoShape 25"/>
            <p:cNvCxnSpPr>
              <a:cxnSpLocks noChangeShapeType="1"/>
            </p:cNvCxnSpPr>
            <p:nvPr/>
          </p:nvCxnSpPr>
          <p:spPr bwMode="auto">
            <a:xfrm>
              <a:off x="641350" y="4803775"/>
              <a:ext cx="3937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44" name="AutoShape 26"/>
            <p:cNvCxnSpPr>
              <a:cxnSpLocks noChangeShapeType="1"/>
            </p:cNvCxnSpPr>
            <p:nvPr/>
          </p:nvCxnSpPr>
          <p:spPr bwMode="auto">
            <a:xfrm>
              <a:off x="3594100" y="37179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45" name="AutoShape 27"/>
            <p:cNvCxnSpPr>
              <a:cxnSpLocks noChangeShapeType="1"/>
            </p:cNvCxnSpPr>
            <p:nvPr/>
          </p:nvCxnSpPr>
          <p:spPr bwMode="auto">
            <a:xfrm flipH="1">
              <a:off x="1250950" y="4803775"/>
              <a:ext cx="698500" cy="3270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46" name="AutoShape 29"/>
            <p:cNvCxnSpPr>
              <a:cxnSpLocks noChangeShapeType="1"/>
            </p:cNvCxnSpPr>
            <p:nvPr/>
          </p:nvCxnSpPr>
          <p:spPr bwMode="auto">
            <a:xfrm>
              <a:off x="2057400" y="43053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47" name="AutoShape 30"/>
            <p:cNvCxnSpPr>
              <a:cxnSpLocks noChangeShapeType="1"/>
            </p:cNvCxnSpPr>
            <p:nvPr/>
          </p:nvCxnSpPr>
          <p:spPr bwMode="auto">
            <a:xfrm flipH="1">
              <a:off x="3009900" y="3717925"/>
              <a:ext cx="368300" cy="2825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48" name="AutoShape 31"/>
            <p:cNvCxnSpPr>
              <a:cxnSpLocks noChangeShapeType="1"/>
            </p:cNvCxnSpPr>
            <p:nvPr/>
          </p:nvCxnSpPr>
          <p:spPr bwMode="auto">
            <a:xfrm>
              <a:off x="3009900" y="4305300"/>
              <a:ext cx="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49" name="AutoShape 32"/>
            <p:cNvCxnSpPr>
              <a:cxnSpLocks noChangeShapeType="1"/>
            </p:cNvCxnSpPr>
            <p:nvPr/>
          </p:nvCxnSpPr>
          <p:spPr bwMode="auto">
            <a:xfrm>
              <a:off x="3962400" y="4305300"/>
              <a:ext cx="0" cy="2381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50" name="AutoShape 33"/>
            <p:cNvCxnSpPr>
              <a:cxnSpLocks noChangeShapeType="1"/>
            </p:cNvCxnSpPr>
            <p:nvPr/>
          </p:nvCxnSpPr>
          <p:spPr bwMode="auto">
            <a:xfrm flipH="1">
              <a:off x="3155950" y="4848225"/>
              <a:ext cx="806450" cy="136842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51" name="AutoShape 34"/>
            <p:cNvCxnSpPr>
              <a:cxnSpLocks noChangeShapeType="1"/>
            </p:cNvCxnSpPr>
            <p:nvPr/>
          </p:nvCxnSpPr>
          <p:spPr bwMode="auto">
            <a:xfrm>
              <a:off x="3009900" y="5391150"/>
              <a:ext cx="38100" cy="7810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9" name="Oval 9"/>
            <p:cNvSpPr>
              <a:spLocks noChangeArrowheads="1"/>
            </p:cNvSpPr>
            <p:nvPr/>
          </p:nvSpPr>
          <p:spPr bwMode="auto">
            <a:xfrm>
              <a:off x="1943100" y="18288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0" name="Oval 10"/>
            <p:cNvSpPr>
              <a:spLocks noChangeArrowheads="1"/>
            </p:cNvSpPr>
            <p:nvPr/>
          </p:nvSpPr>
          <p:spPr bwMode="auto">
            <a:xfrm>
              <a:off x="1943100" y="23717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1" name="Oval 12"/>
            <p:cNvSpPr>
              <a:spLocks noChangeArrowheads="1"/>
            </p:cNvSpPr>
            <p:nvPr/>
          </p:nvSpPr>
          <p:spPr bwMode="auto">
            <a:xfrm>
              <a:off x="2895600" y="61722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2" name="Oval 13"/>
            <p:cNvSpPr>
              <a:spLocks noChangeArrowheads="1"/>
            </p:cNvSpPr>
            <p:nvPr/>
          </p:nvSpPr>
          <p:spPr bwMode="auto">
            <a:xfrm>
              <a:off x="990600" y="291465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3" name="Oval 14"/>
            <p:cNvSpPr>
              <a:spLocks noChangeArrowheads="1"/>
            </p:cNvSpPr>
            <p:nvPr/>
          </p:nvSpPr>
          <p:spPr bwMode="auto">
            <a:xfrm>
              <a:off x="990600" y="400050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4" name="Oval 15"/>
            <p:cNvSpPr>
              <a:spLocks noChangeArrowheads="1"/>
            </p:cNvSpPr>
            <p:nvPr/>
          </p:nvSpPr>
          <p:spPr bwMode="auto">
            <a:xfrm>
              <a:off x="990600" y="5086350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5" name="Oval 16"/>
            <p:cNvSpPr>
              <a:spLocks noChangeArrowheads="1"/>
            </p:cNvSpPr>
            <p:nvPr/>
          </p:nvSpPr>
          <p:spPr bwMode="auto">
            <a:xfrm>
              <a:off x="990600" y="562927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6" name="Oval 17"/>
            <p:cNvSpPr>
              <a:spLocks noChangeArrowheads="1"/>
            </p:cNvSpPr>
            <p:nvPr/>
          </p:nvSpPr>
          <p:spPr bwMode="auto">
            <a:xfrm>
              <a:off x="990600" y="454342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7" name="Oval 11"/>
            <p:cNvSpPr>
              <a:spLocks noChangeArrowheads="1"/>
            </p:cNvSpPr>
            <p:nvPr/>
          </p:nvSpPr>
          <p:spPr bwMode="auto">
            <a:xfrm>
              <a:off x="1466850" y="3457575"/>
              <a:ext cx="304800" cy="304800"/>
            </a:xfrm>
            <a:prstGeom prst="ellipse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Communication Volume Model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21675" cy="5353050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Network of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 dirty="0">
                <a:latin typeface="Arial" charset="0"/>
              </a:rPr>
              <a:t> processors</a:t>
            </a:r>
          </a:p>
          <a:p>
            <a:pPr lvl="1"/>
            <a:r>
              <a:rPr lang="en-US" sz="2000" dirty="0">
                <a:latin typeface="Arial" charset="0"/>
              </a:rPr>
              <a:t>Each with local memory</a:t>
            </a:r>
          </a:p>
          <a:p>
            <a:pPr lvl="1"/>
            <a:r>
              <a:rPr lang="en-US" sz="2000" dirty="0">
                <a:latin typeface="Arial" charset="0"/>
              </a:rPr>
              <a:t>Message-passing </a:t>
            </a:r>
          </a:p>
          <a:p>
            <a:pPr lvl="4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Communication volume (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v</a:t>
            </a:r>
            <a:r>
              <a:rPr lang="en-US" dirty="0">
                <a:latin typeface="Arial" charset="0"/>
              </a:rPr>
              <a:t>)</a:t>
            </a:r>
          </a:p>
          <a:p>
            <a:pPr lvl="1"/>
            <a:r>
              <a:rPr lang="en-US" sz="2000" dirty="0">
                <a:latin typeface="Arial" charset="0"/>
              </a:rPr>
              <a:t>Total size (words) of all messages passed during computation</a:t>
            </a:r>
          </a:p>
          <a:p>
            <a:pPr lvl="1"/>
            <a:r>
              <a:rPr lang="en-US" sz="2000" dirty="0">
                <a:latin typeface="Arial" charset="0"/>
              </a:rPr>
              <a:t>Broadcasting one word costs volume 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 sz="2000" dirty="0">
                <a:latin typeface="Arial" charset="0"/>
              </a:rPr>
              <a:t> (actually, 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p-1</a:t>
            </a:r>
            <a:r>
              <a:rPr lang="en-US" sz="2000" dirty="0">
                <a:latin typeface="Arial" charset="0"/>
              </a:rPr>
              <a:t>)</a:t>
            </a:r>
          </a:p>
          <a:p>
            <a:pPr lvl="4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No explicit accounting for communication time</a:t>
            </a:r>
          </a:p>
          <a:p>
            <a:pPr lvl="1"/>
            <a:r>
              <a:rPr lang="en-US" sz="2000" dirty="0">
                <a:latin typeface="Arial" charset="0"/>
              </a:rPr>
              <a:t>Thus, can</a:t>
            </a:r>
            <a:r>
              <a:rPr lang="ja-JP" altLang="en-US" sz="2000" dirty="0">
                <a:latin typeface="Arial" charset="0"/>
              </a:rPr>
              <a:t>’</a:t>
            </a:r>
            <a:r>
              <a:rPr lang="en-US" sz="2000" dirty="0">
                <a:latin typeface="Arial" charset="0"/>
              </a:rPr>
              <a:t>t really model parallel efficiency or speedup; </a:t>
            </a:r>
            <a:br>
              <a:rPr lang="en-US" sz="2000" dirty="0">
                <a:latin typeface="Arial" charset="0"/>
              </a:rPr>
            </a:br>
            <a:r>
              <a:rPr lang="en-US" sz="2000" dirty="0">
                <a:latin typeface="Arial" charset="0"/>
              </a:rPr>
              <a:t>for that, we</a:t>
            </a:r>
            <a:r>
              <a:rPr lang="ja-JP" altLang="en-US" sz="2000" dirty="0">
                <a:latin typeface="Arial" charset="0"/>
              </a:rPr>
              <a:t>’</a:t>
            </a:r>
            <a:r>
              <a:rPr lang="en-US" sz="2000" dirty="0">
                <a:latin typeface="Arial" charset="0"/>
              </a:rPr>
              <a:t>d use the latency-bandwidth model (see </a:t>
            </a:r>
            <a:r>
              <a:rPr lang="en-US" sz="2000" dirty="0" smtClean="0">
                <a:latin typeface="Arial" charset="0"/>
              </a:rPr>
              <a:t>later slides)</a:t>
            </a:r>
            <a:endParaRPr lang="en-US" sz="2000" dirty="0">
              <a:latin typeface="Arial" charset="0"/>
            </a:endParaRPr>
          </a:p>
          <a:p>
            <a:pPr lvl="1">
              <a:buFontTx/>
              <a:buNone/>
            </a:pPr>
            <a:endParaRPr lang="en-US" sz="2000" dirty="0">
              <a:latin typeface="Arial" charset="0"/>
            </a:endParaRPr>
          </a:p>
          <a:p>
            <a:pPr lvl="3"/>
            <a:endParaRPr lang="en-US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382000" cy="6096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ea typeface="+mj-ea"/>
              </a:rPr>
              <a:t>Complexity Measures for Parallel Computation</a:t>
            </a:r>
            <a:endParaRPr lang="en-US" altLang="en-US" sz="2400" dirty="0" smtClean="0">
              <a:ea typeface="+mj-ea"/>
            </a:endParaRP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372600" cy="6019800"/>
          </a:xfrm>
        </p:spPr>
        <p:txBody>
          <a:bodyPr/>
          <a:lstStyle/>
          <a:p>
            <a:pPr>
              <a:buFontTx/>
              <a:buNone/>
            </a:pPr>
            <a:r>
              <a:rPr lang="en-US" u="sng">
                <a:latin typeface="Arial" charset="0"/>
              </a:rPr>
              <a:t>Problem parameters:</a:t>
            </a:r>
          </a:p>
          <a:p>
            <a:r>
              <a:rPr lang="en-US">
                <a:solidFill>
                  <a:srgbClr val="FF0000"/>
                </a:solidFill>
                <a:latin typeface="Arial" charset="0"/>
              </a:rPr>
              <a:t>n</a:t>
            </a:r>
            <a:r>
              <a:rPr lang="en-US">
                <a:latin typeface="Arial" charset="0"/>
              </a:rPr>
              <a:t>	index of problem size</a:t>
            </a:r>
          </a:p>
          <a:p>
            <a:r>
              <a:rPr lang="en-US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>
                <a:latin typeface="Arial" charset="0"/>
              </a:rPr>
              <a:t>	number of processors</a:t>
            </a:r>
          </a:p>
          <a:p>
            <a:endParaRPr lang="en-US" sz="1200">
              <a:latin typeface="Arial" charset="0"/>
            </a:endParaRPr>
          </a:p>
          <a:p>
            <a:pPr>
              <a:buFontTx/>
              <a:buNone/>
            </a:pPr>
            <a:r>
              <a:rPr lang="en-US" u="sng">
                <a:latin typeface="Arial" charset="0"/>
              </a:rPr>
              <a:t>Algorithm parameters:</a:t>
            </a:r>
          </a:p>
          <a:p>
            <a:r>
              <a:rPr lang="en-US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>
                <a:latin typeface="Arial" charset="0"/>
              </a:rPr>
              <a:t>	running time on p processors</a:t>
            </a:r>
          </a:p>
          <a:p>
            <a:r>
              <a:rPr lang="en-US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>
                <a:solidFill>
                  <a:srgbClr val="FF0000"/>
                </a:solidFill>
                <a:latin typeface="Arial" charset="0"/>
              </a:rPr>
              <a:t>1</a:t>
            </a:r>
            <a:r>
              <a:rPr lang="en-US">
                <a:latin typeface="Arial" charset="0"/>
              </a:rPr>
              <a:t>	time on 1 processor = sequential time =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“work”</a:t>
            </a:r>
          </a:p>
          <a:p>
            <a:r>
              <a:rPr lang="en-US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>
                <a:solidFill>
                  <a:srgbClr val="FF0000"/>
                </a:solidFill>
                <a:latin typeface="Arial" charset="0"/>
              </a:rPr>
              <a:t>∞</a:t>
            </a:r>
            <a:r>
              <a:rPr lang="en-US">
                <a:latin typeface="Arial" charset="0"/>
              </a:rPr>
              <a:t>	time on unlimited procs = critical path length =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“span”</a:t>
            </a:r>
          </a:p>
          <a:p>
            <a:r>
              <a:rPr lang="en-US">
                <a:solidFill>
                  <a:srgbClr val="FF0000"/>
                </a:solidFill>
                <a:latin typeface="Arial" charset="0"/>
              </a:rPr>
              <a:t>v</a:t>
            </a:r>
            <a:r>
              <a:rPr lang="en-US">
                <a:latin typeface="Arial" charset="0"/>
              </a:rPr>
              <a:t>	total communication volume</a:t>
            </a:r>
          </a:p>
          <a:p>
            <a:endParaRPr lang="en-US" sz="1200">
              <a:latin typeface="Arial" charset="0"/>
            </a:endParaRPr>
          </a:p>
          <a:p>
            <a:pPr>
              <a:buFontTx/>
              <a:buNone/>
            </a:pPr>
            <a:r>
              <a:rPr lang="en-US" u="sng">
                <a:latin typeface="Arial" charset="0"/>
              </a:rPr>
              <a:t>Performance measures</a:t>
            </a:r>
          </a:p>
          <a:p>
            <a:r>
              <a:rPr lang="en-US">
                <a:solidFill>
                  <a:srgbClr val="FF0000"/>
                </a:solidFill>
                <a:latin typeface="Arial" charset="0"/>
              </a:rPr>
              <a:t>speedup</a:t>
            </a:r>
            <a:r>
              <a:rPr lang="en-US">
                <a:latin typeface="Arial" charset="0"/>
              </a:rPr>
              <a:t>	s  =  t</a:t>
            </a:r>
            <a:r>
              <a:rPr lang="en-US" sz="2800" baseline="-25000">
                <a:latin typeface="Arial" charset="0"/>
              </a:rPr>
              <a:t>1 </a:t>
            </a:r>
            <a:r>
              <a:rPr lang="en-US">
                <a:latin typeface="Arial" charset="0"/>
              </a:rPr>
              <a:t>/ t</a:t>
            </a:r>
            <a:r>
              <a:rPr lang="en-US" sz="2800" baseline="-25000">
                <a:latin typeface="Arial" charset="0"/>
              </a:rPr>
              <a:t>p</a:t>
            </a:r>
            <a:endParaRPr lang="en-US">
              <a:latin typeface="Arial" charset="0"/>
            </a:endParaRPr>
          </a:p>
          <a:p>
            <a:r>
              <a:rPr lang="en-US">
                <a:solidFill>
                  <a:srgbClr val="FF0000"/>
                </a:solidFill>
                <a:latin typeface="Arial" charset="0"/>
              </a:rPr>
              <a:t>efficiency</a:t>
            </a:r>
            <a:r>
              <a:rPr lang="en-US">
                <a:latin typeface="Arial" charset="0"/>
              </a:rPr>
              <a:t>	e  =  t</a:t>
            </a:r>
            <a:r>
              <a:rPr lang="en-US" sz="2800" baseline="-25000">
                <a:latin typeface="Arial" charset="0"/>
              </a:rPr>
              <a:t>1 </a:t>
            </a:r>
            <a:r>
              <a:rPr lang="en-US">
                <a:latin typeface="Arial" charset="0"/>
              </a:rPr>
              <a:t>/ (p*t</a:t>
            </a:r>
            <a:r>
              <a:rPr lang="en-US" sz="2800" baseline="-25000">
                <a:latin typeface="Arial" charset="0"/>
              </a:rPr>
              <a:t>p</a:t>
            </a:r>
            <a:r>
              <a:rPr lang="en-US">
                <a:latin typeface="Arial" charset="0"/>
              </a:rPr>
              <a:t>)  =  s / p</a:t>
            </a:r>
          </a:p>
          <a:p>
            <a:r>
              <a:rPr lang="en-US">
                <a:solidFill>
                  <a:srgbClr val="FF0000"/>
                </a:solidFill>
                <a:latin typeface="Arial" charset="0"/>
              </a:rPr>
              <a:t>(potential) parallelism 	</a:t>
            </a:r>
            <a:r>
              <a:rPr lang="en-US">
                <a:solidFill>
                  <a:schemeClr val="tx2"/>
                </a:solidFill>
                <a:latin typeface="Arial" charset="0"/>
              </a:rPr>
              <a:t>pp = </a:t>
            </a:r>
            <a:r>
              <a:rPr lang="en-US">
                <a:latin typeface="Arial" charset="0"/>
              </a:rPr>
              <a:t>t</a:t>
            </a:r>
            <a:r>
              <a:rPr lang="en-US" sz="2800" baseline="-25000">
                <a:latin typeface="Arial" charset="0"/>
              </a:rPr>
              <a:t>1 </a:t>
            </a:r>
            <a:r>
              <a:rPr lang="en-US">
                <a:latin typeface="Arial" charset="0"/>
              </a:rPr>
              <a:t>/ t</a:t>
            </a:r>
            <a:r>
              <a:rPr lang="en-US" sz="2800" baseline="-25000">
                <a:solidFill>
                  <a:schemeClr val="tx2"/>
                </a:solidFill>
                <a:latin typeface="Arial" charset="0"/>
              </a:rPr>
              <a:t>∞</a:t>
            </a:r>
            <a:endParaRPr lang="en-US">
              <a:solidFill>
                <a:schemeClr val="tx2"/>
              </a:solidFill>
              <a:latin typeface="Arial" charset="0"/>
            </a:endParaRPr>
          </a:p>
          <a:p>
            <a:endParaRPr lang="en-US" sz="2800" baseline="-25000">
              <a:solidFill>
                <a:srgbClr val="FF0000"/>
              </a:solidFill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382000" cy="6096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ea typeface="+mj-ea"/>
              </a:rPr>
              <a:t>Laws of Parallel Complexity</a:t>
            </a:r>
            <a:endParaRPr lang="en-US" altLang="en-US" sz="2400" dirty="0" smtClean="0">
              <a:ea typeface="+mj-ea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372600" cy="4800600"/>
          </a:xfrm>
        </p:spPr>
        <p:txBody>
          <a:bodyPr/>
          <a:lstStyle/>
          <a:p>
            <a:pPr>
              <a:buFontTx/>
              <a:buNone/>
            </a:pPr>
            <a:endParaRPr lang="en-US" u="sng" dirty="0">
              <a:latin typeface="Arial" charset="0"/>
            </a:endParaRPr>
          </a:p>
          <a:p>
            <a:r>
              <a:rPr lang="en-US" u="sng" dirty="0">
                <a:solidFill>
                  <a:srgbClr val="FF0000"/>
                </a:solidFill>
                <a:latin typeface="Arial" charset="0"/>
              </a:rPr>
              <a:t>Work law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:		</a:t>
            </a:r>
            <a:r>
              <a:rPr lang="en-US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charset="0"/>
              </a:rPr>
              <a:t>t</a:t>
            </a:r>
            <a:r>
              <a:rPr lang="en-US" sz="2800" baseline="-25000" dirty="0" err="1">
                <a:solidFill>
                  <a:srgbClr val="002060"/>
                </a:solidFill>
                <a:latin typeface="Arial" charset="0"/>
              </a:rPr>
              <a:t>p</a:t>
            </a:r>
            <a:r>
              <a:rPr lang="en-US" sz="2800" baseline="-25000" dirty="0">
                <a:solidFill>
                  <a:srgbClr val="002060"/>
                </a:solidFill>
                <a:latin typeface="Arial" charset="0"/>
              </a:rPr>
              <a:t>  </a:t>
            </a:r>
            <a:r>
              <a:rPr lang="en-US" dirty="0">
                <a:solidFill>
                  <a:srgbClr val="002060"/>
                </a:solidFill>
                <a:latin typeface="Arial" charset="0"/>
              </a:rPr>
              <a:t>≥  t</a:t>
            </a:r>
            <a:r>
              <a:rPr lang="en-US" sz="2800" baseline="-25000" dirty="0">
                <a:solidFill>
                  <a:srgbClr val="002060"/>
                </a:solidFill>
                <a:latin typeface="Arial" charset="0"/>
              </a:rPr>
              <a:t>1</a:t>
            </a:r>
            <a:r>
              <a:rPr lang="en-US" dirty="0">
                <a:solidFill>
                  <a:srgbClr val="002060"/>
                </a:solidFill>
                <a:latin typeface="Arial" charset="0"/>
              </a:rPr>
              <a:t> / p</a:t>
            </a:r>
          </a:p>
          <a:p>
            <a:endParaRPr lang="en-US" dirty="0">
              <a:latin typeface="Arial" charset="0"/>
            </a:endParaRPr>
          </a:p>
          <a:p>
            <a:r>
              <a:rPr lang="en-US" u="sng" dirty="0">
                <a:solidFill>
                  <a:srgbClr val="FF0000"/>
                </a:solidFill>
                <a:latin typeface="Arial" charset="0"/>
              </a:rPr>
              <a:t>Span law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:		 </a:t>
            </a:r>
            <a:r>
              <a:rPr lang="en-US" dirty="0" err="1">
                <a:solidFill>
                  <a:srgbClr val="002060"/>
                </a:solidFill>
                <a:latin typeface="Arial" charset="0"/>
              </a:rPr>
              <a:t>t</a:t>
            </a:r>
            <a:r>
              <a:rPr lang="en-US" sz="2800" baseline="-25000" dirty="0" err="1">
                <a:solidFill>
                  <a:srgbClr val="002060"/>
                </a:solidFill>
                <a:latin typeface="Arial" charset="0"/>
              </a:rPr>
              <a:t>p</a:t>
            </a:r>
            <a:r>
              <a:rPr lang="en-US" sz="2800" baseline="-25000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2800" baseline="-25000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dirty="0">
                <a:solidFill>
                  <a:srgbClr val="7030A0"/>
                </a:solidFill>
                <a:latin typeface="Arial" charset="0"/>
              </a:rPr>
              <a:t>≥  </a:t>
            </a:r>
            <a:r>
              <a:rPr lang="en-US" dirty="0">
                <a:solidFill>
                  <a:srgbClr val="002060"/>
                </a:solidFill>
                <a:latin typeface="Arial" charset="0"/>
              </a:rPr>
              <a:t>t</a:t>
            </a:r>
            <a:r>
              <a:rPr lang="en-US" sz="2800" baseline="-25000" dirty="0">
                <a:solidFill>
                  <a:srgbClr val="002060"/>
                </a:solidFill>
                <a:latin typeface="Arial" charset="0"/>
              </a:rPr>
              <a:t>∞</a:t>
            </a:r>
            <a:r>
              <a:rPr lang="en-US" dirty="0">
                <a:solidFill>
                  <a:srgbClr val="002060"/>
                </a:solidFill>
                <a:latin typeface="Arial" charset="0"/>
              </a:rPr>
              <a:t> </a:t>
            </a:r>
          </a:p>
          <a:p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r>
              <a:rPr lang="en-US" u="sng" dirty="0">
                <a:solidFill>
                  <a:srgbClr val="FF0000"/>
                </a:solidFill>
                <a:latin typeface="Arial" charset="0"/>
              </a:rPr>
              <a:t>Amdahl’s law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:</a:t>
            </a:r>
            <a:r>
              <a:rPr lang="en-US" dirty="0">
                <a:latin typeface="Arial" charset="0"/>
              </a:rPr>
              <a:t>	</a:t>
            </a:r>
          </a:p>
          <a:p>
            <a:pPr lvl="1">
              <a:lnSpc>
                <a:spcPct val="150000"/>
              </a:lnSpc>
              <a:spcBef>
                <a:spcPts val="200"/>
              </a:spcBef>
            </a:pPr>
            <a:r>
              <a:rPr lang="en-US" sz="2400" dirty="0">
                <a:latin typeface="Arial" charset="0"/>
              </a:rPr>
              <a:t>If a fraction f, between 0 and 1, of the work must be </a:t>
            </a:r>
            <a:br>
              <a:rPr lang="en-US" sz="2400" dirty="0">
                <a:latin typeface="Arial" charset="0"/>
              </a:rPr>
            </a:br>
            <a:r>
              <a:rPr lang="en-US" sz="2400" dirty="0">
                <a:latin typeface="Arial" charset="0"/>
              </a:rPr>
              <a:t>done sequentially, then    </a:t>
            </a:r>
            <a:br>
              <a:rPr lang="en-US" sz="2400" dirty="0">
                <a:latin typeface="Arial" charset="0"/>
              </a:rPr>
            </a:br>
            <a:r>
              <a:rPr lang="en-US" sz="2400" dirty="0">
                <a:latin typeface="Arial" charset="0"/>
              </a:rPr>
              <a:t>			</a:t>
            </a:r>
            <a:r>
              <a:rPr lang="en-US" sz="2400" dirty="0">
                <a:solidFill>
                  <a:srgbClr val="7030A0"/>
                </a:solidFill>
                <a:latin typeface="Arial" charset="0"/>
              </a:rPr>
              <a:t>speedup   ≤   1 / f</a:t>
            </a:r>
          </a:p>
          <a:p>
            <a:pPr lvl="1">
              <a:lnSpc>
                <a:spcPct val="150000"/>
              </a:lnSpc>
              <a:spcBef>
                <a:spcPts val="200"/>
              </a:spcBef>
            </a:pPr>
            <a:r>
              <a:rPr lang="en-US" sz="2400" dirty="0">
                <a:latin typeface="Arial" charset="0"/>
              </a:rPr>
              <a:t>Exercise:  prove Amdahl’s law from the span law.</a:t>
            </a:r>
          </a:p>
          <a:p>
            <a:endParaRPr lang="en-US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ea typeface="+mj-ea"/>
              </a:rPr>
              <a:t>Detailed complexity measures for data movement I:    </a:t>
            </a:r>
            <a:br>
              <a:rPr lang="en-US" altLang="en-US" dirty="0" smtClean="0">
                <a:ea typeface="+mj-ea"/>
              </a:rPr>
            </a:br>
            <a:r>
              <a:rPr lang="en-US" altLang="en-US" dirty="0" smtClean="0">
                <a:ea typeface="+mj-ea"/>
              </a:rPr>
              <a:t>                   Latency/</a:t>
            </a:r>
            <a:r>
              <a:rPr lang="en-US" altLang="en-US" dirty="0" err="1" smtClean="0">
                <a:ea typeface="+mj-ea"/>
              </a:rPr>
              <a:t>Bandwith</a:t>
            </a:r>
            <a:r>
              <a:rPr lang="en-US" altLang="en-US" dirty="0" smtClean="0">
                <a:ea typeface="+mj-ea"/>
              </a:rPr>
              <a:t> Model</a:t>
            </a:r>
            <a:endParaRPr lang="en-US" altLang="en-US" sz="2400" dirty="0" smtClean="0">
              <a:ea typeface="+mj-ea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372600" cy="6019800"/>
          </a:xfrm>
        </p:spPr>
        <p:txBody>
          <a:bodyPr/>
          <a:lstStyle/>
          <a:p>
            <a:pPr>
              <a:buFontTx/>
              <a:buNone/>
            </a:pPr>
            <a:endParaRPr lang="en-US" sz="1200">
              <a:latin typeface="Arial" charset="0"/>
            </a:endParaRPr>
          </a:p>
          <a:p>
            <a:pPr>
              <a:buFontTx/>
              <a:buNone/>
            </a:pPr>
            <a:endParaRPr lang="en-US" sz="1200">
              <a:latin typeface="Arial" charset="0"/>
            </a:endParaRPr>
          </a:p>
          <a:p>
            <a:pPr>
              <a:buFontTx/>
              <a:buNone/>
            </a:pPr>
            <a:r>
              <a:rPr lang="en-US" u="sng">
                <a:latin typeface="Arial" charset="0"/>
              </a:rPr>
              <a:t>Moving data between processors by message-passing</a:t>
            </a:r>
          </a:p>
          <a:p>
            <a:pPr>
              <a:buFontTx/>
              <a:buNone/>
            </a:pPr>
            <a:endParaRPr lang="en-US" sz="1400" u="sng">
              <a:latin typeface="Arial" charset="0"/>
            </a:endParaRPr>
          </a:p>
          <a:p>
            <a:r>
              <a:rPr lang="en-US">
                <a:solidFill>
                  <a:schemeClr val="tx1"/>
                </a:solidFill>
                <a:latin typeface="Arial" charset="0"/>
              </a:rPr>
              <a:t>Machine parameters: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Symbol" charset="0"/>
              </a:rPr>
              <a:t>a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  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or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Symbol" charset="0"/>
              </a:rPr>
              <a:t> 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>
                <a:solidFill>
                  <a:srgbClr val="FF0000"/>
                </a:solidFill>
                <a:latin typeface="Arial" charset="0"/>
              </a:rPr>
              <a:t>startup      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latency </a:t>
            </a:r>
            <a:r>
              <a:rPr lang="en-US" sz="2000">
                <a:solidFill>
                  <a:schemeClr val="tx1"/>
                </a:solidFill>
                <a:latin typeface="Arial" charset="0"/>
              </a:rPr>
              <a:t>(message startup time in seconds) </a:t>
            </a:r>
            <a:endParaRPr lang="en-US" sz="2000" baseline="-25000">
              <a:solidFill>
                <a:srgbClr val="FF0000"/>
              </a:solidFill>
              <a:latin typeface="Arial" charset="0"/>
            </a:endParaRPr>
          </a:p>
          <a:p>
            <a:pPr lvl="1"/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Symbol" charset="0"/>
              </a:rPr>
              <a:t>b   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 or 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>
                <a:solidFill>
                  <a:srgbClr val="FF0000"/>
                </a:solidFill>
                <a:latin typeface="Arial" charset="0"/>
              </a:rPr>
              <a:t>data</a:t>
            </a:r>
            <a:r>
              <a:rPr lang="en-US" sz="2400">
                <a:solidFill>
                  <a:schemeClr val="tx1"/>
                </a:solidFill>
                <a:latin typeface="Arial" charset="0"/>
              </a:rPr>
              <a:t>        inverse bandwidth </a:t>
            </a:r>
            <a:r>
              <a:rPr lang="en-US" sz="2000">
                <a:solidFill>
                  <a:schemeClr val="tx1"/>
                </a:solidFill>
                <a:latin typeface="Arial" charset="0"/>
              </a:rPr>
              <a:t>(in seconds per word)</a:t>
            </a:r>
          </a:p>
          <a:p>
            <a:pPr lvl="1"/>
            <a:r>
              <a:rPr lang="en-US" sz="2400">
                <a:solidFill>
                  <a:schemeClr val="tx1"/>
                </a:solidFill>
                <a:latin typeface="Arial" charset="0"/>
              </a:rPr>
              <a:t>between nodes of Triton,  </a:t>
            </a:r>
            <a:r>
              <a:rPr lang="en-US" sz="2400">
                <a:solidFill>
                  <a:srgbClr val="FF0000"/>
                </a:solidFill>
                <a:latin typeface="Symbol" charset="0"/>
              </a:rPr>
              <a:t>a ~ 2.2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× 10</a:t>
            </a:r>
            <a:r>
              <a:rPr lang="en-US" sz="2400" b="1" baseline="30000">
                <a:solidFill>
                  <a:srgbClr val="FF0000"/>
                </a:solidFill>
                <a:latin typeface="Arial" charset="0"/>
              </a:rPr>
              <a:t>-6</a:t>
            </a:r>
            <a:r>
              <a:rPr lang="en-US" sz="2400">
                <a:solidFill>
                  <a:srgbClr val="FF0000"/>
                </a:solidFill>
                <a:latin typeface="Symbol" charset="0"/>
              </a:rPr>
              <a:t>  </a:t>
            </a:r>
            <a:r>
              <a:rPr lang="en-US" sz="2400">
                <a:solidFill>
                  <a:schemeClr val="tx2"/>
                </a:solidFill>
                <a:latin typeface="Arial" charset="0"/>
              </a:rPr>
              <a:t>and</a:t>
            </a:r>
            <a:r>
              <a:rPr lang="en-US" sz="2400">
                <a:solidFill>
                  <a:srgbClr val="FF0000"/>
                </a:solidFill>
                <a:latin typeface="Symbol" charset="0"/>
              </a:rPr>
              <a:t>  b ~ 6.4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× 10</a:t>
            </a:r>
            <a:r>
              <a:rPr lang="en-US" sz="2400" b="1" baseline="30000">
                <a:solidFill>
                  <a:srgbClr val="FF0000"/>
                </a:solidFill>
                <a:latin typeface="Arial" charset="0"/>
              </a:rPr>
              <a:t>-9</a:t>
            </a:r>
            <a:endParaRPr lang="en-US" sz="2400" b="1" baseline="30000">
              <a:solidFill>
                <a:schemeClr val="tx1"/>
              </a:solidFill>
              <a:latin typeface="Arial" charset="0"/>
            </a:endParaRPr>
          </a:p>
          <a:p>
            <a:pPr lvl="4"/>
            <a:endParaRPr lang="en-US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</a:rPr>
              <a:t>Time to send &amp; recv or bcast a message of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w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 words:    </a:t>
            </a:r>
            <a:r>
              <a:rPr lang="en-US">
                <a:solidFill>
                  <a:srgbClr val="FF0000"/>
                </a:solidFill>
                <a:latin typeface="Symbol" charset="0"/>
              </a:rPr>
              <a:t>a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+ w*</a:t>
            </a:r>
            <a:r>
              <a:rPr lang="en-US">
                <a:solidFill>
                  <a:srgbClr val="FF0000"/>
                </a:solidFill>
                <a:latin typeface="Symbol" charset="0"/>
              </a:rPr>
              <a:t>b</a:t>
            </a:r>
            <a:endParaRPr lang="en-US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en-US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>
                <a:solidFill>
                  <a:srgbClr val="FF0000"/>
                </a:solidFill>
                <a:latin typeface="Arial" charset="0"/>
              </a:rPr>
              <a:t>comm 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total commmunication time</a:t>
            </a:r>
          </a:p>
          <a:p>
            <a:pPr>
              <a:lnSpc>
                <a:spcPct val="150000"/>
              </a:lnSpc>
            </a:pPr>
            <a:r>
              <a:rPr lang="en-US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>
                <a:solidFill>
                  <a:srgbClr val="FF0000"/>
                </a:solidFill>
                <a:latin typeface="Arial" charset="0"/>
              </a:rPr>
              <a:t>comp 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  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total computation time</a:t>
            </a:r>
          </a:p>
          <a:p>
            <a:pPr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latin typeface="Arial" charset="0"/>
              </a:rPr>
              <a:t>Total parallel time: 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 sz="2800" baseline="-25000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>
                <a:latin typeface="Arial" charset="0"/>
              </a:rPr>
              <a:t>   =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  t</a:t>
            </a:r>
            <a:r>
              <a:rPr lang="en-US" sz="2800" baseline="-25000">
                <a:solidFill>
                  <a:srgbClr val="FF0000"/>
                </a:solidFill>
                <a:latin typeface="Arial" charset="0"/>
              </a:rPr>
              <a:t>comp 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+  t</a:t>
            </a:r>
            <a:r>
              <a:rPr lang="en-US" sz="2800" baseline="-25000">
                <a:solidFill>
                  <a:srgbClr val="FF0000"/>
                </a:solidFill>
                <a:latin typeface="Arial" charset="0"/>
              </a:rPr>
              <a:t>comm </a:t>
            </a:r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372600" cy="6019800"/>
          </a:xfrm>
        </p:spPr>
        <p:txBody>
          <a:bodyPr/>
          <a:lstStyle/>
          <a:p>
            <a:pPr>
              <a:buFontTx/>
              <a:buNone/>
            </a:pPr>
            <a:endParaRPr lang="en-US" sz="1200">
              <a:latin typeface="Arial" charset="0"/>
            </a:endParaRPr>
          </a:p>
          <a:p>
            <a:pPr>
              <a:buFontTx/>
              <a:buNone/>
            </a:pPr>
            <a:r>
              <a:rPr lang="en-US" u="sng">
                <a:latin typeface="Arial" charset="0"/>
              </a:rPr>
              <a:t>Moving data between cache and memory on one processor:</a:t>
            </a:r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Assume just two levels in memory hierarchy, fast and slow</a:t>
            </a:r>
          </a:p>
          <a:p>
            <a:r>
              <a:rPr lang="en-US">
                <a:latin typeface="Arial" charset="0"/>
              </a:rPr>
              <a:t>All data initially in slow memory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Times New Roman" charset="0"/>
              </a:rPr>
              <a:t>m</a:t>
            </a:r>
            <a:r>
              <a:rPr lang="en-US" sz="2000">
                <a:latin typeface="Arial" charset="0"/>
              </a:rPr>
              <a:t> = number of memory elements (words) moved between fast and slow memory 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Times New Roman" charset="0"/>
              </a:rPr>
              <a:t>t</a:t>
            </a:r>
            <a:r>
              <a:rPr lang="en-US" sz="2400" baseline="-25000">
                <a:solidFill>
                  <a:srgbClr val="FF0000"/>
                </a:solidFill>
                <a:latin typeface="Times New Roman" charset="0"/>
              </a:rPr>
              <a:t>m</a:t>
            </a:r>
            <a:r>
              <a:rPr lang="en-US" sz="2000">
                <a:latin typeface="Arial" charset="0"/>
              </a:rPr>
              <a:t> = time per slow memory operation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Times New Roman" charset="0"/>
              </a:rPr>
              <a:t>f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= number of arithmetic operations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Times New Roman" charset="0"/>
              </a:rPr>
              <a:t>t</a:t>
            </a:r>
            <a:r>
              <a:rPr lang="en-US" sz="2400" baseline="-25000">
                <a:solidFill>
                  <a:srgbClr val="FF0000"/>
                </a:solidFill>
                <a:latin typeface="Times New Roman" charset="0"/>
              </a:rPr>
              <a:t>f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= time per arithmetic operation,  </a:t>
            </a:r>
            <a:r>
              <a:rPr lang="en-US" sz="2400">
                <a:solidFill>
                  <a:srgbClr val="FF0000"/>
                </a:solidFill>
                <a:latin typeface="Times New Roman" charset="0"/>
              </a:rPr>
              <a:t>t</a:t>
            </a:r>
            <a:r>
              <a:rPr lang="en-US" sz="2400" baseline="-25000">
                <a:solidFill>
                  <a:srgbClr val="FF0000"/>
                </a:solidFill>
                <a:latin typeface="Times New Roman" charset="0"/>
              </a:rPr>
              <a:t>f 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&lt;&lt; </a:t>
            </a:r>
            <a:r>
              <a:rPr lang="en-US" sz="2400">
                <a:solidFill>
                  <a:srgbClr val="FF0000"/>
                </a:solidFill>
                <a:latin typeface="Times New Roman" charset="0"/>
              </a:rPr>
              <a:t>t</a:t>
            </a:r>
            <a:r>
              <a:rPr lang="en-US" sz="2400" baseline="-25000">
                <a:solidFill>
                  <a:srgbClr val="FF0000"/>
                </a:solidFill>
                <a:latin typeface="Times New Roman" charset="0"/>
              </a:rPr>
              <a:t>m</a:t>
            </a:r>
            <a:endParaRPr lang="en-US" sz="2000">
              <a:solidFill>
                <a:srgbClr val="FF0000"/>
              </a:solidFill>
              <a:latin typeface="Arial" charset="0"/>
            </a:endParaRPr>
          </a:p>
          <a:p>
            <a:pPr lvl="1"/>
            <a:r>
              <a:rPr lang="en-US" sz="2400">
                <a:solidFill>
                  <a:srgbClr val="FF0000"/>
                </a:solidFill>
                <a:latin typeface="Times New Roman" charset="0"/>
              </a:rPr>
              <a:t>q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= </a:t>
            </a:r>
            <a:r>
              <a:rPr lang="en-US" sz="2400">
                <a:solidFill>
                  <a:srgbClr val="FF0000"/>
                </a:solidFill>
                <a:latin typeface="Times New Roman" charset="0"/>
              </a:rPr>
              <a:t>f / m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 </a:t>
            </a:r>
            <a:r>
              <a:rPr lang="en-US" sz="2000">
                <a:latin typeface="Arial" charset="0"/>
              </a:rPr>
              <a:t>average number of flops per slow element access</a:t>
            </a:r>
          </a:p>
          <a:p>
            <a:r>
              <a:rPr lang="en-US">
                <a:latin typeface="Arial" charset="0"/>
              </a:rPr>
              <a:t>Minimum possible time = </a:t>
            </a:r>
            <a:r>
              <a:rPr lang="en-US">
                <a:solidFill>
                  <a:srgbClr val="FF0000"/>
                </a:solidFill>
                <a:latin typeface="Times New Roman" charset="0"/>
              </a:rPr>
              <a:t>f * t</a:t>
            </a:r>
            <a:r>
              <a:rPr lang="en-US" baseline="-25000">
                <a:solidFill>
                  <a:srgbClr val="FF0000"/>
                </a:solidFill>
                <a:latin typeface="Times New Roman" charset="0"/>
              </a:rPr>
              <a:t>f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 </a:t>
            </a:r>
            <a:r>
              <a:rPr lang="en-US">
                <a:latin typeface="Arial" charset="0"/>
              </a:rPr>
              <a:t>when all data in fast memory</a:t>
            </a:r>
          </a:p>
          <a:p>
            <a:r>
              <a:rPr lang="en-US">
                <a:latin typeface="Arial" charset="0"/>
              </a:rPr>
              <a:t>Actual time </a:t>
            </a:r>
          </a:p>
          <a:p>
            <a:pPr lvl="1"/>
            <a:r>
              <a:rPr lang="en-US" sz="2400">
                <a:solidFill>
                  <a:srgbClr val="FF0000"/>
                </a:solidFill>
                <a:latin typeface="Times New Roman" charset="0"/>
              </a:rPr>
              <a:t>f * t</a:t>
            </a:r>
            <a:r>
              <a:rPr lang="en-US" sz="2400" baseline="-25000">
                <a:solidFill>
                  <a:srgbClr val="FF0000"/>
                </a:solidFill>
                <a:latin typeface="Times New Roman" charset="0"/>
              </a:rPr>
              <a:t>f</a:t>
            </a:r>
            <a:r>
              <a:rPr lang="en-US" sz="2400">
                <a:solidFill>
                  <a:srgbClr val="FF0000"/>
                </a:solidFill>
                <a:latin typeface="Times New Roman" charset="0"/>
              </a:rPr>
              <a:t>  +  m * t</a:t>
            </a:r>
            <a:r>
              <a:rPr lang="en-US" sz="2400" baseline="-25000">
                <a:solidFill>
                  <a:srgbClr val="FF0000"/>
                </a:solidFill>
                <a:latin typeface="Times New Roman" charset="0"/>
              </a:rPr>
              <a:t>m</a:t>
            </a:r>
            <a:r>
              <a:rPr lang="en-US" sz="2400">
                <a:solidFill>
                  <a:srgbClr val="FF0000"/>
                </a:solidFill>
                <a:latin typeface="Times New Roman" charset="0"/>
              </a:rPr>
              <a:t>   =   f * t</a:t>
            </a:r>
            <a:r>
              <a:rPr lang="en-US" sz="2400" baseline="-25000">
                <a:solidFill>
                  <a:srgbClr val="FF0000"/>
                </a:solidFill>
                <a:latin typeface="Times New Roman" charset="0"/>
              </a:rPr>
              <a:t>f</a:t>
            </a:r>
            <a:r>
              <a:rPr lang="en-US" sz="2400">
                <a:solidFill>
                  <a:srgbClr val="FF0000"/>
                </a:solidFill>
                <a:latin typeface="Times New Roman" charset="0"/>
              </a:rPr>
              <a:t> * (1 + t</a:t>
            </a:r>
            <a:r>
              <a:rPr lang="en-US" sz="2400" baseline="-25000">
                <a:solidFill>
                  <a:srgbClr val="FF0000"/>
                </a:solidFill>
                <a:latin typeface="Times New Roman" charset="0"/>
              </a:rPr>
              <a:t>m</a:t>
            </a:r>
            <a:r>
              <a:rPr lang="en-US" sz="2400">
                <a:solidFill>
                  <a:srgbClr val="FF0000"/>
                </a:solidFill>
                <a:latin typeface="Times New Roman" charset="0"/>
              </a:rPr>
              <a:t>/t</a:t>
            </a:r>
            <a:r>
              <a:rPr lang="en-US" sz="2400" baseline="-25000">
                <a:solidFill>
                  <a:srgbClr val="FF0000"/>
                </a:solidFill>
                <a:latin typeface="Times New Roman" charset="0"/>
              </a:rPr>
              <a:t>f</a:t>
            </a:r>
            <a:r>
              <a:rPr lang="en-US" sz="2400">
                <a:solidFill>
                  <a:srgbClr val="FF0000"/>
                </a:solidFill>
                <a:latin typeface="Times New Roman" charset="0"/>
              </a:rPr>
              <a:t>  * 1/q) </a:t>
            </a:r>
            <a:endParaRPr lang="en-US" sz="2000">
              <a:solidFill>
                <a:srgbClr val="FF0000"/>
              </a:solidFill>
              <a:latin typeface="Arial" charset="0"/>
            </a:endParaRPr>
          </a:p>
          <a:p>
            <a:pPr lvl="1"/>
            <a:endParaRPr lang="en-US" sz="800">
              <a:latin typeface="Arial" charset="0"/>
            </a:endParaRPr>
          </a:p>
          <a:p>
            <a:r>
              <a:rPr lang="en-US">
                <a:latin typeface="Arial" charset="0"/>
              </a:rPr>
              <a:t>Larger </a:t>
            </a:r>
            <a:r>
              <a:rPr lang="en-US">
                <a:solidFill>
                  <a:srgbClr val="FF0000"/>
                </a:solidFill>
                <a:latin typeface="Times New Roman" charset="0"/>
              </a:rPr>
              <a:t>q</a:t>
            </a:r>
            <a:r>
              <a:rPr lang="en-US">
                <a:latin typeface="Arial" charset="0"/>
              </a:rPr>
              <a:t> means time closer to minimum </a:t>
            </a:r>
            <a:r>
              <a:rPr lang="en-US">
                <a:solidFill>
                  <a:srgbClr val="FF0000"/>
                </a:solidFill>
                <a:latin typeface="Times New Roman" charset="0"/>
              </a:rPr>
              <a:t>f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* </a:t>
            </a:r>
            <a:r>
              <a:rPr lang="en-US">
                <a:solidFill>
                  <a:srgbClr val="FF0000"/>
                </a:solidFill>
                <a:latin typeface="Times New Roman" charset="0"/>
              </a:rPr>
              <a:t>t</a:t>
            </a:r>
            <a:r>
              <a:rPr lang="en-US" baseline="-25000">
                <a:solidFill>
                  <a:srgbClr val="FF0000"/>
                </a:solidFill>
                <a:latin typeface="Times New Roman" charset="0"/>
              </a:rPr>
              <a:t>f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ea typeface="+mj-ea"/>
              </a:rPr>
              <a:t>Detailed complexity measures for data movement II:    </a:t>
            </a:r>
            <a:br>
              <a:rPr lang="en-US" altLang="en-US" dirty="0" smtClean="0">
                <a:ea typeface="+mj-ea"/>
              </a:rPr>
            </a:br>
            <a:r>
              <a:rPr lang="en-US" altLang="en-US" dirty="0" smtClean="0">
                <a:ea typeface="+mj-ea"/>
              </a:rPr>
              <a:t>                   Cache Memory Model</a:t>
            </a:r>
            <a:endParaRPr lang="en-US" altLang="en-US" sz="2400" dirty="0" smtClean="0">
              <a:ea typeface="+mj-e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Several possible models!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21675" cy="5353050"/>
          </a:xfrm>
        </p:spPr>
        <p:txBody>
          <a:bodyPr/>
          <a:lstStyle/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Execution time and parallelism: </a:t>
            </a:r>
          </a:p>
          <a:p>
            <a:pPr lvl="1"/>
            <a:r>
              <a:rPr lang="en-US" sz="2400">
                <a:latin typeface="Arial" charset="0"/>
              </a:rPr>
              <a:t>Work / Span Model</a:t>
            </a:r>
          </a:p>
          <a:p>
            <a:pPr lvl="4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Total cost of moving data: </a:t>
            </a:r>
          </a:p>
          <a:p>
            <a:pPr lvl="1"/>
            <a:r>
              <a:rPr lang="en-US" sz="2400">
                <a:latin typeface="Arial" charset="0"/>
              </a:rPr>
              <a:t>Communication Volume Model</a:t>
            </a:r>
          </a:p>
          <a:p>
            <a:pPr lvl="4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Detailed models that try to capture time for moving data:</a:t>
            </a:r>
          </a:p>
          <a:p>
            <a:pPr lvl="1"/>
            <a:r>
              <a:rPr lang="en-US" sz="2400">
                <a:latin typeface="Arial" charset="0"/>
              </a:rPr>
              <a:t>Latency / Bandwidth Model    </a:t>
            </a:r>
            <a:r>
              <a:rPr lang="en-US" sz="2000">
                <a:latin typeface="Arial" charset="0"/>
              </a:rPr>
              <a:t>(for message-passing)</a:t>
            </a:r>
            <a:endParaRPr lang="en-US" sz="2400">
              <a:latin typeface="Arial" charset="0"/>
            </a:endParaRPr>
          </a:p>
          <a:p>
            <a:pPr lvl="1"/>
            <a:r>
              <a:rPr lang="en-US" sz="2400">
                <a:latin typeface="Arial" charset="0"/>
              </a:rPr>
              <a:t>Cache Memory Model            </a:t>
            </a:r>
            <a:r>
              <a:rPr lang="en-US" sz="2000">
                <a:latin typeface="Arial" charset="0"/>
              </a:rPr>
              <a:t>(for hierarchical memory)</a:t>
            </a:r>
          </a:p>
          <a:p>
            <a:pPr lvl="1"/>
            <a:endParaRPr lang="en-US" sz="2000">
              <a:latin typeface="Arial" charset="0"/>
            </a:endParaRPr>
          </a:p>
          <a:p>
            <a:pPr lvl="1"/>
            <a:r>
              <a:rPr lang="en-US" sz="2000">
                <a:latin typeface="Arial" charset="0"/>
              </a:rPr>
              <a:t>Other detailed models we won</a:t>
            </a:r>
            <a:r>
              <a:rPr lang="ja-JP" altLang="en-US" sz="2000">
                <a:latin typeface="Arial" charset="0"/>
              </a:rPr>
              <a:t>’</a:t>
            </a:r>
            <a:r>
              <a:rPr lang="en-US" sz="2000">
                <a:latin typeface="Arial" charset="0"/>
              </a:rPr>
              <a:t>t discuss:  LogP, UMH, ….</a:t>
            </a:r>
            <a:endParaRPr lang="en-US" sz="2400">
              <a:latin typeface="Arial" charset="0"/>
            </a:endParaRPr>
          </a:p>
          <a:p>
            <a:pPr lvl="1">
              <a:buFontTx/>
              <a:buNone/>
            </a:pPr>
            <a:endParaRPr lang="en-US" sz="2000">
              <a:latin typeface="Arial" charset="0"/>
            </a:endParaRPr>
          </a:p>
          <a:p>
            <a:pPr lvl="3"/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1219200" y="1219200"/>
            <a:ext cx="7442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002060"/>
                </a:solidFill>
                <a:latin typeface="Lucida Sans Unicode" charset="0"/>
              </a:rPr>
              <a:t>p</a:t>
            </a:r>
            <a:r>
              <a:rPr lang="en-US" sz="3200">
                <a:solidFill>
                  <a:srgbClr val="9900CC"/>
                </a:solidFill>
                <a:latin typeface="Lucida Sans Unicode" charset="0"/>
              </a:rPr>
              <a:t> 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=</a:t>
            </a:r>
            <a:r>
              <a:rPr lang="en-US" sz="3200">
                <a:latin typeface="Lucida Sans Unicode" charset="0"/>
              </a:rPr>
              <a:t> execution time on 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p</a:t>
            </a:r>
            <a:r>
              <a:rPr lang="en-US" sz="3200">
                <a:latin typeface="Lucida Sans Unicode" charset="0"/>
              </a:rPr>
              <a:t> processors</a:t>
            </a:r>
          </a:p>
        </p:txBody>
      </p:sp>
      <p:grpSp>
        <p:nvGrpSpPr>
          <p:cNvPr id="4099" name="Group 43"/>
          <p:cNvGrpSpPr>
            <a:grpSpLocks/>
          </p:cNvGrpSpPr>
          <p:nvPr/>
        </p:nvGrpSpPr>
        <p:grpSpPr bwMode="auto">
          <a:xfrm>
            <a:off x="381000" y="1828800"/>
            <a:ext cx="3733800" cy="4648200"/>
            <a:chOff x="240" y="1152"/>
            <a:chExt cx="2352" cy="2928"/>
          </a:xfrm>
        </p:grpSpPr>
        <p:sp>
          <p:nvSpPr>
            <p:cNvPr id="285700" name="Oval 4"/>
            <p:cNvSpPr>
              <a:spLocks noChangeArrowheads="1"/>
            </p:cNvSpPr>
            <p:nvPr/>
          </p:nvSpPr>
          <p:spPr bwMode="auto">
            <a:xfrm>
              <a:off x="2100" y="2178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01" name="Oval 5"/>
            <p:cNvSpPr>
              <a:spLocks noChangeArrowheads="1"/>
            </p:cNvSpPr>
            <p:nvPr/>
          </p:nvSpPr>
          <p:spPr bwMode="auto">
            <a:xfrm>
              <a:off x="1800" y="2520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02" name="Oval 6"/>
            <p:cNvSpPr>
              <a:spLocks noChangeArrowheads="1"/>
            </p:cNvSpPr>
            <p:nvPr/>
          </p:nvSpPr>
          <p:spPr bwMode="auto">
            <a:xfrm>
              <a:off x="1800" y="3204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03" name="Oval 7"/>
            <p:cNvSpPr>
              <a:spLocks noChangeArrowheads="1"/>
            </p:cNvSpPr>
            <p:nvPr/>
          </p:nvSpPr>
          <p:spPr bwMode="auto">
            <a:xfrm>
              <a:off x="240" y="2178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04" name="Oval 8"/>
            <p:cNvSpPr>
              <a:spLocks noChangeArrowheads="1"/>
            </p:cNvSpPr>
            <p:nvPr/>
          </p:nvSpPr>
          <p:spPr bwMode="auto">
            <a:xfrm>
              <a:off x="240" y="2862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05" name="Oval 9"/>
            <p:cNvSpPr>
              <a:spLocks noChangeArrowheads="1"/>
            </p:cNvSpPr>
            <p:nvPr/>
          </p:nvSpPr>
          <p:spPr bwMode="auto">
            <a:xfrm>
              <a:off x="1224" y="1152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06" name="Oval 10"/>
            <p:cNvSpPr>
              <a:spLocks noChangeArrowheads="1"/>
            </p:cNvSpPr>
            <p:nvPr/>
          </p:nvSpPr>
          <p:spPr bwMode="auto">
            <a:xfrm>
              <a:off x="1224" y="1494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08" name="Oval 12"/>
            <p:cNvSpPr>
              <a:spLocks noChangeArrowheads="1"/>
            </p:cNvSpPr>
            <p:nvPr/>
          </p:nvSpPr>
          <p:spPr bwMode="auto">
            <a:xfrm>
              <a:off x="1824" y="3888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09" name="Oval 13"/>
            <p:cNvSpPr>
              <a:spLocks noChangeArrowheads="1"/>
            </p:cNvSpPr>
            <p:nvPr/>
          </p:nvSpPr>
          <p:spPr bwMode="auto">
            <a:xfrm>
              <a:off x="624" y="1836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10" name="Oval 14"/>
            <p:cNvSpPr>
              <a:spLocks noChangeArrowheads="1"/>
            </p:cNvSpPr>
            <p:nvPr/>
          </p:nvSpPr>
          <p:spPr bwMode="auto">
            <a:xfrm>
              <a:off x="624" y="2520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11" name="Oval 15"/>
            <p:cNvSpPr>
              <a:spLocks noChangeArrowheads="1"/>
            </p:cNvSpPr>
            <p:nvPr/>
          </p:nvSpPr>
          <p:spPr bwMode="auto">
            <a:xfrm>
              <a:off x="624" y="3204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12" name="Oval 16"/>
            <p:cNvSpPr>
              <a:spLocks noChangeArrowheads="1"/>
            </p:cNvSpPr>
            <p:nvPr/>
          </p:nvSpPr>
          <p:spPr bwMode="auto">
            <a:xfrm>
              <a:off x="624" y="3546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13" name="Oval 17"/>
            <p:cNvSpPr>
              <a:spLocks noChangeArrowheads="1"/>
            </p:cNvSpPr>
            <p:nvPr/>
          </p:nvSpPr>
          <p:spPr bwMode="auto">
            <a:xfrm>
              <a:off x="624" y="2862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14" name="Oval 18"/>
            <p:cNvSpPr>
              <a:spLocks noChangeArrowheads="1"/>
            </p:cNvSpPr>
            <p:nvPr/>
          </p:nvSpPr>
          <p:spPr bwMode="auto">
            <a:xfrm>
              <a:off x="1200" y="2520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15" name="Oval 19"/>
            <p:cNvSpPr>
              <a:spLocks noChangeArrowheads="1"/>
            </p:cNvSpPr>
            <p:nvPr/>
          </p:nvSpPr>
          <p:spPr bwMode="auto">
            <a:xfrm>
              <a:off x="2400" y="2520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16" name="Oval 20"/>
            <p:cNvSpPr>
              <a:spLocks noChangeArrowheads="1"/>
            </p:cNvSpPr>
            <p:nvPr/>
          </p:nvSpPr>
          <p:spPr bwMode="auto">
            <a:xfrm>
              <a:off x="2400" y="2862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24" name="Oval 28"/>
            <p:cNvSpPr>
              <a:spLocks noChangeArrowheads="1"/>
            </p:cNvSpPr>
            <p:nvPr/>
          </p:nvSpPr>
          <p:spPr bwMode="auto">
            <a:xfrm>
              <a:off x="1200" y="2862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285707" name="Oval 11"/>
            <p:cNvSpPr>
              <a:spLocks noChangeArrowheads="1"/>
            </p:cNvSpPr>
            <p:nvPr/>
          </p:nvSpPr>
          <p:spPr bwMode="auto">
            <a:xfrm>
              <a:off x="924" y="2178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cxnSp>
          <p:nvCxnSpPr>
            <p:cNvPr id="4155" name="AutoShape 21"/>
            <p:cNvCxnSpPr>
              <a:cxnSpLocks noChangeShapeType="1"/>
            </p:cNvCxnSpPr>
            <p:nvPr/>
          </p:nvCxnSpPr>
          <p:spPr bwMode="auto">
            <a:xfrm>
              <a:off x="1388" y="1658"/>
              <a:ext cx="808" cy="52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56" name="AutoShape 22"/>
            <p:cNvCxnSpPr>
              <a:cxnSpLocks noChangeShapeType="1"/>
            </p:cNvCxnSpPr>
            <p:nvPr/>
          </p:nvCxnSpPr>
          <p:spPr bwMode="auto">
            <a:xfrm flipH="1">
              <a:off x="336" y="2000"/>
              <a:ext cx="316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57" name="AutoShape 23"/>
            <p:cNvCxnSpPr>
              <a:cxnSpLocks noChangeShapeType="1"/>
            </p:cNvCxnSpPr>
            <p:nvPr/>
          </p:nvCxnSpPr>
          <p:spPr bwMode="auto">
            <a:xfrm>
              <a:off x="336" y="2370"/>
              <a:ext cx="0" cy="49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58" name="AutoShape 24"/>
            <p:cNvCxnSpPr>
              <a:cxnSpLocks noChangeShapeType="1"/>
            </p:cNvCxnSpPr>
            <p:nvPr/>
          </p:nvCxnSpPr>
          <p:spPr bwMode="auto">
            <a:xfrm>
              <a:off x="1088" y="2342"/>
              <a:ext cx="208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59" name="AutoShape 25"/>
            <p:cNvCxnSpPr>
              <a:cxnSpLocks noChangeShapeType="1"/>
            </p:cNvCxnSpPr>
            <p:nvPr/>
          </p:nvCxnSpPr>
          <p:spPr bwMode="auto">
            <a:xfrm>
              <a:off x="404" y="3026"/>
              <a:ext cx="248" cy="20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0" name="AutoShape 26"/>
            <p:cNvCxnSpPr>
              <a:cxnSpLocks noChangeShapeType="1"/>
            </p:cNvCxnSpPr>
            <p:nvPr/>
          </p:nvCxnSpPr>
          <p:spPr bwMode="auto">
            <a:xfrm>
              <a:off x="2264" y="2342"/>
              <a:ext cx="232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1" name="AutoShape 27"/>
            <p:cNvCxnSpPr>
              <a:cxnSpLocks noChangeShapeType="1"/>
            </p:cNvCxnSpPr>
            <p:nvPr/>
          </p:nvCxnSpPr>
          <p:spPr bwMode="auto">
            <a:xfrm flipH="1">
              <a:off x="788" y="3026"/>
              <a:ext cx="440" cy="20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2" name="AutoShape 29"/>
            <p:cNvCxnSpPr>
              <a:cxnSpLocks noChangeShapeType="1"/>
            </p:cNvCxnSpPr>
            <p:nvPr/>
          </p:nvCxnSpPr>
          <p:spPr bwMode="auto">
            <a:xfrm>
              <a:off x="1296" y="2712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3" name="AutoShape 30"/>
            <p:cNvCxnSpPr>
              <a:cxnSpLocks noChangeShapeType="1"/>
            </p:cNvCxnSpPr>
            <p:nvPr/>
          </p:nvCxnSpPr>
          <p:spPr bwMode="auto">
            <a:xfrm flipH="1">
              <a:off x="1896" y="2342"/>
              <a:ext cx="232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4" name="AutoShape 31"/>
            <p:cNvCxnSpPr>
              <a:cxnSpLocks noChangeShapeType="1"/>
            </p:cNvCxnSpPr>
            <p:nvPr/>
          </p:nvCxnSpPr>
          <p:spPr bwMode="auto">
            <a:xfrm>
              <a:off x="1896" y="2712"/>
              <a:ext cx="0" cy="49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5" name="AutoShape 32"/>
            <p:cNvCxnSpPr>
              <a:cxnSpLocks noChangeShapeType="1"/>
            </p:cNvCxnSpPr>
            <p:nvPr/>
          </p:nvCxnSpPr>
          <p:spPr bwMode="auto">
            <a:xfrm>
              <a:off x="2496" y="2712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6" name="AutoShape 33"/>
            <p:cNvCxnSpPr>
              <a:cxnSpLocks noChangeShapeType="1"/>
            </p:cNvCxnSpPr>
            <p:nvPr/>
          </p:nvCxnSpPr>
          <p:spPr bwMode="auto">
            <a:xfrm flipH="1">
              <a:off x="1988" y="3054"/>
              <a:ext cx="508" cy="86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7" name="AutoShape 34"/>
            <p:cNvCxnSpPr>
              <a:cxnSpLocks noChangeShapeType="1"/>
            </p:cNvCxnSpPr>
            <p:nvPr/>
          </p:nvCxnSpPr>
          <p:spPr bwMode="auto">
            <a:xfrm>
              <a:off x="1896" y="3396"/>
              <a:ext cx="24" cy="49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8" name="AutoShape 35"/>
            <p:cNvCxnSpPr>
              <a:cxnSpLocks noChangeShapeType="1"/>
            </p:cNvCxnSpPr>
            <p:nvPr/>
          </p:nvCxnSpPr>
          <p:spPr bwMode="auto">
            <a:xfrm>
              <a:off x="1320" y="1344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69" name="AutoShape 36"/>
            <p:cNvCxnSpPr>
              <a:cxnSpLocks noChangeShapeType="1"/>
            </p:cNvCxnSpPr>
            <p:nvPr/>
          </p:nvCxnSpPr>
          <p:spPr bwMode="auto">
            <a:xfrm flipH="1">
              <a:off x="720" y="1658"/>
              <a:ext cx="532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70" name="AutoShape 37"/>
            <p:cNvCxnSpPr>
              <a:cxnSpLocks noChangeShapeType="1"/>
            </p:cNvCxnSpPr>
            <p:nvPr/>
          </p:nvCxnSpPr>
          <p:spPr bwMode="auto">
            <a:xfrm>
              <a:off x="788" y="2000"/>
              <a:ext cx="232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71" name="AutoShape 38"/>
            <p:cNvCxnSpPr>
              <a:cxnSpLocks noChangeShapeType="1"/>
            </p:cNvCxnSpPr>
            <p:nvPr/>
          </p:nvCxnSpPr>
          <p:spPr bwMode="auto">
            <a:xfrm flipH="1">
              <a:off x="720" y="2342"/>
              <a:ext cx="232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72" name="AutoShape 39"/>
            <p:cNvCxnSpPr>
              <a:cxnSpLocks noChangeShapeType="1"/>
            </p:cNvCxnSpPr>
            <p:nvPr/>
          </p:nvCxnSpPr>
          <p:spPr bwMode="auto">
            <a:xfrm>
              <a:off x="720" y="2712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73" name="AutoShape 40"/>
            <p:cNvCxnSpPr>
              <a:cxnSpLocks noChangeShapeType="1"/>
            </p:cNvCxnSpPr>
            <p:nvPr/>
          </p:nvCxnSpPr>
          <p:spPr bwMode="auto">
            <a:xfrm>
              <a:off x="720" y="3054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74" name="AutoShape 41"/>
            <p:cNvCxnSpPr>
              <a:cxnSpLocks noChangeShapeType="1"/>
            </p:cNvCxnSpPr>
            <p:nvPr/>
          </p:nvCxnSpPr>
          <p:spPr bwMode="auto">
            <a:xfrm>
              <a:off x="720" y="3396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75" name="AutoShape 42"/>
            <p:cNvCxnSpPr>
              <a:cxnSpLocks noChangeShapeType="1"/>
            </p:cNvCxnSpPr>
            <p:nvPr/>
          </p:nvCxnSpPr>
          <p:spPr bwMode="auto">
            <a:xfrm>
              <a:off x="788" y="3710"/>
              <a:ext cx="1064" cy="20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4" name="Title 4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Work / Span Model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43"/>
          <p:cNvGrpSpPr>
            <a:grpSpLocks/>
          </p:cNvGrpSpPr>
          <p:nvPr/>
        </p:nvGrpSpPr>
        <p:grpSpPr bwMode="auto">
          <a:xfrm>
            <a:off x="381000" y="1828800"/>
            <a:ext cx="3733800" cy="4648200"/>
            <a:chOff x="240" y="1152"/>
            <a:chExt cx="2352" cy="2928"/>
          </a:xfrm>
        </p:grpSpPr>
        <p:sp>
          <p:nvSpPr>
            <p:cNvPr id="113" name="Oval 4"/>
            <p:cNvSpPr>
              <a:spLocks noChangeArrowheads="1"/>
            </p:cNvSpPr>
            <p:nvPr/>
          </p:nvSpPr>
          <p:spPr bwMode="auto">
            <a:xfrm>
              <a:off x="2100" y="2178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4" name="Oval 5"/>
            <p:cNvSpPr>
              <a:spLocks noChangeArrowheads="1"/>
            </p:cNvSpPr>
            <p:nvPr/>
          </p:nvSpPr>
          <p:spPr bwMode="auto">
            <a:xfrm>
              <a:off x="1800" y="2520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5" name="Oval 6"/>
            <p:cNvSpPr>
              <a:spLocks noChangeArrowheads="1"/>
            </p:cNvSpPr>
            <p:nvPr/>
          </p:nvSpPr>
          <p:spPr bwMode="auto">
            <a:xfrm>
              <a:off x="1800" y="3204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6" name="Oval 7"/>
            <p:cNvSpPr>
              <a:spLocks noChangeArrowheads="1"/>
            </p:cNvSpPr>
            <p:nvPr/>
          </p:nvSpPr>
          <p:spPr bwMode="auto">
            <a:xfrm>
              <a:off x="240" y="2178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7" name="Oval 8"/>
            <p:cNvSpPr>
              <a:spLocks noChangeArrowheads="1"/>
            </p:cNvSpPr>
            <p:nvPr/>
          </p:nvSpPr>
          <p:spPr bwMode="auto">
            <a:xfrm>
              <a:off x="240" y="2862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8" name="Oval 9"/>
            <p:cNvSpPr>
              <a:spLocks noChangeArrowheads="1"/>
            </p:cNvSpPr>
            <p:nvPr/>
          </p:nvSpPr>
          <p:spPr bwMode="auto">
            <a:xfrm>
              <a:off x="1224" y="1152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19" name="Oval 10"/>
            <p:cNvSpPr>
              <a:spLocks noChangeArrowheads="1"/>
            </p:cNvSpPr>
            <p:nvPr/>
          </p:nvSpPr>
          <p:spPr bwMode="auto">
            <a:xfrm>
              <a:off x="1224" y="1494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20" name="Oval 12"/>
            <p:cNvSpPr>
              <a:spLocks noChangeArrowheads="1"/>
            </p:cNvSpPr>
            <p:nvPr/>
          </p:nvSpPr>
          <p:spPr bwMode="auto">
            <a:xfrm>
              <a:off x="1824" y="3888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21" name="Oval 13"/>
            <p:cNvSpPr>
              <a:spLocks noChangeArrowheads="1"/>
            </p:cNvSpPr>
            <p:nvPr/>
          </p:nvSpPr>
          <p:spPr bwMode="auto">
            <a:xfrm>
              <a:off x="624" y="1836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22" name="Oval 14"/>
            <p:cNvSpPr>
              <a:spLocks noChangeArrowheads="1"/>
            </p:cNvSpPr>
            <p:nvPr/>
          </p:nvSpPr>
          <p:spPr bwMode="auto">
            <a:xfrm>
              <a:off x="624" y="2520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23" name="Oval 15"/>
            <p:cNvSpPr>
              <a:spLocks noChangeArrowheads="1"/>
            </p:cNvSpPr>
            <p:nvPr/>
          </p:nvSpPr>
          <p:spPr bwMode="auto">
            <a:xfrm>
              <a:off x="624" y="3204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24" name="Oval 16"/>
            <p:cNvSpPr>
              <a:spLocks noChangeArrowheads="1"/>
            </p:cNvSpPr>
            <p:nvPr/>
          </p:nvSpPr>
          <p:spPr bwMode="auto">
            <a:xfrm>
              <a:off x="624" y="3546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25" name="Oval 17"/>
            <p:cNvSpPr>
              <a:spLocks noChangeArrowheads="1"/>
            </p:cNvSpPr>
            <p:nvPr/>
          </p:nvSpPr>
          <p:spPr bwMode="auto">
            <a:xfrm>
              <a:off x="624" y="2862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26" name="Oval 18"/>
            <p:cNvSpPr>
              <a:spLocks noChangeArrowheads="1"/>
            </p:cNvSpPr>
            <p:nvPr/>
          </p:nvSpPr>
          <p:spPr bwMode="auto">
            <a:xfrm>
              <a:off x="1200" y="2520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27" name="Oval 19"/>
            <p:cNvSpPr>
              <a:spLocks noChangeArrowheads="1"/>
            </p:cNvSpPr>
            <p:nvPr/>
          </p:nvSpPr>
          <p:spPr bwMode="auto">
            <a:xfrm>
              <a:off x="2400" y="2520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28" name="Oval 20"/>
            <p:cNvSpPr>
              <a:spLocks noChangeArrowheads="1"/>
            </p:cNvSpPr>
            <p:nvPr/>
          </p:nvSpPr>
          <p:spPr bwMode="auto">
            <a:xfrm>
              <a:off x="2400" y="2862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29" name="Oval 28"/>
            <p:cNvSpPr>
              <a:spLocks noChangeArrowheads="1"/>
            </p:cNvSpPr>
            <p:nvPr/>
          </p:nvSpPr>
          <p:spPr bwMode="auto">
            <a:xfrm>
              <a:off x="1200" y="2862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sp>
          <p:nvSpPr>
            <p:cNvPr id="130" name="Oval 11"/>
            <p:cNvSpPr>
              <a:spLocks noChangeArrowheads="1"/>
            </p:cNvSpPr>
            <p:nvPr/>
          </p:nvSpPr>
          <p:spPr bwMode="auto">
            <a:xfrm>
              <a:off x="924" y="2178"/>
              <a:ext cx="192" cy="192"/>
            </a:xfrm>
            <a:prstGeom prst="ellipse">
              <a:avLst/>
            </a:prstGeom>
            <a:solidFill>
              <a:srgbClr val="C0C0C0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Lucida Sans Unicode" pitchFamily="34" charset="0"/>
                <a:ea typeface="+mn-ea"/>
              </a:endParaRPr>
            </a:p>
          </p:txBody>
        </p:sp>
        <p:cxnSp>
          <p:nvCxnSpPr>
            <p:cNvPr id="5234" name="AutoShape 21"/>
            <p:cNvCxnSpPr>
              <a:cxnSpLocks noChangeShapeType="1"/>
            </p:cNvCxnSpPr>
            <p:nvPr/>
          </p:nvCxnSpPr>
          <p:spPr bwMode="auto">
            <a:xfrm>
              <a:off x="1388" y="1658"/>
              <a:ext cx="808" cy="52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35" name="AutoShape 22"/>
            <p:cNvCxnSpPr>
              <a:cxnSpLocks noChangeShapeType="1"/>
            </p:cNvCxnSpPr>
            <p:nvPr/>
          </p:nvCxnSpPr>
          <p:spPr bwMode="auto">
            <a:xfrm flipH="1">
              <a:off x="336" y="2000"/>
              <a:ext cx="316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36" name="AutoShape 23"/>
            <p:cNvCxnSpPr>
              <a:cxnSpLocks noChangeShapeType="1"/>
            </p:cNvCxnSpPr>
            <p:nvPr/>
          </p:nvCxnSpPr>
          <p:spPr bwMode="auto">
            <a:xfrm>
              <a:off x="336" y="2370"/>
              <a:ext cx="0" cy="49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37" name="AutoShape 24"/>
            <p:cNvCxnSpPr>
              <a:cxnSpLocks noChangeShapeType="1"/>
            </p:cNvCxnSpPr>
            <p:nvPr/>
          </p:nvCxnSpPr>
          <p:spPr bwMode="auto">
            <a:xfrm>
              <a:off x="1088" y="2342"/>
              <a:ext cx="208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38" name="AutoShape 25"/>
            <p:cNvCxnSpPr>
              <a:cxnSpLocks noChangeShapeType="1"/>
            </p:cNvCxnSpPr>
            <p:nvPr/>
          </p:nvCxnSpPr>
          <p:spPr bwMode="auto">
            <a:xfrm>
              <a:off x="404" y="3026"/>
              <a:ext cx="248" cy="20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39" name="AutoShape 26"/>
            <p:cNvCxnSpPr>
              <a:cxnSpLocks noChangeShapeType="1"/>
            </p:cNvCxnSpPr>
            <p:nvPr/>
          </p:nvCxnSpPr>
          <p:spPr bwMode="auto">
            <a:xfrm>
              <a:off x="2264" y="2342"/>
              <a:ext cx="232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40" name="AutoShape 27"/>
            <p:cNvCxnSpPr>
              <a:cxnSpLocks noChangeShapeType="1"/>
            </p:cNvCxnSpPr>
            <p:nvPr/>
          </p:nvCxnSpPr>
          <p:spPr bwMode="auto">
            <a:xfrm flipH="1">
              <a:off x="788" y="3026"/>
              <a:ext cx="440" cy="20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41" name="AutoShape 29"/>
            <p:cNvCxnSpPr>
              <a:cxnSpLocks noChangeShapeType="1"/>
            </p:cNvCxnSpPr>
            <p:nvPr/>
          </p:nvCxnSpPr>
          <p:spPr bwMode="auto">
            <a:xfrm>
              <a:off x="1296" y="2712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42" name="AutoShape 30"/>
            <p:cNvCxnSpPr>
              <a:cxnSpLocks noChangeShapeType="1"/>
            </p:cNvCxnSpPr>
            <p:nvPr/>
          </p:nvCxnSpPr>
          <p:spPr bwMode="auto">
            <a:xfrm flipH="1">
              <a:off x="1896" y="2342"/>
              <a:ext cx="232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43" name="AutoShape 31"/>
            <p:cNvCxnSpPr>
              <a:cxnSpLocks noChangeShapeType="1"/>
            </p:cNvCxnSpPr>
            <p:nvPr/>
          </p:nvCxnSpPr>
          <p:spPr bwMode="auto">
            <a:xfrm>
              <a:off x="1896" y="2712"/>
              <a:ext cx="0" cy="49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44" name="AutoShape 32"/>
            <p:cNvCxnSpPr>
              <a:cxnSpLocks noChangeShapeType="1"/>
            </p:cNvCxnSpPr>
            <p:nvPr/>
          </p:nvCxnSpPr>
          <p:spPr bwMode="auto">
            <a:xfrm>
              <a:off x="2496" y="2712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45" name="AutoShape 33"/>
            <p:cNvCxnSpPr>
              <a:cxnSpLocks noChangeShapeType="1"/>
            </p:cNvCxnSpPr>
            <p:nvPr/>
          </p:nvCxnSpPr>
          <p:spPr bwMode="auto">
            <a:xfrm flipH="1">
              <a:off x="1988" y="3054"/>
              <a:ext cx="508" cy="86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46" name="AutoShape 34"/>
            <p:cNvCxnSpPr>
              <a:cxnSpLocks noChangeShapeType="1"/>
            </p:cNvCxnSpPr>
            <p:nvPr/>
          </p:nvCxnSpPr>
          <p:spPr bwMode="auto">
            <a:xfrm>
              <a:off x="1896" y="3396"/>
              <a:ext cx="24" cy="49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47" name="AutoShape 35"/>
            <p:cNvCxnSpPr>
              <a:cxnSpLocks noChangeShapeType="1"/>
            </p:cNvCxnSpPr>
            <p:nvPr/>
          </p:nvCxnSpPr>
          <p:spPr bwMode="auto">
            <a:xfrm>
              <a:off x="1320" y="1344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48" name="AutoShape 36"/>
            <p:cNvCxnSpPr>
              <a:cxnSpLocks noChangeShapeType="1"/>
            </p:cNvCxnSpPr>
            <p:nvPr/>
          </p:nvCxnSpPr>
          <p:spPr bwMode="auto">
            <a:xfrm flipH="1">
              <a:off x="720" y="1658"/>
              <a:ext cx="532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49" name="AutoShape 37"/>
            <p:cNvCxnSpPr>
              <a:cxnSpLocks noChangeShapeType="1"/>
            </p:cNvCxnSpPr>
            <p:nvPr/>
          </p:nvCxnSpPr>
          <p:spPr bwMode="auto">
            <a:xfrm>
              <a:off x="788" y="2000"/>
              <a:ext cx="232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50" name="AutoShape 38"/>
            <p:cNvCxnSpPr>
              <a:cxnSpLocks noChangeShapeType="1"/>
            </p:cNvCxnSpPr>
            <p:nvPr/>
          </p:nvCxnSpPr>
          <p:spPr bwMode="auto">
            <a:xfrm flipH="1">
              <a:off x="720" y="2342"/>
              <a:ext cx="232" cy="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51" name="AutoShape 39"/>
            <p:cNvCxnSpPr>
              <a:cxnSpLocks noChangeShapeType="1"/>
            </p:cNvCxnSpPr>
            <p:nvPr/>
          </p:nvCxnSpPr>
          <p:spPr bwMode="auto">
            <a:xfrm>
              <a:off x="720" y="2712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52" name="AutoShape 40"/>
            <p:cNvCxnSpPr>
              <a:cxnSpLocks noChangeShapeType="1"/>
            </p:cNvCxnSpPr>
            <p:nvPr/>
          </p:nvCxnSpPr>
          <p:spPr bwMode="auto">
            <a:xfrm>
              <a:off x="720" y="3054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53" name="AutoShape 41"/>
            <p:cNvCxnSpPr>
              <a:cxnSpLocks noChangeShapeType="1"/>
            </p:cNvCxnSpPr>
            <p:nvPr/>
          </p:nvCxnSpPr>
          <p:spPr bwMode="auto">
            <a:xfrm>
              <a:off x="720" y="3396"/>
              <a:ext cx="0" cy="15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54" name="AutoShape 42"/>
            <p:cNvCxnSpPr>
              <a:cxnSpLocks noChangeShapeType="1"/>
            </p:cNvCxnSpPr>
            <p:nvPr/>
          </p:nvCxnSpPr>
          <p:spPr bwMode="auto">
            <a:xfrm>
              <a:off x="788" y="3710"/>
              <a:ext cx="1064" cy="206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219200" y="1219200"/>
            <a:ext cx="7442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002060"/>
                </a:solidFill>
                <a:latin typeface="Lucida Sans Unicode" charset="0"/>
              </a:rPr>
              <a:t>p</a:t>
            </a:r>
            <a:r>
              <a:rPr lang="en-US" sz="3200">
                <a:solidFill>
                  <a:srgbClr val="9900CC"/>
                </a:solidFill>
                <a:latin typeface="Lucida Sans Unicode" charset="0"/>
              </a:rPr>
              <a:t> 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=</a:t>
            </a:r>
            <a:r>
              <a:rPr lang="en-US" sz="3200">
                <a:latin typeface="Lucida Sans Unicode" charset="0"/>
              </a:rPr>
              <a:t> execution time on 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p</a:t>
            </a:r>
            <a:r>
              <a:rPr lang="en-US" sz="3200">
                <a:latin typeface="Lucida Sans Unicode" charset="0"/>
              </a:rPr>
              <a:t> processors</a:t>
            </a:r>
          </a:p>
        </p:txBody>
      </p:sp>
      <p:sp>
        <p:nvSpPr>
          <p:cNvPr id="285700" name="Oval 4"/>
          <p:cNvSpPr>
            <a:spLocks noChangeArrowheads="1"/>
          </p:cNvSpPr>
          <p:nvPr/>
        </p:nvSpPr>
        <p:spPr bwMode="auto">
          <a:xfrm>
            <a:off x="3333750" y="345757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1" name="Oval 5"/>
          <p:cNvSpPr>
            <a:spLocks noChangeArrowheads="1"/>
          </p:cNvSpPr>
          <p:nvPr/>
        </p:nvSpPr>
        <p:spPr bwMode="auto">
          <a:xfrm>
            <a:off x="2857500" y="40005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2" name="Oval 6"/>
          <p:cNvSpPr>
            <a:spLocks noChangeArrowheads="1"/>
          </p:cNvSpPr>
          <p:nvPr/>
        </p:nvSpPr>
        <p:spPr bwMode="auto">
          <a:xfrm>
            <a:off x="2857500" y="508635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3" name="Oval 7"/>
          <p:cNvSpPr>
            <a:spLocks noChangeArrowheads="1"/>
          </p:cNvSpPr>
          <p:nvPr/>
        </p:nvSpPr>
        <p:spPr bwMode="auto">
          <a:xfrm>
            <a:off x="381000" y="345757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4" name="Oval 8"/>
          <p:cNvSpPr>
            <a:spLocks noChangeArrowheads="1"/>
          </p:cNvSpPr>
          <p:nvPr/>
        </p:nvSpPr>
        <p:spPr bwMode="auto">
          <a:xfrm>
            <a:off x="381000" y="454342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5" name="Oval 9"/>
          <p:cNvSpPr>
            <a:spLocks noChangeArrowheads="1"/>
          </p:cNvSpPr>
          <p:nvPr/>
        </p:nvSpPr>
        <p:spPr bwMode="auto">
          <a:xfrm>
            <a:off x="1943100" y="18288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6" name="Oval 10"/>
          <p:cNvSpPr>
            <a:spLocks noChangeArrowheads="1"/>
          </p:cNvSpPr>
          <p:nvPr/>
        </p:nvSpPr>
        <p:spPr bwMode="auto">
          <a:xfrm>
            <a:off x="1943100" y="237172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8" name="Oval 12"/>
          <p:cNvSpPr>
            <a:spLocks noChangeArrowheads="1"/>
          </p:cNvSpPr>
          <p:nvPr/>
        </p:nvSpPr>
        <p:spPr bwMode="auto">
          <a:xfrm>
            <a:off x="2895600" y="61722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9" name="Oval 13"/>
          <p:cNvSpPr>
            <a:spLocks noChangeArrowheads="1"/>
          </p:cNvSpPr>
          <p:nvPr/>
        </p:nvSpPr>
        <p:spPr bwMode="auto">
          <a:xfrm>
            <a:off x="990600" y="291465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0" name="Oval 14"/>
          <p:cNvSpPr>
            <a:spLocks noChangeArrowheads="1"/>
          </p:cNvSpPr>
          <p:nvPr/>
        </p:nvSpPr>
        <p:spPr bwMode="auto">
          <a:xfrm>
            <a:off x="990600" y="40005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1" name="Oval 15"/>
          <p:cNvSpPr>
            <a:spLocks noChangeArrowheads="1"/>
          </p:cNvSpPr>
          <p:nvPr/>
        </p:nvSpPr>
        <p:spPr bwMode="auto">
          <a:xfrm>
            <a:off x="990600" y="508635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2" name="Oval 16"/>
          <p:cNvSpPr>
            <a:spLocks noChangeArrowheads="1"/>
          </p:cNvSpPr>
          <p:nvPr/>
        </p:nvSpPr>
        <p:spPr bwMode="auto">
          <a:xfrm>
            <a:off x="990600" y="562927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3" name="Oval 17"/>
          <p:cNvSpPr>
            <a:spLocks noChangeArrowheads="1"/>
          </p:cNvSpPr>
          <p:nvPr/>
        </p:nvSpPr>
        <p:spPr bwMode="auto">
          <a:xfrm>
            <a:off x="990600" y="454342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4" name="Oval 18"/>
          <p:cNvSpPr>
            <a:spLocks noChangeArrowheads="1"/>
          </p:cNvSpPr>
          <p:nvPr/>
        </p:nvSpPr>
        <p:spPr bwMode="auto">
          <a:xfrm>
            <a:off x="1905000" y="40005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5" name="Oval 19"/>
          <p:cNvSpPr>
            <a:spLocks noChangeArrowheads="1"/>
          </p:cNvSpPr>
          <p:nvPr/>
        </p:nvSpPr>
        <p:spPr bwMode="auto">
          <a:xfrm>
            <a:off x="3810000" y="40005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6" name="Oval 20"/>
          <p:cNvSpPr>
            <a:spLocks noChangeArrowheads="1"/>
          </p:cNvSpPr>
          <p:nvPr/>
        </p:nvSpPr>
        <p:spPr bwMode="auto">
          <a:xfrm>
            <a:off x="3810000" y="454342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24" name="Oval 28"/>
          <p:cNvSpPr>
            <a:spLocks noChangeArrowheads="1"/>
          </p:cNvSpPr>
          <p:nvPr/>
        </p:nvSpPr>
        <p:spPr bwMode="auto">
          <a:xfrm>
            <a:off x="1905000" y="454342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7" name="Oval 11"/>
          <p:cNvSpPr>
            <a:spLocks noChangeArrowheads="1"/>
          </p:cNvSpPr>
          <p:nvPr/>
        </p:nvSpPr>
        <p:spPr bwMode="auto">
          <a:xfrm>
            <a:off x="1466850" y="345757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5178" name="Rectangle 160"/>
          <p:cNvSpPr>
            <a:spLocks noChangeArrowheads="1"/>
          </p:cNvSpPr>
          <p:nvPr/>
        </p:nvSpPr>
        <p:spPr bwMode="auto">
          <a:xfrm>
            <a:off x="3427413" y="1828800"/>
            <a:ext cx="20748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002060"/>
                </a:solidFill>
                <a:latin typeface="Lucida Sans Unicode" charset="0"/>
              </a:rPr>
              <a:t>1</a:t>
            </a:r>
            <a:r>
              <a:rPr lang="en-US" sz="3200">
                <a:solidFill>
                  <a:srgbClr val="827F77"/>
                </a:solidFill>
                <a:latin typeface="Lucida Sans Unicode" charset="0"/>
              </a:rPr>
              <a:t> 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=</a:t>
            </a:r>
            <a:r>
              <a:rPr lang="en-US" sz="3200">
                <a:solidFill>
                  <a:srgbClr val="827F77"/>
                </a:solidFill>
                <a:latin typeface="Lucida Sans Unicode" charset="0"/>
              </a:rPr>
              <a:t> </a:t>
            </a:r>
            <a:r>
              <a:rPr lang="en-US" sz="3200" b="1" i="1">
                <a:solidFill>
                  <a:schemeClr val="accent2"/>
                </a:solidFill>
                <a:latin typeface="Lucida Sans Unicode" charset="0"/>
              </a:rPr>
              <a:t>work</a:t>
            </a:r>
          </a:p>
        </p:txBody>
      </p:sp>
      <p:sp>
        <p:nvSpPr>
          <p:cNvPr id="65" name="Title 4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Work / Span Model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5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5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5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5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5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5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5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5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5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5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5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5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5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5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8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85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AutoShape 35"/>
          <p:cNvCxnSpPr>
            <a:cxnSpLocks noChangeShapeType="1"/>
          </p:cNvCxnSpPr>
          <p:nvPr/>
        </p:nvCxnSpPr>
        <p:spPr bwMode="auto">
          <a:xfrm>
            <a:off x="2095500" y="2133600"/>
            <a:ext cx="0" cy="238125"/>
          </a:xfrm>
          <a:prstGeom prst="straightConnector1">
            <a:avLst/>
          </a:prstGeom>
          <a:noFill/>
          <a:ln w="762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" name="AutoShape 36"/>
          <p:cNvCxnSpPr>
            <a:cxnSpLocks noChangeShapeType="1"/>
          </p:cNvCxnSpPr>
          <p:nvPr/>
        </p:nvCxnSpPr>
        <p:spPr bwMode="auto">
          <a:xfrm flipH="1">
            <a:off x="1143000" y="2632075"/>
            <a:ext cx="844550" cy="282575"/>
          </a:xfrm>
          <a:prstGeom prst="straightConnector1">
            <a:avLst/>
          </a:prstGeom>
          <a:noFill/>
          <a:ln w="762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" name="AutoShape 37"/>
          <p:cNvCxnSpPr>
            <a:cxnSpLocks noChangeShapeType="1"/>
          </p:cNvCxnSpPr>
          <p:nvPr/>
        </p:nvCxnSpPr>
        <p:spPr bwMode="auto">
          <a:xfrm>
            <a:off x="1250950" y="3175000"/>
            <a:ext cx="368300" cy="282575"/>
          </a:xfrm>
          <a:prstGeom prst="straightConnector1">
            <a:avLst/>
          </a:prstGeom>
          <a:noFill/>
          <a:ln w="762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" name="AutoShape 38"/>
          <p:cNvCxnSpPr>
            <a:cxnSpLocks noChangeShapeType="1"/>
          </p:cNvCxnSpPr>
          <p:nvPr/>
        </p:nvCxnSpPr>
        <p:spPr bwMode="auto">
          <a:xfrm flipH="1">
            <a:off x="1143000" y="3717925"/>
            <a:ext cx="368300" cy="282575"/>
          </a:xfrm>
          <a:prstGeom prst="straightConnector1">
            <a:avLst/>
          </a:prstGeom>
          <a:noFill/>
          <a:ln w="762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" name="AutoShape 39"/>
          <p:cNvCxnSpPr>
            <a:cxnSpLocks noChangeShapeType="1"/>
          </p:cNvCxnSpPr>
          <p:nvPr/>
        </p:nvCxnSpPr>
        <p:spPr bwMode="auto">
          <a:xfrm>
            <a:off x="1143000" y="4305300"/>
            <a:ext cx="0" cy="238125"/>
          </a:xfrm>
          <a:prstGeom prst="straightConnector1">
            <a:avLst/>
          </a:prstGeom>
          <a:noFill/>
          <a:ln w="762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0" name="AutoShape 40"/>
          <p:cNvCxnSpPr>
            <a:cxnSpLocks noChangeShapeType="1"/>
          </p:cNvCxnSpPr>
          <p:nvPr/>
        </p:nvCxnSpPr>
        <p:spPr bwMode="auto">
          <a:xfrm>
            <a:off x="1143000" y="4848225"/>
            <a:ext cx="0" cy="238125"/>
          </a:xfrm>
          <a:prstGeom prst="straightConnector1">
            <a:avLst/>
          </a:prstGeom>
          <a:noFill/>
          <a:ln w="762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1" name="AutoShape 41"/>
          <p:cNvCxnSpPr>
            <a:cxnSpLocks noChangeShapeType="1"/>
          </p:cNvCxnSpPr>
          <p:nvPr/>
        </p:nvCxnSpPr>
        <p:spPr bwMode="auto">
          <a:xfrm>
            <a:off x="1143000" y="5391150"/>
            <a:ext cx="0" cy="238125"/>
          </a:xfrm>
          <a:prstGeom prst="straightConnector1">
            <a:avLst/>
          </a:prstGeom>
          <a:noFill/>
          <a:ln w="762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" name="AutoShape 42"/>
          <p:cNvCxnSpPr>
            <a:cxnSpLocks noChangeShapeType="1"/>
          </p:cNvCxnSpPr>
          <p:nvPr/>
        </p:nvCxnSpPr>
        <p:spPr bwMode="auto">
          <a:xfrm>
            <a:off x="1250950" y="5889625"/>
            <a:ext cx="1689100" cy="327025"/>
          </a:xfrm>
          <a:prstGeom prst="straightConnector1">
            <a:avLst/>
          </a:prstGeom>
          <a:noFill/>
          <a:ln w="762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5705" name="Oval 9"/>
          <p:cNvSpPr>
            <a:spLocks noChangeArrowheads="1"/>
          </p:cNvSpPr>
          <p:nvPr/>
        </p:nvSpPr>
        <p:spPr bwMode="auto">
          <a:xfrm>
            <a:off x="1943100" y="18288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cxnSp>
        <p:nvCxnSpPr>
          <p:cNvPr id="6157" name="AutoShape 35"/>
          <p:cNvCxnSpPr>
            <a:cxnSpLocks noChangeShapeType="1"/>
          </p:cNvCxnSpPr>
          <p:nvPr/>
        </p:nvCxnSpPr>
        <p:spPr bwMode="auto">
          <a:xfrm>
            <a:off x="2095500" y="21336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8" name="AutoShape 36"/>
          <p:cNvCxnSpPr>
            <a:cxnSpLocks noChangeShapeType="1"/>
          </p:cNvCxnSpPr>
          <p:nvPr/>
        </p:nvCxnSpPr>
        <p:spPr bwMode="auto">
          <a:xfrm flipH="1">
            <a:off x="1143000" y="2632075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9" name="AutoShape 37"/>
          <p:cNvCxnSpPr>
            <a:cxnSpLocks noChangeShapeType="1"/>
          </p:cNvCxnSpPr>
          <p:nvPr/>
        </p:nvCxnSpPr>
        <p:spPr bwMode="auto">
          <a:xfrm>
            <a:off x="1250950" y="3175000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0" name="AutoShape 38"/>
          <p:cNvCxnSpPr>
            <a:cxnSpLocks noChangeShapeType="1"/>
          </p:cNvCxnSpPr>
          <p:nvPr/>
        </p:nvCxnSpPr>
        <p:spPr bwMode="auto">
          <a:xfrm flipH="1">
            <a:off x="11430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1" name="AutoShape 39"/>
          <p:cNvCxnSpPr>
            <a:cxnSpLocks noChangeShapeType="1"/>
          </p:cNvCxnSpPr>
          <p:nvPr/>
        </p:nvCxnSpPr>
        <p:spPr bwMode="auto">
          <a:xfrm>
            <a:off x="11430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2" name="AutoShape 40"/>
          <p:cNvCxnSpPr>
            <a:cxnSpLocks noChangeShapeType="1"/>
          </p:cNvCxnSpPr>
          <p:nvPr/>
        </p:nvCxnSpPr>
        <p:spPr bwMode="auto">
          <a:xfrm>
            <a:off x="1143000" y="4848225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3" name="AutoShape 41"/>
          <p:cNvCxnSpPr>
            <a:cxnSpLocks noChangeShapeType="1"/>
          </p:cNvCxnSpPr>
          <p:nvPr/>
        </p:nvCxnSpPr>
        <p:spPr bwMode="auto">
          <a:xfrm>
            <a:off x="1143000" y="539115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4" name="AutoShape 42"/>
          <p:cNvCxnSpPr>
            <a:cxnSpLocks noChangeShapeType="1"/>
          </p:cNvCxnSpPr>
          <p:nvPr/>
        </p:nvCxnSpPr>
        <p:spPr bwMode="auto">
          <a:xfrm>
            <a:off x="1250950" y="5889625"/>
            <a:ext cx="16891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65" name="Text Box 3"/>
          <p:cNvSpPr txBox="1">
            <a:spLocks noChangeArrowheads="1"/>
          </p:cNvSpPr>
          <p:nvPr/>
        </p:nvSpPr>
        <p:spPr bwMode="auto">
          <a:xfrm>
            <a:off x="1219200" y="1219200"/>
            <a:ext cx="7442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002060"/>
                </a:solidFill>
                <a:latin typeface="Lucida Sans Unicode" charset="0"/>
              </a:rPr>
              <a:t>p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 = </a:t>
            </a:r>
            <a:r>
              <a:rPr lang="en-US" sz="3200">
                <a:latin typeface="Lucida Sans Unicode" charset="0"/>
              </a:rPr>
              <a:t>execution time on 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p</a:t>
            </a:r>
            <a:r>
              <a:rPr lang="en-US" sz="3200">
                <a:latin typeface="Lucida Sans Unicode" charset="0"/>
              </a:rPr>
              <a:t> processors</a:t>
            </a:r>
          </a:p>
        </p:txBody>
      </p:sp>
      <p:sp>
        <p:nvSpPr>
          <p:cNvPr id="285700" name="Oval 4"/>
          <p:cNvSpPr>
            <a:spLocks noChangeArrowheads="1"/>
          </p:cNvSpPr>
          <p:nvPr/>
        </p:nvSpPr>
        <p:spPr bwMode="auto">
          <a:xfrm>
            <a:off x="333375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1" name="Oval 5"/>
          <p:cNvSpPr>
            <a:spLocks noChangeArrowheads="1"/>
          </p:cNvSpPr>
          <p:nvPr/>
        </p:nvSpPr>
        <p:spPr bwMode="auto">
          <a:xfrm>
            <a:off x="28575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2" name="Oval 6"/>
          <p:cNvSpPr>
            <a:spLocks noChangeArrowheads="1"/>
          </p:cNvSpPr>
          <p:nvPr/>
        </p:nvSpPr>
        <p:spPr bwMode="auto">
          <a:xfrm>
            <a:off x="2857500" y="50863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3" name="Oval 7"/>
          <p:cNvSpPr>
            <a:spLocks noChangeArrowheads="1"/>
          </p:cNvSpPr>
          <p:nvPr/>
        </p:nvSpPr>
        <p:spPr bwMode="auto">
          <a:xfrm>
            <a:off x="38100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4" name="Oval 8"/>
          <p:cNvSpPr>
            <a:spLocks noChangeArrowheads="1"/>
          </p:cNvSpPr>
          <p:nvPr/>
        </p:nvSpPr>
        <p:spPr bwMode="auto">
          <a:xfrm>
            <a:off x="381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6" name="Oval 10"/>
          <p:cNvSpPr>
            <a:spLocks noChangeArrowheads="1"/>
          </p:cNvSpPr>
          <p:nvPr/>
        </p:nvSpPr>
        <p:spPr bwMode="auto">
          <a:xfrm>
            <a:off x="1943100" y="23717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8" name="Oval 12"/>
          <p:cNvSpPr>
            <a:spLocks noChangeArrowheads="1"/>
          </p:cNvSpPr>
          <p:nvPr/>
        </p:nvSpPr>
        <p:spPr bwMode="auto">
          <a:xfrm>
            <a:off x="2895600" y="61722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9" name="Oval 13"/>
          <p:cNvSpPr>
            <a:spLocks noChangeArrowheads="1"/>
          </p:cNvSpPr>
          <p:nvPr/>
        </p:nvSpPr>
        <p:spPr bwMode="auto">
          <a:xfrm>
            <a:off x="990600" y="29146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0" name="Oval 14"/>
          <p:cNvSpPr>
            <a:spLocks noChangeArrowheads="1"/>
          </p:cNvSpPr>
          <p:nvPr/>
        </p:nvSpPr>
        <p:spPr bwMode="auto">
          <a:xfrm>
            <a:off x="9906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1" name="Oval 15"/>
          <p:cNvSpPr>
            <a:spLocks noChangeArrowheads="1"/>
          </p:cNvSpPr>
          <p:nvPr/>
        </p:nvSpPr>
        <p:spPr bwMode="auto">
          <a:xfrm>
            <a:off x="990600" y="50863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2" name="Oval 16"/>
          <p:cNvSpPr>
            <a:spLocks noChangeArrowheads="1"/>
          </p:cNvSpPr>
          <p:nvPr/>
        </p:nvSpPr>
        <p:spPr bwMode="auto">
          <a:xfrm>
            <a:off x="990600" y="56292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3" name="Oval 17"/>
          <p:cNvSpPr>
            <a:spLocks noChangeArrowheads="1"/>
          </p:cNvSpPr>
          <p:nvPr/>
        </p:nvSpPr>
        <p:spPr bwMode="auto">
          <a:xfrm>
            <a:off x="9906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4" name="Oval 18"/>
          <p:cNvSpPr>
            <a:spLocks noChangeArrowheads="1"/>
          </p:cNvSpPr>
          <p:nvPr/>
        </p:nvSpPr>
        <p:spPr bwMode="auto">
          <a:xfrm>
            <a:off x="19050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5" name="Oval 19"/>
          <p:cNvSpPr>
            <a:spLocks noChangeArrowheads="1"/>
          </p:cNvSpPr>
          <p:nvPr/>
        </p:nvSpPr>
        <p:spPr bwMode="auto">
          <a:xfrm>
            <a:off x="38100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6" name="Oval 20"/>
          <p:cNvSpPr>
            <a:spLocks noChangeArrowheads="1"/>
          </p:cNvSpPr>
          <p:nvPr/>
        </p:nvSpPr>
        <p:spPr bwMode="auto">
          <a:xfrm>
            <a:off x="3810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24" name="Oval 28"/>
          <p:cNvSpPr>
            <a:spLocks noChangeArrowheads="1"/>
          </p:cNvSpPr>
          <p:nvPr/>
        </p:nvSpPr>
        <p:spPr bwMode="auto">
          <a:xfrm>
            <a:off x="1905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7" name="Oval 11"/>
          <p:cNvSpPr>
            <a:spLocks noChangeArrowheads="1"/>
          </p:cNvSpPr>
          <p:nvPr/>
        </p:nvSpPr>
        <p:spPr bwMode="auto">
          <a:xfrm>
            <a:off x="146685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cxnSp>
        <p:nvCxnSpPr>
          <p:cNvPr id="6217" name="AutoShape 21"/>
          <p:cNvCxnSpPr>
            <a:cxnSpLocks noChangeShapeType="1"/>
          </p:cNvCxnSpPr>
          <p:nvPr/>
        </p:nvCxnSpPr>
        <p:spPr bwMode="auto">
          <a:xfrm>
            <a:off x="2203450" y="2632075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18" name="AutoShape 22"/>
          <p:cNvCxnSpPr>
            <a:cxnSpLocks noChangeShapeType="1"/>
          </p:cNvCxnSpPr>
          <p:nvPr/>
        </p:nvCxnSpPr>
        <p:spPr bwMode="auto">
          <a:xfrm flipH="1">
            <a:off x="533400" y="3175000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19" name="AutoShape 23"/>
          <p:cNvCxnSpPr>
            <a:cxnSpLocks noChangeShapeType="1"/>
          </p:cNvCxnSpPr>
          <p:nvPr/>
        </p:nvCxnSpPr>
        <p:spPr bwMode="auto">
          <a:xfrm>
            <a:off x="533400" y="3762375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0" name="AutoShape 24"/>
          <p:cNvCxnSpPr>
            <a:cxnSpLocks noChangeShapeType="1"/>
          </p:cNvCxnSpPr>
          <p:nvPr/>
        </p:nvCxnSpPr>
        <p:spPr bwMode="auto">
          <a:xfrm>
            <a:off x="1727200" y="3717925"/>
            <a:ext cx="3302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1" name="AutoShape 25"/>
          <p:cNvCxnSpPr>
            <a:cxnSpLocks noChangeShapeType="1"/>
          </p:cNvCxnSpPr>
          <p:nvPr/>
        </p:nvCxnSpPr>
        <p:spPr bwMode="auto">
          <a:xfrm>
            <a:off x="641350" y="4803775"/>
            <a:ext cx="3937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2" name="AutoShape 26"/>
          <p:cNvCxnSpPr>
            <a:cxnSpLocks noChangeShapeType="1"/>
          </p:cNvCxnSpPr>
          <p:nvPr/>
        </p:nvCxnSpPr>
        <p:spPr bwMode="auto">
          <a:xfrm>
            <a:off x="35941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3" name="AutoShape 27"/>
          <p:cNvCxnSpPr>
            <a:cxnSpLocks noChangeShapeType="1"/>
          </p:cNvCxnSpPr>
          <p:nvPr/>
        </p:nvCxnSpPr>
        <p:spPr bwMode="auto">
          <a:xfrm flipH="1">
            <a:off x="1250950" y="4803775"/>
            <a:ext cx="6985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4" name="AutoShape 29"/>
          <p:cNvCxnSpPr>
            <a:cxnSpLocks noChangeShapeType="1"/>
          </p:cNvCxnSpPr>
          <p:nvPr/>
        </p:nvCxnSpPr>
        <p:spPr bwMode="auto">
          <a:xfrm>
            <a:off x="20574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5" name="AutoShape 30"/>
          <p:cNvCxnSpPr>
            <a:cxnSpLocks noChangeShapeType="1"/>
          </p:cNvCxnSpPr>
          <p:nvPr/>
        </p:nvCxnSpPr>
        <p:spPr bwMode="auto">
          <a:xfrm flipH="1">
            <a:off x="30099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6" name="AutoShape 31"/>
          <p:cNvCxnSpPr>
            <a:cxnSpLocks noChangeShapeType="1"/>
          </p:cNvCxnSpPr>
          <p:nvPr/>
        </p:nvCxnSpPr>
        <p:spPr bwMode="auto">
          <a:xfrm>
            <a:off x="3009900" y="4305300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7" name="AutoShape 32"/>
          <p:cNvCxnSpPr>
            <a:cxnSpLocks noChangeShapeType="1"/>
          </p:cNvCxnSpPr>
          <p:nvPr/>
        </p:nvCxnSpPr>
        <p:spPr bwMode="auto">
          <a:xfrm>
            <a:off x="39624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8" name="AutoShape 33"/>
          <p:cNvCxnSpPr>
            <a:cxnSpLocks noChangeShapeType="1"/>
          </p:cNvCxnSpPr>
          <p:nvPr/>
        </p:nvCxnSpPr>
        <p:spPr bwMode="auto">
          <a:xfrm flipH="1">
            <a:off x="3155950" y="4848225"/>
            <a:ext cx="806450" cy="1368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29" name="AutoShape 34"/>
          <p:cNvCxnSpPr>
            <a:cxnSpLocks noChangeShapeType="1"/>
          </p:cNvCxnSpPr>
          <p:nvPr/>
        </p:nvCxnSpPr>
        <p:spPr bwMode="auto">
          <a:xfrm>
            <a:off x="3009900" y="5391150"/>
            <a:ext cx="3810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30" name="Text Box 68"/>
          <p:cNvSpPr txBox="1">
            <a:spLocks noChangeArrowheads="1"/>
          </p:cNvSpPr>
          <p:nvPr/>
        </p:nvSpPr>
        <p:spPr bwMode="auto">
          <a:xfrm>
            <a:off x="3962400" y="5768975"/>
            <a:ext cx="51212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68275" indent="-168275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400">
                <a:solidFill>
                  <a:schemeClr val="tx2"/>
                </a:solidFill>
                <a:latin typeface="Lucida Sans Unicode" charset="0"/>
              </a:rPr>
              <a:t>*	</a:t>
            </a:r>
            <a:r>
              <a:rPr lang="en-US" sz="2400">
                <a:latin typeface="Lucida Sans Unicode" charset="0"/>
              </a:rPr>
              <a:t>Also called </a:t>
            </a:r>
            <a:r>
              <a:rPr lang="en-US" sz="2400" b="1" i="1">
                <a:solidFill>
                  <a:schemeClr val="accent2"/>
                </a:solidFill>
                <a:latin typeface="Lucida Sans Unicode" charset="0"/>
              </a:rPr>
              <a:t>critical-path length</a:t>
            </a:r>
            <a:endParaRPr lang="en-US" sz="2400">
              <a:solidFill>
                <a:schemeClr val="accent2"/>
              </a:solidFill>
              <a:latin typeface="Lucida Sans Unicode" charset="0"/>
            </a:endParaRPr>
          </a:p>
          <a:p>
            <a:r>
              <a:rPr lang="en-US" sz="2400">
                <a:latin typeface="Lucida Sans Unicode" charset="0"/>
              </a:rPr>
              <a:t>	or </a:t>
            </a:r>
            <a:r>
              <a:rPr lang="en-US" sz="2400" b="1" i="1">
                <a:solidFill>
                  <a:schemeClr val="accent2"/>
                </a:solidFill>
                <a:latin typeface="Lucida Sans Unicode" charset="0"/>
              </a:rPr>
              <a:t>computational depth</a:t>
            </a:r>
            <a:r>
              <a:rPr lang="en-US" sz="2400">
                <a:latin typeface="Lucida Sans Unicode" charset="0"/>
              </a:rPr>
              <a:t>.</a:t>
            </a:r>
          </a:p>
        </p:txBody>
      </p:sp>
      <p:sp>
        <p:nvSpPr>
          <p:cNvPr id="66" name="Oval 9"/>
          <p:cNvSpPr>
            <a:spLocks noChangeArrowheads="1"/>
          </p:cNvSpPr>
          <p:nvPr/>
        </p:nvSpPr>
        <p:spPr bwMode="auto">
          <a:xfrm>
            <a:off x="1943100" y="18288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67" name="Oval 10"/>
          <p:cNvSpPr>
            <a:spLocks noChangeArrowheads="1"/>
          </p:cNvSpPr>
          <p:nvPr/>
        </p:nvSpPr>
        <p:spPr bwMode="auto">
          <a:xfrm>
            <a:off x="1943100" y="237172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68" name="Oval 12"/>
          <p:cNvSpPr>
            <a:spLocks noChangeArrowheads="1"/>
          </p:cNvSpPr>
          <p:nvPr/>
        </p:nvSpPr>
        <p:spPr bwMode="auto">
          <a:xfrm>
            <a:off x="2895600" y="61722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69" name="Oval 13"/>
          <p:cNvSpPr>
            <a:spLocks noChangeArrowheads="1"/>
          </p:cNvSpPr>
          <p:nvPr/>
        </p:nvSpPr>
        <p:spPr bwMode="auto">
          <a:xfrm>
            <a:off x="990600" y="291465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70" name="Oval 14"/>
          <p:cNvSpPr>
            <a:spLocks noChangeArrowheads="1"/>
          </p:cNvSpPr>
          <p:nvPr/>
        </p:nvSpPr>
        <p:spPr bwMode="auto">
          <a:xfrm>
            <a:off x="990600" y="400050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71" name="Oval 15"/>
          <p:cNvSpPr>
            <a:spLocks noChangeArrowheads="1"/>
          </p:cNvSpPr>
          <p:nvPr/>
        </p:nvSpPr>
        <p:spPr bwMode="auto">
          <a:xfrm>
            <a:off x="990600" y="5086350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72" name="Oval 16"/>
          <p:cNvSpPr>
            <a:spLocks noChangeArrowheads="1"/>
          </p:cNvSpPr>
          <p:nvPr/>
        </p:nvSpPr>
        <p:spPr bwMode="auto">
          <a:xfrm>
            <a:off x="990600" y="562927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73" name="Oval 17"/>
          <p:cNvSpPr>
            <a:spLocks noChangeArrowheads="1"/>
          </p:cNvSpPr>
          <p:nvPr/>
        </p:nvSpPr>
        <p:spPr bwMode="auto">
          <a:xfrm>
            <a:off x="990600" y="454342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74" name="Oval 11"/>
          <p:cNvSpPr>
            <a:spLocks noChangeArrowheads="1"/>
          </p:cNvSpPr>
          <p:nvPr/>
        </p:nvSpPr>
        <p:spPr bwMode="auto">
          <a:xfrm>
            <a:off x="1466850" y="3457575"/>
            <a:ext cx="304800" cy="304800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6258" name="Rectangle 82"/>
          <p:cNvSpPr>
            <a:spLocks noChangeArrowheads="1"/>
          </p:cNvSpPr>
          <p:nvPr/>
        </p:nvSpPr>
        <p:spPr bwMode="auto">
          <a:xfrm>
            <a:off x="3427413" y="1828800"/>
            <a:ext cx="20748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002060"/>
                </a:solidFill>
                <a:latin typeface="Lucida Sans Unicode" charset="0"/>
              </a:rPr>
              <a:t>1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 =</a:t>
            </a:r>
            <a:r>
              <a:rPr lang="en-US" sz="3200">
                <a:solidFill>
                  <a:srgbClr val="827F77"/>
                </a:solidFill>
                <a:latin typeface="Lucida Sans Unicode" charset="0"/>
              </a:rPr>
              <a:t> </a:t>
            </a:r>
            <a:r>
              <a:rPr lang="en-US" sz="3200" b="1" i="1">
                <a:solidFill>
                  <a:schemeClr val="accent2"/>
                </a:solidFill>
                <a:latin typeface="Lucida Sans Unicode" charset="0"/>
              </a:rPr>
              <a:t>work</a:t>
            </a:r>
          </a:p>
        </p:txBody>
      </p:sp>
      <p:sp>
        <p:nvSpPr>
          <p:cNvPr id="6259" name="Text Box 67"/>
          <p:cNvSpPr txBox="1">
            <a:spLocks noChangeArrowheads="1"/>
          </p:cNvSpPr>
          <p:nvPr/>
        </p:nvSpPr>
        <p:spPr bwMode="auto">
          <a:xfrm>
            <a:off x="6019800" y="1828800"/>
            <a:ext cx="25923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002060"/>
                </a:solidFill>
                <a:latin typeface="Lucida Sans Unicode" charset="0"/>
                <a:cs typeface="Lucida Sans Unicode" charset="0"/>
              </a:rPr>
              <a:t>∞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 = </a:t>
            </a:r>
            <a:r>
              <a:rPr lang="en-US" sz="3200" b="1" i="1">
                <a:solidFill>
                  <a:schemeClr val="accent2"/>
                </a:solidFill>
                <a:latin typeface="Lucida Sans Unicode" charset="0"/>
              </a:rPr>
              <a:t>span </a:t>
            </a:r>
            <a:r>
              <a:rPr lang="en-US" sz="3200" b="1">
                <a:solidFill>
                  <a:schemeClr val="tx2"/>
                </a:solidFill>
                <a:latin typeface="Lucida Sans Unicode" charset="0"/>
              </a:rPr>
              <a:t>*</a:t>
            </a:r>
          </a:p>
        </p:txBody>
      </p:sp>
      <p:sp>
        <p:nvSpPr>
          <p:cNvPr id="65" name="Title 4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Work / Span Model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70" name="AutoShape 35"/>
          <p:cNvCxnSpPr>
            <a:cxnSpLocks noChangeShapeType="1"/>
          </p:cNvCxnSpPr>
          <p:nvPr/>
        </p:nvCxnSpPr>
        <p:spPr bwMode="auto">
          <a:xfrm>
            <a:off x="2095500" y="21336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1" name="AutoShape 36"/>
          <p:cNvCxnSpPr>
            <a:cxnSpLocks noChangeShapeType="1"/>
          </p:cNvCxnSpPr>
          <p:nvPr/>
        </p:nvCxnSpPr>
        <p:spPr bwMode="auto">
          <a:xfrm flipH="1">
            <a:off x="1143000" y="2632075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2" name="AutoShape 37"/>
          <p:cNvCxnSpPr>
            <a:cxnSpLocks noChangeShapeType="1"/>
          </p:cNvCxnSpPr>
          <p:nvPr/>
        </p:nvCxnSpPr>
        <p:spPr bwMode="auto">
          <a:xfrm>
            <a:off x="1250950" y="3175000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AutoShape 38"/>
          <p:cNvCxnSpPr>
            <a:cxnSpLocks noChangeShapeType="1"/>
          </p:cNvCxnSpPr>
          <p:nvPr/>
        </p:nvCxnSpPr>
        <p:spPr bwMode="auto">
          <a:xfrm flipH="1">
            <a:off x="11430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4" name="AutoShape 39"/>
          <p:cNvCxnSpPr>
            <a:cxnSpLocks noChangeShapeType="1"/>
          </p:cNvCxnSpPr>
          <p:nvPr/>
        </p:nvCxnSpPr>
        <p:spPr bwMode="auto">
          <a:xfrm>
            <a:off x="11430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5" name="AutoShape 40"/>
          <p:cNvCxnSpPr>
            <a:cxnSpLocks noChangeShapeType="1"/>
          </p:cNvCxnSpPr>
          <p:nvPr/>
        </p:nvCxnSpPr>
        <p:spPr bwMode="auto">
          <a:xfrm>
            <a:off x="1143000" y="4848225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6" name="AutoShape 41"/>
          <p:cNvCxnSpPr>
            <a:cxnSpLocks noChangeShapeType="1"/>
          </p:cNvCxnSpPr>
          <p:nvPr/>
        </p:nvCxnSpPr>
        <p:spPr bwMode="auto">
          <a:xfrm>
            <a:off x="1143000" y="539115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7" name="AutoShape 42"/>
          <p:cNvCxnSpPr>
            <a:cxnSpLocks noChangeShapeType="1"/>
          </p:cNvCxnSpPr>
          <p:nvPr/>
        </p:nvCxnSpPr>
        <p:spPr bwMode="auto">
          <a:xfrm>
            <a:off x="1250950" y="5889625"/>
            <a:ext cx="16891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8" name="Text Box 3"/>
          <p:cNvSpPr txBox="1">
            <a:spLocks noChangeArrowheads="1"/>
          </p:cNvSpPr>
          <p:nvPr/>
        </p:nvSpPr>
        <p:spPr bwMode="auto">
          <a:xfrm>
            <a:off x="1219200" y="1219200"/>
            <a:ext cx="7442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002060"/>
                </a:solidFill>
                <a:latin typeface="Lucida Sans Unicode" charset="0"/>
              </a:rPr>
              <a:t>p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 = </a:t>
            </a:r>
            <a:r>
              <a:rPr lang="en-US" sz="3200">
                <a:latin typeface="Lucida Sans Unicode" charset="0"/>
              </a:rPr>
              <a:t>execution time on 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p</a:t>
            </a:r>
            <a:r>
              <a:rPr lang="en-US" sz="3200">
                <a:latin typeface="Lucida Sans Unicode" charset="0"/>
              </a:rPr>
              <a:t> processors</a:t>
            </a:r>
          </a:p>
        </p:txBody>
      </p:sp>
      <p:sp>
        <p:nvSpPr>
          <p:cNvPr id="285700" name="Oval 4"/>
          <p:cNvSpPr>
            <a:spLocks noChangeArrowheads="1"/>
          </p:cNvSpPr>
          <p:nvPr/>
        </p:nvSpPr>
        <p:spPr bwMode="auto">
          <a:xfrm>
            <a:off x="333375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1" name="Oval 5"/>
          <p:cNvSpPr>
            <a:spLocks noChangeArrowheads="1"/>
          </p:cNvSpPr>
          <p:nvPr/>
        </p:nvSpPr>
        <p:spPr bwMode="auto">
          <a:xfrm>
            <a:off x="28575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2" name="Oval 6"/>
          <p:cNvSpPr>
            <a:spLocks noChangeArrowheads="1"/>
          </p:cNvSpPr>
          <p:nvPr/>
        </p:nvSpPr>
        <p:spPr bwMode="auto">
          <a:xfrm>
            <a:off x="2857500" y="50863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3" name="Oval 7"/>
          <p:cNvSpPr>
            <a:spLocks noChangeArrowheads="1"/>
          </p:cNvSpPr>
          <p:nvPr/>
        </p:nvSpPr>
        <p:spPr bwMode="auto">
          <a:xfrm>
            <a:off x="38100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4" name="Oval 8"/>
          <p:cNvSpPr>
            <a:spLocks noChangeArrowheads="1"/>
          </p:cNvSpPr>
          <p:nvPr/>
        </p:nvSpPr>
        <p:spPr bwMode="auto">
          <a:xfrm>
            <a:off x="381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5" name="Oval 9"/>
          <p:cNvSpPr>
            <a:spLocks noChangeArrowheads="1"/>
          </p:cNvSpPr>
          <p:nvPr/>
        </p:nvSpPr>
        <p:spPr bwMode="auto">
          <a:xfrm>
            <a:off x="1943100" y="18288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6" name="Oval 10"/>
          <p:cNvSpPr>
            <a:spLocks noChangeArrowheads="1"/>
          </p:cNvSpPr>
          <p:nvPr/>
        </p:nvSpPr>
        <p:spPr bwMode="auto">
          <a:xfrm>
            <a:off x="1943100" y="23717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8" name="Oval 12"/>
          <p:cNvSpPr>
            <a:spLocks noChangeArrowheads="1"/>
          </p:cNvSpPr>
          <p:nvPr/>
        </p:nvSpPr>
        <p:spPr bwMode="auto">
          <a:xfrm>
            <a:off x="2895600" y="61722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9" name="Oval 13"/>
          <p:cNvSpPr>
            <a:spLocks noChangeArrowheads="1"/>
          </p:cNvSpPr>
          <p:nvPr/>
        </p:nvSpPr>
        <p:spPr bwMode="auto">
          <a:xfrm>
            <a:off x="990600" y="29146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0" name="Oval 14"/>
          <p:cNvSpPr>
            <a:spLocks noChangeArrowheads="1"/>
          </p:cNvSpPr>
          <p:nvPr/>
        </p:nvSpPr>
        <p:spPr bwMode="auto">
          <a:xfrm>
            <a:off x="9906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1" name="Oval 15"/>
          <p:cNvSpPr>
            <a:spLocks noChangeArrowheads="1"/>
          </p:cNvSpPr>
          <p:nvPr/>
        </p:nvSpPr>
        <p:spPr bwMode="auto">
          <a:xfrm>
            <a:off x="990600" y="50863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2" name="Oval 16"/>
          <p:cNvSpPr>
            <a:spLocks noChangeArrowheads="1"/>
          </p:cNvSpPr>
          <p:nvPr/>
        </p:nvSpPr>
        <p:spPr bwMode="auto">
          <a:xfrm>
            <a:off x="990600" y="56292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3" name="Oval 17"/>
          <p:cNvSpPr>
            <a:spLocks noChangeArrowheads="1"/>
          </p:cNvSpPr>
          <p:nvPr/>
        </p:nvSpPr>
        <p:spPr bwMode="auto">
          <a:xfrm>
            <a:off x="9906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4" name="Oval 18"/>
          <p:cNvSpPr>
            <a:spLocks noChangeArrowheads="1"/>
          </p:cNvSpPr>
          <p:nvPr/>
        </p:nvSpPr>
        <p:spPr bwMode="auto">
          <a:xfrm>
            <a:off x="19050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5" name="Oval 19"/>
          <p:cNvSpPr>
            <a:spLocks noChangeArrowheads="1"/>
          </p:cNvSpPr>
          <p:nvPr/>
        </p:nvSpPr>
        <p:spPr bwMode="auto">
          <a:xfrm>
            <a:off x="38100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16" name="Oval 20"/>
          <p:cNvSpPr>
            <a:spLocks noChangeArrowheads="1"/>
          </p:cNvSpPr>
          <p:nvPr/>
        </p:nvSpPr>
        <p:spPr bwMode="auto">
          <a:xfrm>
            <a:off x="3810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24" name="Oval 28"/>
          <p:cNvSpPr>
            <a:spLocks noChangeArrowheads="1"/>
          </p:cNvSpPr>
          <p:nvPr/>
        </p:nvSpPr>
        <p:spPr bwMode="auto">
          <a:xfrm>
            <a:off x="1905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sp>
        <p:nvSpPr>
          <p:cNvPr id="285707" name="Oval 11"/>
          <p:cNvSpPr>
            <a:spLocks noChangeArrowheads="1"/>
          </p:cNvSpPr>
          <p:nvPr/>
        </p:nvSpPr>
        <p:spPr bwMode="auto">
          <a:xfrm>
            <a:off x="146685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 dirty="0">
              <a:latin typeface="Lucida Sans Unicode" pitchFamily="34" charset="0"/>
              <a:ea typeface="+mn-ea"/>
            </a:endParaRPr>
          </a:p>
        </p:txBody>
      </p:sp>
      <p:cxnSp>
        <p:nvCxnSpPr>
          <p:cNvPr id="7233" name="AutoShape 21"/>
          <p:cNvCxnSpPr>
            <a:cxnSpLocks noChangeShapeType="1"/>
          </p:cNvCxnSpPr>
          <p:nvPr/>
        </p:nvCxnSpPr>
        <p:spPr bwMode="auto">
          <a:xfrm>
            <a:off x="2203450" y="2632075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34" name="AutoShape 22"/>
          <p:cNvCxnSpPr>
            <a:cxnSpLocks noChangeShapeType="1"/>
          </p:cNvCxnSpPr>
          <p:nvPr/>
        </p:nvCxnSpPr>
        <p:spPr bwMode="auto">
          <a:xfrm flipH="1">
            <a:off x="533400" y="3175000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35" name="AutoShape 23"/>
          <p:cNvCxnSpPr>
            <a:cxnSpLocks noChangeShapeType="1"/>
          </p:cNvCxnSpPr>
          <p:nvPr/>
        </p:nvCxnSpPr>
        <p:spPr bwMode="auto">
          <a:xfrm>
            <a:off x="533400" y="3762375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36" name="AutoShape 24"/>
          <p:cNvCxnSpPr>
            <a:cxnSpLocks noChangeShapeType="1"/>
          </p:cNvCxnSpPr>
          <p:nvPr/>
        </p:nvCxnSpPr>
        <p:spPr bwMode="auto">
          <a:xfrm>
            <a:off x="1727200" y="3717925"/>
            <a:ext cx="3302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37" name="AutoShape 25"/>
          <p:cNvCxnSpPr>
            <a:cxnSpLocks noChangeShapeType="1"/>
          </p:cNvCxnSpPr>
          <p:nvPr/>
        </p:nvCxnSpPr>
        <p:spPr bwMode="auto">
          <a:xfrm>
            <a:off x="641350" y="4803775"/>
            <a:ext cx="3937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38" name="AutoShape 26"/>
          <p:cNvCxnSpPr>
            <a:cxnSpLocks noChangeShapeType="1"/>
          </p:cNvCxnSpPr>
          <p:nvPr/>
        </p:nvCxnSpPr>
        <p:spPr bwMode="auto">
          <a:xfrm>
            <a:off x="35941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39" name="AutoShape 27"/>
          <p:cNvCxnSpPr>
            <a:cxnSpLocks noChangeShapeType="1"/>
          </p:cNvCxnSpPr>
          <p:nvPr/>
        </p:nvCxnSpPr>
        <p:spPr bwMode="auto">
          <a:xfrm flipH="1">
            <a:off x="1250950" y="4803775"/>
            <a:ext cx="6985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40" name="AutoShape 29"/>
          <p:cNvCxnSpPr>
            <a:cxnSpLocks noChangeShapeType="1"/>
          </p:cNvCxnSpPr>
          <p:nvPr/>
        </p:nvCxnSpPr>
        <p:spPr bwMode="auto">
          <a:xfrm>
            <a:off x="20574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41" name="AutoShape 30"/>
          <p:cNvCxnSpPr>
            <a:cxnSpLocks noChangeShapeType="1"/>
          </p:cNvCxnSpPr>
          <p:nvPr/>
        </p:nvCxnSpPr>
        <p:spPr bwMode="auto">
          <a:xfrm flipH="1">
            <a:off x="30099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42" name="AutoShape 31"/>
          <p:cNvCxnSpPr>
            <a:cxnSpLocks noChangeShapeType="1"/>
          </p:cNvCxnSpPr>
          <p:nvPr/>
        </p:nvCxnSpPr>
        <p:spPr bwMode="auto">
          <a:xfrm>
            <a:off x="3009900" y="4305300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43" name="AutoShape 32"/>
          <p:cNvCxnSpPr>
            <a:cxnSpLocks noChangeShapeType="1"/>
          </p:cNvCxnSpPr>
          <p:nvPr/>
        </p:nvCxnSpPr>
        <p:spPr bwMode="auto">
          <a:xfrm>
            <a:off x="39624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44" name="AutoShape 33"/>
          <p:cNvCxnSpPr>
            <a:cxnSpLocks noChangeShapeType="1"/>
          </p:cNvCxnSpPr>
          <p:nvPr/>
        </p:nvCxnSpPr>
        <p:spPr bwMode="auto">
          <a:xfrm flipH="1">
            <a:off x="3155950" y="4848225"/>
            <a:ext cx="806450" cy="1368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45" name="AutoShape 34"/>
          <p:cNvCxnSpPr>
            <a:cxnSpLocks noChangeShapeType="1"/>
          </p:cNvCxnSpPr>
          <p:nvPr/>
        </p:nvCxnSpPr>
        <p:spPr bwMode="auto">
          <a:xfrm>
            <a:off x="3009900" y="5391150"/>
            <a:ext cx="3810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46" name="Rectangle 44"/>
          <p:cNvSpPr>
            <a:spLocks noChangeArrowheads="1"/>
          </p:cNvSpPr>
          <p:nvPr/>
        </p:nvSpPr>
        <p:spPr bwMode="auto">
          <a:xfrm>
            <a:off x="3427413" y="1828800"/>
            <a:ext cx="20748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002060"/>
                </a:solidFill>
                <a:latin typeface="Lucida Sans Unicode" charset="0"/>
              </a:rPr>
              <a:t>1</a:t>
            </a:r>
            <a:r>
              <a:rPr lang="en-US" sz="3200">
                <a:solidFill>
                  <a:srgbClr val="827F77"/>
                </a:solidFill>
                <a:latin typeface="Lucida Sans Unicode" charset="0"/>
              </a:rPr>
              <a:t> = </a:t>
            </a:r>
            <a:r>
              <a:rPr lang="en-US" sz="3200" b="1" i="1">
                <a:solidFill>
                  <a:schemeClr val="accent2"/>
                </a:solidFill>
                <a:latin typeface="Lucida Sans Unicode" charset="0"/>
              </a:rPr>
              <a:t>work</a:t>
            </a:r>
          </a:p>
        </p:txBody>
      </p:sp>
      <p:sp>
        <p:nvSpPr>
          <p:cNvPr id="7247" name="Text Box 67"/>
          <p:cNvSpPr txBox="1">
            <a:spLocks noChangeArrowheads="1"/>
          </p:cNvSpPr>
          <p:nvPr/>
        </p:nvSpPr>
        <p:spPr bwMode="auto">
          <a:xfrm>
            <a:off x="6019800" y="1828800"/>
            <a:ext cx="25923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002060"/>
                </a:solidFill>
                <a:latin typeface="Lucida Sans Unicode" charset="0"/>
                <a:cs typeface="Lucida Sans Unicode" charset="0"/>
              </a:rPr>
              <a:t>∞</a:t>
            </a:r>
            <a:r>
              <a:rPr lang="en-US" sz="3200">
                <a:solidFill>
                  <a:srgbClr val="002060"/>
                </a:solidFill>
                <a:latin typeface="Lucida Sans Unicode" charset="0"/>
              </a:rPr>
              <a:t> </a:t>
            </a:r>
            <a:r>
              <a:rPr lang="en-US" sz="3200">
                <a:latin typeface="Lucida Sans Unicode" charset="0"/>
              </a:rPr>
              <a:t>= </a:t>
            </a:r>
            <a:r>
              <a:rPr lang="en-US" sz="3200" b="1" i="1">
                <a:solidFill>
                  <a:schemeClr val="accent2"/>
                </a:solidFill>
                <a:latin typeface="Lucida Sans Unicode" charset="0"/>
              </a:rPr>
              <a:t>span </a:t>
            </a:r>
            <a:r>
              <a:rPr lang="en-US" sz="3200" b="1">
                <a:solidFill>
                  <a:schemeClr val="tx2"/>
                </a:solidFill>
                <a:latin typeface="Lucida Sans Unicode" charset="0"/>
              </a:rPr>
              <a:t>*</a:t>
            </a:r>
          </a:p>
        </p:txBody>
      </p:sp>
      <p:sp>
        <p:nvSpPr>
          <p:cNvPr id="7248" name="Text Box 68"/>
          <p:cNvSpPr txBox="1">
            <a:spLocks noChangeArrowheads="1"/>
          </p:cNvSpPr>
          <p:nvPr/>
        </p:nvSpPr>
        <p:spPr bwMode="auto">
          <a:xfrm>
            <a:off x="3962400" y="5768975"/>
            <a:ext cx="51212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68275" indent="-168275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400">
                <a:solidFill>
                  <a:schemeClr val="tx2"/>
                </a:solidFill>
                <a:latin typeface="Lucida Sans Unicode" charset="0"/>
              </a:rPr>
              <a:t>*	</a:t>
            </a:r>
            <a:r>
              <a:rPr lang="en-US" sz="2400">
                <a:latin typeface="Lucida Sans Unicode" charset="0"/>
              </a:rPr>
              <a:t>Also called </a:t>
            </a:r>
            <a:r>
              <a:rPr lang="en-US" sz="2400" b="1" i="1">
                <a:solidFill>
                  <a:schemeClr val="accent2"/>
                </a:solidFill>
                <a:latin typeface="Lucida Sans Unicode" charset="0"/>
              </a:rPr>
              <a:t>critical-path length</a:t>
            </a:r>
            <a:endParaRPr lang="en-US" sz="2400">
              <a:solidFill>
                <a:schemeClr val="accent2"/>
              </a:solidFill>
              <a:latin typeface="Lucida Sans Unicode" charset="0"/>
            </a:endParaRPr>
          </a:p>
          <a:p>
            <a:r>
              <a:rPr lang="en-US" sz="2400">
                <a:latin typeface="Lucida Sans Unicode" charset="0"/>
              </a:rPr>
              <a:t>	or </a:t>
            </a:r>
            <a:r>
              <a:rPr lang="en-US" sz="2400" b="1" i="1">
                <a:solidFill>
                  <a:schemeClr val="accent2"/>
                </a:solidFill>
                <a:latin typeface="Lucida Sans Unicode" charset="0"/>
              </a:rPr>
              <a:t>computational depth</a:t>
            </a:r>
            <a:r>
              <a:rPr lang="en-US" sz="2400">
                <a:latin typeface="Lucida Sans Unicode" charset="0"/>
              </a:rPr>
              <a:t>.</a:t>
            </a:r>
          </a:p>
        </p:txBody>
      </p:sp>
      <p:sp>
        <p:nvSpPr>
          <p:cNvPr id="65" name="AutoShape 88"/>
          <p:cNvSpPr>
            <a:spLocks noChangeArrowheads="1"/>
          </p:cNvSpPr>
          <p:nvPr/>
        </p:nvSpPr>
        <p:spPr bwMode="auto">
          <a:xfrm>
            <a:off x="5105400" y="2710577"/>
            <a:ext cx="2514600" cy="1259919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6350" algn="ctr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346075" indent="-231775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b="1">
                <a:solidFill>
                  <a:schemeClr val="tx2"/>
                </a:solidFill>
                <a:latin typeface="Lucida Sans Unicode" charset="0"/>
              </a:rPr>
              <a:t>W</a:t>
            </a:r>
            <a:r>
              <a:rPr lang="en-US" sz="2800" b="1">
                <a:solidFill>
                  <a:schemeClr val="tx2"/>
                </a:solidFill>
                <a:latin typeface="Lucida Sans Unicode" charset="0"/>
              </a:rPr>
              <a:t>ORK</a:t>
            </a:r>
            <a:r>
              <a:rPr lang="en-US" b="1">
                <a:solidFill>
                  <a:schemeClr val="tx2"/>
                </a:solidFill>
                <a:latin typeface="Lucida Sans Unicode" charset="0"/>
              </a:rPr>
              <a:t> L</a:t>
            </a:r>
            <a:r>
              <a:rPr lang="en-US" sz="2800" b="1">
                <a:solidFill>
                  <a:schemeClr val="tx2"/>
                </a:solidFill>
                <a:latin typeface="Lucida Sans Unicode" charset="0"/>
              </a:rPr>
              <a:t>AW</a:t>
            </a:r>
            <a:endParaRPr lang="en-US" sz="2800">
              <a:solidFill>
                <a:schemeClr val="tx2"/>
              </a:solidFill>
              <a:latin typeface="Lucida Sans Unicode" charset="0"/>
            </a:endParaRPr>
          </a:p>
          <a:p>
            <a:pPr lvl="1">
              <a:buClr>
                <a:schemeClr val="accent2"/>
              </a:buClr>
              <a:buFontTx/>
              <a:buChar char="∙"/>
            </a:pPr>
            <a:r>
              <a:rPr lang="en-US" sz="3200">
                <a:solidFill>
                  <a:srgbClr val="000000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000000"/>
                </a:solidFill>
                <a:latin typeface="Lucida Sans Unicode" charset="0"/>
              </a:rPr>
              <a:t>p</a:t>
            </a:r>
            <a:r>
              <a:rPr lang="en-US" sz="3200">
                <a:solidFill>
                  <a:srgbClr val="000000"/>
                </a:solidFill>
                <a:latin typeface="Lucida Sans Unicode" charset="0"/>
              </a:rPr>
              <a:t> </a:t>
            </a:r>
            <a:r>
              <a:rPr lang="en-US" sz="3200">
                <a:solidFill>
                  <a:srgbClr val="000000"/>
                </a:solidFill>
                <a:latin typeface="Lucida Sans Unicode" charset="0"/>
                <a:cs typeface="Lucida Sans Unicode" charset="0"/>
              </a:rPr>
              <a:t>≥</a:t>
            </a:r>
            <a:r>
              <a:rPr lang="en-US" sz="32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t</a:t>
            </a:r>
            <a:r>
              <a:rPr lang="en-US" sz="3200" baseline="-250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1</a:t>
            </a:r>
            <a:r>
              <a:rPr lang="en-US" sz="32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/p</a:t>
            </a:r>
          </a:p>
        </p:txBody>
      </p:sp>
      <p:sp>
        <p:nvSpPr>
          <p:cNvPr id="48" name="AutoShape 88"/>
          <p:cNvSpPr>
            <a:spLocks noChangeArrowheads="1"/>
          </p:cNvSpPr>
          <p:nvPr/>
        </p:nvSpPr>
        <p:spPr bwMode="auto">
          <a:xfrm>
            <a:off x="5105400" y="4234577"/>
            <a:ext cx="2514600" cy="1328023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6350" algn="ctr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anchor="ctr">
            <a:spAutoFit/>
          </a:bodyPr>
          <a:lstStyle>
            <a:lvl1pPr marL="342900" indent="-3429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pPr marL="0" lvl="1">
              <a:buClr>
                <a:srgbClr val="0093D0"/>
              </a:buClr>
            </a:pPr>
            <a:r>
              <a:rPr lang="en-US" sz="4000" b="1">
                <a:solidFill>
                  <a:srgbClr val="990033"/>
                </a:solidFill>
                <a:latin typeface="Lucida Sans Unicode" charset="0"/>
              </a:rPr>
              <a:t>S</a:t>
            </a:r>
            <a:r>
              <a:rPr lang="en-US" sz="2800" b="1">
                <a:solidFill>
                  <a:srgbClr val="990033"/>
                </a:solidFill>
                <a:latin typeface="Lucida Sans Unicode" charset="0"/>
              </a:rPr>
              <a:t>PAN</a:t>
            </a:r>
            <a:r>
              <a:rPr lang="en-US" sz="4000" b="1">
                <a:solidFill>
                  <a:srgbClr val="990033"/>
                </a:solidFill>
                <a:latin typeface="Lucida Sans Unicode" charset="0"/>
              </a:rPr>
              <a:t> L</a:t>
            </a:r>
            <a:r>
              <a:rPr lang="en-US" sz="2800" b="1">
                <a:solidFill>
                  <a:srgbClr val="990033"/>
                </a:solidFill>
                <a:latin typeface="Lucida Sans Unicode" charset="0"/>
              </a:rPr>
              <a:t>AW</a:t>
            </a:r>
            <a:endParaRPr lang="en-US" sz="3200">
              <a:solidFill>
                <a:srgbClr val="373633"/>
              </a:solidFill>
              <a:latin typeface="Lucida Sans Unicode" charset="0"/>
              <a:sym typeface="Times New Roman" charset="0"/>
            </a:endParaRPr>
          </a:p>
          <a:p>
            <a:pPr marL="0" lvl="1">
              <a:buClr>
                <a:srgbClr val="0093D0"/>
              </a:buClr>
              <a:buFontTx/>
              <a:buChar char="∙"/>
            </a:pPr>
            <a:r>
              <a:rPr lang="en-US" sz="3200">
                <a:solidFill>
                  <a:srgbClr val="373633"/>
                </a:solidFill>
                <a:latin typeface="Lucida Sans Unicode" charset="0"/>
              </a:rPr>
              <a:t>t</a:t>
            </a:r>
            <a:r>
              <a:rPr lang="en-US" sz="3200" baseline="-25000">
                <a:solidFill>
                  <a:srgbClr val="373633"/>
                </a:solidFill>
                <a:latin typeface="Lucida Sans Unicode" charset="0"/>
              </a:rPr>
              <a:t>p</a:t>
            </a:r>
            <a:r>
              <a:rPr lang="en-US" sz="3200">
                <a:solidFill>
                  <a:srgbClr val="373633"/>
                </a:solidFill>
                <a:latin typeface="Lucida Sans Unicode" charset="0"/>
              </a:rPr>
              <a:t> ≥</a:t>
            </a:r>
            <a:r>
              <a:rPr lang="en-US" sz="3200">
                <a:solidFill>
                  <a:srgbClr val="373633"/>
                </a:solidFill>
                <a:latin typeface="Lucida Sans Unicode" charset="0"/>
                <a:sym typeface="Times New Roman" charset="0"/>
              </a:rPr>
              <a:t> t</a:t>
            </a:r>
            <a:r>
              <a:rPr lang="en-US" sz="3200" baseline="-25000">
                <a:solidFill>
                  <a:srgbClr val="373633"/>
                </a:solidFill>
                <a:latin typeface="Lucida Sans Unicode" charset="0"/>
                <a:sym typeface="Times New Roman" charset="0"/>
              </a:rPr>
              <a:t>∞</a:t>
            </a:r>
            <a:endParaRPr lang="en-US" sz="1600">
              <a:solidFill>
                <a:srgbClr val="373633"/>
              </a:solidFill>
              <a:latin typeface="Lucida Sans Unicode" charset="0"/>
            </a:endParaRPr>
          </a:p>
        </p:txBody>
      </p:sp>
      <p:sp>
        <p:nvSpPr>
          <p:cNvPr id="51" name="Title 4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Work / Span Model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Box 122"/>
          <p:cNvSpPr txBox="1">
            <a:spLocks noChangeArrowheads="1"/>
          </p:cNvSpPr>
          <p:nvPr/>
        </p:nvSpPr>
        <p:spPr bwMode="auto">
          <a:xfrm>
            <a:off x="1828800" y="4419600"/>
            <a:ext cx="5486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800" b="1" i="1">
                <a:solidFill>
                  <a:schemeClr val="accent2"/>
                </a:solidFill>
                <a:latin typeface="Lucida Sans Unicode" charset="0"/>
              </a:rPr>
              <a:t>Work:</a:t>
            </a:r>
            <a:r>
              <a:rPr lang="en-US" sz="2800">
                <a:latin typeface="Lucida Sans Unicode" charset="0"/>
              </a:rPr>
              <a:t>  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1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(A</a:t>
            </a:r>
            <a:r>
              <a:rPr lang="en-US" sz="2800">
                <a:solidFill>
                  <a:srgbClr val="000000"/>
                </a:solidFill>
                <a:latin typeface="Lucida Sans Unicode" charset="0"/>
                <a:cs typeface="Lucida Sans Unicode" charset="0"/>
              </a:rPr>
              <a:t>∪B) 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=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Series Composition</a:t>
            </a:r>
          </a:p>
        </p:txBody>
      </p:sp>
      <p:grpSp>
        <p:nvGrpSpPr>
          <p:cNvPr id="8196" name="Group 38"/>
          <p:cNvGrpSpPr>
            <a:grpSpLocks/>
          </p:cNvGrpSpPr>
          <p:nvPr/>
        </p:nvGrpSpPr>
        <p:grpSpPr bwMode="auto">
          <a:xfrm>
            <a:off x="1828800" y="1970088"/>
            <a:ext cx="5486400" cy="1470025"/>
            <a:chOff x="228600" y="2019300"/>
            <a:chExt cx="4265994" cy="1143000"/>
          </a:xfrm>
        </p:grpSpPr>
        <p:sp>
          <p:nvSpPr>
            <p:cNvPr id="3" name="Cloud 2"/>
            <p:cNvSpPr>
              <a:spLocks noChangeArrowheads="1"/>
            </p:cNvSpPr>
            <p:nvPr/>
          </p:nvSpPr>
          <p:spPr bwMode="auto">
            <a:xfrm>
              <a:off x="685318" y="2019300"/>
              <a:ext cx="1447920" cy="1143000"/>
            </a:xfrm>
            <a:custGeom>
              <a:avLst/>
              <a:gdLst>
                <a:gd name="T0" fmla="*/ 1446713 w 43200"/>
                <a:gd name="T1" fmla="*/ 571500 h 43200"/>
                <a:gd name="T2" fmla="*/ 723960 w 43200"/>
                <a:gd name="T3" fmla="*/ 1141783 h 43200"/>
                <a:gd name="T4" fmla="*/ 4491 w 43200"/>
                <a:gd name="T5" fmla="*/ 571500 h 43200"/>
                <a:gd name="T6" fmla="*/ 723960 w 43200"/>
                <a:gd name="T7" fmla="*/ 65352 h 43200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5954 w 43200"/>
                <a:gd name="T13" fmla="*/ 6524 h 43200"/>
                <a:gd name="T14" fmla="*/ 34174 w 43200"/>
                <a:gd name="T15" fmla="*/ 34674 h 432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00" h="43200">
                  <a:moveTo>
                    <a:pt x="3900" y="14370"/>
                  </a:moveTo>
                  <a:lnTo>
                    <a:pt x="3899" y="14370"/>
                  </a:lnTo>
                  <a:cubicBezTo>
                    <a:pt x="3858" y="13959"/>
                    <a:pt x="3838" y="13545"/>
                    <a:pt x="3838" y="13131"/>
                  </a:cubicBezTo>
                  <a:cubicBezTo>
                    <a:pt x="3838" y="8055"/>
                    <a:pt x="6861" y="3941"/>
                    <a:pt x="10591" y="3941"/>
                  </a:cubicBezTo>
                  <a:cubicBezTo>
                    <a:pt x="11791" y="3941"/>
                    <a:pt x="12969" y="4376"/>
                    <a:pt x="14005" y="5201"/>
                  </a:cubicBezTo>
                  <a:lnTo>
                    <a:pt x="14005" y="5202"/>
                  </a:lnTo>
                  <a:cubicBezTo>
                    <a:pt x="14930" y="2828"/>
                    <a:pt x="16742" y="1343"/>
                    <a:pt x="18715" y="1343"/>
                  </a:cubicBezTo>
                  <a:cubicBezTo>
                    <a:pt x="20114" y="1343"/>
                    <a:pt x="21458" y="2093"/>
                    <a:pt x="22456" y="3431"/>
                  </a:cubicBezTo>
                  <a:lnTo>
                    <a:pt x="22456" y="3432"/>
                  </a:lnTo>
                  <a:cubicBezTo>
                    <a:pt x="23194" y="1415"/>
                    <a:pt x="24707" y="140"/>
                    <a:pt x="26362" y="140"/>
                  </a:cubicBezTo>
                  <a:cubicBezTo>
                    <a:pt x="27723" y="140"/>
                    <a:pt x="29007" y="1006"/>
                    <a:pt x="29832" y="2481"/>
                  </a:cubicBezTo>
                  <a:lnTo>
                    <a:pt x="29832" y="2480"/>
                  </a:lnTo>
                  <a:cubicBezTo>
                    <a:pt x="30755" y="1002"/>
                    <a:pt x="32110" y="149"/>
                    <a:pt x="33538" y="149"/>
                  </a:cubicBezTo>
                  <a:cubicBezTo>
                    <a:pt x="35888" y="149"/>
                    <a:pt x="37901" y="2435"/>
                    <a:pt x="38318" y="5575"/>
                  </a:cubicBezTo>
                  <a:lnTo>
                    <a:pt x="38317" y="5576"/>
                  </a:lnTo>
                  <a:cubicBezTo>
                    <a:pt x="40639" y="6438"/>
                    <a:pt x="42250" y="9313"/>
                    <a:pt x="42250" y="12594"/>
                  </a:cubicBezTo>
                  <a:cubicBezTo>
                    <a:pt x="42250" y="13579"/>
                    <a:pt x="42103" y="14554"/>
                    <a:pt x="41818" y="15460"/>
                  </a:cubicBezTo>
                  <a:lnTo>
                    <a:pt x="41818" y="15459"/>
                  </a:lnTo>
                  <a:cubicBezTo>
                    <a:pt x="42727" y="17070"/>
                    <a:pt x="43220" y="19044"/>
                    <a:pt x="43220" y="21076"/>
                  </a:cubicBezTo>
                  <a:cubicBezTo>
                    <a:pt x="43220" y="25663"/>
                    <a:pt x="40741" y="29553"/>
                    <a:pt x="37404" y="30203"/>
                  </a:cubicBezTo>
                  <a:lnTo>
                    <a:pt x="37403" y="30202"/>
                  </a:lnTo>
                  <a:cubicBezTo>
                    <a:pt x="37378" y="34523"/>
                    <a:pt x="34795" y="38006"/>
                    <a:pt x="31619" y="38006"/>
                  </a:cubicBezTo>
                  <a:cubicBezTo>
                    <a:pt x="30535" y="38006"/>
                    <a:pt x="29474" y="37593"/>
                    <a:pt x="28555" y="36813"/>
                  </a:cubicBezTo>
                  <a:lnTo>
                    <a:pt x="28556" y="36813"/>
                  </a:lnTo>
                  <a:cubicBezTo>
                    <a:pt x="27694" y="40699"/>
                    <a:pt x="25069" y="43357"/>
                    <a:pt x="22094" y="43357"/>
                  </a:cubicBezTo>
                  <a:cubicBezTo>
                    <a:pt x="19839" y="43357"/>
                    <a:pt x="17733" y="41821"/>
                    <a:pt x="16480" y="39263"/>
                  </a:cubicBezTo>
                  <a:lnTo>
                    <a:pt x="16480" y="39264"/>
                  </a:lnTo>
                  <a:cubicBezTo>
                    <a:pt x="15279" y="40250"/>
                    <a:pt x="13904" y="40770"/>
                    <a:pt x="12503" y="40770"/>
                  </a:cubicBezTo>
                  <a:cubicBezTo>
                    <a:pt x="9735" y="40770"/>
                    <a:pt x="7180" y="38748"/>
                    <a:pt x="5804" y="35469"/>
                  </a:cubicBezTo>
                  <a:lnTo>
                    <a:pt x="5803" y="35469"/>
                  </a:lnTo>
                  <a:cubicBezTo>
                    <a:pt x="5635" y="35496"/>
                    <a:pt x="5465" y="35509"/>
                    <a:pt x="5296" y="35509"/>
                  </a:cubicBezTo>
                  <a:cubicBezTo>
                    <a:pt x="2888" y="35510"/>
                    <a:pt x="936" y="32860"/>
                    <a:pt x="936" y="29592"/>
                  </a:cubicBezTo>
                  <a:cubicBezTo>
                    <a:pt x="936" y="28090"/>
                    <a:pt x="1356" y="26644"/>
                    <a:pt x="2112" y="25547"/>
                  </a:cubicBezTo>
                  <a:lnTo>
                    <a:pt x="2113" y="25547"/>
                  </a:lnTo>
                  <a:cubicBezTo>
                    <a:pt x="781" y="24481"/>
                    <a:pt x="-36" y="22528"/>
                    <a:pt x="-36" y="20418"/>
                  </a:cubicBezTo>
                  <a:cubicBezTo>
                    <a:pt x="-36" y="17370"/>
                    <a:pt x="1647" y="14817"/>
                    <a:pt x="3863" y="14504"/>
                  </a:cubicBezTo>
                  <a:close/>
                </a:path>
                <a:path w="43200" h="43200" fill="none">
                  <a:moveTo>
                    <a:pt x="4693" y="26177"/>
                  </a:moveTo>
                  <a:lnTo>
                    <a:pt x="4693" y="26177"/>
                  </a:lnTo>
                  <a:cubicBezTo>
                    <a:pt x="4580" y="26189"/>
                    <a:pt x="4468" y="26194"/>
                    <a:pt x="4356" y="26194"/>
                  </a:cubicBezTo>
                  <a:cubicBezTo>
                    <a:pt x="3584" y="26194"/>
                    <a:pt x="2826" y="25913"/>
                    <a:pt x="2160" y="25379"/>
                  </a:cubicBezTo>
                  <a:moveTo>
                    <a:pt x="6928" y="34899"/>
                  </a:moveTo>
                  <a:lnTo>
                    <a:pt x="6927" y="34898"/>
                  </a:lnTo>
                  <a:cubicBezTo>
                    <a:pt x="6572" y="35091"/>
                    <a:pt x="6200" y="35219"/>
                    <a:pt x="5820" y="35280"/>
                  </a:cubicBezTo>
                  <a:moveTo>
                    <a:pt x="16478" y="39090"/>
                  </a:moveTo>
                  <a:lnTo>
                    <a:pt x="16477" y="39090"/>
                  </a:lnTo>
                  <a:cubicBezTo>
                    <a:pt x="16210" y="38544"/>
                    <a:pt x="15986" y="37960"/>
                    <a:pt x="15809" y="37350"/>
                  </a:cubicBezTo>
                  <a:moveTo>
                    <a:pt x="28827" y="34751"/>
                  </a:moveTo>
                  <a:lnTo>
                    <a:pt x="28826" y="34750"/>
                  </a:lnTo>
                  <a:cubicBezTo>
                    <a:pt x="28787" y="35398"/>
                    <a:pt x="28698" y="36038"/>
                    <a:pt x="28560" y="36660"/>
                  </a:cubicBezTo>
                  <a:moveTo>
                    <a:pt x="34129" y="22954"/>
                  </a:moveTo>
                  <a:lnTo>
                    <a:pt x="34128" y="22954"/>
                  </a:lnTo>
                  <a:cubicBezTo>
                    <a:pt x="36118" y="24271"/>
                    <a:pt x="37381" y="27017"/>
                    <a:pt x="37381" y="30027"/>
                  </a:cubicBezTo>
                  <a:cubicBezTo>
                    <a:pt x="37381" y="30048"/>
                    <a:pt x="37380" y="30069"/>
                    <a:pt x="37380" y="30090"/>
                  </a:cubicBezTo>
                  <a:moveTo>
                    <a:pt x="41798" y="15354"/>
                  </a:moveTo>
                  <a:lnTo>
                    <a:pt x="41798" y="15354"/>
                  </a:lnTo>
                  <a:cubicBezTo>
                    <a:pt x="41473" y="16386"/>
                    <a:pt x="40978" y="17302"/>
                    <a:pt x="40350" y="18030"/>
                  </a:cubicBezTo>
                  <a:moveTo>
                    <a:pt x="38324" y="5426"/>
                  </a:moveTo>
                  <a:lnTo>
                    <a:pt x="38324" y="5425"/>
                  </a:lnTo>
                  <a:cubicBezTo>
                    <a:pt x="38375" y="5811"/>
                    <a:pt x="38401" y="6202"/>
                    <a:pt x="38401" y="6595"/>
                  </a:cubicBezTo>
                  <a:cubicBezTo>
                    <a:pt x="38401" y="6626"/>
                    <a:pt x="38400" y="6658"/>
                    <a:pt x="38400" y="6690"/>
                  </a:cubicBezTo>
                  <a:moveTo>
                    <a:pt x="29078" y="3952"/>
                  </a:moveTo>
                  <a:lnTo>
                    <a:pt x="29078" y="3952"/>
                  </a:lnTo>
                  <a:cubicBezTo>
                    <a:pt x="29266" y="3369"/>
                    <a:pt x="29516" y="2826"/>
                    <a:pt x="29820" y="2340"/>
                  </a:cubicBezTo>
                  <a:moveTo>
                    <a:pt x="22141" y="4720"/>
                  </a:moveTo>
                  <a:lnTo>
                    <a:pt x="22140" y="4719"/>
                  </a:lnTo>
                  <a:cubicBezTo>
                    <a:pt x="22217" y="4238"/>
                    <a:pt x="22338" y="3771"/>
                    <a:pt x="22500" y="3330"/>
                  </a:cubicBezTo>
                  <a:moveTo>
                    <a:pt x="14000" y="5192"/>
                  </a:moveTo>
                  <a:lnTo>
                    <a:pt x="14000" y="5191"/>
                  </a:lnTo>
                  <a:cubicBezTo>
                    <a:pt x="14471" y="5568"/>
                    <a:pt x="14908" y="6020"/>
                    <a:pt x="15299" y="6540"/>
                  </a:cubicBezTo>
                  <a:moveTo>
                    <a:pt x="4127" y="15789"/>
                  </a:moveTo>
                  <a:lnTo>
                    <a:pt x="4127" y="15788"/>
                  </a:lnTo>
                  <a:cubicBezTo>
                    <a:pt x="4024" y="15324"/>
                    <a:pt x="3948" y="14850"/>
                    <a:pt x="3900" y="14369"/>
                  </a:cubicBezTo>
                </a:path>
              </a:pathLst>
            </a:custGeom>
            <a:solidFill>
              <a:srgbClr val="FFFFCC"/>
            </a:solidFill>
            <a:ln w="25400">
              <a:solidFill>
                <a:srgbClr val="4568BA"/>
              </a:solidFill>
              <a:miter lim="800000"/>
              <a:headEnd/>
              <a:tailEnd/>
            </a:ln>
            <a:effectLst>
              <a:outerShdw blurRad="63500" dist="38100" dir="2700000" algn="tl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  <a:latin typeface="+mn-lt"/>
                  <a:ea typeface="+mn-ea"/>
                </a:rPr>
                <a:t>A</a:t>
              </a:r>
            </a:p>
          </p:txBody>
        </p:sp>
        <p:sp>
          <p:nvSpPr>
            <p:cNvPr id="8" name="Cloud 7"/>
            <p:cNvSpPr>
              <a:spLocks noChangeArrowheads="1"/>
            </p:cNvSpPr>
            <p:nvPr/>
          </p:nvSpPr>
          <p:spPr bwMode="auto">
            <a:xfrm>
              <a:off x="2591190" y="2019300"/>
              <a:ext cx="1447920" cy="1143000"/>
            </a:xfrm>
            <a:custGeom>
              <a:avLst/>
              <a:gdLst>
                <a:gd name="T0" fmla="*/ 1446713 w 43200"/>
                <a:gd name="T1" fmla="*/ 571500 h 43200"/>
                <a:gd name="T2" fmla="*/ 723960 w 43200"/>
                <a:gd name="T3" fmla="*/ 1141783 h 43200"/>
                <a:gd name="T4" fmla="*/ 4491 w 43200"/>
                <a:gd name="T5" fmla="*/ 571500 h 43200"/>
                <a:gd name="T6" fmla="*/ 723960 w 43200"/>
                <a:gd name="T7" fmla="*/ 65352 h 43200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5954 w 43200"/>
                <a:gd name="T13" fmla="*/ 6524 h 43200"/>
                <a:gd name="T14" fmla="*/ 34174 w 43200"/>
                <a:gd name="T15" fmla="*/ 34674 h 432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00" h="43200">
                  <a:moveTo>
                    <a:pt x="3900" y="14370"/>
                  </a:moveTo>
                  <a:lnTo>
                    <a:pt x="3899" y="14370"/>
                  </a:lnTo>
                  <a:cubicBezTo>
                    <a:pt x="3858" y="13959"/>
                    <a:pt x="3838" y="13545"/>
                    <a:pt x="3838" y="13131"/>
                  </a:cubicBezTo>
                  <a:cubicBezTo>
                    <a:pt x="3838" y="8055"/>
                    <a:pt x="6861" y="3941"/>
                    <a:pt x="10591" y="3941"/>
                  </a:cubicBezTo>
                  <a:cubicBezTo>
                    <a:pt x="11791" y="3941"/>
                    <a:pt x="12969" y="4376"/>
                    <a:pt x="14005" y="5201"/>
                  </a:cubicBezTo>
                  <a:lnTo>
                    <a:pt x="14005" y="5202"/>
                  </a:lnTo>
                  <a:cubicBezTo>
                    <a:pt x="14930" y="2828"/>
                    <a:pt x="16742" y="1343"/>
                    <a:pt x="18715" y="1343"/>
                  </a:cubicBezTo>
                  <a:cubicBezTo>
                    <a:pt x="20114" y="1343"/>
                    <a:pt x="21458" y="2093"/>
                    <a:pt x="22456" y="3431"/>
                  </a:cubicBezTo>
                  <a:lnTo>
                    <a:pt x="22456" y="3432"/>
                  </a:lnTo>
                  <a:cubicBezTo>
                    <a:pt x="23194" y="1415"/>
                    <a:pt x="24707" y="140"/>
                    <a:pt x="26362" y="140"/>
                  </a:cubicBezTo>
                  <a:cubicBezTo>
                    <a:pt x="27723" y="140"/>
                    <a:pt x="29007" y="1006"/>
                    <a:pt x="29832" y="2481"/>
                  </a:cubicBezTo>
                  <a:lnTo>
                    <a:pt x="29832" y="2480"/>
                  </a:lnTo>
                  <a:cubicBezTo>
                    <a:pt x="30755" y="1002"/>
                    <a:pt x="32110" y="149"/>
                    <a:pt x="33538" y="149"/>
                  </a:cubicBezTo>
                  <a:cubicBezTo>
                    <a:pt x="35888" y="149"/>
                    <a:pt x="37901" y="2435"/>
                    <a:pt x="38318" y="5575"/>
                  </a:cubicBezTo>
                  <a:lnTo>
                    <a:pt x="38317" y="5576"/>
                  </a:lnTo>
                  <a:cubicBezTo>
                    <a:pt x="40639" y="6438"/>
                    <a:pt x="42250" y="9313"/>
                    <a:pt x="42250" y="12594"/>
                  </a:cubicBezTo>
                  <a:cubicBezTo>
                    <a:pt x="42250" y="13579"/>
                    <a:pt x="42103" y="14554"/>
                    <a:pt x="41818" y="15460"/>
                  </a:cubicBezTo>
                  <a:lnTo>
                    <a:pt x="41818" y="15459"/>
                  </a:lnTo>
                  <a:cubicBezTo>
                    <a:pt x="42727" y="17070"/>
                    <a:pt x="43220" y="19044"/>
                    <a:pt x="43220" y="21076"/>
                  </a:cubicBezTo>
                  <a:cubicBezTo>
                    <a:pt x="43220" y="25663"/>
                    <a:pt x="40741" y="29553"/>
                    <a:pt x="37404" y="30203"/>
                  </a:cubicBezTo>
                  <a:lnTo>
                    <a:pt x="37403" y="30202"/>
                  </a:lnTo>
                  <a:cubicBezTo>
                    <a:pt x="37378" y="34523"/>
                    <a:pt x="34795" y="38006"/>
                    <a:pt x="31619" y="38006"/>
                  </a:cubicBezTo>
                  <a:cubicBezTo>
                    <a:pt x="30535" y="38006"/>
                    <a:pt x="29474" y="37593"/>
                    <a:pt x="28555" y="36813"/>
                  </a:cubicBezTo>
                  <a:lnTo>
                    <a:pt x="28556" y="36813"/>
                  </a:lnTo>
                  <a:cubicBezTo>
                    <a:pt x="27694" y="40699"/>
                    <a:pt x="25069" y="43357"/>
                    <a:pt x="22094" y="43357"/>
                  </a:cubicBezTo>
                  <a:cubicBezTo>
                    <a:pt x="19839" y="43357"/>
                    <a:pt x="17733" y="41821"/>
                    <a:pt x="16480" y="39263"/>
                  </a:cubicBezTo>
                  <a:lnTo>
                    <a:pt x="16480" y="39264"/>
                  </a:lnTo>
                  <a:cubicBezTo>
                    <a:pt x="15279" y="40250"/>
                    <a:pt x="13904" y="40770"/>
                    <a:pt x="12503" y="40770"/>
                  </a:cubicBezTo>
                  <a:cubicBezTo>
                    <a:pt x="9735" y="40770"/>
                    <a:pt x="7180" y="38748"/>
                    <a:pt x="5804" y="35469"/>
                  </a:cubicBezTo>
                  <a:lnTo>
                    <a:pt x="5803" y="35469"/>
                  </a:lnTo>
                  <a:cubicBezTo>
                    <a:pt x="5635" y="35496"/>
                    <a:pt x="5465" y="35509"/>
                    <a:pt x="5296" y="35509"/>
                  </a:cubicBezTo>
                  <a:cubicBezTo>
                    <a:pt x="2888" y="35510"/>
                    <a:pt x="936" y="32860"/>
                    <a:pt x="936" y="29592"/>
                  </a:cubicBezTo>
                  <a:cubicBezTo>
                    <a:pt x="936" y="28090"/>
                    <a:pt x="1356" y="26644"/>
                    <a:pt x="2112" y="25547"/>
                  </a:cubicBezTo>
                  <a:lnTo>
                    <a:pt x="2113" y="25547"/>
                  </a:lnTo>
                  <a:cubicBezTo>
                    <a:pt x="781" y="24481"/>
                    <a:pt x="-36" y="22528"/>
                    <a:pt x="-36" y="20418"/>
                  </a:cubicBezTo>
                  <a:cubicBezTo>
                    <a:pt x="-36" y="17370"/>
                    <a:pt x="1647" y="14817"/>
                    <a:pt x="3863" y="14504"/>
                  </a:cubicBezTo>
                  <a:close/>
                </a:path>
                <a:path w="43200" h="43200" fill="none">
                  <a:moveTo>
                    <a:pt x="4693" y="26177"/>
                  </a:moveTo>
                  <a:lnTo>
                    <a:pt x="4693" y="26177"/>
                  </a:lnTo>
                  <a:cubicBezTo>
                    <a:pt x="4580" y="26189"/>
                    <a:pt x="4468" y="26194"/>
                    <a:pt x="4356" y="26194"/>
                  </a:cubicBezTo>
                  <a:cubicBezTo>
                    <a:pt x="3584" y="26194"/>
                    <a:pt x="2826" y="25913"/>
                    <a:pt x="2160" y="25379"/>
                  </a:cubicBezTo>
                  <a:moveTo>
                    <a:pt x="6928" y="34899"/>
                  </a:moveTo>
                  <a:lnTo>
                    <a:pt x="6927" y="34898"/>
                  </a:lnTo>
                  <a:cubicBezTo>
                    <a:pt x="6572" y="35091"/>
                    <a:pt x="6200" y="35219"/>
                    <a:pt x="5820" y="35280"/>
                  </a:cubicBezTo>
                  <a:moveTo>
                    <a:pt x="16478" y="39090"/>
                  </a:moveTo>
                  <a:lnTo>
                    <a:pt x="16477" y="39090"/>
                  </a:lnTo>
                  <a:cubicBezTo>
                    <a:pt x="16210" y="38544"/>
                    <a:pt x="15986" y="37960"/>
                    <a:pt x="15809" y="37350"/>
                  </a:cubicBezTo>
                  <a:moveTo>
                    <a:pt x="28827" y="34751"/>
                  </a:moveTo>
                  <a:lnTo>
                    <a:pt x="28826" y="34750"/>
                  </a:lnTo>
                  <a:cubicBezTo>
                    <a:pt x="28787" y="35398"/>
                    <a:pt x="28698" y="36038"/>
                    <a:pt x="28560" y="36660"/>
                  </a:cubicBezTo>
                  <a:moveTo>
                    <a:pt x="34129" y="22954"/>
                  </a:moveTo>
                  <a:lnTo>
                    <a:pt x="34128" y="22954"/>
                  </a:lnTo>
                  <a:cubicBezTo>
                    <a:pt x="36118" y="24271"/>
                    <a:pt x="37381" y="27017"/>
                    <a:pt x="37381" y="30027"/>
                  </a:cubicBezTo>
                  <a:cubicBezTo>
                    <a:pt x="37381" y="30048"/>
                    <a:pt x="37380" y="30069"/>
                    <a:pt x="37380" y="30090"/>
                  </a:cubicBezTo>
                  <a:moveTo>
                    <a:pt x="41798" y="15354"/>
                  </a:moveTo>
                  <a:lnTo>
                    <a:pt x="41798" y="15354"/>
                  </a:lnTo>
                  <a:cubicBezTo>
                    <a:pt x="41473" y="16386"/>
                    <a:pt x="40978" y="17302"/>
                    <a:pt x="40350" y="18030"/>
                  </a:cubicBezTo>
                  <a:moveTo>
                    <a:pt x="38324" y="5426"/>
                  </a:moveTo>
                  <a:lnTo>
                    <a:pt x="38324" y="5425"/>
                  </a:lnTo>
                  <a:cubicBezTo>
                    <a:pt x="38375" y="5811"/>
                    <a:pt x="38401" y="6202"/>
                    <a:pt x="38401" y="6595"/>
                  </a:cubicBezTo>
                  <a:cubicBezTo>
                    <a:pt x="38401" y="6626"/>
                    <a:pt x="38400" y="6658"/>
                    <a:pt x="38400" y="6690"/>
                  </a:cubicBezTo>
                  <a:moveTo>
                    <a:pt x="29078" y="3952"/>
                  </a:moveTo>
                  <a:lnTo>
                    <a:pt x="29078" y="3952"/>
                  </a:lnTo>
                  <a:cubicBezTo>
                    <a:pt x="29266" y="3369"/>
                    <a:pt x="29516" y="2826"/>
                    <a:pt x="29820" y="2340"/>
                  </a:cubicBezTo>
                  <a:moveTo>
                    <a:pt x="22141" y="4720"/>
                  </a:moveTo>
                  <a:lnTo>
                    <a:pt x="22140" y="4719"/>
                  </a:lnTo>
                  <a:cubicBezTo>
                    <a:pt x="22217" y="4238"/>
                    <a:pt x="22338" y="3771"/>
                    <a:pt x="22500" y="3330"/>
                  </a:cubicBezTo>
                  <a:moveTo>
                    <a:pt x="14000" y="5192"/>
                  </a:moveTo>
                  <a:lnTo>
                    <a:pt x="14000" y="5191"/>
                  </a:lnTo>
                  <a:cubicBezTo>
                    <a:pt x="14471" y="5568"/>
                    <a:pt x="14908" y="6020"/>
                    <a:pt x="15299" y="6540"/>
                  </a:cubicBezTo>
                  <a:moveTo>
                    <a:pt x="4127" y="15789"/>
                  </a:moveTo>
                  <a:lnTo>
                    <a:pt x="4127" y="15788"/>
                  </a:lnTo>
                  <a:cubicBezTo>
                    <a:pt x="4024" y="15324"/>
                    <a:pt x="3948" y="14850"/>
                    <a:pt x="3900" y="14369"/>
                  </a:cubicBezTo>
                </a:path>
              </a:pathLst>
            </a:custGeom>
            <a:solidFill>
              <a:srgbClr val="FFFFCC"/>
            </a:solidFill>
            <a:ln w="25400">
              <a:solidFill>
                <a:srgbClr val="4568BA"/>
              </a:solidFill>
              <a:miter lim="800000"/>
              <a:headEnd/>
              <a:tailEnd/>
            </a:ln>
            <a:effectLst>
              <a:outerShdw blurRad="63500" dist="38100" dir="2700000" algn="tl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  <a:latin typeface="+mn-lt"/>
                  <a:ea typeface="+mn-ea"/>
                </a:rPr>
                <a:t>B</a:t>
              </a:r>
            </a:p>
          </p:txBody>
        </p:sp>
        <p:cxnSp>
          <p:nvCxnSpPr>
            <p:cNvPr id="12" name="Straight Arrow Connector 11"/>
            <p:cNvCxnSpPr>
              <a:stCxn id="3" idx="0"/>
              <a:endCxn id="8" idx="2"/>
            </p:cNvCxnSpPr>
            <p:nvPr/>
          </p:nvCxnSpPr>
          <p:spPr>
            <a:xfrm>
              <a:off x="2132004" y="2590800"/>
              <a:ext cx="457953" cy="123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endCxn id="3" idx="2"/>
            </p:cNvCxnSpPr>
            <p:nvPr/>
          </p:nvCxnSpPr>
          <p:spPr>
            <a:xfrm>
              <a:off x="228600" y="2590800"/>
              <a:ext cx="456718" cy="123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8" idx="0"/>
            </p:cNvCxnSpPr>
            <p:nvPr/>
          </p:nvCxnSpPr>
          <p:spPr>
            <a:xfrm>
              <a:off x="4037876" y="2590800"/>
              <a:ext cx="456718" cy="123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 Box 121"/>
          <p:cNvSpPr txBox="1">
            <a:spLocks noChangeArrowheads="1"/>
          </p:cNvSpPr>
          <p:nvPr/>
        </p:nvSpPr>
        <p:spPr bwMode="auto">
          <a:xfrm>
            <a:off x="1828800" y="4419600"/>
            <a:ext cx="5486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800" b="1" i="1">
                <a:solidFill>
                  <a:schemeClr val="accent2"/>
                </a:solidFill>
                <a:latin typeface="Lucida Sans Unicode" charset="0"/>
              </a:rPr>
              <a:t>Work:</a:t>
            </a:r>
            <a:r>
              <a:rPr lang="en-US" sz="2800">
                <a:latin typeface="Lucida Sans Unicode" charset="0"/>
              </a:rPr>
              <a:t>  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1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(A∪B) = 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1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(A) + 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1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(B)</a:t>
            </a:r>
          </a:p>
        </p:txBody>
      </p:sp>
      <p:sp>
        <p:nvSpPr>
          <p:cNvPr id="48" name="Text Box 105"/>
          <p:cNvSpPr txBox="1">
            <a:spLocks noChangeArrowheads="1"/>
          </p:cNvSpPr>
          <p:nvPr/>
        </p:nvSpPr>
        <p:spPr bwMode="auto">
          <a:xfrm>
            <a:off x="1828800" y="5029200"/>
            <a:ext cx="5486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800" b="1" i="1">
                <a:solidFill>
                  <a:schemeClr val="accent2"/>
                </a:solidFill>
                <a:latin typeface="Lucida Sans Unicode" charset="0"/>
              </a:rPr>
              <a:t>Span: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  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∞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(A∪B) = 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∞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(A) +t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∞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(B)</a:t>
            </a:r>
          </a:p>
        </p:txBody>
      </p:sp>
      <p:sp>
        <p:nvSpPr>
          <p:cNvPr id="49" name="Text Box 123"/>
          <p:cNvSpPr txBox="1">
            <a:spLocks noChangeArrowheads="1"/>
          </p:cNvSpPr>
          <p:nvPr/>
        </p:nvSpPr>
        <p:spPr bwMode="auto">
          <a:xfrm>
            <a:off x="1828800" y="5029200"/>
            <a:ext cx="472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800" b="1" i="1">
                <a:solidFill>
                  <a:schemeClr val="accent2"/>
                </a:solidFill>
                <a:latin typeface="Lucida Sans Unicode" charset="0"/>
              </a:rPr>
              <a:t>Span: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  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  <a:cs typeface="Lucida Sans Unicode" charset="0"/>
              </a:rPr>
              <a:t>∞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(A∪B) =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8" grpId="0"/>
      <p:bldP spid="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Parallel Composition</a:t>
            </a:r>
          </a:p>
        </p:txBody>
      </p:sp>
      <p:grpSp>
        <p:nvGrpSpPr>
          <p:cNvPr id="9219" name="Group 37"/>
          <p:cNvGrpSpPr>
            <a:grpSpLocks/>
          </p:cNvGrpSpPr>
          <p:nvPr/>
        </p:nvGrpSpPr>
        <p:grpSpPr bwMode="auto">
          <a:xfrm>
            <a:off x="2806700" y="1371600"/>
            <a:ext cx="3530600" cy="3124200"/>
            <a:chOff x="5257799" y="1371600"/>
            <a:chExt cx="2971801" cy="2628900"/>
          </a:xfrm>
        </p:grpSpPr>
        <p:sp>
          <p:nvSpPr>
            <p:cNvPr id="9" name="Cloud 8"/>
            <p:cNvSpPr>
              <a:spLocks noChangeArrowheads="1"/>
            </p:cNvSpPr>
            <p:nvPr/>
          </p:nvSpPr>
          <p:spPr bwMode="auto">
            <a:xfrm>
              <a:off x="6019457" y="1371600"/>
              <a:ext cx="1448486" cy="1143465"/>
            </a:xfrm>
            <a:custGeom>
              <a:avLst/>
              <a:gdLst>
                <a:gd name="T0" fmla="*/ 1447279 w 43200"/>
                <a:gd name="T1" fmla="*/ 571733 h 43200"/>
                <a:gd name="T2" fmla="*/ 724243 w 43200"/>
                <a:gd name="T3" fmla="*/ 1142247 h 43200"/>
                <a:gd name="T4" fmla="*/ 4493 w 43200"/>
                <a:gd name="T5" fmla="*/ 571733 h 43200"/>
                <a:gd name="T6" fmla="*/ 724243 w 43200"/>
                <a:gd name="T7" fmla="*/ 65379 h 43200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5954 w 43200"/>
                <a:gd name="T13" fmla="*/ 6524 h 43200"/>
                <a:gd name="T14" fmla="*/ 34174 w 43200"/>
                <a:gd name="T15" fmla="*/ 34674 h 432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00" h="43200">
                  <a:moveTo>
                    <a:pt x="3900" y="14370"/>
                  </a:moveTo>
                  <a:lnTo>
                    <a:pt x="3899" y="14370"/>
                  </a:lnTo>
                  <a:cubicBezTo>
                    <a:pt x="3858" y="13959"/>
                    <a:pt x="3838" y="13545"/>
                    <a:pt x="3838" y="13131"/>
                  </a:cubicBezTo>
                  <a:cubicBezTo>
                    <a:pt x="3838" y="8055"/>
                    <a:pt x="6861" y="3941"/>
                    <a:pt x="10591" y="3941"/>
                  </a:cubicBezTo>
                  <a:cubicBezTo>
                    <a:pt x="11791" y="3941"/>
                    <a:pt x="12969" y="4376"/>
                    <a:pt x="14005" y="5201"/>
                  </a:cubicBezTo>
                  <a:lnTo>
                    <a:pt x="14005" y="5202"/>
                  </a:lnTo>
                  <a:cubicBezTo>
                    <a:pt x="14930" y="2828"/>
                    <a:pt x="16742" y="1343"/>
                    <a:pt x="18715" y="1343"/>
                  </a:cubicBezTo>
                  <a:cubicBezTo>
                    <a:pt x="20114" y="1343"/>
                    <a:pt x="21458" y="2093"/>
                    <a:pt x="22456" y="3431"/>
                  </a:cubicBezTo>
                  <a:lnTo>
                    <a:pt x="22456" y="3432"/>
                  </a:lnTo>
                  <a:cubicBezTo>
                    <a:pt x="23194" y="1415"/>
                    <a:pt x="24707" y="140"/>
                    <a:pt x="26362" y="140"/>
                  </a:cubicBezTo>
                  <a:cubicBezTo>
                    <a:pt x="27723" y="140"/>
                    <a:pt x="29007" y="1006"/>
                    <a:pt x="29832" y="2481"/>
                  </a:cubicBezTo>
                  <a:lnTo>
                    <a:pt x="29832" y="2480"/>
                  </a:lnTo>
                  <a:cubicBezTo>
                    <a:pt x="30755" y="1002"/>
                    <a:pt x="32110" y="149"/>
                    <a:pt x="33538" y="149"/>
                  </a:cubicBezTo>
                  <a:cubicBezTo>
                    <a:pt x="35888" y="149"/>
                    <a:pt x="37901" y="2435"/>
                    <a:pt x="38318" y="5575"/>
                  </a:cubicBezTo>
                  <a:lnTo>
                    <a:pt x="38317" y="5576"/>
                  </a:lnTo>
                  <a:cubicBezTo>
                    <a:pt x="40639" y="6438"/>
                    <a:pt x="42250" y="9313"/>
                    <a:pt x="42250" y="12594"/>
                  </a:cubicBezTo>
                  <a:cubicBezTo>
                    <a:pt x="42250" y="13579"/>
                    <a:pt x="42103" y="14554"/>
                    <a:pt x="41818" y="15460"/>
                  </a:cubicBezTo>
                  <a:lnTo>
                    <a:pt x="41818" y="15459"/>
                  </a:lnTo>
                  <a:cubicBezTo>
                    <a:pt x="42727" y="17070"/>
                    <a:pt x="43220" y="19044"/>
                    <a:pt x="43220" y="21076"/>
                  </a:cubicBezTo>
                  <a:cubicBezTo>
                    <a:pt x="43220" y="25663"/>
                    <a:pt x="40741" y="29553"/>
                    <a:pt x="37404" y="30203"/>
                  </a:cubicBezTo>
                  <a:lnTo>
                    <a:pt x="37403" y="30202"/>
                  </a:lnTo>
                  <a:cubicBezTo>
                    <a:pt x="37378" y="34523"/>
                    <a:pt x="34795" y="38006"/>
                    <a:pt x="31619" y="38006"/>
                  </a:cubicBezTo>
                  <a:cubicBezTo>
                    <a:pt x="30535" y="38006"/>
                    <a:pt x="29474" y="37593"/>
                    <a:pt x="28555" y="36813"/>
                  </a:cubicBezTo>
                  <a:lnTo>
                    <a:pt x="28556" y="36813"/>
                  </a:lnTo>
                  <a:cubicBezTo>
                    <a:pt x="27694" y="40699"/>
                    <a:pt x="25069" y="43357"/>
                    <a:pt x="22094" y="43357"/>
                  </a:cubicBezTo>
                  <a:cubicBezTo>
                    <a:pt x="19839" y="43357"/>
                    <a:pt x="17733" y="41821"/>
                    <a:pt x="16480" y="39263"/>
                  </a:cubicBezTo>
                  <a:lnTo>
                    <a:pt x="16480" y="39264"/>
                  </a:lnTo>
                  <a:cubicBezTo>
                    <a:pt x="15279" y="40250"/>
                    <a:pt x="13904" y="40770"/>
                    <a:pt x="12503" y="40770"/>
                  </a:cubicBezTo>
                  <a:cubicBezTo>
                    <a:pt x="9735" y="40770"/>
                    <a:pt x="7180" y="38748"/>
                    <a:pt x="5804" y="35469"/>
                  </a:cubicBezTo>
                  <a:lnTo>
                    <a:pt x="5803" y="35469"/>
                  </a:lnTo>
                  <a:cubicBezTo>
                    <a:pt x="5635" y="35496"/>
                    <a:pt x="5465" y="35509"/>
                    <a:pt x="5296" y="35509"/>
                  </a:cubicBezTo>
                  <a:cubicBezTo>
                    <a:pt x="2888" y="35510"/>
                    <a:pt x="936" y="32860"/>
                    <a:pt x="936" y="29592"/>
                  </a:cubicBezTo>
                  <a:cubicBezTo>
                    <a:pt x="936" y="28090"/>
                    <a:pt x="1356" y="26644"/>
                    <a:pt x="2112" y="25547"/>
                  </a:cubicBezTo>
                  <a:lnTo>
                    <a:pt x="2113" y="25547"/>
                  </a:lnTo>
                  <a:cubicBezTo>
                    <a:pt x="781" y="24481"/>
                    <a:pt x="-36" y="22528"/>
                    <a:pt x="-36" y="20418"/>
                  </a:cubicBezTo>
                  <a:cubicBezTo>
                    <a:pt x="-36" y="17370"/>
                    <a:pt x="1647" y="14817"/>
                    <a:pt x="3863" y="14504"/>
                  </a:cubicBezTo>
                  <a:close/>
                </a:path>
                <a:path w="43200" h="43200" fill="none">
                  <a:moveTo>
                    <a:pt x="4693" y="26177"/>
                  </a:moveTo>
                  <a:lnTo>
                    <a:pt x="4693" y="26177"/>
                  </a:lnTo>
                  <a:cubicBezTo>
                    <a:pt x="4580" y="26189"/>
                    <a:pt x="4468" y="26194"/>
                    <a:pt x="4356" y="26194"/>
                  </a:cubicBezTo>
                  <a:cubicBezTo>
                    <a:pt x="3584" y="26194"/>
                    <a:pt x="2826" y="25913"/>
                    <a:pt x="2160" y="25379"/>
                  </a:cubicBezTo>
                  <a:moveTo>
                    <a:pt x="6928" y="34899"/>
                  </a:moveTo>
                  <a:lnTo>
                    <a:pt x="6927" y="34898"/>
                  </a:lnTo>
                  <a:cubicBezTo>
                    <a:pt x="6572" y="35091"/>
                    <a:pt x="6200" y="35219"/>
                    <a:pt x="5820" y="35280"/>
                  </a:cubicBezTo>
                  <a:moveTo>
                    <a:pt x="16478" y="39090"/>
                  </a:moveTo>
                  <a:lnTo>
                    <a:pt x="16477" y="39090"/>
                  </a:lnTo>
                  <a:cubicBezTo>
                    <a:pt x="16210" y="38544"/>
                    <a:pt x="15986" y="37960"/>
                    <a:pt x="15809" y="37350"/>
                  </a:cubicBezTo>
                  <a:moveTo>
                    <a:pt x="28827" y="34751"/>
                  </a:moveTo>
                  <a:lnTo>
                    <a:pt x="28826" y="34750"/>
                  </a:lnTo>
                  <a:cubicBezTo>
                    <a:pt x="28787" y="35398"/>
                    <a:pt x="28698" y="36038"/>
                    <a:pt x="28560" y="36660"/>
                  </a:cubicBezTo>
                  <a:moveTo>
                    <a:pt x="34129" y="22954"/>
                  </a:moveTo>
                  <a:lnTo>
                    <a:pt x="34128" y="22954"/>
                  </a:lnTo>
                  <a:cubicBezTo>
                    <a:pt x="36118" y="24271"/>
                    <a:pt x="37381" y="27017"/>
                    <a:pt x="37381" y="30027"/>
                  </a:cubicBezTo>
                  <a:cubicBezTo>
                    <a:pt x="37381" y="30048"/>
                    <a:pt x="37380" y="30069"/>
                    <a:pt x="37380" y="30090"/>
                  </a:cubicBezTo>
                  <a:moveTo>
                    <a:pt x="41798" y="15354"/>
                  </a:moveTo>
                  <a:lnTo>
                    <a:pt x="41798" y="15354"/>
                  </a:lnTo>
                  <a:cubicBezTo>
                    <a:pt x="41473" y="16386"/>
                    <a:pt x="40978" y="17302"/>
                    <a:pt x="40350" y="18030"/>
                  </a:cubicBezTo>
                  <a:moveTo>
                    <a:pt x="38324" y="5426"/>
                  </a:moveTo>
                  <a:lnTo>
                    <a:pt x="38324" y="5425"/>
                  </a:lnTo>
                  <a:cubicBezTo>
                    <a:pt x="38375" y="5811"/>
                    <a:pt x="38401" y="6202"/>
                    <a:pt x="38401" y="6595"/>
                  </a:cubicBezTo>
                  <a:cubicBezTo>
                    <a:pt x="38401" y="6626"/>
                    <a:pt x="38400" y="6658"/>
                    <a:pt x="38400" y="6690"/>
                  </a:cubicBezTo>
                  <a:moveTo>
                    <a:pt x="29078" y="3952"/>
                  </a:moveTo>
                  <a:lnTo>
                    <a:pt x="29078" y="3952"/>
                  </a:lnTo>
                  <a:cubicBezTo>
                    <a:pt x="29266" y="3369"/>
                    <a:pt x="29516" y="2826"/>
                    <a:pt x="29820" y="2340"/>
                  </a:cubicBezTo>
                  <a:moveTo>
                    <a:pt x="22141" y="4720"/>
                  </a:moveTo>
                  <a:lnTo>
                    <a:pt x="22140" y="4719"/>
                  </a:lnTo>
                  <a:cubicBezTo>
                    <a:pt x="22217" y="4238"/>
                    <a:pt x="22338" y="3771"/>
                    <a:pt x="22500" y="3330"/>
                  </a:cubicBezTo>
                  <a:moveTo>
                    <a:pt x="14000" y="5192"/>
                  </a:moveTo>
                  <a:lnTo>
                    <a:pt x="14000" y="5191"/>
                  </a:lnTo>
                  <a:cubicBezTo>
                    <a:pt x="14471" y="5568"/>
                    <a:pt x="14908" y="6020"/>
                    <a:pt x="15299" y="6540"/>
                  </a:cubicBezTo>
                  <a:moveTo>
                    <a:pt x="4127" y="15789"/>
                  </a:moveTo>
                  <a:lnTo>
                    <a:pt x="4127" y="15788"/>
                  </a:lnTo>
                  <a:cubicBezTo>
                    <a:pt x="4024" y="15324"/>
                    <a:pt x="3948" y="14850"/>
                    <a:pt x="3900" y="14369"/>
                  </a:cubicBezTo>
                </a:path>
              </a:pathLst>
            </a:custGeom>
            <a:solidFill>
              <a:srgbClr val="FFFFCC"/>
            </a:solidFill>
            <a:ln w="25400">
              <a:solidFill>
                <a:srgbClr val="4568BA"/>
              </a:solidFill>
              <a:miter lim="800000"/>
              <a:headEnd/>
              <a:tailEnd/>
            </a:ln>
            <a:effectLst>
              <a:outerShdw blurRad="63500" dist="38100" dir="2700000" algn="tl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  <a:latin typeface="+mn-lt"/>
                  <a:ea typeface="+mn-ea"/>
                </a:rPr>
                <a:t>A</a:t>
              </a:r>
            </a:p>
          </p:txBody>
        </p:sp>
        <p:sp>
          <p:nvSpPr>
            <p:cNvPr id="10" name="Cloud 9"/>
            <p:cNvSpPr>
              <a:spLocks noChangeArrowheads="1"/>
            </p:cNvSpPr>
            <p:nvPr/>
          </p:nvSpPr>
          <p:spPr bwMode="auto">
            <a:xfrm>
              <a:off x="6019457" y="2857035"/>
              <a:ext cx="1448486" cy="1143465"/>
            </a:xfrm>
            <a:custGeom>
              <a:avLst/>
              <a:gdLst>
                <a:gd name="T0" fmla="*/ 1447279 w 43200"/>
                <a:gd name="T1" fmla="*/ 571733 h 43200"/>
                <a:gd name="T2" fmla="*/ 724243 w 43200"/>
                <a:gd name="T3" fmla="*/ 1142247 h 43200"/>
                <a:gd name="T4" fmla="*/ 4493 w 43200"/>
                <a:gd name="T5" fmla="*/ 571733 h 43200"/>
                <a:gd name="T6" fmla="*/ 724243 w 43200"/>
                <a:gd name="T7" fmla="*/ 65379 h 43200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5954 w 43200"/>
                <a:gd name="T13" fmla="*/ 6524 h 43200"/>
                <a:gd name="T14" fmla="*/ 34174 w 43200"/>
                <a:gd name="T15" fmla="*/ 34674 h 432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00" h="43200">
                  <a:moveTo>
                    <a:pt x="3900" y="14370"/>
                  </a:moveTo>
                  <a:lnTo>
                    <a:pt x="3899" y="14370"/>
                  </a:lnTo>
                  <a:cubicBezTo>
                    <a:pt x="3858" y="13959"/>
                    <a:pt x="3838" y="13545"/>
                    <a:pt x="3838" y="13131"/>
                  </a:cubicBezTo>
                  <a:cubicBezTo>
                    <a:pt x="3838" y="8055"/>
                    <a:pt x="6861" y="3941"/>
                    <a:pt x="10591" y="3941"/>
                  </a:cubicBezTo>
                  <a:cubicBezTo>
                    <a:pt x="11791" y="3941"/>
                    <a:pt x="12969" y="4376"/>
                    <a:pt x="14005" y="5201"/>
                  </a:cubicBezTo>
                  <a:lnTo>
                    <a:pt x="14005" y="5202"/>
                  </a:lnTo>
                  <a:cubicBezTo>
                    <a:pt x="14930" y="2828"/>
                    <a:pt x="16742" y="1343"/>
                    <a:pt x="18715" y="1343"/>
                  </a:cubicBezTo>
                  <a:cubicBezTo>
                    <a:pt x="20114" y="1343"/>
                    <a:pt x="21458" y="2093"/>
                    <a:pt x="22456" y="3431"/>
                  </a:cubicBezTo>
                  <a:lnTo>
                    <a:pt x="22456" y="3432"/>
                  </a:lnTo>
                  <a:cubicBezTo>
                    <a:pt x="23194" y="1415"/>
                    <a:pt x="24707" y="140"/>
                    <a:pt x="26362" y="140"/>
                  </a:cubicBezTo>
                  <a:cubicBezTo>
                    <a:pt x="27723" y="140"/>
                    <a:pt x="29007" y="1006"/>
                    <a:pt x="29832" y="2481"/>
                  </a:cubicBezTo>
                  <a:lnTo>
                    <a:pt x="29832" y="2480"/>
                  </a:lnTo>
                  <a:cubicBezTo>
                    <a:pt x="30755" y="1002"/>
                    <a:pt x="32110" y="149"/>
                    <a:pt x="33538" y="149"/>
                  </a:cubicBezTo>
                  <a:cubicBezTo>
                    <a:pt x="35888" y="149"/>
                    <a:pt x="37901" y="2435"/>
                    <a:pt x="38318" y="5575"/>
                  </a:cubicBezTo>
                  <a:lnTo>
                    <a:pt x="38317" y="5576"/>
                  </a:lnTo>
                  <a:cubicBezTo>
                    <a:pt x="40639" y="6438"/>
                    <a:pt x="42250" y="9313"/>
                    <a:pt x="42250" y="12594"/>
                  </a:cubicBezTo>
                  <a:cubicBezTo>
                    <a:pt x="42250" y="13579"/>
                    <a:pt x="42103" y="14554"/>
                    <a:pt x="41818" y="15460"/>
                  </a:cubicBezTo>
                  <a:lnTo>
                    <a:pt x="41818" y="15459"/>
                  </a:lnTo>
                  <a:cubicBezTo>
                    <a:pt x="42727" y="17070"/>
                    <a:pt x="43220" y="19044"/>
                    <a:pt x="43220" y="21076"/>
                  </a:cubicBezTo>
                  <a:cubicBezTo>
                    <a:pt x="43220" y="25663"/>
                    <a:pt x="40741" y="29553"/>
                    <a:pt x="37404" y="30203"/>
                  </a:cubicBezTo>
                  <a:lnTo>
                    <a:pt x="37403" y="30202"/>
                  </a:lnTo>
                  <a:cubicBezTo>
                    <a:pt x="37378" y="34523"/>
                    <a:pt x="34795" y="38006"/>
                    <a:pt x="31619" y="38006"/>
                  </a:cubicBezTo>
                  <a:cubicBezTo>
                    <a:pt x="30535" y="38006"/>
                    <a:pt x="29474" y="37593"/>
                    <a:pt x="28555" y="36813"/>
                  </a:cubicBezTo>
                  <a:lnTo>
                    <a:pt x="28556" y="36813"/>
                  </a:lnTo>
                  <a:cubicBezTo>
                    <a:pt x="27694" y="40699"/>
                    <a:pt x="25069" y="43357"/>
                    <a:pt x="22094" y="43357"/>
                  </a:cubicBezTo>
                  <a:cubicBezTo>
                    <a:pt x="19839" y="43357"/>
                    <a:pt x="17733" y="41821"/>
                    <a:pt x="16480" y="39263"/>
                  </a:cubicBezTo>
                  <a:lnTo>
                    <a:pt x="16480" y="39264"/>
                  </a:lnTo>
                  <a:cubicBezTo>
                    <a:pt x="15279" y="40250"/>
                    <a:pt x="13904" y="40770"/>
                    <a:pt x="12503" y="40770"/>
                  </a:cubicBezTo>
                  <a:cubicBezTo>
                    <a:pt x="9735" y="40770"/>
                    <a:pt x="7180" y="38748"/>
                    <a:pt x="5804" y="35469"/>
                  </a:cubicBezTo>
                  <a:lnTo>
                    <a:pt x="5803" y="35469"/>
                  </a:lnTo>
                  <a:cubicBezTo>
                    <a:pt x="5635" y="35496"/>
                    <a:pt x="5465" y="35509"/>
                    <a:pt x="5296" y="35509"/>
                  </a:cubicBezTo>
                  <a:cubicBezTo>
                    <a:pt x="2888" y="35510"/>
                    <a:pt x="936" y="32860"/>
                    <a:pt x="936" y="29592"/>
                  </a:cubicBezTo>
                  <a:cubicBezTo>
                    <a:pt x="936" y="28090"/>
                    <a:pt x="1356" y="26644"/>
                    <a:pt x="2112" y="25547"/>
                  </a:cubicBezTo>
                  <a:lnTo>
                    <a:pt x="2113" y="25547"/>
                  </a:lnTo>
                  <a:cubicBezTo>
                    <a:pt x="781" y="24481"/>
                    <a:pt x="-36" y="22528"/>
                    <a:pt x="-36" y="20418"/>
                  </a:cubicBezTo>
                  <a:cubicBezTo>
                    <a:pt x="-36" y="17370"/>
                    <a:pt x="1647" y="14817"/>
                    <a:pt x="3863" y="14504"/>
                  </a:cubicBezTo>
                  <a:close/>
                </a:path>
                <a:path w="43200" h="43200" fill="none">
                  <a:moveTo>
                    <a:pt x="4693" y="26177"/>
                  </a:moveTo>
                  <a:lnTo>
                    <a:pt x="4693" y="26177"/>
                  </a:lnTo>
                  <a:cubicBezTo>
                    <a:pt x="4580" y="26189"/>
                    <a:pt x="4468" y="26194"/>
                    <a:pt x="4356" y="26194"/>
                  </a:cubicBezTo>
                  <a:cubicBezTo>
                    <a:pt x="3584" y="26194"/>
                    <a:pt x="2826" y="25913"/>
                    <a:pt x="2160" y="25379"/>
                  </a:cubicBezTo>
                  <a:moveTo>
                    <a:pt x="6928" y="34899"/>
                  </a:moveTo>
                  <a:lnTo>
                    <a:pt x="6927" y="34898"/>
                  </a:lnTo>
                  <a:cubicBezTo>
                    <a:pt x="6572" y="35091"/>
                    <a:pt x="6200" y="35219"/>
                    <a:pt x="5820" y="35280"/>
                  </a:cubicBezTo>
                  <a:moveTo>
                    <a:pt x="16478" y="39090"/>
                  </a:moveTo>
                  <a:lnTo>
                    <a:pt x="16477" y="39090"/>
                  </a:lnTo>
                  <a:cubicBezTo>
                    <a:pt x="16210" y="38544"/>
                    <a:pt x="15986" y="37960"/>
                    <a:pt x="15809" y="37350"/>
                  </a:cubicBezTo>
                  <a:moveTo>
                    <a:pt x="28827" y="34751"/>
                  </a:moveTo>
                  <a:lnTo>
                    <a:pt x="28826" y="34750"/>
                  </a:lnTo>
                  <a:cubicBezTo>
                    <a:pt x="28787" y="35398"/>
                    <a:pt x="28698" y="36038"/>
                    <a:pt x="28560" y="36660"/>
                  </a:cubicBezTo>
                  <a:moveTo>
                    <a:pt x="34129" y="22954"/>
                  </a:moveTo>
                  <a:lnTo>
                    <a:pt x="34128" y="22954"/>
                  </a:lnTo>
                  <a:cubicBezTo>
                    <a:pt x="36118" y="24271"/>
                    <a:pt x="37381" y="27017"/>
                    <a:pt x="37381" y="30027"/>
                  </a:cubicBezTo>
                  <a:cubicBezTo>
                    <a:pt x="37381" y="30048"/>
                    <a:pt x="37380" y="30069"/>
                    <a:pt x="37380" y="30090"/>
                  </a:cubicBezTo>
                  <a:moveTo>
                    <a:pt x="41798" y="15354"/>
                  </a:moveTo>
                  <a:lnTo>
                    <a:pt x="41798" y="15354"/>
                  </a:lnTo>
                  <a:cubicBezTo>
                    <a:pt x="41473" y="16386"/>
                    <a:pt x="40978" y="17302"/>
                    <a:pt x="40350" y="18030"/>
                  </a:cubicBezTo>
                  <a:moveTo>
                    <a:pt x="38324" y="5426"/>
                  </a:moveTo>
                  <a:lnTo>
                    <a:pt x="38324" y="5425"/>
                  </a:lnTo>
                  <a:cubicBezTo>
                    <a:pt x="38375" y="5811"/>
                    <a:pt x="38401" y="6202"/>
                    <a:pt x="38401" y="6595"/>
                  </a:cubicBezTo>
                  <a:cubicBezTo>
                    <a:pt x="38401" y="6626"/>
                    <a:pt x="38400" y="6658"/>
                    <a:pt x="38400" y="6690"/>
                  </a:cubicBezTo>
                  <a:moveTo>
                    <a:pt x="29078" y="3952"/>
                  </a:moveTo>
                  <a:lnTo>
                    <a:pt x="29078" y="3952"/>
                  </a:lnTo>
                  <a:cubicBezTo>
                    <a:pt x="29266" y="3369"/>
                    <a:pt x="29516" y="2826"/>
                    <a:pt x="29820" y="2340"/>
                  </a:cubicBezTo>
                  <a:moveTo>
                    <a:pt x="22141" y="4720"/>
                  </a:moveTo>
                  <a:lnTo>
                    <a:pt x="22140" y="4719"/>
                  </a:lnTo>
                  <a:cubicBezTo>
                    <a:pt x="22217" y="4238"/>
                    <a:pt x="22338" y="3771"/>
                    <a:pt x="22500" y="3330"/>
                  </a:cubicBezTo>
                  <a:moveTo>
                    <a:pt x="14000" y="5192"/>
                  </a:moveTo>
                  <a:lnTo>
                    <a:pt x="14000" y="5191"/>
                  </a:lnTo>
                  <a:cubicBezTo>
                    <a:pt x="14471" y="5568"/>
                    <a:pt x="14908" y="6020"/>
                    <a:pt x="15299" y="6540"/>
                  </a:cubicBezTo>
                  <a:moveTo>
                    <a:pt x="4127" y="15789"/>
                  </a:moveTo>
                  <a:lnTo>
                    <a:pt x="4127" y="15788"/>
                  </a:lnTo>
                  <a:cubicBezTo>
                    <a:pt x="4024" y="15324"/>
                    <a:pt x="3948" y="14850"/>
                    <a:pt x="3900" y="14369"/>
                  </a:cubicBezTo>
                </a:path>
              </a:pathLst>
            </a:custGeom>
            <a:solidFill>
              <a:srgbClr val="FFFFCC"/>
            </a:solidFill>
            <a:ln w="25400">
              <a:solidFill>
                <a:srgbClr val="4568BA"/>
              </a:solidFill>
              <a:miter lim="800000"/>
              <a:headEnd/>
              <a:tailEnd/>
            </a:ln>
            <a:effectLst>
              <a:outerShdw blurRad="63500" dist="38100" dir="2700000" algn="tl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rgbClr val="000000"/>
                  </a:solidFill>
                  <a:latin typeface="+mn-lt"/>
                  <a:ea typeface="+mn-ea"/>
                </a:rPr>
                <a:t>B</a:t>
              </a:r>
            </a:p>
          </p:txBody>
        </p:sp>
        <p:cxnSp>
          <p:nvCxnSpPr>
            <p:cNvPr id="18" name="Straight Arrow Connector 17"/>
            <p:cNvCxnSpPr>
              <a:endCxn id="9" idx="2"/>
            </p:cNvCxnSpPr>
            <p:nvPr/>
          </p:nvCxnSpPr>
          <p:spPr>
            <a:xfrm rot="10800000" flipH="1">
              <a:off x="5257799" y="1943332"/>
              <a:ext cx="767003" cy="76141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9" idx="0"/>
            </p:cNvCxnSpPr>
            <p:nvPr/>
          </p:nvCxnSpPr>
          <p:spPr>
            <a:xfrm>
              <a:off x="7466607" y="1943332"/>
              <a:ext cx="762993" cy="76141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endCxn id="10" idx="2"/>
            </p:cNvCxnSpPr>
            <p:nvPr/>
          </p:nvCxnSpPr>
          <p:spPr>
            <a:xfrm rot="10800000" flipH="1" flipV="1">
              <a:off x="5257799" y="2704752"/>
              <a:ext cx="767003" cy="72401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0" idx="0"/>
            </p:cNvCxnSpPr>
            <p:nvPr/>
          </p:nvCxnSpPr>
          <p:spPr>
            <a:xfrm flipV="1">
              <a:off x="7466607" y="2704752"/>
              <a:ext cx="762993" cy="72401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 Box 105"/>
          <p:cNvSpPr txBox="1">
            <a:spLocks noChangeArrowheads="1"/>
          </p:cNvSpPr>
          <p:nvPr/>
        </p:nvSpPr>
        <p:spPr bwMode="auto">
          <a:xfrm>
            <a:off x="1447800" y="5334000"/>
            <a:ext cx="6324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800" b="1" i="1">
                <a:solidFill>
                  <a:schemeClr val="accent2"/>
                </a:solidFill>
                <a:latin typeface="Lucida Sans Unicode" charset="0"/>
              </a:rPr>
              <a:t>Span: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  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∞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(A∪B) = max{t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∞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(A), 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∞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(B)}</a:t>
            </a:r>
          </a:p>
        </p:txBody>
      </p:sp>
      <p:sp>
        <p:nvSpPr>
          <p:cNvPr id="31" name="Text Box 121"/>
          <p:cNvSpPr txBox="1">
            <a:spLocks noChangeArrowheads="1"/>
          </p:cNvSpPr>
          <p:nvPr/>
        </p:nvSpPr>
        <p:spPr bwMode="auto">
          <a:xfrm>
            <a:off x="1524000" y="4724400"/>
            <a:ext cx="5486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r>
              <a:rPr lang="en-US" sz="2800" b="1" i="1">
                <a:solidFill>
                  <a:schemeClr val="accent2"/>
                </a:solidFill>
                <a:latin typeface="Lucida Sans Unicode" charset="0"/>
              </a:rPr>
              <a:t>Work:</a:t>
            </a:r>
            <a:r>
              <a:rPr lang="en-US" sz="2800">
                <a:latin typeface="Lucida Sans Unicode" charset="0"/>
              </a:rPr>
              <a:t>  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1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(A∪B) = 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1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(A) + 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1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(B)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936" name="Rectangle 48"/>
          <p:cNvSpPr>
            <a:spLocks noChangeArrowheads="1"/>
          </p:cNvSpPr>
          <p:nvPr/>
        </p:nvSpPr>
        <p:spPr bwMode="auto">
          <a:xfrm>
            <a:off x="547688" y="1473200"/>
            <a:ext cx="8154987" cy="584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chemeClr val="bg2"/>
              </a:buClr>
              <a:defRPr/>
            </a:pPr>
            <a:r>
              <a:rPr lang="en-US" sz="3200" b="1" i="1" dirty="0">
                <a:solidFill>
                  <a:schemeClr val="accent2"/>
                </a:solidFill>
                <a:latin typeface="Lucida Sans Unicode" pitchFamily="34" charset="0"/>
                <a:ea typeface="+mn-ea"/>
                <a:sym typeface="Times New Roman" pitchFamily="18" charset="0"/>
              </a:rPr>
              <a:t>Def.  </a:t>
            </a:r>
            <a:r>
              <a:rPr lang="en-US" sz="3200" dirty="0">
                <a:solidFill>
                  <a:srgbClr val="000000"/>
                </a:solidFill>
                <a:latin typeface="Lucida Sans Unicode" pitchFamily="34" charset="0"/>
                <a:ea typeface="+mn-ea"/>
                <a:sym typeface="Times New Roman" pitchFamily="18" charset="0"/>
              </a:rPr>
              <a:t>t</a:t>
            </a:r>
            <a:r>
              <a:rPr lang="en-US" sz="3200" baseline="-25000" dirty="0">
                <a:solidFill>
                  <a:srgbClr val="000000"/>
                </a:solidFill>
                <a:latin typeface="Lucida Sans Unicode" pitchFamily="34" charset="0"/>
                <a:ea typeface="+mn-ea"/>
                <a:sym typeface="Times New Roman" pitchFamily="18" charset="0"/>
              </a:rPr>
              <a:t>1</a:t>
            </a:r>
            <a:r>
              <a:rPr lang="en-US" sz="3200" dirty="0">
                <a:solidFill>
                  <a:srgbClr val="000000"/>
                </a:solidFill>
                <a:latin typeface="Lucida Sans Unicode" pitchFamily="34" charset="0"/>
                <a:ea typeface="+mn-ea"/>
              </a:rPr>
              <a:t>/</a:t>
            </a:r>
            <a:r>
              <a:rPr lang="en-US" sz="3200" dirty="0" err="1">
                <a:solidFill>
                  <a:srgbClr val="000000"/>
                </a:solidFill>
                <a:latin typeface="Lucida Sans Unicode" pitchFamily="34" charset="0"/>
                <a:ea typeface="+mn-ea"/>
              </a:rPr>
              <a:t>t</a:t>
            </a:r>
            <a:r>
              <a:rPr lang="en-US" sz="3200" baseline="-25000" dirty="0" err="1">
                <a:solidFill>
                  <a:srgbClr val="000000"/>
                </a:solidFill>
                <a:latin typeface="Lucida Sans Unicode" pitchFamily="34" charset="0"/>
                <a:ea typeface="+mn-ea"/>
              </a:rPr>
              <a:t>P</a:t>
            </a:r>
            <a:r>
              <a:rPr lang="en-US" sz="3200" dirty="0">
                <a:solidFill>
                  <a:srgbClr val="000000"/>
                </a:solidFill>
                <a:latin typeface="Lucida Sans Unicode" pitchFamily="34" charset="0"/>
                <a:ea typeface="+mn-ea"/>
              </a:rPr>
              <a:t> </a:t>
            </a:r>
            <a:r>
              <a:rPr lang="en-US" sz="3200" dirty="0">
                <a:solidFill>
                  <a:srgbClr val="002060"/>
                </a:solidFill>
                <a:latin typeface="Lucida Sans Unicode" pitchFamily="34" charset="0"/>
                <a:ea typeface="+mn-ea"/>
                <a:sym typeface="Times New Roman" pitchFamily="18" charset="0"/>
              </a:rPr>
              <a:t>= </a:t>
            </a:r>
            <a:r>
              <a:rPr lang="en-US" sz="3200" b="1" i="1" dirty="0">
                <a:solidFill>
                  <a:schemeClr val="accent2"/>
                </a:solidFill>
                <a:latin typeface="Lucida Sans Unicode" pitchFamily="34" charset="0"/>
                <a:ea typeface="+mn-ea"/>
                <a:sym typeface="Times New Roman" pitchFamily="18" charset="0"/>
              </a:rPr>
              <a:t>speedup</a:t>
            </a:r>
            <a:r>
              <a:rPr lang="en-US" sz="3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Unicode" pitchFamily="34" charset="0"/>
                <a:ea typeface="+mn-ea"/>
                <a:sym typeface="Times New Roman" pitchFamily="18" charset="0"/>
              </a:rPr>
              <a:t>  </a:t>
            </a:r>
            <a:r>
              <a:rPr lang="en-US" sz="3200" dirty="0">
                <a:latin typeface="Lucida Sans Unicode" pitchFamily="34" charset="0"/>
                <a:ea typeface="+mn-ea"/>
                <a:sym typeface="Times New Roman" pitchFamily="18" charset="0"/>
              </a:rPr>
              <a:t>on </a:t>
            </a:r>
            <a:r>
              <a:rPr lang="en-US" sz="3200" dirty="0">
                <a:solidFill>
                  <a:srgbClr val="000000"/>
                </a:solidFill>
                <a:latin typeface="Lucida Sans Unicode" pitchFamily="34" charset="0"/>
                <a:ea typeface="+mn-ea"/>
                <a:sym typeface="Times New Roman" pitchFamily="18" charset="0"/>
              </a:rPr>
              <a:t>p</a:t>
            </a:r>
            <a:r>
              <a:rPr lang="en-US" sz="3200" dirty="0">
                <a:latin typeface="Lucida Sans Unicode" pitchFamily="34" charset="0"/>
                <a:ea typeface="+mn-ea"/>
                <a:sym typeface="Times New Roman" pitchFamily="18" charset="0"/>
              </a:rPr>
              <a:t> processors.</a:t>
            </a:r>
            <a:endParaRPr lang="en-US" sz="3200" b="1" i="1" dirty="0">
              <a:solidFill>
                <a:schemeClr val="accent2"/>
              </a:solidFill>
              <a:latin typeface="Lucida Sans Unicode" pitchFamily="34" charset="0"/>
              <a:ea typeface="+mn-ea"/>
              <a:sym typeface="Times New Roman" pitchFamily="18" charset="0"/>
            </a:endParaRPr>
          </a:p>
        </p:txBody>
      </p:sp>
      <p:sp>
        <p:nvSpPr>
          <p:cNvPr id="293939" name="Rectangle 51"/>
          <p:cNvSpPr>
            <a:spLocks noChangeArrowheads="1"/>
          </p:cNvSpPr>
          <p:nvPr/>
        </p:nvSpPr>
        <p:spPr bwMode="auto">
          <a:xfrm>
            <a:off x="576263" y="2647950"/>
            <a:ext cx="7958137" cy="24923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chemeClr val="bg2"/>
              </a:buClr>
              <a:tabLst>
                <a:tab pos="1371600" algn="l"/>
              </a:tabLst>
            </a:pPr>
            <a:r>
              <a:rPr lang="en-US" sz="2800">
                <a:latin typeface="Lucida Sans Unicode" charset="0"/>
                <a:sym typeface="Times New Roman" charset="0"/>
              </a:rPr>
              <a:t>If </a:t>
            </a:r>
            <a:r>
              <a:rPr lang="en-US" sz="28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1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/t</a:t>
            </a:r>
            <a:r>
              <a:rPr lang="en-US" sz="2800" baseline="-25000">
                <a:solidFill>
                  <a:srgbClr val="000000"/>
                </a:solidFill>
                <a:latin typeface="Lucida Sans Unicode" charset="0"/>
              </a:rPr>
              <a:t>P</a:t>
            </a:r>
            <a:r>
              <a:rPr lang="en-US" sz="2800">
                <a:solidFill>
                  <a:srgbClr val="000000"/>
                </a:solidFill>
                <a:latin typeface="Lucida Sans Unicode" charset="0"/>
              </a:rPr>
              <a:t>	</a:t>
            </a:r>
            <a:r>
              <a:rPr lang="en-US" sz="28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= </a:t>
            </a:r>
            <a:r>
              <a:rPr lang="en-US" sz="2800">
                <a:solidFill>
                  <a:srgbClr val="000000"/>
                </a:solidFill>
                <a:latin typeface="Symbol" charset="0"/>
                <a:sym typeface="Symbol" charset="0"/>
              </a:rPr>
              <a:t></a:t>
            </a:r>
            <a:r>
              <a:rPr lang="en-US" sz="28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(p)</a:t>
            </a:r>
            <a:r>
              <a:rPr lang="en-US" sz="2800">
                <a:solidFill>
                  <a:srgbClr val="9900CC"/>
                </a:solidFill>
                <a:latin typeface="Lucida Sans Unicode" charset="0"/>
                <a:sym typeface="Times New Roman" charset="0"/>
              </a:rPr>
              <a:t>, </a:t>
            </a:r>
            <a:r>
              <a:rPr lang="en-US" sz="2800">
                <a:latin typeface="Lucida Sans Unicode" charset="0"/>
                <a:sym typeface="Times New Roman" charset="0"/>
              </a:rPr>
              <a:t>we have </a:t>
            </a:r>
            <a:r>
              <a:rPr lang="en-US" sz="2800" b="1" i="1">
                <a:solidFill>
                  <a:schemeClr val="accent2"/>
                </a:solidFill>
                <a:latin typeface="Lucida Sans Unicode" charset="0"/>
                <a:sym typeface="Times New Roman" charset="0"/>
              </a:rPr>
              <a:t>linear speedup</a:t>
            </a:r>
            <a:r>
              <a:rPr lang="en-US" sz="2800">
                <a:latin typeface="Lucida Sans Unicode" charset="0"/>
                <a:sym typeface="Times New Roman" charset="0"/>
              </a:rPr>
              <a:t>,</a:t>
            </a:r>
          </a:p>
          <a:p>
            <a:pPr>
              <a:buClr>
                <a:schemeClr val="bg2"/>
              </a:buClr>
              <a:tabLst>
                <a:tab pos="1371600" algn="l"/>
              </a:tabLst>
            </a:pPr>
            <a:endParaRPr lang="en-US" sz="800">
              <a:latin typeface="Lucida Sans Unicode" charset="0"/>
              <a:sym typeface="Times New Roman" charset="0"/>
            </a:endParaRPr>
          </a:p>
          <a:p>
            <a:pPr>
              <a:buClr>
                <a:schemeClr val="bg2"/>
              </a:buClr>
              <a:tabLst>
                <a:tab pos="1371600" algn="l"/>
              </a:tabLst>
            </a:pPr>
            <a:r>
              <a:rPr lang="en-US" sz="2800">
                <a:latin typeface="Lucida Sans Unicode" charset="0"/>
                <a:sym typeface="Times New Roman" charset="0"/>
              </a:rPr>
              <a:t>	</a:t>
            </a:r>
            <a:r>
              <a:rPr lang="en-US" sz="28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= p</a:t>
            </a:r>
            <a:r>
              <a:rPr lang="en-US" sz="2800">
                <a:latin typeface="Lucida Sans Unicode" charset="0"/>
                <a:sym typeface="Times New Roman" charset="0"/>
              </a:rPr>
              <a:t>, we have </a:t>
            </a:r>
            <a:r>
              <a:rPr lang="en-US" sz="2800" b="1" i="1">
                <a:solidFill>
                  <a:schemeClr val="accent2"/>
                </a:solidFill>
                <a:latin typeface="Lucida Sans Unicode" charset="0"/>
                <a:sym typeface="Times New Roman" charset="0"/>
              </a:rPr>
              <a:t>perfect linear speedup</a:t>
            </a:r>
            <a:r>
              <a:rPr lang="en-US" sz="2800">
                <a:latin typeface="Lucida Sans Unicode" charset="0"/>
                <a:sym typeface="Times New Roman" charset="0"/>
              </a:rPr>
              <a:t>,</a:t>
            </a:r>
          </a:p>
          <a:p>
            <a:pPr>
              <a:buClr>
                <a:schemeClr val="bg2"/>
              </a:buClr>
              <a:tabLst>
                <a:tab pos="1371600" algn="l"/>
              </a:tabLst>
            </a:pPr>
            <a:endParaRPr lang="en-US" sz="800">
              <a:latin typeface="Lucida Sans Unicode" charset="0"/>
              <a:sym typeface="Times New Roman" charset="0"/>
            </a:endParaRPr>
          </a:p>
          <a:p>
            <a:pPr>
              <a:buClr>
                <a:schemeClr val="bg2"/>
              </a:buClr>
              <a:tabLst>
                <a:tab pos="1371600" algn="l"/>
              </a:tabLst>
            </a:pPr>
            <a:r>
              <a:rPr lang="en-US" sz="2800">
                <a:latin typeface="Lucida Sans Unicode" charset="0"/>
                <a:sym typeface="Times New Roman" charset="0"/>
              </a:rPr>
              <a:t>	</a:t>
            </a:r>
            <a:r>
              <a:rPr lang="en-US" sz="28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&gt; p</a:t>
            </a:r>
            <a:r>
              <a:rPr lang="en-US" sz="2800">
                <a:latin typeface="Lucida Sans Unicode" charset="0"/>
                <a:sym typeface="Times New Roman" charset="0"/>
              </a:rPr>
              <a:t>, we have </a:t>
            </a:r>
            <a:r>
              <a:rPr lang="en-US" sz="2800" b="1" i="1">
                <a:solidFill>
                  <a:schemeClr val="accent2"/>
                </a:solidFill>
                <a:latin typeface="Lucida Sans Unicode" charset="0"/>
                <a:sym typeface="Times New Roman" charset="0"/>
              </a:rPr>
              <a:t>superlinear speedup</a:t>
            </a:r>
            <a:r>
              <a:rPr lang="en-US" sz="2800">
                <a:latin typeface="Lucida Sans Unicode" charset="0"/>
                <a:sym typeface="Times New Roman" charset="0"/>
              </a:rPr>
              <a:t>, </a:t>
            </a:r>
          </a:p>
          <a:p>
            <a:pPr>
              <a:buClr>
                <a:schemeClr val="bg2"/>
              </a:buClr>
              <a:tabLst>
                <a:tab pos="1371600" algn="l"/>
              </a:tabLst>
            </a:pPr>
            <a:endParaRPr lang="en-US" sz="800">
              <a:latin typeface="Lucida Sans Unicode" charset="0"/>
              <a:sym typeface="Times New Roman" charset="0"/>
            </a:endParaRPr>
          </a:p>
          <a:p>
            <a:pPr>
              <a:buClr>
                <a:schemeClr val="bg2"/>
              </a:buClr>
              <a:tabLst>
                <a:tab pos="1371600" algn="l"/>
              </a:tabLst>
            </a:pPr>
            <a:r>
              <a:rPr lang="en-US" sz="2400">
                <a:latin typeface="Lucida Sans Unicode" charset="0"/>
                <a:sym typeface="Times New Roman" charset="0"/>
              </a:rPr>
              <a:t>	(which is not possible in this model,</a:t>
            </a:r>
            <a:br>
              <a:rPr lang="en-US" sz="2400">
                <a:latin typeface="Lucida Sans Unicode" charset="0"/>
                <a:sym typeface="Times New Roman" charset="0"/>
              </a:rPr>
            </a:br>
            <a:r>
              <a:rPr lang="en-US" sz="2400">
                <a:latin typeface="Lucida Sans Unicode" charset="0"/>
                <a:sym typeface="Times New Roman" charset="0"/>
              </a:rPr>
              <a:t>	 because of the </a:t>
            </a:r>
            <a:r>
              <a:rPr lang="en-US" sz="2400">
                <a:solidFill>
                  <a:schemeClr val="tx2"/>
                </a:solidFill>
                <a:latin typeface="Lucida Sans Unicode" charset="0"/>
                <a:sym typeface="Times New Roman" charset="0"/>
              </a:rPr>
              <a:t>Work Law</a:t>
            </a:r>
            <a:r>
              <a:rPr lang="en-US" sz="2400">
                <a:latin typeface="Lucida Sans Unicode" charset="0"/>
                <a:sym typeface="Times New Roman" charset="0"/>
              </a:rPr>
              <a:t> </a:t>
            </a:r>
            <a:r>
              <a:rPr lang="en-US" sz="24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t</a:t>
            </a:r>
            <a:r>
              <a:rPr lang="en-US" sz="2400" baseline="-250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p</a:t>
            </a:r>
            <a:r>
              <a:rPr lang="en-US" sz="24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 </a:t>
            </a:r>
            <a:r>
              <a:rPr lang="en-US" sz="2400">
                <a:solidFill>
                  <a:srgbClr val="000000"/>
                </a:solidFill>
                <a:latin typeface="Arial" charset="0"/>
                <a:sym typeface="Times New Roman" charset="0"/>
              </a:rPr>
              <a:t>≥</a:t>
            </a:r>
            <a:r>
              <a:rPr lang="en-US" sz="24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 t</a:t>
            </a:r>
            <a:r>
              <a:rPr lang="en-US" sz="2400" baseline="-250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1</a:t>
            </a:r>
            <a:r>
              <a:rPr lang="en-US" sz="2400">
                <a:solidFill>
                  <a:srgbClr val="000000"/>
                </a:solidFill>
                <a:latin typeface="Lucida Sans Unicode" charset="0"/>
                <a:sym typeface="Times New Roman" charset="0"/>
              </a:rPr>
              <a:t>/p</a:t>
            </a:r>
            <a:r>
              <a:rPr lang="en-US" sz="2400">
                <a:latin typeface="Lucida Sans Unicode" charset="0"/>
                <a:sym typeface="Times New Roman" charset="0"/>
              </a:rPr>
              <a:t>)</a:t>
            </a:r>
            <a:endParaRPr lang="en-US" sz="2800">
              <a:latin typeface="Lucida Sans Unicode" charset="0"/>
              <a:sym typeface="Times New Roman" charset="0"/>
            </a:endParaRPr>
          </a:p>
        </p:txBody>
      </p:sp>
      <p:sp>
        <p:nvSpPr>
          <p:cNvPr id="10244" name="Line 53"/>
          <p:cNvSpPr>
            <a:spLocks noChangeShapeType="1"/>
          </p:cNvSpPr>
          <p:nvPr/>
        </p:nvSpPr>
        <p:spPr bwMode="auto">
          <a:xfrm>
            <a:off x="657225" y="2514600"/>
            <a:ext cx="7772400" cy="0"/>
          </a:xfrm>
          <a:prstGeom prst="line">
            <a:avLst/>
          </a:prstGeom>
          <a:noFill/>
          <a:ln w="57150" cmpd="thickThin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45" name="Line 55"/>
          <p:cNvSpPr>
            <a:spLocks noChangeShapeType="1"/>
          </p:cNvSpPr>
          <p:nvPr/>
        </p:nvSpPr>
        <p:spPr bwMode="auto">
          <a:xfrm>
            <a:off x="609600" y="5486400"/>
            <a:ext cx="7772400" cy="0"/>
          </a:xfrm>
          <a:prstGeom prst="line">
            <a:avLst/>
          </a:prstGeom>
          <a:noFill/>
          <a:ln w="57150" cmpd="thinThick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Speedup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1A0FEF"/>
      </a:hlink>
      <a:folHlink>
        <a:srgbClr val="0066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10692</TotalTime>
  <Words>663</Words>
  <Application>Microsoft Macintosh PowerPoint</Application>
  <PresentationFormat>On-screen Show (4:3)</PresentationFormat>
  <Paragraphs>147</Paragraphs>
  <Slides>15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PowerPoint Presentation</vt:lpstr>
      <vt:lpstr>Several possible models!</vt:lpstr>
      <vt:lpstr>Work / Span Model</vt:lpstr>
      <vt:lpstr>Work / Span Model</vt:lpstr>
      <vt:lpstr>Work / Span Model</vt:lpstr>
      <vt:lpstr>Work / Span Model</vt:lpstr>
      <vt:lpstr>Series Composition</vt:lpstr>
      <vt:lpstr>Parallel Composition</vt:lpstr>
      <vt:lpstr>Speedup</vt:lpstr>
      <vt:lpstr>Parallelism</vt:lpstr>
      <vt:lpstr>Communication Volume Model</vt:lpstr>
      <vt:lpstr>Complexity Measures for Parallel Computation</vt:lpstr>
      <vt:lpstr>Laws of Parallel Complexity</vt:lpstr>
      <vt:lpstr>Detailed complexity measures for data movement I:                        Latency/Bandwith Model</vt:lpstr>
      <vt:lpstr>Detailed complexity measures for data movement II:                        Cache Memory Model</vt:lpstr>
    </vt:vector>
  </TitlesOfParts>
  <Company>PARC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Support-Graph Preconditioning</dc:title>
  <dc:creator>John R. Gilbert</dc:creator>
  <cp:lastModifiedBy>John Gilbert</cp:lastModifiedBy>
  <cp:revision>511</cp:revision>
  <cp:lastPrinted>1999-10-20T00:13:40Z</cp:lastPrinted>
  <dcterms:created xsi:type="dcterms:W3CDTF">1998-10-05T22:15:03Z</dcterms:created>
  <dcterms:modified xsi:type="dcterms:W3CDTF">2011-05-04T22:30:18Z</dcterms:modified>
</cp:coreProperties>
</file>