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483" r:id="rId2"/>
    <p:sldId id="497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6" r:id="rId12"/>
    <p:sldId id="492" r:id="rId13"/>
    <p:sldId id="493" r:id="rId14"/>
    <p:sldId id="494" r:id="rId15"/>
    <p:sldId id="495" r:id="rId16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0171AB4D-9824-884B-BA58-61B7B6B14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1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7A79E092-F7C6-5743-BC54-FB9F4D4C4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4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1843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95FE908C-021F-6E4F-B929-0D46D402A32C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1946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B3D248C5-CFCE-9B43-9D2A-8EB358A64E39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048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ECCF5E6A-65F9-BB4D-AE2C-F4121601EDBF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150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C9DB5361-E896-7B43-BDE6-CCCAF9417E8E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253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9BBE4745-961B-3846-9A3B-6A2069983F4E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355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992A935-5509-D544-AA20-98A10A7B0AFA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31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4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01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5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08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CS 240A:</a:t>
            </a:r>
            <a:br>
              <a:rPr lang="en-US" sz="40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Complexity </a:t>
            </a: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Measures </a:t>
            </a:r>
            <a:br>
              <a:rPr lang="en-US" sz="40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for </a:t>
            </a:r>
            <a:br>
              <a:rPr lang="en-US" sz="40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Parallel Computation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Parallelism</a:t>
            </a:r>
          </a:p>
        </p:txBody>
      </p:sp>
      <p:sp>
        <p:nvSpPr>
          <p:cNvPr id="11267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867400" cy="4344988"/>
          </a:xfrm>
        </p:spPr>
        <p:txBody>
          <a:bodyPr/>
          <a:lstStyle/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latin typeface="Arial" charset="0"/>
              </a:rPr>
              <a:t>Because the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Span Law </a:t>
            </a:r>
            <a:r>
              <a:rPr lang="en-US">
                <a:latin typeface="Arial" charset="0"/>
              </a:rPr>
              <a:t>requires t</a:t>
            </a:r>
            <a:r>
              <a:rPr lang="en-US" baseline="-25000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cmsy10" charset="0"/>
              </a:rPr>
              <a:t>≥</a:t>
            </a:r>
            <a:r>
              <a:rPr lang="en-US">
                <a:latin typeface="Arial" charset="0"/>
              </a:rPr>
              <a:t> t</a:t>
            </a:r>
            <a:r>
              <a:rPr lang="en-US" baseline="-25000">
                <a:latin typeface="Arial" charset="0"/>
              </a:rPr>
              <a:t>∞</a:t>
            </a:r>
            <a:r>
              <a:rPr lang="en-US">
                <a:latin typeface="Arial" charset="0"/>
              </a:rPr>
              <a:t>, 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latin typeface="Arial" charset="0"/>
              </a:rPr>
              <a:t>the maximum possible speedup is</a:t>
            </a:r>
            <a:endParaRPr lang="en-US" sz="3200">
              <a:latin typeface="Arial" charset="0"/>
            </a:endParaRP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endParaRPr lang="en-US" sz="800">
              <a:latin typeface="Arial" charset="0"/>
              <a:sym typeface="Times New Roman" charset="0"/>
            </a:endParaRP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sz="2800">
                <a:latin typeface="Arial" charset="0"/>
                <a:sym typeface="Times New Roman" charset="0"/>
              </a:rPr>
              <a:t>t</a:t>
            </a:r>
            <a:r>
              <a:rPr lang="en-US" sz="2800" baseline="-25000">
                <a:latin typeface="Arial" charset="0"/>
                <a:sym typeface="Times New Roman" charset="0"/>
              </a:rPr>
              <a:t>1</a:t>
            </a:r>
            <a:r>
              <a:rPr lang="en-US" sz="2800">
                <a:latin typeface="Arial" charset="0"/>
              </a:rPr>
              <a:t>/t</a:t>
            </a:r>
            <a:r>
              <a:rPr lang="en-US" sz="2800" baseline="-25000">
                <a:latin typeface="Arial" charset="0"/>
              </a:rPr>
              <a:t>∞ 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2060"/>
                </a:solidFill>
                <a:latin typeface="Arial" charset="0"/>
                <a:sym typeface="Times New Roman" charset="0"/>
              </a:rPr>
              <a:t>=	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Times New Roman" charset="0"/>
              </a:rPr>
              <a:t>(potential) parallelism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sz="800">
                <a:solidFill>
                  <a:schemeClr val="accent2"/>
                </a:solidFill>
                <a:latin typeface="Arial" charset="0"/>
                <a:sym typeface="Times New Roman" charset="0"/>
              </a:rPr>
              <a:t>	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2060"/>
                </a:solidFill>
                <a:latin typeface="Arial" charset="0"/>
                <a:sym typeface="Times New Roman" charset="0"/>
              </a:rPr>
              <a:t>              =</a:t>
            </a:r>
            <a:r>
              <a:rPr lang="en-US">
                <a:solidFill>
                  <a:srgbClr val="9900CC"/>
                </a:solidFill>
                <a:latin typeface="Arial" charset="0"/>
                <a:sym typeface="Times New Roman" charset="0"/>
              </a:rPr>
              <a:t>	</a:t>
            </a:r>
            <a:r>
              <a:rPr lang="en-US">
                <a:latin typeface="Arial" charset="0"/>
                <a:sym typeface="Times New Roman" charset="0"/>
              </a:rPr>
              <a:t>the average </a:t>
            </a:r>
            <a:br>
              <a:rPr lang="en-US">
                <a:latin typeface="Arial" charset="0"/>
                <a:sym typeface="Times New Roman" charset="0"/>
              </a:rPr>
            </a:br>
            <a:r>
              <a:rPr lang="en-US">
                <a:latin typeface="Arial" charset="0"/>
                <a:sym typeface="Times New Roman" charset="0"/>
              </a:rPr>
              <a:t>		amount of work </a:t>
            </a:r>
            <a:br>
              <a:rPr lang="en-US">
                <a:latin typeface="Arial" charset="0"/>
                <a:sym typeface="Times New Roman" charset="0"/>
              </a:rPr>
            </a:br>
            <a:r>
              <a:rPr lang="en-US">
                <a:latin typeface="Arial" charset="0"/>
                <a:sym typeface="Times New Roman" charset="0"/>
              </a:rPr>
              <a:t>		per step along </a:t>
            </a:r>
            <a:br>
              <a:rPr lang="en-US">
                <a:latin typeface="Arial" charset="0"/>
                <a:sym typeface="Times New Roman" charset="0"/>
              </a:rPr>
            </a:br>
            <a:r>
              <a:rPr lang="en-US">
                <a:latin typeface="Arial" charset="0"/>
                <a:sym typeface="Times New Roman" charset="0"/>
              </a:rPr>
              <a:t>		the span.</a:t>
            </a:r>
            <a:endParaRPr lang="en-US">
              <a:solidFill>
                <a:srgbClr val="9900CC"/>
              </a:solidFill>
              <a:latin typeface="Arial" charset="0"/>
              <a:sym typeface="Times New Roman" charset="0"/>
            </a:endParaRPr>
          </a:p>
        </p:txBody>
      </p:sp>
      <p:grpSp>
        <p:nvGrpSpPr>
          <p:cNvPr id="11268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11269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0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1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2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3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4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5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6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11280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4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7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11339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0" name="AutoShape 22"/>
            <p:cNvCxnSpPr>
              <a:cxnSpLocks noChangeShapeType="1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1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2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3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4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5" name="AutoShape 27"/>
            <p:cNvCxnSpPr>
              <a:cxnSpLocks noChangeShapeType="1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6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7" name="AutoShape 30"/>
            <p:cNvCxnSpPr>
              <a:cxnSpLocks noChangeShapeType="1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8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9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0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1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Network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pPr lvl="1"/>
            <a:r>
              <a:rPr lang="en-US" sz="2000" dirty="0">
                <a:latin typeface="Arial" charset="0"/>
              </a:rPr>
              <a:t>Each with local memory</a:t>
            </a:r>
          </a:p>
          <a:p>
            <a:pPr lvl="1"/>
            <a:r>
              <a:rPr lang="en-US" sz="2000" dirty="0">
                <a:latin typeface="Arial" charset="0"/>
              </a:rPr>
              <a:t>Message-passing 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Communication volume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Total size (words) of all messages passed during computation</a:t>
            </a:r>
          </a:p>
          <a:p>
            <a:pPr lvl="1"/>
            <a:r>
              <a:rPr lang="en-US" sz="2000" dirty="0">
                <a:latin typeface="Arial" charset="0"/>
              </a:rPr>
              <a:t>Broadcasting one word costs volume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(actually,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p-1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explicit accounting for communication time</a:t>
            </a:r>
          </a:p>
          <a:p>
            <a:pPr lvl="1"/>
            <a:r>
              <a:rPr lang="en-US" sz="2000" dirty="0">
                <a:latin typeface="Arial" charset="0"/>
              </a:rPr>
              <a:t>Thus, can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t really model parallel efficiency or speedup;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for that, we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d use the latency-bandwidth model (see </a:t>
            </a:r>
            <a:r>
              <a:rPr lang="en-US" sz="2000" dirty="0" smtClean="0">
                <a:latin typeface="Arial" charset="0"/>
              </a:rPr>
              <a:t>later slides)</a:t>
            </a:r>
            <a:endParaRPr lang="en-US" sz="2000" dirty="0">
              <a:latin typeface="Arial" charset="0"/>
            </a:endParaRP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Complexity Measures for Parallel Computation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latin typeface="Arial" charset="0"/>
              </a:rPr>
              <a:t>Problem parameters: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	index of problem size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	number of processors</a:t>
            </a:r>
          </a:p>
          <a:p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Algorithm parameters: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	running time on p processors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	time on 1 processor = sequential time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“work”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∞</a:t>
            </a:r>
            <a:r>
              <a:rPr lang="en-US">
                <a:latin typeface="Arial" charset="0"/>
              </a:rPr>
              <a:t>	time on unlimited procs = critical path length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“span”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>
                <a:latin typeface="Arial" charset="0"/>
              </a:rPr>
              <a:t>	total communication volume</a:t>
            </a:r>
          </a:p>
          <a:p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Performance measures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speedup</a:t>
            </a:r>
            <a:r>
              <a:rPr lang="en-US">
                <a:latin typeface="Arial" charset="0"/>
              </a:rPr>
              <a:t>	s  =  t</a:t>
            </a:r>
            <a:r>
              <a:rPr lang="en-US" sz="2800" baseline="-250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/ t</a:t>
            </a:r>
            <a:r>
              <a:rPr lang="en-US" sz="2800" baseline="-25000">
                <a:latin typeface="Arial" charset="0"/>
              </a:rPr>
              <a:t>p</a:t>
            </a:r>
            <a:endParaRPr lang="en-US">
              <a:latin typeface="Arial" charset="0"/>
            </a:endParaRP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efficiency</a:t>
            </a:r>
            <a:r>
              <a:rPr lang="en-US">
                <a:latin typeface="Arial" charset="0"/>
              </a:rPr>
              <a:t>	e  =  t</a:t>
            </a:r>
            <a:r>
              <a:rPr lang="en-US" sz="2800" baseline="-250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/ (p*t</a:t>
            </a:r>
            <a:r>
              <a:rPr lang="en-US" sz="2800" baseline="-25000">
                <a:latin typeface="Arial" charset="0"/>
              </a:rPr>
              <a:t>p</a:t>
            </a:r>
            <a:r>
              <a:rPr lang="en-US">
                <a:latin typeface="Arial" charset="0"/>
              </a:rPr>
              <a:t>)  =  s / p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(potential) parallelism 	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pp = </a:t>
            </a:r>
            <a:r>
              <a:rPr lang="en-US">
                <a:latin typeface="Arial" charset="0"/>
              </a:rPr>
              <a:t>t</a:t>
            </a:r>
            <a:r>
              <a:rPr lang="en-US" sz="2800" baseline="-250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/ t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∞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endParaRPr lang="en-US" sz="2800" baseline="-25000">
              <a:solidFill>
                <a:srgbClr val="FF0000"/>
              </a:solidFill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Laws of Parallel Complexity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u="sng" dirty="0"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Work law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		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002060"/>
                </a:solidFill>
                <a:latin typeface="Arial" charset="0"/>
              </a:rPr>
              <a:t>p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≥  t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 / p</a:t>
            </a:r>
          </a:p>
          <a:p>
            <a:endParaRPr lang="en-US" dirty="0"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Span law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		 </a:t>
            </a:r>
            <a:r>
              <a:rPr lang="en-US" dirty="0" err="1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002060"/>
                </a:solidFill>
                <a:latin typeface="Arial" charset="0"/>
              </a:rPr>
              <a:t>p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aseline="-250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" charset="0"/>
              </a:rPr>
              <a:t>≥  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∞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Amdahl’s law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	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en-US" sz="2400" dirty="0">
                <a:latin typeface="Arial" charset="0"/>
              </a:rPr>
              <a:t>If a fraction f, between 0 and 1, of the work must be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done sequentially, then   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			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speedup   ≤   1 / f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en-US" sz="2400" dirty="0">
                <a:latin typeface="Arial" charset="0"/>
              </a:rPr>
              <a:t>Exercise:  prove Amdahl’s law from the span law.</a:t>
            </a: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Latency/</a:t>
            </a:r>
            <a:r>
              <a:rPr lang="en-US" altLang="en-US" dirty="0" err="1" smtClean="0">
                <a:ea typeface="+mj-ea"/>
              </a:rPr>
              <a:t>Bandwith</a:t>
            </a:r>
            <a:r>
              <a:rPr lang="en-US" altLang="en-US" dirty="0" smtClean="0">
                <a:ea typeface="+mj-ea"/>
              </a:rPr>
              <a:t> Model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Moving data between processors by message-passing</a:t>
            </a:r>
          </a:p>
          <a:p>
            <a:pPr>
              <a:buFontTx/>
              <a:buNone/>
            </a:pPr>
            <a:endParaRPr lang="en-US" sz="1400" u="sng"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Machine parameters: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or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startup   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latency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(message startup time in seconds) </a:t>
            </a:r>
            <a:endParaRPr lang="en-US" sz="2000" baseline="-2500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b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or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data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       inverse bandwidth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(in seconds per word)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between nodes of Triton, 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a ~ 2.2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>
                <a:solidFill>
                  <a:srgbClr val="FF0000"/>
                </a:solidFill>
                <a:latin typeface="Arial" charset="0"/>
              </a:rPr>
              <a:t>-6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and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b ~ 6.4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>
                <a:solidFill>
                  <a:srgbClr val="FF0000"/>
                </a:solidFill>
                <a:latin typeface="Arial" charset="0"/>
              </a:rPr>
              <a:t>-9</a:t>
            </a:r>
            <a:endParaRPr lang="en-US" sz="2400" b="1" baseline="30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Time to send &amp; recv or bcast a message of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words:    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+ w*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b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comm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total commmunication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comp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total computation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Total parallel time: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  =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comp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+  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comm 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Moving data between cache and memory on one processor: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Assume just two levels in memory hierarchy, fast and slow</a:t>
            </a:r>
          </a:p>
          <a:p>
            <a:r>
              <a:rPr lang="en-US">
                <a:latin typeface="Arial" charset="0"/>
              </a:rPr>
              <a:t>All data initially in slow memory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000">
                <a:latin typeface="Arial" charset="0"/>
              </a:rPr>
              <a:t> = number of memory elements (words) moved between fast and slow memory 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000">
                <a:latin typeface="Arial" charset="0"/>
              </a:rPr>
              <a:t> = time per slow memory operation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 number of arithmetic operations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 time per arithmetic operation, 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&lt;&lt;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f / m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000">
                <a:latin typeface="Arial" charset="0"/>
              </a:rPr>
              <a:t>average number of flops per slow element access</a:t>
            </a:r>
          </a:p>
          <a:p>
            <a:r>
              <a:rPr lang="en-US">
                <a:latin typeface="Arial" charset="0"/>
              </a:rPr>
              <a:t>Minimum possible time =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f * t</a:t>
            </a:r>
            <a:r>
              <a:rPr lang="en-US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>
                <a:latin typeface="Arial" charset="0"/>
              </a:rPr>
              <a:t>when all data in fast memory</a:t>
            </a:r>
          </a:p>
          <a:p>
            <a:r>
              <a:rPr lang="en-US">
                <a:latin typeface="Arial" charset="0"/>
              </a:rPr>
              <a:t>Actual time 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f *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 +  m *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  =   f *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* (1 +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/t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 * 1/q) 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Larger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>
                <a:latin typeface="Arial" charset="0"/>
              </a:rPr>
              <a:t> means time closer to minimum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*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Cache Memory Model</a:t>
            </a:r>
            <a:endParaRPr lang="en-US" altLang="en-US" sz="2400" dirty="0" smtClean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Several possible models!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Execution time and parallelism: </a:t>
            </a:r>
          </a:p>
          <a:p>
            <a:pPr lvl="1"/>
            <a:r>
              <a:rPr lang="en-US" sz="2400">
                <a:latin typeface="Arial" charset="0"/>
              </a:rPr>
              <a:t>Work / Span Model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Total cost of moving data: </a:t>
            </a:r>
          </a:p>
          <a:p>
            <a:pPr lvl="1"/>
            <a:r>
              <a:rPr lang="en-US" sz="2400">
                <a:latin typeface="Arial" charset="0"/>
              </a:rPr>
              <a:t>Communication Volume Model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Detailed models that try to capture time for moving data:</a:t>
            </a:r>
          </a:p>
          <a:p>
            <a:pPr lvl="1"/>
            <a:r>
              <a:rPr lang="en-US" sz="2400">
                <a:latin typeface="Arial" charset="0"/>
              </a:rPr>
              <a:t>Latency / Bandwidth Model    </a:t>
            </a:r>
            <a:r>
              <a:rPr lang="en-US" sz="2000">
                <a:latin typeface="Arial" charset="0"/>
              </a:rPr>
              <a:t>(for message-passing)</a:t>
            </a:r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Cache Memory Model            </a:t>
            </a:r>
            <a:r>
              <a:rPr lang="en-US" sz="2000">
                <a:latin typeface="Arial" charset="0"/>
              </a:rPr>
              <a:t>(for hierarchical memory)</a:t>
            </a:r>
          </a:p>
          <a:p>
            <a:pPr lvl="1"/>
            <a:endParaRPr lang="en-US" sz="2000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Other detailed models we won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t discuss:  LogP, UMH, ….</a:t>
            </a:r>
            <a:endParaRPr lang="en-US" sz="2400">
              <a:latin typeface="Arial" charset="0"/>
            </a:endParaRPr>
          </a:p>
          <a:p>
            <a:pPr lvl="1">
              <a:buFontTx/>
              <a:buNone/>
            </a:pPr>
            <a:endParaRPr lang="en-US" sz="2000">
              <a:latin typeface="Arial" charset="0"/>
            </a:endParaRPr>
          </a:p>
          <a:p>
            <a:pPr lvl="3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9900CC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latin typeface="Lucida Sans Unicode" charset="0"/>
              </a:rPr>
              <a:t> 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grpSp>
        <p:nvGrpSpPr>
          <p:cNvPr id="4099" name="Group 43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285700" name="Oval 4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1" name="Oval 5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2" name="Oval 6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3" name="Oval 7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4" name="Oval 8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5" name="Oval 9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6" name="Oval 10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8" name="Oval 12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9" name="Oval 13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0" name="Oval 14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1" name="Oval 15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2" name="Oval 16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3" name="Oval 17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4" name="Oval 18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5" name="Oval 19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6" name="Oval 20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24" name="Oval 28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7" name="Oval 11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4155" name="AutoShape 21"/>
            <p:cNvCxnSpPr>
              <a:cxnSpLocks noChangeShapeType="1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6" name="AutoShape 22"/>
            <p:cNvCxnSpPr>
              <a:cxnSpLocks noChangeShapeType="1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7" name="AutoShape 23"/>
            <p:cNvCxnSpPr>
              <a:cxnSpLocks noChangeShapeType="1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8" name="AutoShape 24"/>
            <p:cNvCxnSpPr>
              <a:cxnSpLocks noChangeShapeType="1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9" name="AutoShape 25"/>
            <p:cNvCxnSpPr>
              <a:cxnSpLocks noChangeShapeType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0" name="AutoShape 26"/>
            <p:cNvCxnSpPr>
              <a:cxnSpLocks noChangeShapeType="1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27"/>
            <p:cNvCxnSpPr>
              <a:cxnSpLocks noChangeShapeType="1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29"/>
            <p:cNvCxnSpPr>
              <a:cxnSpLocks noChangeShapeType="1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30"/>
            <p:cNvCxnSpPr>
              <a:cxnSpLocks noChangeShapeType="1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31"/>
            <p:cNvCxnSpPr>
              <a:cxnSpLocks noChangeShapeType="1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5" name="AutoShape 32"/>
            <p:cNvCxnSpPr>
              <a:cxnSpLocks noChangeShapeType="1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6" name="AutoShape 33"/>
            <p:cNvCxnSpPr>
              <a:cxnSpLocks noChangeShapeType="1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7" name="AutoShape 34"/>
            <p:cNvCxnSpPr>
              <a:cxnSpLocks noChangeShapeType="1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8" name="AutoShape 35"/>
            <p:cNvCxnSpPr>
              <a:cxnSpLocks noChangeShapeType="1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9" name="AutoShape 36"/>
            <p:cNvCxnSpPr>
              <a:cxnSpLocks noChangeShapeType="1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0" name="AutoShape 37"/>
            <p:cNvCxnSpPr>
              <a:cxnSpLocks noChangeShapeType="1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1" name="AutoShape 38"/>
            <p:cNvCxnSpPr>
              <a:cxnSpLocks noChangeShapeType="1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2" name="AutoShape 39"/>
            <p:cNvCxnSpPr>
              <a:cxnSpLocks noChangeShapeType="1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3" name="AutoShape 40"/>
            <p:cNvCxnSpPr>
              <a:cxnSpLocks noChangeShapeType="1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4" name="AutoShape 41"/>
            <p:cNvCxnSpPr>
              <a:cxnSpLocks noChangeShapeType="1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5" name="AutoShape 42"/>
            <p:cNvCxnSpPr>
              <a:cxnSpLocks noChangeShapeType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113" name="Oval 4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4" name="Oval 5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5" name="Oval 6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6" name="Oval 7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7" name="Oval 8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8" name="Oval 9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9" name="Oval 10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0" name="Oval 12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1" name="Oval 13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2" name="Oval 14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3" name="Oval 15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4" name="Oval 16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5" name="Oval 17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8" name="Oval 20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9" name="Oval 28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30" name="Oval 11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5234" name="AutoShape 21"/>
            <p:cNvCxnSpPr>
              <a:cxnSpLocks noChangeShapeType="1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" name="AutoShape 22"/>
            <p:cNvCxnSpPr>
              <a:cxnSpLocks noChangeShapeType="1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6" name="AutoShape 23"/>
            <p:cNvCxnSpPr>
              <a:cxnSpLocks noChangeShapeType="1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" name="AutoShape 24"/>
            <p:cNvCxnSpPr>
              <a:cxnSpLocks noChangeShapeType="1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8" name="AutoShape 25"/>
            <p:cNvCxnSpPr>
              <a:cxnSpLocks noChangeShapeType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9" name="AutoShape 26"/>
            <p:cNvCxnSpPr>
              <a:cxnSpLocks noChangeShapeType="1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0" name="AutoShape 27"/>
            <p:cNvCxnSpPr>
              <a:cxnSpLocks noChangeShapeType="1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1" name="AutoShape 29"/>
            <p:cNvCxnSpPr>
              <a:cxnSpLocks noChangeShapeType="1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2" name="AutoShape 30"/>
            <p:cNvCxnSpPr>
              <a:cxnSpLocks noChangeShapeType="1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3" name="AutoShape 31"/>
            <p:cNvCxnSpPr>
              <a:cxnSpLocks noChangeShapeType="1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4" name="AutoShape 32"/>
            <p:cNvCxnSpPr>
              <a:cxnSpLocks noChangeShapeType="1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5" name="AutoShape 33"/>
            <p:cNvCxnSpPr>
              <a:cxnSpLocks noChangeShapeType="1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6" name="AutoShape 34"/>
            <p:cNvCxnSpPr>
              <a:cxnSpLocks noChangeShapeType="1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7" name="AutoShape 35"/>
            <p:cNvCxnSpPr>
              <a:cxnSpLocks noChangeShapeType="1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8" name="AutoShape 36"/>
            <p:cNvCxnSpPr>
              <a:cxnSpLocks noChangeShapeType="1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9" name="AutoShape 37"/>
            <p:cNvCxnSpPr>
              <a:cxnSpLocks noChangeShapeType="1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0" name="AutoShape 38"/>
            <p:cNvCxnSpPr>
              <a:cxnSpLocks noChangeShapeType="1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1" name="AutoShape 39"/>
            <p:cNvCxnSpPr>
              <a:cxnSpLocks noChangeShapeType="1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2" name="AutoShape 40"/>
            <p:cNvCxnSpPr>
              <a:cxnSpLocks noChangeShapeType="1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3" name="AutoShape 41"/>
            <p:cNvCxnSpPr>
              <a:cxnSpLocks noChangeShapeType="1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4" name="AutoShape 42"/>
            <p:cNvCxnSpPr>
              <a:cxnSpLocks noChangeShapeType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9900CC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latin typeface="Lucida Sans Unicode" charset="0"/>
              </a:rPr>
              <a:t> 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5178" name="Rectangle 160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65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6157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>
                <a:latin typeface="Lucida Sans Unicode" charset="0"/>
              </a:rPr>
              <a:t>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6217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8" name="AutoShape 22"/>
          <p:cNvCxnSpPr>
            <a:cxnSpLocks noChangeShapeType="1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9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0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1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2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3" name="AutoShape 27"/>
          <p:cNvCxnSpPr>
            <a:cxnSpLocks noChangeShapeType="1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4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5" name="AutoShape 30"/>
          <p:cNvCxnSpPr>
            <a:cxnSpLocks noChangeShapeType="1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6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7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8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9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30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tx2"/>
                </a:solidFill>
                <a:latin typeface="Lucida Sans Unicode" charset="0"/>
              </a:rPr>
              <a:t>*	</a:t>
            </a:r>
            <a:r>
              <a:rPr lang="en-US" sz="2400">
                <a:latin typeface="Lucida Sans Unicode" charset="0"/>
              </a:rPr>
              <a:t>Also called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critical-path length</a:t>
            </a:r>
            <a:endParaRPr lang="en-US" sz="2400">
              <a:solidFill>
                <a:schemeClr val="accent2"/>
              </a:solidFill>
              <a:latin typeface="Lucida Sans Unicode" charset="0"/>
            </a:endParaRPr>
          </a:p>
          <a:p>
            <a:r>
              <a:rPr lang="en-US" sz="2400">
                <a:latin typeface="Lucida Sans Unicode" charset="0"/>
              </a:rPr>
              <a:t>	or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computational depth</a:t>
            </a:r>
            <a:r>
              <a:rPr lang="en-US" sz="2400">
                <a:latin typeface="Lucida Sans Unicode" charset="0"/>
              </a:rPr>
              <a:t>.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258" name="Rectangle 82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6259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span </a:t>
            </a:r>
            <a:r>
              <a:rPr lang="en-US" sz="3200" b="1">
                <a:solidFill>
                  <a:schemeClr val="tx2"/>
                </a:solidFill>
                <a:latin typeface="Lucida Sans Unicode" charset="0"/>
              </a:rPr>
              <a:t>*</a:t>
            </a:r>
          </a:p>
        </p:txBody>
      </p:sp>
      <p:sp>
        <p:nvSpPr>
          <p:cNvPr id="65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>
                <a:latin typeface="Lucida Sans Unicode" charset="0"/>
              </a:rPr>
              <a:t>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7233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4" name="AutoShape 22"/>
          <p:cNvCxnSpPr>
            <a:cxnSpLocks noChangeShapeType="1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5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6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7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8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9" name="AutoShape 27"/>
          <p:cNvCxnSpPr>
            <a:cxnSpLocks noChangeShapeType="1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0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1" name="AutoShape 30"/>
          <p:cNvCxnSpPr>
            <a:cxnSpLocks noChangeShapeType="1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2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3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4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5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46" name="Rectangle 44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7247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</a:t>
            </a:r>
            <a:r>
              <a:rPr lang="en-US" sz="3200">
                <a:latin typeface="Lucida Sans Unicode" charset="0"/>
              </a:rPr>
              <a:t>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span </a:t>
            </a:r>
            <a:r>
              <a:rPr lang="en-US" sz="3200" b="1">
                <a:solidFill>
                  <a:schemeClr val="tx2"/>
                </a:solidFill>
                <a:latin typeface="Lucida Sans Unicode" charset="0"/>
              </a:rPr>
              <a:t>*</a:t>
            </a:r>
          </a:p>
        </p:txBody>
      </p:sp>
      <p:sp>
        <p:nvSpPr>
          <p:cNvPr id="7248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tx2"/>
                </a:solidFill>
                <a:latin typeface="Lucida Sans Unicode" charset="0"/>
              </a:rPr>
              <a:t>*	</a:t>
            </a:r>
            <a:r>
              <a:rPr lang="en-US" sz="2400">
                <a:latin typeface="Lucida Sans Unicode" charset="0"/>
              </a:rPr>
              <a:t>Also called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critical-path length</a:t>
            </a:r>
            <a:endParaRPr lang="en-US" sz="2400">
              <a:solidFill>
                <a:schemeClr val="accent2"/>
              </a:solidFill>
              <a:latin typeface="Lucida Sans Unicode" charset="0"/>
            </a:endParaRPr>
          </a:p>
          <a:p>
            <a:r>
              <a:rPr lang="en-US" sz="2400">
                <a:latin typeface="Lucida Sans Unicode" charset="0"/>
              </a:rPr>
              <a:t>	or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computational depth</a:t>
            </a:r>
            <a:r>
              <a:rPr lang="en-US" sz="2400">
                <a:latin typeface="Lucida Sans Unicode" charset="0"/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346075" indent="-2317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  <a:latin typeface="Lucida Sans Unicode" charset="0"/>
              </a:rPr>
              <a:t>W</a:t>
            </a:r>
            <a:r>
              <a:rPr lang="en-US" sz="2800" b="1">
                <a:solidFill>
                  <a:schemeClr val="tx2"/>
                </a:solidFill>
                <a:latin typeface="Lucida Sans Unicode" charset="0"/>
              </a:rPr>
              <a:t>ORK</a:t>
            </a:r>
            <a:r>
              <a:rPr lang="en-US" b="1">
                <a:solidFill>
                  <a:schemeClr val="tx2"/>
                </a:solidFill>
                <a:latin typeface="Lucida Sans Unicode" charset="0"/>
              </a:rPr>
              <a:t> L</a:t>
            </a:r>
            <a:r>
              <a:rPr lang="en-US" sz="2800" b="1">
                <a:solidFill>
                  <a:schemeClr val="tx2"/>
                </a:solidFill>
                <a:latin typeface="Lucida Sans Unicode" charset="0"/>
              </a:rPr>
              <a:t>AW</a:t>
            </a:r>
            <a:endParaRPr lang="en-US" sz="2800">
              <a:solidFill>
                <a:schemeClr val="tx2"/>
              </a:solidFill>
              <a:latin typeface="Lucida Sans Unicode" charset="0"/>
            </a:endParaRPr>
          </a:p>
          <a:p>
            <a:pPr lvl="1">
              <a:buClr>
                <a:schemeClr val="accent2"/>
              </a:buClr>
              <a:buFontTx/>
              <a:buChar char="∙"/>
            </a:pPr>
            <a:r>
              <a:rPr lang="en-US" sz="32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0000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≥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>
            <a:lvl1pPr marL="342900" indent="-3429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marL="0" lvl="1">
              <a:buClr>
                <a:srgbClr val="0093D0"/>
              </a:buClr>
            </a:pPr>
            <a:r>
              <a:rPr lang="en-US" sz="4000" b="1">
                <a:solidFill>
                  <a:srgbClr val="990033"/>
                </a:solidFill>
                <a:latin typeface="Lucida Sans Unicode" charset="0"/>
              </a:rPr>
              <a:t>S</a:t>
            </a:r>
            <a:r>
              <a:rPr lang="en-US" sz="2800" b="1">
                <a:solidFill>
                  <a:srgbClr val="990033"/>
                </a:solidFill>
                <a:latin typeface="Lucida Sans Unicode" charset="0"/>
              </a:rPr>
              <a:t>PAN</a:t>
            </a:r>
            <a:r>
              <a:rPr lang="en-US" sz="4000" b="1">
                <a:solidFill>
                  <a:srgbClr val="990033"/>
                </a:solidFill>
                <a:latin typeface="Lucida Sans Unicode" charset="0"/>
              </a:rPr>
              <a:t> L</a:t>
            </a:r>
            <a:r>
              <a:rPr lang="en-US" sz="2800" b="1">
                <a:solidFill>
                  <a:srgbClr val="990033"/>
                </a:solidFill>
                <a:latin typeface="Lucida Sans Unicode" charset="0"/>
              </a:rPr>
              <a:t>AW</a:t>
            </a:r>
            <a:endParaRPr lang="en-US" sz="3200">
              <a:solidFill>
                <a:srgbClr val="373633"/>
              </a:solidFill>
              <a:latin typeface="Lucida Sans Unicode" charset="0"/>
              <a:sym typeface="Times New Roman" charset="0"/>
            </a:endParaRPr>
          </a:p>
          <a:p>
            <a:pPr marL="0" lvl="1">
              <a:buClr>
                <a:srgbClr val="0093D0"/>
              </a:buClr>
              <a:buFontTx/>
              <a:buChar char="∙"/>
            </a:pPr>
            <a:r>
              <a:rPr lang="en-US" sz="3200">
                <a:solidFill>
                  <a:srgbClr val="373633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373633"/>
                </a:solidFill>
                <a:latin typeface="Lucida Sans Unicode" charset="0"/>
              </a:rPr>
              <a:t> ≥</a:t>
            </a:r>
            <a:r>
              <a:rPr lang="en-US" sz="3200">
                <a:solidFill>
                  <a:srgbClr val="373633"/>
                </a:solidFill>
                <a:latin typeface="Lucida Sans Unicode" charset="0"/>
                <a:sym typeface="Times New Roman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latin typeface="Lucida Sans Unicode" charset="0"/>
                <a:sym typeface="Times New Roman" charset="0"/>
              </a:rPr>
              <a:t>∞</a:t>
            </a:r>
            <a:endParaRPr lang="en-US" sz="1600">
              <a:solidFill>
                <a:srgbClr val="373633"/>
              </a:solidFill>
              <a:latin typeface="Lucida Sans Unicode" charset="0"/>
            </a:endParaRPr>
          </a:p>
        </p:txBody>
      </p:sp>
      <p:sp>
        <p:nvSpPr>
          <p:cNvPr id="51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∪B)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Series Composition</a:t>
            </a:r>
          </a:p>
        </p:txBody>
      </p:sp>
      <p:grpSp>
        <p:nvGrpSpPr>
          <p:cNvPr id="8196" name="Group 38"/>
          <p:cNvGrpSpPr>
            <a:grpSpLocks/>
          </p:cNvGrpSpPr>
          <p:nvPr/>
        </p:nvGrpSpPr>
        <p:grpSpPr bwMode="auto">
          <a:xfrm>
            <a:off x="1828800" y="1970088"/>
            <a:ext cx="5486400" cy="1470025"/>
            <a:chOff x="228600" y="2019300"/>
            <a:chExt cx="4265994" cy="1143000"/>
          </a:xfrm>
        </p:grpSpPr>
        <p:sp>
          <p:nvSpPr>
            <p:cNvPr id="3" name="Cloud 2"/>
            <p:cNvSpPr>
              <a:spLocks noChangeArrowheads="1"/>
            </p:cNvSpPr>
            <p:nvPr/>
          </p:nvSpPr>
          <p:spPr bwMode="auto">
            <a:xfrm>
              <a:off x="685318" y="2019300"/>
              <a:ext cx="1447920" cy="1143000"/>
            </a:xfrm>
            <a:custGeom>
              <a:avLst/>
              <a:gdLst>
                <a:gd name="T0" fmla="*/ 1446713 w 43200"/>
                <a:gd name="T1" fmla="*/ 571500 h 43200"/>
                <a:gd name="T2" fmla="*/ 723960 w 43200"/>
                <a:gd name="T3" fmla="*/ 1141783 h 43200"/>
                <a:gd name="T4" fmla="*/ 4491 w 43200"/>
                <a:gd name="T5" fmla="*/ 571500 h 43200"/>
                <a:gd name="T6" fmla="*/ 723960 w 43200"/>
                <a:gd name="T7" fmla="*/ 65352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</a:p>
          </p:txBody>
        </p:sp>
        <p:sp>
          <p:nvSpPr>
            <p:cNvPr id="8" name="Cloud 7"/>
            <p:cNvSpPr>
              <a:spLocks noChangeArrowheads="1"/>
            </p:cNvSpPr>
            <p:nvPr/>
          </p:nvSpPr>
          <p:spPr bwMode="auto">
            <a:xfrm>
              <a:off x="2591190" y="2019300"/>
              <a:ext cx="1447920" cy="1143000"/>
            </a:xfrm>
            <a:custGeom>
              <a:avLst/>
              <a:gdLst>
                <a:gd name="T0" fmla="*/ 1446713 w 43200"/>
                <a:gd name="T1" fmla="*/ 571500 h 43200"/>
                <a:gd name="T2" fmla="*/ 723960 w 43200"/>
                <a:gd name="T3" fmla="*/ 1141783 h 43200"/>
                <a:gd name="T4" fmla="*/ 4491 w 43200"/>
                <a:gd name="T5" fmla="*/ 571500 h 43200"/>
                <a:gd name="T6" fmla="*/ 723960 w 43200"/>
                <a:gd name="T7" fmla="*/ 65352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</a:p>
          </p:txBody>
        </p:sp>
        <p:cxnSp>
          <p:nvCxnSpPr>
            <p:cNvPr id="12" name="Straight Arrow Connector 11"/>
            <p:cNvCxnSpPr>
              <a:stCxn id="3" idx="0"/>
              <a:endCxn id="8" idx="2"/>
            </p:cNvCxnSpPr>
            <p:nvPr/>
          </p:nvCxnSpPr>
          <p:spPr>
            <a:xfrm>
              <a:off x="2132004" y="2590800"/>
              <a:ext cx="457953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" idx="2"/>
            </p:cNvCxnSpPr>
            <p:nvPr/>
          </p:nvCxnSpPr>
          <p:spPr>
            <a:xfrm>
              <a:off x="228600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</p:cNvCxnSpPr>
            <p:nvPr/>
          </p:nvCxnSpPr>
          <p:spPr>
            <a:xfrm>
              <a:off x="4037876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1828800" y="50292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828800" y="5029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Composition</a:t>
            </a:r>
          </a:p>
        </p:txBody>
      </p:sp>
      <p:grpSp>
        <p:nvGrpSpPr>
          <p:cNvPr id="9219" name="Group 37"/>
          <p:cNvGrpSpPr>
            <a:grpSpLocks/>
          </p:cNvGrpSpPr>
          <p:nvPr/>
        </p:nvGrpSpPr>
        <p:grpSpPr bwMode="auto">
          <a:xfrm>
            <a:off x="2806700" y="1371600"/>
            <a:ext cx="3530600" cy="3124200"/>
            <a:chOff x="5257799" y="1371600"/>
            <a:chExt cx="2971801" cy="2628900"/>
          </a:xfrm>
        </p:grpSpPr>
        <p:sp>
          <p:nvSpPr>
            <p:cNvPr id="9" name="Cloud 8"/>
            <p:cNvSpPr>
              <a:spLocks noChangeArrowheads="1"/>
            </p:cNvSpPr>
            <p:nvPr/>
          </p:nvSpPr>
          <p:spPr bwMode="auto">
            <a:xfrm>
              <a:off x="6019457" y="1371600"/>
              <a:ext cx="1448486" cy="1143465"/>
            </a:xfrm>
            <a:custGeom>
              <a:avLst/>
              <a:gdLst>
                <a:gd name="T0" fmla="*/ 1447279 w 43200"/>
                <a:gd name="T1" fmla="*/ 571733 h 43200"/>
                <a:gd name="T2" fmla="*/ 724243 w 43200"/>
                <a:gd name="T3" fmla="*/ 1142247 h 43200"/>
                <a:gd name="T4" fmla="*/ 4493 w 43200"/>
                <a:gd name="T5" fmla="*/ 571733 h 43200"/>
                <a:gd name="T6" fmla="*/ 724243 w 43200"/>
                <a:gd name="T7" fmla="*/ 65379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</a:p>
          </p:txBody>
        </p:sp>
        <p:sp>
          <p:nvSpPr>
            <p:cNvPr id="10" name="Cloud 9"/>
            <p:cNvSpPr>
              <a:spLocks noChangeArrowheads="1"/>
            </p:cNvSpPr>
            <p:nvPr/>
          </p:nvSpPr>
          <p:spPr bwMode="auto">
            <a:xfrm>
              <a:off x="6019457" y="2857035"/>
              <a:ext cx="1448486" cy="1143465"/>
            </a:xfrm>
            <a:custGeom>
              <a:avLst/>
              <a:gdLst>
                <a:gd name="T0" fmla="*/ 1447279 w 43200"/>
                <a:gd name="T1" fmla="*/ 571733 h 43200"/>
                <a:gd name="T2" fmla="*/ 724243 w 43200"/>
                <a:gd name="T3" fmla="*/ 1142247 h 43200"/>
                <a:gd name="T4" fmla="*/ 4493 w 43200"/>
                <a:gd name="T5" fmla="*/ 571733 h 43200"/>
                <a:gd name="T6" fmla="*/ 724243 w 43200"/>
                <a:gd name="T7" fmla="*/ 65379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</a:p>
          </p:txBody>
        </p:sp>
        <p:cxnSp>
          <p:nvCxnSpPr>
            <p:cNvPr id="18" name="Straight Arrow Connector 17"/>
            <p:cNvCxnSpPr>
              <a:endCxn id="9" idx="2"/>
            </p:cNvCxnSpPr>
            <p:nvPr/>
          </p:nvCxnSpPr>
          <p:spPr>
            <a:xfrm rot="10800000" flipH="1">
              <a:off x="5257799" y="1943332"/>
              <a:ext cx="76700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0"/>
            </p:cNvCxnSpPr>
            <p:nvPr/>
          </p:nvCxnSpPr>
          <p:spPr>
            <a:xfrm>
              <a:off x="7466607" y="1943332"/>
              <a:ext cx="76299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 rot="10800000" flipH="1" flipV="1">
              <a:off x="5257799" y="2704752"/>
              <a:ext cx="76700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0"/>
            </p:cNvCxnSpPr>
            <p:nvPr/>
          </p:nvCxnSpPr>
          <p:spPr>
            <a:xfrm flipV="1">
              <a:off x="7466607" y="2704752"/>
              <a:ext cx="76299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447800" y="533400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max{t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(A),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(B)}</a:t>
            </a:r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524000" y="47244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154987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en-US" sz="3200" b="1" i="1" dirty="0">
                <a:solidFill>
                  <a:schemeClr val="accent2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/</a:t>
            </a:r>
            <a:r>
              <a:rPr lang="en-US" sz="3200" dirty="0" err="1">
                <a:solidFill>
                  <a:srgbClr val="000000"/>
                </a:solidFill>
                <a:latin typeface="Lucida Sans Unicode" pitchFamily="34" charset="0"/>
                <a:ea typeface="+mn-ea"/>
              </a:rPr>
              <a:t>t</a:t>
            </a:r>
            <a:r>
              <a:rPr lang="en-US" sz="3200" baseline="-25000" dirty="0" err="1">
                <a:solidFill>
                  <a:srgbClr val="000000"/>
                </a:solidFill>
                <a:latin typeface="Lucida Sans Unicode" pitchFamily="34" charset="0"/>
                <a:ea typeface="+mn-ea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sym typeface="Times New Roman" pitchFamily="18" charset="0"/>
              </a:rPr>
              <a:t>  </a:t>
            </a:r>
            <a:r>
              <a:rPr lang="en-US" sz="3200" dirty="0">
                <a:latin typeface="Lucida Sans Unicode" pitchFamily="34" charset="0"/>
                <a:ea typeface="+mn-ea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p</a:t>
            </a:r>
            <a:r>
              <a:rPr lang="en-US" sz="3200" dirty="0">
                <a:latin typeface="Lucida Sans Unicode" pitchFamily="34" charset="0"/>
                <a:ea typeface="+mn-ea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latin typeface="Lucida Sans Unicode" pitchFamily="34" charset="0"/>
              <a:ea typeface="+mn-ea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>
                <a:latin typeface="Lucida Sans Unicode" charset="0"/>
                <a:sym typeface="Times New Roman" charset="0"/>
              </a:rPr>
              <a:t>If 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/t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P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	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= </a:t>
            </a:r>
            <a:r>
              <a:rPr lang="en-US" sz="2800">
                <a:solidFill>
                  <a:srgbClr val="000000"/>
                </a:solidFill>
                <a:latin typeface="Symbol" charset="0"/>
                <a:sym typeface="Symbol" charset="0"/>
              </a:rPr>
              <a:t>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(p)</a:t>
            </a:r>
            <a:r>
              <a:rPr lang="en-US" sz="2800">
                <a:solidFill>
                  <a:srgbClr val="9900CC"/>
                </a:solidFill>
                <a:latin typeface="Lucida Sans Unicode" charset="0"/>
                <a:sym typeface="Times New Roman" charset="0"/>
              </a:rPr>
              <a:t>, </a:t>
            </a:r>
            <a:r>
              <a:rPr lang="en-US" sz="2800">
                <a:latin typeface="Lucida Sans Unicode" charset="0"/>
                <a:sym typeface="Times New Roman" charset="0"/>
              </a:rPr>
              <a:t>we have </a:t>
            </a:r>
            <a:r>
              <a:rPr lang="en-US" sz="2800" b="1" i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linear speedup</a:t>
            </a:r>
            <a:r>
              <a:rPr lang="en-US" sz="2800">
                <a:latin typeface="Lucida Sans Unicode" charset="0"/>
                <a:sym typeface="Times New Roman" charset="0"/>
              </a:rPr>
              <a:t>,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>
                <a:latin typeface="Lucida Sans Unicode" charset="0"/>
                <a:sym typeface="Times New Roman" charset="0"/>
              </a:rPr>
              <a:t>	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= p</a:t>
            </a:r>
            <a:r>
              <a:rPr lang="en-US" sz="2800">
                <a:latin typeface="Lucida Sans Unicode" charset="0"/>
                <a:sym typeface="Times New Roman" charset="0"/>
              </a:rPr>
              <a:t>, we have </a:t>
            </a:r>
            <a:r>
              <a:rPr lang="en-US" sz="2800" b="1" i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perfect linear speedup</a:t>
            </a:r>
            <a:r>
              <a:rPr lang="en-US" sz="2800">
                <a:latin typeface="Lucida Sans Unicode" charset="0"/>
                <a:sym typeface="Times New Roman" charset="0"/>
              </a:rPr>
              <a:t>,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>
                <a:latin typeface="Lucida Sans Unicode" charset="0"/>
                <a:sym typeface="Times New Roman" charset="0"/>
              </a:rPr>
              <a:t>	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&gt; p</a:t>
            </a:r>
            <a:r>
              <a:rPr lang="en-US" sz="2800">
                <a:latin typeface="Lucida Sans Unicode" charset="0"/>
                <a:sym typeface="Times New Roman" charset="0"/>
              </a:rPr>
              <a:t>, we have </a:t>
            </a:r>
            <a:r>
              <a:rPr lang="en-US" sz="2800" b="1" i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superlinear speedup</a:t>
            </a:r>
            <a:r>
              <a:rPr lang="en-US" sz="2800">
                <a:latin typeface="Lucida Sans Unicode" charset="0"/>
                <a:sym typeface="Times New Roman" charset="0"/>
              </a:rPr>
              <a:t>, 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400">
                <a:latin typeface="Lucida Sans Unicode" charset="0"/>
                <a:sym typeface="Times New Roman" charset="0"/>
              </a:rPr>
              <a:t>	(which is not possible in this model,</a:t>
            </a:r>
            <a:br>
              <a:rPr lang="en-US" sz="2400">
                <a:latin typeface="Lucida Sans Unicode" charset="0"/>
                <a:sym typeface="Times New Roman" charset="0"/>
              </a:rPr>
            </a:br>
            <a:r>
              <a:rPr lang="en-US" sz="2400">
                <a:latin typeface="Lucida Sans Unicode" charset="0"/>
                <a:sym typeface="Times New Roman" charset="0"/>
              </a:rPr>
              <a:t>	 because of the </a:t>
            </a:r>
            <a:r>
              <a:rPr lang="en-US" sz="2400">
                <a:solidFill>
                  <a:schemeClr val="tx2"/>
                </a:solidFill>
                <a:latin typeface="Lucida Sans Unicode" charset="0"/>
                <a:sym typeface="Times New Roman" charset="0"/>
              </a:rPr>
              <a:t>Work Law</a:t>
            </a:r>
            <a:r>
              <a:rPr lang="en-US" sz="2400">
                <a:latin typeface="Lucida Sans Unicode" charset="0"/>
                <a:sym typeface="Times New Roman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24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p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  <a:sym typeface="Times New Roman" charset="0"/>
              </a:rPr>
              <a:t>≥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 t</a:t>
            </a:r>
            <a:r>
              <a:rPr lang="en-US" sz="24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/p</a:t>
            </a:r>
            <a:r>
              <a:rPr lang="en-US" sz="2400">
                <a:latin typeface="Lucida Sans Unicode" charset="0"/>
                <a:sym typeface="Times New Roman" charset="0"/>
              </a:rPr>
              <a:t>)</a:t>
            </a:r>
            <a:endParaRPr lang="en-US" sz="2800">
              <a:latin typeface="Lucida Sans Unicode" charset="0"/>
              <a:sym typeface="Times New Roman" charset="0"/>
            </a:endParaRPr>
          </a:p>
        </p:txBody>
      </p:sp>
      <p:sp>
        <p:nvSpPr>
          <p:cNvPr id="10244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Line 55"/>
          <p:cNvSpPr>
            <a:spLocks noChangeShapeType="1"/>
          </p:cNvSpPr>
          <p:nvPr/>
        </p:nvSpPr>
        <p:spPr bwMode="auto">
          <a:xfrm>
            <a:off x="609600" y="54864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Speedup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10692</TotalTime>
  <Words>663</Words>
  <Application>Microsoft Macintosh PowerPoint</Application>
  <PresentationFormat>On-screen Show (4:3)</PresentationFormat>
  <Paragraphs>147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Several possible models!</vt:lpstr>
      <vt:lpstr>Work / Span Model</vt:lpstr>
      <vt:lpstr>Work / Span Model</vt:lpstr>
      <vt:lpstr>Work / Span Model</vt:lpstr>
      <vt:lpstr>Work / Span Model</vt:lpstr>
      <vt:lpstr>Series Composition</vt:lpstr>
      <vt:lpstr>Parallel Composition</vt:lpstr>
      <vt:lpstr>Speedup</vt:lpstr>
      <vt:lpstr>Parallelism</vt:lpstr>
      <vt:lpstr>Communication Volume Model</vt:lpstr>
      <vt:lpstr>Complexity Measures for Parallel Computation</vt:lpstr>
      <vt:lpstr>Laws of Parallel Complexity</vt:lpstr>
      <vt:lpstr>Detailed complexity measures for data movement I:                        Latency/Bandwith Model</vt:lpstr>
      <vt:lpstr>Detailed complexity measures for data movement II:                        Cache Memory Model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511</cp:revision>
  <cp:lastPrinted>1999-10-20T00:13:40Z</cp:lastPrinted>
  <dcterms:created xsi:type="dcterms:W3CDTF">1998-10-05T22:15:03Z</dcterms:created>
  <dcterms:modified xsi:type="dcterms:W3CDTF">2011-05-04T22:30:18Z</dcterms:modified>
</cp:coreProperties>
</file>