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53" r:id="rId2"/>
    <p:sldId id="354" r:id="rId3"/>
    <p:sldId id="260" r:id="rId4"/>
    <p:sldId id="318" r:id="rId5"/>
    <p:sldId id="298" r:id="rId6"/>
    <p:sldId id="299" r:id="rId7"/>
    <p:sldId id="300" r:id="rId8"/>
    <p:sldId id="301" r:id="rId9"/>
    <p:sldId id="302" r:id="rId10"/>
    <p:sldId id="321" r:id="rId11"/>
    <p:sldId id="303" r:id="rId12"/>
    <p:sldId id="304" r:id="rId13"/>
    <p:sldId id="306" r:id="rId14"/>
    <p:sldId id="307" r:id="rId15"/>
    <p:sldId id="308" r:id="rId16"/>
    <p:sldId id="309" r:id="rId17"/>
    <p:sldId id="311" r:id="rId18"/>
    <p:sldId id="327" r:id="rId19"/>
    <p:sldId id="328" r:id="rId20"/>
    <p:sldId id="346" r:id="rId21"/>
    <p:sldId id="347" r:id="rId22"/>
    <p:sldId id="348" r:id="rId23"/>
    <p:sldId id="349" r:id="rId24"/>
    <p:sldId id="350" r:id="rId25"/>
    <p:sldId id="352" r:id="rId26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00CCFF"/>
    <a:srgbClr val="FF66CC"/>
    <a:srgbClr val="FF99FF"/>
    <a:srgbClr val="FF00FF"/>
    <a:srgbClr val="00CC00"/>
    <a:srgbClr val="00FF00"/>
    <a:srgbClr val="005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02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t" anchorCtr="0" compatLnSpc="1">
            <a:prstTxWarp prst="textNoShape">
              <a:avLst/>
            </a:prstTxWarp>
          </a:bodyPr>
          <a:lstStyle>
            <a:lvl1pPr defTabSz="933450">
              <a:defRPr sz="1000" b="0" i="1">
                <a:solidFill>
                  <a:schemeClr val="accent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-1588"/>
            <a:ext cx="297021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solidFill>
                  <a:schemeClr val="accent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02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b" anchorCtr="0" compatLnSpc="1">
            <a:prstTxWarp prst="textNoShape">
              <a:avLst/>
            </a:prstTxWarp>
          </a:bodyPr>
          <a:lstStyle>
            <a:lvl1pPr defTabSz="933450">
              <a:defRPr sz="1000" b="0" i="1">
                <a:solidFill>
                  <a:schemeClr val="accent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685213"/>
            <a:ext cx="297021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solidFill>
                  <a:schemeClr val="accent1"/>
                </a:solidFill>
              </a:defRPr>
            </a:lvl1pPr>
          </a:lstStyle>
          <a:p>
            <a:fld id="{752A6B82-7AC1-2343-AB43-6E77C75CA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79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02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t" anchorCtr="0" compatLnSpc="1">
            <a:prstTxWarp prst="textNoShape">
              <a:avLst/>
            </a:prstTxWarp>
          </a:bodyPr>
          <a:lstStyle>
            <a:lvl1pPr defTabSz="933450">
              <a:defRPr sz="1000" b="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-1588"/>
            <a:ext cx="297021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t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b" anchorCtr="0" compatLnSpc="1">
            <a:prstTxWarp prst="textNoShape">
              <a:avLst/>
            </a:prstTxWarp>
          </a:bodyPr>
          <a:lstStyle>
            <a:lvl1pPr defTabSz="933450">
              <a:defRPr sz="1000" b="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685213"/>
            <a:ext cx="297021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30" tIns="0" rIns="18730" bIns="0" numCol="1" anchor="b" anchorCtr="0" compatLnSpc="1">
            <a:prstTxWarp prst="textNoShape">
              <a:avLst/>
            </a:prstTxWarp>
          </a:bodyPr>
          <a:lstStyle>
            <a:lvl1pPr algn="r" defTabSz="933450">
              <a:defRPr sz="1000" b="0" i="1">
                <a:latin typeface="Times New Roman" charset="0"/>
              </a:defRPr>
            </a:lvl1pPr>
          </a:lstStyle>
          <a:p>
            <a:fld id="{56EEC0D0-443D-F543-B589-8283F943D9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7288" y="587375"/>
            <a:ext cx="455453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15938" y="4343400"/>
            <a:ext cx="5910262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826" rIns="92089" bIns="468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18494065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742950" indent="-28575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45CC15E-CE4B-864B-8658-CD44C488338C}" type="slidenum">
              <a:rPr lang="en-US" sz="1000" b="0">
                <a:latin typeface="Times New Roman" charset="0"/>
              </a:rPr>
              <a:pPr/>
              <a:t>3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5225" y="593725"/>
            <a:ext cx="4538663" cy="3403600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079" tIns="46821" rIns="92079" bIns="4682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3866E67-311F-9541-A883-1C4BD1C9B539}" type="slidenum">
              <a:rPr lang="en-US" sz="1000" b="0">
                <a:latin typeface="Times New Roman" charset="0"/>
              </a:rPr>
              <a:pPr/>
              <a:t>21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9" tIns="48395" rIns="93669" bIns="4839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42605E1-C426-AF4F-8B1A-1DD306B40420}" type="slidenum">
              <a:rPr lang="en-US" sz="1000" b="0">
                <a:latin typeface="Times New Roman" charset="0"/>
              </a:rPr>
              <a:pPr/>
              <a:t>22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9" tIns="48395" rIns="93669" bIns="4839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DCD937-3DAE-8E42-B9D7-85C10ACF74CF}" type="slidenum">
              <a:rPr lang="en-US" sz="1000" b="0">
                <a:latin typeface="Times New Roman" charset="0"/>
              </a:rPr>
              <a:pPr/>
              <a:t>23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9" tIns="48395" rIns="93669" bIns="4839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334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9808E3-828C-C04A-8BCF-A828A193D037}" type="slidenum">
              <a:rPr lang="en-US" sz="1000" b="0">
                <a:latin typeface="Times New Roman" charset="0"/>
              </a:rPr>
              <a:pPr/>
              <a:t>24</a:t>
            </a:fld>
            <a:endParaRPr lang="en-US" sz="1000" b="0">
              <a:latin typeface="Times New Roman" charset="0"/>
            </a:endParaRPr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9" tIns="48395" rIns="93669" bIns="4839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17500" y="6516688"/>
            <a:ext cx="21431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000"/>
              <a:t>CS267  Dense Linear Algebra I.</a:t>
            </a:r>
            <a:fld id="{BF77ED23-74C7-EA4E-984C-75C5183589D5}" type="slidenum">
              <a:rPr lang="en-US" sz="1000"/>
              <a:pPr/>
              <a:t>‹#›</a:t>
            </a:fld>
            <a:endParaRPr lang="en-US" sz="100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404100" y="6553200"/>
            <a:ext cx="11160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defRPr/>
            </a:pPr>
            <a:r>
              <a:rPr lang="en-US" sz="1000">
                <a:ea typeface="+mn-ea"/>
              </a:rPr>
              <a:t>Demmel Fa 2001</a:t>
            </a: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228600"/>
            <a:ext cx="2478088" cy="3683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838200"/>
            <a:ext cx="6400800" cy="32543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FC2B7-D5FB-F643-B49F-4BB4F2B091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2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6974FF-CF9B-994B-8F4C-2BA8CA2A79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1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6388"/>
            <a:ext cx="2000250" cy="2817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6388"/>
            <a:ext cx="5848350" cy="281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D5CED-FD0B-4F4E-8C27-F65D700127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0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364A4-DFD1-9448-A80C-48D711FF33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5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FE447-40FF-3F47-9B32-A0A5A70C51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924300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924300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50712-F132-7243-BD2C-7BF1415568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3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DB605-C9F4-A848-B195-9A93CB403A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79E72-AE02-7242-BF42-9A0EACCDCD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0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BDB57-F30C-2B44-A69B-8F2FDFB9FC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2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9B69F-A572-8A46-A4AA-280074419C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AB1E5-FA19-1543-B6E5-3796945512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3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</a:defRPr>
            </a:lvl1pPr>
          </a:lstStyle>
          <a:p>
            <a:fld id="{DB581D6E-D5DE-AD4A-BDF9-BC55C7B986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98513" y="306388"/>
            <a:ext cx="752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Title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17500" y="6516688"/>
            <a:ext cx="21431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r>
              <a:rPr lang="en-US" sz="1000"/>
              <a:t>CS267  Dense Linear Algebra I.</a:t>
            </a:r>
            <a:fld id="{FE0D5894-F7D6-0448-9FFA-BCAA7C692478}" type="slidenum">
              <a:rPr lang="en-US" sz="1000"/>
              <a:pPr/>
              <a:t>‹#›</a:t>
            </a:fld>
            <a:endParaRPr lang="en-US" sz="10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404100" y="6553200"/>
            <a:ext cx="11160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defRPr/>
            </a:pPr>
            <a:r>
              <a:rPr lang="en-US" sz="1000">
                <a:ea typeface="+mn-ea"/>
              </a:rPr>
              <a:t>Demmel Fa 2001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8001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This is our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  <a:p>
            <a:pPr lvl="0"/>
            <a:r>
              <a:rPr lang="en-US"/>
              <a:t>This is our next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203200" indent="-203200" algn="l" rtl="0" eaLnBrk="0" fontAlgn="base" hangingPunct="0">
        <a:lnSpc>
          <a:spcPct val="75000"/>
        </a:lnSpc>
        <a:spcBef>
          <a:spcPct val="65000"/>
        </a:spcBef>
        <a:spcAft>
          <a:spcPct val="0"/>
        </a:spcAft>
        <a:buSzPct val="100000"/>
        <a:buChar char="°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85800" indent="-1905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ＭＳ Ｐゴシック" charset="0"/>
        </a:defRPr>
      </a:lvl2pPr>
      <a:lvl3pPr marL="12573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SzPct val="100000"/>
        <a:buChar char="-"/>
        <a:defRPr b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6167438" cy="425450"/>
          </a:xfrm>
        </p:spPr>
        <p:txBody>
          <a:bodyPr/>
          <a:lstStyle/>
          <a:p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056188"/>
          </a:xfrm>
        </p:spPr>
        <p:txBody>
          <a:bodyPr/>
          <a:lstStyle/>
          <a:p>
            <a:r>
              <a:rPr lang="en-US" b="0" u="sng" dirty="0">
                <a:latin typeface="Arial" charset="0"/>
              </a:rPr>
              <a:t>Dense A:</a:t>
            </a:r>
            <a:r>
              <a:rPr lang="en-US" b="0" dirty="0">
                <a:latin typeface="Arial" charset="0"/>
              </a:rPr>
              <a:t>  Gaussian elimination with partial pivoting</a:t>
            </a:r>
          </a:p>
          <a:p>
            <a:pPr lvl="1"/>
            <a:r>
              <a:rPr lang="en-US" sz="2400" b="0" dirty="0">
                <a:solidFill>
                  <a:schemeClr val="accent1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2400" dirty="0">
              <a:solidFill>
                <a:srgbClr val="969696"/>
              </a:solidFill>
              <a:latin typeface="Arial" charset="0"/>
            </a:endParaRPr>
          </a:p>
          <a:p>
            <a:r>
              <a:rPr lang="en-US" b="0" dirty="0">
                <a:latin typeface="Arial" charset="0"/>
              </a:rPr>
              <a:t>Sparse A:  Iterative methods – Conjugate gradient etc.</a:t>
            </a:r>
          </a:p>
          <a:p>
            <a:pPr lvl="1"/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Sparse matrix times dense vector</a:t>
            </a:r>
          </a:p>
          <a:p>
            <a:pPr lvl="4"/>
            <a:endParaRPr lang="en-US" sz="2400" dirty="0">
              <a:latin typeface="Arial" charset="0"/>
            </a:endParaRPr>
          </a:p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Sparse A:  Gaussian elimination – </a:t>
            </a:r>
            <a:r>
              <a:rPr lang="en-US" b="0" dirty="0" err="1">
                <a:solidFill>
                  <a:srgbClr val="000000"/>
                </a:solidFill>
                <a:latin typeface="Arial" charset="0"/>
              </a:rPr>
              <a:t>Cholesky</a:t>
            </a:r>
            <a:r>
              <a:rPr lang="en-US" b="0" dirty="0">
                <a:solidFill>
                  <a:srgbClr val="000000"/>
                </a:solidFill>
                <a:latin typeface="Arial" charset="0"/>
              </a:rPr>
              <a:t>, LU, etc.</a:t>
            </a:r>
          </a:p>
          <a:p>
            <a:pPr lvl="1"/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400" dirty="0">
              <a:solidFill>
                <a:srgbClr val="969696"/>
              </a:solidFill>
              <a:latin typeface="Arial" charset="0"/>
            </a:endParaRPr>
          </a:p>
          <a:p>
            <a:r>
              <a:rPr lang="en-US" b="0" dirty="0">
                <a:solidFill>
                  <a:srgbClr val="000000"/>
                </a:solidFill>
                <a:latin typeface="Arial" charset="0"/>
              </a:rPr>
              <a:t>Sparse A:  Preconditioned iterative methods and </a:t>
            </a:r>
            <a:r>
              <a:rPr lang="en-US" b="0" dirty="0" err="1">
                <a:solidFill>
                  <a:srgbClr val="000000"/>
                </a:solidFill>
                <a:latin typeface="Arial" charset="0"/>
              </a:rPr>
              <a:t>multigrid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  <a:p>
            <a:pPr lvl="1"/>
            <a:r>
              <a:rPr lang="en-US" sz="2400" b="0" dirty="0">
                <a:solidFill>
                  <a:srgbClr val="FF0000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1863725"/>
          </a:xfrm>
        </p:spPr>
        <p:txBody>
          <a:bodyPr/>
          <a:lstStyle/>
          <a:p>
            <a:r>
              <a:rPr lang="en-US">
                <a:latin typeface="Arial" charset="0"/>
              </a:rPr>
              <a:t>Last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Express using matrix operations (BLAS)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953000" y="3810000"/>
            <a:ext cx="3654425" cy="1082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1"/>
                </a:solidFill>
              </a:rPr>
              <a:t>A(i+1:n,i) = A(i+1:n,i) * ( 1 / A(i,i) )</a:t>
            </a:r>
          </a:p>
          <a:p>
            <a:r>
              <a:rPr lang="en-US" sz="1600">
                <a:solidFill>
                  <a:schemeClr val="accent1"/>
                </a:solidFill>
              </a:rPr>
              <a:t>     A(i+1:n,i+1:n) = A(i+1:n , i+1:n ) </a:t>
            </a:r>
          </a:p>
          <a:p>
            <a:r>
              <a:rPr lang="en-US" sz="1600">
                <a:solidFill>
                  <a:schemeClr val="accent1"/>
                </a:solidFill>
              </a:rPr>
              <a:t>              - A(i+1:n , i) * A(i , i+1:n)</a:t>
            </a:r>
            <a:endParaRPr lang="en-US" sz="16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876800" y="762000"/>
            <a:ext cx="3646488" cy="1571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A(j,i) = A(j,i)/A(i,i)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A(j,i) * A(i,k)</a:t>
            </a:r>
          </a:p>
        </p:txBody>
      </p:sp>
      <p:pic>
        <p:nvPicPr>
          <p:cNvPr id="11270" name="Picture 6" descr="Gauss2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95600"/>
            <a:ext cx="3810000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80047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What GE really computes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979988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Call the strictly lower triangular matrix of multipliers M, and let L = I+M</a:t>
            </a:r>
          </a:p>
          <a:p>
            <a:r>
              <a:rPr lang="en-US">
                <a:latin typeface="Arial" charset="0"/>
              </a:rPr>
              <a:t>Call the upper triangle of the final matrix U</a:t>
            </a:r>
          </a:p>
          <a:p>
            <a:r>
              <a:rPr lang="en-US" i="1">
                <a:latin typeface="Arial" charset="0"/>
              </a:rPr>
              <a:t>Lemma (LU Factorization):</a:t>
            </a:r>
            <a:r>
              <a:rPr lang="en-US">
                <a:latin typeface="Arial" charset="0"/>
              </a:rPr>
              <a:t> If the above algorithm terminates (does not divide by zero) then A = L*U</a:t>
            </a:r>
          </a:p>
          <a:p>
            <a:r>
              <a:rPr lang="en-US">
                <a:latin typeface="Arial" charset="0"/>
              </a:rPr>
              <a:t>Solving A*x=b using GE</a:t>
            </a:r>
          </a:p>
          <a:p>
            <a:pPr lvl="1"/>
            <a:r>
              <a:rPr lang="en-US">
                <a:latin typeface="Arial" charset="0"/>
              </a:rPr>
              <a:t>Factorize A = L*U using GE                  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(cost = 2/3 n</a:t>
            </a:r>
            <a:r>
              <a:rPr lang="en-US" sz="2400" baseline="26000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flops)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Solve L*y = b for y, using substitution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(cost = n</a:t>
            </a:r>
            <a:r>
              <a:rPr lang="en-US" sz="2400" baseline="26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flops)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Solve U*x = y for x, using substitution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(cost = n</a:t>
            </a:r>
            <a:r>
              <a:rPr lang="en-US" sz="2400" baseline="26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flops)</a:t>
            </a: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Thus A*x = (L*U)*x = L*(U*x) = L*y = b as desired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24000" y="914400"/>
            <a:ext cx="5851525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A(i+1:n,i) = A(i+1:n,i) / A(i,i)</a:t>
            </a:r>
          </a:p>
          <a:p>
            <a:r>
              <a:rPr lang="en-US" sz="1600"/>
              <a:t>     A(i+1:n,i+1:n) = A(i+1:n , i+1:n ) - A(i+1:n , i) * A(i , i+1:n)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06730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Problems with basic GE algorithm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439988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What if some A(i,i) is zero? Or very small?</a:t>
            </a:r>
          </a:p>
          <a:p>
            <a:pPr lvl="1"/>
            <a:r>
              <a:rPr lang="en-US" sz="1600">
                <a:latin typeface="Arial" charset="0"/>
              </a:rPr>
              <a:t>Result may not exist, or be </a:t>
            </a:r>
            <a:r>
              <a:rPr lang="ja-JP" altLang="en-US" sz="1600">
                <a:latin typeface="Arial" charset="0"/>
              </a:rPr>
              <a:t>“</a:t>
            </a:r>
            <a:r>
              <a:rPr lang="en-US" sz="1600">
                <a:latin typeface="Arial" charset="0"/>
              </a:rPr>
              <a:t>unstable</a:t>
            </a:r>
            <a:r>
              <a:rPr lang="ja-JP" altLang="en-US" sz="1600">
                <a:latin typeface="Arial" charset="0"/>
              </a:rPr>
              <a:t>”</a:t>
            </a:r>
            <a:r>
              <a:rPr lang="en-US" sz="1600">
                <a:latin typeface="Arial" charset="0"/>
              </a:rPr>
              <a:t>, so need to </a:t>
            </a:r>
            <a:r>
              <a:rPr lang="en-US" sz="1600">
                <a:solidFill>
                  <a:schemeClr val="accent1"/>
                </a:solidFill>
                <a:latin typeface="Arial" charset="0"/>
              </a:rPr>
              <a:t>pivot</a:t>
            </a:r>
          </a:p>
          <a:p>
            <a:r>
              <a:rPr lang="en-US" sz="2000">
                <a:latin typeface="Arial" charset="0"/>
              </a:rPr>
              <a:t>Current computation all BLAS 1 or BLAS 2, but we know that </a:t>
            </a:r>
            <a:r>
              <a:rPr lang="en-US" sz="2000">
                <a:solidFill>
                  <a:schemeClr val="accent1"/>
                </a:solidFill>
                <a:latin typeface="Arial" charset="0"/>
              </a:rPr>
              <a:t>BLAS 3</a:t>
            </a:r>
            <a:r>
              <a:rPr lang="en-US" sz="2000">
                <a:latin typeface="Arial" charset="0"/>
              </a:rPr>
              <a:t> (matrix multiply) is fastest (earlier lectures…)</a:t>
            </a:r>
          </a:p>
          <a:p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47800" y="2209800"/>
            <a:ext cx="6130925" cy="1082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A(i+1:n,i) = A(i+1:n,i) / A(i,i)         </a:t>
            </a:r>
            <a:r>
              <a:rPr lang="en-US" sz="1600">
                <a:solidFill>
                  <a:schemeClr val="accent2"/>
                </a:solidFill>
              </a:rPr>
              <a:t>… BLAS 1 (scale a vector)</a:t>
            </a:r>
          </a:p>
          <a:p>
            <a:r>
              <a:rPr lang="en-US" sz="1600"/>
              <a:t>     A(i+1:n,i+1:n) = A(i+1:n , i+1:n )  </a:t>
            </a:r>
            <a:r>
              <a:rPr lang="en-US" sz="1600">
                <a:solidFill>
                  <a:schemeClr val="accent2"/>
                </a:solidFill>
              </a:rPr>
              <a:t>… BLAS 2 (rank-1 update)</a:t>
            </a:r>
            <a:endParaRPr lang="en-US" sz="1600"/>
          </a:p>
          <a:p>
            <a:r>
              <a:rPr lang="en-US" sz="1600"/>
              <a:t>              - A(i+1:n , i) * A(i , i+1:n)</a:t>
            </a:r>
          </a:p>
        </p:txBody>
      </p:sp>
      <p:pic>
        <p:nvPicPr>
          <p:cNvPr id="13317" name="Picture 5" descr="RS6000bl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429000"/>
            <a:ext cx="3581400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971800" y="3886200"/>
            <a:ext cx="2971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096000" y="3733800"/>
            <a:ext cx="5889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>
                <a:solidFill>
                  <a:schemeClr val="accent1"/>
                </a:solidFill>
              </a:rPr>
              <a:t>Peak</a:t>
            </a:r>
            <a:endParaRPr lang="en-US" sz="1800" b="0">
              <a:solidFill>
                <a:schemeClr val="accent1"/>
              </a:solidFill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096000" y="3962400"/>
            <a:ext cx="1006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>
                <a:solidFill>
                  <a:schemeClr val="accent1"/>
                </a:solidFill>
              </a:rPr>
              <a:t>BLAS 3</a:t>
            </a:r>
            <a:endParaRPr lang="en-US" sz="1800" b="0">
              <a:solidFill>
                <a:schemeClr val="accent1"/>
              </a:solidFill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096000" y="5105400"/>
            <a:ext cx="1006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>
                <a:solidFill>
                  <a:schemeClr val="accent1"/>
                </a:solidFill>
              </a:rPr>
              <a:t>BLAS 2</a:t>
            </a:r>
            <a:endParaRPr lang="en-US" sz="1800" b="0">
              <a:solidFill>
                <a:schemeClr val="accent1"/>
              </a:solidFill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096000" y="5410200"/>
            <a:ext cx="1006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>
                <a:solidFill>
                  <a:schemeClr val="accent1"/>
                </a:solidFill>
              </a:rPr>
              <a:t>BLAS 1</a:t>
            </a:r>
            <a:endParaRPr lang="en-US" sz="1800" b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486092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Pivoting in Gaussian Elimination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822325" y="822325"/>
            <a:ext cx="7599363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SzPct val="175000"/>
              <a:buFontTx/>
              <a:buChar char="°"/>
            </a:pPr>
            <a:r>
              <a:rPr lang="en-US"/>
              <a:t>  </a:t>
            </a:r>
            <a:r>
              <a:rPr lang="en-US" sz="1600"/>
              <a:t>A =  [ 0  1 ]    fails completely, even though A  is </a:t>
            </a:r>
            <a:r>
              <a:rPr lang="ja-JP" altLang="en-US" sz="1600"/>
              <a:t>“</a:t>
            </a:r>
            <a:r>
              <a:rPr lang="en-US" sz="1600"/>
              <a:t>easy</a:t>
            </a:r>
            <a:r>
              <a:rPr lang="ja-JP" altLang="en-US" sz="1600"/>
              <a:t>”</a:t>
            </a:r>
            <a:endParaRPr lang="en-US" sz="1600"/>
          </a:p>
          <a:p>
            <a:r>
              <a:rPr lang="en-US" sz="1600"/>
              <a:t>           [ 1  0 ]</a:t>
            </a:r>
          </a:p>
          <a:p>
            <a:endParaRPr lang="en-US" sz="1600"/>
          </a:p>
          <a:p>
            <a:pPr>
              <a:buSzPct val="120000"/>
              <a:buFontTx/>
              <a:buChar char="°"/>
            </a:pPr>
            <a:r>
              <a:rPr lang="en-US" sz="1600"/>
              <a:t> Illustrate problems in 3-decimal digit arithmetic:</a:t>
            </a:r>
          </a:p>
          <a:p>
            <a:endParaRPr lang="en-US" sz="1600"/>
          </a:p>
          <a:p>
            <a:r>
              <a:rPr lang="en-US" sz="1600"/>
              <a:t>        A = [ 1e-4  1  ]    and    b = [ 1 ],   correct answer to 3 places is x = [ 1 ]</a:t>
            </a:r>
          </a:p>
          <a:p>
            <a:r>
              <a:rPr lang="en-US" sz="1600"/>
              <a:t>               [    1    1  ]                    [ 2 ]                                                            [ 1 ]</a:t>
            </a:r>
          </a:p>
          <a:p>
            <a:endParaRPr lang="en-US" sz="1600"/>
          </a:p>
          <a:p>
            <a:pPr>
              <a:buSzPct val="120000"/>
              <a:buFontTx/>
              <a:buChar char="°"/>
            </a:pPr>
            <a:r>
              <a:rPr lang="en-US" sz="1600"/>
              <a:t>  Result of LU decomposition is</a:t>
            </a:r>
          </a:p>
          <a:p>
            <a:endParaRPr lang="en-US" sz="1600"/>
          </a:p>
          <a:p>
            <a:r>
              <a:rPr lang="en-US" sz="1600"/>
              <a:t>        L = [  1               0 ]   =  [  1        0  ]                  </a:t>
            </a:r>
            <a:r>
              <a:rPr lang="en-US" sz="1600">
                <a:solidFill>
                  <a:schemeClr val="accent2"/>
                </a:solidFill>
              </a:rPr>
              <a:t>… No roundoff error yet</a:t>
            </a:r>
            <a:endParaRPr lang="en-US" sz="1600"/>
          </a:p>
          <a:p>
            <a:r>
              <a:rPr lang="en-US" sz="1600"/>
              <a:t>              [ fl(1/1e-4)    1 ]       [ 1e4     1  ]</a:t>
            </a:r>
          </a:p>
          <a:p>
            <a:endParaRPr lang="en-US" sz="1600"/>
          </a:p>
          <a:p>
            <a:r>
              <a:rPr lang="en-US" sz="1600"/>
              <a:t>        U = [ 1e-4           1          ]  =  [  1e-4        1  ]    </a:t>
            </a:r>
            <a:r>
              <a:rPr lang="en-US" sz="1600">
                <a:solidFill>
                  <a:schemeClr val="accent2"/>
                </a:solidFill>
              </a:rPr>
              <a:t>… Error in 4th decimal place</a:t>
            </a:r>
            <a:endParaRPr lang="en-US" sz="1600"/>
          </a:p>
          <a:p>
            <a:r>
              <a:rPr lang="en-US" sz="1600"/>
              <a:t>               [ 0          fl(1-1e4*1) ]      [     0      -1e4 ]</a:t>
            </a:r>
          </a:p>
          <a:p>
            <a:endParaRPr lang="en-US" sz="1600"/>
          </a:p>
          <a:p>
            <a:r>
              <a:rPr lang="en-US" sz="1600"/>
              <a:t>        Check if A = L*U = [ 1e-4     1 ]                        </a:t>
            </a:r>
            <a:r>
              <a:rPr lang="en-US" sz="1600">
                <a:solidFill>
                  <a:schemeClr val="accent1"/>
                </a:solidFill>
              </a:rPr>
              <a:t>… (2,2) entry entirely wrong</a:t>
            </a:r>
            <a:endParaRPr lang="en-US" sz="1600"/>
          </a:p>
          <a:p>
            <a:r>
              <a:rPr lang="en-US" sz="1600"/>
              <a:t>                                        [     1      </a:t>
            </a:r>
            <a:r>
              <a:rPr lang="en-US" sz="1600">
                <a:solidFill>
                  <a:schemeClr val="accent1"/>
                </a:solidFill>
              </a:rPr>
              <a:t>0</a:t>
            </a:r>
            <a:r>
              <a:rPr lang="en-US" sz="1600"/>
              <a:t> ]</a:t>
            </a:r>
          </a:p>
          <a:p>
            <a:endParaRPr lang="en-US" sz="1600"/>
          </a:p>
          <a:p>
            <a:pPr>
              <a:buSzPct val="120000"/>
              <a:buFontTx/>
              <a:buChar char="°"/>
            </a:pPr>
            <a:r>
              <a:rPr lang="en-US" sz="1600"/>
              <a:t> Algorithm </a:t>
            </a:r>
            <a:r>
              <a:rPr lang="ja-JP" altLang="en-US" sz="1600"/>
              <a:t>“</a:t>
            </a:r>
            <a:r>
              <a:rPr lang="en-US" sz="1600"/>
              <a:t>forgets</a:t>
            </a:r>
            <a:r>
              <a:rPr lang="ja-JP" altLang="en-US" sz="1600"/>
              <a:t>”</a:t>
            </a:r>
            <a:r>
              <a:rPr lang="en-US" sz="1600"/>
              <a:t> (2,2) entry, gets same L and U for all |A(2,2)|&lt;5</a:t>
            </a:r>
          </a:p>
          <a:p>
            <a:pPr lvl="1">
              <a:buSzPct val="120000"/>
              <a:buFontTx/>
              <a:buChar char="°"/>
            </a:pPr>
            <a:r>
              <a:rPr lang="en-US" sz="1600"/>
              <a:t> </a:t>
            </a:r>
            <a:r>
              <a:rPr lang="en-US" sz="1600">
                <a:solidFill>
                  <a:schemeClr val="accent1"/>
                </a:solidFill>
              </a:rPr>
              <a:t>Numerical instability</a:t>
            </a:r>
            <a:endParaRPr lang="en-US" sz="1600"/>
          </a:p>
          <a:p>
            <a:pPr lvl="1">
              <a:buSzPct val="120000"/>
              <a:buFontTx/>
              <a:buChar char="°"/>
            </a:pPr>
            <a:r>
              <a:rPr lang="en-US" sz="1600"/>
              <a:t> Computed solution x totally inaccurate</a:t>
            </a:r>
          </a:p>
          <a:p>
            <a:pPr>
              <a:buSzPct val="120000"/>
              <a:buFontTx/>
              <a:buChar char="°"/>
            </a:pPr>
            <a:r>
              <a:rPr lang="en-US" sz="1600"/>
              <a:t> </a:t>
            </a:r>
            <a:r>
              <a:rPr lang="en-US" sz="1600">
                <a:solidFill>
                  <a:schemeClr val="accent2"/>
                </a:solidFill>
              </a:rPr>
              <a:t>Cure:</a:t>
            </a:r>
            <a:r>
              <a:rPr lang="en-US" sz="1600"/>
              <a:t> Pivot (swap rows of A) so entries of L and U bounded</a:t>
            </a:r>
            <a:endParaRPr 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348537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Gaussian Elimination with Partial Pivoting (GEPP)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0" y="738188"/>
            <a:ext cx="59261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SzPct val="120000"/>
              <a:buFontTx/>
              <a:buChar char="°"/>
            </a:pPr>
            <a:r>
              <a:rPr lang="en-US" sz="1600"/>
              <a:t> </a:t>
            </a:r>
            <a:r>
              <a:rPr lang="en-US" sz="1800"/>
              <a:t>Partial Pivoting: swap rows so that each multiplier  </a:t>
            </a:r>
          </a:p>
          <a:p>
            <a:pPr>
              <a:buSzPct val="120000"/>
            </a:pPr>
            <a:r>
              <a:rPr lang="en-US" sz="1800"/>
              <a:t>                 |L(i,j)|  =  |A(j,i)/A(i,i)| &lt;=  1</a:t>
            </a:r>
            <a:r>
              <a:rPr lang="en-US" sz="1600"/>
              <a:t>        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447800" y="1828800"/>
            <a:ext cx="6315075" cy="2549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1"/>
                </a:solidFill>
              </a:rPr>
              <a:t>find and record k where |A(k,i)| = max</a:t>
            </a:r>
            <a:r>
              <a:rPr lang="en-US" sz="2000" baseline="-6000">
                <a:solidFill>
                  <a:schemeClr val="accent1"/>
                </a:solidFill>
              </a:rPr>
              <a:t>{i &lt;= j &lt;= n}</a:t>
            </a:r>
            <a:r>
              <a:rPr lang="en-US" sz="1600">
                <a:solidFill>
                  <a:schemeClr val="accent1"/>
                </a:solidFill>
              </a:rPr>
              <a:t> |A(j,i)|</a:t>
            </a:r>
          </a:p>
          <a:p>
            <a:r>
              <a:rPr lang="en-US" sz="1600">
                <a:solidFill>
                  <a:schemeClr val="accent1"/>
                </a:solidFill>
              </a:rPr>
              <a:t>            … i.e. largest entry in rest of column i</a:t>
            </a:r>
          </a:p>
          <a:p>
            <a:r>
              <a:rPr lang="en-US" sz="1600">
                <a:solidFill>
                  <a:schemeClr val="accent1"/>
                </a:solidFill>
              </a:rPr>
              <a:t>     if |A(k,i)| = 0</a:t>
            </a:r>
          </a:p>
          <a:p>
            <a:r>
              <a:rPr lang="en-US" sz="1600">
                <a:solidFill>
                  <a:schemeClr val="accent1"/>
                </a:solidFill>
              </a:rPr>
              <a:t>          exit with a warning that A is singular, or nearly so</a:t>
            </a:r>
          </a:p>
          <a:p>
            <a:r>
              <a:rPr lang="en-US" sz="1600">
                <a:solidFill>
                  <a:schemeClr val="accent1"/>
                </a:solidFill>
              </a:rPr>
              <a:t>     elseif  k != i</a:t>
            </a:r>
          </a:p>
          <a:p>
            <a:r>
              <a:rPr lang="en-US" sz="1600">
                <a:solidFill>
                  <a:schemeClr val="accent1"/>
                </a:solidFill>
              </a:rPr>
              <a:t>          swap rows i and k of A</a:t>
            </a:r>
          </a:p>
          <a:p>
            <a:r>
              <a:rPr lang="en-US" sz="1600">
                <a:solidFill>
                  <a:schemeClr val="accent1"/>
                </a:solidFill>
              </a:rPr>
              <a:t>     end if</a:t>
            </a:r>
            <a:r>
              <a:rPr lang="en-US" sz="1600"/>
              <a:t>       </a:t>
            </a:r>
          </a:p>
          <a:p>
            <a:r>
              <a:rPr lang="en-US" sz="1600"/>
              <a:t>     A(i+1:n,i) = A(i+1:n,i) / A(i,i)        </a:t>
            </a:r>
            <a:r>
              <a:rPr lang="en-US" sz="1600">
                <a:solidFill>
                  <a:schemeClr val="accent2"/>
                </a:solidFill>
              </a:rPr>
              <a:t>… each quotient lies in [-1,1]</a:t>
            </a:r>
            <a:endParaRPr lang="en-US" sz="1600"/>
          </a:p>
          <a:p>
            <a:r>
              <a:rPr lang="en-US" sz="1600"/>
              <a:t>     A(i+1:n,i+1:n) = A(i+1:n , i+1:n ) - A(i+1:n , i) * A(i , i+1:n)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838200" y="4572000"/>
            <a:ext cx="79152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SzPct val="120000"/>
              <a:buFontTx/>
              <a:buChar char="°"/>
            </a:pPr>
            <a:r>
              <a:rPr lang="en-US" sz="1600"/>
              <a:t> </a:t>
            </a:r>
            <a:r>
              <a:rPr lang="en-US" sz="1800" i="1"/>
              <a:t>Lemma</a:t>
            </a:r>
            <a:r>
              <a:rPr lang="en-US" sz="1800"/>
              <a:t>: This algorithm computes A = P*L*U, where P is a</a:t>
            </a:r>
          </a:p>
          <a:p>
            <a:pPr>
              <a:buSzPct val="120000"/>
            </a:pPr>
            <a:r>
              <a:rPr lang="en-US" sz="1800"/>
              <a:t>                  permutation matrix</a:t>
            </a:r>
          </a:p>
          <a:p>
            <a:pPr>
              <a:buSzPct val="120000"/>
              <a:buFontTx/>
              <a:buChar char="°"/>
            </a:pPr>
            <a:r>
              <a:rPr lang="en-US" sz="1800"/>
              <a:t> Since each entry of |L(i,j)| &lt;= 1, this algorithm is considered</a:t>
            </a:r>
          </a:p>
          <a:p>
            <a:pPr>
              <a:buSzPct val="120000"/>
            </a:pPr>
            <a:r>
              <a:rPr lang="en-US" sz="1800"/>
              <a:t>       numerically stable</a:t>
            </a:r>
          </a:p>
          <a:p>
            <a:pPr>
              <a:buSzPct val="120000"/>
              <a:buFontTx/>
              <a:buChar char="°"/>
            </a:pPr>
            <a:r>
              <a:rPr lang="en-US" sz="1800"/>
              <a:t> For details see LAPACK code at www.netlib.org/lapack/single/sgetf2.f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55942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Converting BLAS2 to BLAS3 in GEPP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307013"/>
          </a:xfrm>
        </p:spPr>
        <p:txBody>
          <a:bodyPr/>
          <a:lstStyle/>
          <a:p>
            <a:r>
              <a:rPr lang="en-US">
                <a:latin typeface="Arial" charset="0"/>
              </a:rPr>
              <a:t>Blocking</a:t>
            </a:r>
          </a:p>
          <a:p>
            <a:pPr lvl="1"/>
            <a:r>
              <a:rPr lang="en-US">
                <a:latin typeface="Arial" charset="0"/>
              </a:rPr>
              <a:t>Used to optimize matrix-multiplication  </a:t>
            </a:r>
          </a:p>
          <a:p>
            <a:pPr lvl="1"/>
            <a:r>
              <a:rPr lang="en-US">
                <a:latin typeface="Arial" charset="0"/>
              </a:rPr>
              <a:t>Harder here because of data dependencies in GEPP 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Delayed Updates</a:t>
            </a:r>
          </a:p>
          <a:p>
            <a:pPr lvl="1"/>
            <a:r>
              <a:rPr lang="en-US">
                <a:latin typeface="Arial" charset="0"/>
              </a:rPr>
              <a:t>Save updates to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trailing matrix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from several consecutive BLAS2 updates</a:t>
            </a:r>
          </a:p>
          <a:p>
            <a:pPr lvl="1"/>
            <a:r>
              <a:rPr lang="en-US">
                <a:latin typeface="Arial" charset="0"/>
              </a:rPr>
              <a:t>Apply many saved updates simultaneously in one BLAS3 operation</a:t>
            </a:r>
          </a:p>
          <a:p>
            <a:r>
              <a:rPr lang="en-US">
                <a:latin typeface="Arial" charset="0"/>
              </a:rPr>
              <a:t>Same idea works for much of dense linear algebra</a:t>
            </a:r>
          </a:p>
          <a:p>
            <a:pPr lvl="1"/>
            <a:r>
              <a:rPr lang="en-US">
                <a:latin typeface="Arial" charset="0"/>
              </a:rPr>
              <a:t>Open questions remain</a:t>
            </a:r>
          </a:p>
          <a:p>
            <a:r>
              <a:rPr lang="en-US">
                <a:latin typeface="Arial" charset="0"/>
              </a:rPr>
              <a:t>Need to choose a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block size b</a:t>
            </a:r>
          </a:p>
          <a:p>
            <a:pPr lvl="1"/>
            <a:r>
              <a:rPr lang="en-US">
                <a:latin typeface="Arial" charset="0"/>
              </a:rPr>
              <a:t>Algorithm will save and apply b updates</a:t>
            </a:r>
          </a:p>
          <a:p>
            <a:pPr lvl="1"/>
            <a:r>
              <a:rPr lang="en-US">
                <a:latin typeface="Arial" charset="0"/>
              </a:rPr>
              <a:t>b must be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small enough</a:t>
            </a:r>
            <a:r>
              <a:rPr lang="en-US">
                <a:latin typeface="Arial" charset="0"/>
              </a:rPr>
              <a:t> so that active submatrix consisting of b columns of A fits in cache</a:t>
            </a:r>
          </a:p>
          <a:p>
            <a:pPr lvl="1"/>
            <a:r>
              <a:rPr lang="en-US">
                <a:latin typeface="Arial" charset="0"/>
              </a:rPr>
              <a:t>b must be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large enough</a:t>
            </a:r>
            <a:r>
              <a:rPr lang="en-US">
                <a:latin typeface="Arial" charset="0"/>
              </a:rPr>
              <a:t> to make BLAS3 fast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6484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Blocked GEPP   (</a:t>
            </a:r>
            <a:r>
              <a:rPr lang="en-US" sz="1800">
                <a:latin typeface="Arial" charset="0"/>
              </a:rPr>
              <a:t>www.netlib.org/lapack/single/sgetrf.f)</a:t>
            </a:r>
            <a:endParaRPr lang="en-US" sz="1800" b="0">
              <a:latin typeface="Arial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5800" y="914400"/>
            <a:ext cx="8080375" cy="2305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  ib = 1 to n-1 step b     </a:t>
            </a:r>
            <a:r>
              <a:rPr lang="en-US" sz="1600">
                <a:solidFill>
                  <a:schemeClr val="accent2"/>
                </a:solidFill>
              </a:rPr>
              <a:t>… Process matrix b columns at a time</a:t>
            </a:r>
            <a:endParaRPr lang="en-US" sz="1600"/>
          </a:p>
          <a:p>
            <a:r>
              <a:rPr lang="en-US" sz="1600"/>
              <a:t>     end = ib + b-1                … Point to end of block of b columns </a:t>
            </a:r>
          </a:p>
          <a:p>
            <a:r>
              <a:rPr lang="en-US" sz="1600"/>
              <a:t>     apply BLAS2 version of GEPP to  get A(ib:n , ib:end) = P</a:t>
            </a:r>
            <a:r>
              <a:rPr lang="ja-JP" altLang="en-US" sz="1600"/>
              <a:t>’</a:t>
            </a:r>
            <a:r>
              <a:rPr lang="en-US" sz="1600"/>
              <a:t> * </a:t>
            </a:r>
            <a:r>
              <a:rPr lang="en-US" sz="1600">
                <a:solidFill>
                  <a:srgbClr val="00CCFF"/>
                </a:solidFill>
              </a:rPr>
              <a:t>L</a:t>
            </a:r>
            <a:r>
              <a:rPr lang="ja-JP" altLang="en-US" sz="1600">
                <a:solidFill>
                  <a:srgbClr val="00CCFF"/>
                </a:solidFill>
              </a:rPr>
              <a:t>’</a:t>
            </a:r>
            <a:r>
              <a:rPr lang="en-US" sz="1600">
                <a:solidFill>
                  <a:srgbClr val="00CCFF"/>
                </a:solidFill>
              </a:rPr>
              <a:t> * U</a:t>
            </a:r>
            <a:r>
              <a:rPr lang="ja-JP" altLang="en-US" sz="1600">
                <a:solidFill>
                  <a:srgbClr val="00CCFF"/>
                </a:solidFill>
              </a:rPr>
              <a:t>’</a:t>
            </a:r>
            <a:endParaRPr lang="en-US" sz="1600">
              <a:solidFill>
                <a:srgbClr val="00CCFF"/>
              </a:solidFill>
            </a:endParaRPr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2"/>
                </a:solidFill>
              </a:rPr>
              <a:t>… let LL denote the strict lower triangular part of A(ib:end , ib:end) + I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= LL</a:t>
            </a:r>
            <a:r>
              <a:rPr lang="en-US" sz="2000" baseline="26000"/>
              <a:t>-1</a:t>
            </a:r>
            <a:r>
              <a:rPr lang="en-US" sz="1600"/>
              <a:t> *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        </a:t>
            </a:r>
            <a:r>
              <a:rPr lang="en-US" sz="1600">
                <a:solidFill>
                  <a:schemeClr val="accent2"/>
                </a:solidFill>
              </a:rPr>
              <a:t>… update next b rows of U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rgbClr val="00CC00"/>
                </a:solidFill>
              </a:rPr>
              <a:t>A(end+1:n , end+1:n )</a:t>
            </a:r>
            <a:r>
              <a:rPr lang="en-US" sz="1600"/>
              <a:t> = </a:t>
            </a:r>
            <a:r>
              <a:rPr lang="en-US" sz="1600">
                <a:solidFill>
                  <a:srgbClr val="00CC00"/>
                </a:solidFill>
              </a:rPr>
              <a:t>A(end+1:n , end+1:n )</a:t>
            </a:r>
            <a:endParaRPr lang="en-US" sz="1600"/>
          </a:p>
          <a:p>
            <a:r>
              <a:rPr lang="en-US" sz="1600"/>
              <a:t>                  - </a:t>
            </a:r>
            <a:r>
              <a:rPr lang="en-US" sz="1600">
                <a:solidFill>
                  <a:srgbClr val="00CCFF"/>
                </a:solidFill>
              </a:rPr>
              <a:t>A(end+1:n , ib:end)</a:t>
            </a:r>
            <a:r>
              <a:rPr lang="en-US" sz="1600"/>
              <a:t> *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   </a:t>
            </a:r>
          </a:p>
          <a:p>
            <a:r>
              <a:rPr lang="en-US" sz="1600"/>
              <a:t>                                       </a:t>
            </a:r>
            <a:r>
              <a:rPr lang="en-US" sz="1600">
                <a:solidFill>
                  <a:schemeClr val="accent2"/>
                </a:solidFill>
              </a:rPr>
              <a:t>… apply delayed updates with single matrix-multiply</a:t>
            </a:r>
          </a:p>
          <a:p>
            <a:r>
              <a:rPr lang="en-US" sz="1600">
                <a:solidFill>
                  <a:schemeClr val="accent2"/>
                </a:solidFill>
              </a:rPr>
              <a:t>                                       … with inner dimension b</a:t>
            </a:r>
            <a:endParaRPr lang="en-US" sz="1600"/>
          </a:p>
        </p:txBody>
      </p:sp>
      <p:pic>
        <p:nvPicPr>
          <p:cNvPr id="17412" name="Picture 4" descr="Gauss3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352800"/>
            <a:ext cx="3205163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20992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Overview of LAPACK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51425"/>
          </a:xfrm>
        </p:spPr>
        <p:txBody>
          <a:bodyPr/>
          <a:lstStyle/>
          <a:p>
            <a:r>
              <a:rPr lang="en-US">
                <a:latin typeface="Arial" charset="0"/>
              </a:rPr>
              <a:t>Standard library for dense/banded linear algebra</a:t>
            </a:r>
          </a:p>
          <a:p>
            <a:pPr lvl="1"/>
            <a:r>
              <a:rPr lang="en-US">
                <a:latin typeface="Arial" charset="0"/>
              </a:rPr>
              <a:t>Linear systems: A*x=b</a:t>
            </a:r>
          </a:p>
          <a:p>
            <a:pPr lvl="1"/>
            <a:r>
              <a:rPr lang="en-US">
                <a:latin typeface="Arial" charset="0"/>
              </a:rPr>
              <a:t>Least squares problems:  min</a:t>
            </a:r>
            <a:r>
              <a:rPr lang="en-US" sz="2400" baseline="-16000">
                <a:latin typeface="Arial" charset="0"/>
              </a:rPr>
              <a:t>x</a:t>
            </a:r>
            <a:r>
              <a:rPr lang="en-US">
                <a:latin typeface="Arial" charset="0"/>
              </a:rPr>
              <a:t> || A*x-b ||</a:t>
            </a:r>
            <a:r>
              <a:rPr lang="en-US" sz="2400" baseline="-16000">
                <a:latin typeface="Arial" charset="0"/>
              </a:rPr>
              <a:t>2</a:t>
            </a:r>
          </a:p>
          <a:p>
            <a:pPr lvl="1"/>
            <a:r>
              <a:rPr lang="en-US">
                <a:latin typeface="Arial" charset="0"/>
              </a:rPr>
              <a:t>Eigenvalue problems: Ax =</a:t>
            </a:r>
            <a:r>
              <a:rPr lang="en-US">
                <a:latin typeface="Symbol" charset="0"/>
              </a:rPr>
              <a:t> l</a:t>
            </a:r>
            <a:r>
              <a:rPr lang="en-US">
                <a:latin typeface="Arial" charset="0"/>
              </a:rPr>
              <a:t>x, Ax = </a:t>
            </a:r>
            <a:r>
              <a:rPr lang="en-US">
                <a:latin typeface="Symbol" charset="0"/>
              </a:rPr>
              <a:t>l</a:t>
            </a:r>
            <a:r>
              <a:rPr lang="en-US">
                <a:latin typeface="Arial" charset="0"/>
              </a:rPr>
              <a:t>Bx</a:t>
            </a:r>
          </a:p>
          <a:p>
            <a:pPr lvl="1"/>
            <a:r>
              <a:rPr lang="en-US">
                <a:latin typeface="Arial" charset="0"/>
              </a:rPr>
              <a:t>Singular value decomposition (SVD):  A = U</a:t>
            </a:r>
            <a:r>
              <a:rPr lang="en-US">
                <a:latin typeface="Symbol" charset="0"/>
              </a:rPr>
              <a:t>S</a:t>
            </a:r>
            <a:r>
              <a:rPr lang="en-US">
                <a:latin typeface="Arial" charset="0"/>
              </a:rPr>
              <a:t>V</a:t>
            </a:r>
            <a:r>
              <a:rPr lang="en-US" sz="2000" baseline="24000">
                <a:latin typeface="Arial" charset="0"/>
              </a:rPr>
              <a:t>T</a:t>
            </a:r>
          </a:p>
          <a:p>
            <a:r>
              <a:rPr lang="en-US">
                <a:latin typeface="Arial" charset="0"/>
              </a:rPr>
              <a:t>Algorithms reorganized to use BLAS3 as much as possible</a:t>
            </a:r>
            <a:endParaRPr lang="en-US" sz="2800" baseline="24000">
              <a:latin typeface="Arial" charset="0"/>
            </a:endParaRPr>
          </a:p>
          <a:p>
            <a:r>
              <a:rPr lang="en-US">
                <a:latin typeface="Arial" charset="0"/>
              </a:rPr>
              <a:t>Basis of math libraries on many computers, Matlab 6</a:t>
            </a:r>
          </a:p>
          <a:p>
            <a:r>
              <a:rPr lang="en-US">
                <a:latin typeface="Arial" charset="0"/>
              </a:rPr>
              <a:t>Many algorithmic innovations remain</a:t>
            </a:r>
          </a:p>
          <a:p>
            <a:pPr lvl="1"/>
            <a:r>
              <a:rPr lang="en-US">
                <a:latin typeface="Arial" charset="0"/>
              </a:rPr>
              <a:t>Automatic optimization</a:t>
            </a:r>
          </a:p>
          <a:p>
            <a:pPr lvl="1"/>
            <a:r>
              <a:rPr lang="en-US">
                <a:latin typeface="Arial" charset="0"/>
              </a:rPr>
              <a:t>Quadtree matrix data structures for locality</a:t>
            </a:r>
          </a:p>
          <a:p>
            <a:pPr lvl="1"/>
            <a:r>
              <a:rPr lang="en-US">
                <a:latin typeface="Arial" charset="0"/>
              </a:rPr>
              <a:t>New eigenvalue algorithms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508317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Parallelizing Gaussian Elimination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699125"/>
          </a:xfrm>
        </p:spPr>
        <p:txBody>
          <a:bodyPr/>
          <a:lstStyle/>
          <a:p>
            <a:r>
              <a:rPr lang="en-US">
                <a:latin typeface="Arial" charset="0"/>
              </a:rPr>
              <a:t>Recall parallelization steps from earlier lecture</a:t>
            </a:r>
          </a:p>
          <a:p>
            <a:pPr lvl="1"/>
            <a:r>
              <a:rPr lang="en-US">
                <a:solidFill>
                  <a:schemeClr val="accent2"/>
                </a:solidFill>
                <a:latin typeface="Arial" charset="0"/>
              </a:rPr>
              <a:t>Decomposition:</a:t>
            </a:r>
            <a:r>
              <a:rPr lang="en-US">
                <a:latin typeface="Arial" charset="0"/>
              </a:rPr>
              <a:t> identify enough parallel work, but not too much</a:t>
            </a:r>
          </a:p>
          <a:p>
            <a:pPr lvl="1"/>
            <a:r>
              <a:rPr lang="en-US">
                <a:solidFill>
                  <a:schemeClr val="accent2"/>
                </a:solidFill>
                <a:latin typeface="Arial" charset="0"/>
              </a:rPr>
              <a:t>Assignment:</a:t>
            </a:r>
            <a:r>
              <a:rPr lang="en-US">
                <a:latin typeface="Arial" charset="0"/>
              </a:rPr>
              <a:t>  load balance work among threads</a:t>
            </a:r>
          </a:p>
          <a:p>
            <a:pPr lvl="1"/>
            <a:r>
              <a:rPr lang="en-US">
                <a:solidFill>
                  <a:schemeClr val="accent2"/>
                </a:solidFill>
                <a:latin typeface="Arial" charset="0"/>
              </a:rPr>
              <a:t>Orchestrate:</a:t>
            </a:r>
            <a:r>
              <a:rPr lang="en-US">
                <a:latin typeface="Arial" charset="0"/>
              </a:rPr>
              <a:t> communication and synchronization</a:t>
            </a:r>
          </a:p>
          <a:p>
            <a:pPr lvl="1"/>
            <a:r>
              <a:rPr lang="en-US">
                <a:solidFill>
                  <a:schemeClr val="accent2"/>
                </a:solidFill>
                <a:latin typeface="Arial" charset="0"/>
              </a:rPr>
              <a:t>Mapping:</a:t>
            </a:r>
            <a:r>
              <a:rPr lang="en-US">
                <a:latin typeface="Arial" charset="0"/>
              </a:rPr>
              <a:t> which processors execute which threads</a:t>
            </a:r>
          </a:p>
          <a:p>
            <a:r>
              <a:rPr lang="en-US">
                <a:latin typeface="Arial" charset="0"/>
              </a:rPr>
              <a:t>Decomposition</a:t>
            </a:r>
          </a:p>
          <a:p>
            <a:pPr lvl="1"/>
            <a:r>
              <a:rPr lang="en-US">
                <a:latin typeface="Arial" charset="0"/>
              </a:rPr>
              <a:t>In BLAS 2 algorithm nearly each flop in inner loop can be done in parallel, so with n</a:t>
            </a:r>
            <a:r>
              <a:rPr lang="en-US" sz="2400" baseline="16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 processors, need 3n parallel steps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This is too fine-grained, prefer calls to local matmuls instead</a:t>
            </a:r>
          </a:p>
          <a:p>
            <a:pPr lvl="1"/>
            <a:r>
              <a:rPr lang="en-US">
                <a:latin typeface="Arial" charset="0"/>
              </a:rPr>
              <a:t>Need to discuss parallel matrix multiplication</a:t>
            </a:r>
          </a:p>
          <a:p>
            <a:r>
              <a:rPr lang="en-US">
                <a:latin typeface="Arial" charset="0"/>
              </a:rPr>
              <a:t>Assignment</a:t>
            </a:r>
          </a:p>
          <a:p>
            <a:pPr lvl="1"/>
            <a:r>
              <a:rPr lang="en-US">
                <a:latin typeface="Arial" charset="0"/>
              </a:rPr>
              <a:t>Which processors are responsible for which submatrices?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05000" y="3733800"/>
            <a:ext cx="6130925" cy="1082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A(i+1:n,i) = A(i+1:n,i) / A(i,i)         </a:t>
            </a:r>
            <a:r>
              <a:rPr lang="en-US" sz="1600">
                <a:solidFill>
                  <a:schemeClr val="accent2"/>
                </a:solidFill>
              </a:rPr>
              <a:t>… BLAS 1 (scale a vector)</a:t>
            </a:r>
          </a:p>
          <a:p>
            <a:r>
              <a:rPr lang="en-US" sz="1600"/>
              <a:t>     A(i+1:n,i+1:n) = A(i+1:n , i+1:n )  </a:t>
            </a:r>
            <a:r>
              <a:rPr lang="en-US" sz="1600">
                <a:solidFill>
                  <a:schemeClr val="accent2"/>
                </a:solidFill>
              </a:rPr>
              <a:t>… BLAS 2 (rank-1 update)</a:t>
            </a:r>
            <a:endParaRPr lang="en-US" sz="1600"/>
          </a:p>
          <a:p>
            <a:r>
              <a:rPr lang="en-US" sz="1600"/>
              <a:t>              - A(i+1:n , i) * A(i , i+1:n)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Layout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38200"/>
            <a:ext cx="5867400" cy="574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389812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Different Data Layouts for Parallel GE (on 4 procs)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553200" y="3352800"/>
            <a:ext cx="1509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 </a:t>
            </a:r>
            <a:r>
              <a:rPr lang="en-US" sz="1800">
                <a:solidFill>
                  <a:schemeClr val="accent1"/>
                </a:solidFill>
              </a:rPr>
              <a:t>The winner!</a:t>
            </a:r>
            <a:endParaRPr 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69925" y="1100138"/>
            <a:ext cx="148907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Bad load balance:</a:t>
            </a:r>
          </a:p>
          <a:p>
            <a:r>
              <a:rPr lang="en-US">
                <a:solidFill>
                  <a:schemeClr val="accent1"/>
                </a:solidFill>
              </a:rPr>
              <a:t>P0 idle after first</a:t>
            </a:r>
          </a:p>
          <a:p>
            <a:r>
              <a:rPr lang="en-US">
                <a:solidFill>
                  <a:schemeClr val="accent1"/>
                </a:solidFill>
              </a:rPr>
              <a:t>n/4 steps</a:t>
            </a:r>
            <a:endParaRPr 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03925" y="1023938"/>
            <a:ext cx="2439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Load balanced, but can</a:t>
            </a:r>
            <a:r>
              <a:rPr lang="ja-JP" altLang="en-US">
                <a:solidFill>
                  <a:schemeClr val="accent1"/>
                </a:solidFill>
              </a:rPr>
              <a:t>’</a:t>
            </a:r>
            <a:r>
              <a:rPr lang="en-US">
                <a:solidFill>
                  <a:schemeClr val="accent1"/>
                </a:solidFill>
              </a:rPr>
              <a:t>t easily</a:t>
            </a:r>
          </a:p>
          <a:p>
            <a:r>
              <a:rPr lang="en-US">
                <a:solidFill>
                  <a:schemeClr val="accent1"/>
                </a:solidFill>
              </a:rPr>
              <a:t>use BLAS2 or BLAS3</a:t>
            </a:r>
            <a:endParaRPr 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04800" y="2971800"/>
            <a:ext cx="18526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Can trade load balance</a:t>
            </a:r>
          </a:p>
          <a:p>
            <a:r>
              <a:rPr lang="en-US">
                <a:solidFill>
                  <a:schemeClr val="accent1"/>
                </a:solidFill>
              </a:rPr>
              <a:t>and BLAS2/3 </a:t>
            </a:r>
          </a:p>
          <a:p>
            <a:r>
              <a:rPr lang="en-US">
                <a:solidFill>
                  <a:schemeClr val="accent1"/>
                </a:solidFill>
              </a:rPr>
              <a:t>performance by </a:t>
            </a:r>
          </a:p>
          <a:p>
            <a:r>
              <a:rPr lang="en-US">
                <a:solidFill>
                  <a:schemeClr val="accent1"/>
                </a:solidFill>
              </a:rPr>
              <a:t>choosing b, but</a:t>
            </a:r>
          </a:p>
          <a:p>
            <a:r>
              <a:rPr lang="en-US">
                <a:solidFill>
                  <a:schemeClr val="accent1"/>
                </a:solidFill>
              </a:rPr>
              <a:t>factorization of block</a:t>
            </a:r>
          </a:p>
          <a:p>
            <a:r>
              <a:rPr lang="en-US">
                <a:solidFill>
                  <a:schemeClr val="accent1"/>
                </a:solidFill>
              </a:rPr>
              <a:t>column is a bottleneck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937125" y="5291138"/>
            <a:ext cx="19542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Complicated addressing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6167438" cy="425450"/>
          </a:xfrm>
        </p:spPr>
        <p:txBody>
          <a:bodyPr/>
          <a:lstStyle/>
          <a:p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056188"/>
          </a:xfrm>
        </p:spPr>
        <p:txBody>
          <a:bodyPr/>
          <a:lstStyle/>
          <a:p>
            <a:r>
              <a:rPr lang="en-US" b="0" u="sng">
                <a:latin typeface="Arial" charset="0"/>
              </a:rPr>
              <a:t>Dense A:</a:t>
            </a:r>
            <a:r>
              <a:rPr lang="en-US" b="0">
                <a:latin typeface="Arial" charset="0"/>
              </a:rPr>
              <a:t>  Gaussian elimination with partial pivoting</a:t>
            </a:r>
          </a:p>
          <a:p>
            <a:pPr lvl="1"/>
            <a:r>
              <a:rPr lang="en-US" sz="2400" b="0">
                <a:solidFill>
                  <a:schemeClr val="accent1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2400">
              <a:solidFill>
                <a:srgbClr val="969696"/>
              </a:solidFill>
              <a:latin typeface="Arial" charset="0"/>
            </a:endParaRPr>
          </a:p>
          <a:p>
            <a:r>
              <a:rPr lang="en-US" b="0">
                <a:solidFill>
                  <a:srgbClr val="969696"/>
                </a:solidFill>
                <a:latin typeface="Arial" charset="0"/>
              </a:rPr>
              <a:t>Sparse A:  Iterative methods – Conjugate gradient etc.</a:t>
            </a:r>
          </a:p>
          <a:p>
            <a:pPr lvl="1"/>
            <a:r>
              <a:rPr lang="en-US" sz="2400" b="0">
                <a:solidFill>
                  <a:srgbClr val="969696"/>
                </a:solidFill>
                <a:latin typeface="Arial" charset="0"/>
              </a:rPr>
              <a:t>Sparse matrix times dense vector</a:t>
            </a:r>
          </a:p>
          <a:p>
            <a:pPr lvl="4"/>
            <a:endParaRPr lang="en-US" sz="2400">
              <a:latin typeface="Arial" charset="0"/>
            </a:endParaRPr>
          </a:p>
          <a:p>
            <a:r>
              <a:rPr lang="en-US" b="0">
                <a:solidFill>
                  <a:srgbClr val="969696"/>
                </a:solidFill>
                <a:latin typeface="Arial" charset="0"/>
              </a:rPr>
              <a:t>Sparse A:  Gaussian elimination – Cholesky, LU, etc.</a:t>
            </a:r>
          </a:p>
          <a:p>
            <a:pPr lvl="1"/>
            <a:r>
              <a:rPr lang="en-US" sz="2400" b="0">
                <a:solidFill>
                  <a:srgbClr val="969696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400">
              <a:solidFill>
                <a:srgbClr val="969696"/>
              </a:solidFill>
              <a:latin typeface="Arial" charset="0"/>
            </a:endParaRPr>
          </a:p>
          <a:p>
            <a:r>
              <a:rPr lang="en-US" b="0">
                <a:solidFill>
                  <a:srgbClr val="969696"/>
                </a:solidFill>
                <a:latin typeface="Arial" charset="0"/>
              </a:rPr>
              <a:t>Sparse A:  Preconditioned iterative methods and multigrid</a:t>
            </a:r>
          </a:p>
          <a:p>
            <a:pPr lvl="1"/>
            <a:r>
              <a:rPr lang="en-US" sz="2400" b="0">
                <a:solidFill>
                  <a:srgbClr val="969696"/>
                </a:solidFill>
                <a:latin typeface="Arial" charset="0"/>
              </a:rPr>
              <a:t>Mixture of lots of things</a:t>
            </a:r>
          </a:p>
        </p:txBody>
      </p:sp>
    </p:spTree>
    <p:extLst>
      <p:ext uri="{BB962C8B-B14F-4D97-AF65-F5344CB8AC3E}">
        <p14:creationId xmlns:p14="http://schemas.microsoft.com/office/powerpoint/2010/main" val="4027789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85140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Review: BLAS 3 (Blocked) GEPP</a:t>
            </a:r>
            <a:endParaRPr lang="en-US" sz="1800" b="0">
              <a:latin typeface="Arial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85800" y="914400"/>
            <a:ext cx="8080375" cy="2305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  ib = 1 to n-1 step b     </a:t>
            </a:r>
            <a:r>
              <a:rPr lang="en-US" sz="1600">
                <a:solidFill>
                  <a:schemeClr val="accent2"/>
                </a:solidFill>
              </a:rPr>
              <a:t>… Process matrix b columns at a time</a:t>
            </a:r>
            <a:endParaRPr lang="en-US" sz="1600"/>
          </a:p>
          <a:p>
            <a:r>
              <a:rPr lang="en-US" sz="1600"/>
              <a:t>     end = ib + b-1                … Point to end of block of b columns </a:t>
            </a:r>
          </a:p>
          <a:p>
            <a:r>
              <a:rPr lang="en-US" sz="1600"/>
              <a:t>     apply BLAS2 version of GEPP to  get A(ib:n , ib:end) = P</a:t>
            </a:r>
            <a:r>
              <a:rPr lang="ja-JP" altLang="en-US" sz="1600"/>
              <a:t>’</a:t>
            </a:r>
            <a:r>
              <a:rPr lang="en-US" sz="1600"/>
              <a:t> * L</a:t>
            </a:r>
            <a:r>
              <a:rPr lang="ja-JP" altLang="en-US" sz="1600"/>
              <a:t>’</a:t>
            </a:r>
            <a:r>
              <a:rPr lang="en-US" sz="1600"/>
              <a:t> * U</a:t>
            </a:r>
            <a:r>
              <a:rPr lang="ja-JP" altLang="en-US" sz="1600"/>
              <a:t>’</a:t>
            </a:r>
            <a:endParaRPr lang="en-US" sz="1600"/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2"/>
                </a:solidFill>
              </a:rPr>
              <a:t>… let LL denote the strict lower triangular part of A(ib:end , ib:end) + I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= LL</a:t>
            </a:r>
            <a:r>
              <a:rPr lang="en-US" sz="2000" baseline="26000"/>
              <a:t>-1</a:t>
            </a:r>
            <a:r>
              <a:rPr lang="en-US" sz="1600"/>
              <a:t> *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        </a:t>
            </a:r>
            <a:r>
              <a:rPr lang="en-US" sz="1600">
                <a:solidFill>
                  <a:schemeClr val="accent2"/>
                </a:solidFill>
              </a:rPr>
              <a:t>… update next b rows of U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rgbClr val="00CC00"/>
                </a:solidFill>
              </a:rPr>
              <a:t>A(end+1:n , end+1:n )</a:t>
            </a:r>
            <a:r>
              <a:rPr lang="en-US" sz="1600"/>
              <a:t> = </a:t>
            </a:r>
            <a:r>
              <a:rPr lang="en-US" sz="1600">
                <a:solidFill>
                  <a:srgbClr val="00CC00"/>
                </a:solidFill>
              </a:rPr>
              <a:t>A(end+1:n , end+1:n )</a:t>
            </a:r>
            <a:endParaRPr lang="en-US" sz="1600"/>
          </a:p>
          <a:p>
            <a:r>
              <a:rPr lang="en-US" sz="1600"/>
              <a:t>                  - </a:t>
            </a:r>
            <a:r>
              <a:rPr lang="en-US" sz="1600">
                <a:solidFill>
                  <a:srgbClr val="00CCFF"/>
                </a:solidFill>
              </a:rPr>
              <a:t>A(end+1:n , ib:end)</a:t>
            </a:r>
            <a:r>
              <a:rPr lang="en-US" sz="1600"/>
              <a:t> * </a:t>
            </a:r>
            <a:r>
              <a:rPr lang="en-US" sz="1600">
                <a:solidFill>
                  <a:srgbClr val="FF66CC"/>
                </a:solidFill>
              </a:rPr>
              <a:t>A(ib:end , end+1:n)</a:t>
            </a:r>
            <a:r>
              <a:rPr lang="en-US" sz="1600"/>
              <a:t>    </a:t>
            </a:r>
          </a:p>
          <a:p>
            <a:r>
              <a:rPr lang="en-US" sz="1600"/>
              <a:t>                                       </a:t>
            </a:r>
            <a:r>
              <a:rPr lang="en-US" sz="1600">
                <a:solidFill>
                  <a:schemeClr val="accent2"/>
                </a:solidFill>
              </a:rPr>
              <a:t>… apply delayed updates with single matrix-multiply</a:t>
            </a:r>
          </a:p>
          <a:p>
            <a:r>
              <a:rPr lang="en-US" sz="1600">
                <a:solidFill>
                  <a:schemeClr val="accent2"/>
                </a:solidFill>
              </a:rPr>
              <a:t>                                       … with inner dimension b</a:t>
            </a:r>
            <a:endParaRPr lang="en-US" sz="1600"/>
          </a:p>
        </p:txBody>
      </p:sp>
      <p:pic>
        <p:nvPicPr>
          <p:cNvPr id="21508" name="Picture 4" descr="Gauss3b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352800"/>
            <a:ext cx="3205163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AutoShape 5"/>
          <p:cNvSpPr>
            <a:spLocks/>
          </p:cNvSpPr>
          <p:nvPr/>
        </p:nvSpPr>
        <p:spPr bwMode="auto">
          <a:xfrm>
            <a:off x="838200" y="1981200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12700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7254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accent1"/>
                </a:solidFill>
              </a:rPr>
              <a:t>BLAS 3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1371600"/>
            <a:ext cx="3873500" cy="347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533400" y="1143000"/>
            <a:ext cx="784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09600" y="152400"/>
            <a:ext cx="8016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63DE8"/>
                </a:solidFill>
              </a:rPr>
              <a:t>Review: Row and Column Block Cyclic Layout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946525" y="1431925"/>
            <a:ext cx="5281613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/>
              <a:t>processors and matrix blocks</a:t>
            </a:r>
          </a:p>
          <a:p>
            <a:r>
              <a:rPr lang="en-US" sz="2400"/>
              <a:t>are distributed in a 2d array</a:t>
            </a:r>
          </a:p>
          <a:p>
            <a:endParaRPr lang="en-US" sz="2400"/>
          </a:p>
          <a:p>
            <a:r>
              <a:rPr lang="en-US" sz="2400"/>
              <a:t>pcol-fold parallelism</a:t>
            </a:r>
          </a:p>
          <a:p>
            <a:r>
              <a:rPr lang="en-US" sz="2400"/>
              <a:t>in any column, and calls to the </a:t>
            </a:r>
          </a:p>
          <a:p>
            <a:r>
              <a:rPr lang="en-US" sz="2400"/>
              <a:t>BLAS2 and BLAS3 on matrices of </a:t>
            </a:r>
          </a:p>
          <a:p>
            <a:r>
              <a:rPr lang="en-US" sz="2400"/>
              <a:t>size brow-by-bcol</a:t>
            </a:r>
          </a:p>
          <a:p>
            <a:endParaRPr lang="en-US" sz="2400"/>
          </a:p>
          <a:p>
            <a:r>
              <a:rPr lang="en-US" sz="2400"/>
              <a:t>serial bottleneck is eased</a:t>
            </a:r>
          </a:p>
          <a:p>
            <a:endParaRPr lang="en-US" sz="2400"/>
          </a:p>
          <a:p>
            <a:r>
              <a:rPr lang="en-US" sz="2400"/>
              <a:t>need not be symmetric in rows and</a:t>
            </a:r>
          </a:p>
          <a:p>
            <a:r>
              <a:rPr lang="en-US" sz="2400"/>
              <a:t>columns</a:t>
            </a:r>
          </a:p>
          <a:p>
            <a:endParaRPr lang="en-US" sz="2400"/>
          </a:p>
          <a:p>
            <a:endParaRPr lang="en-US" sz="2400"/>
          </a:p>
        </p:txBody>
      </p:sp>
    </p:spTree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533400" y="1143000"/>
            <a:ext cx="784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33400" y="152400"/>
            <a:ext cx="78184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63DE8"/>
                </a:solidFill>
              </a:rPr>
              <a:t>Distributed GE with a 2D Block Cyclic Layout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15938" y="1204913"/>
            <a:ext cx="80486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/>
              <a:t>block size b in the algorithm and the block sizes brow </a:t>
            </a:r>
          </a:p>
          <a:p>
            <a:r>
              <a:rPr lang="en-US" sz="2400"/>
              <a:t>and bcol in the layout satisfy b=brow=bcol. </a:t>
            </a:r>
          </a:p>
          <a:p>
            <a:endParaRPr lang="en-US" sz="2400"/>
          </a:p>
          <a:p>
            <a:r>
              <a:rPr lang="en-US" sz="2400"/>
              <a:t>shaded regions indicate busy processors or </a:t>
            </a:r>
          </a:p>
          <a:p>
            <a:r>
              <a:rPr lang="en-US" sz="2400"/>
              <a:t>communication performed.</a:t>
            </a:r>
          </a:p>
          <a:p>
            <a:endParaRPr lang="en-US" sz="2400"/>
          </a:p>
          <a:p>
            <a:r>
              <a:rPr lang="en-US" sz="2400"/>
              <a:t>unnecessary to have a barrier between each </a:t>
            </a:r>
          </a:p>
          <a:p>
            <a:r>
              <a:rPr lang="en-US" sz="2400"/>
              <a:t>step of the algorithm, e.g.. step 9, 10, and 11 can be </a:t>
            </a:r>
          </a:p>
          <a:p>
            <a:r>
              <a:rPr lang="en-US" sz="2400"/>
              <a:t>pipelined</a:t>
            </a:r>
          </a:p>
          <a:p>
            <a:endParaRPr lang="en-US" sz="2400"/>
          </a:p>
          <a:p>
            <a:endParaRPr lang="en-US" sz="2400"/>
          </a:p>
        </p:txBody>
      </p:sp>
    </p:spTree>
  </p:cSld>
  <p:clrMapOvr>
    <a:masterClrMapping/>
  </p:clrMapOvr>
  <p:transition xmlns:p14="http://schemas.microsoft.com/office/powerpoint/2010/main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533400" y="1143000"/>
            <a:ext cx="784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30238" y="358775"/>
            <a:ext cx="7812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63DE8"/>
                </a:solidFill>
              </a:rPr>
              <a:t>Distributed GE with a 2D Block Cyclic Layout</a:t>
            </a:r>
          </a:p>
        </p:txBody>
      </p:sp>
      <p:pic>
        <p:nvPicPr>
          <p:cNvPr id="24580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0"/>
            <a:ext cx="88265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4455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AutoShape 3"/>
          <p:cNvSpPr>
            <a:spLocks/>
          </p:cNvSpPr>
          <p:nvPr/>
        </p:nvSpPr>
        <p:spPr bwMode="auto">
          <a:xfrm>
            <a:off x="7620000" y="2819400"/>
            <a:ext cx="228600" cy="3581400"/>
          </a:xfrm>
          <a:prstGeom prst="rightBrace">
            <a:avLst>
              <a:gd name="adj1" fmla="val 13055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 rot="-5400000">
            <a:off x="7089775" y="4264025"/>
            <a:ext cx="23717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Matrix multiply of</a:t>
            </a:r>
          </a:p>
          <a:p>
            <a:pPr>
              <a:spcBef>
                <a:spcPct val="50000"/>
              </a:spcBef>
            </a:pPr>
            <a:r>
              <a:rPr lang="en-US"/>
              <a:t> green = green - blue * pink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ScaLAPACK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838200"/>
            <a:ext cx="5448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3138" y="2047875"/>
            <a:ext cx="4670425" cy="1003300"/>
          </a:xfrm>
          <a:noFill/>
        </p:spPr>
        <p:txBody>
          <a:bodyPr anchor="ctr"/>
          <a:lstStyle/>
          <a:p>
            <a:pPr algn="ctr"/>
            <a:r>
              <a:rPr lang="en-US">
                <a:latin typeface="Arial" charset="0"/>
              </a:rPr>
              <a:t/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/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Dense Linear Algebra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(Excerpts)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934200" cy="1265238"/>
          </a:xfrm>
          <a:noFill/>
        </p:spPr>
        <p:txBody>
          <a:bodyPr/>
          <a:lstStyle/>
          <a:p>
            <a:pPr marL="203200" indent="-203200"/>
            <a:r>
              <a:rPr lang="en-US">
                <a:latin typeface="Arial" charset="0"/>
              </a:rPr>
              <a:t>James Demmel</a:t>
            </a:r>
            <a:endParaRPr lang="en-US">
              <a:solidFill>
                <a:schemeClr val="tx2"/>
              </a:solidFill>
              <a:latin typeface="Arial" charset="0"/>
            </a:endParaRPr>
          </a:p>
          <a:p>
            <a:pPr marL="203200" indent="-203200"/>
            <a:endParaRPr lang="en-US">
              <a:latin typeface="Arial" charset="0"/>
            </a:endParaRPr>
          </a:p>
          <a:p>
            <a:pPr marL="203200" indent="-203200"/>
            <a:r>
              <a:rPr lang="en-US" sz="2000">
                <a:solidFill>
                  <a:schemeClr val="accent1"/>
                </a:solidFill>
                <a:latin typeface="Arial" charset="0"/>
              </a:rPr>
              <a:t>http://www.cs.berkeley.edu/~demmel/cs267_221001.ppt</a:t>
            </a:r>
            <a:endParaRPr lang="en-US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17335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Motivation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34025"/>
          </a:xfrm>
        </p:spPr>
        <p:txBody>
          <a:bodyPr/>
          <a:lstStyle/>
          <a:p>
            <a:r>
              <a:rPr lang="en-US">
                <a:latin typeface="Arial" charset="0"/>
              </a:rPr>
              <a:t>3 Basic Linear Algebra Problems</a:t>
            </a:r>
          </a:p>
          <a:p>
            <a:pPr lvl="1"/>
            <a:r>
              <a:rPr lang="en-US">
                <a:latin typeface="Arial" charset="0"/>
              </a:rPr>
              <a:t>Linear Equations: Solve Ax=b for x</a:t>
            </a:r>
          </a:p>
          <a:p>
            <a:pPr lvl="1"/>
            <a:r>
              <a:rPr lang="en-US">
                <a:latin typeface="Arial" charset="0"/>
              </a:rPr>
              <a:t>Least Squares: Find x that minimizes </a:t>
            </a:r>
            <a:r>
              <a:rPr lang="en-US">
                <a:latin typeface="Symbol" charset="0"/>
              </a:rPr>
              <a:t>S</a:t>
            </a:r>
            <a:r>
              <a:rPr lang="en-US">
                <a:latin typeface="Arial" charset="0"/>
              </a:rPr>
              <a:t> r</a:t>
            </a:r>
            <a:r>
              <a:rPr lang="en-US" sz="3200" baseline="-25000">
                <a:latin typeface="Arial" charset="0"/>
              </a:rPr>
              <a:t>i</a:t>
            </a:r>
            <a:r>
              <a:rPr lang="en-US" sz="2400" baseline="24000">
                <a:latin typeface="Arial" charset="0"/>
              </a:rPr>
              <a:t>2</a:t>
            </a:r>
            <a:r>
              <a:rPr lang="en-US" sz="2400">
                <a:latin typeface="Arial" charset="0"/>
              </a:rPr>
              <a:t> </a:t>
            </a:r>
            <a:r>
              <a:rPr lang="en-US">
                <a:latin typeface="Arial" charset="0"/>
              </a:rPr>
              <a:t>where r=Ax-b</a:t>
            </a:r>
          </a:p>
          <a:p>
            <a:pPr lvl="1"/>
            <a:r>
              <a:rPr lang="en-US">
                <a:latin typeface="Arial" charset="0"/>
              </a:rPr>
              <a:t>Eigenvalues: Find</a:t>
            </a:r>
            <a:r>
              <a:rPr lang="en-US">
                <a:latin typeface="Math1" charset="0"/>
              </a:rPr>
              <a:t> </a:t>
            </a:r>
            <a:r>
              <a:rPr lang="en-US">
                <a:latin typeface="Symbol" charset="0"/>
              </a:rPr>
              <a:t>l</a:t>
            </a:r>
            <a:r>
              <a:rPr lang="en-US">
                <a:latin typeface="Math1" charset="0"/>
              </a:rPr>
              <a:t> </a:t>
            </a:r>
            <a:r>
              <a:rPr lang="en-US">
                <a:latin typeface="Arial" charset="0"/>
              </a:rPr>
              <a:t>and x where Ax = </a:t>
            </a:r>
            <a:r>
              <a:rPr lang="en-US">
                <a:latin typeface="Symbol" charset="0"/>
              </a:rPr>
              <a:t>l</a:t>
            </a:r>
            <a:r>
              <a:rPr lang="en-US">
                <a:latin typeface="Arial" charset="0"/>
              </a:rPr>
              <a:t> x</a:t>
            </a:r>
          </a:p>
          <a:p>
            <a:pPr lvl="1"/>
            <a:r>
              <a:rPr lang="en-US">
                <a:latin typeface="Arial" charset="0"/>
              </a:rPr>
              <a:t>Lots of variations depending on structure of A (eg symmetry)</a:t>
            </a:r>
          </a:p>
          <a:p>
            <a:r>
              <a:rPr lang="en-US">
                <a:latin typeface="Arial" charset="0"/>
              </a:rPr>
              <a:t>Why dense A, as opposed to sparse A?</a:t>
            </a:r>
          </a:p>
          <a:p>
            <a:pPr lvl="1"/>
            <a:r>
              <a:rPr lang="en-US">
                <a:latin typeface="Arial" charset="0"/>
              </a:rPr>
              <a:t>Aren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t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most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large matrices sparse?</a:t>
            </a:r>
          </a:p>
          <a:p>
            <a:pPr lvl="1"/>
            <a:r>
              <a:rPr lang="en-US">
                <a:latin typeface="Arial" charset="0"/>
              </a:rPr>
              <a:t>Dense algorithms easier to understand </a:t>
            </a:r>
          </a:p>
          <a:p>
            <a:pPr lvl="1"/>
            <a:r>
              <a:rPr lang="en-US">
                <a:latin typeface="Arial" charset="0"/>
              </a:rPr>
              <a:t>Some applications yields large dense matrices</a:t>
            </a:r>
          </a:p>
          <a:p>
            <a:pPr lvl="2"/>
            <a:r>
              <a:rPr lang="en-US">
                <a:latin typeface="Arial" charset="0"/>
              </a:rPr>
              <a:t>Ax=b: Computational Electromagnetics</a:t>
            </a:r>
          </a:p>
          <a:p>
            <a:pPr lvl="2"/>
            <a:r>
              <a:rPr lang="en-US">
                <a:latin typeface="Arial" charset="0"/>
              </a:rPr>
              <a:t>Ax = </a:t>
            </a:r>
            <a:r>
              <a:rPr lang="en-US">
                <a:latin typeface="Symbol" charset="0"/>
              </a:rPr>
              <a:t>l</a:t>
            </a:r>
            <a:r>
              <a:rPr lang="en-US">
                <a:latin typeface="Arial" charset="0"/>
              </a:rPr>
              <a:t>x: Quantum Chemistry</a:t>
            </a:r>
          </a:p>
          <a:p>
            <a:pPr lvl="1"/>
            <a:r>
              <a:rPr lang="en-US">
                <a:latin typeface="Arial" charset="0"/>
              </a:rPr>
              <a:t>Benchmarking</a:t>
            </a:r>
          </a:p>
          <a:p>
            <a:pPr lvl="2"/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How fast is your computer?</a:t>
            </a:r>
            <a:r>
              <a:rPr lang="ja-JP" altLang="en-US">
                <a:latin typeface="Arial" charset="0"/>
              </a:rPr>
              <a:t>”</a:t>
            </a:r>
            <a:r>
              <a:rPr lang="en-US">
                <a:latin typeface="Arial" charset="0"/>
              </a:rPr>
              <a:t> =                                           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How fast can you solve dense Ax=b?</a:t>
            </a:r>
            <a:r>
              <a:rPr lang="ja-JP" altLang="en-US">
                <a:latin typeface="Arial" charset="0"/>
              </a:rPr>
              <a:t>”</a:t>
            </a:r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Large sparse matrix algorithms often yield smaller (but still large) dense problems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934325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Review of Gaussian Elimination (GE) for solving Ax=b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935038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Add multiples of each row to later rows to make A upper triangular</a:t>
            </a:r>
          </a:p>
          <a:p>
            <a:r>
              <a:rPr lang="en-US" sz="2000">
                <a:latin typeface="Arial" charset="0"/>
              </a:rPr>
              <a:t>Solve resulting triangular system Ux = c by substitution</a:t>
            </a:r>
            <a:endParaRPr lang="en-US"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66800" y="1981200"/>
            <a:ext cx="7335838" cy="2060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… for each column i</a:t>
            </a:r>
          </a:p>
          <a:p>
            <a:r>
              <a:rPr lang="en-US" sz="1600">
                <a:solidFill>
                  <a:schemeClr val="accent2"/>
                </a:solidFill>
              </a:rPr>
              <a:t>… zero it out below the diagonal by adding multiples of row i to later rows</a:t>
            </a:r>
            <a:endParaRPr lang="en-US" sz="1600"/>
          </a:p>
          <a:p>
            <a:r>
              <a:rPr lang="en-US" sz="1600"/>
              <a:t>for i = 1 to n-1</a:t>
            </a:r>
          </a:p>
          <a:p>
            <a:r>
              <a:rPr lang="en-US" sz="1600"/>
              <a:t>    </a:t>
            </a:r>
            <a:r>
              <a:rPr lang="en-US" sz="1600">
                <a:solidFill>
                  <a:schemeClr val="accent2"/>
                </a:solidFill>
              </a:rPr>
              <a:t>… for each row j below row i</a:t>
            </a:r>
          </a:p>
          <a:p>
            <a:r>
              <a:rPr lang="en-US" sz="1600"/>
              <a:t>    for j = i+1 to n</a:t>
            </a:r>
          </a:p>
          <a:p>
            <a:r>
              <a:rPr lang="en-US" sz="1600"/>
              <a:t>         </a:t>
            </a:r>
            <a:r>
              <a:rPr lang="en-US" sz="1600">
                <a:solidFill>
                  <a:schemeClr val="accent2"/>
                </a:solidFill>
              </a:rPr>
              <a:t>… add a multiple of row i to row j</a:t>
            </a:r>
            <a:endParaRPr lang="en-US" sz="1600"/>
          </a:p>
          <a:p>
            <a:r>
              <a:rPr lang="en-US" sz="1600"/>
              <a:t>         for k = i to n</a:t>
            </a:r>
          </a:p>
          <a:p>
            <a:r>
              <a:rPr lang="en-US" sz="1600"/>
              <a:t>               A(j,k) = A(j,k) - (A(j,i)/A(i,i)) * A(i,k)</a:t>
            </a:r>
          </a:p>
        </p:txBody>
      </p:sp>
      <p:pic>
        <p:nvPicPr>
          <p:cNvPr id="6149" name="Picture 5" descr="Gaus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419600"/>
            <a:ext cx="60102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(1)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163888"/>
          </a:xfrm>
        </p:spPr>
        <p:txBody>
          <a:bodyPr/>
          <a:lstStyle/>
          <a:p>
            <a:r>
              <a:rPr lang="en-US">
                <a:latin typeface="Arial" charset="0"/>
              </a:rPr>
              <a:t>Initial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Remove computation of constant A(j,i)/A(i,i) from inner loop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371600"/>
            <a:ext cx="7335838" cy="2060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… for each column i</a:t>
            </a:r>
          </a:p>
          <a:p>
            <a:r>
              <a:rPr lang="en-US" sz="1600">
                <a:solidFill>
                  <a:schemeClr val="accent2"/>
                </a:solidFill>
              </a:rPr>
              <a:t>… zero it out below the diagonal by adding multiples of row i to later rows</a:t>
            </a:r>
            <a:endParaRPr lang="en-US" sz="1600"/>
          </a:p>
          <a:p>
            <a:r>
              <a:rPr lang="en-US" sz="1600"/>
              <a:t>for i = 1 to n-1</a:t>
            </a:r>
          </a:p>
          <a:p>
            <a:r>
              <a:rPr lang="en-US" sz="1600"/>
              <a:t>    </a:t>
            </a:r>
            <a:r>
              <a:rPr lang="en-US" sz="1600">
                <a:solidFill>
                  <a:schemeClr val="accent2"/>
                </a:solidFill>
              </a:rPr>
              <a:t>… for each row j below row i</a:t>
            </a:r>
          </a:p>
          <a:p>
            <a:r>
              <a:rPr lang="en-US" sz="1600"/>
              <a:t>    for j = i+1 to n</a:t>
            </a:r>
          </a:p>
          <a:p>
            <a:r>
              <a:rPr lang="en-US" sz="1600"/>
              <a:t>         </a:t>
            </a:r>
            <a:r>
              <a:rPr lang="en-US" sz="1600">
                <a:solidFill>
                  <a:schemeClr val="accent2"/>
                </a:solidFill>
              </a:rPr>
              <a:t>… add a multiple of row i to row j</a:t>
            </a:r>
            <a:endParaRPr lang="en-US" sz="1600"/>
          </a:p>
          <a:p>
            <a:r>
              <a:rPr lang="en-US" sz="1600"/>
              <a:t>         for k = i to n</a:t>
            </a:r>
          </a:p>
          <a:p>
            <a:r>
              <a:rPr lang="en-US" sz="1600"/>
              <a:t>               A(j,k) = A(j,k) - (A(j,i)/A(i,i)) * A(i,k)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914400" y="4191000"/>
            <a:ext cx="337343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</a:t>
            </a:r>
            <a:r>
              <a:rPr lang="en-US" sz="1600">
                <a:solidFill>
                  <a:schemeClr val="accent1"/>
                </a:solidFill>
              </a:rPr>
              <a:t>m = A(j,i)/A(i,i)</a:t>
            </a:r>
            <a:endParaRPr lang="en-US" sz="1600"/>
          </a:p>
          <a:p>
            <a:r>
              <a:rPr lang="en-US" sz="1600"/>
              <a:t>          for k = i to n</a:t>
            </a:r>
          </a:p>
          <a:p>
            <a:r>
              <a:rPr lang="en-US" sz="1600"/>
              <a:t>               A(j,k) = A(j,k) - </a:t>
            </a:r>
            <a:r>
              <a:rPr lang="en-US" sz="1600">
                <a:solidFill>
                  <a:schemeClr val="accent1"/>
                </a:solidFill>
              </a:rPr>
              <a:t>m</a:t>
            </a:r>
            <a:r>
              <a:rPr lang="en-US" sz="1600"/>
              <a:t> * A(i,k)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163888"/>
          </a:xfrm>
        </p:spPr>
        <p:txBody>
          <a:bodyPr/>
          <a:lstStyle/>
          <a:p>
            <a:r>
              <a:rPr lang="en-US">
                <a:latin typeface="Arial" charset="0"/>
              </a:rPr>
              <a:t>Last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Don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t compute what we already know:                    zeros below diagonal in column i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143000" y="4343400"/>
            <a:ext cx="337343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m = A(j,i)/A(i,i)</a:t>
            </a:r>
          </a:p>
          <a:p>
            <a:r>
              <a:rPr lang="en-US" sz="1600"/>
              <a:t>          for k = i</a:t>
            </a:r>
            <a:r>
              <a:rPr lang="en-US" sz="1600">
                <a:solidFill>
                  <a:schemeClr val="accent1"/>
                </a:solidFill>
              </a:rPr>
              <a:t>+1</a:t>
            </a:r>
            <a:r>
              <a:rPr lang="en-US" sz="1600"/>
              <a:t> to n</a:t>
            </a:r>
          </a:p>
          <a:p>
            <a:r>
              <a:rPr lang="en-US" sz="1600"/>
              <a:t>               A(j,k) = A(j,k) - m * A(i,k)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1066800" y="1524000"/>
            <a:ext cx="337343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m = A(j,i)/A(i,i)</a:t>
            </a:r>
          </a:p>
          <a:p>
            <a:r>
              <a:rPr lang="en-US" sz="1600"/>
              <a:t>          for k = i to n</a:t>
            </a:r>
          </a:p>
          <a:p>
            <a:r>
              <a:rPr lang="en-US" sz="1600"/>
              <a:t>               A(j,k) = A(j,k) - m * A(i,k)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3163888"/>
          </a:xfrm>
        </p:spPr>
        <p:txBody>
          <a:bodyPr/>
          <a:lstStyle/>
          <a:p>
            <a:r>
              <a:rPr lang="en-US">
                <a:latin typeface="Arial" charset="0"/>
              </a:rPr>
              <a:t>Last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Store multipliers m below diagonal in zeroed entries for later use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43000" y="1524000"/>
            <a:ext cx="337343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m = A(j,i)/A(i,i)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m * A(i,k)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1295400" y="4343400"/>
            <a:ext cx="364648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</a:t>
            </a:r>
            <a:r>
              <a:rPr lang="en-US" sz="1600">
                <a:solidFill>
                  <a:schemeClr val="accent1"/>
                </a:solidFill>
              </a:rPr>
              <a:t>A(j,i)</a:t>
            </a:r>
            <a:r>
              <a:rPr lang="en-US" sz="1600"/>
              <a:t> = A(j,i)/A(i,i)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</a:t>
            </a:r>
            <a:r>
              <a:rPr lang="en-US" sz="1600">
                <a:solidFill>
                  <a:schemeClr val="accent1"/>
                </a:solidFill>
              </a:rPr>
              <a:t>A(j,i)</a:t>
            </a:r>
            <a:r>
              <a:rPr lang="en-US" sz="1600"/>
              <a:t> * A(i,k)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3562350" cy="368300"/>
          </a:xfrm>
        </p:spPr>
        <p:txBody>
          <a:bodyPr/>
          <a:lstStyle/>
          <a:p>
            <a:r>
              <a:rPr lang="en-US">
                <a:latin typeface="Arial" charset="0"/>
              </a:rPr>
              <a:t>Refine GE Algorithm (4)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1350963"/>
          </a:xfrm>
        </p:spPr>
        <p:txBody>
          <a:bodyPr/>
          <a:lstStyle/>
          <a:p>
            <a:r>
              <a:rPr lang="en-US">
                <a:latin typeface="Arial" charset="0"/>
              </a:rPr>
              <a:t>Last version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4876800" y="914400"/>
            <a:ext cx="3646488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A(j,i) = A(j,i)/A(i,i)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A(j,i) * A(i,k)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822325" y="3570288"/>
            <a:ext cx="2219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o"/>
            </a:pPr>
            <a:r>
              <a:rPr lang="en-US" sz="2800"/>
              <a:t> Split Loop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4876800" y="3886200"/>
            <a:ext cx="3646488" cy="1571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for i = 1 to n-1</a:t>
            </a:r>
          </a:p>
          <a:p>
            <a:r>
              <a:rPr lang="en-US" sz="1600"/>
              <a:t>     for j = i+1 to n</a:t>
            </a:r>
          </a:p>
          <a:p>
            <a:r>
              <a:rPr lang="en-US" sz="1600"/>
              <a:t>          A(j,i) = A(j,i)/A(i,i)</a:t>
            </a:r>
          </a:p>
          <a:p>
            <a:r>
              <a:rPr lang="en-US" sz="1600"/>
              <a:t>     </a:t>
            </a:r>
            <a:r>
              <a:rPr lang="en-US" sz="1600">
                <a:solidFill>
                  <a:schemeClr val="accent1"/>
                </a:solidFill>
              </a:rPr>
              <a:t>for j = i+1 to n</a:t>
            </a:r>
          </a:p>
          <a:p>
            <a:r>
              <a:rPr lang="en-US" sz="1600"/>
              <a:t>          for k = i+1 to n</a:t>
            </a:r>
          </a:p>
          <a:p>
            <a:r>
              <a:rPr lang="en-US" sz="1600"/>
              <a:t>               A(j,k) = A(j,k) - A(j,i) * A(i,k)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ller97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Culler9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ller9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ller97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ller97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1490419432</TotalTime>
  <Pages>27</Pages>
  <Words>3176</Words>
  <Application>Microsoft Macintosh PowerPoint</Application>
  <PresentationFormat>Letter Paper (8.5x11 in)</PresentationFormat>
  <Paragraphs>317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Symbol</vt:lpstr>
      <vt:lpstr>Math1</vt:lpstr>
      <vt:lpstr>Culler97</vt:lpstr>
      <vt:lpstr>CS 240A:  Solving Ax = b in parallel</vt:lpstr>
      <vt:lpstr>CS 240A:  Solving Ax = b in parallel</vt:lpstr>
      <vt:lpstr>  Dense Linear Algebra (Excerpts) </vt:lpstr>
      <vt:lpstr>Motivation </vt:lpstr>
      <vt:lpstr>Review of Gaussian Elimination (GE) for solving Ax=b</vt:lpstr>
      <vt:lpstr>Refine GE Algorithm (1)</vt:lpstr>
      <vt:lpstr>Refine GE Algorithm (2)</vt:lpstr>
      <vt:lpstr>Refine GE Algorithm (3)</vt:lpstr>
      <vt:lpstr>Refine GE Algorithm (4)</vt:lpstr>
      <vt:lpstr>Refine GE Algorithm (5)</vt:lpstr>
      <vt:lpstr>What GE really computes</vt:lpstr>
      <vt:lpstr>Problems with basic GE algorithm</vt:lpstr>
      <vt:lpstr>Pivoting in Gaussian Elimination</vt:lpstr>
      <vt:lpstr>Gaussian Elimination with Partial Pivoting (GEPP)</vt:lpstr>
      <vt:lpstr>Converting BLAS2 to BLAS3 in GEPP</vt:lpstr>
      <vt:lpstr>Blocked GEPP   (www.netlib.org/lapack/single/sgetrf.f)</vt:lpstr>
      <vt:lpstr>Overview of LAPACK</vt:lpstr>
      <vt:lpstr>Parallelizing Gaussian Elimination</vt:lpstr>
      <vt:lpstr>Different Data Layouts for Parallel GE (on 4 procs)</vt:lpstr>
      <vt:lpstr>Review: BLAS 3 (Blocked) GEPP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CS267: Introduction</dc:title>
  <dc:creator>David E. Culler</dc:creator>
  <cp:lastModifiedBy>John Gilbert</cp:lastModifiedBy>
  <cp:revision>174</cp:revision>
  <cp:lastPrinted>1999-02-23T20:13:26Z</cp:lastPrinted>
  <dcterms:created xsi:type="dcterms:W3CDTF">1997-01-20T07:06:50Z</dcterms:created>
  <dcterms:modified xsi:type="dcterms:W3CDTF">2011-04-11T15:47:00Z</dcterms:modified>
</cp:coreProperties>
</file>