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483" r:id="rId2"/>
    <p:sldId id="534" r:id="rId3"/>
    <p:sldId id="535" r:id="rId4"/>
    <p:sldId id="511" r:id="rId5"/>
    <p:sldId id="512" r:id="rId6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75DCF"/>
    <a:srgbClr val="969696"/>
    <a:srgbClr val="00D200"/>
    <a:srgbClr val="021FAE"/>
    <a:srgbClr val="33CC33"/>
    <a:srgbClr val="66FF66"/>
    <a:srgbClr val="659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6D84F66E-2151-6E47-B4F5-BE4AC3D05F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27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BDEB3AE4-A7F6-184B-AACD-4BC29713B1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23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CS267 Lecture 2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D106032C-3368-1D49-997B-65B3FA0D2BF4}" type="slidenum">
              <a:rPr lang="en-US" sz="1300">
                <a:latin typeface="Times New Roman" charset="0"/>
              </a:rPr>
              <a:pPr/>
              <a:t>1</a:t>
            </a:fld>
            <a:endParaRPr lang="en-US" sz="1300">
              <a:latin typeface="Times New Roman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42938"/>
            <a:ext cx="4913313" cy="3686175"/>
          </a:xfrm>
          <a:ln w="12700" cap="flat">
            <a:solidFill>
              <a:schemeClr val="tx1"/>
            </a:solidFill>
          </a:ln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9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3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025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8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127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853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278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762000"/>
            <a:ext cx="6400800" cy="4648200"/>
          </a:xfrm>
        </p:spPr>
        <p:txBody>
          <a:bodyPr wrap="none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CS240A: Classes of Graphs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Their Properties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slides under construction – </a:t>
            </a:r>
            <a:b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see the </a:t>
            </a:r>
            <a:r>
              <a:rPr lang="en-US" sz="24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Matlab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transcript for </a:t>
            </a:r>
            <a:b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what I actually did in class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45488" cy="3683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Some graph statistics (and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Matlab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tools)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839200" cy="5105400"/>
          </a:xfrm>
        </p:spPr>
        <p:txBody>
          <a:bodyPr/>
          <a:lstStyle/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Vertex degree histogram: 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dhist.m</a:t>
            </a:r>
            <a:endParaRPr lang="en-US" b="1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8"/>
            <a:endParaRPr lang="en-US" b="1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dirty="0" err="1" smtClean="0">
                <a:latin typeface="Arial" charset="0"/>
              </a:rPr>
              <a:t>Avg</a:t>
            </a:r>
            <a:r>
              <a:rPr lang="en-US" dirty="0" smtClean="0">
                <a:latin typeface="Arial" charset="0"/>
              </a:rPr>
              <a:t> shortest path length or BFS level profile: 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bfslevels.m</a:t>
            </a:r>
            <a:endParaRPr lang="en-US" b="1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8"/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dirty="0" smtClean="0">
                <a:latin typeface="Arial" charset="0"/>
              </a:rPr>
              <a:t>Clustering coefficient:  </a:t>
            </a:r>
            <a:r>
              <a:rPr lang="en-US" b="1" dirty="0" err="1">
                <a:solidFill>
                  <a:srgbClr val="FF0000"/>
                </a:solidFill>
                <a:latin typeface="Courier New"/>
                <a:cs typeface="Courier New"/>
              </a:rPr>
              <a:t>ccoeff.m</a:t>
            </a:r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1"/>
            <a:r>
              <a:rPr lang="en-US" sz="2400" dirty="0" smtClean="0">
                <a:latin typeface="Arial" charset="0"/>
              </a:rPr>
              <a:t>c  =  3*(# triangles) / (# connected triples)</a:t>
            </a:r>
          </a:p>
          <a:p>
            <a:pPr lvl="8"/>
            <a:endParaRPr lang="en-US" sz="1800" dirty="0" smtClean="0">
              <a:latin typeface="Arial" charset="0"/>
            </a:endParaRPr>
          </a:p>
          <a:p>
            <a:r>
              <a:rPr lang="en-US" dirty="0" err="1" smtClean="0">
                <a:latin typeface="Arial" charset="0"/>
              </a:rPr>
              <a:t>Laplacian</a:t>
            </a:r>
            <a:r>
              <a:rPr lang="en-US" dirty="0" smtClean="0">
                <a:latin typeface="Arial" charset="0"/>
              </a:rPr>
              <a:t> eigenvalues (and vectors):  </a:t>
            </a:r>
            <a:r>
              <a:rPr lang="en-US" b="1" dirty="0" err="1">
                <a:solidFill>
                  <a:srgbClr val="FF0000"/>
                </a:solidFill>
                <a:latin typeface="Courier New"/>
                <a:cs typeface="Courier New"/>
              </a:rPr>
              <a:t>meshpart</a:t>
            </a:r>
            <a:r>
              <a:rPr lang="en-US" dirty="0">
                <a:latin typeface="Arial" charset="0"/>
              </a:rPr>
              <a:t> toolbox</a:t>
            </a:r>
            <a:endParaRPr lang="en-US" dirty="0" smtClean="0">
              <a:latin typeface="Arial" charset="0"/>
            </a:endParaRPr>
          </a:p>
          <a:p>
            <a:pPr lvl="8"/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Separator size:  </a:t>
            </a:r>
            <a:r>
              <a:rPr lang="en-US" b="1" dirty="0" err="1">
                <a:solidFill>
                  <a:srgbClr val="FF0000"/>
                </a:solidFill>
                <a:latin typeface="Courier New"/>
                <a:cs typeface="Courier New"/>
              </a:rPr>
              <a:t>meshpart</a:t>
            </a:r>
            <a:r>
              <a:rPr lang="en-US" dirty="0" smtClean="0">
                <a:latin typeface="Arial" charset="0"/>
              </a:rPr>
              <a:t> toolbox</a:t>
            </a:r>
          </a:p>
          <a:p>
            <a:pPr lvl="6"/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Fill (</a:t>
            </a:r>
            <a:r>
              <a:rPr lang="en-US" dirty="0" err="1" smtClean="0">
                <a:latin typeface="Arial" charset="0"/>
              </a:rPr>
              <a:t>chordal</a:t>
            </a:r>
            <a:r>
              <a:rPr lang="en-US" dirty="0" smtClean="0">
                <a:latin typeface="Arial" charset="0"/>
              </a:rPr>
              <a:t> completion size): 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analyze.m</a:t>
            </a:r>
            <a:r>
              <a:rPr lang="en-US" dirty="0" smtClean="0">
                <a:latin typeface="Arial" charset="0"/>
              </a:rPr>
              <a:t> and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amd.m</a:t>
            </a:r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29170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45488" cy="3683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Some classes of graphs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685800"/>
            <a:ext cx="9525000" cy="61722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Graphs </a:t>
            </a:r>
            <a:r>
              <a:rPr lang="en-US" dirty="0" smtClean="0">
                <a:latin typeface="Arial" charset="0"/>
              </a:rPr>
              <a:t>observed in </a:t>
            </a:r>
            <a:r>
              <a:rPr lang="en-US" dirty="0" smtClean="0">
                <a:latin typeface="Arial" charset="0"/>
              </a:rPr>
              <a:t>the wild </a:t>
            </a:r>
            <a:r>
              <a:rPr lang="en-US" sz="2000" dirty="0" smtClean="0">
                <a:latin typeface="Arial" charset="0"/>
              </a:rPr>
              <a:t>(see Florida collection for many examples)</a:t>
            </a:r>
            <a:r>
              <a:rPr lang="en-US" dirty="0" smtClean="0">
                <a:latin typeface="Arial" charset="0"/>
              </a:rPr>
              <a:t>:</a:t>
            </a:r>
          </a:p>
          <a:p>
            <a:pPr lvl="1"/>
            <a:r>
              <a:rPr lang="en-US" sz="2000" dirty="0" smtClean="0">
                <a:latin typeface="Arial" charset="0"/>
              </a:rPr>
              <a:t>Finite element meshes: 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CGmats.m</a:t>
            </a:r>
            <a:endParaRPr lang="en-US" sz="20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1"/>
            <a:r>
              <a:rPr lang="en-US" sz="2000" dirty="0" smtClean="0">
                <a:latin typeface="Arial" charset="0"/>
              </a:rPr>
              <a:t>Circuit simulation </a:t>
            </a:r>
            <a:r>
              <a:rPr lang="en-US" sz="2000" dirty="0">
                <a:latin typeface="Arial" charset="0"/>
              </a:rPr>
              <a:t>graphs:  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circuit_3.mat</a:t>
            </a:r>
          </a:p>
          <a:p>
            <a:pPr lvl="1"/>
            <a:r>
              <a:rPr lang="en-US" sz="2000" dirty="0" smtClean="0">
                <a:latin typeface="Arial" charset="0"/>
              </a:rPr>
              <a:t>Relationship networks: 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coAuthorsDBLP.mat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PGPgiantcompo.mat</a:t>
            </a:r>
            <a:endParaRPr lang="en-US" sz="20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1"/>
            <a:r>
              <a:rPr lang="en-US" sz="2000" dirty="0" smtClean="0">
                <a:latin typeface="Arial" charset="0"/>
              </a:rPr>
              <a:t>… many others!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Classifications of graphs:</a:t>
            </a:r>
          </a:p>
          <a:p>
            <a:pPr lvl="1"/>
            <a:r>
              <a:rPr lang="en-US" sz="2000" dirty="0" smtClean="0">
                <a:latin typeface="Arial" charset="0"/>
              </a:rPr>
              <a:t>Power-law graphs</a:t>
            </a:r>
          </a:p>
          <a:p>
            <a:pPr lvl="1"/>
            <a:r>
              <a:rPr lang="en-US" sz="2000" dirty="0" smtClean="0">
                <a:latin typeface="Arial" charset="0"/>
              </a:rPr>
              <a:t>Small-world graphs</a:t>
            </a:r>
          </a:p>
          <a:p>
            <a:pPr lvl="1"/>
            <a:r>
              <a:rPr lang="en-US" sz="2000" dirty="0" smtClean="0">
                <a:latin typeface="Arial" charset="0"/>
              </a:rPr>
              <a:t>Planar graphs</a:t>
            </a:r>
          </a:p>
          <a:p>
            <a:pPr lvl="1"/>
            <a:r>
              <a:rPr lang="en-US" sz="2000" dirty="0" smtClean="0">
                <a:latin typeface="Arial" charset="0"/>
              </a:rPr>
              <a:t>Overlap graphs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Generators for classes of graphs:</a:t>
            </a:r>
          </a:p>
          <a:p>
            <a:pPr lvl="1"/>
            <a:r>
              <a:rPr lang="en-US" sz="2000" dirty="0" err="1" smtClean="0">
                <a:latin typeface="Arial" charset="0"/>
              </a:rPr>
              <a:t>Erdos</a:t>
            </a:r>
            <a:r>
              <a:rPr lang="en-US" sz="2000" dirty="0" err="1">
                <a:latin typeface="Arial" charset="0"/>
              </a:rPr>
              <a:t>-</a:t>
            </a:r>
            <a:r>
              <a:rPr lang="en-US" sz="2000" dirty="0" err="1" smtClean="0">
                <a:latin typeface="Arial" charset="0"/>
              </a:rPr>
              <a:t>Renyi</a:t>
            </a:r>
            <a:r>
              <a:rPr lang="en-US" sz="2000" dirty="0" smtClean="0">
                <a:latin typeface="Arial" charset="0"/>
              </a:rPr>
              <a:t> (flat) random graphs: 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sprandsym.m</a:t>
            </a:r>
            <a:endParaRPr lang="en-US" sz="20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1"/>
            <a:r>
              <a:rPr lang="en-US" sz="2000" dirty="0" smtClean="0">
                <a:latin typeface="Arial" charset="0"/>
              </a:rPr>
              <a:t>RMAT random graph generator: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rmat.m</a:t>
            </a:r>
            <a:endParaRPr lang="en-US" sz="2000" b="1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pPr lvl="1"/>
            <a:r>
              <a:rPr lang="en-US" sz="2000" dirty="0" smtClean="0">
                <a:latin typeface="Arial" charset="0"/>
              </a:rPr>
              <a:t>2-D </a:t>
            </a:r>
            <a:r>
              <a:rPr lang="en-US" sz="2000" dirty="0" smtClean="0">
                <a:latin typeface="Arial" charset="0"/>
              </a:rPr>
              <a:t>and </a:t>
            </a:r>
            <a:r>
              <a:rPr lang="en-US" sz="2000" dirty="0" smtClean="0">
                <a:latin typeface="Arial" charset="0"/>
              </a:rPr>
              <a:t>3-D </a:t>
            </a:r>
            <a:r>
              <a:rPr lang="en-US" sz="2000" dirty="0" smtClean="0">
                <a:latin typeface="Arial" charset="0"/>
              </a:rPr>
              <a:t>mesh generators:  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grid5.m </a:t>
            </a:r>
            <a:r>
              <a:rPr lang="en-US" sz="2000" dirty="0" smtClean="0">
                <a:latin typeface="Arial" charset="0"/>
              </a:rPr>
              <a:t>etc. in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meshpart</a:t>
            </a:r>
            <a:r>
              <a:rPr lang="en-US" sz="2000" dirty="0" smtClean="0">
                <a:latin typeface="Arial" charset="0"/>
              </a:rPr>
              <a:t> toolbox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2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9788" cy="77152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RMAT Approximate Power-Law Graph</a:t>
            </a:r>
          </a:p>
        </p:txBody>
      </p:sp>
      <p:pic>
        <p:nvPicPr>
          <p:cNvPr id="29699" name="Picture 5" descr="spy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8" y="1119188"/>
            <a:ext cx="7985125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Strongly Connected Components</a:t>
            </a:r>
          </a:p>
        </p:txBody>
      </p:sp>
      <p:pic>
        <p:nvPicPr>
          <p:cNvPr id="30723" name="Picture 3" descr="rmat20scc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1116013"/>
            <a:ext cx="7870825" cy="510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11743</TotalTime>
  <Words>179</Words>
  <Application>Microsoft Macintosh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CS240A: Classes of Graphs and Their Properties  slides under construction –  see the Matlab transcript for  what I actually did in class</vt:lpstr>
      <vt:lpstr>Some graph statistics (and Matlab tools)</vt:lpstr>
      <vt:lpstr>Some classes of graphs</vt:lpstr>
      <vt:lpstr>RMAT Approximate Power-Law Graph</vt:lpstr>
      <vt:lpstr>Strongly Connected Components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687</cp:revision>
  <cp:lastPrinted>1999-10-20T00:13:40Z</cp:lastPrinted>
  <dcterms:created xsi:type="dcterms:W3CDTF">1998-10-05T22:15:03Z</dcterms:created>
  <dcterms:modified xsi:type="dcterms:W3CDTF">2011-05-04T22:27:56Z</dcterms:modified>
</cp:coreProperties>
</file>