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  <p:sldMasterId id="2147483680" r:id="rId3"/>
  </p:sldMasterIdLst>
  <p:notesMasterIdLst>
    <p:notesMasterId r:id="rId27"/>
  </p:notesMasterIdLst>
  <p:handoutMasterIdLst>
    <p:handoutMasterId r:id="rId28"/>
  </p:handoutMasterIdLst>
  <p:sldIdLst>
    <p:sldId id="268" r:id="rId4"/>
    <p:sldId id="441" r:id="rId5"/>
    <p:sldId id="442" r:id="rId6"/>
    <p:sldId id="499" r:id="rId7"/>
    <p:sldId id="487" r:id="rId8"/>
    <p:sldId id="488" r:id="rId9"/>
    <p:sldId id="489" r:id="rId10"/>
    <p:sldId id="490" r:id="rId11"/>
    <p:sldId id="496" r:id="rId12"/>
    <p:sldId id="497" r:id="rId13"/>
    <p:sldId id="498" r:id="rId14"/>
    <p:sldId id="479" r:id="rId15"/>
    <p:sldId id="484" r:id="rId16"/>
    <p:sldId id="502" r:id="rId17"/>
    <p:sldId id="512" r:id="rId18"/>
    <p:sldId id="511" r:id="rId19"/>
    <p:sldId id="481" r:id="rId20"/>
    <p:sldId id="485" r:id="rId21"/>
    <p:sldId id="513" r:id="rId22"/>
    <p:sldId id="508" r:id="rId23"/>
    <p:sldId id="509" r:id="rId24"/>
    <p:sldId id="510" r:id="rId25"/>
    <p:sldId id="486" r:id="rId26"/>
  </p:sldIdLst>
  <p:sldSz cx="9144000" cy="6858000" type="screen4x3"/>
  <p:notesSz cx="68834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00D200"/>
    <a:srgbClr val="021FAE"/>
    <a:srgbClr val="075DCF"/>
    <a:srgbClr val="33CC33"/>
    <a:srgbClr val="66FF66"/>
    <a:srgbClr val="6591A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8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4" Type="http://schemas.openxmlformats.org/officeDocument/2006/relationships/slide" Target="slides/slide13.xml"/><Relationship Id="rId5" Type="http://schemas.openxmlformats.org/officeDocument/2006/relationships/slide" Target="slides/slide18.xml"/><Relationship Id="rId6" Type="http://schemas.openxmlformats.org/officeDocument/2006/relationships/slide" Target="slides/slide23.xml"/><Relationship Id="rId1" Type="http://schemas.openxmlformats.org/officeDocument/2006/relationships/slide" Target="slides/slide6.xml"/><Relationship Id="rId2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5938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405938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1604A9D1-31C0-8D42-B0AD-09982575C4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24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 defTabSz="9334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291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 algn="r" defTabSz="9334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2052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6678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7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05350"/>
            <a:ext cx="5048250" cy="445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829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defTabSz="9334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410700"/>
            <a:ext cx="298291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algn="r" defTabSz="933450">
              <a:defRPr sz="1300">
                <a:latin typeface="Times New Roman" charset="0"/>
              </a:defRPr>
            </a:lvl1pPr>
          </a:lstStyle>
          <a:p>
            <a:fld id="{A7891D98-17D1-2B4E-BE7F-35B1833112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5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32FDFB20-503A-134B-82BF-2DD64F576732}" type="slidenum">
              <a:rPr lang="en-US" sz="1300">
                <a:latin typeface="Times New Roman" charset="0"/>
              </a:rPr>
              <a:pPr/>
              <a:t>9</a:t>
            </a:fld>
            <a:endParaRPr lang="en-US" sz="1300">
              <a:latin typeface="Times New Roman" charset="0"/>
            </a:endParaRPr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7425" y="641350"/>
            <a:ext cx="4919663" cy="3689350"/>
          </a:xfrm>
          <a:ln w="12700" cap="flat">
            <a:solidFill>
              <a:schemeClr val="tx1"/>
            </a:solidFill>
          </a:ln>
        </p:spPr>
      </p:sp>
      <p:sp>
        <p:nvSpPr>
          <p:cNvPr id="15364" name="Rectangle 3"/>
          <p:cNvSpPr>
            <a:spLocks noChangeArrowheads="1"/>
          </p:cNvSpPr>
          <p:nvPr>
            <p:ph type="body" idx="1"/>
          </p:nvPr>
        </p:nvSpPr>
        <p:spPr>
          <a:xfrm>
            <a:off x="517525" y="4705350"/>
            <a:ext cx="5932488" cy="44561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62" tIns="47625" rIns="93662" bIns="476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524C9ED5-DEA3-E248-8EE0-0A6C4688492F}" type="slidenum">
              <a:rPr lang="en-US" sz="1300">
                <a:latin typeface="Times New Roman" charset="0"/>
              </a:rPr>
              <a:pPr/>
              <a:t>10</a:t>
            </a:fld>
            <a:endParaRPr lang="en-US" sz="1300">
              <a:latin typeface="Times New Roman" charset="0"/>
            </a:endParaRPr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7425" y="641350"/>
            <a:ext cx="4919663" cy="3689350"/>
          </a:xfrm>
          <a:ln w="12700" cap="flat">
            <a:solidFill>
              <a:schemeClr val="tx1"/>
            </a:solidFill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4705350"/>
            <a:ext cx="5932488" cy="44561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62" tIns="47625" rIns="93662" bIns="476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01B4540E-8938-9C46-9123-90D705764BB5}" type="slidenum">
              <a:rPr lang="en-US" sz="1300">
                <a:latin typeface="Times New Roman" charset="0"/>
              </a:rPr>
              <a:pPr/>
              <a:t>11</a:t>
            </a:fld>
            <a:endParaRPr lang="en-US" sz="1300">
              <a:latin typeface="Times New Roman" charset="0"/>
            </a:endParaRPr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7425" y="641350"/>
            <a:ext cx="4919663" cy="3689350"/>
          </a:xfrm>
          <a:ln w="12700" cap="flat">
            <a:solidFill>
              <a:schemeClr val="tx1"/>
            </a:solidFill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4705350"/>
            <a:ext cx="5932488" cy="44561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62" tIns="47625" rIns="93662" bIns="476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8801" y="9409718"/>
            <a:ext cx="2983106" cy="494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71D40887-14BE-6E45-B86C-AEBA46AEFAA3}" type="slidenum">
              <a:rPr lang="en-US" sz="1300">
                <a:latin typeface="Arial" charset="0"/>
              </a:rPr>
              <a:pPr eaLnBrk="1" hangingPunct="1"/>
              <a:t>15</a:t>
            </a:fld>
            <a:endParaRPr lang="en-US" sz="130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Details on the types of computations here -&gt; Pagerank (web), betweenness centrality (biological)</a:t>
            </a:r>
          </a:p>
          <a:p>
            <a:r>
              <a:rPr lang="en-US"/>
              <a:t>Both are huge, sparse graphs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" charset="0"/>
              </a:rPr>
              <a:t>Why betweenness centrality?</a:t>
            </a:r>
          </a:p>
          <a:p>
            <a:pPr>
              <a:buFontTx/>
              <a:buAutoNum type="arabicParenR"/>
            </a:pPr>
            <a:r>
              <a:rPr lang="en-US">
                <a:latin typeface="Times" charset="0"/>
              </a:rPr>
              <a:t>It has a lot of applications in identifying important vertices</a:t>
            </a:r>
          </a:p>
          <a:p>
            <a:pPr>
              <a:buFontTx/>
              <a:buAutoNum type="arabicParenR"/>
            </a:pPr>
            <a:r>
              <a:rPr lang="en-US">
                <a:latin typeface="Times" charset="0"/>
              </a:rPr>
              <a:t>It</a:t>
            </a:r>
            <a:r>
              <a:rPr lang="ja-JP" altLang="en-US">
                <a:latin typeface="Times" charset="0"/>
              </a:rPr>
              <a:t>’</a:t>
            </a:r>
            <a:r>
              <a:rPr lang="en-US">
                <a:latin typeface="Times" charset="0"/>
              </a:rPr>
              <a:t>s a standard graph benchmark to compare implementations.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2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048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74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8982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954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7719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21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5174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8072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9742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3982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956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8875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66105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40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1183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45119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3804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82917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90203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1886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3" y="3776663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8670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85777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05702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13" y="3776663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9354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516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510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8402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102823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41155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34927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98420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641944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768487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21620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26547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84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7424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37126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8666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3" y="3776663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366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6737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84689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13" y="3776663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861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5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65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846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83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48982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24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6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 sz="1400"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fld id="{A8579A15-8662-8944-923C-C55142D5539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5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25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88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9600" indent="-609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2838" indent="-5334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601788" indent="-4572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611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966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68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940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512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84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fld id="{A8579A15-8662-8944-923C-C55142D5539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5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25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67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9600" indent="-609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2838" indent="-5334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601788" indent="-4572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611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966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68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940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512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84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gilbert@cs.ucsb.edu" TargetMode="External"/><Relationship Id="rId3" Type="http://schemas.openxmlformats.org/officeDocument/2006/relationships/hyperlink" Target="http://www.cs.ucsb.edu/~cs240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wmf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csb.edu/~cs240a/homepage.html" TargetMode="External"/><Relationship Id="rId3" Type="http://schemas.openxmlformats.org/officeDocument/2006/relationships/hyperlink" Target="mailto:stefan@engineering.ucsb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772400" cy="1752600"/>
          </a:xfrm>
        </p:spPr>
        <p:txBody>
          <a:bodyPr/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CS 240A</a:t>
            </a:r>
            <a:b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Applied Parallel Computing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95600"/>
            <a:ext cx="7543800" cy="3962400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John R. Gilbert</a:t>
            </a:r>
          </a:p>
          <a:p>
            <a:endParaRPr lang="en-US" sz="900" dirty="0">
              <a:latin typeface="Arial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charset="0"/>
                <a:hlinkClick r:id="rId2"/>
              </a:rPr>
              <a:t>gilbert@cs.ucsb.edu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endParaRPr lang="en-US" sz="1000" dirty="0">
              <a:solidFill>
                <a:schemeClr val="tx1"/>
              </a:solidFill>
              <a:latin typeface="Arial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charset="0"/>
                <a:hlinkClick r:id="rId3"/>
              </a:rPr>
              <a:t>http://www.cs.ucsb.edu/~cs240a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endParaRPr lang="en-US" sz="1000" dirty="0">
              <a:solidFill>
                <a:schemeClr val="tx1"/>
              </a:solidFill>
              <a:latin typeface="Arial" charset="0"/>
            </a:endParaRPr>
          </a:p>
          <a:p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endParaRPr lang="en-US" sz="3200" dirty="0">
              <a:solidFill>
                <a:schemeClr val="tx1"/>
              </a:solidFill>
              <a:latin typeface="Arial" charset="0"/>
            </a:endParaRPr>
          </a:p>
          <a:p>
            <a:endParaRPr lang="en-US" sz="1800" i="1" dirty="0">
              <a:solidFill>
                <a:schemeClr val="tx1"/>
              </a:solidFill>
              <a:latin typeface="Arial" charset="0"/>
            </a:endParaRPr>
          </a:p>
          <a:p>
            <a:endParaRPr lang="en-US" sz="1800" i="1" dirty="0">
              <a:solidFill>
                <a:schemeClr val="tx1"/>
              </a:solidFill>
              <a:latin typeface="Arial" charset="0"/>
            </a:endParaRPr>
          </a:p>
          <a:p>
            <a:r>
              <a:rPr lang="en-US" sz="1800" i="1" dirty="0">
                <a:solidFill>
                  <a:schemeClr val="tx1"/>
                </a:solidFill>
                <a:latin typeface="Arial" charset="0"/>
              </a:rPr>
              <a:t>Thanks to Kathy </a:t>
            </a:r>
            <a:r>
              <a:rPr lang="en-US" sz="1800" i="1" dirty="0" err="1">
                <a:solidFill>
                  <a:schemeClr val="tx1"/>
                </a:solidFill>
                <a:latin typeface="Arial" charset="0"/>
              </a:rPr>
              <a:t>Yelick</a:t>
            </a:r>
            <a:r>
              <a:rPr lang="en-US" sz="1800" i="1" dirty="0">
                <a:solidFill>
                  <a:schemeClr val="tx1"/>
                </a:solidFill>
                <a:latin typeface="Arial" charset="0"/>
              </a:rPr>
              <a:t> and Jim </a:t>
            </a:r>
            <a:r>
              <a:rPr lang="en-US" sz="1800" i="1" dirty="0" err="1">
                <a:solidFill>
                  <a:schemeClr val="tx1"/>
                </a:solidFill>
                <a:latin typeface="Arial" charset="0"/>
              </a:rPr>
              <a:t>Demmel</a:t>
            </a:r>
            <a:r>
              <a:rPr lang="en-US" sz="1800" i="1" dirty="0">
                <a:solidFill>
                  <a:schemeClr val="tx1"/>
                </a:solidFill>
                <a:latin typeface="Arial" charset="0"/>
              </a:rPr>
              <a:t> at UCB for some of their slides.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4800"/>
            <a:ext cx="7878762" cy="482600"/>
          </a:xfrm>
        </p:spPr>
        <p:txBody>
          <a:bodyPr wrap="none" lIns="63500" tIns="25400" rIns="63500" bIns="25400" anchor="t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4-core Intel Nehalem chip (2 per Triton node):</a:t>
            </a:r>
          </a:p>
        </p:txBody>
      </p:sp>
      <p:pic>
        <p:nvPicPr>
          <p:cNvPr id="12291" name="Picture 53" descr="nehalem4co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529513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8363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4460875" cy="482600"/>
          </a:xfrm>
        </p:spPr>
        <p:txBody>
          <a:bodyPr wrap="none" lIns="63500" tIns="25400" rIns="63500" bIns="25400" anchor="t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Triton memory hierarchy </a:t>
            </a:r>
          </a:p>
        </p:txBody>
      </p:sp>
      <p:sp>
        <p:nvSpPr>
          <p:cNvPr id="13315" name="Rectangle 40"/>
          <p:cNvSpPr>
            <a:spLocks noChangeArrowheads="1"/>
          </p:cNvSpPr>
          <p:nvPr/>
        </p:nvSpPr>
        <p:spPr bwMode="auto">
          <a:xfrm>
            <a:off x="914400" y="4273550"/>
            <a:ext cx="685165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41"/>
          <p:cNvSpPr>
            <a:spLocks noChangeArrowheads="1"/>
          </p:cNvSpPr>
          <p:nvPr/>
        </p:nvSpPr>
        <p:spPr bwMode="auto">
          <a:xfrm>
            <a:off x="3352800" y="4495800"/>
            <a:ext cx="163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Node Memory</a:t>
            </a:r>
          </a:p>
        </p:txBody>
      </p:sp>
      <p:sp>
        <p:nvSpPr>
          <p:cNvPr id="13317" name="AutoShape 45" descr="Light downward diagonal"/>
          <p:cNvSpPr>
            <a:spLocks noChangeArrowheads="1"/>
          </p:cNvSpPr>
          <p:nvPr/>
        </p:nvSpPr>
        <p:spPr bwMode="auto">
          <a:xfrm flipV="1">
            <a:off x="2209800" y="4084638"/>
            <a:ext cx="5029200" cy="106362"/>
          </a:xfrm>
          <a:prstGeom prst="roundRect">
            <a:avLst>
              <a:gd name="adj" fmla="val 49995"/>
            </a:avLst>
          </a:prstGeom>
          <a:pattFill prst="ltDnDiag">
            <a:fgClr>
              <a:srgbClr val="0054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AutoShape 46" descr="Light downward diagonal"/>
          <p:cNvSpPr>
            <a:spLocks noChangeArrowheads="1"/>
          </p:cNvSpPr>
          <p:nvPr/>
        </p:nvSpPr>
        <p:spPr bwMode="auto">
          <a:xfrm>
            <a:off x="-228600" y="6172200"/>
            <a:ext cx="9601200" cy="152400"/>
          </a:xfrm>
          <a:prstGeom prst="roundRect">
            <a:avLst>
              <a:gd name="adj" fmla="val 49995"/>
            </a:avLst>
          </a:prstGeom>
          <a:pattFill prst="ltDnDiag">
            <a:fgClr>
              <a:srgbClr val="0054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48"/>
          <p:cNvSpPr>
            <a:spLocks noChangeShapeType="1"/>
          </p:cNvSpPr>
          <p:nvPr/>
        </p:nvSpPr>
        <p:spPr bwMode="auto">
          <a:xfrm>
            <a:off x="4267200" y="5105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20" name="Group 199"/>
          <p:cNvGrpSpPr>
            <a:grpSpLocks/>
          </p:cNvGrpSpPr>
          <p:nvPr/>
        </p:nvGrpSpPr>
        <p:grpSpPr bwMode="auto">
          <a:xfrm>
            <a:off x="4648200" y="1524000"/>
            <a:ext cx="4275138" cy="2743200"/>
            <a:chOff x="4648200" y="914400"/>
            <a:chExt cx="4274681" cy="2743200"/>
          </a:xfrm>
        </p:grpSpPr>
        <p:grpSp>
          <p:nvGrpSpPr>
            <p:cNvPr id="13370" name="Group 70"/>
            <p:cNvGrpSpPr>
              <a:grpSpLocks/>
            </p:cNvGrpSpPr>
            <p:nvPr/>
          </p:nvGrpSpPr>
          <p:grpSpPr bwMode="auto">
            <a:xfrm>
              <a:off x="4727222" y="1155700"/>
              <a:ext cx="993107" cy="977900"/>
              <a:chOff x="4432300" y="1155700"/>
              <a:chExt cx="1117245" cy="977900"/>
            </a:xfrm>
          </p:grpSpPr>
          <p:sp>
            <p:nvSpPr>
              <p:cNvPr id="13406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7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8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409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0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</a:p>
            </p:txBody>
          </p:sp>
          <p:sp>
            <p:nvSpPr>
              <p:cNvPr id="13411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2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sp>
          <p:nvSpPr>
            <p:cNvPr id="13371" name="Rectangle 28"/>
            <p:cNvSpPr>
              <a:spLocks noChangeArrowheads="1"/>
            </p:cNvSpPr>
            <p:nvPr/>
          </p:nvSpPr>
          <p:spPr bwMode="auto">
            <a:xfrm>
              <a:off x="4648200" y="2667000"/>
              <a:ext cx="186013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3372" name="Line 29"/>
            <p:cNvSpPr>
              <a:spLocks noChangeShapeType="1"/>
            </p:cNvSpPr>
            <p:nvPr/>
          </p:nvSpPr>
          <p:spPr bwMode="auto">
            <a:xfrm>
              <a:off x="5393267" y="2057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Rectangle 38"/>
            <p:cNvSpPr>
              <a:spLocks noChangeArrowheads="1"/>
            </p:cNvSpPr>
            <p:nvPr/>
          </p:nvSpPr>
          <p:spPr bwMode="auto">
            <a:xfrm>
              <a:off x="5325533" y="2590800"/>
              <a:ext cx="2906889" cy="673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4" name="Rectangle 39"/>
            <p:cNvSpPr>
              <a:spLocks noChangeArrowheads="1"/>
            </p:cNvSpPr>
            <p:nvPr/>
          </p:nvSpPr>
          <p:spPr bwMode="auto">
            <a:xfrm>
              <a:off x="6273800" y="2743200"/>
              <a:ext cx="103293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chemeClr val="accent1"/>
                  </a:solidFill>
                  <a:latin typeface="Arial" charset="0"/>
                </a:rPr>
                <a:t>L3 Cache</a:t>
              </a:r>
            </a:p>
          </p:txBody>
        </p:sp>
        <p:sp>
          <p:nvSpPr>
            <p:cNvPr id="13375" name="Line 42"/>
            <p:cNvSpPr>
              <a:spLocks noChangeShapeType="1"/>
            </p:cNvSpPr>
            <p:nvPr/>
          </p:nvSpPr>
          <p:spPr bwMode="auto">
            <a:xfrm>
              <a:off x="7018867" y="22860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6" name="Line 43"/>
            <p:cNvSpPr>
              <a:spLocks noChangeShapeType="1"/>
            </p:cNvSpPr>
            <p:nvPr/>
          </p:nvSpPr>
          <p:spPr bwMode="auto">
            <a:xfrm>
              <a:off x="7018867" y="3276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7" name="AutoShape 44" descr="Light downward diagonal"/>
            <p:cNvSpPr>
              <a:spLocks noChangeArrowheads="1"/>
            </p:cNvSpPr>
            <p:nvPr/>
          </p:nvSpPr>
          <p:spPr bwMode="auto">
            <a:xfrm>
              <a:off x="5190067" y="2286000"/>
              <a:ext cx="3104445" cy="139700"/>
            </a:xfrm>
            <a:prstGeom prst="roundRect">
              <a:avLst>
                <a:gd name="adj" fmla="val 49995"/>
              </a:avLst>
            </a:prstGeom>
            <a:pattFill prst="ltDnDiag">
              <a:fgClr>
                <a:srgbClr val="0054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78" name="Group 71"/>
            <p:cNvGrpSpPr>
              <a:grpSpLocks/>
            </p:cNvGrpSpPr>
            <p:nvPr/>
          </p:nvGrpSpPr>
          <p:grpSpPr bwMode="auto">
            <a:xfrm>
              <a:off x="5799667" y="1143000"/>
              <a:ext cx="993107" cy="977900"/>
              <a:chOff x="4432300" y="1155700"/>
              <a:chExt cx="1117245" cy="977900"/>
            </a:xfrm>
          </p:grpSpPr>
          <p:sp>
            <p:nvSpPr>
              <p:cNvPr id="13399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0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1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402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3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  <a:endParaRPr lang="en-US" sz="16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13404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5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grpSp>
          <p:nvGrpSpPr>
            <p:cNvPr id="13379" name="Group 79"/>
            <p:cNvGrpSpPr>
              <a:grpSpLocks/>
            </p:cNvGrpSpPr>
            <p:nvPr/>
          </p:nvGrpSpPr>
          <p:grpSpPr bwMode="auto">
            <a:xfrm>
              <a:off x="6883400" y="1143000"/>
              <a:ext cx="993107" cy="977900"/>
              <a:chOff x="4432300" y="1155700"/>
              <a:chExt cx="1117245" cy="977900"/>
            </a:xfrm>
          </p:grpSpPr>
          <p:sp>
            <p:nvSpPr>
              <p:cNvPr id="13392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3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4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395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6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  <a:endParaRPr lang="en-US" sz="16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13397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8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grpSp>
          <p:nvGrpSpPr>
            <p:cNvPr id="13380" name="Group 87"/>
            <p:cNvGrpSpPr>
              <a:grpSpLocks/>
            </p:cNvGrpSpPr>
            <p:nvPr/>
          </p:nvGrpSpPr>
          <p:grpSpPr bwMode="auto">
            <a:xfrm>
              <a:off x="7929774" y="1143000"/>
              <a:ext cx="993107" cy="977900"/>
              <a:chOff x="4432300" y="1155700"/>
              <a:chExt cx="1117245" cy="977900"/>
            </a:xfrm>
          </p:grpSpPr>
          <p:sp>
            <p:nvSpPr>
              <p:cNvPr id="13385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6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7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388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9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  <a:endParaRPr lang="en-US" sz="16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13390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1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sp>
          <p:nvSpPr>
            <p:cNvPr id="13381" name="Line 29"/>
            <p:cNvSpPr>
              <a:spLocks noChangeShapeType="1"/>
            </p:cNvSpPr>
            <p:nvPr/>
          </p:nvSpPr>
          <p:spPr bwMode="auto">
            <a:xfrm>
              <a:off x="6273800" y="20574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Line 29"/>
            <p:cNvSpPr>
              <a:spLocks noChangeShapeType="1"/>
            </p:cNvSpPr>
            <p:nvPr/>
          </p:nvSpPr>
          <p:spPr bwMode="auto">
            <a:xfrm>
              <a:off x="7289800" y="20574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3" name="Line 29"/>
            <p:cNvSpPr>
              <a:spLocks noChangeShapeType="1"/>
            </p:cNvSpPr>
            <p:nvPr/>
          </p:nvSpPr>
          <p:spPr bwMode="auto">
            <a:xfrm>
              <a:off x="8170333" y="20574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4" name="Rectangle 107"/>
            <p:cNvSpPr>
              <a:spLocks noChangeArrowheads="1"/>
            </p:cNvSpPr>
            <p:nvPr/>
          </p:nvSpPr>
          <p:spPr bwMode="auto">
            <a:xfrm>
              <a:off x="4648200" y="914400"/>
              <a:ext cx="4267200" cy="2438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1" name="Group 200"/>
          <p:cNvGrpSpPr>
            <a:grpSpLocks/>
          </p:cNvGrpSpPr>
          <p:nvPr/>
        </p:nvGrpSpPr>
        <p:grpSpPr bwMode="auto">
          <a:xfrm>
            <a:off x="152400" y="1524000"/>
            <a:ext cx="4275138" cy="2743200"/>
            <a:chOff x="152400" y="914400"/>
            <a:chExt cx="4274681" cy="2743200"/>
          </a:xfrm>
        </p:grpSpPr>
        <p:grpSp>
          <p:nvGrpSpPr>
            <p:cNvPr id="13327" name="Group 70"/>
            <p:cNvGrpSpPr>
              <a:grpSpLocks/>
            </p:cNvGrpSpPr>
            <p:nvPr/>
          </p:nvGrpSpPr>
          <p:grpSpPr bwMode="auto">
            <a:xfrm>
              <a:off x="231422" y="1155700"/>
              <a:ext cx="993107" cy="977900"/>
              <a:chOff x="4432300" y="1155700"/>
              <a:chExt cx="1117245" cy="977900"/>
            </a:xfrm>
          </p:grpSpPr>
          <p:sp>
            <p:nvSpPr>
              <p:cNvPr id="13363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4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5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366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7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</a:p>
            </p:txBody>
          </p:sp>
          <p:sp>
            <p:nvSpPr>
              <p:cNvPr id="13368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9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sp>
          <p:nvSpPr>
            <p:cNvPr id="13328" name="Rectangle 28"/>
            <p:cNvSpPr>
              <a:spLocks noChangeArrowheads="1"/>
            </p:cNvSpPr>
            <p:nvPr/>
          </p:nvSpPr>
          <p:spPr bwMode="auto">
            <a:xfrm>
              <a:off x="152400" y="2667000"/>
              <a:ext cx="186013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3329" name="Line 29"/>
            <p:cNvSpPr>
              <a:spLocks noChangeShapeType="1"/>
            </p:cNvSpPr>
            <p:nvPr/>
          </p:nvSpPr>
          <p:spPr bwMode="auto">
            <a:xfrm>
              <a:off x="897467" y="2057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Rectangle 38"/>
            <p:cNvSpPr>
              <a:spLocks noChangeArrowheads="1"/>
            </p:cNvSpPr>
            <p:nvPr/>
          </p:nvSpPr>
          <p:spPr bwMode="auto">
            <a:xfrm>
              <a:off x="829733" y="2590800"/>
              <a:ext cx="2906889" cy="673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Rectangle 39"/>
            <p:cNvSpPr>
              <a:spLocks noChangeArrowheads="1"/>
            </p:cNvSpPr>
            <p:nvPr/>
          </p:nvSpPr>
          <p:spPr bwMode="auto">
            <a:xfrm>
              <a:off x="1778000" y="2743200"/>
              <a:ext cx="103293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chemeClr val="accent1"/>
                  </a:solidFill>
                  <a:latin typeface="Arial" charset="0"/>
                </a:rPr>
                <a:t>L3 Cache</a:t>
              </a:r>
            </a:p>
          </p:txBody>
        </p:sp>
        <p:sp>
          <p:nvSpPr>
            <p:cNvPr id="13332" name="Line 42"/>
            <p:cNvSpPr>
              <a:spLocks noChangeShapeType="1"/>
            </p:cNvSpPr>
            <p:nvPr/>
          </p:nvSpPr>
          <p:spPr bwMode="auto">
            <a:xfrm>
              <a:off x="2523067" y="22860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Line 43"/>
            <p:cNvSpPr>
              <a:spLocks noChangeShapeType="1"/>
            </p:cNvSpPr>
            <p:nvPr/>
          </p:nvSpPr>
          <p:spPr bwMode="auto">
            <a:xfrm>
              <a:off x="2523067" y="3276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AutoShape 44" descr="Light downward diagonal"/>
            <p:cNvSpPr>
              <a:spLocks noChangeArrowheads="1"/>
            </p:cNvSpPr>
            <p:nvPr/>
          </p:nvSpPr>
          <p:spPr bwMode="auto">
            <a:xfrm>
              <a:off x="694267" y="2286000"/>
              <a:ext cx="3104445" cy="139700"/>
            </a:xfrm>
            <a:prstGeom prst="roundRect">
              <a:avLst>
                <a:gd name="adj" fmla="val 49995"/>
              </a:avLst>
            </a:prstGeom>
            <a:pattFill prst="ltDnDiag">
              <a:fgClr>
                <a:srgbClr val="0054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35" name="Group 71"/>
            <p:cNvGrpSpPr>
              <a:grpSpLocks/>
            </p:cNvGrpSpPr>
            <p:nvPr/>
          </p:nvGrpSpPr>
          <p:grpSpPr bwMode="auto">
            <a:xfrm>
              <a:off x="1303867" y="1143000"/>
              <a:ext cx="993107" cy="977900"/>
              <a:chOff x="4432300" y="1155700"/>
              <a:chExt cx="1117245" cy="977900"/>
            </a:xfrm>
          </p:grpSpPr>
          <p:sp>
            <p:nvSpPr>
              <p:cNvPr id="13356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7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8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359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0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  <a:endParaRPr lang="en-US" sz="16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13361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2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grpSp>
          <p:nvGrpSpPr>
            <p:cNvPr id="13336" name="Group 79"/>
            <p:cNvGrpSpPr>
              <a:grpSpLocks/>
            </p:cNvGrpSpPr>
            <p:nvPr/>
          </p:nvGrpSpPr>
          <p:grpSpPr bwMode="auto">
            <a:xfrm>
              <a:off x="2387600" y="1143000"/>
              <a:ext cx="993107" cy="977900"/>
              <a:chOff x="4432300" y="1155700"/>
              <a:chExt cx="1117245" cy="977900"/>
            </a:xfrm>
          </p:grpSpPr>
          <p:sp>
            <p:nvSpPr>
              <p:cNvPr id="13349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352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3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  <a:endParaRPr lang="en-US" sz="16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13354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5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grpSp>
          <p:nvGrpSpPr>
            <p:cNvPr id="13337" name="Group 87"/>
            <p:cNvGrpSpPr>
              <a:grpSpLocks/>
            </p:cNvGrpSpPr>
            <p:nvPr/>
          </p:nvGrpSpPr>
          <p:grpSpPr bwMode="auto">
            <a:xfrm>
              <a:off x="3433974" y="1143000"/>
              <a:ext cx="993107" cy="977900"/>
              <a:chOff x="4432300" y="1155700"/>
              <a:chExt cx="1117245" cy="977900"/>
            </a:xfrm>
          </p:grpSpPr>
          <p:sp>
            <p:nvSpPr>
              <p:cNvPr id="13342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345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6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  <a:endParaRPr lang="en-US" sz="16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13347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sp>
          <p:nvSpPr>
            <p:cNvPr id="13338" name="Line 29"/>
            <p:cNvSpPr>
              <a:spLocks noChangeShapeType="1"/>
            </p:cNvSpPr>
            <p:nvPr/>
          </p:nvSpPr>
          <p:spPr bwMode="auto">
            <a:xfrm>
              <a:off x="1778000" y="20574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Line 29"/>
            <p:cNvSpPr>
              <a:spLocks noChangeShapeType="1"/>
            </p:cNvSpPr>
            <p:nvPr/>
          </p:nvSpPr>
          <p:spPr bwMode="auto">
            <a:xfrm>
              <a:off x="2794000" y="20574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Line 29"/>
            <p:cNvSpPr>
              <a:spLocks noChangeShapeType="1"/>
            </p:cNvSpPr>
            <p:nvPr/>
          </p:nvSpPr>
          <p:spPr bwMode="auto">
            <a:xfrm>
              <a:off x="3674533" y="20574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Rectangle 168"/>
            <p:cNvSpPr>
              <a:spLocks noChangeArrowheads="1"/>
            </p:cNvSpPr>
            <p:nvPr/>
          </p:nvSpPr>
          <p:spPr bwMode="auto">
            <a:xfrm>
              <a:off x="152400" y="914400"/>
              <a:ext cx="4267200" cy="2438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2" name="Rectangle 41"/>
          <p:cNvSpPr>
            <a:spLocks noChangeArrowheads="1"/>
          </p:cNvSpPr>
          <p:nvPr/>
        </p:nvSpPr>
        <p:spPr bwMode="auto">
          <a:xfrm>
            <a:off x="6400800" y="11430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charset="0"/>
              </a:rPr>
              <a:t>Chip</a:t>
            </a:r>
          </a:p>
        </p:txBody>
      </p:sp>
      <p:sp>
        <p:nvSpPr>
          <p:cNvPr id="13323" name="Rectangle 41"/>
          <p:cNvSpPr>
            <a:spLocks noChangeArrowheads="1"/>
          </p:cNvSpPr>
          <p:nvPr/>
        </p:nvSpPr>
        <p:spPr bwMode="auto">
          <a:xfrm>
            <a:off x="2057400" y="11430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charset="0"/>
              </a:rPr>
              <a:t>Chip</a:t>
            </a:r>
          </a:p>
        </p:txBody>
      </p:sp>
      <p:sp>
        <p:nvSpPr>
          <p:cNvPr id="13324" name="Rectangle 202"/>
          <p:cNvSpPr>
            <a:spLocks noChangeArrowheads="1"/>
          </p:cNvSpPr>
          <p:nvPr/>
        </p:nvSpPr>
        <p:spPr bwMode="auto">
          <a:xfrm>
            <a:off x="76200" y="1066800"/>
            <a:ext cx="8991600" cy="4343400"/>
          </a:xfrm>
          <a:prstGeom prst="rect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Rectangle 41"/>
          <p:cNvSpPr>
            <a:spLocks noChangeArrowheads="1"/>
          </p:cNvSpPr>
          <p:nvPr/>
        </p:nvSpPr>
        <p:spPr bwMode="auto">
          <a:xfrm>
            <a:off x="4114800" y="685800"/>
            <a:ext cx="763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  <a:latin typeface="Arial" charset="0"/>
              </a:rPr>
              <a:t>Node</a:t>
            </a:r>
          </a:p>
        </p:txBody>
      </p:sp>
      <p:sp>
        <p:nvSpPr>
          <p:cNvPr id="13326" name="Rectangle 41"/>
          <p:cNvSpPr>
            <a:spLocks noChangeArrowheads="1"/>
          </p:cNvSpPr>
          <p:nvPr/>
        </p:nvSpPr>
        <p:spPr bwMode="auto">
          <a:xfrm>
            <a:off x="2514600" y="5791200"/>
            <a:ext cx="486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  <a:latin typeface="Arial" charset="0"/>
              </a:rPr>
              <a:t>&lt;-  Myrinet Interconnect to Other Nodes  -&gt;</a:t>
            </a:r>
          </a:p>
        </p:txBody>
      </p:sp>
    </p:spTree>
    <p:extLst>
      <p:ext uri="{BB962C8B-B14F-4D97-AF65-F5344CB8AC3E}">
        <p14:creationId xmlns:p14="http://schemas.microsoft.com/office/powerpoint/2010/main" val="86451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45488" cy="3683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One kind of big parallel application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05800" cy="5943600"/>
          </a:xfrm>
        </p:spPr>
        <p:txBody>
          <a:bodyPr/>
          <a:lstStyle/>
          <a:p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Example:  Bone </a:t>
            </a:r>
            <a:r>
              <a:rPr lang="en-US" dirty="0">
                <a:latin typeface="Arial" charset="0"/>
              </a:rPr>
              <a:t>density </a:t>
            </a:r>
            <a:r>
              <a:rPr lang="en-US" dirty="0" smtClean="0">
                <a:latin typeface="Arial" charset="0"/>
              </a:rPr>
              <a:t>modeling</a:t>
            </a:r>
            <a:endParaRPr lang="en-US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Physical simulation</a:t>
            </a:r>
          </a:p>
          <a:p>
            <a:pPr lvl="1"/>
            <a:r>
              <a:rPr lang="en-US" sz="2400" dirty="0">
                <a:latin typeface="Arial" charset="0"/>
              </a:rPr>
              <a:t>Lots of numerical computing</a:t>
            </a:r>
          </a:p>
          <a:p>
            <a:pPr lvl="1"/>
            <a:r>
              <a:rPr lang="en-US" sz="2400" dirty="0">
                <a:latin typeface="Arial" charset="0"/>
              </a:rPr>
              <a:t>Spatially local </a:t>
            </a:r>
            <a:endParaRPr lang="en-US" sz="2400" dirty="0" smtClean="0">
              <a:latin typeface="Arial" charset="0"/>
            </a:endParaRPr>
          </a:p>
          <a:p>
            <a:pPr lvl="1"/>
            <a:endParaRPr lang="en-US" sz="2400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See Mark Adams’s slides…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14300"/>
            <a:ext cx="8877300" cy="5159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“The unreasonable effectiveness of mathematics”</a:t>
            </a:r>
            <a:endParaRPr lang="en-US" dirty="0"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88036" y="914400"/>
            <a:ext cx="4634602" cy="514713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dirty="0">
                <a:latin typeface="Arial" charset="0"/>
              </a:rPr>
              <a:t>     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As the </a:t>
            </a:r>
            <a:r>
              <a:rPr lang="ja-JP" altLang="en-US" sz="2400" dirty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middleware</a:t>
            </a:r>
            <a:r>
              <a:rPr lang="ja-JP" altLang="en-US" sz="2400" dirty="0">
                <a:solidFill>
                  <a:srgbClr val="FF0000"/>
                </a:solidFill>
                <a:latin typeface="Arial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</a:t>
            </a:r>
            <a:br>
              <a:rPr lang="en-US" sz="2400" dirty="0">
                <a:solidFill>
                  <a:srgbClr val="FF0000"/>
                </a:solidFill>
                <a:latin typeface="Arial" charset="0"/>
              </a:rPr>
            </a:b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   of scientific computing, </a:t>
            </a:r>
            <a:br>
              <a:rPr lang="en-US" sz="2400" dirty="0">
                <a:solidFill>
                  <a:srgbClr val="FF0000"/>
                </a:solidFill>
                <a:latin typeface="Arial" charset="0"/>
              </a:rPr>
            </a:b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 linear algebra has supplied</a:t>
            </a:r>
            <a:br>
              <a:rPr lang="en-US" sz="2400" dirty="0">
                <a:solidFill>
                  <a:srgbClr val="FF0000"/>
                </a:solidFill>
                <a:latin typeface="Arial" charset="0"/>
              </a:rPr>
            </a:b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           or enabled:</a:t>
            </a:r>
          </a:p>
          <a:p>
            <a:pPr marL="342900" indent="-342900" eaLnBrk="1" hangingPunct="1">
              <a:lnSpc>
                <a:spcPts val="3500"/>
              </a:lnSpc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Mathematical </a:t>
            </a:r>
            <a:r>
              <a:rPr lang="en-US" sz="2400" dirty="0">
                <a:latin typeface="Arial" charset="0"/>
              </a:rPr>
              <a:t>tools</a:t>
            </a:r>
          </a:p>
          <a:p>
            <a:pPr marL="342900" indent="-342900" eaLnBrk="1" hangingPunct="1">
              <a:lnSpc>
                <a:spcPts val="3500"/>
              </a:lnSpc>
              <a:buFont typeface="Arial"/>
              <a:buChar char="•"/>
            </a:pPr>
            <a:r>
              <a:rPr lang="ja-JP" altLang="en-US" sz="2400" dirty="0" smtClean="0">
                <a:latin typeface="Arial" charset="0"/>
              </a:rPr>
              <a:t>“</a:t>
            </a:r>
            <a:r>
              <a:rPr lang="en-US" sz="2400" dirty="0">
                <a:latin typeface="Arial" charset="0"/>
              </a:rPr>
              <a:t>Impedance match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to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     computer operations</a:t>
            </a:r>
          </a:p>
          <a:p>
            <a:pPr marL="342900" indent="-342900" eaLnBrk="1" hangingPunct="1">
              <a:lnSpc>
                <a:spcPts val="3500"/>
              </a:lnSpc>
              <a:buFont typeface="Arial"/>
              <a:buChar char="•"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High</a:t>
            </a:r>
            <a:r>
              <a:rPr lang="en-US" sz="2400" dirty="0">
                <a:latin typeface="Arial" charset="0"/>
              </a:rPr>
              <a:t>-level primitives</a:t>
            </a:r>
          </a:p>
          <a:p>
            <a:pPr marL="342900" indent="-342900" eaLnBrk="1" hangingPunct="1">
              <a:lnSpc>
                <a:spcPts val="3500"/>
              </a:lnSpc>
              <a:buFont typeface="Arial"/>
              <a:buChar char="•"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High</a:t>
            </a:r>
            <a:r>
              <a:rPr lang="en-US" sz="2400" dirty="0">
                <a:latin typeface="Arial" charset="0"/>
              </a:rPr>
              <a:t>-quality software libraries</a:t>
            </a:r>
          </a:p>
          <a:p>
            <a:pPr marL="342900" indent="-342900" eaLnBrk="1" hangingPunct="1">
              <a:lnSpc>
                <a:spcPts val="3500"/>
              </a:lnSpc>
              <a:buFont typeface="Arial"/>
              <a:buChar char="•"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Ways </a:t>
            </a:r>
            <a:r>
              <a:rPr lang="en-US" sz="2400" dirty="0">
                <a:latin typeface="Arial" charset="0"/>
              </a:rPr>
              <a:t>to extract performance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    from computer architecture</a:t>
            </a:r>
          </a:p>
          <a:p>
            <a:pPr marL="342900" indent="-342900" eaLnBrk="1" hangingPunct="1">
              <a:lnSpc>
                <a:spcPts val="3500"/>
              </a:lnSpc>
              <a:buFont typeface="Arial"/>
              <a:buChar char="•"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Interactive </a:t>
            </a:r>
            <a:r>
              <a:rPr lang="en-US" sz="2400" dirty="0">
                <a:latin typeface="Arial" charset="0"/>
              </a:rPr>
              <a:t>environments</a:t>
            </a:r>
          </a:p>
        </p:txBody>
      </p:sp>
      <p:grpSp>
        <p:nvGrpSpPr>
          <p:cNvPr id="23556" name="Group 32"/>
          <p:cNvGrpSpPr>
            <a:grpSpLocks/>
          </p:cNvGrpSpPr>
          <p:nvPr/>
        </p:nvGrpSpPr>
        <p:grpSpPr bwMode="auto">
          <a:xfrm>
            <a:off x="1179513" y="1471613"/>
            <a:ext cx="3074987" cy="4564062"/>
            <a:chOff x="463826" y="1497496"/>
            <a:chExt cx="3074505" cy="4565374"/>
          </a:xfrm>
        </p:grpSpPr>
        <p:sp>
          <p:nvSpPr>
            <p:cNvPr id="14" name="TextBox 13"/>
            <p:cNvSpPr txBox="1"/>
            <p:nvPr/>
          </p:nvSpPr>
          <p:spPr>
            <a:xfrm>
              <a:off x="993968" y="5267304"/>
              <a:ext cx="1811053" cy="4620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400" b="1" dirty="0">
                  <a:latin typeface="+mj-lt"/>
                  <a:ea typeface="+mn-ea"/>
                </a:rPr>
                <a:t>Computers</a:t>
              </a:r>
            </a:p>
          </p:txBody>
        </p:sp>
        <p:grpSp>
          <p:nvGrpSpPr>
            <p:cNvPr id="23558" name="Group 16"/>
            <p:cNvGrpSpPr>
              <a:grpSpLocks/>
            </p:cNvGrpSpPr>
            <p:nvPr/>
          </p:nvGrpSpPr>
          <p:grpSpPr bwMode="auto">
            <a:xfrm>
              <a:off x="463826" y="1497496"/>
              <a:ext cx="3074505" cy="4565374"/>
              <a:chOff x="463826" y="1497496"/>
              <a:chExt cx="3074505" cy="4565374"/>
            </a:xfrm>
          </p:grpSpPr>
          <p:sp>
            <p:nvSpPr>
              <p:cNvPr id="23559" name="Oval 3"/>
              <p:cNvSpPr>
                <a:spLocks noChangeArrowheads="1"/>
              </p:cNvSpPr>
              <p:nvPr/>
            </p:nvSpPr>
            <p:spPr bwMode="auto">
              <a:xfrm>
                <a:off x="463826" y="1497496"/>
                <a:ext cx="3074505" cy="131196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/>
              </a:p>
            </p:txBody>
          </p:sp>
          <p:sp>
            <p:nvSpPr>
              <p:cNvPr id="23560" name="Oval 4"/>
              <p:cNvSpPr>
                <a:spLocks noChangeArrowheads="1"/>
              </p:cNvSpPr>
              <p:nvPr/>
            </p:nvSpPr>
            <p:spPr bwMode="auto">
              <a:xfrm>
                <a:off x="682487" y="4896678"/>
                <a:ext cx="2637183" cy="1166192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81283" y="1695990"/>
                <a:ext cx="2866576" cy="83208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latin typeface="+mj-lt"/>
                    <a:ea typeface="+mn-ea"/>
                  </a:rPr>
                  <a:t>Continuous</a:t>
                </a:r>
                <a:br>
                  <a:rPr lang="en-US" sz="2400" b="1" dirty="0">
                    <a:latin typeface="+mj-lt"/>
                    <a:ea typeface="+mn-ea"/>
                  </a:rPr>
                </a:br>
                <a:r>
                  <a:rPr lang="en-US" sz="2400" b="1" dirty="0">
                    <a:latin typeface="+mj-lt"/>
                    <a:ea typeface="+mn-ea"/>
                  </a:rPr>
                  <a:t>physical modeling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57464" y="3544371"/>
                <a:ext cx="2287228" cy="462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latin typeface="+mj-lt"/>
                    <a:ea typeface="+mn-ea"/>
                  </a:rPr>
                  <a:t>Linear algebra</a:t>
                </a:r>
              </a:p>
            </p:txBody>
          </p:sp>
          <p:cxnSp>
            <p:nvCxnSpPr>
              <p:cNvPr id="23563" name="Straight Arrow Connector 11"/>
              <p:cNvCxnSpPr>
                <a:cxnSpLocks noChangeShapeType="1"/>
              </p:cNvCxnSpPr>
              <p:nvPr/>
            </p:nvCxnSpPr>
            <p:spPr bwMode="auto">
              <a:xfrm rot="5400000">
                <a:off x="1738520" y="3194810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64" name="Straight Arrow Connector 15"/>
              <p:cNvCxnSpPr>
                <a:cxnSpLocks noChangeShapeType="1"/>
              </p:cNvCxnSpPr>
              <p:nvPr/>
            </p:nvCxnSpPr>
            <p:spPr bwMode="auto">
              <a:xfrm rot="5400000">
                <a:off x="1738520" y="4447141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94381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0"/>
            <a:ext cx="241935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8913813" cy="515937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Top 500 List </a:t>
            </a:r>
            <a:r>
              <a:rPr lang="en-US" sz="2400">
                <a:latin typeface="Arial" charset="0"/>
              </a:rPr>
              <a:t>(November 2010)</a:t>
            </a:r>
          </a:p>
        </p:txBody>
      </p:sp>
      <p:grpSp>
        <p:nvGrpSpPr>
          <p:cNvPr id="27652" name="Group 24"/>
          <p:cNvGrpSpPr>
            <a:grpSpLocks/>
          </p:cNvGrpSpPr>
          <p:nvPr/>
        </p:nvGrpSpPr>
        <p:grpSpPr bwMode="auto">
          <a:xfrm>
            <a:off x="0" y="4367213"/>
            <a:ext cx="3571875" cy="1035050"/>
            <a:chOff x="4800600" y="1425575"/>
            <a:chExt cx="4138613" cy="1198563"/>
          </a:xfrm>
        </p:grpSpPr>
        <p:sp>
          <p:nvSpPr>
            <p:cNvPr id="27655" name="Text Box 14"/>
            <p:cNvSpPr txBox="1">
              <a:spLocks noChangeAspect="1" noChangeArrowheads="1"/>
            </p:cNvSpPr>
            <p:nvPr/>
          </p:nvSpPr>
          <p:spPr bwMode="auto">
            <a:xfrm>
              <a:off x="6629400" y="1714500"/>
              <a:ext cx="4445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600" b="1">
                  <a:solidFill>
                    <a:srgbClr val="021FAE"/>
                  </a:solidFill>
                  <a:latin typeface="Times" charset="0"/>
                </a:rPr>
                <a:t>=</a:t>
              </a:r>
            </a:p>
          </p:txBody>
        </p:sp>
        <p:sp>
          <p:nvSpPr>
            <p:cNvPr id="27656" name="Text Box 15"/>
            <p:cNvSpPr txBox="1">
              <a:spLocks noChangeAspect="1" noChangeArrowheads="1"/>
            </p:cNvSpPr>
            <p:nvPr/>
          </p:nvSpPr>
          <p:spPr bwMode="auto">
            <a:xfrm>
              <a:off x="7772400" y="1714500"/>
              <a:ext cx="3873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200">
                  <a:solidFill>
                    <a:srgbClr val="021FAE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27657" name="Text Box 16"/>
            <p:cNvSpPr txBox="1">
              <a:spLocks noChangeAspect="1" noChangeArrowheads="1"/>
            </p:cNvSpPr>
            <p:nvPr/>
          </p:nvSpPr>
          <p:spPr bwMode="auto">
            <a:xfrm>
              <a:off x="4800600" y="1485900"/>
              <a:ext cx="650875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6600">
                  <a:solidFill>
                    <a:srgbClr val="021FAE"/>
                  </a:solidFill>
                  <a:latin typeface="Times" charset="0"/>
                </a:rPr>
                <a:t>P</a:t>
              </a:r>
            </a:p>
          </p:txBody>
        </p:sp>
        <p:grpSp>
          <p:nvGrpSpPr>
            <p:cNvPr id="27658" name="Group 25"/>
            <p:cNvGrpSpPr>
              <a:grpSpLocks/>
            </p:cNvGrpSpPr>
            <p:nvPr/>
          </p:nvGrpSpPr>
          <p:grpSpPr bwMode="auto">
            <a:xfrm>
              <a:off x="5486400" y="1485900"/>
              <a:ext cx="1123950" cy="1123950"/>
              <a:chOff x="3177" y="930"/>
              <a:chExt cx="708" cy="708"/>
            </a:xfrm>
          </p:grpSpPr>
          <p:sp>
            <p:nvSpPr>
              <p:cNvPr id="2767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177" y="930"/>
                <a:ext cx="708" cy="708"/>
              </a:xfrm>
              <a:prstGeom prst="rect">
                <a:avLst/>
              </a:prstGeom>
              <a:noFill/>
              <a:ln w="28575">
                <a:solidFill>
                  <a:srgbClr val="021FA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7672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284" y="965"/>
                <a:ext cx="41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5400">
                    <a:solidFill>
                      <a:srgbClr val="021FAE"/>
                    </a:solidFill>
                    <a:latin typeface="Times" charset="0"/>
                  </a:rPr>
                  <a:t>A</a:t>
                </a:r>
              </a:p>
            </p:txBody>
          </p:sp>
        </p:grpSp>
        <p:grpSp>
          <p:nvGrpSpPr>
            <p:cNvPr id="27659" name="Group 26"/>
            <p:cNvGrpSpPr>
              <a:grpSpLocks/>
            </p:cNvGrpSpPr>
            <p:nvPr/>
          </p:nvGrpSpPr>
          <p:grpSpPr bwMode="auto">
            <a:xfrm>
              <a:off x="7086600" y="1485900"/>
              <a:ext cx="1125538" cy="1123950"/>
              <a:chOff x="4248" y="945"/>
              <a:chExt cx="709" cy="708"/>
            </a:xfrm>
          </p:grpSpPr>
          <p:grpSp>
            <p:nvGrpSpPr>
              <p:cNvPr id="27666" name="Group 6"/>
              <p:cNvGrpSpPr>
                <a:grpSpLocks noChangeAspect="1"/>
              </p:cNvGrpSpPr>
              <p:nvPr/>
            </p:nvGrpSpPr>
            <p:grpSpPr bwMode="auto">
              <a:xfrm>
                <a:off x="4248" y="945"/>
                <a:ext cx="709" cy="708"/>
                <a:chOff x="2064" y="720"/>
                <a:chExt cx="1008" cy="1008"/>
              </a:xfrm>
            </p:grpSpPr>
            <p:sp>
              <p:nvSpPr>
                <p:cNvPr id="27668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27669" name="Line 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27670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27667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255" y="1117"/>
                <a:ext cx="410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L</a:t>
                </a:r>
              </a:p>
            </p:txBody>
          </p:sp>
        </p:grpSp>
        <p:grpSp>
          <p:nvGrpSpPr>
            <p:cNvPr id="27660" name="Group 27"/>
            <p:cNvGrpSpPr>
              <a:grpSpLocks/>
            </p:cNvGrpSpPr>
            <p:nvPr/>
          </p:nvGrpSpPr>
          <p:grpSpPr bwMode="auto">
            <a:xfrm>
              <a:off x="7815263" y="1425575"/>
              <a:ext cx="1123950" cy="1198563"/>
              <a:chOff x="4923" y="898"/>
              <a:chExt cx="708" cy="755"/>
            </a:xfrm>
          </p:grpSpPr>
          <p:grpSp>
            <p:nvGrpSpPr>
              <p:cNvPr id="27661" name="Group 10"/>
              <p:cNvGrpSpPr>
                <a:grpSpLocks noChangeAspect="1"/>
              </p:cNvGrpSpPr>
              <p:nvPr/>
            </p:nvGrpSpPr>
            <p:grpSpPr bwMode="auto">
              <a:xfrm flipH="1" flipV="1">
                <a:off x="4923" y="945"/>
                <a:ext cx="708" cy="708"/>
                <a:chOff x="2064" y="720"/>
                <a:chExt cx="1008" cy="1008"/>
              </a:xfrm>
            </p:grpSpPr>
            <p:sp>
              <p:nvSpPr>
                <p:cNvPr id="27663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27664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27665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27662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5219" y="898"/>
                <a:ext cx="410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U</a:t>
                </a:r>
              </a:p>
            </p:txBody>
          </p:sp>
        </p:grpSp>
      </p:grp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301750"/>
            <a:ext cx="556895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7"/>
          <p:cNvSpPr>
            <a:spLocks/>
          </p:cNvSpPr>
          <p:nvPr/>
        </p:nvSpPr>
        <p:spPr bwMode="auto">
          <a:xfrm>
            <a:off x="173038" y="2071688"/>
            <a:ext cx="3511550" cy="20224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66" bIns="0"/>
          <a:lstStyle/>
          <a:p>
            <a:pPr marL="27898" algn="ctr" eaLnBrk="1" hangingPunct="1">
              <a:spcBef>
                <a:spcPts val="984"/>
              </a:spcBef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Top500  Benchmark:</a:t>
            </a:r>
            <a:endParaRPr lang="en-US" sz="2400" u="sng" dirty="0">
              <a:solidFill>
                <a:srgbClr val="000000"/>
              </a:solidFill>
              <a:latin typeface="Arial"/>
              <a:cs typeface="Arial Bold" charset="0"/>
              <a:sym typeface="Arial Bold" charset="0"/>
            </a:endParaRPr>
          </a:p>
          <a:p>
            <a:pPr marL="27898" algn="ctr" eaLnBrk="1" hangingPunct="1">
              <a:spcBef>
                <a:spcPts val="984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Solve a large system 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of linear equations 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by Gaussian elimination</a:t>
            </a:r>
            <a:endParaRPr lang="en-US" sz="240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488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"/>
          <p:cNvGrpSpPr>
            <a:grpSpLocks/>
          </p:cNvGrpSpPr>
          <p:nvPr/>
        </p:nvGrpSpPr>
        <p:grpSpPr bwMode="auto">
          <a:xfrm>
            <a:off x="0" y="0"/>
            <a:ext cx="9144000" cy="1295400"/>
            <a:chOff x="0" y="0"/>
            <a:chExt cx="8192" cy="1160"/>
          </a:xfrm>
        </p:grpSpPr>
        <p:sp>
          <p:nvSpPr>
            <p:cNvPr id="21515" name="Rectangle 2"/>
            <p:cNvSpPr>
              <a:spLocks/>
            </p:cNvSpPr>
            <p:nvPr/>
          </p:nvSpPr>
          <p:spPr bwMode="auto">
            <a:xfrm>
              <a:off x="0" y="0"/>
              <a:ext cx="8192" cy="116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1516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91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9788" cy="755650"/>
          </a:xfrm>
        </p:spPr>
        <p:txBody>
          <a:bodyPr/>
          <a:lstStyle/>
          <a:p>
            <a:r>
              <a:rPr lang="en-US" sz="3100">
                <a:latin typeface="Arial" charset="0"/>
              </a:rPr>
              <a:t>Large graphs are everywhere…</a:t>
            </a:r>
          </a:p>
        </p:txBody>
      </p:sp>
      <p:pic>
        <p:nvPicPr>
          <p:cNvPr id="21508" name="Picture 6" descr="network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57438"/>
            <a:ext cx="3752850" cy="3589337"/>
          </a:xfrm>
        </p:spPr>
      </p:pic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85750" y="5946775"/>
            <a:ext cx="34829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400"/>
              <a:t>WWW snapshot, courtesy Y. Hyun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4089400" y="5946775"/>
            <a:ext cx="505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400"/>
              <a:t>Yeast protein interaction network, courtesy H. Jeong</a:t>
            </a:r>
          </a:p>
        </p:txBody>
      </p:sp>
      <p:pic>
        <p:nvPicPr>
          <p:cNvPr id="21511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6307138"/>
            <a:ext cx="13747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285750" y="1262063"/>
            <a:ext cx="3268663" cy="1392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5709" tIns="35709" rIns="132037" bIns="35709"/>
          <a:lstStyle/>
          <a:p>
            <a:pPr marL="257113">
              <a:spcBef>
                <a:spcPts val="844"/>
              </a:spcBef>
              <a:buClr>
                <a:srgbClr val="000000"/>
              </a:buClr>
              <a:buSzPct val="100000"/>
              <a:defRPr/>
            </a:pPr>
            <a:r>
              <a:rPr lang="en-US" sz="2200" kern="0" dirty="0">
                <a:latin typeface="+mn-lt"/>
                <a:ea typeface="+mn-ea"/>
              </a:rPr>
              <a:t> Internet structure</a:t>
            </a:r>
          </a:p>
          <a:p>
            <a:pPr marL="257113">
              <a:spcBef>
                <a:spcPts val="844"/>
              </a:spcBef>
              <a:buClr>
                <a:srgbClr val="000000"/>
              </a:buClr>
              <a:buSzPct val="100000"/>
              <a:defRPr/>
            </a:pPr>
            <a:r>
              <a:rPr lang="en-US" sz="2200" kern="0" dirty="0">
                <a:latin typeface="+mn-lt"/>
                <a:ea typeface="+mn-ea"/>
              </a:rPr>
              <a:t> Social interactions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6953" y="1295400"/>
            <a:ext cx="5426075" cy="1366837"/>
          </a:xfrm>
          <a:prstGeom prst="rect">
            <a:avLst/>
          </a:prstGeom>
          <a:noFill/>
        </p:spPr>
        <p:txBody>
          <a:bodyPr lIns="64277" tIns="32139" rIns="64277" bIns="32139">
            <a:spAutoFit/>
          </a:bodyPr>
          <a:lstStyle>
            <a:lvl1pPr marL="255588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850"/>
              </a:spcBef>
              <a:buClr>
                <a:srgbClr val="000000"/>
              </a:buClr>
              <a:buSzPct val="100000"/>
            </a:pPr>
            <a:r>
              <a:rPr lang="en-US" sz="2200" dirty="0">
                <a:latin typeface="Arial" charset="0"/>
              </a:rPr>
              <a:t> Scientific datasets: biological, chemical, cosmological, ecological, …</a:t>
            </a:r>
          </a:p>
          <a:p>
            <a:pPr eaLnBrk="1" hangingPunct="1"/>
            <a:endParaRPr lang="en-US" dirty="0"/>
          </a:p>
        </p:txBody>
      </p:sp>
      <p:pic>
        <p:nvPicPr>
          <p:cNvPr id="21514" name="Picture 16" descr="6a00d8341c52a953ef00e54f6a0d3c8833-640w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471738"/>
            <a:ext cx="3043238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48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45488" cy="3683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Another kind of big parallel application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05800" cy="5943600"/>
          </a:xfrm>
        </p:spPr>
        <p:txBody>
          <a:bodyPr/>
          <a:lstStyle/>
          <a:p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Example:  Vertex </a:t>
            </a:r>
            <a:r>
              <a:rPr lang="en-US" dirty="0" err="1" smtClean="0">
                <a:latin typeface="Arial" charset="0"/>
              </a:rPr>
              <a:t>betweenness</a:t>
            </a:r>
            <a:r>
              <a:rPr lang="en-US" dirty="0" smtClean="0">
                <a:latin typeface="Arial" charset="0"/>
              </a:rPr>
              <a:t> centrality</a:t>
            </a:r>
          </a:p>
          <a:p>
            <a:pPr lvl="1"/>
            <a:r>
              <a:rPr lang="en-US" sz="2400" dirty="0" smtClean="0">
                <a:latin typeface="Arial" charset="0"/>
              </a:rPr>
              <a:t>Exploring an unstructured graph</a:t>
            </a:r>
          </a:p>
          <a:p>
            <a:pPr lvl="1"/>
            <a:r>
              <a:rPr lang="en-US" sz="2400" dirty="0" smtClean="0">
                <a:latin typeface="Arial" charset="0"/>
              </a:rPr>
              <a:t>Lots of pointer-chasing</a:t>
            </a:r>
          </a:p>
          <a:p>
            <a:pPr lvl="1"/>
            <a:r>
              <a:rPr lang="en-US" sz="2400" dirty="0" smtClean="0">
                <a:latin typeface="Arial" charset="0"/>
              </a:rPr>
              <a:t>Little numerical computing</a:t>
            </a:r>
          </a:p>
          <a:p>
            <a:pPr lvl="1"/>
            <a:r>
              <a:rPr lang="en-US" sz="2400" dirty="0" smtClean="0">
                <a:latin typeface="Arial" charset="0"/>
              </a:rPr>
              <a:t>No spatial locality</a:t>
            </a:r>
            <a:endParaRPr lang="en-US" sz="2800" dirty="0" smtClean="0">
              <a:latin typeface="Arial" charset="0"/>
            </a:endParaRPr>
          </a:p>
          <a:p>
            <a:pPr lvl="1"/>
            <a:endParaRPr lang="en-US" sz="2400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See Eric Robinson’s slides…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2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16962"/>
          <a:lstStyle/>
          <a:p>
            <a:pPr marL="39688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Social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network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analysis</a:t>
            </a:r>
          </a:p>
        </p:txBody>
      </p:sp>
      <p:pic>
        <p:nvPicPr>
          <p:cNvPr id="819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6307138"/>
            <a:ext cx="13747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017713"/>
            <a:ext cx="41783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3" name="Rectangle 7"/>
          <p:cNvSpPr>
            <a:spLocks/>
          </p:cNvSpPr>
          <p:nvPr/>
        </p:nvSpPr>
        <p:spPr bwMode="auto">
          <a:xfrm>
            <a:off x="5187950" y="3249613"/>
            <a:ext cx="3625850" cy="126841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66" bIns="0"/>
          <a:lstStyle/>
          <a:p>
            <a:pPr marL="27898">
              <a:spcBef>
                <a:spcPts val="984"/>
              </a:spcBef>
              <a:defRPr/>
            </a:pPr>
            <a:r>
              <a:rPr lang="en-US" sz="2000" dirty="0" err="1">
                <a:latin typeface="Arial Bold" charset="0"/>
                <a:ea typeface="+mn-ea"/>
                <a:cs typeface="Arial Bold" charset="0"/>
                <a:sym typeface="Arial Bold" charset="0"/>
              </a:rPr>
              <a:t>Betweenness</a:t>
            </a:r>
            <a:r>
              <a:rPr lang="en-US" sz="2000" dirty="0">
                <a:latin typeface="Arial Bold" charset="0"/>
                <a:ea typeface="+mn-ea"/>
                <a:cs typeface="Arial Bold" charset="0"/>
                <a:sym typeface="Arial Bold" charset="0"/>
              </a:rPr>
              <a:t> </a:t>
            </a:r>
            <a:r>
              <a:rPr lang="en-US" sz="2000" dirty="0">
                <a:latin typeface="Arial Bold" charset="0"/>
                <a:ea typeface="+mn-ea"/>
                <a:cs typeface="Arial Bold" charset="0"/>
                <a:sym typeface="Arial Bold" charset="0"/>
              </a:rPr>
              <a:t>Centrality (BC)</a:t>
            </a:r>
            <a:endParaRPr lang="en-US" sz="2000" dirty="0">
              <a:latin typeface="Arial Bold" charset="0"/>
              <a:ea typeface="+mn-ea"/>
              <a:cs typeface="Arial Bold" charset="0"/>
              <a:sym typeface="Arial Bold" charset="0"/>
            </a:endParaRPr>
          </a:p>
          <a:p>
            <a:pPr marL="27898">
              <a:spcBef>
                <a:spcPts val="984"/>
              </a:spcBef>
              <a:defRPr/>
            </a:pPr>
            <a:r>
              <a:rPr lang="en-US" sz="1800" dirty="0">
                <a:latin typeface="+mn-lt"/>
                <a:ea typeface="+mn-ea"/>
                <a:cs typeface="Arial Bold" charset="0"/>
                <a:sym typeface="Arial Bold" charset="0"/>
              </a:rPr>
              <a:t>C</a:t>
            </a:r>
            <a:r>
              <a:rPr lang="en-US" sz="1800" baseline="-25000" dirty="0">
                <a:latin typeface="+mn-lt"/>
                <a:ea typeface="+mn-ea"/>
                <a:cs typeface="Arial Bold" charset="0"/>
                <a:sym typeface="Arial Bold" charset="0"/>
              </a:rPr>
              <a:t>B</a:t>
            </a:r>
            <a:r>
              <a:rPr lang="en-US" sz="1800" dirty="0">
                <a:latin typeface="+mn-lt"/>
                <a:ea typeface="+mn-ea"/>
                <a:cs typeface="Arial Bold" charset="0"/>
                <a:sym typeface="Arial Bold" charset="0"/>
              </a:rPr>
              <a:t>(v):</a:t>
            </a:r>
            <a:r>
              <a:rPr lang="en-US" sz="1800" dirty="0">
                <a:latin typeface="+mn-lt"/>
                <a:ea typeface="+mn-ea"/>
                <a:cs typeface="Arial" charset="0"/>
              </a:rPr>
              <a:t> Among all the shortest paths, what fraction of them pass through the node of interest?</a:t>
            </a:r>
          </a:p>
        </p:txBody>
      </p:sp>
      <p:pic>
        <p:nvPicPr>
          <p:cNvPr id="8198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4670425"/>
            <a:ext cx="2517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Rectangle 9"/>
          <p:cNvSpPr>
            <a:spLocks/>
          </p:cNvSpPr>
          <p:nvPr/>
        </p:nvSpPr>
        <p:spPr bwMode="auto">
          <a:xfrm>
            <a:off x="5392738" y="5724525"/>
            <a:ext cx="3625850" cy="34766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66" bIns="0"/>
          <a:lstStyle/>
          <a:p>
            <a:pPr marL="26988">
              <a:spcBef>
                <a:spcPts val="813"/>
              </a:spcBef>
            </a:pPr>
            <a:r>
              <a:rPr lang="en-US" sz="2000">
                <a:latin typeface="Arial" charset="0"/>
                <a:cs typeface="Arial" charset="0"/>
              </a:rPr>
              <a:t>Brandes</a:t>
            </a:r>
            <a:r>
              <a:rPr lang="ja-JP" altLang="en-US" sz="2000">
                <a:latin typeface="Arial" charset="0"/>
                <a:cs typeface="Arial" charset="0"/>
              </a:rPr>
              <a:t>’</a:t>
            </a:r>
            <a:r>
              <a:rPr lang="en-US" sz="2000">
                <a:latin typeface="Arial" charset="0"/>
                <a:cs typeface="Arial" charset="0"/>
              </a:rPr>
              <a:t> algorithm</a:t>
            </a:r>
          </a:p>
        </p:txBody>
      </p:sp>
      <p:sp>
        <p:nvSpPr>
          <p:cNvPr id="24586" name="Rectangle 10"/>
          <p:cNvSpPr>
            <a:spLocks/>
          </p:cNvSpPr>
          <p:nvPr/>
        </p:nvSpPr>
        <p:spPr bwMode="auto">
          <a:xfrm>
            <a:off x="374650" y="4919663"/>
            <a:ext cx="4170363" cy="5635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0" bIns="0"/>
          <a:lstStyle/>
          <a:p>
            <a:pPr marL="40174">
              <a:defRPr/>
            </a:pPr>
            <a:r>
              <a:rPr lang="en-US" sz="2000" dirty="0">
                <a:latin typeface="+mn-lt"/>
                <a:ea typeface="+mn-ea"/>
                <a:cs typeface="Arial" charset="0"/>
              </a:rPr>
              <a:t>A typical software stack for an application enabled with the Combinatorial BLAS</a:t>
            </a:r>
          </a:p>
        </p:txBody>
      </p:sp>
      <p:pic>
        <p:nvPicPr>
          <p:cNvPr id="8201" name="Picture 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08025"/>
            <a:ext cx="27416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14300"/>
            <a:ext cx="8120063" cy="51593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 analogy?  </a:t>
            </a:r>
          </a:p>
        </p:txBody>
      </p:sp>
      <p:grpSp>
        <p:nvGrpSpPr>
          <p:cNvPr id="24579" name="Group 32"/>
          <p:cNvGrpSpPr>
            <a:grpSpLocks/>
          </p:cNvGrpSpPr>
          <p:nvPr/>
        </p:nvGrpSpPr>
        <p:grpSpPr bwMode="auto">
          <a:xfrm>
            <a:off x="1179513" y="1471613"/>
            <a:ext cx="3074987" cy="4564062"/>
            <a:chOff x="463826" y="1497496"/>
            <a:chExt cx="3074505" cy="4565374"/>
          </a:xfrm>
        </p:grpSpPr>
        <p:sp>
          <p:nvSpPr>
            <p:cNvPr id="8" name="TextBox 7"/>
            <p:cNvSpPr txBox="1"/>
            <p:nvPr/>
          </p:nvSpPr>
          <p:spPr>
            <a:xfrm>
              <a:off x="993968" y="5267304"/>
              <a:ext cx="1811053" cy="4620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400" b="1" dirty="0">
                  <a:latin typeface="+mj-lt"/>
                  <a:ea typeface="+mn-ea"/>
                </a:rPr>
                <a:t>Computers</a:t>
              </a:r>
            </a:p>
          </p:txBody>
        </p:sp>
        <p:grpSp>
          <p:nvGrpSpPr>
            <p:cNvPr id="24590" name="Group 16"/>
            <p:cNvGrpSpPr>
              <a:grpSpLocks/>
            </p:cNvGrpSpPr>
            <p:nvPr/>
          </p:nvGrpSpPr>
          <p:grpSpPr bwMode="auto">
            <a:xfrm>
              <a:off x="463826" y="1497496"/>
              <a:ext cx="3074505" cy="4565374"/>
              <a:chOff x="463826" y="1497496"/>
              <a:chExt cx="3074505" cy="4565374"/>
            </a:xfrm>
          </p:grpSpPr>
          <p:sp>
            <p:nvSpPr>
              <p:cNvPr id="24591" name="Oval 3"/>
              <p:cNvSpPr>
                <a:spLocks noChangeArrowheads="1"/>
              </p:cNvSpPr>
              <p:nvPr/>
            </p:nvSpPr>
            <p:spPr bwMode="auto">
              <a:xfrm>
                <a:off x="463826" y="1497496"/>
                <a:ext cx="3074505" cy="131196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/>
              </a:p>
            </p:txBody>
          </p:sp>
          <p:sp>
            <p:nvSpPr>
              <p:cNvPr id="24592" name="Oval 4"/>
              <p:cNvSpPr>
                <a:spLocks noChangeArrowheads="1"/>
              </p:cNvSpPr>
              <p:nvPr/>
            </p:nvSpPr>
            <p:spPr bwMode="auto">
              <a:xfrm>
                <a:off x="682487" y="4896678"/>
                <a:ext cx="2637183" cy="1166192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81283" y="1695990"/>
                <a:ext cx="2866576" cy="83208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latin typeface="+mj-lt"/>
                    <a:ea typeface="+mn-ea"/>
                  </a:rPr>
                  <a:t>Continuous</a:t>
                </a:r>
                <a:br>
                  <a:rPr lang="en-US" sz="2400" b="1" dirty="0">
                    <a:latin typeface="+mj-lt"/>
                    <a:ea typeface="+mn-ea"/>
                  </a:rPr>
                </a:br>
                <a:r>
                  <a:rPr lang="en-US" sz="2400" b="1" dirty="0">
                    <a:latin typeface="+mj-lt"/>
                    <a:ea typeface="+mn-ea"/>
                  </a:rPr>
                  <a:t>physical modeling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57464" y="3544371"/>
                <a:ext cx="2287228" cy="462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latin typeface="+mj-lt"/>
                    <a:ea typeface="+mn-ea"/>
                  </a:rPr>
                  <a:t>Linear algebra</a:t>
                </a:r>
              </a:p>
            </p:txBody>
          </p:sp>
          <p:cxnSp>
            <p:nvCxnSpPr>
              <p:cNvPr id="24595" name="Straight Arrow Connector 11"/>
              <p:cNvCxnSpPr>
                <a:cxnSpLocks noChangeShapeType="1"/>
              </p:cNvCxnSpPr>
              <p:nvPr/>
            </p:nvCxnSpPr>
            <p:spPr bwMode="auto">
              <a:xfrm rot="5400000">
                <a:off x="1738520" y="3194810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96" name="Straight Arrow Connector 15"/>
              <p:cNvCxnSpPr>
                <a:cxnSpLocks noChangeShapeType="1"/>
              </p:cNvCxnSpPr>
              <p:nvPr/>
            </p:nvCxnSpPr>
            <p:spPr bwMode="auto">
              <a:xfrm rot="5400000">
                <a:off x="1738520" y="4447141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4580" name="Group 33"/>
          <p:cNvGrpSpPr>
            <a:grpSpLocks/>
          </p:cNvGrpSpPr>
          <p:nvPr/>
        </p:nvGrpSpPr>
        <p:grpSpPr bwMode="auto">
          <a:xfrm>
            <a:off x="5068888" y="1477963"/>
            <a:ext cx="3074987" cy="4565650"/>
            <a:chOff x="4671391" y="1490870"/>
            <a:chExt cx="3074505" cy="4565374"/>
          </a:xfrm>
        </p:grpSpPr>
        <p:grpSp>
          <p:nvGrpSpPr>
            <p:cNvPr id="24581" name="Group 17"/>
            <p:cNvGrpSpPr>
              <a:grpSpLocks/>
            </p:cNvGrpSpPr>
            <p:nvPr/>
          </p:nvGrpSpPr>
          <p:grpSpPr bwMode="auto">
            <a:xfrm>
              <a:off x="4671391" y="1490870"/>
              <a:ext cx="3074505" cy="4565374"/>
              <a:chOff x="463826" y="1497496"/>
              <a:chExt cx="3074505" cy="4565374"/>
            </a:xfrm>
          </p:grpSpPr>
          <p:sp>
            <p:nvSpPr>
              <p:cNvPr id="24583" name="Oval 18"/>
              <p:cNvSpPr>
                <a:spLocks noChangeArrowheads="1"/>
              </p:cNvSpPr>
              <p:nvPr/>
            </p:nvSpPr>
            <p:spPr bwMode="auto">
              <a:xfrm>
                <a:off x="463826" y="1497496"/>
                <a:ext cx="3074505" cy="131196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/>
              </a:p>
            </p:txBody>
          </p:sp>
          <p:sp>
            <p:nvSpPr>
              <p:cNvPr id="24584" name="Oval 19"/>
              <p:cNvSpPr>
                <a:spLocks noChangeArrowheads="1"/>
              </p:cNvSpPr>
              <p:nvPr/>
            </p:nvSpPr>
            <p:spPr bwMode="auto">
              <a:xfrm>
                <a:off x="682487" y="4896678"/>
                <a:ext cx="2637183" cy="1166192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97155" y="1735607"/>
                <a:ext cx="2834831" cy="831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latin typeface="+mj-lt"/>
                    <a:ea typeface="+mn-ea"/>
                  </a:rPr>
                  <a:t>Discrete</a:t>
                </a:r>
                <a:br>
                  <a:rPr lang="en-US" sz="2400" b="1" dirty="0">
                    <a:latin typeface="+mj-lt"/>
                    <a:ea typeface="+mn-ea"/>
                  </a:rPr>
                </a:br>
                <a:r>
                  <a:rPr lang="en-US" sz="2400" b="1" dirty="0">
                    <a:latin typeface="+mj-lt"/>
                    <a:ea typeface="+mn-ea"/>
                  </a:rPr>
                  <a:t>structure analysis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43176" y="3545247"/>
                <a:ext cx="2115805" cy="4619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latin typeface="+mj-lt"/>
                    <a:ea typeface="+mn-ea"/>
                  </a:rPr>
                  <a:t>Graph theory</a:t>
                </a:r>
              </a:p>
            </p:txBody>
          </p:sp>
          <p:cxnSp>
            <p:nvCxnSpPr>
              <p:cNvPr id="24587" name="Straight Arrow Connector 22"/>
              <p:cNvCxnSpPr>
                <a:cxnSpLocks noChangeShapeType="1"/>
              </p:cNvCxnSpPr>
              <p:nvPr/>
            </p:nvCxnSpPr>
            <p:spPr bwMode="auto">
              <a:xfrm rot="5400000">
                <a:off x="1738520" y="3194810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88" name="Straight Arrow Connector 23"/>
              <p:cNvCxnSpPr>
                <a:cxnSpLocks noChangeShapeType="1"/>
              </p:cNvCxnSpPr>
              <p:nvPr/>
            </p:nvCxnSpPr>
            <p:spPr bwMode="auto">
              <a:xfrm rot="5400000">
                <a:off x="1738520" y="4447141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" name="TextBox 31"/>
            <p:cNvSpPr txBox="1"/>
            <p:nvPr/>
          </p:nvSpPr>
          <p:spPr>
            <a:xfrm>
              <a:off x="5334862" y="5233969"/>
              <a:ext cx="1809466" cy="4619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400" b="1" dirty="0">
                  <a:latin typeface="+mj-lt"/>
                  <a:ea typeface="+mn-ea"/>
                </a:rPr>
                <a:t>Computers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14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45488" cy="3683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Node-to-node searches in graphs …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943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Who are my friends’ friends?</a:t>
            </a:r>
          </a:p>
          <a:p>
            <a:r>
              <a:rPr lang="en-US" dirty="0" smtClean="0">
                <a:latin typeface="Arial" charset="0"/>
              </a:rPr>
              <a:t>How many hops from A to B? (six degrees of Kevin Bacon)</a:t>
            </a:r>
          </a:p>
          <a:p>
            <a:r>
              <a:rPr lang="en-US" dirty="0" smtClean="0">
                <a:latin typeface="Arial" charset="0"/>
              </a:rPr>
              <a:t>What’s the shortest route to Las Vegas?</a:t>
            </a:r>
          </a:p>
          <a:p>
            <a:r>
              <a:rPr lang="en-US" dirty="0" smtClean="0">
                <a:latin typeface="Arial" charset="0"/>
              </a:rPr>
              <a:t>Am I related to Abraham Lincoln?</a:t>
            </a:r>
          </a:p>
          <a:p>
            <a:r>
              <a:rPr lang="en-US" dirty="0" smtClean="0">
                <a:latin typeface="Arial" charset="0"/>
              </a:rPr>
              <a:t>Who likes the same movies I do, and what other movies do they like?</a:t>
            </a:r>
          </a:p>
          <a:p>
            <a:r>
              <a:rPr lang="en-US" dirty="0" smtClean="0">
                <a:latin typeface="Arial" charset="0"/>
              </a:rPr>
              <a:t>. . . 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See breadth-first search example slides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45488" cy="3683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Course bureacracy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05800" cy="5943600"/>
          </a:xfrm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Read course home page </a:t>
            </a:r>
            <a:r>
              <a:rPr lang="en-US">
                <a:latin typeface="Arial" charset="0"/>
                <a:hlinkClick r:id="rId2"/>
              </a:rPr>
              <a:t>http://www.cs.ucsb.edu/~cs240a/homepage.html</a:t>
            </a:r>
            <a:endParaRPr lang="en-US">
              <a:latin typeface="Arial" charset="0"/>
            </a:endParaRPr>
          </a:p>
          <a:p>
            <a:pPr lvl="4"/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Join Google discussion group (see course home page)</a:t>
            </a:r>
          </a:p>
          <a:p>
            <a:pPr lvl="4"/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Accounts on Triton, San Diego Supercomputing Center:</a:t>
            </a:r>
          </a:p>
          <a:p>
            <a:pPr lvl="1"/>
            <a:r>
              <a:rPr lang="en-US" sz="2000">
                <a:latin typeface="Arial" charset="0"/>
              </a:rPr>
              <a:t>Use </a:t>
            </a:r>
            <a:r>
              <a:rPr lang="ja-JP" altLang="en-US" sz="2000">
                <a:latin typeface="Arial" charset="0"/>
              </a:rPr>
              <a:t>“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ssh –keygen –t rsa</a:t>
            </a:r>
            <a:r>
              <a:rPr lang="ja-JP" altLang="en-US" sz="2000">
                <a:latin typeface="Arial" charset="0"/>
              </a:rPr>
              <a:t>”</a:t>
            </a:r>
            <a:r>
              <a:rPr lang="en-US" sz="2000">
                <a:latin typeface="Arial" charset="0"/>
              </a:rPr>
              <a:t> and then email your </a:t>
            </a:r>
            <a:r>
              <a:rPr lang="ja-JP" altLang="en-US" sz="2000">
                <a:latin typeface="Arial" charset="0"/>
              </a:rPr>
              <a:t>“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id_rsa.pub</a:t>
            </a:r>
            <a:r>
              <a:rPr lang="ja-JP" altLang="en-US" sz="2000">
                <a:latin typeface="Arial" charset="0"/>
              </a:rPr>
              <a:t>”</a:t>
            </a:r>
            <a:r>
              <a:rPr lang="en-US" sz="2000">
                <a:latin typeface="Arial" charset="0"/>
              </a:rPr>
              <a:t> file to Stefan Boeriu, </a:t>
            </a:r>
            <a:r>
              <a:rPr lang="en-US" sz="2000">
                <a:solidFill>
                  <a:srgbClr val="FF0000"/>
                </a:solidFill>
                <a:latin typeface="Arial" charset="0"/>
                <a:hlinkClick r:id="rId3"/>
              </a:rPr>
              <a:t>stefan@engineering.ucsb.edu</a:t>
            </a:r>
            <a:endParaRPr lang="en-US" sz="2000">
              <a:solidFill>
                <a:srgbClr val="FF0000"/>
              </a:solidFill>
              <a:latin typeface="Arial" charset="0"/>
            </a:endParaRPr>
          </a:p>
          <a:p>
            <a:pPr lvl="1"/>
            <a:r>
              <a:rPr lang="en-US" sz="2000">
                <a:solidFill>
                  <a:schemeClr val="tx2"/>
                </a:solidFill>
                <a:latin typeface="Arial" charset="0"/>
              </a:rPr>
              <a:t>If you weren</a:t>
            </a:r>
            <a:r>
              <a:rPr lang="ja-JP" altLang="en-US" sz="2000">
                <a:solidFill>
                  <a:schemeClr val="tx2"/>
                </a:solidFill>
                <a:latin typeface="Arial" charset="0"/>
              </a:rPr>
              <a:t>’</a:t>
            </a:r>
            <a:r>
              <a:rPr lang="en-US" sz="2000">
                <a:solidFill>
                  <a:schemeClr val="tx2"/>
                </a:solidFill>
                <a:latin typeface="Arial" charset="0"/>
              </a:rPr>
              <a:t>t signed up for the course as of last week, email me your registration info right away</a:t>
            </a:r>
          </a:p>
          <a:p>
            <a:pPr lvl="4"/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Triton logon demo &amp; tool intro coming soon– watch Google group for details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5380038" cy="515937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Graph 500 List </a:t>
            </a:r>
            <a:r>
              <a:rPr lang="en-US" sz="2400">
                <a:latin typeface="Arial" charset="0"/>
              </a:rPr>
              <a:t>(November 2010)</a:t>
            </a:r>
          </a:p>
        </p:txBody>
      </p:sp>
      <p:sp>
        <p:nvSpPr>
          <p:cNvPr id="28" name="Rectangle 7"/>
          <p:cNvSpPr>
            <a:spLocks/>
          </p:cNvSpPr>
          <p:nvPr/>
        </p:nvSpPr>
        <p:spPr bwMode="auto">
          <a:xfrm>
            <a:off x="252413" y="1236663"/>
            <a:ext cx="3060700" cy="20240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66" bIns="0"/>
          <a:lstStyle/>
          <a:p>
            <a:pPr marL="27898" algn="ctr" eaLnBrk="1" hangingPunct="1">
              <a:spcBef>
                <a:spcPts val="984"/>
              </a:spcBef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Graph500  Benchmark:</a:t>
            </a:r>
            <a:endParaRPr lang="en-US" sz="2400" u="sng" dirty="0">
              <a:solidFill>
                <a:srgbClr val="000000"/>
              </a:solidFill>
              <a:latin typeface="Arial"/>
              <a:cs typeface="Arial Bold" charset="0"/>
              <a:sym typeface="Arial Bold" charset="0"/>
            </a:endParaRPr>
          </a:p>
          <a:p>
            <a:pPr marL="27898" algn="ctr" eaLnBrk="1" hangingPunct="1">
              <a:spcBef>
                <a:spcPts val="984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Breadth-first search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in a large 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power-law graph</a:t>
            </a:r>
            <a:endParaRPr lang="en-US" sz="240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0"/>
            <a:ext cx="23860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1327150"/>
            <a:ext cx="5659437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8" name="Group 13"/>
          <p:cNvGrpSpPr>
            <a:grpSpLocks/>
          </p:cNvGrpSpPr>
          <p:nvPr/>
        </p:nvGrpSpPr>
        <p:grpSpPr bwMode="auto">
          <a:xfrm>
            <a:off x="239713" y="3592513"/>
            <a:ext cx="3130550" cy="2324100"/>
            <a:chOff x="3552" y="672"/>
            <a:chExt cx="1972" cy="1464"/>
          </a:xfrm>
        </p:grpSpPr>
        <p:grpSp>
          <p:nvGrpSpPr>
            <p:cNvPr id="28679" name="Group 1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28727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28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80" name="Group 1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28725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26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81" name="Group 20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28723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24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28682" name="Oval 2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45000"/>
                </a:spcBef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28683" name="Group 2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28721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22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28684" name="Text Box 27"/>
            <p:cNvSpPr txBox="1">
              <a:spLocks noChangeArrowheads="1"/>
            </p:cNvSpPr>
            <p:nvPr/>
          </p:nvSpPr>
          <p:spPr bwMode="auto">
            <a:xfrm>
              <a:off x="3589" y="67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8685" name="Text Box 28"/>
            <p:cNvSpPr txBox="1">
              <a:spLocks noChangeArrowheads="1"/>
            </p:cNvSpPr>
            <p:nvPr/>
          </p:nvSpPr>
          <p:spPr bwMode="auto">
            <a:xfrm>
              <a:off x="4545" y="67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8686" name="Text Box 29"/>
            <p:cNvSpPr txBox="1">
              <a:spLocks noChangeArrowheads="1"/>
            </p:cNvSpPr>
            <p:nvPr/>
          </p:nvSpPr>
          <p:spPr bwMode="auto">
            <a:xfrm>
              <a:off x="3601" y="192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8687" name="Text Box 30"/>
            <p:cNvSpPr txBox="1">
              <a:spLocks noChangeArrowheads="1"/>
            </p:cNvSpPr>
            <p:nvPr/>
          </p:nvSpPr>
          <p:spPr bwMode="auto">
            <a:xfrm>
              <a:off x="3552" y="12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8688" name="Text Box 31"/>
            <p:cNvSpPr txBox="1">
              <a:spLocks noChangeArrowheads="1"/>
            </p:cNvSpPr>
            <p:nvPr/>
          </p:nvSpPr>
          <p:spPr bwMode="auto">
            <a:xfrm>
              <a:off x="4557" y="134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28689" name="Oval 3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8690" name="Oval 3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8691" name="Oval 3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8692" name="Oval 3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28693" name="Group 36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28719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20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4" name="Group 3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28717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18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5" name="Group 4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28715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16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6" name="Group 4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28713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14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7" name="Group 48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28711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12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8" name="Group 51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28709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10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9" name="Group 54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28707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08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700" name="Group 57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28705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06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28701" name="Text Box 60"/>
            <p:cNvSpPr txBox="1">
              <a:spLocks noChangeArrowheads="1"/>
            </p:cNvSpPr>
            <p:nvPr/>
          </p:nvSpPr>
          <p:spPr bwMode="auto">
            <a:xfrm>
              <a:off x="4537" y="192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8702" name="Text Box 61"/>
            <p:cNvSpPr txBox="1">
              <a:spLocks noChangeArrowheads="1"/>
            </p:cNvSpPr>
            <p:nvPr/>
          </p:nvSpPr>
          <p:spPr bwMode="auto">
            <a:xfrm>
              <a:off x="5337" y="130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28703" name="Oval 6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8704" name="Oval 6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087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8913813" cy="515937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Floating-Point  vs.  Graphs</a:t>
            </a:r>
            <a:endParaRPr lang="en-US" sz="2400">
              <a:latin typeface="Arial" charset="0"/>
            </a:endParaRPr>
          </a:p>
        </p:txBody>
      </p:sp>
      <p:grpSp>
        <p:nvGrpSpPr>
          <p:cNvPr id="29699" name="Group 24"/>
          <p:cNvGrpSpPr>
            <a:grpSpLocks/>
          </p:cNvGrpSpPr>
          <p:nvPr/>
        </p:nvGrpSpPr>
        <p:grpSpPr bwMode="auto">
          <a:xfrm>
            <a:off x="715963" y="2247900"/>
            <a:ext cx="4137025" cy="1196975"/>
            <a:chOff x="4800600" y="1425575"/>
            <a:chExt cx="4138613" cy="1198563"/>
          </a:xfrm>
        </p:grpSpPr>
        <p:sp>
          <p:nvSpPr>
            <p:cNvPr id="29753" name="Text Box 14"/>
            <p:cNvSpPr txBox="1">
              <a:spLocks noChangeAspect="1" noChangeArrowheads="1"/>
            </p:cNvSpPr>
            <p:nvPr/>
          </p:nvSpPr>
          <p:spPr bwMode="auto">
            <a:xfrm>
              <a:off x="6629400" y="1714500"/>
              <a:ext cx="4445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600" b="1">
                  <a:solidFill>
                    <a:srgbClr val="021FAE"/>
                  </a:solidFill>
                  <a:latin typeface="Times" charset="0"/>
                </a:rPr>
                <a:t>=</a:t>
              </a:r>
            </a:p>
          </p:txBody>
        </p:sp>
        <p:sp>
          <p:nvSpPr>
            <p:cNvPr id="29754" name="Text Box 15"/>
            <p:cNvSpPr txBox="1">
              <a:spLocks noChangeAspect="1" noChangeArrowheads="1"/>
            </p:cNvSpPr>
            <p:nvPr/>
          </p:nvSpPr>
          <p:spPr bwMode="auto">
            <a:xfrm>
              <a:off x="7772400" y="1714500"/>
              <a:ext cx="3873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200">
                  <a:solidFill>
                    <a:srgbClr val="021FAE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29755" name="Text Box 16"/>
            <p:cNvSpPr txBox="1">
              <a:spLocks noChangeAspect="1" noChangeArrowheads="1"/>
            </p:cNvSpPr>
            <p:nvPr/>
          </p:nvSpPr>
          <p:spPr bwMode="auto">
            <a:xfrm>
              <a:off x="4800600" y="1485900"/>
              <a:ext cx="650875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6600">
                  <a:solidFill>
                    <a:srgbClr val="021FAE"/>
                  </a:solidFill>
                  <a:latin typeface="Times" charset="0"/>
                </a:rPr>
                <a:t>P</a:t>
              </a:r>
            </a:p>
          </p:txBody>
        </p:sp>
        <p:grpSp>
          <p:nvGrpSpPr>
            <p:cNvPr id="29756" name="Group 25"/>
            <p:cNvGrpSpPr>
              <a:grpSpLocks/>
            </p:cNvGrpSpPr>
            <p:nvPr/>
          </p:nvGrpSpPr>
          <p:grpSpPr bwMode="auto">
            <a:xfrm>
              <a:off x="5486400" y="1485900"/>
              <a:ext cx="1123950" cy="1123950"/>
              <a:chOff x="3177" y="930"/>
              <a:chExt cx="708" cy="708"/>
            </a:xfrm>
          </p:grpSpPr>
          <p:sp>
            <p:nvSpPr>
              <p:cNvPr id="29769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177" y="930"/>
                <a:ext cx="708" cy="708"/>
              </a:xfrm>
              <a:prstGeom prst="rect">
                <a:avLst/>
              </a:prstGeom>
              <a:noFill/>
              <a:ln w="28575">
                <a:solidFill>
                  <a:srgbClr val="021FA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9770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284" y="965"/>
                <a:ext cx="41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5400">
                    <a:solidFill>
                      <a:srgbClr val="021FAE"/>
                    </a:solidFill>
                    <a:latin typeface="Times" charset="0"/>
                  </a:rPr>
                  <a:t>A</a:t>
                </a:r>
              </a:p>
            </p:txBody>
          </p:sp>
        </p:grpSp>
        <p:grpSp>
          <p:nvGrpSpPr>
            <p:cNvPr id="29757" name="Group 26"/>
            <p:cNvGrpSpPr>
              <a:grpSpLocks/>
            </p:cNvGrpSpPr>
            <p:nvPr/>
          </p:nvGrpSpPr>
          <p:grpSpPr bwMode="auto">
            <a:xfrm>
              <a:off x="7086600" y="1485900"/>
              <a:ext cx="1125538" cy="1123950"/>
              <a:chOff x="4248" y="945"/>
              <a:chExt cx="709" cy="708"/>
            </a:xfrm>
          </p:grpSpPr>
          <p:grpSp>
            <p:nvGrpSpPr>
              <p:cNvPr id="29764" name="Group 6"/>
              <p:cNvGrpSpPr>
                <a:grpSpLocks noChangeAspect="1"/>
              </p:cNvGrpSpPr>
              <p:nvPr/>
            </p:nvGrpSpPr>
            <p:grpSpPr bwMode="auto">
              <a:xfrm>
                <a:off x="4248" y="945"/>
                <a:ext cx="709" cy="708"/>
                <a:chOff x="2064" y="720"/>
                <a:chExt cx="1008" cy="1008"/>
              </a:xfrm>
            </p:grpSpPr>
            <p:sp>
              <p:nvSpPr>
                <p:cNvPr id="29766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29767" name="Line 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29768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29765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255" y="1117"/>
                <a:ext cx="410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L</a:t>
                </a:r>
              </a:p>
            </p:txBody>
          </p:sp>
        </p:grpSp>
        <p:grpSp>
          <p:nvGrpSpPr>
            <p:cNvPr id="29758" name="Group 27"/>
            <p:cNvGrpSpPr>
              <a:grpSpLocks/>
            </p:cNvGrpSpPr>
            <p:nvPr/>
          </p:nvGrpSpPr>
          <p:grpSpPr bwMode="auto">
            <a:xfrm>
              <a:off x="7815263" y="1425575"/>
              <a:ext cx="1123950" cy="1198563"/>
              <a:chOff x="4923" y="898"/>
              <a:chExt cx="708" cy="755"/>
            </a:xfrm>
          </p:grpSpPr>
          <p:grpSp>
            <p:nvGrpSpPr>
              <p:cNvPr id="29759" name="Group 10"/>
              <p:cNvGrpSpPr>
                <a:grpSpLocks noChangeAspect="1"/>
              </p:cNvGrpSpPr>
              <p:nvPr/>
            </p:nvGrpSpPr>
            <p:grpSpPr bwMode="auto">
              <a:xfrm flipH="1" flipV="1">
                <a:off x="4923" y="945"/>
                <a:ext cx="708" cy="708"/>
                <a:chOff x="2064" y="720"/>
                <a:chExt cx="1008" cy="1008"/>
              </a:xfrm>
            </p:grpSpPr>
            <p:sp>
              <p:nvSpPr>
                <p:cNvPr id="29761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29762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29763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29760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5219" y="898"/>
                <a:ext cx="410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U</a:t>
                </a:r>
              </a:p>
            </p:txBody>
          </p:sp>
        </p:grpSp>
      </p:grpSp>
      <p:grpSp>
        <p:nvGrpSpPr>
          <p:cNvPr id="29700" name="Group 13"/>
          <p:cNvGrpSpPr>
            <a:grpSpLocks/>
          </p:cNvGrpSpPr>
          <p:nvPr/>
        </p:nvGrpSpPr>
        <p:grpSpPr bwMode="auto">
          <a:xfrm>
            <a:off x="5845175" y="2162175"/>
            <a:ext cx="3130550" cy="2324100"/>
            <a:chOff x="3552" y="672"/>
            <a:chExt cx="1972" cy="1464"/>
          </a:xfrm>
        </p:grpSpPr>
        <p:grpSp>
          <p:nvGrpSpPr>
            <p:cNvPr id="29703" name="Group 1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29751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9752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9704" name="Group 1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29749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9750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9705" name="Group 20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29747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9748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29706" name="Oval 2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45000"/>
                </a:spcBef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29707" name="Group 2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29745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9746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29708" name="Text Box 27"/>
            <p:cNvSpPr txBox="1">
              <a:spLocks noChangeArrowheads="1"/>
            </p:cNvSpPr>
            <p:nvPr/>
          </p:nvSpPr>
          <p:spPr bwMode="auto">
            <a:xfrm>
              <a:off x="3589" y="67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9709" name="Text Box 28"/>
            <p:cNvSpPr txBox="1">
              <a:spLocks noChangeArrowheads="1"/>
            </p:cNvSpPr>
            <p:nvPr/>
          </p:nvSpPr>
          <p:spPr bwMode="auto">
            <a:xfrm>
              <a:off x="4545" y="67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9710" name="Text Box 29"/>
            <p:cNvSpPr txBox="1">
              <a:spLocks noChangeArrowheads="1"/>
            </p:cNvSpPr>
            <p:nvPr/>
          </p:nvSpPr>
          <p:spPr bwMode="auto">
            <a:xfrm>
              <a:off x="3601" y="192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9711" name="Text Box 30"/>
            <p:cNvSpPr txBox="1">
              <a:spLocks noChangeArrowheads="1"/>
            </p:cNvSpPr>
            <p:nvPr/>
          </p:nvSpPr>
          <p:spPr bwMode="auto">
            <a:xfrm>
              <a:off x="3552" y="12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9712" name="Text Box 31"/>
            <p:cNvSpPr txBox="1">
              <a:spLocks noChangeArrowheads="1"/>
            </p:cNvSpPr>
            <p:nvPr/>
          </p:nvSpPr>
          <p:spPr bwMode="auto">
            <a:xfrm>
              <a:off x="4557" y="134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29713" name="Oval 3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9714" name="Oval 3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9715" name="Oval 3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9716" name="Oval 3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29717" name="Group 36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29743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9744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9718" name="Group 3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29741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9742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9719" name="Group 4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29739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9740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9720" name="Group 4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29737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9738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9721" name="Group 48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29735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9736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9722" name="Group 51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29733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9734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9723" name="Group 54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29731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9732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9724" name="Group 57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29729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9730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29725" name="Text Box 60"/>
            <p:cNvSpPr txBox="1">
              <a:spLocks noChangeArrowheads="1"/>
            </p:cNvSpPr>
            <p:nvPr/>
          </p:nvSpPr>
          <p:spPr bwMode="auto">
            <a:xfrm>
              <a:off x="4537" y="192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9726" name="Text Box 61"/>
            <p:cNvSpPr txBox="1">
              <a:spLocks noChangeArrowheads="1"/>
            </p:cNvSpPr>
            <p:nvPr/>
          </p:nvSpPr>
          <p:spPr bwMode="auto">
            <a:xfrm>
              <a:off x="5337" y="130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29727" name="Oval 6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9728" name="Oval 6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</p:grpSp>
      <p:sp>
        <p:nvSpPr>
          <p:cNvPr id="29701" name="Rectangle 7"/>
          <p:cNvSpPr>
            <a:spLocks/>
          </p:cNvSpPr>
          <p:nvPr/>
        </p:nvSpPr>
        <p:spPr bwMode="auto">
          <a:xfrm>
            <a:off x="1239838" y="1477963"/>
            <a:ext cx="25495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66" bIns="0"/>
          <a:lstStyle/>
          <a:p>
            <a:pPr marL="26988" algn="ctr" eaLnBrk="1" hangingPunct="1">
              <a:spcBef>
                <a:spcPts val="988"/>
              </a:spcBef>
            </a:pPr>
            <a:r>
              <a:rPr lang="en-US" sz="2800" u="sng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2.5 Petaflops</a:t>
            </a:r>
            <a:endParaRPr lang="en-US" sz="2800" u="sng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9702" name="Rectangle 7"/>
          <p:cNvSpPr>
            <a:spLocks/>
          </p:cNvSpPr>
          <p:nvPr/>
        </p:nvSpPr>
        <p:spPr bwMode="auto">
          <a:xfrm>
            <a:off x="5883275" y="1350963"/>
            <a:ext cx="25511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66" bIns="0"/>
          <a:lstStyle/>
          <a:p>
            <a:pPr marL="26988" algn="ctr" eaLnBrk="1" hangingPunct="1">
              <a:spcBef>
                <a:spcPts val="988"/>
              </a:spcBef>
            </a:pPr>
            <a:r>
              <a:rPr lang="en-US" sz="2800" u="sng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6.6 Gigateps</a:t>
            </a:r>
            <a:endParaRPr lang="en-US" sz="2800" u="sng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397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8913813" cy="515937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Floating-Point  vs.  Graphs</a:t>
            </a:r>
            <a:endParaRPr lang="en-US" sz="2400">
              <a:latin typeface="Arial" charset="0"/>
            </a:endParaRPr>
          </a:p>
        </p:txBody>
      </p:sp>
      <p:grpSp>
        <p:nvGrpSpPr>
          <p:cNvPr id="30723" name="Group 24"/>
          <p:cNvGrpSpPr>
            <a:grpSpLocks/>
          </p:cNvGrpSpPr>
          <p:nvPr/>
        </p:nvGrpSpPr>
        <p:grpSpPr bwMode="auto">
          <a:xfrm>
            <a:off x="715963" y="2247900"/>
            <a:ext cx="4137025" cy="1196975"/>
            <a:chOff x="4800600" y="1425575"/>
            <a:chExt cx="4138613" cy="1198563"/>
          </a:xfrm>
        </p:grpSpPr>
        <p:sp>
          <p:nvSpPr>
            <p:cNvPr id="30778" name="Text Box 14"/>
            <p:cNvSpPr txBox="1">
              <a:spLocks noChangeAspect="1" noChangeArrowheads="1"/>
            </p:cNvSpPr>
            <p:nvPr/>
          </p:nvSpPr>
          <p:spPr bwMode="auto">
            <a:xfrm>
              <a:off x="6629400" y="1714500"/>
              <a:ext cx="4445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600" b="1">
                  <a:solidFill>
                    <a:srgbClr val="021FAE"/>
                  </a:solidFill>
                  <a:latin typeface="Times" charset="0"/>
                </a:rPr>
                <a:t>=</a:t>
              </a:r>
            </a:p>
          </p:txBody>
        </p:sp>
        <p:sp>
          <p:nvSpPr>
            <p:cNvPr id="30779" name="Text Box 15"/>
            <p:cNvSpPr txBox="1">
              <a:spLocks noChangeAspect="1" noChangeArrowheads="1"/>
            </p:cNvSpPr>
            <p:nvPr/>
          </p:nvSpPr>
          <p:spPr bwMode="auto">
            <a:xfrm>
              <a:off x="7772400" y="1714500"/>
              <a:ext cx="3873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200">
                  <a:solidFill>
                    <a:srgbClr val="021FAE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30780" name="Text Box 16"/>
            <p:cNvSpPr txBox="1">
              <a:spLocks noChangeAspect="1" noChangeArrowheads="1"/>
            </p:cNvSpPr>
            <p:nvPr/>
          </p:nvSpPr>
          <p:spPr bwMode="auto">
            <a:xfrm>
              <a:off x="4800600" y="1485900"/>
              <a:ext cx="650875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6600">
                  <a:solidFill>
                    <a:srgbClr val="021FAE"/>
                  </a:solidFill>
                  <a:latin typeface="Times" charset="0"/>
                </a:rPr>
                <a:t>P</a:t>
              </a:r>
            </a:p>
          </p:txBody>
        </p:sp>
        <p:grpSp>
          <p:nvGrpSpPr>
            <p:cNvPr id="30781" name="Group 25"/>
            <p:cNvGrpSpPr>
              <a:grpSpLocks/>
            </p:cNvGrpSpPr>
            <p:nvPr/>
          </p:nvGrpSpPr>
          <p:grpSpPr bwMode="auto">
            <a:xfrm>
              <a:off x="5486400" y="1485900"/>
              <a:ext cx="1123950" cy="1123950"/>
              <a:chOff x="3177" y="930"/>
              <a:chExt cx="708" cy="708"/>
            </a:xfrm>
          </p:grpSpPr>
          <p:sp>
            <p:nvSpPr>
              <p:cNvPr id="30794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177" y="930"/>
                <a:ext cx="708" cy="708"/>
              </a:xfrm>
              <a:prstGeom prst="rect">
                <a:avLst/>
              </a:prstGeom>
              <a:noFill/>
              <a:ln w="28575">
                <a:solidFill>
                  <a:srgbClr val="021FA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95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284" y="965"/>
                <a:ext cx="41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5400">
                    <a:solidFill>
                      <a:srgbClr val="021FAE"/>
                    </a:solidFill>
                    <a:latin typeface="Times" charset="0"/>
                  </a:rPr>
                  <a:t>A</a:t>
                </a:r>
              </a:p>
            </p:txBody>
          </p:sp>
        </p:grpSp>
        <p:grpSp>
          <p:nvGrpSpPr>
            <p:cNvPr id="30782" name="Group 26"/>
            <p:cNvGrpSpPr>
              <a:grpSpLocks/>
            </p:cNvGrpSpPr>
            <p:nvPr/>
          </p:nvGrpSpPr>
          <p:grpSpPr bwMode="auto">
            <a:xfrm>
              <a:off x="7086600" y="1485900"/>
              <a:ext cx="1125538" cy="1123950"/>
              <a:chOff x="4248" y="945"/>
              <a:chExt cx="709" cy="708"/>
            </a:xfrm>
          </p:grpSpPr>
          <p:grpSp>
            <p:nvGrpSpPr>
              <p:cNvPr id="30789" name="Group 6"/>
              <p:cNvGrpSpPr>
                <a:grpSpLocks noChangeAspect="1"/>
              </p:cNvGrpSpPr>
              <p:nvPr/>
            </p:nvGrpSpPr>
            <p:grpSpPr bwMode="auto">
              <a:xfrm>
                <a:off x="4248" y="945"/>
                <a:ext cx="709" cy="708"/>
                <a:chOff x="2064" y="720"/>
                <a:chExt cx="1008" cy="1008"/>
              </a:xfrm>
            </p:grpSpPr>
            <p:sp>
              <p:nvSpPr>
                <p:cNvPr id="30791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30792" name="Line 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30793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30790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255" y="1117"/>
                <a:ext cx="410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L</a:t>
                </a:r>
              </a:p>
            </p:txBody>
          </p:sp>
        </p:grpSp>
        <p:grpSp>
          <p:nvGrpSpPr>
            <p:cNvPr id="30783" name="Group 27"/>
            <p:cNvGrpSpPr>
              <a:grpSpLocks/>
            </p:cNvGrpSpPr>
            <p:nvPr/>
          </p:nvGrpSpPr>
          <p:grpSpPr bwMode="auto">
            <a:xfrm>
              <a:off x="7815263" y="1425575"/>
              <a:ext cx="1123950" cy="1198563"/>
              <a:chOff x="4923" y="898"/>
              <a:chExt cx="708" cy="755"/>
            </a:xfrm>
          </p:grpSpPr>
          <p:grpSp>
            <p:nvGrpSpPr>
              <p:cNvPr id="30784" name="Group 10"/>
              <p:cNvGrpSpPr>
                <a:grpSpLocks noChangeAspect="1"/>
              </p:cNvGrpSpPr>
              <p:nvPr/>
            </p:nvGrpSpPr>
            <p:grpSpPr bwMode="auto">
              <a:xfrm flipH="1" flipV="1">
                <a:off x="4923" y="945"/>
                <a:ext cx="708" cy="708"/>
                <a:chOff x="2064" y="720"/>
                <a:chExt cx="1008" cy="1008"/>
              </a:xfrm>
            </p:grpSpPr>
            <p:sp>
              <p:nvSpPr>
                <p:cNvPr id="30786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30787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30788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30785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5219" y="898"/>
                <a:ext cx="410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U</a:t>
                </a:r>
              </a:p>
            </p:txBody>
          </p:sp>
        </p:grpSp>
      </p:grpSp>
      <p:grpSp>
        <p:nvGrpSpPr>
          <p:cNvPr id="30724" name="Group 13"/>
          <p:cNvGrpSpPr>
            <a:grpSpLocks/>
          </p:cNvGrpSpPr>
          <p:nvPr/>
        </p:nvGrpSpPr>
        <p:grpSpPr bwMode="auto">
          <a:xfrm>
            <a:off x="5845175" y="2162175"/>
            <a:ext cx="3130550" cy="2324100"/>
            <a:chOff x="3552" y="672"/>
            <a:chExt cx="1972" cy="1464"/>
          </a:xfrm>
        </p:grpSpPr>
        <p:grpSp>
          <p:nvGrpSpPr>
            <p:cNvPr id="30728" name="Group 1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30776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77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29" name="Group 1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30774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75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30" name="Group 20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30772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73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30731" name="Oval 2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45000"/>
                </a:spcBef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30732" name="Group 2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30770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71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30733" name="Text Box 27"/>
            <p:cNvSpPr txBox="1">
              <a:spLocks noChangeArrowheads="1"/>
            </p:cNvSpPr>
            <p:nvPr/>
          </p:nvSpPr>
          <p:spPr bwMode="auto">
            <a:xfrm>
              <a:off x="3589" y="67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0734" name="Text Box 28"/>
            <p:cNvSpPr txBox="1">
              <a:spLocks noChangeArrowheads="1"/>
            </p:cNvSpPr>
            <p:nvPr/>
          </p:nvSpPr>
          <p:spPr bwMode="auto">
            <a:xfrm>
              <a:off x="4545" y="67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0735" name="Text Box 29"/>
            <p:cNvSpPr txBox="1">
              <a:spLocks noChangeArrowheads="1"/>
            </p:cNvSpPr>
            <p:nvPr/>
          </p:nvSpPr>
          <p:spPr bwMode="auto">
            <a:xfrm>
              <a:off x="3601" y="192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0736" name="Text Box 30"/>
            <p:cNvSpPr txBox="1">
              <a:spLocks noChangeArrowheads="1"/>
            </p:cNvSpPr>
            <p:nvPr/>
          </p:nvSpPr>
          <p:spPr bwMode="auto">
            <a:xfrm>
              <a:off x="3552" y="12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0737" name="Text Box 31"/>
            <p:cNvSpPr txBox="1">
              <a:spLocks noChangeArrowheads="1"/>
            </p:cNvSpPr>
            <p:nvPr/>
          </p:nvSpPr>
          <p:spPr bwMode="auto">
            <a:xfrm>
              <a:off x="4557" y="134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0738" name="Oval 3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30739" name="Oval 3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30740" name="Oval 3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30741" name="Oval 3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30742" name="Group 36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30768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9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3" name="Group 3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30766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7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4" name="Group 4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30764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5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5" name="Group 4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30762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3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6" name="Group 48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30760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1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7" name="Group 51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30758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59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8" name="Group 54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30756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57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9" name="Group 57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30754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55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30750" name="Text Box 60"/>
            <p:cNvSpPr txBox="1">
              <a:spLocks noChangeArrowheads="1"/>
            </p:cNvSpPr>
            <p:nvPr/>
          </p:nvSpPr>
          <p:spPr bwMode="auto">
            <a:xfrm>
              <a:off x="4537" y="192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0751" name="Text Box 61"/>
            <p:cNvSpPr txBox="1">
              <a:spLocks noChangeArrowheads="1"/>
            </p:cNvSpPr>
            <p:nvPr/>
          </p:nvSpPr>
          <p:spPr bwMode="auto">
            <a:xfrm>
              <a:off x="5337" y="130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0752" name="Oval 6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30753" name="Oval 6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</p:grpSp>
      <p:sp>
        <p:nvSpPr>
          <p:cNvPr id="30725" name="Rectangle 7"/>
          <p:cNvSpPr>
            <a:spLocks/>
          </p:cNvSpPr>
          <p:nvPr/>
        </p:nvSpPr>
        <p:spPr bwMode="auto">
          <a:xfrm>
            <a:off x="927100" y="5062538"/>
            <a:ext cx="6931025" cy="56356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28566" bIns="0"/>
          <a:lstStyle/>
          <a:p>
            <a:pPr marL="26988" algn="ctr" eaLnBrk="1" hangingPunct="1">
              <a:spcBef>
                <a:spcPts val="988"/>
              </a:spcBef>
            </a:pPr>
            <a:r>
              <a:rPr lang="en-US" sz="3200" b="1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2.5 Peta / 6.6 Giga  is about  380,000! </a:t>
            </a:r>
            <a:endParaRPr lang="en-US" sz="32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0726" name="Rectangle 7"/>
          <p:cNvSpPr>
            <a:spLocks/>
          </p:cNvSpPr>
          <p:nvPr/>
        </p:nvSpPr>
        <p:spPr bwMode="auto">
          <a:xfrm>
            <a:off x="1239838" y="1477963"/>
            <a:ext cx="25495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66" bIns="0"/>
          <a:lstStyle/>
          <a:p>
            <a:pPr marL="26988" algn="ctr" eaLnBrk="1" hangingPunct="1">
              <a:spcBef>
                <a:spcPts val="988"/>
              </a:spcBef>
            </a:pPr>
            <a:r>
              <a:rPr lang="en-US" sz="2800" u="sng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2.5 Petaflops</a:t>
            </a:r>
            <a:endParaRPr lang="en-US" sz="2800" u="sng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0727" name="Rectangle 7"/>
          <p:cNvSpPr>
            <a:spLocks/>
          </p:cNvSpPr>
          <p:nvPr/>
        </p:nvSpPr>
        <p:spPr bwMode="auto">
          <a:xfrm>
            <a:off x="5883275" y="1350963"/>
            <a:ext cx="25511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66" bIns="0"/>
          <a:lstStyle/>
          <a:p>
            <a:pPr marL="26988" algn="ctr" eaLnBrk="1" hangingPunct="1">
              <a:spcBef>
                <a:spcPts val="988"/>
              </a:spcBef>
            </a:pPr>
            <a:r>
              <a:rPr lang="en-US" sz="2800" u="sng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6.6 Gigateps</a:t>
            </a:r>
            <a:endParaRPr lang="en-US" sz="2800" u="sng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448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14300"/>
            <a:ext cx="8120063" cy="51593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 analogy?  Well, we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re not there yet ….  </a:t>
            </a:r>
          </a:p>
        </p:txBody>
      </p:sp>
      <p:grpSp>
        <p:nvGrpSpPr>
          <p:cNvPr id="25603" name="Group 33"/>
          <p:cNvGrpSpPr>
            <a:grpSpLocks/>
          </p:cNvGrpSpPr>
          <p:nvPr/>
        </p:nvGrpSpPr>
        <p:grpSpPr bwMode="auto">
          <a:xfrm>
            <a:off x="5068888" y="1477963"/>
            <a:ext cx="3074987" cy="4565650"/>
            <a:chOff x="4671391" y="1490870"/>
            <a:chExt cx="3074505" cy="4565374"/>
          </a:xfrm>
        </p:grpSpPr>
        <p:grpSp>
          <p:nvGrpSpPr>
            <p:cNvPr id="25605" name="Group 17"/>
            <p:cNvGrpSpPr>
              <a:grpSpLocks/>
            </p:cNvGrpSpPr>
            <p:nvPr/>
          </p:nvGrpSpPr>
          <p:grpSpPr bwMode="auto">
            <a:xfrm>
              <a:off x="4671391" y="1490870"/>
              <a:ext cx="3074505" cy="4565374"/>
              <a:chOff x="463826" y="1497496"/>
              <a:chExt cx="3074505" cy="4565374"/>
            </a:xfrm>
          </p:grpSpPr>
          <p:sp>
            <p:nvSpPr>
              <p:cNvPr id="25607" name="Oval 18"/>
              <p:cNvSpPr>
                <a:spLocks noChangeArrowheads="1"/>
              </p:cNvSpPr>
              <p:nvPr/>
            </p:nvSpPr>
            <p:spPr bwMode="auto">
              <a:xfrm>
                <a:off x="463826" y="1497496"/>
                <a:ext cx="3074505" cy="131196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/>
              </a:p>
            </p:txBody>
          </p:sp>
          <p:sp>
            <p:nvSpPr>
              <p:cNvPr id="25608" name="Oval 19"/>
              <p:cNvSpPr>
                <a:spLocks noChangeArrowheads="1"/>
              </p:cNvSpPr>
              <p:nvPr/>
            </p:nvSpPr>
            <p:spPr bwMode="auto">
              <a:xfrm>
                <a:off x="682487" y="4896678"/>
                <a:ext cx="2637183" cy="1166192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97155" y="1735607"/>
                <a:ext cx="2834831" cy="831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latin typeface="+mj-lt"/>
                    <a:ea typeface="+mn-ea"/>
                  </a:rPr>
                  <a:t>Discrete</a:t>
                </a:r>
                <a:br>
                  <a:rPr lang="en-US" sz="2400" b="1" dirty="0">
                    <a:latin typeface="+mj-lt"/>
                    <a:ea typeface="+mn-ea"/>
                  </a:rPr>
                </a:br>
                <a:r>
                  <a:rPr lang="en-US" sz="2400" b="1" dirty="0">
                    <a:latin typeface="+mj-lt"/>
                    <a:ea typeface="+mn-ea"/>
                  </a:rPr>
                  <a:t>structure analysis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43176" y="3545247"/>
                <a:ext cx="2115805" cy="4619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latin typeface="+mj-lt"/>
                    <a:ea typeface="+mn-ea"/>
                  </a:rPr>
                  <a:t>Graph theory</a:t>
                </a:r>
              </a:p>
            </p:txBody>
          </p:sp>
          <p:cxnSp>
            <p:nvCxnSpPr>
              <p:cNvPr id="25611" name="Straight Arrow Connector 22"/>
              <p:cNvCxnSpPr>
                <a:cxnSpLocks noChangeShapeType="1"/>
              </p:cNvCxnSpPr>
              <p:nvPr/>
            </p:nvCxnSpPr>
            <p:spPr bwMode="auto">
              <a:xfrm rot="5400000">
                <a:off x="1738520" y="3194810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12" name="Straight Arrow Connector 23"/>
              <p:cNvCxnSpPr>
                <a:cxnSpLocks noChangeShapeType="1"/>
              </p:cNvCxnSpPr>
              <p:nvPr/>
            </p:nvCxnSpPr>
            <p:spPr bwMode="auto">
              <a:xfrm rot="5400000">
                <a:off x="1738520" y="4447141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" name="TextBox 31"/>
            <p:cNvSpPr txBox="1"/>
            <p:nvPr/>
          </p:nvSpPr>
          <p:spPr>
            <a:xfrm>
              <a:off x="5334862" y="5233969"/>
              <a:ext cx="1809466" cy="4619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400" b="1" dirty="0">
                  <a:latin typeface="+mj-lt"/>
                  <a:ea typeface="+mn-ea"/>
                </a:rPr>
                <a:t>Computers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71475" y="1216025"/>
            <a:ext cx="4487827" cy="403914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dirty="0">
                <a:latin typeface="Arial" charset="0"/>
              </a:rPr>
              <a:t>   </a:t>
            </a:r>
            <a:endParaRPr lang="en-US" sz="2400" dirty="0">
              <a:solidFill>
                <a:srgbClr val="009900"/>
              </a:solidFill>
              <a:latin typeface="Arial" charset="0"/>
            </a:endParaRPr>
          </a:p>
          <a:p>
            <a:pPr eaLnBrk="1" hangingPunct="1">
              <a:lnSpc>
                <a:spcPts val="3500"/>
              </a:lnSpc>
              <a:buFontTx/>
              <a:buNone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tencil" charset="0"/>
                <a:sym typeface="Symbol" charset="0"/>
              </a:rPr>
              <a:t> </a:t>
            </a:r>
            <a:r>
              <a:rPr lang="en-US" sz="2400" b="1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sz="2400" dirty="0">
                <a:latin typeface="Arial" charset="0"/>
              </a:rPr>
              <a:t>Mathematical tools</a:t>
            </a:r>
          </a:p>
          <a:p>
            <a:pPr eaLnBrk="1" hangingPunct="1">
              <a:lnSpc>
                <a:spcPts val="3500"/>
              </a:lnSpc>
              <a:buFontTx/>
              <a:buNone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  <a:r>
              <a:rPr lang="en-US" sz="2400" dirty="0">
                <a:latin typeface="Arial" charset="0"/>
              </a:rPr>
              <a:t> 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dirty="0">
                <a:latin typeface="Arial" charset="0"/>
              </a:rPr>
              <a:t>Impedance match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to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       computer operations</a:t>
            </a:r>
          </a:p>
          <a:p>
            <a:pPr eaLnBrk="1" hangingPunct="1">
              <a:lnSpc>
                <a:spcPts val="3500"/>
              </a:lnSpc>
              <a:buFontTx/>
              <a:buNone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latin typeface="Arial" charset="0"/>
              </a:rPr>
              <a:t>High-level primitives </a:t>
            </a:r>
          </a:p>
          <a:p>
            <a:pPr eaLnBrk="1" hangingPunct="1">
              <a:lnSpc>
                <a:spcPts val="3500"/>
              </a:lnSpc>
              <a:buFontTx/>
              <a:buNone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  <a:r>
              <a:rPr lang="en-US" sz="2400" dirty="0">
                <a:latin typeface="Arial" charset="0"/>
              </a:rPr>
              <a:t>High-quality software libs </a:t>
            </a:r>
          </a:p>
          <a:p>
            <a:pPr eaLnBrk="1" hangingPunct="1">
              <a:lnSpc>
                <a:spcPts val="3500"/>
              </a:lnSpc>
              <a:buFontTx/>
              <a:buNone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  <a:r>
              <a:rPr lang="en-US" sz="2400" dirty="0">
                <a:latin typeface="Arial" charset="0"/>
              </a:rPr>
              <a:t>Ways to extract performance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      from computer architecture</a:t>
            </a:r>
          </a:p>
          <a:p>
            <a:pPr eaLnBrk="1" hangingPunct="1">
              <a:lnSpc>
                <a:spcPts val="3500"/>
              </a:lnSpc>
              <a:buFontTx/>
              <a:buNone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  <a:r>
              <a:rPr lang="en-US" sz="2400" dirty="0">
                <a:latin typeface="Arial" charset="0"/>
              </a:rPr>
              <a:t>Interactive environments</a:t>
            </a:r>
          </a:p>
        </p:txBody>
      </p:sp>
    </p:spTree>
    <p:extLst>
      <p:ext uri="{BB962C8B-B14F-4D97-AF65-F5344CB8AC3E}">
        <p14:creationId xmlns:p14="http://schemas.microsoft.com/office/powerpoint/2010/main" val="42352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6543675" cy="609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Homework 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001000" cy="59023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latin typeface="Arial" charset="0"/>
              </a:rPr>
              <a:t>See course home page for details.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charset="0"/>
              </a:rPr>
              <a:t>Find an application of parallel computing and build a web page describing it.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Arial" charset="0"/>
              </a:rPr>
              <a:t>Choose something from your research area.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Arial" charset="0"/>
              </a:rPr>
              <a:t>Or from the web or elsewhere.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charset="0"/>
              </a:rPr>
              <a:t>Create a web page describing the application. 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Arial" charset="0"/>
              </a:rPr>
              <a:t>Describe the application and provide a reference (or link)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Arial" charset="0"/>
              </a:rPr>
              <a:t>Describe the platform where this application was run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Arial" charset="0"/>
              </a:rPr>
              <a:t>Find peak and LINPACK performance for the platform and its rank on the TOP500 list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Arial" charset="0"/>
              </a:rPr>
              <a:t>Find the performance of your selected application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Arial" charset="0"/>
              </a:rPr>
              <a:t>What ratio of sustained to peak performance is reported?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Arial" charset="0"/>
              </a:rPr>
              <a:t>Evaluate the project: How did the application scale, </a:t>
            </a:r>
            <a:r>
              <a:rPr lang="en-US" dirty="0" err="1">
                <a:latin typeface="Arial" charset="0"/>
              </a:rPr>
              <a:t>ie</a:t>
            </a:r>
            <a:r>
              <a:rPr lang="en-US" dirty="0">
                <a:latin typeface="Arial" charset="0"/>
              </a:rPr>
              <a:t> was speed roughly proportional to the number of processors? What were the major difficulties in obtaining good performance? What tools and algorithms were used?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charset="0"/>
              </a:rPr>
              <a:t>Send us (John and </a:t>
            </a:r>
            <a:r>
              <a:rPr lang="en-US" dirty="0" smtClean="0">
                <a:latin typeface="Arial" charset="0"/>
              </a:rPr>
              <a:t>Matt) </a:t>
            </a:r>
            <a:r>
              <a:rPr lang="en-US" dirty="0">
                <a:latin typeface="Arial" charset="0"/>
              </a:rPr>
              <a:t>the link </a:t>
            </a:r>
            <a:r>
              <a:rPr lang="en-US" dirty="0" smtClean="0">
                <a:latin typeface="Arial" charset="0"/>
              </a:rPr>
              <a:t>-- we </a:t>
            </a:r>
            <a:r>
              <a:rPr lang="en-US" dirty="0">
                <a:latin typeface="Arial" charset="0"/>
              </a:rPr>
              <a:t>will post </a:t>
            </a:r>
            <a:r>
              <a:rPr lang="en-US" dirty="0" smtClean="0">
                <a:latin typeface="Arial" charset="0"/>
              </a:rPr>
              <a:t>them</a:t>
            </a:r>
            <a:endParaRPr lang="en-US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Arial" charset="0"/>
              </a:rPr>
              <a:t>Due next Monday, April </a:t>
            </a:r>
            <a:r>
              <a:rPr lang="en-US" dirty="0" smtClean="0">
                <a:latin typeface="Arial" charset="0"/>
              </a:rPr>
              <a:t>4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45488" cy="3683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Why are we here? 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05800" cy="5943600"/>
          </a:xfrm>
        </p:spPr>
        <p:txBody>
          <a:bodyPr/>
          <a:lstStyle/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Computational science</a:t>
            </a:r>
          </a:p>
          <a:p>
            <a:pPr lvl="1"/>
            <a:r>
              <a:rPr lang="en-US" sz="2000" dirty="0" smtClean="0"/>
              <a:t>The world’s largest computers have always been used for simulation and data analysis in science and engineering.</a:t>
            </a:r>
          </a:p>
          <a:p>
            <a:pPr lvl="8"/>
            <a:endParaRPr lang="en-US" dirty="0" smtClean="0"/>
          </a:p>
          <a:p>
            <a:r>
              <a:rPr lang="en-US" dirty="0" smtClean="0">
                <a:latin typeface="Arial" charset="0"/>
              </a:rPr>
              <a:t>Performance </a:t>
            </a:r>
          </a:p>
          <a:p>
            <a:pPr lvl="1"/>
            <a:r>
              <a:rPr lang="en-US" sz="2000" dirty="0" smtClean="0">
                <a:latin typeface="Arial" charset="0"/>
              </a:rPr>
              <a:t>Getting the most computation for the least cost (in time, hardware, or energy)</a:t>
            </a:r>
          </a:p>
          <a:p>
            <a:pPr lvl="8"/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Architectures</a:t>
            </a:r>
          </a:p>
          <a:p>
            <a:pPr lvl="1"/>
            <a:r>
              <a:rPr lang="en-US" sz="2000" dirty="0" smtClean="0">
                <a:latin typeface="Arial" charset="0"/>
              </a:rPr>
              <a:t>All big computers (and most little ones) are parallel</a:t>
            </a:r>
          </a:p>
          <a:p>
            <a:pPr lvl="8"/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Algorithms</a:t>
            </a:r>
          </a:p>
          <a:p>
            <a:pPr lvl="1"/>
            <a:r>
              <a:rPr lang="en-US" sz="2000" dirty="0" smtClean="0">
                <a:latin typeface="Arial" charset="0"/>
              </a:rPr>
              <a:t>The building blocks of computation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4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489825" cy="446088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Parallel Computers Today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42900" y="4311650"/>
            <a:ext cx="38100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Oak Ridge / Cray Jaguar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  <a:latin typeface="Arial" charset="0"/>
              </a:rPr>
              <a:t>&gt; 1.75 PFLOPS</a:t>
            </a:r>
          </a:p>
        </p:txBody>
      </p:sp>
      <p:pic>
        <p:nvPicPr>
          <p:cNvPr id="3076" name="Picture 4" descr="gainwardxfx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1892300"/>
            <a:ext cx="2590800" cy="2324100"/>
          </a:xfr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943600" y="914400"/>
            <a:ext cx="1841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Two Nvidia 8800 GPUs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  <a:latin typeface="Arial" charset="0"/>
              </a:rPr>
              <a:t>&gt; 1 TFLOPS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454900" y="4800600"/>
            <a:ext cx="16891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Intel 80-core chip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  <a:latin typeface="Arial" charset="0"/>
              </a:rPr>
              <a:t>&gt; 1 TFLOPS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5410200"/>
            <a:ext cx="59436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charset="0"/>
              <a:buChar char="§"/>
            </a:pPr>
            <a:r>
              <a:rPr lang="en-US" sz="2000">
                <a:latin typeface="Arial" charset="0"/>
              </a:rPr>
              <a:t>  TFLOPS = 10</a:t>
            </a:r>
            <a:r>
              <a:rPr lang="en-US" sz="2000" baseline="30000">
                <a:latin typeface="Arial" charset="0"/>
              </a:rPr>
              <a:t>12</a:t>
            </a:r>
            <a:r>
              <a:rPr lang="en-US" sz="2000">
                <a:latin typeface="Arial" charset="0"/>
              </a:rPr>
              <a:t> floating point ops/sec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charset="0"/>
              <a:buChar char="§"/>
            </a:pPr>
            <a:r>
              <a:rPr lang="en-US" sz="2000">
                <a:latin typeface="Arial" charset="0"/>
              </a:rPr>
              <a:t>  PFLOPS = 1,000,000,000,000,000 / sec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		(10</a:t>
            </a:r>
            <a:r>
              <a:rPr lang="en-US" sz="2000" baseline="30000">
                <a:latin typeface="Arial" charset="0"/>
              </a:rPr>
              <a:t>15</a:t>
            </a:r>
            <a:r>
              <a:rPr lang="en-US" sz="2000">
                <a:latin typeface="Arial" charset="0"/>
              </a:rPr>
              <a:t>)</a:t>
            </a:r>
            <a:endParaRPr lang="en-US" sz="2400">
              <a:latin typeface="Arial" charset="0"/>
            </a:endParaRPr>
          </a:p>
        </p:txBody>
      </p:sp>
      <p:pic>
        <p:nvPicPr>
          <p:cNvPr id="3080" name="Picture 9" descr="Intel_80core_Teraflops_C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2400"/>
            <a:ext cx="1798638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jaguar-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50292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7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0500" y="0"/>
            <a:ext cx="8763000" cy="6858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Supercomputers 1976:</a:t>
            </a:r>
            <a:r>
              <a:rPr lang="en-US" sz="2800" b="1" smtClean="0">
                <a:solidFill>
                  <a:srgbClr val="FF0000"/>
                </a:solidFill>
                <a:ea typeface="+mn-ea"/>
              </a:rPr>
              <a:t>  </a:t>
            </a:r>
            <a:r>
              <a:rPr lang="en-US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Cray-1,</a:t>
            </a:r>
            <a:r>
              <a:rPr lang="en-US" sz="2800" b="1" smtClean="0">
                <a:solidFill>
                  <a:srgbClr val="FF0000"/>
                </a:solidFill>
                <a:ea typeface="+mn-ea"/>
              </a:rPr>
              <a:t> </a:t>
            </a:r>
            <a:r>
              <a:rPr lang="en-US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133 MFLOPS  (10</a:t>
            </a:r>
            <a:r>
              <a:rPr lang="en-US" b="1" i="1" u="sng" baseline="30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6</a:t>
            </a:r>
            <a:r>
              <a:rPr lang="en-US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)</a:t>
            </a:r>
            <a:r>
              <a:rPr lang="en-US" sz="2800" smtClean="0">
                <a:solidFill>
                  <a:srgbClr val="FF0000"/>
                </a:solidFill>
                <a:ea typeface="+mn-ea"/>
              </a:rPr>
              <a:t> 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838200" y="35814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endParaRPr lang="en-US" sz="2800">
              <a:latin typeface="Times" charset="0"/>
            </a:endParaRPr>
          </a:p>
        </p:txBody>
      </p:sp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3195638" y="1485900"/>
            <a:ext cx="4289425" cy="0"/>
            <a:chOff x="0" y="0"/>
            <a:chExt cx="2702" cy="0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702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3" name="Group 7"/>
            <p:cNvGrpSpPr>
              <a:grpSpLocks/>
            </p:cNvGrpSpPr>
            <p:nvPr/>
          </p:nvGrpSpPr>
          <p:grpSpPr bwMode="auto">
            <a:xfrm>
              <a:off x="0" y="0"/>
              <a:ext cx="2702" cy="0"/>
              <a:chOff x="0" y="0"/>
              <a:chExt cx="2702" cy="0"/>
            </a:xfrm>
          </p:grpSpPr>
          <p:sp>
            <p:nvSpPr>
              <p:cNvPr id="4104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00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5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02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4101" name="Picture 11" descr="cray1big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5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838200" y="35814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endParaRPr lang="en-US" sz="2800">
              <a:latin typeface="Times" charset="0"/>
            </a:endParaRPr>
          </a:p>
        </p:txBody>
      </p: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3195638" y="1485900"/>
            <a:ext cx="4289425" cy="0"/>
            <a:chOff x="0" y="0"/>
            <a:chExt cx="2702" cy="0"/>
          </a:xfrm>
        </p:grpSpPr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702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7" name="Group 7"/>
            <p:cNvGrpSpPr>
              <a:grpSpLocks/>
            </p:cNvGrpSpPr>
            <p:nvPr/>
          </p:nvGrpSpPr>
          <p:grpSpPr bwMode="auto">
            <a:xfrm>
              <a:off x="0" y="0"/>
              <a:ext cx="2702" cy="0"/>
              <a:chOff x="0" y="0"/>
              <a:chExt cx="2702" cy="0"/>
            </a:xfrm>
          </p:grpSpPr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00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02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5124" name="Picture 10" descr="clockspe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023938"/>
            <a:ext cx="76676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Rectangle 2"/>
          <p:cNvSpPr>
            <a:spLocks noChangeArrowheads="1"/>
          </p:cNvSpPr>
          <p:nvPr/>
        </p:nvSpPr>
        <p:spPr bwMode="auto">
          <a:xfrm>
            <a:off x="190500" y="0"/>
            <a:ext cx="87630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Trends in processor clock speed</a:t>
            </a:r>
            <a:endParaRPr lang="en-US" sz="2800">
              <a:solidFill>
                <a:srgbClr val="FF0000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842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" y="0"/>
            <a:ext cx="8763000" cy="6858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AMD Opteron 12-core chip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838200" y="35814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endParaRPr lang="en-US" sz="2800">
              <a:latin typeface="Times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3195638" y="1485900"/>
            <a:ext cx="4289425" cy="0"/>
            <a:chOff x="0" y="0"/>
            <a:chExt cx="2702" cy="0"/>
          </a:xfrm>
        </p:grpSpPr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702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51" name="Group 7"/>
            <p:cNvGrpSpPr>
              <a:grpSpLocks/>
            </p:cNvGrpSpPr>
            <p:nvPr/>
          </p:nvGrpSpPr>
          <p:grpSpPr bwMode="auto">
            <a:xfrm>
              <a:off x="0" y="0"/>
              <a:ext cx="2702" cy="0"/>
              <a:chOff x="0" y="0"/>
              <a:chExt cx="2702" cy="0"/>
            </a:xfrm>
          </p:grpSpPr>
          <p:sp>
            <p:nvSpPr>
              <p:cNvPr id="6152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00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3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02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6149" name="Picture 11" descr="magnycou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11200"/>
            <a:ext cx="708660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184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4800"/>
            <a:ext cx="6537325" cy="477838"/>
          </a:xfrm>
        </p:spPr>
        <p:txBody>
          <a:bodyPr wrap="none" lIns="63500" tIns="25400" rIns="63500" bIns="25400" anchor="t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Generic Parallel Machine Architecture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724400"/>
            <a:ext cx="8001000" cy="1274763"/>
          </a:xfrm>
          <a:noFill/>
        </p:spPr>
        <p:txBody>
          <a:bodyPr lIns="63500" tIns="25400" rIns="63500" bIns="25400">
            <a:spAutoFit/>
          </a:bodyPr>
          <a:lstStyle/>
          <a:p>
            <a:pPr marL="203200" indent="-203200">
              <a:buFontTx/>
              <a:buNone/>
            </a:pPr>
            <a:endParaRPr lang="en-US" sz="1800">
              <a:latin typeface="Arial" charset="0"/>
            </a:endParaRPr>
          </a:p>
          <a:p>
            <a:pPr marL="203200" indent="-203200"/>
            <a:r>
              <a:rPr lang="en-US" sz="2000">
                <a:latin typeface="Arial" charset="0"/>
              </a:rPr>
              <a:t>Key architecture question: 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Where is the interconnect, and how fast?</a:t>
            </a:r>
          </a:p>
          <a:p>
            <a:pPr marL="2171700" lvl="4" indent="-342900"/>
            <a:endParaRPr lang="en-US" sz="1200">
              <a:solidFill>
                <a:srgbClr val="FF0000"/>
              </a:solidFill>
              <a:latin typeface="Arial" charset="0"/>
            </a:endParaRPr>
          </a:p>
          <a:p>
            <a:pPr marL="203200" indent="-203200"/>
            <a:r>
              <a:rPr lang="en-US" sz="2000">
                <a:latin typeface="Arial" charset="0"/>
              </a:rPr>
              <a:t>Key algorithm question:  </a:t>
            </a:r>
            <a:r>
              <a:rPr lang="en-US" sz="2000" u="sng">
                <a:solidFill>
                  <a:srgbClr val="FF0000"/>
                </a:solidFill>
                <a:latin typeface="Arial" charset="0"/>
              </a:rPr>
              <a:t>Where is the data?</a:t>
            </a:r>
            <a:endParaRPr lang="en-US" sz="3200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460500" y="1231900"/>
            <a:ext cx="1193800" cy="111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58950" y="1301750"/>
            <a:ext cx="596900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735138" y="1273175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Proc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682750" y="1530350"/>
            <a:ext cx="7493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658938" y="1501775"/>
            <a:ext cx="84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Cache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530350" y="1835150"/>
            <a:ext cx="1054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506538" y="1806575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L2 Cache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454150" y="2673350"/>
            <a:ext cx="120650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430338" y="2797175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L3 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225550" y="3740150"/>
            <a:ext cx="15875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1431925" y="3940175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Memory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2057400" y="2362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2057400" y="3352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87338" y="815975"/>
            <a:ext cx="1162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005400"/>
                </a:solidFill>
                <a:latin typeface="Arial" charset="0"/>
              </a:rPr>
              <a:t> </a:t>
            </a:r>
          </a:p>
          <a:p>
            <a:r>
              <a:rPr lang="en-US" sz="1800">
                <a:solidFill>
                  <a:srgbClr val="005400"/>
                </a:solidFill>
                <a:latin typeface="Arial" charset="0"/>
              </a:rPr>
              <a:t>Storage </a:t>
            </a:r>
          </a:p>
          <a:p>
            <a:r>
              <a:rPr lang="en-US" sz="1800">
                <a:solidFill>
                  <a:srgbClr val="005400"/>
                </a:solidFill>
                <a:latin typeface="Arial" charset="0"/>
              </a:rPr>
              <a:t>Hierarchy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4432300" y="1155700"/>
            <a:ext cx="1193800" cy="111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4730750" y="1225550"/>
            <a:ext cx="596900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4706938" y="1195388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Proc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4654550" y="1454150"/>
            <a:ext cx="7493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4630738" y="1423988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Cache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4502150" y="1758950"/>
            <a:ext cx="1054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4478338" y="1728788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L2 Cache</a:t>
            </a: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4425950" y="2597150"/>
            <a:ext cx="120650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4402138" y="2719388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L3 Cache</a:t>
            </a: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4197350" y="3663950"/>
            <a:ext cx="15875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4403725" y="386238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Memory</a:t>
            </a:r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50292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5029200" y="3276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6413500" y="1155700"/>
            <a:ext cx="1193800" cy="111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6711950" y="1225550"/>
            <a:ext cx="596900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6688138" y="1195388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Proc</a:t>
            </a:r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6635750" y="1454150"/>
            <a:ext cx="7493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6611938" y="1423988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Cache</a:t>
            </a:r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6483350" y="1758950"/>
            <a:ext cx="1054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6459538" y="1728788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L2 Cache</a:t>
            </a:r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6407150" y="2597150"/>
            <a:ext cx="120650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6383338" y="2719388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L3 Cache</a:t>
            </a: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6178550" y="3663950"/>
            <a:ext cx="15875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6384925" y="386238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Memory</a:t>
            </a:r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>
            <a:off x="70104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Line 43"/>
          <p:cNvSpPr>
            <a:spLocks noChangeShapeType="1"/>
          </p:cNvSpPr>
          <p:nvPr/>
        </p:nvSpPr>
        <p:spPr bwMode="auto">
          <a:xfrm>
            <a:off x="7010400" y="3276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8" name="AutoShape 44" descr="Light downward diagonal"/>
          <p:cNvSpPr>
            <a:spLocks noChangeArrowheads="1"/>
          </p:cNvSpPr>
          <p:nvPr/>
        </p:nvSpPr>
        <p:spPr bwMode="auto">
          <a:xfrm>
            <a:off x="4273550" y="2368550"/>
            <a:ext cx="3492500" cy="139700"/>
          </a:xfrm>
          <a:prstGeom prst="roundRect">
            <a:avLst>
              <a:gd name="adj" fmla="val 49995"/>
            </a:avLst>
          </a:prstGeom>
          <a:pattFill prst="ltDnDiag">
            <a:fgClr>
              <a:srgbClr val="0054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9" name="AutoShape 45" descr="Light downward diagonal"/>
          <p:cNvSpPr>
            <a:spLocks noChangeArrowheads="1"/>
          </p:cNvSpPr>
          <p:nvPr/>
        </p:nvSpPr>
        <p:spPr bwMode="auto">
          <a:xfrm>
            <a:off x="4273550" y="3359150"/>
            <a:ext cx="3492500" cy="139700"/>
          </a:xfrm>
          <a:prstGeom prst="roundRect">
            <a:avLst>
              <a:gd name="adj" fmla="val 49995"/>
            </a:avLst>
          </a:prstGeom>
          <a:pattFill prst="ltDnDiag">
            <a:fgClr>
              <a:srgbClr val="0054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0" name="AutoShape 46" descr="Light downward diagonal"/>
          <p:cNvSpPr>
            <a:spLocks noChangeArrowheads="1"/>
          </p:cNvSpPr>
          <p:nvPr/>
        </p:nvSpPr>
        <p:spPr bwMode="auto">
          <a:xfrm>
            <a:off x="4273550" y="4654550"/>
            <a:ext cx="3492500" cy="139700"/>
          </a:xfrm>
          <a:prstGeom prst="roundRect">
            <a:avLst>
              <a:gd name="adj" fmla="val 49995"/>
            </a:avLst>
          </a:prstGeom>
          <a:pattFill prst="ltDnDiag">
            <a:fgClr>
              <a:srgbClr val="0054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1" name="Line 47"/>
          <p:cNvSpPr>
            <a:spLocks noChangeShapeType="1"/>
          </p:cNvSpPr>
          <p:nvPr/>
        </p:nvSpPr>
        <p:spPr bwMode="auto">
          <a:xfrm>
            <a:off x="5029200" y="4495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7010400" y="4495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3" name="Rectangle 49"/>
          <p:cNvSpPr>
            <a:spLocks noChangeArrowheads="1"/>
          </p:cNvSpPr>
          <p:nvPr/>
        </p:nvSpPr>
        <p:spPr bwMode="auto">
          <a:xfrm rot="5400000">
            <a:off x="7754938" y="2871788"/>
            <a:ext cx="1543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" charset="0"/>
              </a:rPr>
              <a:t>potential</a:t>
            </a:r>
          </a:p>
          <a:p>
            <a:r>
              <a:rPr lang="en-US" sz="1800">
                <a:solidFill>
                  <a:schemeClr val="accent2"/>
                </a:solidFill>
                <a:latin typeface="Arial" charset="0"/>
              </a:rPr>
              <a:t>interconnects</a:t>
            </a:r>
          </a:p>
        </p:txBody>
      </p:sp>
      <p:sp>
        <p:nvSpPr>
          <p:cNvPr id="11314" name="Line 50"/>
          <p:cNvSpPr>
            <a:spLocks noChangeShapeType="1"/>
          </p:cNvSpPr>
          <p:nvPr/>
        </p:nvSpPr>
        <p:spPr bwMode="auto">
          <a:xfrm flipH="1" flipV="1">
            <a:off x="7772400" y="25146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" name="Line 51"/>
          <p:cNvSpPr>
            <a:spLocks noChangeShapeType="1"/>
          </p:cNvSpPr>
          <p:nvPr/>
        </p:nvSpPr>
        <p:spPr bwMode="auto">
          <a:xfrm flipH="1">
            <a:off x="7772400" y="28956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7772400" y="2971800"/>
            <a:ext cx="4572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93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1A0FEF"/>
      </a:hlink>
      <a:folHlink>
        <a:srgbClr val="00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stem VT Special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stem VT Special" pitchFamily="4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10613</TotalTime>
  <Words>938</Words>
  <Application>Microsoft Macintosh PowerPoint</Application>
  <PresentationFormat>On-screen Show (4:3)</PresentationFormat>
  <Paragraphs>251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System VT Special</vt:lpstr>
      <vt:lpstr>Arial</vt:lpstr>
      <vt:lpstr>Times</vt:lpstr>
      <vt:lpstr>Times New Roman</vt:lpstr>
      <vt:lpstr>Arial Bold</vt:lpstr>
      <vt:lpstr>Wingdings</vt:lpstr>
      <vt:lpstr>ＭＳ Ｐゴシック</vt:lpstr>
      <vt:lpstr>Default Design</vt:lpstr>
      <vt:lpstr>1_Default Design</vt:lpstr>
      <vt:lpstr>2_Default Design</vt:lpstr>
      <vt:lpstr>CS 240A Applied Parallel Computing</vt:lpstr>
      <vt:lpstr>Course bureacracy</vt:lpstr>
      <vt:lpstr>Homework 1</vt:lpstr>
      <vt:lpstr>Why are we here? </vt:lpstr>
      <vt:lpstr>Parallel Computers Today</vt:lpstr>
      <vt:lpstr>PowerPoint Presentation</vt:lpstr>
      <vt:lpstr>PowerPoint Presentation</vt:lpstr>
      <vt:lpstr>PowerPoint Presentation</vt:lpstr>
      <vt:lpstr>Generic Parallel Machine Architecture</vt:lpstr>
      <vt:lpstr>4-core Intel Nehalem chip (2 per Triton node):</vt:lpstr>
      <vt:lpstr>Triton memory hierarchy </vt:lpstr>
      <vt:lpstr>One kind of big parallel application</vt:lpstr>
      <vt:lpstr>“The unreasonable effectiveness of mathematics”</vt:lpstr>
      <vt:lpstr>Top 500 List (November 2010)</vt:lpstr>
      <vt:lpstr>Large graphs are everywhere…</vt:lpstr>
      <vt:lpstr>Another kind of big parallel application</vt:lpstr>
      <vt:lpstr>Social network analysis</vt:lpstr>
      <vt:lpstr>An analogy?  </vt:lpstr>
      <vt:lpstr>Node-to-node searches in graphs …</vt:lpstr>
      <vt:lpstr>Graph 500 List (November 2010)</vt:lpstr>
      <vt:lpstr>Floating-Point  vs.  Graphs</vt:lpstr>
      <vt:lpstr>Floating-Point  vs.  Graphs</vt:lpstr>
      <vt:lpstr>An analogy?  Well, we’re not there yet ….  </vt:lpstr>
    </vt:vector>
  </TitlesOfParts>
  <Company>PARC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Support-Graph Preconditioning</dc:title>
  <dc:creator>John R. Gilbert</dc:creator>
  <cp:lastModifiedBy>John Gilbert</cp:lastModifiedBy>
  <cp:revision>510</cp:revision>
  <cp:lastPrinted>1999-10-20T00:13:40Z</cp:lastPrinted>
  <dcterms:created xsi:type="dcterms:W3CDTF">1998-10-05T22:15:03Z</dcterms:created>
  <dcterms:modified xsi:type="dcterms:W3CDTF">2011-03-28T18:22:29Z</dcterms:modified>
</cp:coreProperties>
</file>