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7"/>
  </p:notesMasterIdLst>
  <p:handoutMasterIdLst>
    <p:handoutMasterId r:id="rId48"/>
  </p:handoutMasterIdLst>
  <p:sldIdLst>
    <p:sldId id="365" r:id="rId2"/>
    <p:sldId id="524" r:id="rId3"/>
    <p:sldId id="489" r:id="rId4"/>
    <p:sldId id="488" r:id="rId5"/>
    <p:sldId id="490" r:id="rId6"/>
    <p:sldId id="494" r:id="rId7"/>
    <p:sldId id="495" r:id="rId8"/>
    <p:sldId id="496" r:id="rId9"/>
    <p:sldId id="497" r:id="rId10"/>
    <p:sldId id="498" r:id="rId11"/>
    <p:sldId id="499" r:id="rId12"/>
    <p:sldId id="500" r:id="rId13"/>
    <p:sldId id="501" r:id="rId14"/>
    <p:sldId id="502" r:id="rId15"/>
    <p:sldId id="509" r:id="rId16"/>
    <p:sldId id="377" r:id="rId17"/>
    <p:sldId id="511" r:id="rId18"/>
    <p:sldId id="473" r:id="rId19"/>
    <p:sldId id="381" r:id="rId20"/>
    <p:sldId id="371" r:id="rId21"/>
    <p:sldId id="382" r:id="rId22"/>
    <p:sldId id="383" r:id="rId23"/>
    <p:sldId id="384" r:id="rId24"/>
    <p:sldId id="385" r:id="rId25"/>
    <p:sldId id="512" r:id="rId26"/>
    <p:sldId id="388" r:id="rId27"/>
    <p:sldId id="389" r:id="rId28"/>
    <p:sldId id="508" r:id="rId29"/>
    <p:sldId id="510" r:id="rId30"/>
    <p:sldId id="513" r:id="rId31"/>
    <p:sldId id="514" r:id="rId32"/>
    <p:sldId id="515" r:id="rId33"/>
    <p:sldId id="516" r:id="rId34"/>
    <p:sldId id="517" r:id="rId35"/>
    <p:sldId id="518" r:id="rId36"/>
    <p:sldId id="519" r:id="rId37"/>
    <p:sldId id="520" r:id="rId38"/>
    <p:sldId id="521" r:id="rId39"/>
    <p:sldId id="522" r:id="rId40"/>
    <p:sldId id="523" r:id="rId41"/>
    <p:sldId id="503" r:id="rId42"/>
    <p:sldId id="504" r:id="rId43"/>
    <p:sldId id="505" r:id="rId44"/>
    <p:sldId id="506" r:id="rId45"/>
    <p:sldId id="507" r:id="rId46"/>
  </p:sldIdLst>
  <p:sldSz cx="9144000" cy="6858000" type="screen4x3"/>
  <p:notesSz cx="68834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System VT Spec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00D200"/>
    <a:srgbClr val="021FAE"/>
    <a:srgbClr val="075DCF"/>
    <a:srgbClr val="33CC33"/>
    <a:srgbClr val="66FF66"/>
    <a:srgbClr val="6591A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246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5938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405938"/>
            <a:ext cx="29876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fld id="{C9B8B2FE-8833-034C-A45D-0AB05526D4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18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>
            <a:lvl1pPr defTabSz="93345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2912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>
            <a:lvl1pPr algn="r" defTabSz="93345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205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66788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7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05350"/>
            <a:ext cx="5048250" cy="445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82913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b" anchorCtr="0" compatLnSpc="1">
            <a:prstTxWarp prst="textNoShape">
              <a:avLst/>
            </a:prstTxWarp>
          </a:bodyPr>
          <a:lstStyle>
            <a:lvl1pPr defTabSz="93345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410700"/>
            <a:ext cx="2982912" cy="49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314" tIns="46657" rIns="93314" bIns="46657" numCol="1" anchor="b" anchorCtr="0" compatLnSpc="1">
            <a:prstTxWarp prst="textNoShape">
              <a:avLst/>
            </a:prstTxWarp>
          </a:bodyPr>
          <a:lstStyle>
            <a:lvl1pPr algn="r" defTabSz="933450">
              <a:defRPr sz="1300">
                <a:latin typeface="Times New Roman" charset="0"/>
              </a:defRPr>
            </a:lvl1pPr>
          </a:lstStyle>
          <a:p>
            <a:fld id="{CFBEC783-D9CE-B346-BD63-A95E816186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34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45EE900A-17CA-ED47-B026-7384CAD5451D}" type="slidenum">
              <a:rPr lang="en-US" sz="1300">
                <a:latin typeface="Times New Roman" charset="0"/>
              </a:rPr>
              <a:pPr/>
              <a:t>15</a:t>
            </a:fld>
            <a:endParaRPr lang="en-US" sz="1300">
              <a:latin typeface="Times New Roman" charset="0"/>
            </a:endParaRPr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0600" y="642938"/>
            <a:ext cx="4914900" cy="3686175"/>
          </a:xfrm>
          <a:ln w="12700" cap="flat">
            <a:solidFill>
              <a:schemeClr val="tx1"/>
            </a:solidFill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4705350"/>
            <a:ext cx="5930900" cy="44577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7351" tIns="49500" rIns="97351" bIns="49500"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64843F62-30B1-E446-90F2-DA5E175D913E}" type="slidenum">
              <a:rPr lang="en-US" sz="1300">
                <a:latin typeface="Times New Roman" charset="0"/>
              </a:rPr>
              <a:pPr/>
              <a:t>18</a:t>
            </a:fld>
            <a:endParaRPr lang="en-US" sz="1300">
              <a:latin typeface="Times New Roman" charset="0"/>
            </a:endParaRPr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87425" y="641350"/>
            <a:ext cx="4919663" cy="3689350"/>
          </a:xfrm>
          <a:ln w="12700" cap="flat">
            <a:solidFill>
              <a:schemeClr val="tx1"/>
            </a:solidFill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525" y="4705350"/>
            <a:ext cx="5932488" cy="44561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662" tIns="47625" rIns="93662" bIns="47625"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3036FC8D-C06C-D24E-B8A3-AEF402F3A48D}" type="slidenum">
              <a:rPr lang="en-US" sz="1300">
                <a:latin typeface="Times New Roman" charset="0"/>
              </a:rPr>
              <a:pPr/>
              <a:t>29</a:t>
            </a:fld>
            <a:endParaRPr lang="en-US" sz="1300">
              <a:latin typeface="Times New Roman" charset="0"/>
            </a:endParaRPr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0600" y="642938"/>
            <a:ext cx="4914900" cy="3686175"/>
          </a:xfrm>
          <a:ln w="12700" cap="flat">
            <a:solidFill>
              <a:schemeClr val="tx1"/>
            </a:solidFill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4705350"/>
            <a:ext cx="5930900" cy="44577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7351" tIns="49500" rIns="97351" bIns="49500"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 defTabSz="9334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fld id="{C058837D-340D-C44A-BD71-B363022EBBB0}" type="slidenum">
              <a:rPr lang="en-US" sz="1300">
                <a:latin typeface="Times New Roman" charset="0"/>
              </a:rPr>
              <a:pPr/>
              <a:t>40</a:t>
            </a:fld>
            <a:endParaRPr lang="en-US" sz="1300">
              <a:latin typeface="Times New Roman" charset="0"/>
            </a:endParaRPr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0600" y="642938"/>
            <a:ext cx="4914900" cy="3686175"/>
          </a:xfrm>
          <a:ln w="12700" cap="flat">
            <a:solidFill>
              <a:schemeClr val="tx1"/>
            </a:solidFill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4705350"/>
            <a:ext cx="5930900" cy="44577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7351" tIns="49500" rIns="97351" bIns="49500"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40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54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8254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6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0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3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587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4976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716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489825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 i="1">
          <a:solidFill>
            <a:srgbClr val="FF00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24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600">
          <a:solidFill>
            <a:srgbClr val="000000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–"/>
        <a:defRPr sz="1400">
          <a:solidFill>
            <a:srgbClr val="000000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•"/>
        <a:defRPr sz="1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620000" cy="990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CS 240A :  Matrix multiplication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686800" cy="5029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Matrix multiplication I :  parallel issues</a:t>
            </a:r>
          </a:p>
          <a:p>
            <a:pPr>
              <a:lnSpc>
                <a:spcPct val="80000"/>
              </a:lnSpc>
            </a:pPr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>
                <a:solidFill>
                  <a:schemeClr val="tx1"/>
                </a:solidFill>
                <a:latin typeface="Arial" charset="0"/>
              </a:rPr>
              <a:t>Matrix multiplication II:  cache issues</a:t>
            </a: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endParaRPr lang="en-US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None/>
            </a:pPr>
            <a:endParaRPr lang="en-US" sz="1800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None/>
            </a:pPr>
            <a:endParaRPr lang="en-US" sz="1800">
              <a:solidFill>
                <a:schemeClr val="tx1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1800">
                <a:solidFill>
                  <a:schemeClr val="tx1"/>
                </a:solidFill>
                <a:latin typeface="Arial" charset="0"/>
              </a:rPr>
              <a:t>Thanks to Jim Demmel and Kathy Yelick (UCB) for some of these slides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ann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35075"/>
            <a:ext cx="853440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676400" y="5943600"/>
            <a:ext cx="5434013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600" b="1">
                <a:latin typeface="Arial" charset="0"/>
              </a:rPr>
              <a:t>C(1,2) = </a:t>
            </a:r>
            <a:r>
              <a:rPr lang="en-US" sz="1600" b="1">
                <a:solidFill>
                  <a:schemeClr val="accent2"/>
                </a:solidFill>
                <a:latin typeface="Arial" charset="0"/>
              </a:rPr>
              <a:t>A(1,0)</a:t>
            </a:r>
            <a:r>
              <a:rPr lang="en-US" sz="1600" b="1">
                <a:latin typeface="Arial" charset="0"/>
              </a:rPr>
              <a:t> * </a:t>
            </a:r>
            <a:r>
              <a:rPr lang="en-US" sz="1600" b="1">
                <a:solidFill>
                  <a:schemeClr val="accent2"/>
                </a:solidFill>
                <a:latin typeface="Arial" charset="0"/>
              </a:rPr>
              <a:t>B(0,2)</a:t>
            </a:r>
            <a:r>
              <a:rPr lang="en-US" sz="1600" b="1">
                <a:latin typeface="Arial" charset="0"/>
              </a:rPr>
              <a:t> + </a:t>
            </a:r>
            <a:r>
              <a:rPr lang="en-US" sz="1600" b="1">
                <a:solidFill>
                  <a:srgbClr val="00CC00"/>
                </a:solidFill>
                <a:latin typeface="Arial" charset="0"/>
              </a:rPr>
              <a:t>A(1,1)</a:t>
            </a:r>
            <a:r>
              <a:rPr lang="en-US" sz="1600" b="1">
                <a:latin typeface="Arial" charset="0"/>
              </a:rPr>
              <a:t> * </a:t>
            </a:r>
            <a:r>
              <a:rPr lang="en-US" sz="1600" b="1">
                <a:solidFill>
                  <a:srgbClr val="00CC00"/>
                </a:solidFill>
                <a:latin typeface="Arial" charset="0"/>
              </a:rPr>
              <a:t>B(1,2)</a:t>
            </a:r>
            <a:r>
              <a:rPr lang="en-US" sz="1600" b="1">
                <a:latin typeface="Arial" charset="0"/>
              </a:rPr>
              <a:t> + </a:t>
            </a:r>
            <a:r>
              <a:rPr lang="en-US" sz="1600" b="1">
                <a:solidFill>
                  <a:schemeClr val="accent1"/>
                </a:solidFill>
                <a:latin typeface="Arial" charset="0"/>
              </a:rPr>
              <a:t>A(1,2)</a:t>
            </a:r>
            <a:r>
              <a:rPr lang="en-US" sz="1600" b="1">
                <a:latin typeface="Arial" charset="0"/>
              </a:rPr>
              <a:t> * </a:t>
            </a:r>
            <a:r>
              <a:rPr lang="en-US" sz="1600" b="1">
                <a:solidFill>
                  <a:schemeClr val="accent1"/>
                </a:solidFill>
                <a:latin typeface="Arial" charset="0"/>
              </a:rPr>
              <a:t>B(2,2)</a:t>
            </a:r>
            <a:endParaRPr lang="en-US" sz="1600" b="1">
              <a:latin typeface="Arial" charset="0"/>
            </a:endParaRPr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Cannon</a:t>
            </a:r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Matrix Multiplication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Initial Step to Skew Matrices in Cannon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3159125"/>
          </a:xfrm>
        </p:spPr>
        <p:txBody>
          <a:bodyPr/>
          <a:lstStyle/>
          <a:p>
            <a:r>
              <a:rPr lang="en-US">
                <a:latin typeface="Arial" charset="0"/>
              </a:rPr>
              <a:t>Initial blocked input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After skewing before initial block multiplies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76400" y="3946525"/>
            <a:ext cx="685800" cy="685800"/>
          </a:xfrm>
          <a:prstGeom prst="rect">
            <a:avLst/>
          </a:prstGeom>
          <a:solidFill>
            <a:srgbClr val="FE466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A(0,1)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362200" y="3946525"/>
            <a:ext cx="685800" cy="685800"/>
          </a:xfrm>
          <a:prstGeom prst="rect">
            <a:avLst/>
          </a:prstGeom>
          <a:solidFill>
            <a:srgbClr val="FFA3B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A(0,2)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2362200" y="4632325"/>
            <a:ext cx="685800" cy="685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A(1,0)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676400" y="5318125"/>
            <a:ext cx="685800" cy="6858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A(2,0)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990600" y="4632325"/>
            <a:ext cx="685800" cy="685800"/>
          </a:xfrm>
          <a:prstGeom prst="rect">
            <a:avLst/>
          </a:prstGeom>
          <a:solidFill>
            <a:srgbClr val="527AF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A(1,1)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1676400" y="4632325"/>
            <a:ext cx="685800" cy="685800"/>
          </a:xfrm>
          <a:prstGeom prst="rect">
            <a:avLst/>
          </a:prstGeom>
          <a:solidFill>
            <a:srgbClr val="9CB3F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A(1,2)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362200" y="5318125"/>
            <a:ext cx="685800" cy="685800"/>
          </a:xfrm>
          <a:prstGeom prst="rect">
            <a:avLst/>
          </a:prstGeom>
          <a:solidFill>
            <a:srgbClr val="5FF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A(2,1)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990600" y="5318125"/>
            <a:ext cx="685800" cy="685800"/>
          </a:xfrm>
          <a:prstGeom prst="rect">
            <a:avLst/>
          </a:prstGeom>
          <a:solidFill>
            <a:srgbClr val="95FF9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A(2,2)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990600" y="3946525"/>
            <a:ext cx="6858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A(0,0)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5483225" y="1393825"/>
            <a:ext cx="685800" cy="685800"/>
          </a:xfrm>
          <a:prstGeom prst="rect">
            <a:avLst/>
          </a:prstGeom>
          <a:solidFill>
            <a:srgbClr val="FE466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B(0,1)</a:t>
            </a: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6169025" y="1393825"/>
            <a:ext cx="685800" cy="685800"/>
          </a:xfrm>
          <a:prstGeom prst="rect">
            <a:avLst/>
          </a:prstGeom>
          <a:solidFill>
            <a:srgbClr val="FFA3B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B(0,2)</a:t>
            </a:r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4797425" y="2079625"/>
            <a:ext cx="685800" cy="685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B(1,0)</a:t>
            </a: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4797425" y="2765425"/>
            <a:ext cx="685800" cy="6858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B(2,0)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5483225" y="2079625"/>
            <a:ext cx="685800" cy="685800"/>
          </a:xfrm>
          <a:prstGeom prst="rect">
            <a:avLst/>
          </a:prstGeom>
          <a:solidFill>
            <a:srgbClr val="527AF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B(1,1)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6169025" y="2079625"/>
            <a:ext cx="685800" cy="685800"/>
          </a:xfrm>
          <a:prstGeom prst="rect">
            <a:avLst/>
          </a:prstGeom>
          <a:solidFill>
            <a:srgbClr val="9CB3F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B(1,2)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5483225" y="2765425"/>
            <a:ext cx="685800" cy="685800"/>
          </a:xfrm>
          <a:prstGeom prst="rect">
            <a:avLst/>
          </a:prstGeom>
          <a:solidFill>
            <a:srgbClr val="5FF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B(2,1)</a:t>
            </a: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6169025" y="2765425"/>
            <a:ext cx="685800" cy="685800"/>
          </a:xfrm>
          <a:prstGeom prst="rect">
            <a:avLst/>
          </a:prstGeom>
          <a:solidFill>
            <a:srgbClr val="95FF9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B(2,2)</a:t>
            </a: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4797425" y="1393825"/>
            <a:ext cx="6858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B(0,0)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1676400" y="1393825"/>
            <a:ext cx="685800" cy="685800"/>
          </a:xfrm>
          <a:prstGeom prst="rect">
            <a:avLst/>
          </a:prstGeom>
          <a:solidFill>
            <a:srgbClr val="FE466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A(0,1)</a:t>
            </a:r>
          </a:p>
        </p:txBody>
      </p:sp>
      <p:sp>
        <p:nvSpPr>
          <p:cNvPr id="13335" name="Rectangle 23"/>
          <p:cNvSpPr>
            <a:spLocks noChangeArrowheads="1"/>
          </p:cNvSpPr>
          <p:nvPr/>
        </p:nvSpPr>
        <p:spPr bwMode="auto">
          <a:xfrm>
            <a:off x="2362200" y="1393825"/>
            <a:ext cx="685800" cy="685800"/>
          </a:xfrm>
          <a:prstGeom prst="rect">
            <a:avLst/>
          </a:prstGeom>
          <a:solidFill>
            <a:srgbClr val="FFA3B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A(0,2)</a:t>
            </a:r>
          </a:p>
        </p:txBody>
      </p:sp>
      <p:sp>
        <p:nvSpPr>
          <p:cNvPr id="13336" name="Rectangle 24"/>
          <p:cNvSpPr>
            <a:spLocks noChangeArrowheads="1"/>
          </p:cNvSpPr>
          <p:nvPr/>
        </p:nvSpPr>
        <p:spPr bwMode="auto">
          <a:xfrm>
            <a:off x="990600" y="2079625"/>
            <a:ext cx="685800" cy="685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A(1,0)</a:t>
            </a:r>
          </a:p>
        </p:txBody>
      </p:sp>
      <p:sp>
        <p:nvSpPr>
          <p:cNvPr id="13337" name="Rectangle 25"/>
          <p:cNvSpPr>
            <a:spLocks noChangeArrowheads="1"/>
          </p:cNvSpPr>
          <p:nvPr/>
        </p:nvSpPr>
        <p:spPr bwMode="auto">
          <a:xfrm>
            <a:off x="990600" y="2765425"/>
            <a:ext cx="685800" cy="6858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A(2,0)</a:t>
            </a:r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1676400" y="2079625"/>
            <a:ext cx="685800" cy="685800"/>
          </a:xfrm>
          <a:prstGeom prst="rect">
            <a:avLst/>
          </a:prstGeom>
          <a:solidFill>
            <a:srgbClr val="527AF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A(1,1)</a:t>
            </a:r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2362200" y="2079625"/>
            <a:ext cx="685800" cy="685800"/>
          </a:xfrm>
          <a:prstGeom prst="rect">
            <a:avLst/>
          </a:prstGeom>
          <a:solidFill>
            <a:srgbClr val="9CB3F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A(1,2)</a:t>
            </a:r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1676400" y="2765425"/>
            <a:ext cx="685800" cy="685800"/>
          </a:xfrm>
          <a:prstGeom prst="rect">
            <a:avLst/>
          </a:prstGeom>
          <a:solidFill>
            <a:srgbClr val="5FF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A(2,1)</a:t>
            </a:r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2362200" y="2765425"/>
            <a:ext cx="685800" cy="685800"/>
          </a:xfrm>
          <a:prstGeom prst="rect">
            <a:avLst/>
          </a:prstGeom>
          <a:solidFill>
            <a:srgbClr val="95FF9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A(2,2)</a:t>
            </a:r>
          </a:p>
        </p:txBody>
      </p:sp>
      <p:sp>
        <p:nvSpPr>
          <p:cNvPr id="13342" name="Rectangle 30"/>
          <p:cNvSpPr>
            <a:spLocks noChangeArrowheads="1"/>
          </p:cNvSpPr>
          <p:nvPr/>
        </p:nvSpPr>
        <p:spPr bwMode="auto">
          <a:xfrm>
            <a:off x="990600" y="1393825"/>
            <a:ext cx="6858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A(0,0)</a:t>
            </a:r>
          </a:p>
        </p:txBody>
      </p:sp>
      <p:sp>
        <p:nvSpPr>
          <p:cNvPr id="13343" name="Rectangle 31"/>
          <p:cNvSpPr>
            <a:spLocks noChangeArrowheads="1"/>
          </p:cNvSpPr>
          <p:nvPr/>
        </p:nvSpPr>
        <p:spPr bwMode="auto">
          <a:xfrm>
            <a:off x="5483225" y="5318125"/>
            <a:ext cx="685800" cy="685800"/>
          </a:xfrm>
          <a:prstGeom prst="rect">
            <a:avLst/>
          </a:prstGeom>
          <a:solidFill>
            <a:srgbClr val="FE466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B(0,1)</a:t>
            </a:r>
          </a:p>
        </p:txBody>
      </p:sp>
      <p:sp>
        <p:nvSpPr>
          <p:cNvPr id="13344" name="Rectangle 32"/>
          <p:cNvSpPr>
            <a:spLocks noChangeArrowheads="1"/>
          </p:cNvSpPr>
          <p:nvPr/>
        </p:nvSpPr>
        <p:spPr bwMode="auto">
          <a:xfrm>
            <a:off x="6169025" y="4632325"/>
            <a:ext cx="685800" cy="685800"/>
          </a:xfrm>
          <a:prstGeom prst="rect">
            <a:avLst/>
          </a:prstGeom>
          <a:solidFill>
            <a:srgbClr val="FFA3B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B(0,2)</a:t>
            </a:r>
          </a:p>
        </p:txBody>
      </p:sp>
      <p:sp>
        <p:nvSpPr>
          <p:cNvPr id="13345" name="Rectangle 33"/>
          <p:cNvSpPr>
            <a:spLocks noChangeArrowheads="1"/>
          </p:cNvSpPr>
          <p:nvPr/>
        </p:nvSpPr>
        <p:spPr bwMode="auto">
          <a:xfrm>
            <a:off x="4797425" y="4632325"/>
            <a:ext cx="685800" cy="685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B(1,0)</a:t>
            </a:r>
          </a:p>
        </p:txBody>
      </p:sp>
      <p:sp>
        <p:nvSpPr>
          <p:cNvPr id="13346" name="Rectangle 34"/>
          <p:cNvSpPr>
            <a:spLocks noChangeArrowheads="1"/>
          </p:cNvSpPr>
          <p:nvPr/>
        </p:nvSpPr>
        <p:spPr bwMode="auto">
          <a:xfrm>
            <a:off x="4797425" y="5318125"/>
            <a:ext cx="685800" cy="6858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B(2,0)</a:t>
            </a:r>
          </a:p>
        </p:txBody>
      </p:sp>
      <p:sp>
        <p:nvSpPr>
          <p:cNvPr id="13347" name="Rectangle 35"/>
          <p:cNvSpPr>
            <a:spLocks noChangeArrowheads="1"/>
          </p:cNvSpPr>
          <p:nvPr/>
        </p:nvSpPr>
        <p:spPr bwMode="auto">
          <a:xfrm>
            <a:off x="5483225" y="3946525"/>
            <a:ext cx="685800" cy="685800"/>
          </a:xfrm>
          <a:prstGeom prst="rect">
            <a:avLst/>
          </a:prstGeom>
          <a:solidFill>
            <a:srgbClr val="527AF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B(1,1)</a:t>
            </a:r>
          </a:p>
        </p:txBody>
      </p:sp>
      <p:sp>
        <p:nvSpPr>
          <p:cNvPr id="13348" name="Rectangle 36"/>
          <p:cNvSpPr>
            <a:spLocks noChangeArrowheads="1"/>
          </p:cNvSpPr>
          <p:nvPr/>
        </p:nvSpPr>
        <p:spPr bwMode="auto">
          <a:xfrm>
            <a:off x="6169025" y="5318125"/>
            <a:ext cx="685800" cy="685800"/>
          </a:xfrm>
          <a:prstGeom prst="rect">
            <a:avLst/>
          </a:prstGeom>
          <a:solidFill>
            <a:srgbClr val="9CB3F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B(1,2)</a:t>
            </a:r>
          </a:p>
        </p:txBody>
      </p:sp>
      <p:sp>
        <p:nvSpPr>
          <p:cNvPr id="13349" name="Rectangle 37"/>
          <p:cNvSpPr>
            <a:spLocks noChangeArrowheads="1"/>
          </p:cNvSpPr>
          <p:nvPr/>
        </p:nvSpPr>
        <p:spPr bwMode="auto">
          <a:xfrm>
            <a:off x="5483225" y="4632325"/>
            <a:ext cx="685800" cy="685800"/>
          </a:xfrm>
          <a:prstGeom prst="rect">
            <a:avLst/>
          </a:prstGeom>
          <a:solidFill>
            <a:srgbClr val="5FF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B(2,1)</a:t>
            </a:r>
          </a:p>
        </p:txBody>
      </p:sp>
      <p:sp>
        <p:nvSpPr>
          <p:cNvPr id="13350" name="Rectangle 38"/>
          <p:cNvSpPr>
            <a:spLocks noChangeArrowheads="1"/>
          </p:cNvSpPr>
          <p:nvPr/>
        </p:nvSpPr>
        <p:spPr bwMode="auto">
          <a:xfrm>
            <a:off x="6169025" y="3946525"/>
            <a:ext cx="685800" cy="685800"/>
          </a:xfrm>
          <a:prstGeom prst="rect">
            <a:avLst/>
          </a:prstGeom>
          <a:solidFill>
            <a:srgbClr val="95FF9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B(2,2)</a:t>
            </a:r>
          </a:p>
        </p:txBody>
      </p:sp>
      <p:sp>
        <p:nvSpPr>
          <p:cNvPr id="13351" name="Rectangle 39"/>
          <p:cNvSpPr>
            <a:spLocks noChangeArrowheads="1"/>
          </p:cNvSpPr>
          <p:nvPr/>
        </p:nvSpPr>
        <p:spPr bwMode="auto">
          <a:xfrm>
            <a:off x="4797425" y="3946525"/>
            <a:ext cx="6858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B(0,0)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Skewing Steps in Cannon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4073525"/>
          </a:xfrm>
        </p:spPr>
        <p:txBody>
          <a:bodyPr/>
          <a:lstStyle/>
          <a:p>
            <a:r>
              <a:rPr lang="en-US">
                <a:latin typeface="Arial" charset="0"/>
              </a:rPr>
              <a:t>First step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Second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Third</a:t>
            </a:r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2263775" y="1052513"/>
            <a:ext cx="4948238" cy="1703387"/>
            <a:chOff x="624" y="1021"/>
            <a:chExt cx="3694" cy="1296"/>
          </a:xfrm>
        </p:grpSpPr>
        <p:sp>
          <p:nvSpPr>
            <p:cNvPr id="14377" name="Rectangle 5"/>
            <p:cNvSpPr>
              <a:spLocks noChangeArrowheads="1"/>
            </p:cNvSpPr>
            <p:nvPr/>
          </p:nvSpPr>
          <p:spPr bwMode="auto">
            <a:xfrm>
              <a:off x="1056" y="1021"/>
              <a:ext cx="432" cy="432"/>
            </a:xfrm>
            <a:prstGeom prst="rect">
              <a:avLst/>
            </a:prstGeom>
            <a:solidFill>
              <a:srgbClr val="FE4665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A(0,1)</a:t>
              </a:r>
            </a:p>
          </p:txBody>
        </p:sp>
        <p:sp>
          <p:nvSpPr>
            <p:cNvPr id="14378" name="Rectangle 6"/>
            <p:cNvSpPr>
              <a:spLocks noChangeArrowheads="1"/>
            </p:cNvSpPr>
            <p:nvPr/>
          </p:nvSpPr>
          <p:spPr bwMode="auto">
            <a:xfrm>
              <a:off x="1488" y="1021"/>
              <a:ext cx="432" cy="432"/>
            </a:xfrm>
            <a:prstGeom prst="rect">
              <a:avLst/>
            </a:prstGeom>
            <a:solidFill>
              <a:srgbClr val="FFA3B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A(0,2)</a:t>
              </a:r>
            </a:p>
          </p:txBody>
        </p:sp>
        <p:sp>
          <p:nvSpPr>
            <p:cNvPr id="14379" name="Rectangle 7"/>
            <p:cNvSpPr>
              <a:spLocks noChangeArrowheads="1"/>
            </p:cNvSpPr>
            <p:nvPr/>
          </p:nvSpPr>
          <p:spPr bwMode="auto">
            <a:xfrm>
              <a:off x="1488" y="1453"/>
              <a:ext cx="432" cy="432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A(1,0)</a:t>
              </a:r>
            </a:p>
          </p:txBody>
        </p:sp>
        <p:sp>
          <p:nvSpPr>
            <p:cNvPr id="14380" name="Rectangle 8"/>
            <p:cNvSpPr>
              <a:spLocks noChangeArrowheads="1"/>
            </p:cNvSpPr>
            <p:nvPr/>
          </p:nvSpPr>
          <p:spPr bwMode="auto">
            <a:xfrm>
              <a:off x="1056" y="1885"/>
              <a:ext cx="432" cy="432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A(2,0)</a:t>
              </a:r>
            </a:p>
          </p:txBody>
        </p:sp>
        <p:sp>
          <p:nvSpPr>
            <p:cNvPr id="14381" name="Rectangle 9"/>
            <p:cNvSpPr>
              <a:spLocks noChangeArrowheads="1"/>
            </p:cNvSpPr>
            <p:nvPr/>
          </p:nvSpPr>
          <p:spPr bwMode="auto">
            <a:xfrm>
              <a:off x="624" y="1453"/>
              <a:ext cx="432" cy="432"/>
            </a:xfrm>
            <a:prstGeom prst="rect">
              <a:avLst/>
            </a:prstGeom>
            <a:solidFill>
              <a:srgbClr val="527AFA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A(1,1)</a:t>
              </a:r>
            </a:p>
          </p:txBody>
        </p:sp>
        <p:sp>
          <p:nvSpPr>
            <p:cNvPr id="14382" name="Rectangle 10"/>
            <p:cNvSpPr>
              <a:spLocks noChangeArrowheads="1"/>
            </p:cNvSpPr>
            <p:nvPr/>
          </p:nvSpPr>
          <p:spPr bwMode="auto">
            <a:xfrm>
              <a:off x="1056" y="1453"/>
              <a:ext cx="432" cy="432"/>
            </a:xfrm>
            <a:prstGeom prst="rect">
              <a:avLst/>
            </a:prstGeom>
            <a:solidFill>
              <a:srgbClr val="9CB3F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A(1,2)</a:t>
              </a:r>
            </a:p>
          </p:txBody>
        </p:sp>
        <p:sp>
          <p:nvSpPr>
            <p:cNvPr id="14383" name="Rectangle 11"/>
            <p:cNvSpPr>
              <a:spLocks noChangeArrowheads="1"/>
            </p:cNvSpPr>
            <p:nvPr/>
          </p:nvSpPr>
          <p:spPr bwMode="auto">
            <a:xfrm>
              <a:off x="1488" y="1885"/>
              <a:ext cx="432" cy="432"/>
            </a:xfrm>
            <a:prstGeom prst="rect">
              <a:avLst/>
            </a:prstGeom>
            <a:solidFill>
              <a:srgbClr val="5FFF5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A(2,1)</a:t>
              </a:r>
            </a:p>
          </p:txBody>
        </p:sp>
        <p:sp>
          <p:nvSpPr>
            <p:cNvPr id="14384" name="Rectangle 12"/>
            <p:cNvSpPr>
              <a:spLocks noChangeArrowheads="1"/>
            </p:cNvSpPr>
            <p:nvPr/>
          </p:nvSpPr>
          <p:spPr bwMode="auto">
            <a:xfrm>
              <a:off x="624" y="1885"/>
              <a:ext cx="432" cy="432"/>
            </a:xfrm>
            <a:prstGeom prst="rect">
              <a:avLst/>
            </a:prstGeom>
            <a:solidFill>
              <a:srgbClr val="95FF95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A(2,2)</a:t>
              </a:r>
            </a:p>
          </p:txBody>
        </p:sp>
        <p:sp>
          <p:nvSpPr>
            <p:cNvPr id="14385" name="Rectangle 13"/>
            <p:cNvSpPr>
              <a:spLocks noChangeArrowheads="1"/>
            </p:cNvSpPr>
            <p:nvPr/>
          </p:nvSpPr>
          <p:spPr bwMode="auto">
            <a:xfrm>
              <a:off x="624" y="1021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A(0,0)</a:t>
              </a:r>
            </a:p>
          </p:txBody>
        </p:sp>
        <p:sp>
          <p:nvSpPr>
            <p:cNvPr id="14386" name="Rectangle 14"/>
            <p:cNvSpPr>
              <a:spLocks noChangeArrowheads="1"/>
            </p:cNvSpPr>
            <p:nvPr/>
          </p:nvSpPr>
          <p:spPr bwMode="auto">
            <a:xfrm>
              <a:off x="3454" y="1885"/>
              <a:ext cx="432" cy="432"/>
            </a:xfrm>
            <a:prstGeom prst="rect">
              <a:avLst/>
            </a:prstGeom>
            <a:solidFill>
              <a:srgbClr val="FE4665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B(0,1)</a:t>
              </a:r>
            </a:p>
          </p:txBody>
        </p:sp>
        <p:sp>
          <p:nvSpPr>
            <p:cNvPr id="14387" name="Rectangle 15"/>
            <p:cNvSpPr>
              <a:spLocks noChangeArrowheads="1"/>
            </p:cNvSpPr>
            <p:nvPr/>
          </p:nvSpPr>
          <p:spPr bwMode="auto">
            <a:xfrm>
              <a:off x="3886" y="1453"/>
              <a:ext cx="432" cy="432"/>
            </a:xfrm>
            <a:prstGeom prst="rect">
              <a:avLst/>
            </a:prstGeom>
            <a:solidFill>
              <a:srgbClr val="FFA3B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B(0,2)</a:t>
              </a:r>
            </a:p>
          </p:txBody>
        </p:sp>
        <p:sp>
          <p:nvSpPr>
            <p:cNvPr id="14388" name="Rectangle 16"/>
            <p:cNvSpPr>
              <a:spLocks noChangeArrowheads="1"/>
            </p:cNvSpPr>
            <p:nvPr/>
          </p:nvSpPr>
          <p:spPr bwMode="auto">
            <a:xfrm>
              <a:off x="3022" y="1453"/>
              <a:ext cx="432" cy="432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B(1,0)</a:t>
              </a:r>
            </a:p>
          </p:txBody>
        </p:sp>
        <p:sp>
          <p:nvSpPr>
            <p:cNvPr id="14389" name="Rectangle 17"/>
            <p:cNvSpPr>
              <a:spLocks noChangeArrowheads="1"/>
            </p:cNvSpPr>
            <p:nvPr/>
          </p:nvSpPr>
          <p:spPr bwMode="auto">
            <a:xfrm>
              <a:off x="3022" y="1885"/>
              <a:ext cx="432" cy="432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B(2,0)</a:t>
              </a:r>
            </a:p>
          </p:txBody>
        </p:sp>
        <p:sp>
          <p:nvSpPr>
            <p:cNvPr id="14390" name="Rectangle 18"/>
            <p:cNvSpPr>
              <a:spLocks noChangeArrowheads="1"/>
            </p:cNvSpPr>
            <p:nvPr/>
          </p:nvSpPr>
          <p:spPr bwMode="auto">
            <a:xfrm>
              <a:off x="3454" y="1021"/>
              <a:ext cx="432" cy="432"/>
            </a:xfrm>
            <a:prstGeom prst="rect">
              <a:avLst/>
            </a:prstGeom>
            <a:solidFill>
              <a:srgbClr val="527AFA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B(1,1)</a:t>
              </a:r>
            </a:p>
          </p:txBody>
        </p:sp>
        <p:sp>
          <p:nvSpPr>
            <p:cNvPr id="14391" name="Rectangle 19"/>
            <p:cNvSpPr>
              <a:spLocks noChangeArrowheads="1"/>
            </p:cNvSpPr>
            <p:nvPr/>
          </p:nvSpPr>
          <p:spPr bwMode="auto">
            <a:xfrm>
              <a:off x="3886" y="1885"/>
              <a:ext cx="432" cy="432"/>
            </a:xfrm>
            <a:prstGeom prst="rect">
              <a:avLst/>
            </a:prstGeom>
            <a:solidFill>
              <a:srgbClr val="9CB3F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B(1,2)</a:t>
              </a:r>
            </a:p>
          </p:txBody>
        </p:sp>
        <p:sp>
          <p:nvSpPr>
            <p:cNvPr id="14392" name="Rectangle 20"/>
            <p:cNvSpPr>
              <a:spLocks noChangeArrowheads="1"/>
            </p:cNvSpPr>
            <p:nvPr/>
          </p:nvSpPr>
          <p:spPr bwMode="auto">
            <a:xfrm>
              <a:off x="3454" y="1453"/>
              <a:ext cx="432" cy="432"/>
            </a:xfrm>
            <a:prstGeom prst="rect">
              <a:avLst/>
            </a:prstGeom>
            <a:solidFill>
              <a:srgbClr val="5FFF5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B(2,1)</a:t>
              </a:r>
            </a:p>
          </p:txBody>
        </p:sp>
        <p:sp>
          <p:nvSpPr>
            <p:cNvPr id="14393" name="Rectangle 21"/>
            <p:cNvSpPr>
              <a:spLocks noChangeArrowheads="1"/>
            </p:cNvSpPr>
            <p:nvPr/>
          </p:nvSpPr>
          <p:spPr bwMode="auto">
            <a:xfrm>
              <a:off x="3886" y="1021"/>
              <a:ext cx="432" cy="432"/>
            </a:xfrm>
            <a:prstGeom prst="rect">
              <a:avLst/>
            </a:prstGeom>
            <a:solidFill>
              <a:srgbClr val="95FF95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B(2,2)</a:t>
              </a:r>
            </a:p>
          </p:txBody>
        </p:sp>
        <p:sp>
          <p:nvSpPr>
            <p:cNvPr id="14394" name="Rectangle 22"/>
            <p:cNvSpPr>
              <a:spLocks noChangeArrowheads="1"/>
            </p:cNvSpPr>
            <p:nvPr/>
          </p:nvSpPr>
          <p:spPr bwMode="auto">
            <a:xfrm>
              <a:off x="3022" y="1021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B(0,0)</a:t>
              </a:r>
            </a:p>
          </p:txBody>
        </p:sp>
      </p:grpSp>
      <p:sp>
        <p:nvSpPr>
          <p:cNvPr id="14341" name="Rectangle 23"/>
          <p:cNvSpPr>
            <a:spLocks noChangeArrowheads="1"/>
          </p:cNvSpPr>
          <p:nvPr/>
        </p:nvSpPr>
        <p:spPr bwMode="auto">
          <a:xfrm>
            <a:off x="2265363" y="2908300"/>
            <a:ext cx="577850" cy="568325"/>
          </a:xfrm>
          <a:prstGeom prst="rect">
            <a:avLst/>
          </a:prstGeom>
          <a:solidFill>
            <a:srgbClr val="FE466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A(0,1)</a:t>
            </a:r>
          </a:p>
        </p:txBody>
      </p:sp>
      <p:sp>
        <p:nvSpPr>
          <p:cNvPr id="14342" name="Rectangle 24"/>
          <p:cNvSpPr>
            <a:spLocks noChangeArrowheads="1"/>
          </p:cNvSpPr>
          <p:nvPr/>
        </p:nvSpPr>
        <p:spPr bwMode="auto">
          <a:xfrm>
            <a:off x="2843213" y="2908300"/>
            <a:ext cx="579437" cy="568325"/>
          </a:xfrm>
          <a:prstGeom prst="rect">
            <a:avLst/>
          </a:prstGeom>
          <a:solidFill>
            <a:srgbClr val="FFA3B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A(0,2)</a:t>
            </a:r>
          </a:p>
        </p:txBody>
      </p:sp>
      <p:sp>
        <p:nvSpPr>
          <p:cNvPr id="14343" name="Rectangle 25"/>
          <p:cNvSpPr>
            <a:spLocks noChangeArrowheads="1"/>
          </p:cNvSpPr>
          <p:nvPr/>
        </p:nvSpPr>
        <p:spPr bwMode="auto">
          <a:xfrm>
            <a:off x="2843213" y="3476625"/>
            <a:ext cx="579437" cy="566738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A(1,0)</a:t>
            </a:r>
          </a:p>
        </p:txBody>
      </p:sp>
      <p:sp>
        <p:nvSpPr>
          <p:cNvPr id="14344" name="Rectangle 26"/>
          <p:cNvSpPr>
            <a:spLocks noChangeArrowheads="1"/>
          </p:cNvSpPr>
          <p:nvPr/>
        </p:nvSpPr>
        <p:spPr bwMode="auto">
          <a:xfrm>
            <a:off x="2265363" y="4043363"/>
            <a:ext cx="577850" cy="568325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A(2,0)</a:t>
            </a:r>
          </a:p>
        </p:txBody>
      </p:sp>
      <p:sp>
        <p:nvSpPr>
          <p:cNvPr id="14345" name="Rectangle 27"/>
          <p:cNvSpPr>
            <a:spLocks noChangeArrowheads="1"/>
          </p:cNvSpPr>
          <p:nvPr/>
        </p:nvSpPr>
        <p:spPr bwMode="auto">
          <a:xfrm>
            <a:off x="2265363" y="3476625"/>
            <a:ext cx="577850" cy="566738"/>
          </a:xfrm>
          <a:prstGeom prst="rect">
            <a:avLst/>
          </a:prstGeom>
          <a:solidFill>
            <a:srgbClr val="9CB3F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A(1,2)</a:t>
            </a:r>
          </a:p>
        </p:txBody>
      </p:sp>
      <p:sp>
        <p:nvSpPr>
          <p:cNvPr id="14346" name="Rectangle 28"/>
          <p:cNvSpPr>
            <a:spLocks noChangeArrowheads="1"/>
          </p:cNvSpPr>
          <p:nvPr/>
        </p:nvSpPr>
        <p:spPr bwMode="auto">
          <a:xfrm>
            <a:off x="2843213" y="4043363"/>
            <a:ext cx="579437" cy="568325"/>
          </a:xfrm>
          <a:prstGeom prst="rect">
            <a:avLst/>
          </a:prstGeom>
          <a:solidFill>
            <a:srgbClr val="5FF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A(2,1)</a:t>
            </a:r>
          </a:p>
        </p:txBody>
      </p:sp>
      <p:sp>
        <p:nvSpPr>
          <p:cNvPr id="14347" name="Rectangle 29"/>
          <p:cNvSpPr>
            <a:spLocks noChangeArrowheads="1"/>
          </p:cNvSpPr>
          <p:nvPr/>
        </p:nvSpPr>
        <p:spPr bwMode="auto">
          <a:xfrm>
            <a:off x="6054725" y="3476625"/>
            <a:ext cx="577850" cy="568325"/>
          </a:xfrm>
          <a:prstGeom prst="rect">
            <a:avLst/>
          </a:prstGeom>
          <a:solidFill>
            <a:srgbClr val="FE466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B(0,1)</a:t>
            </a:r>
          </a:p>
        </p:txBody>
      </p:sp>
      <p:sp>
        <p:nvSpPr>
          <p:cNvPr id="14348" name="Rectangle 30"/>
          <p:cNvSpPr>
            <a:spLocks noChangeArrowheads="1"/>
          </p:cNvSpPr>
          <p:nvPr/>
        </p:nvSpPr>
        <p:spPr bwMode="auto">
          <a:xfrm>
            <a:off x="6632575" y="2909888"/>
            <a:ext cx="579438" cy="566737"/>
          </a:xfrm>
          <a:prstGeom prst="rect">
            <a:avLst/>
          </a:prstGeom>
          <a:solidFill>
            <a:srgbClr val="FFA3B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B(0,2)</a:t>
            </a:r>
          </a:p>
        </p:txBody>
      </p:sp>
      <p:sp>
        <p:nvSpPr>
          <p:cNvPr id="14349" name="Rectangle 31"/>
          <p:cNvSpPr>
            <a:spLocks noChangeArrowheads="1"/>
          </p:cNvSpPr>
          <p:nvPr/>
        </p:nvSpPr>
        <p:spPr bwMode="auto">
          <a:xfrm>
            <a:off x="5475288" y="2909888"/>
            <a:ext cx="579437" cy="566737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B(1,0)</a:t>
            </a:r>
          </a:p>
        </p:txBody>
      </p:sp>
      <p:sp>
        <p:nvSpPr>
          <p:cNvPr id="14350" name="Rectangle 32"/>
          <p:cNvSpPr>
            <a:spLocks noChangeArrowheads="1"/>
          </p:cNvSpPr>
          <p:nvPr/>
        </p:nvSpPr>
        <p:spPr bwMode="auto">
          <a:xfrm>
            <a:off x="5475288" y="3476625"/>
            <a:ext cx="579437" cy="568325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B(2,0)</a:t>
            </a:r>
          </a:p>
        </p:txBody>
      </p:sp>
      <p:sp>
        <p:nvSpPr>
          <p:cNvPr id="14351" name="Rectangle 33"/>
          <p:cNvSpPr>
            <a:spLocks noChangeArrowheads="1"/>
          </p:cNvSpPr>
          <p:nvPr/>
        </p:nvSpPr>
        <p:spPr bwMode="auto">
          <a:xfrm>
            <a:off x="6054725" y="4043363"/>
            <a:ext cx="577850" cy="568325"/>
          </a:xfrm>
          <a:prstGeom prst="rect">
            <a:avLst/>
          </a:prstGeom>
          <a:solidFill>
            <a:srgbClr val="527AF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B(1,1)</a:t>
            </a:r>
          </a:p>
        </p:txBody>
      </p:sp>
      <p:sp>
        <p:nvSpPr>
          <p:cNvPr id="14352" name="Rectangle 34"/>
          <p:cNvSpPr>
            <a:spLocks noChangeArrowheads="1"/>
          </p:cNvSpPr>
          <p:nvPr/>
        </p:nvSpPr>
        <p:spPr bwMode="auto">
          <a:xfrm>
            <a:off x="6632575" y="3476625"/>
            <a:ext cx="579438" cy="568325"/>
          </a:xfrm>
          <a:prstGeom prst="rect">
            <a:avLst/>
          </a:prstGeom>
          <a:solidFill>
            <a:srgbClr val="9CB3F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B(1,2)</a:t>
            </a:r>
          </a:p>
        </p:txBody>
      </p:sp>
      <p:sp>
        <p:nvSpPr>
          <p:cNvPr id="14353" name="Rectangle 35"/>
          <p:cNvSpPr>
            <a:spLocks noChangeArrowheads="1"/>
          </p:cNvSpPr>
          <p:nvPr/>
        </p:nvSpPr>
        <p:spPr bwMode="auto">
          <a:xfrm>
            <a:off x="6054725" y="2909888"/>
            <a:ext cx="577850" cy="566737"/>
          </a:xfrm>
          <a:prstGeom prst="rect">
            <a:avLst/>
          </a:prstGeom>
          <a:solidFill>
            <a:srgbClr val="5FF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B(2,1)</a:t>
            </a:r>
          </a:p>
        </p:txBody>
      </p:sp>
      <p:sp>
        <p:nvSpPr>
          <p:cNvPr id="14354" name="Rectangle 36"/>
          <p:cNvSpPr>
            <a:spLocks noChangeArrowheads="1"/>
          </p:cNvSpPr>
          <p:nvPr/>
        </p:nvSpPr>
        <p:spPr bwMode="auto">
          <a:xfrm>
            <a:off x="6632575" y="4043363"/>
            <a:ext cx="579438" cy="568325"/>
          </a:xfrm>
          <a:prstGeom prst="rect">
            <a:avLst/>
          </a:prstGeom>
          <a:solidFill>
            <a:srgbClr val="95FF9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B(2,2)</a:t>
            </a:r>
          </a:p>
        </p:txBody>
      </p:sp>
      <p:sp>
        <p:nvSpPr>
          <p:cNvPr id="14355" name="Rectangle 37"/>
          <p:cNvSpPr>
            <a:spLocks noChangeArrowheads="1"/>
          </p:cNvSpPr>
          <p:nvPr/>
        </p:nvSpPr>
        <p:spPr bwMode="auto">
          <a:xfrm>
            <a:off x="5475288" y="4043363"/>
            <a:ext cx="579437" cy="5683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B(0,0)</a:t>
            </a:r>
          </a:p>
        </p:txBody>
      </p:sp>
      <p:sp>
        <p:nvSpPr>
          <p:cNvPr id="14356" name="Rectangle 38"/>
          <p:cNvSpPr>
            <a:spLocks noChangeArrowheads="1"/>
          </p:cNvSpPr>
          <p:nvPr/>
        </p:nvSpPr>
        <p:spPr bwMode="auto">
          <a:xfrm>
            <a:off x="3424238" y="4805363"/>
            <a:ext cx="577850" cy="568325"/>
          </a:xfrm>
          <a:prstGeom prst="rect">
            <a:avLst/>
          </a:prstGeom>
          <a:solidFill>
            <a:srgbClr val="FE466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A(0,1)</a:t>
            </a:r>
          </a:p>
        </p:txBody>
      </p:sp>
      <p:sp>
        <p:nvSpPr>
          <p:cNvPr id="14357" name="Rectangle 39"/>
          <p:cNvSpPr>
            <a:spLocks noChangeArrowheads="1"/>
          </p:cNvSpPr>
          <p:nvPr/>
        </p:nvSpPr>
        <p:spPr bwMode="auto">
          <a:xfrm>
            <a:off x="2265363" y="4805363"/>
            <a:ext cx="579437" cy="568325"/>
          </a:xfrm>
          <a:prstGeom prst="rect">
            <a:avLst/>
          </a:prstGeom>
          <a:solidFill>
            <a:srgbClr val="FFA3B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A(0,2)</a:t>
            </a:r>
          </a:p>
        </p:txBody>
      </p:sp>
      <p:sp>
        <p:nvSpPr>
          <p:cNvPr id="14358" name="Rectangle 40"/>
          <p:cNvSpPr>
            <a:spLocks noChangeArrowheads="1"/>
          </p:cNvSpPr>
          <p:nvPr/>
        </p:nvSpPr>
        <p:spPr bwMode="auto">
          <a:xfrm>
            <a:off x="2265363" y="5373688"/>
            <a:ext cx="579437" cy="566737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A(1,0)</a:t>
            </a:r>
          </a:p>
        </p:txBody>
      </p:sp>
      <p:sp>
        <p:nvSpPr>
          <p:cNvPr id="14359" name="Rectangle 41"/>
          <p:cNvSpPr>
            <a:spLocks noChangeArrowheads="1"/>
          </p:cNvSpPr>
          <p:nvPr/>
        </p:nvSpPr>
        <p:spPr bwMode="auto">
          <a:xfrm>
            <a:off x="3424238" y="5940425"/>
            <a:ext cx="577850" cy="568325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A(2,0)</a:t>
            </a:r>
          </a:p>
        </p:txBody>
      </p:sp>
      <p:sp>
        <p:nvSpPr>
          <p:cNvPr id="14360" name="Rectangle 42"/>
          <p:cNvSpPr>
            <a:spLocks noChangeArrowheads="1"/>
          </p:cNvSpPr>
          <p:nvPr/>
        </p:nvSpPr>
        <p:spPr bwMode="auto">
          <a:xfrm>
            <a:off x="2844800" y="5373688"/>
            <a:ext cx="579438" cy="566737"/>
          </a:xfrm>
          <a:prstGeom prst="rect">
            <a:avLst/>
          </a:prstGeom>
          <a:solidFill>
            <a:srgbClr val="527AF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A(1,1)</a:t>
            </a:r>
          </a:p>
        </p:txBody>
      </p:sp>
      <p:sp>
        <p:nvSpPr>
          <p:cNvPr id="14361" name="Rectangle 43"/>
          <p:cNvSpPr>
            <a:spLocks noChangeArrowheads="1"/>
          </p:cNvSpPr>
          <p:nvPr/>
        </p:nvSpPr>
        <p:spPr bwMode="auto">
          <a:xfrm>
            <a:off x="3424238" y="5373688"/>
            <a:ext cx="577850" cy="566737"/>
          </a:xfrm>
          <a:prstGeom prst="rect">
            <a:avLst/>
          </a:prstGeom>
          <a:solidFill>
            <a:srgbClr val="9CB3F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A(1,2)</a:t>
            </a:r>
          </a:p>
        </p:txBody>
      </p:sp>
      <p:sp>
        <p:nvSpPr>
          <p:cNvPr id="14362" name="Rectangle 44"/>
          <p:cNvSpPr>
            <a:spLocks noChangeArrowheads="1"/>
          </p:cNvSpPr>
          <p:nvPr/>
        </p:nvSpPr>
        <p:spPr bwMode="auto">
          <a:xfrm>
            <a:off x="2265363" y="5940425"/>
            <a:ext cx="579437" cy="568325"/>
          </a:xfrm>
          <a:prstGeom prst="rect">
            <a:avLst/>
          </a:prstGeom>
          <a:solidFill>
            <a:srgbClr val="5FF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A(2,1)</a:t>
            </a:r>
          </a:p>
        </p:txBody>
      </p:sp>
      <p:sp>
        <p:nvSpPr>
          <p:cNvPr id="14363" name="Rectangle 45"/>
          <p:cNvSpPr>
            <a:spLocks noChangeArrowheads="1"/>
          </p:cNvSpPr>
          <p:nvPr/>
        </p:nvSpPr>
        <p:spPr bwMode="auto">
          <a:xfrm>
            <a:off x="2844800" y="5940425"/>
            <a:ext cx="579438" cy="568325"/>
          </a:xfrm>
          <a:prstGeom prst="rect">
            <a:avLst/>
          </a:prstGeom>
          <a:solidFill>
            <a:srgbClr val="95FF9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A(2,2)</a:t>
            </a:r>
          </a:p>
        </p:txBody>
      </p:sp>
      <p:sp>
        <p:nvSpPr>
          <p:cNvPr id="14364" name="Rectangle 46"/>
          <p:cNvSpPr>
            <a:spLocks noChangeArrowheads="1"/>
          </p:cNvSpPr>
          <p:nvPr/>
        </p:nvSpPr>
        <p:spPr bwMode="auto">
          <a:xfrm>
            <a:off x="2844800" y="4805363"/>
            <a:ext cx="579438" cy="5683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A(0,0)</a:t>
            </a:r>
          </a:p>
        </p:txBody>
      </p:sp>
      <p:sp>
        <p:nvSpPr>
          <p:cNvPr id="14365" name="Rectangle 47"/>
          <p:cNvSpPr>
            <a:spLocks noChangeArrowheads="1"/>
          </p:cNvSpPr>
          <p:nvPr/>
        </p:nvSpPr>
        <p:spPr bwMode="auto">
          <a:xfrm>
            <a:off x="6054725" y="4805363"/>
            <a:ext cx="577850" cy="568325"/>
          </a:xfrm>
          <a:prstGeom prst="rect">
            <a:avLst/>
          </a:prstGeom>
          <a:solidFill>
            <a:srgbClr val="FE466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B(0,1)</a:t>
            </a:r>
          </a:p>
        </p:txBody>
      </p:sp>
      <p:sp>
        <p:nvSpPr>
          <p:cNvPr id="14366" name="Rectangle 48"/>
          <p:cNvSpPr>
            <a:spLocks noChangeArrowheads="1"/>
          </p:cNvSpPr>
          <p:nvPr/>
        </p:nvSpPr>
        <p:spPr bwMode="auto">
          <a:xfrm>
            <a:off x="6632575" y="5940425"/>
            <a:ext cx="579438" cy="566738"/>
          </a:xfrm>
          <a:prstGeom prst="rect">
            <a:avLst/>
          </a:prstGeom>
          <a:solidFill>
            <a:srgbClr val="FFA3B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B(0,2)</a:t>
            </a:r>
          </a:p>
        </p:txBody>
      </p:sp>
      <p:sp>
        <p:nvSpPr>
          <p:cNvPr id="14367" name="Rectangle 49"/>
          <p:cNvSpPr>
            <a:spLocks noChangeArrowheads="1"/>
          </p:cNvSpPr>
          <p:nvPr/>
        </p:nvSpPr>
        <p:spPr bwMode="auto">
          <a:xfrm>
            <a:off x="5475288" y="5940425"/>
            <a:ext cx="579437" cy="566738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B(1,0)</a:t>
            </a:r>
          </a:p>
        </p:txBody>
      </p:sp>
      <p:sp>
        <p:nvSpPr>
          <p:cNvPr id="14368" name="Rectangle 50"/>
          <p:cNvSpPr>
            <a:spLocks noChangeArrowheads="1"/>
          </p:cNvSpPr>
          <p:nvPr/>
        </p:nvSpPr>
        <p:spPr bwMode="auto">
          <a:xfrm>
            <a:off x="5475288" y="4805363"/>
            <a:ext cx="579437" cy="568325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B(2,0)</a:t>
            </a:r>
          </a:p>
        </p:txBody>
      </p:sp>
      <p:sp>
        <p:nvSpPr>
          <p:cNvPr id="14369" name="Rectangle 51"/>
          <p:cNvSpPr>
            <a:spLocks noChangeArrowheads="1"/>
          </p:cNvSpPr>
          <p:nvPr/>
        </p:nvSpPr>
        <p:spPr bwMode="auto">
          <a:xfrm>
            <a:off x="6054725" y="5372100"/>
            <a:ext cx="577850" cy="568325"/>
          </a:xfrm>
          <a:prstGeom prst="rect">
            <a:avLst/>
          </a:prstGeom>
          <a:solidFill>
            <a:srgbClr val="527AF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B(1,1)</a:t>
            </a:r>
          </a:p>
        </p:txBody>
      </p:sp>
      <p:sp>
        <p:nvSpPr>
          <p:cNvPr id="14370" name="Rectangle 52"/>
          <p:cNvSpPr>
            <a:spLocks noChangeArrowheads="1"/>
          </p:cNvSpPr>
          <p:nvPr/>
        </p:nvSpPr>
        <p:spPr bwMode="auto">
          <a:xfrm>
            <a:off x="6632575" y="4805363"/>
            <a:ext cx="579438" cy="568325"/>
          </a:xfrm>
          <a:prstGeom prst="rect">
            <a:avLst/>
          </a:prstGeom>
          <a:solidFill>
            <a:srgbClr val="9CB3F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B(1,2)</a:t>
            </a:r>
          </a:p>
        </p:txBody>
      </p:sp>
      <p:sp>
        <p:nvSpPr>
          <p:cNvPr id="14371" name="Rectangle 53"/>
          <p:cNvSpPr>
            <a:spLocks noChangeArrowheads="1"/>
          </p:cNvSpPr>
          <p:nvPr/>
        </p:nvSpPr>
        <p:spPr bwMode="auto">
          <a:xfrm>
            <a:off x="6054725" y="5940425"/>
            <a:ext cx="577850" cy="566738"/>
          </a:xfrm>
          <a:prstGeom prst="rect">
            <a:avLst/>
          </a:prstGeom>
          <a:solidFill>
            <a:srgbClr val="5FF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B(2,1)</a:t>
            </a:r>
          </a:p>
        </p:txBody>
      </p:sp>
      <p:sp>
        <p:nvSpPr>
          <p:cNvPr id="14372" name="Rectangle 54"/>
          <p:cNvSpPr>
            <a:spLocks noChangeArrowheads="1"/>
          </p:cNvSpPr>
          <p:nvPr/>
        </p:nvSpPr>
        <p:spPr bwMode="auto">
          <a:xfrm>
            <a:off x="6632575" y="5372100"/>
            <a:ext cx="579438" cy="568325"/>
          </a:xfrm>
          <a:prstGeom prst="rect">
            <a:avLst/>
          </a:prstGeom>
          <a:solidFill>
            <a:srgbClr val="95FF9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B(2,2)</a:t>
            </a:r>
          </a:p>
        </p:txBody>
      </p:sp>
      <p:sp>
        <p:nvSpPr>
          <p:cNvPr id="14373" name="Rectangle 55"/>
          <p:cNvSpPr>
            <a:spLocks noChangeArrowheads="1"/>
          </p:cNvSpPr>
          <p:nvPr/>
        </p:nvSpPr>
        <p:spPr bwMode="auto">
          <a:xfrm>
            <a:off x="5475288" y="5372100"/>
            <a:ext cx="579437" cy="5683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B(0,0)</a:t>
            </a:r>
          </a:p>
        </p:txBody>
      </p:sp>
      <p:sp>
        <p:nvSpPr>
          <p:cNvPr id="14374" name="Rectangle 56"/>
          <p:cNvSpPr>
            <a:spLocks noChangeArrowheads="1"/>
          </p:cNvSpPr>
          <p:nvPr/>
        </p:nvSpPr>
        <p:spPr bwMode="auto">
          <a:xfrm>
            <a:off x="3422650" y="3476625"/>
            <a:ext cx="579438" cy="566738"/>
          </a:xfrm>
          <a:prstGeom prst="rect">
            <a:avLst/>
          </a:prstGeom>
          <a:solidFill>
            <a:srgbClr val="527AF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A(1,1)</a:t>
            </a:r>
          </a:p>
        </p:txBody>
      </p:sp>
      <p:sp>
        <p:nvSpPr>
          <p:cNvPr id="14375" name="Rectangle 57"/>
          <p:cNvSpPr>
            <a:spLocks noChangeArrowheads="1"/>
          </p:cNvSpPr>
          <p:nvPr/>
        </p:nvSpPr>
        <p:spPr bwMode="auto">
          <a:xfrm>
            <a:off x="3422650" y="4043363"/>
            <a:ext cx="579438" cy="568325"/>
          </a:xfrm>
          <a:prstGeom prst="rect">
            <a:avLst/>
          </a:prstGeom>
          <a:solidFill>
            <a:srgbClr val="95FF9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A(2,2)</a:t>
            </a:r>
          </a:p>
        </p:txBody>
      </p:sp>
      <p:sp>
        <p:nvSpPr>
          <p:cNvPr id="14376" name="Rectangle 58"/>
          <p:cNvSpPr>
            <a:spLocks noChangeArrowheads="1"/>
          </p:cNvSpPr>
          <p:nvPr/>
        </p:nvSpPr>
        <p:spPr bwMode="auto">
          <a:xfrm>
            <a:off x="3422650" y="2908300"/>
            <a:ext cx="579438" cy="5683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A(0,0)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3820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Communication Volume of Cannon</a:t>
            </a:r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Algorithm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28663"/>
            <a:ext cx="8240713" cy="3614737"/>
          </a:xfrm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forall  i=0 to s-1                                          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… recall s = sqrt(p)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       left-circular-shift row i of A by i            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… v = n</a:t>
            </a:r>
            <a:r>
              <a:rPr lang="en-US" sz="2000" baseline="16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 / s   for each i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 forall  i=0 to s-1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       up-circular-shift B column i of B by i   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… v = n</a:t>
            </a:r>
            <a:r>
              <a:rPr lang="en-US" sz="2000" baseline="16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 / s    for each i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 for k=0 to s-1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        forall  i=0 to s-1 and j=0 to s-1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             C(i,j) = C(i,j) + A(i,j)*B(i,j)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        left-circular-shift each row of A by 1   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… v = n</a:t>
            </a:r>
            <a:r>
              <a:rPr lang="en-US" sz="2000" baseline="16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    for each k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        up-circular-shift each row of B by 1    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… v = n</a:t>
            </a:r>
            <a:r>
              <a:rPr lang="en-US" sz="2000" baseline="1600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    for each k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62000" y="4495800"/>
            <a:ext cx="7880299" cy="2031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buFontTx/>
              <a:buChar char="°"/>
              <a:defRPr/>
            </a:pPr>
            <a:r>
              <a:rPr lang="en-US" sz="2400" b="1" dirty="0">
                <a:latin typeface="Arial" charset="0"/>
                <a:ea typeface="+mn-ea"/>
              </a:rPr>
              <a:t> Total </a:t>
            </a:r>
            <a:r>
              <a:rPr lang="en-US" sz="2400" b="1" dirty="0" err="1">
                <a:latin typeface="Arial" charset="0"/>
                <a:ea typeface="+mn-ea"/>
              </a:rPr>
              <a:t>comm</a:t>
            </a:r>
            <a:r>
              <a:rPr lang="en-US" sz="2400" b="1" dirty="0">
                <a:latin typeface="Arial" charset="0"/>
                <a:ea typeface="+mn-ea"/>
              </a:rPr>
              <a:t>   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ea typeface="+mn-ea"/>
              </a:rPr>
              <a:t>v    =    2*n</a:t>
            </a:r>
            <a:r>
              <a:rPr lang="en-US" b="1" baseline="16000" dirty="0">
                <a:solidFill>
                  <a:srgbClr val="FF0000"/>
                </a:solidFill>
                <a:latin typeface="Arial" charset="0"/>
                <a:ea typeface="+mn-ea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ea typeface="+mn-ea"/>
              </a:rPr>
              <a:t> +  2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  <a:ea typeface="+mn-ea"/>
              </a:rPr>
              <a:t>*</a:t>
            </a:r>
            <a:r>
              <a:rPr lang="en-US" sz="1400" b="1" dirty="0">
                <a:solidFill>
                  <a:srgbClr val="FF0000"/>
                </a:solidFill>
                <a:latin typeface="Arial" charset="0"/>
                <a:ea typeface="+mn-ea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ea typeface="+mn-ea"/>
              </a:rPr>
              <a:t>s*n</a:t>
            </a:r>
            <a:r>
              <a:rPr lang="en-US" b="1" baseline="14000" dirty="0">
                <a:solidFill>
                  <a:srgbClr val="FF0000"/>
                </a:solidFill>
                <a:latin typeface="Arial" charset="0"/>
                <a:ea typeface="+mn-ea"/>
              </a:rPr>
              <a:t>2   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ea typeface="+mn-ea"/>
              </a:rPr>
              <a:t>~   2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  <a:ea typeface="+mn-ea"/>
              </a:rPr>
              <a:t>*</a:t>
            </a:r>
            <a:r>
              <a:rPr lang="en-US" sz="1400" b="1" dirty="0">
                <a:solidFill>
                  <a:srgbClr val="FF0000"/>
                </a:solidFill>
                <a:latin typeface="Arial" charset="0"/>
                <a:ea typeface="+mn-ea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ea typeface="+mn-ea"/>
              </a:rPr>
              <a:t>sqrt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ea typeface="+mn-ea"/>
              </a:rPr>
              <a:t>(p)*n</a:t>
            </a:r>
            <a:r>
              <a:rPr lang="en-US" b="1" baseline="14000" dirty="0">
                <a:solidFill>
                  <a:srgbClr val="FF0000"/>
                </a:solidFill>
                <a:latin typeface="Arial" charset="0"/>
                <a:ea typeface="+mn-ea"/>
              </a:rPr>
              <a:t>2</a:t>
            </a:r>
          </a:p>
          <a:p>
            <a:pPr>
              <a:buFontTx/>
              <a:buChar char="°"/>
              <a:defRPr/>
            </a:pPr>
            <a:endParaRPr lang="en-US" sz="2400" b="1" baseline="14000" dirty="0">
              <a:latin typeface="Arial" charset="0"/>
              <a:ea typeface="+mn-ea"/>
            </a:endParaRPr>
          </a:p>
          <a:p>
            <a:pPr>
              <a:buFontTx/>
              <a:buChar char="°"/>
              <a:defRPr/>
            </a:pPr>
            <a:r>
              <a:rPr lang="en-US" sz="2400" b="1" baseline="14000" dirty="0">
                <a:latin typeface="Arial" charset="0"/>
                <a:ea typeface="+mn-ea"/>
              </a:rPr>
              <a:t> </a:t>
            </a:r>
            <a:r>
              <a:rPr lang="en-US" sz="2400" b="1" dirty="0">
                <a:latin typeface="Arial" charset="0"/>
                <a:ea typeface="+mn-ea"/>
              </a:rPr>
              <a:t> Again, “nice” communication pattern</a:t>
            </a:r>
          </a:p>
          <a:p>
            <a:pPr lvl="5" defTabSz="914400">
              <a:buFontTx/>
              <a:buChar char="°"/>
              <a:defRPr/>
            </a:pPr>
            <a:endParaRPr lang="en-US" sz="1400" b="1" dirty="0">
              <a:latin typeface="Arial" charset="0"/>
              <a:ea typeface="+mn-ea"/>
            </a:endParaRPr>
          </a:p>
          <a:p>
            <a:pPr>
              <a:buFontTx/>
              <a:buChar char="°"/>
              <a:defRPr/>
            </a:pPr>
            <a:r>
              <a:rPr lang="en-US" sz="2400" b="1" dirty="0">
                <a:latin typeface="Arial" charset="0"/>
                <a:ea typeface="+mn-ea"/>
              </a:rPr>
              <a:t>  In latency/bandwidth model (see extra slides), </a:t>
            </a:r>
            <a:br>
              <a:rPr lang="en-US" sz="2400" b="1" dirty="0">
                <a:latin typeface="Arial" charset="0"/>
                <a:ea typeface="+mn-ea"/>
              </a:rPr>
            </a:br>
            <a:r>
              <a:rPr lang="en-US" sz="2400" b="1" dirty="0">
                <a:latin typeface="Arial" charset="0"/>
                <a:ea typeface="+mn-ea"/>
              </a:rPr>
              <a:t>    parallel efficiency    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ea typeface="+mn-ea"/>
              </a:rPr>
              <a:t>e  =  1 - O(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  <a:ea typeface="+mn-ea"/>
              </a:rPr>
              <a:t>sqrt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  <a:ea typeface="+mn-ea"/>
              </a:rPr>
              <a:t>(p)/n)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4745038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Drawbacks to Cannon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001000" cy="5181600"/>
          </a:xfrm>
        </p:spPr>
        <p:txBody>
          <a:bodyPr/>
          <a:lstStyle/>
          <a:p>
            <a:r>
              <a:rPr lang="en-US">
                <a:latin typeface="Arial" charset="0"/>
              </a:rPr>
              <a:t>Hard to generalize for</a:t>
            </a:r>
          </a:p>
          <a:p>
            <a:pPr lvl="1"/>
            <a:r>
              <a:rPr lang="en-US" sz="2000">
                <a:latin typeface="Arial" charset="0"/>
              </a:rPr>
              <a:t>p not a perfect square</a:t>
            </a:r>
          </a:p>
          <a:p>
            <a:pPr lvl="1"/>
            <a:r>
              <a:rPr lang="en-US" sz="2000">
                <a:latin typeface="Arial" charset="0"/>
              </a:rPr>
              <a:t>A and B not square</a:t>
            </a:r>
          </a:p>
          <a:p>
            <a:pPr lvl="1"/>
            <a:r>
              <a:rPr lang="en-US" sz="2000">
                <a:latin typeface="Arial" charset="0"/>
              </a:rPr>
              <a:t>dimensions of A, B not perfectly divisible by s = sqrt(p)</a:t>
            </a:r>
          </a:p>
          <a:p>
            <a:pPr lvl="1"/>
            <a:r>
              <a:rPr lang="en-US" sz="2000">
                <a:latin typeface="Arial" charset="0"/>
              </a:rPr>
              <a:t>A and B not </a:t>
            </a:r>
            <a:r>
              <a:rPr lang="ja-JP" altLang="en-US" sz="2000">
                <a:latin typeface="Arial" charset="0"/>
              </a:rPr>
              <a:t>“</a:t>
            </a:r>
            <a:r>
              <a:rPr lang="en-US" sz="2000">
                <a:latin typeface="Arial" charset="0"/>
              </a:rPr>
              <a:t>aligned</a:t>
            </a:r>
            <a:r>
              <a:rPr lang="ja-JP" altLang="en-US" sz="2000">
                <a:latin typeface="Arial" charset="0"/>
              </a:rPr>
              <a:t>”</a:t>
            </a:r>
            <a:r>
              <a:rPr lang="en-US" sz="2000">
                <a:latin typeface="Arial" charset="0"/>
              </a:rPr>
              <a:t> in the way they are stored on processors</a:t>
            </a:r>
          </a:p>
          <a:p>
            <a:pPr lvl="1"/>
            <a:r>
              <a:rPr lang="en-US" sz="2000">
                <a:latin typeface="Arial" charset="0"/>
              </a:rPr>
              <a:t>block-cyclic layouts</a:t>
            </a:r>
          </a:p>
          <a:p>
            <a:endParaRPr lang="en-US" sz="2800">
              <a:latin typeface="Arial" charset="0"/>
            </a:endParaRPr>
          </a:p>
          <a:p>
            <a:r>
              <a:rPr lang="en-US">
                <a:latin typeface="Arial" charset="0"/>
              </a:rPr>
              <a:t>Memory hog (extra copies of local matrices)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Algorithm used instead in practice is 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SUMMA</a:t>
            </a:r>
          </a:p>
          <a:p>
            <a:pPr lvl="1"/>
            <a:r>
              <a:rPr lang="en-US" sz="2000">
                <a:solidFill>
                  <a:schemeClr val="tx1"/>
                </a:solidFill>
                <a:latin typeface="Arial" charset="0"/>
              </a:rPr>
              <a:t>uses row and column broadcasts, not merry-go-round</a:t>
            </a:r>
          </a:p>
          <a:p>
            <a:pPr lvl="1"/>
            <a:r>
              <a:rPr lang="en-US" sz="2000">
                <a:latin typeface="Arial" charset="0"/>
              </a:rPr>
              <a:t>see extra slides below for details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5375" y="2255838"/>
            <a:ext cx="6677025" cy="538162"/>
          </a:xfrm>
        </p:spPr>
        <p:txBody>
          <a:bodyPr lIns="63500" tIns="25400" rIns="63500" bIns="25400">
            <a:spAutoFit/>
          </a:bodyPr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Sequential Matrix Multiplication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381000" y="3657600"/>
            <a:ext cx="80010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203200" indent="-203200">
              <a:lnSpc>
                <a:spcPct val="130000"/>
              </a:lnSpc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Simple mathematics, but getting good performance is complicated by memory hierarchy --- 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cache issues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808038" y="309563"/>
            <a:ext cx="5668962" cy="422275"/>
          </a:xfrm>
        </p:spPr>
        <p:txBody>
          <a:bodyPr/>
          <a:lstStyle/>
          <a:p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Naïve</a:t>
            </a:r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3-Loop Matrix Multiply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6575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{implements C = C + A*B}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for i = 1 to n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 for j = 1 to n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		for k = 1 to n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     		C(i,j) = C(i,j) + A(i,k) * B(k,j)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371600" y="4724400"/>
            <a:ext cx="1150938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454400" y="4724400"/>
            <a:ext cx="1150938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080000" y="4724400"/>
            <a:ext cx="1150938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629400" y="4724400"/>
            <a:ext cx="1152525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709863" y="5257800"/>
            <a:ext cx="541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=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4673600" y="5257800"/>
            <a:ext cx="271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+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230938" y="5257800"/>
            <a:ext cx="163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*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1828800" y="5257800"/>
            <a:ext cx="134938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3792538" y="5257800"/>
            <a:ext cx="136525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5080000" y="5257800"/>
            <a:ext cx="1150938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6858000" y="4724400"/>
            <a:ext cx="134938" cy="1295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1557338" y="4953000"/>
            <a:ext cx="677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C(i,j)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3522663" y="4953000"/>
            <a:ext cx="67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C(i,j)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5148263" y="4876800"/>
            <a:ext cx="67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A(i,:)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7043738" y="5181600"/>
            <a:ext cx="677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B(:,j)</a:t>
            </a:r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990600" y="3505200"/>
            <a:ext cx="4706938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Algorithm has 2*n</a:t>
            </a:r>
            <a:r>
              <a:rPr lang="en-US" sz="2000" baseline="30000">
                <a:solidFill>
                  <a:srgbClr val="000000"/>
                </a:solidFill>
                <a:latin typeface="Arial" charset="0"/>
              </a:rPr>
              <a:t>3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= O(n</a:t>
            </a:r>
            <a:r>
              <a:rPr lang="en-US" sz="2000" baseline="30000">
                <a:solidFill>
                  <a:srgbClr val="000000"/>
                </a:solidFill>
                <a:latin typeface="Arial" charset="0"/>
              </a:rPr>
              <a:t>3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) Flops and operates on 3*n</a:t>
            </a:r>
            <a:r>
              <a:rPr lang="en-US" sz="2000" baseline="3000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words of memory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3-Loop Matrix Multiply </a:t>
            </a:r>
            <a:r>
              <a:rPr kumimoji="1" lang="en-US" sz="1800" dirty="0" smtClean="0">
                <a:latin typeface="Comic Sans MS" pitchFamily="66" charset="0"/>
                <a:ea typeface="+mj-ea"/>
              </a:rPr>
              <a:t>[</a:t>
            </a:r>
            <a:r>
              <a:rPr kumimoji="1" lang="en-US" sz="1800" dirty="0" err="1" smtClean="0">
                <a:latin typeface="Comic Sans MS" pitchFamily="66" charset="0"/>
                <a:ea typeface="+mj-ea"/>
              </a:rPr>
              <a:t>Alpern</a:t>
            </a:r>
            <a:r>
              <a:rPr kumimoji="1" lang="en-US" sz="1800" dirty="0" smtClean="0">
                <a:latin typeface="Comic Sans MS" pitchFamily="66" charset="0"/>
                <a:ea typeface="+mj-ea"/>
              </a:rPr>
              <a:t> et al., 1992]</a:t>
            </a:r>
            <a:endParaRPr lang="en-US" dirty="0" smtClean="0">
              <a:ea typeface="+mj-ea"/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349375" y="1395413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hart" r:id="rId3" imgW="6096135" imgH="4067089" progId="MSGraph.Chart.8">
                  <p:embed followColorScheme="full"/>
                </p:oleObj>
              </mc:Choice>
              <mc:Fallback>
                <p:oleObj name="Chart" r:id="rId3" imgW="6096135" imgH="4067089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375" y="1395413"/>
                        <a:ext cx="6096000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002088" y="1674813"/>
            <a:ext cx="1114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kumimoji="1" lang="en-US" sz="2000">
                <a:solidFill>
                  <a:srgbClr val="000000"/>
                </a:solidFill>
                <a:latin typeface="Comic Sans MS" charset="0"/>
              </a:rPr>
              <a:t>T = N</a:t>
            </a:r>
            <a:r>
              <a:rPr kumimoji="1" lang="en-US" sz="2000" b="1" baseline="30000">
                <a:solidFill>
                  <a:srgbClr val="000000"/>
                </a:solidFill>
                <a:latin typeface="Comic Sans MS" charset="0"/>
              </a:rPr>
              <a:t>4.7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4713288" y="2082800"/>
            <a:ext cx="357187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1076325" y="5376863"/>
            <a:ext cx="75374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kumimoji="1" lang="en-US" sz="2400">
                <a:solidFill>
                  <a:srgbClr val="FF0000"/>
                </a:solidFill>
                <a:latin typeface="Comic Sans MS" charset="0"/>
              </a:rPr>
              <a:t>O(N</a:t>
            </a:r>
            <a:r>
              <a:rPr kumimoji="1" lang="en-US" sz="2400" b="1" baseline="30000">
                <a:solidFill>
                  <a:srgbClr val="FF0000"/>
                </a:solidFill>
                <a:latin typeface="Comic Sans MS" charset="0"/>
              </a:rPr>
              <a:t>3</a:t>
            </a:r>
            <a:r>
              <a:rPr kumimoji="1" lang="en-US" sz="2400">
                <a:solidFill>
                  <a:srgbClr val="FF0000"/>
                </a:solidFill>
                <a:latin typeface="Comic Sans MS" charset="0"/>
              </a:rPr>
              <a:t>) performance would have constant cycles/flop</a:t>
            </a:r>
          </a:p>
          <a:p>
            <a:pPr algn="ctr">
              <a:spcBef>
                <a:spcPct val="20000"/>
              </a:spcBef>
            </a:pPr>
            <a:r>
              <a:rPr kumimoji="1" lang="en-US" sz="2400">
                <a:solidFill>
                  <a:srgbClr val="FF0000"/>
                </a:solidFill>
                <a:latin typeface="Comic Sans MS" charset="0"/>
              </a:rPr>
              <a:t>Performance looks much closer to O(N</a:t>
            </a:r>
            <a:r>
              <a:rPr kumimoji="1" lang="en-US" sz="2400" b="1" baseline="30000">
                <a:solidFill>
                  <a:srgbClr val="FF0000"/>
                </a:solidFill>
                <a:latin typeface="Comic Sans MS" charset="0"/>
              </a:rPr>
              <a:t>5</a:t>
            </a:r>
            <a:r>
              <a:rPr kumimoji="1" lang="en-US" sz="2400">
                <a:solidFill>
                  <a:srgbClr val="FF0000"/>
                </a:solidFill>
                <a:latin typeface="Comic Sans MS" charset="0"/>
              </a:rPr>
              <a:t>) 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6103938" y="3154363"/>
            <a:ext cx="2581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kumimoji="1" lang="en-US" sz="1800">
                <a:solidFill>
                  <a:srgbClr val="000000"/>
                </a:solidFill>
                <a:latin typeface="Comic Sans MS" charset="0"/>
              </a:rPr>
              <a:t>Size 2000 took 5 days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 flipH="1" flipV="1">
            <a:off x="5838825" y="2992438"/>
            <a:ext cx="338138" cy="21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6829425" y="1012825"/>
            <a:ext cx="205105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kumimoji="1" lang="en-US" sz="1800">
                <a:solidFill>
                  <a:srgbClr val="000000"/>
                </a:solidFill>
                <a:latin typeface="Comic Sans MS" charset="0"/>
              </a:rPr>
              <a:t>12000 would take</a:t>
            </a:r>
          </a:p>
          <a:p>
            <a:pPr algn="ctr">
              <a:spcBef>
                <a:spcPct val="20000"/>
              </a:spcBef>
            </a:pPr>
            <a:r>
              <a:rPr kumimoji="1" lang="en-US" sz="1800">
                <a:solidFill>
                  <a:srgbClr val="000000"/>
                </a:solidFill>
                <a:latin typeface="Comic Sans MS" charset="0"/>
              </a:rPr>
              <a:t>1095 years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 flipH="1">
            <a:off x="6632575" y="1390650"/>
            <a:ext cx="561975" cy="39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5248275" y="6327775"/>
            <a:ext cx="29670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400" b="1">
                <a:solidFill>
                  <a:srgbClr val="000099"/>
                </a:solidFill>
                <a:latin typeface="Arial" charset="0"/>
              </a:rPr>
              <a:t>Slide source: Larry Carter, UCSD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4800"/>
            <a:ext cx="7804150" cy="477838"/>
          </a:xfrm>
        </p:spPr>
        <p:txBody>
          <a:bodyPr wrap="none" lIns="63500" tIns="25400" rIns="63500" bIns="25400" anchor="t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Avoiding data movement:  Reuse and locality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953000"/>
            <a:ext cx="8001000" cy="1792288"/>
          </a:xfrm>
          <a:noFill/>
        </p:spPr>
        <p:txBody>
          <a:bodyPr lIns="63500" tIns="25400" rIns="63500" bIns="25400">
            <a:spAutoFit/>
          </a:bodyPr>
          <a:lstStyle/>
          <a:p>
            <a:pPr marL="203200" indent="-203200"/>
            <a:r>
              <a:rPr lang="en-US" sz="1800">
                <a:latin typeface="Arial" charset="0"/>
              </a:rPr>
              <a:t>Large memories are slow, fast memories are small</a:t>
            </a:r>
          </a:p>
          <a:p>
            <a:pPr marL="203200" indent="-203200"/>
            <a:r>
              <a:rPr lang="en-US" sz="1800">
                <a:latin typeface="Arial" charset="0"/>
              </a:rPr>
              <a:t>Parallel processors, collectively, have large, fast cache</a:t>
            </a:r>
          </a:p>
          <a:p>
            <a:pPr marL="685800" lvl="1" indent="-190500"/>
            <a:r>
              <a:rPr lang="en-US" sz="1600">
                <a:latin typeface="Arial" charset="0"/>
              </a:rPr>
              <a:t>the slow accesses to </a:t>
            </a:r>
            <a:r>
              <a:rPr lang="ja-JP" altLang="en-US" sz="1600">
                <a:latin typeface="Arial" charset="0"/>
              </a:rPr>
              <a:t>“</a:t>
            </a:r>
            <a:r>
              <a:rPr lang="en-US" sz="1600">
                <a:latin typeface="Arial" charset="0"/>
              </a:rPr>
              <a:t>remote</a:t>
            </a:r>
            <a:r>
              <a:rPr lang="ja-JP" altLang="en-US" sz="1600">
                <a:latin typeface="Arial" charset="0"/>
              </a:rPr>
              <a:t>”</a:t>
            </a:r>
            <a:r>
              <a:rPr lang="en-US" sz="1600">
                <a:latin typeface="Arial" charset="0"/>
              </a:rPr>
              <a:t> data we call </a:t>
            </a:r>
            <a:r>
              <a:rPr lang="ja-JP" altLang="en-US" sz="1600">
                <a:latin typeface="Arial" charset="0"/>
              </a:rPr>
              <a:t>“</a:t>
            </a:r>
            <a:r>
              <a:rPr lang="en-US" sz="1600">
                <a:latin typeface="Arial" charset="0"/>
              </a:rPr>
              <a:t>communication</a:t>
            </a:r>
            <a:r>
              <a:rPr lang="ja-JP" altLang="en-US" sz="1600">
                <a:latin typeface="Arial" charset="0"/>
              </a:rPr>
              <a:t>”</a:t>
            </a:r>
            <a:endParaRPr lang="en-US" sz="1600">
              <a:latin typeface="Arial" charset="0"/>
            </a:endParaRPr>
          </a:p>
          <a:p>
            <a:pPr marL="203200" indent="-203200"/>
            <a:r>
              <a:rPr lang="en-US" sz="1800">
                <a:latin typeface="Arial" charset="0"/>
              </a:rPr>
              <a:t>Algorithm should do most work on local data</a:t>
            </a:r>
          </a:p>
          <a:p>
            <a:pPr marL="203200" indent="-203200">
              <a:buFontTx/>
              <a:buNone/>
            </a:pPr>
            <a:endParaRPr lang="en-US" sz="2800">
              <a:latin typeface="Arial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460500" y="1231900"/>
            <a:ext cx="1193800" cy="111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758950" y="1301750"/>
            <a:ext cx="596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735138" y="1273175"/>
            <a:ext cx="654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Proc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682750" y="1530350"/>
            <a:ext cx="749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1658938" y="1501775"/>
            <a:ext cx="844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Cache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530350" y="1835150"/>
            <a:ext cx="10541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1506538" y="1806575"/>
            <a:ext cx="1162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L2 Cache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1454150" y="2673350"/>
            <a:ext cx="1206500" cy="67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1430338" y="2797175"/>
            <a:ext cx="1162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L3 Cache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1225550" y="3740150"/>
            <a:ext cx="15875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1431925" y="3940175"/>
            <a:ext cx="1009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Memory</a:t>
            </a:r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2057400" y="2362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2057400" y="3352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287338" y="815975"/>
            <a:ext cx="158273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rgbClr val="005400"/>
                </a:solidFill>
                <a:latin typeface="Arial" charset="0"/>
              </a:rPr>
              <a:t>Conventional </a:t>
            </a:r>
          </a:p>
          <a:p>
            <a:r>
              <a:rPr lang="en-US" sz="1800">
                <a:solidFill>
                  <a:srgbClr val="005400"/>
                </a:solidFill>
                <a:latin typeface="Arial" charset="0"/>
              </a:rPr>
              <a:t>Storage </a:t>
            </a:r>
          </a:p>
          <a:p>
            <a:r>
              <a:rPr lang="en-US" sz="1800">
                <a:solidFill>
                  <a:srgbClr val="005400"/>
                </a:solidFill>
                <a:latin typeface="Arial" charset="0"/>
              </a:rPr>
              <a:t>Hierarchy</a:t>
            </a:r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4432300" y="1155700"/>
            <a:ext cx="1193800" cy="111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4730750" y="1225550"/>
            <a:ext cx="596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4706938" y="1195388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Proc</a:t>
            </a:r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4654550" y="1454150"/>
            <a:ext cx="749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4630738" y="1423988"/>
            <a:ext cx="84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Cache</a:t>
            </a: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4502150" y="1758950"/>
            <a:ext cx="10541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4478338" y="1728788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L2 Cache</a:t>
            </a:r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4425950" y="2597150"/>
            <a:ext cx="1206500" cy="67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4402138" y="2719388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L3 Cache</a:t>
            </a:r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4197350" y="3663950"/>
            <a:ext cx="15875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4403725" y="3862388"/>
            <a:ext cx="1009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Memory</a:t>
            </a:r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>
            <a:off x="5029200" y="228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>
            <a:off x="5029200" y="3276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Rectangle 31"/>
          <p:cNvSpPr>
            <a:spLocks noChangeArrowheads="1"/>
          </p:cNvSpPr>
          <p:nvPr/>
        </p:nvSpPr>
        <p:spPr bwMode="auto">
          <a:xfrm>
            <a:off x="6413500" y="1155700"/>
            <a:ext cx="1193800" cy="1117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Rectangle 32"/>
          <p:cNvSpPr>
            <a:spLocks noChangeArrowheads="1"/>
          </p:cNvSpPr>
          <p:nvPr/>
        </p:nvSpPr>
        <p:spPr bwMode="auto">
          <a:xfrm>
            <a:off x="6711950" y="1225550"/>
            <a:ext cx="596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6688138" y="1195388"/>
            <a:ext cx="654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Proc</a:t>
            </a:r>
          </a:p>
        </p:txBody>
      </p:sp>
      <p:sp>
        <p:nvSpPr>
          <p:cNvPr id="19490" name="Rectangle 34"/>
          <p:cNvSpPr>
            <a:spLocks noChangeArrowheads="1"/>
          </p:cNvSpPr>
          <p:nvPr/>
        </p:nvSpPr>
        <p:spPr bwMode="auto">
          <a:xfrm>
            <a:off x="6635750" y="1454150"/>
            <a:ext cx="749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Rectangle 35"/>
          <p:cNvSpPr>
            <a:spLocks noChangeArrowheads="1"/>
          </p:cNvSpPr>
          <p:nvPr/>
        </p:nvSpPr>
        <p:spPr bwMode="auto">
          <a:xfrm>
            <a:off x="6611938" y="1423988"/>
            <a:ext cx="84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Cache</a:t>
            </a:r>
          </a:p>
        </p:txBody>
      </p:sp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6483350" y="1758950"/>
            <a:ext cx="1054100" cy="444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3" name="Rectangle 37"/>
          <p:cNvSpPr>
            <a:spLocks noChangeArrowheads="1"/>
          </p:cNvSpPr>
          <p:nvPr/>
        </p:nvSpPr>
        <p:spPr bwMode="auto">
          <a:xfrm>
            <a:off x="6459538" y="1728788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L2 Cache</a:t>
            </a:r>
          </a:p>
        </p:txBody>
      </p:sp>
      <p:sp>
        <p:nvSpPr>
          <p:cNvPr id="19494" name="Rectangle 38"/>
          <p:cNvSpPr>
            <a:spLocks noChangeArrowheads="1"/>
          </p:cNvSpPr>
          <p:nvPr/>
        </p:nvSpPr>
        <p:spPr bwMode="auto">
          <a:xfrm>
            <a:off x="6407150" y="2597150"/>
            <a:ext cx="1206500" cy="673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5" name="Rectangle 39"/>
          <p:cNvSpPr>
            <a:spLocks noChangeArrowheads="1"/>
          </p:cNvSpPr>
          <p:nvPr/>
        </p:nvSpPr>
        <p:spPr bwMode="auto">
          <a:xfrm>
            <a:off x="6383338" y="2719388"/>
            <a:ext cx="1162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L3 Cache</a:t>
            </a:r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6178550" y="3663950"/>
            <a:ext cx="15875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Rectangle 41"/>
          <p:cNvSpPr>
            <a:spLocks noChangeArrowheads="1"/>
          </p:cNvSpPr>
          <p:nvPr/>
        </p:nvSpPr>
        <p:spPr bwMode="auto">
          <a:xfrm>
            <a:off x="6384925" y="3862388"/>
            <a:ext cx="1009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Memory</a:t>
            </a:r>
          </a:p>
        </p:txBody>
      </p:sp>
      <p:sp>
        <p:nvSpPr>
          <p:cNvPr id="19498" name="Line 42"/>
          <p:cNvSpPr>
            <a:spLocks noChangeShapeType="1"/>
          </p:cNvSpPr>
          <p:nvPr/>
        </p:nvSpPr>
        <p:spPr bwMode="auto">
          <a:xfrm>
            <a:off x="7010400" y="228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9" name="Line 43"/>
          <p:cNvSpPr>
            <a:spLocks noChangeShapeType="1"/>
          </p:cNvSpPr>
          <p:nvPr/>
        </p:nvSpPr>
        <p:spPr bwMode="auto">
          <a:xfrm>
            <a:off x="7010400" y="3276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00" name="AutoShape 44" descr="Light downward diagonal"/>
          <p:cNvSpPr>
            <a:spLocks noChangeArrowheads="1"/>
          </p:cNvSpPr>
          <p:nvPr/>
        </p:nvSpPr>
        <p:spPr bwMode="auto">
          <a:xfrm>
            <a:off x="4273550" y="2368550"/>
            <a:ext cx="3492500" cy="139700"/>
          </a:xfrm>
          <a:prstGeom prst="roundRect">
            <a:avLst>
              <a:gd name="adj" fmla="val 49995"/>
            </a:avLst>
          </a:prstGeom>
          <a:pattFill prst="ltDnDiag">
            <a:fgClr>
              <a:srgbClr val="005400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1" name="AutoShape 45" descr="Light downward diagonal"/>
          <p:cNvSpPr>
            <a:spLocks noChangeArrowheads="1"/>
          </p:cNvSpPr>
          <p:nvPr/>
        </p:nvSpPr>
        <p:spPr bwMode="auto">
          <a:xfrm>
            <a:off x="4273550" y="3359150"/>
            <a:ext cx="3492500" cy="139700"/>
          </a:xfrm>
          <a:prstGeom prst="roundRect">
            <a:avLst>
              <a:gd name="adj" fmla="val 49995"/>
            </a:avLst>
          </a:prstGeom>
          <a:pattFill prst="ltDnDiag">
            <a:fgClr>
              <a:srgbClr val="005400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2" name="AutoShape 46" descr="Light downward diagonal"/>
          <p:cNvSpPr>
            <a:spLocks noChangeArrowheads="1"/>
          </p:cNvSpPr>
          <p:nvPr/>
        </p:nvSpPr>
        <p:spPr bwMode="auto">
          <a:xfrm>
            <a:off x="4273550" y="4654550"/>
            <a:ext cx="3492500" cy="139700"/>
          </a:xfrm>
          <a:prstGeom prst="roundRect">
            <a:avLst>
              <a:gd name="adj" fmla="val 49995"/>
            </a:avLst>
          </a:prstGeom>
          <a:pattFill prst="ltDnDiag">
            <a:fgClr>
              <a:srgbClr val="005400"/>
            </a:fgClr>
            <a:bgClr>
              <a:schemeClr val="bg1"/>
            </a:bgClr>
          </a:patt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3" name="Line 47"/>
          <p:cNvSpPr>
            <a:spLocks noChangeShapeType="1"/>
          </p:cNvSpPr>
          <p:nvPr/>
        </p:nvSpPr>
        <p:spPr bwMode="auto">
          <a:xfrm>
            <a:off x="5029200" y="4495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04" name="Line 48"/>
          <p:cNvSpPr>
            <a:spLocks noChangeShapeType="1"/>
          </p:cNvSpPr>
          <p:nvPr/>
        </p:nvSpPr>
        <p:spPr bwMode="auto">
          <a:xfrm>
            <a:off x="7010400" y="4495800"/>
            <a:ext cx="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05" name="Rectangle 49"/>
          <p:cNvSpPr>
            <a:spLocks noChangeArrowheads="1"/>
          </p:cNvSpPr>
          <p:nvPr/>
        </p:nvSpPr>
        <p:spPr bwMode="auto">
          <a:xfrm rot="5400000">
            <a:off x="7754938" y="2871788"/>
            <a:ext cx="1543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800">
                <a:solidFill>
                  <a:schemeClr val="accent2"/>
                </a:solidFill>
                <a:latin typeface="Arial" charset="0"/>
              </a:rPr>
              <a:t>potential</a:t>
            </a:r>
          </a:p>
          <a:p>
            <a:r>
              <a:rPr lang="en-US" sz="1800">
                <a:solidFill>
                  <a:schemeClr val="accent2"/>
                </a:solidFill>
                <a:latin typeface="Arial" charset="0"/>
              </a:rPr>
              <a:t>interconnects</a:t>
            </a:r>
          </a:p>
        </p:txBody>
      </p:sp>
      <p:sp>
        <p:nvSpPr>
          <p:cNvPr id="19506" name="Line 50"/>
          <p:cNvSpPr>
            <a:spLocks noChangeShapeType="1"/>
          </p:cNvSpPr>
          <p:nvPr/>
        </p:nvSpPr>
        <p:spPr bwMode="auto">
          <a:xfrm flipH="1" flipV="1">
            <a:off x="7772400" y="25146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07" name="Line 51"/>
          <p:cNvSpPr>
            <a:spLocks noChangeShapeType="1"/>
          </p:cNvSpPr>
          <p:nvPr/>
        </p:nvSpPr>
        <p:spPr bwMode="auto">
          <a:xfrm flipH="1">
            <a:off x="7772400" y="28956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08" name="Line 52"/>
          <p:cNvSpPr>
            <a:spLocks noChangeShapeType="1"/>
          </p:cNvSpPr>
          <p:nvPr/>
        </p:nvSpPr>
        <p:spPr bwMode="auto">
          <a:xfrm flipH="1">
            <a:off x="7772400" y="2971800"/>
            <a:ext cx="45720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5248275" y="6327775"/>
            <a:ext cx="29670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400" b="1">
                <a:solidFill>
                  <a:srgbClr val="000099"/>
                </a:solidFill>
                <a:latin typeface="Arial" charset="0"/>
              </a:rPr>
              <a:t>Slide source: Larry Carter, UCSD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798513" y="1423988"/>
          <a:ext cx="60960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Chart" r:id="rId3" imgW="6096000" imgH="4067251" progId="MSGraph.Chart.8">
                  <p:embed followColorScheme="full"/>
                </p:oleObj>
              </mc:Choice>
              <mc:Fallback>
                <p:oleObj name="Chart" r:id="rId3" imgW="6096000" imgH="40672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13" y="1423988"/>
                        <a:ext cx="6096000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Line 5"/>
          <p:cNvSpPr>
            <a:spLocks noChangeShapeType="1"/>
          </p:cNvSpPr>
          <p:nvPr/>
        </p:nvSpPr>
        <p:spPr bwMode="auto">
          <a:xfrm flipH="1" flipV="1">
            <a:off x="5422900" y="3087688"/>
            <a:ext cx="569913" cy="474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5891213" y="1370013"/>
            <a:ext cx="2563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kumimoji="1" lang="en-US" sz="1600">
                <a:solidFill>
                  <a:srgbClr val="000000"/>
                </a:solidFill>
                <a:latin typeface="Comic Sans MS" charset="0"/>
              </a:rPr>
              <a:t>Page miss every iteration</a:t>
            </a:r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 flipH="1">
            <a:off x="6205538" y="1671638"/>
            <a:ext cx="487362" cy="293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5" name="Text Box 8"/>
          <p:cNvSpPr txBox="1">
            <a:spLocks noChangeArrowheads="1"/>
          </p:cNvSpPr>
          <p:nvPr/>
        </p:nvSpPr>
        <p:spPr bwMode="auto">
          <a:xfrm>
            <a:off x="2971800" y="2257425"/>
            <a:ext cx="168116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kumimoji="1" lang="en-US" sz="1600">
                <a:solidFill>
                  <a:srgbClr val="000000"/>
                </a:solidFill>
                <a:latin typeface="Comic Sans MS" charset="0"/>
              </a:rPr>
              <a:t>TLB miss every </a:t>
            </a:r>
          </a:p>
          <a:p>
            <a:pPr algn="ctr">
              <a:spcBef>
                <a:spcPct val="20000"/>
              </a:spcBef>
            </a:pPr>
            <a:r>
              <a:rPr kumimoji="1" lang="en-US" sz="1600">
                <a:solidFill>
                  <a:srgbClr val="000000"/>
                </a:solidFill>
                <a:latin typeface="Comic Sans MS" charset="0"/>
              </a:rPr>
              <a:t>iteration</a:t>
            </a:r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4078288" y="3003550"/>
            <a:ext cx="212725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1993900" y="3206750"/>
            <a:ext cx="1862138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kumimoji="1" lang="en-US" sz="1600">
                <a:solidFill>
                  <a:srgbClr val="000000"/>
                </a:solidFill>
                <a:latin typeface="Comic Sans MS" charset="0"/>
              </a:rPr>
              <a:t>Cache miss every </a:t>
            </a:r>
          </a:p>
          <a:p>
            <a:pPr algn="ctr">
              <a:spcBef>
                <a:spcPct val="20000"/>
              </a:spcBef>
            </a:pPr>
            <a:r>
              <a:rPr kumimoji="1" lang="en-US" sz="1600">
                <a:solidFill>
                  <a:srgbClr val="000000"/>
                </a:solidFill>
                <a:latin typeface="Comic Sans MS" charset="0"/>
              </a:rPr>
              <a:t>16 iterations</a:t>
            </a:r>
          </a:p>
        </p:txBody>
      </p:sp>
      <p:sp>
        <p:nvSpPr>
          <p:cNvPr id="2058" name="Line 11"/>
          <p:cNvSpPr>
            <a:spLocks noChangeShapeType="1"/>
          </p:cNvSpPr>
          <p:nvPr/>
        </p:nvSpPr>
        <p:spPr bwMode="auto">
          <a:xfrm>
            <a:off x="3060700" y="3784600"/>
            <a:ext cx="37941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9" name="Text Box 12"/>
          <p:cNvSpPr txBox="1">
            <a:spLocks noChangeArrowheads="1"/>
          </p:cNvSpPr>
          <p:nvPr/>
        </p:nvSpPr>
        <p:spPr bwMode="auto">
          <a:xfrm>
            <a:off x="5619750" y="3551238"/>
            <a:ext cx="31829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kumimoji="1" lang="en-US" sz="1600">
                <a:solidFill>
                  <a:srgbClr val="000000"/>
                </a:solidFill>
                <a:latin typeface="Comic Sans MS" charset="0"/>
              </a:rPr>
              <a:t>Page miss every 512 iterations  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</a:rPr>
              <a:t>3-Loop Matrix Multiply </a:t>
            </a:r>
            <a:r>
              <a:rPr kumimoji="1" lang="en-US" sz="1800" dirty="0" smtClean="0">
                <a:latin typeface="Comic Sans MS" pitchFamily="66" charset="0"/>
                <a:ea typeface="+mj-ea"/>
              </a:rPr>
              <a:t>[</a:t>
            </a:r>
            <a:r>
              <a:rPr kumimoji="1" lang="en-US" sz="1800" dirty="0" err="1" smtClean="0">
                <a:latin typeface="Comic Sans MS" pitchFamily="66" charset="0"/>
                <a:ea typeface="+mj-ea"/>
              </a:rPr>
              <a:t>Alpern</a:t>
            </a:r>
            <a:r>
              <a:rPr kumimoji="1" lang="en-US" sz="1800" dirty="0" smtClean="0">
                <a:latin typeface="Comic Sans MS" pitchFamily="66" charset="0"/>
                <a:ea typeface="+mj-ea"/>
              </a:rPr>
              <a:t> et al., 1992]</a:t>
            </a:r>
            <a:endParaRPr lang="en-US" dirty="0" smtClean="0">
              <a:ea typeface="+mj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808038" y="309563"/>
            <a:ext cx="5668962" cy="422275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Matrix-Matrix Multiplication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156575" cy="53340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{implements C = C + A*B}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for i = 1 to n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 for j = 1 to n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		for k = 1 to n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     		C(i,j) = C(i,j) + A(i,k) * B(k,j)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371600" y="4724400"/>
            <a:ext cx="1150938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3454400" y="4724400"/>
            <a:ext cx="1150938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080000" y="4724400"/>
            <a:ext cx="1150938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629400" y="4724400"/>
            <a:ext cx="1152525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709863" y="5257800"/>
            <a:ext cx="541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=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4673600" y="5257800"/>
            <a:ext cx="271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+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230938" y="5257800"/>
            <a:ext cx="163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*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828800" y="5257800"/>
            <a:ext cx="134938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3792538" y="5257800"/>
            <a:ext cx="136525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5080000" y="5257800"/>
            <a:ext cx="1150938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6858000" y="4724400"/>
            <a:ext cx="134938" cy="1295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1557338" y="4953000"/>
            <a:ext cx="677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C(i,j)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522663" y="4953000"/>
            <a:ext cx="67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C(i,j)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5148263" y="4876800"/>
            <a:ext cx="67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A(i,:)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7043738" y="5181600"/>
            <a:ext cx="677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B(:,j)</a:t>
            </a: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990600" y="3505200"/>
            <a:ext cx="4706938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>
                <a:solidFill>
                  <a:srgbClr val="000000"/>
                </a:solidFill>
                <a:latin typeface="Arial" charset="0"/>
              </a:rPr>
              <a:t>Algorithm has 2*n</a:t>
            </a:r>
            <a:r>
              <a:rPr lang="en-US" sz="2000" baseline="30000">
                <a:solidFill>
                  <a:srgbClr val="000000"/>
                </a:solidFill>
                <a:latin typeface="Arial" charset="0"/>
              </a:rPr>
              <a:t>3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= O(n</a:t>
            </a:r>
            <a:r>
              <a:rPr lang="en-US" sz="2000" baseline="30000">
                <a:solidFill>
                  <a:srgbClr val="000000"/>
                </a:solidFill>
                <a:latin typeface="Arial" charset="0"/>
              </a:rPr>
              <a:t>3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) Flops and operates on 3*n</a:t>
            </a:r>
            <a:r>
              <a:rPr lang="en-US" sz="2000" baseline="30000">
                <a:solidFill>
                  <a:srgbClr val="000000"/>
                </a:solidFill>
                <a:latin typeface="Arial" charset="0"/>
              </a:rPr>
              <a:t>2</a:t>
            </a:r>
            <a:r>
              <a:rPr lang="en-US" sz="2000">
                <a:solidFill>
                  <a:srgbClr val="000000"/>
                </a:solidFill>
                <a:latin typeface="Arial" charset="0"/>
              </a:rPr>
              <a:t> words of memory</a:t>
            </a:r>
          </a:p>
        </p:txBody>
      </p:sp>
    </p:spTree>
    <p:extLst>
      <p:ext uri="{BB962C8B-B14F-4D97-AF65-F5344CB8AC3E}">
        <p14:creationId xmlns:p14="http://schemas.microsoft.com/office/powerpoint/2010/main" val="2457212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71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359775" cy="5410200"/>
          </a:xfrm>
          <a:noFill/>
        </p:spPr>
        <p:txBody>
          <a:bodyPr lIns="90488" rIns="90488"/>
          <a:lstStyle/>
          <a:p>
            <a:r>
              <a:rPr lang="en-US">
                <a:latin typeface="Arial" charset="0"/>
              </a:rPr>
              <a:t>Assume just 2 levels in the hierarchy, fast and slow</a:t>
            </a:r>
          </a:p>
          <a:p>
            <a:r>
              <a:rPr lang="en-US">
                <a:latin typeface="Arial" charset="0"/>
              </a:rPr>
              <a:t>All data initially in slow memory</a:t>
            </a:r>
          </a:p>
          <a:p>
            <a:pPr lvl="1"/>
            <a:r>
              <a:rPr lang="en-US">
                <a:latin typeface="Times New Roman" charset="0"/>
              </a:rPr>
              <a:t>m</a:t>
            </a:r>
            <a:r>
              <a:rPr lang="en-US">
                <a:latin typeface="Arial" charset="0"/>
              </a:rPr>
              <a:t> = number of memory elements (words) moved between fast and slow memory </a:t>
            </a:r>
          </a:p>
          <a:p>
            <a:pPr lvl="1"/>
            <a:r>
              <a:rPr lang="en-US">
                <a:latin typeface="Times New Roman" charset="0"/>
              </a:rPr>
              <a:t>t</a:t>
            </a:r>
            <a:r>
              <a:rPr lang="en-US" baseline="-25000">
                <a:latin typeface="Times New Roman" charset="0"/>
              </a:rPr>
              <a:t>m</a:t>
            </a:r>
            <a:r>
              <a:rPr lang="en-US">
                <a:latin typeface="Arial" charset="0"/>
              </a:rPr>
              <a:t> = time per slow memory operation</a:t>
            </a:r>
          </a:p>
          <a:p>
            <a:pPr lvl="1"/>
            <a:r>
              <a:rPr lang="en-US">
                <a:latin typeface="Times New Roman" charset="0"/>
              </a:rPr>
              <a:t>f</a:t>
            </a:r>
            <a:r>
              <a:rPr lang="en-US">
                <a:latin typeface="Arial" charset="0"/>
              </a:rPr>
              <a:t> = number of arithmetic operations</a:t>
            </a:r>
          </a:p>
          <a:p>
            <a:pPr lvl="1"/>
            <a:r>
              <a:rPr lang="en-US">
                <a:latin typeface="Times New Roman" charset="0"/>
              </a:rPr>
              <a:t>t</a:t>
            </a:r>
            <a:r>
              <a:rPr lang="en-US" baseline="-25000">
                <a:latin typeface="Times New Roman" charset="0"/>
              </a:rPr>
              <a:t>f</a:t>
            </a:r>
            <a:r>
              <a:rPr lang="en-US">
                <a:latin typeface="Arial" charset="0"/>
              </a:rPr>
              <a:t> = time per arithmetic operation &lt;&lt; </a:t>
            </a:r>
            <a:r>
              <a:rPr lang="en-US">
                <a:latin typeface="Times New Roman" charset="0"/>
              </a:rPr>
              <a:t>t</a:t>
            </a:r>
            <a:r>
              <a:rPr lang="en-US" baseline="-25000">
                <a:latin typeface="Times New Roman" charset="0"/>
              </a:rPr>
              <a:t>m</a:t>
            </a:r>
            <a:endParaRPr lang="en-US">
              <a:latin typeface="Arial" charset="0"/>
            </a:endParaRPr>
          </a:p>
          <a:p>
            <a:pPr lvl="1"/>
            <a:r>
              <a:rPr lang="en-US">
                <a:latin typeface="Times New Roman" charset="0"/>
              </a:rPr>
              <a:t>q</a:t>
            </a:r>
            <a:r>
              <a:rPr lang="en-US">
                <a:latin typeface="Arial" charset="0"/>
              </a:rPr>
              <a:t> = </a:t>
            </a:r>
            <a:r>
              <a:rPr lang="en-US">
                <a:latin typeface="Times New Roman" charset="0"/>
              </a:rPr>
              <a:t>f / m</a:t>
            </a:r>
            <a:r>
              <a:rPr lang="en-US">
                <a:latin typeface="Arial" charset="0"/>
              </a:rPr>
              <a:t>  average number of flops per slow element access</a:t>
            </a:r>
          </a:p>
          <a:p>
            <a:r>
              <a:rPr lang="en-US">
                <a:latin typeface="Arial" charset="0"/>
              </a:rPr>
              <a:t>Minimum possible time = </a:t>
            </a:r>
            <a:r>
              <a:rPr lang="en-US">
                <a:latin typeface="Times New Roman" charset="0"/>
              </a:rPr>
              <a:t>f* t</a:t>
            </a:r>
            <a:r>
              <a:rPr lang="en-US" baseline="-25000">
                <a:latin typeface="Times New Roman" charset="0"/>
              </a:rPr>
              <a:t>f</a:t>
            </a:r>
            <a:r>
              <a:rPr lang="en-US">
                <a:latin typeface="Arial" charset="0"/>
              </a:rPr>
              <a:t> when all data in fast memory</a:t>
            </a:r>
          </a:p>
          <a:p>
            <a:r>
              <a:rPr lang="en-US">
                <a:latin typeface="Arial" charset="0"/>
              </a:rPr>
              <a:t>Actual time </a:t>
            </a:r>
          </a:p>
          <a:p>
            <a:pPr lvl="1"/>
            <a:r>
              <a:rPr lang="en-US">
                <a:latin typeface="Times New Roman" charset="0"/>
              </a:rPr>
              <a:t>f * t</a:t>
            </a:r>
            <a:r>
              <a:rPr lang="en-US" baseline="-25000">
                <a:latin typeface="Times New Roman" charset="0"/>
              </a:rPr>
              <a:t>f</a:t>
            </a:r>
            <a:r>
              <a:rPr lang="en-US">
                <a:latin typeface="Times New Roman" charset="0"/>
              </a:rPr>
              <a:t> + m * t</a:t>
            </a:r>
            <a:r>
              <a:rPr lang="en-US" baseline="-25000">
                <a:latin typeface="Times New Roman" charset="0"/>
              </a:rPr>
              <a:t>m</a:t>
            </a:r>
            <a:r>
              <a:rPr lang="en-US">
                <a:latin typeface="Times New Roman" charset="0"/>
              </a:rPr>
              <a:t> = f * t</a:t>
            </a:r>
            <a:r>
              <a:rPr lang="en-US" baseline="-25000">
                <a:latin typeface="Times New Roman" charset="0"/>
              </a:rPr>
              <a:t>f</a:t>
            </a:r>
            <a:r>
              <a:rPr lang="en-US">
                <a:latin typeface="Times New Roman" charset="0"/>
              </a:rPr>
              <a:t> * (1 + t</a:t>
            </a:r>
            <a:r>
              <a:rPr lang="en-US" baseline="-25000">
                <a:latin typeface="Times New Roman" charset="0"/>
              </a:rPr>
              <a:t>m</a:t>
            </a:r>
            <a:r>
              <a:rPr lang="en-US">
                <a:latin typeface="Times New Roman" charset="0"/>
              </a:rPr>
              <a:t>/t</a:t>
            </a:r>
            <a:r>
              <a:rPr lang="en-US" baseline="-25000">
                <a:latin typeface="Times New Roman" charset="0"/>
              </a:rPr>
              <a:t>f</a:t>
            </a:r>
            <a:r>
              <a:rPr lang="en-US">
                <a:latin typeface="Times New Roman" charset="0"/>
              </a:rPr>
              <a:t>  * 1/q) </a:t>
            </a:r>
            <a:endParaRPr lang="en-US" sz="2000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Larger </a:t>
            </a:r>
            <a:r>
              <a:rPr lang="en-US">
                <a:latin typeface="Times New Roman" charset="0"/>
              </a:rPr>
              <a:t>q</a:t>
            </a:r>
            <a:r>
              <a:rPr lang="en-US">
                <a:latin typeface="Arial" charset="0"/>
              </a:rPr>
              <a:t> means time closer to minimum </a:t>
            </a:r>
            <a:r>
              <a:rPr lang="en-US">
                <a:latin typeface="Times New Roman" charset="0"/>
              </a:rPr>
              <a:t>f</a:t>
            </a:r>
            <a:r>
              <a:rPr lang="en-US">
                <a:latin typeface="Arial" charset="0"/>
              </a:rPr>
              <a:t> * </a:t>
            </a:r>
            <a:r>
              <a:rPr lang="en-US">
                <a:latin typeface="Times New Roman" charset="0"/>
              </a:rPr>
              <a:t>t</a:t>
            </a:r>
            <a:r>
              <a:rPr lang="en-US" baseline="-25000">
                <a:latin typeface="Times New Roman" charset="0"/>
              </a:rPr>
              <a:t>f</a:t>
            </a:r>
            <a:r>
              <a:rPr lang="en-US">
                <a:latin typeface="Arial" charset="0"/>
              </a:rPr>
              <a:t> </a:t>
            </a:r>
          </a:p>
        </p:txBody>
      </p:sp>
      <p:sp>
        <p:nvSpPr>
          <p:cNvPr id="322570" name="Rectangle 10"/>
          <p:cNvSpPr>
            <a:spLocks noGrp="1" noChangeArrowheads="1"/>
          </p:cNvSpPr>
          <p:nvPr>
            <p:ph type="title"/>
          </p:nvPr>
        </p:nvSpPr>
        <p:spPr>
          <a:xfrm>
            <a:off x="808038" y="309563"/>
            <a:ext cx="7835900" cy="422275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Simplified model of hierarchical memory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25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71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808038" y="309563"/>
            <a:ext cx="5821362" cy="422275"/>
          </a:xfrm>
        </p:spPr>
        <p:txBody>
          <a:bodyPr/>
          <a:lstStyle/>
          <a:p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Naïve</a:t>
            </a:r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Matrix Multiply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929563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{implements </a:t>
            </a:r>
            <a:r>
              <a:rPr lang="en-US">
                <a:solidFill>
                  <a:schemeClr val="accent2"/>
                </a:solidFill>
                <a:latin typeface="Arial" charset="0"/>
              </a:rPr>
              <a:t>C = C + A*B}</a:t>
            </a:r>
            <a:endParaRPr lang="en-US" sz="2000">
              <a:solidFill>
                <a:schemeClr val="accent2"/>
              </a:solidFill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for i = 1 to n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{read row i of A into fast memory}</a:t>
            </a:r>
            <a:endParaRPr lang="en-US" sz="20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for j = 1 to n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{read C(i,j) into fast memory}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       {read column j of B into fast memory}</a:t>
            </a:r>
            <a:endParaRPr lang="en-US" sz="20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 for k = 1 to n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     C(i,j) = C(i,j) + A(i,k) * B(k,j)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{write C(i,j) back to slow memory}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454400" y="4724400"/>
            <a:ext cx="1150938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080000" y="4724400"/>
            <a:ext cx="1150938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709863" y="5257800"/>
            <a:ext cx="541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=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673600" y="5257800"/>
            <a:ext cx="271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+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6230938" y="5257800"/>
            <a:ext cx="163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*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3792538" y="5257800"/>
            <a:ext cx="136525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5080000" y="5257800"/>
            <a:ext cx="1150938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3522663" y="4953000"/>
            <a:ext cx="67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C(i,j)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5148263" y="4876800"/>
            <a:ext cx="67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A(i,:)</a:t>
            </a: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6629400" y="4724400"/>
            <a:ext cx="1152525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6858000" y="4724400"/>
            <a:ext cx="134938" cy="1295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7043738" y="5181600"/>
            <a:ext cx="677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B(:,j)</a:t>
            </a: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1371600" y="4724400"/>
            <a:ext cx="1150938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1828800" y="5257800"/>
            <a:ext cx="134938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1557338" y="4953000"/>
            <a:ext cx="677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C(i,j)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808038" y="309563"/>
            <a:ext cx="6888162" cy="422275"/>
          </a:xfrm>
        </p:spPr>
        <p:txBody>
          <a:bodyPr/>
          <a:lstStyle/>
          <a:p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Naïve</a:t>
            </a:r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Matrix Multiply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929563" cy="33528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>
                <a:latin typeface="Arial" charset="0"/>
              </a:rPr>
              <a:t>How many references to slow memory?</a:t>
            </a:r>
          </a:p>
          <a:p>
            <a:pPr>
              <a:buFontTx/>
              <a:buNone/>
            </a:pPr>
            <a:endParaRPr lang="en-US" sz="20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	</a:t>
            </a:r>
            <a:r>
              <a:rPr lang="en-US" sz="2000">
                <a:latin typeface="Times New Roman" charset="0"/>
              </a:rPr>
              <a:t>m</a:t>
            </a:r>
            <a:r>
              <a:rPr lang="en-US" sz="2000">
                <a:latin typeface="Arial" charset="0"/>
              </a:rPr>
              <a:t> = </a:t>
            </a:r>
            <a:r>
              <a:rPr lang="en-US" sz="2000">
                <a:latin typeface="Times New Roman" charset="0"/>
              </a:rPr>
              <a:t>n</a:t>
            </a:r>
            <a:r>
              <a:rPr lang="en-US" sz="2000" baseline="30000">
                <a:latin typeface="Times New Roman" charset="0"/>
              </a:rPr>
              <a:t>3</a:t>
            </a:r>
            <a:r>
              <a:rPr lang="en-US" sz="2000">
                <a:latin typeface="Arial" charset="0"/>
              </a:rPr>
              <a:t> read each column of B  </a:t>
            </a:r>
            <a:r>
              <a:rPr lang="en-US" sz="2000">
                <a:latin typeface="Times New Roman" charset="0"/>
              </a:rPr>
              <a:t>n</a:t>
            </a:r>
            <a:r>
              <a:rPr lang="en-US" sz="2000">
                <a:latin typeface="Arial" charset="0"/>
              </a:rPr>
              <a:t>  times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   + </a:t>
            </a:r>
            <a:r>
              <a:rPr lang="en-US" sz="2000">
                <a:latin typeface="Times New Roman" charset="0"/>
              </a:rPr>
              <a:t>n</a:t>
            </a:r>
            <a:r>
              <a:rPr lang="en-US" sz="2000" baseline="30000">
                <a:latin typeface="Times New Roman" charset="0"/>
              </a:rPr>
              <a:t>2</a:t>
            </a:r>
            <a:r>
              <a:rPr lang="en-US" sz="2000">
                <a:latin typeface="Arial" charset="0"/>
              </a:rPr>
              <a:t> read each row of A once 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   + </a:t>
            </a:r>
            <a:r>
              <a:rPr lang="en-US" sz="2000">
                <a:latin typeface="Times New Roman" charset="0"/>
              </a:rPr>
              <a:t>2n</a:t>
            </a:r>
            <a:r>
              <a:rPr lang="en-US" sz="2000" baseline="30000">
                <a:latin typeface="Times New Roman" charset="0"/>
              </a:rPr>
              <a:t>2</a:t>
            </a:r>
            <a:r>
              <a:rPr lang="en-US" sz="2000">
                <a:latin typeface="Arial" charset="0"/>
              </a:rPr>
              <a:t> read and write each element of C once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  = </a:t>
            </a:r>
            <a:r>
              <a:rPr lang="en-US" sz="2000">
                <a:latin typeface="Times New Roman" charset="0"/>
              </a:rPr>
              <a:t>n</a:t>
            </a:r>
            <a:r>
              <a:rPr lang="en-US" sz="2000" baseline="30000">
                <a:latin typeface="Times New Roman" charset="0"/>
              </a:rPr>
              <a:t>3</a:t>
            </a:r>
            <a:r>
              <a:rPr lang="en-US" sz="2000">
                <a:latin typeface="Arial" charset="0"/>
              </a:rPr>
              <a:t> + </a:t>
            </a:r>
            <a:r>
              <a:rPr lang="en-US" sz="2000">
                <a:latin typeface="Times New Roman" charset="0"/>
              </a:rPr>
              <a:t>3n</a:t>
            </a:r>
            <a:r>
              <a:rPr lang="en-US" sz="2000" baseline="30000">
                <a:latin typeface="Times New Roman" charset="0"/>
              </a:rPr>
              <a:t>2</a:t>
            </a:r>
          </a:p>
          <a:p>
            <a:pPr>
              <a:buFontTx/>
              <a:buNone/>
            </a:pPr>
            <a:endParaRPr lang="en-US" sz="20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So </a:t>
            </a:r>
            <a:r>
              <a:rPr lang="en-US" sz="2000">
                <a:latin typeface="Times New Roman" charset="0"/>
              </a:rPr>
              <a:t>q</a:t>
            </a:r>
            <a:r>
              <a:rPr lang="en-US" sz="2000">
                <a:latin typeface="Arial" charset="0"/>
              </a:rPr>
              <a:t> = </a:t>
            </a:r>
            <a:r>
              <a:rPr lang="en-US" sz="2000">
                <a:latin typeface="Times New Roman" charset="0"/>
              </a:rPr>
              <a:t>f / m</a:t>
            </a:r>
            <a:r>
              <a:rPr lang="en-US" sz="2000">
                <a:latin typeface="Arial" charset="0"/>
              </a:rPr>
              <a:t> = </a:t>
            </a:r>
            <a:r>
              <a:rPr lang="en-US" sz="2000">
                <a:latin typeface="Times New Roman" charset="0"/>
              </a:rPr>
              <a:t>2n</a:t>
            </a:r>
            <a:r>
              <a:rPr lang="en-US" sz="2000" baseline="30000">
                <a:latin typeface="Times New Roman" charset="0"/>
              </a:rPr>
              <a:t>3</a:t>
            </a:r>
            <a:r>
              <a:rPr lang="en-US" sz="2000">
                <a:latin typeface="Arial" charset="0"/>
              </a:rPr>
              <a:t> / (</a:t>
            </a:r>
            <a:r>
              <a:rPr lang="en-US" sz="2000">
                <a:latin typeface="Times New Roman" charset="0"/>
              </a:rPr>
              <a:t>n</a:t>
            </a:r>
            <a:r>
              <a:rPr lang="en-US" sz="2000" baseline="30000">
                <a:latin typeface="Times New Roman" charset="0"/>
              </a:rPr>
              <a:t>3</a:t>
            </a:r>
            <a:r>
              <a:rPr lang="en-US" sz="2000">
                <a:latin typeface="Arial" charset="0"/>
              </a:rPr>
              <a:t> + </a:t>
            </a:r>
            <a:r>
              <a:rPr lang="en-US" sz="2000">
                <a:latin typeface="Times New Roman" charset="0"/>
              </a:rPr>
              <a:t>3n</a:t>
            </a:r>
            <a:r>
              <a:rPr lang="en-US" sz="2000" baseline="30000">
                <a:latin typeface="Times New Roman" charset="0"/>
              </a:rPr>
              <a:t>2</a:t>
            </a:r>
            <a:r>
              <a:rPr lang="en-US" sz="2000">
                <a:latin typeface="Arial" charset="0"/>
              </a:rPr>
              <a:t>)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  ~= </a:t>
            </a:r>
            <a:r>
              <a:rPr lang="en-US" sz="2000">
                <a:latin typeface="Times New Roman" charset="0"/>
              </a:rPr>
              <a:t>2</a:t>
            </a:r>
            <a:r>
              <a:rPr lang="en-US" sz="2000">
                <a:latin typeface="Arial" charset="0"/>
              </a:rPr>
              <a:t> for large </a:t>
            </a:r>
            <a:r>
              <a:rPr lang="en-US" sz="2000">
                <a:latin typeface="Times New Roman" charset="0"/>
              </a:rPr>
              <a:t>n</a:t>
            </a:r>
            <a:r>
              <a:rPr lang="en-US" sz="2000">
                <a:latin typeface="Arial" charset="0"/>
              </a:rPr>
              <a:t>, no improvement over matrix-vector multiply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422400" y="4724400"/>
            <a:ext cx="1150938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454400" y="4724400"/>
            <a:ext cx="1150938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5080000" y="4724400"/>
            <a:ext cx="1150938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637338" y="4724400"/>
            <a:ext cx="1152525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709863" y="5257800"/>
            <a:ext cx="541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=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4673600" y="5257800"/>
            <a:ext cx="271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+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6230938" y="5257800"/>
            <a:ext cx="163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*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1828800" y="5257800"/>
            <a:ext cx="134938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3792538" y="5257800"/>
            <a:ext cx="136525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5080000" y="5257800"/>
            <a:ext cx="1150938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6908800" y="4724400"/>
            <a:ext cx="134938" cy="1295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1557338" y="4953000"/>
            <a:ext cx="677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C(i,j)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3522663" y="4953000"/>
            <a:ext cx="67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C(i,j)</a:t>
            </a: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5148263" y="4876800"/>
            <a:ext cx="67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A(i,:)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7043738" y="5181600"/>
            <a:ext cx="677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B(:,j)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808038" y="309563"/>
            <a:ext cx="5270500" cy="422275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Blocked Matrix Multiply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38225"/>
            <a:ext cx="8534400" cy="5362575"/>
          </a:xfrm>
        </p:spPr>
        <p:txBody>
          <a:bodyPr/>
          <a:lstStyle/>
          <a:p>
            <a:pPr>
              <a:buFontTx/>
              <a:buNone/>
            </a:pPr>
            <a:r>
              <a:rPr lang="en-US" sz="2000">
                <a:latin typeface="Arial" charset="0"/>
              </a:rPr>
              <a:t>Consider A,B,C to be N by N matrices of b by b subblocks where b=n / N is called the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block size </a:t>
            </a:r>
            <a:endParaRPr lang="en-US" sz="2000">
              <a:latin typeface="Arial" charset="0"/>
            </a:endParaRP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	   for i = 1 to N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	      for j = 1 to N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 	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{read block C(i,j) into fast memory}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 	for k = 1 to N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     	      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{read block A(i,k) into fast memory}</a:t>
            </a:r>
          </a:p>
          <a:p>
            <a:pPr>
              <a:buFontTx/>
              <a:buNone/>
            </a:pPr>
            <a:r>
              <a:rPr lang="en-US" sz="2000">
                <a:solidFill>
                  <a:schemeClr val="accent2"/>
                </a:solidFill>
                <a:latin typeface="Arial" charset="0"/>
              </a:rPr>
              <a:t>           	       {read block B(k,j) into fast memory}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    	        C(i,j) = C(i,j) + A(i,k) * B(k,j) {do a matrix multiply on blocks}</a:t>
            </a:r>
          </a:p>
          <a:p>
            <a:pPr>
              <a:buFontTx/>
              <a:buNone/>
            </a:pPr>
            <a:r>
              <a:rPr lang="en-US" sz="2000">
                <a:latin typeface="Arial" charset="0"/>
              </a:rPr>
              <a:t>      	 </a:t>
            </a:r>
            <a:r>
              <a:rPr lang="en-US" sz="2000">
                <a:solidFill>
                  <a:schemeClr val="accent2"/>
                </a:solidFill>
                <a:latin typeface="Arial" charset="0"/>
              </a:rPr>
              <a:t>{write block C(i,j) back to slow memory}</a:t>
            </a:r>
            <a:endParaRPr lang="en-US" sz="2000">
              <a:latin typeface="Arial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1422400" y="4724400"/>
            <a:ext cx="1150938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454400" y="4724400"/>
            <a:ext cx="1150938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080000" y="4724400"/>
            <a:ext cx="1150938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637338" y="4724400"/>
            <a:ext cx="1152525" cy="1295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709863" y="5257800"/>
            <a:ext cx="541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=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4673600" y="5257800"/>
            <a:ext cx="271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+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6230938" y="5257800"/>
            <a:ext cx="1635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*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1828800" y="5257800"/>
            <a:ext cx="134938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5080000" y="5257800"/>
            <a:ext cx="1150938" cy="152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6908800" y="4724400"/>
            <a:ext cx="134938" cy="1295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1557338" y="4953000"/>
            <a:ext cx="677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C(i,j)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3522663" y="4953000"/>
            <a:ext cx="676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C(i,j)</a:t>
            </a: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5486400" y="4876800"/>
            <a:ext cx="6778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A(i,k)</a:t>
            </a:r>
          </a:p>
        </p:txBody>
      </p:sp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7043738" y="5410200"/>
            <a:ext cx="677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B(k,j)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3792538" y="5257800"/>
            <a:ext cx="136525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6908800" y="5562600"/>
            <a:ext cx="134938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5757863" y="5257800"/>
            <a:ext cx="134937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808038" y="309563"/>
            <a:ext cx="7497762" cy="422275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Blocked Matrix Multiply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990600"/>
            <a:ext cx="7467600" cy="1600200"/>
          </a:xfrm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sz="2000">
                <a:latin typeface="Helvetica" charset="0"/>
              </a:rPr>
              <a:t>   </a:t>
            </a:r>
            <a:r>
              <a:rPr lang="en-US" sz="2000">
                <a:solidFill>
                  <a:srgbClr val="0070C0"/>
                </a:solidFill>
                <a:latin typeface="Helvetica" charset="0"/>
              </a:rPr>
              <a:t>m</a:t>
            </a:r>
            <a:r>
              <a:rPr lang="en-US" sz="2000">
                <a:latin typeface="Helvetica" charset="0"/>
              </a:rPr>
              <a:t> is amount memory traffic between slow and fast memory</a:t>
            </a:r>
          </a:p>
          <a:p>
            <a:pPr>
              <a:buFontTx/>
              <a:buNone/>
            </a:pPr>
            <a:r>
              <a:rPr lang="en-US" sz="2000">
                <a:latin typeface="Helvetica" charset="0"/>
              </a:rPr>
              <a:t>   matrix has </a:t>
            </a:r>
            <a:r>
              <a:rPr lang="en-US" sz="2000">
                <a:solidFill>
                  <a:srgbClr val="0070C0"/>
                </a:solidFill>
                <a:latin typeface="Helvetica" charset="0"/>
              </a:rPr>
              <a:t>nxn</a:t>
            </a:r>
            <a:r>
              <a:rPr lang="en-US" sz="2000">
                <a:latin typeface="Helvetica" charset="0"/>
              </a:rPr>
              <a:t> elements, and </a:t>
            </a:r>
            <a:r>
              <a:rPr lang="en-US" sz="2000">
                <a:solidFill>
                  <a:srgbClr val="0070C0"/>
                </a:solidFill>
                <a:latin typeface="Helvetica" charset="0"/>
              </a:rPr>
              <a:t>NxN</a:t>
            </a:r>
            <a:r>
              <a:rPr lang="en-US" sz="2000">
                <a:latin typeface="Helvetica" charset="0"/>
              </a:rPr>
              <a:t> blocks each of size </a:t>
            </a:r>
            <a:r>
              <a:rPr lang="en-US" sz="2000">
                <a:solidFill>
                  <a:srgbClr val="0070C0"/>
                </a:solidFill>
                <a:latin typeface="Helvetica" charset="0"/>
              </a:rPr>
              <a:t>bxb</a:t>
            </a:r>
          </a:p>
          <a:p>
            <a:pPr>
              <a:buFontTx/>
              <a:buNone/>
            </a:pPr>
            <a:r>
              <a:rPr lang="en-US" sz="2000">
                <a:latin typeface="Helvetica" charset="0"/>
              </a:rPr>
              <a:t>  </a:t>
            </a:r>
            <a:r>
              <a:rPr lang="en-US" sz="2000">
                <a:solidFill>
                  <a:srgbClr val="0070C0"/>
                </a:solidFill>
                <a:latin typeface="Helvetica" charset="0"/>
              </a:rPr>
              <a:t> f </a:t>
            </a:r>
            <a:r>
              <a:rPr lang="en-US" sz="2000">
                <a:latin typeface="Helvetica" charset="0"/>
              </a:rPr>
              <a:t>is number of floating point operations, </a:t>
            </a:r>
            <a:r>
              <a:rPr lang="en-US" sz="2000">
                <a:solidFill>
                  <a:srgbClr val="0070C0"/>
                </a:solidFill>
                <a:latin typeface="Helvetica" charset="0"/>
              </a:rPr>
              <a:t>2n</a:t>
            </a:r>
            <a:r>
              <a:rPr lang="en-US" sz="2000" baseline="30000">
                <a:solidFill>
                  <a:srgbClr val="0070C0"/>
                </a:solidFill>
                <a:latin typeface="Helvetica" charset="0"/>
              </a:rPr>
              <a:t>3</a:t>
            </a:r>
            <a:r>
              <a:rPr lang="en-US" sz="2000">
                <a:latin typeface="Helvetica" charset="0"/>
              </a:rPr>
              <a:t> for this problem</a:t>
            </a:r>
          </a:p>
          <a:p>
            <a:pPr>
              <a:buFontTx/>
              <a:buNone/>
            </a:pPr>
            <a:r>
              <a:rPr lang="en-US" sz="2000">
                <a:solidFill>
                  <a:srgbClr val="0070C0"/>
                </a:solidFill>
                <a:latin typeface="Helvetica" charset="0"/>
              </a:rPr>
              <a:t>   q = f / m   </a:t>
            </a:r>
            <a:r>
              <a:rPr lang="en-US" sz="2000">
                <a:latin typeface="Helvetica" charset="0"/>
              </a:rPr>
              <a:t>measures data reuse, or computational intensity</a:t>
            </a:r>
          </a:p>
        </p:txBody>
      </p:sp>
      <p:sp>
        <p:nvSpPr>
          <p:cNvPr id="336900" name="Rectangle 4"/>
          <p:cNvSpPr>
            <a:spLocks noChangeArrowheads="1"/>
          </p:cNvSpPr>
          <p:nvPr/>
        </p:nvSpPr>
        <p:spPr bwMode="auto">
          <a:xfrm>
            <a:off x="533400" y="2819400"/>
            <a:ext cx="8229600" cy="405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>
                <a:solidFill>
                  <a:srgbClr val="000000"/>
                </a:solidFill>
                <a:latin typeface="Helvetica" charset="0"/>
              </a:rPr>
              <a:t>	</a:t>
            </a:r>
            <a:r>
              <a:rPr lang="en-US" sz="2000">
                <a:solidFill>
                  <a:schemeClr val="hlink"/>
                </a:solidFill>
                <a:latin typeface="Helvetica" charset="0"/>
              </a:rPr>
              <a:t>m =  N*n</a:t>
            </a:r>
            <a:r>
              <a:rPr lang="en-US" sz="2000" baseline="30000">
                <a:solidFill>
                  <a:schemeClr val="hlink"/>
                </a:solidFill>
                <a:latin typeface="Helvetica" charset="0"/>
              </a:rPr>
              <a:t>2</a:t>
            </a:r>
            <a:r>
              <a:rPr lang="en-US" sz="2000">
                <a:solidFill>
                  <a:srgbClr val="000000"/>
                </a:solidFill>
                <a:latin typeface="Helvetica" charset="0"/>
              </a:rPr>
              <a:t>    read every block of B  </a:t>
            </a:r>
            <a:r>
              <a:rPr lang="en-US" sz="2000">
                <a:solidFill>
                  <a:srgbClr val="0070C0"/>
                </a:solidFill>
                <a:latin typeface="Helvetica" charset="0"/>
              </a:rPr>
              <a:t>N</a:t>
            </a:r>
            <a:r>
              <a:rPr lang="en-US" sz="2000">
                <a:solidFill>
                  <a:srgbClr val="000000"/>
                </a:solidFill>
                <a:latin typeface="Helvetica" charset="0"/>
              </a:rPr>
              <a:t> times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>
                <a:solidFill>
                  <a:srgbClr val="000000"/>
                </a:solidFill>
                <a:latin typeface="Helvetica" charset="0"/>
              </a:rPr>
              <a:t>         </a:t>
            </a:r>
            <a:r>
              <a:rPr lang="en-US" sz="2000">
                <a:solidFill>
                  <a:schemeClr val="hlink"/>
                </a:solidFill>
                <a:latin typeface="Helvetica" charset="0"/>
              </a:rPr>
              <a:t>+ N*n</a:t>
            </a:r>
            <a:r>
              <a:rPr lang="en-US" sz="2000" baseline="30000">
                <a:solidFill>
                  <a:schemeClr val="hlink"/>
                </a:solidFill>
                <a:latin typeface="Helvetica" charset="0"/>
              </a:rPr>
              <a:t>2</a:t>
            </a:r>
            <a:r>
              <a:rPr lang="en-US" sz="2000">
                <a:solidFill>
                  <a:srgbClr val="000000"/>
                </a:solidFill>
                <a:latin typeface="Helvetica" charset="0"/>
              </a:rPr>
              <a:t>     read every block of A </a:t>
            </a:r>
            <a:r>
              <a:rPr lang="en-US" sz="2000">
                <a:solidFill>
                  <a:srgbClr val="0070C0"/>
                </a:solidFill>
                <a:latin typeface="Helvetica" charset="0"/>
              </a:rPr>
              <a:t> N </a:t>
            </a:r>
            <a:r>
              <a:rPr lang="en-US" sz="2000">
                <a:solidFill>
                  <a:srgbClr val="000000"/>
                </a:solidFill>
                <a:latin typeface="Helvetica" charset="0"/>
              </a:rPr>
              <a:t>times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>
                <a:solidFill>
                  <a:srgbClr val="000000"/>
                </a:solidFill>
                <a:latin typeface="Helvetica" charset="0"/>
              </a:rPr>
              <a:t>         </a:t>
            </a:r>
            <a:r>
              <a:rPr lang="en-US" sz="2000">
                <a:solidFill>
                  <a:schemeClr val="hlink"/>
                </a:solidFill>
                <a:latin typeface="Helvetica" charset="0"/>
              </a:rPr>
              <a:t>+ 2n</a:t>
            </a:r>
            <a:r>
              <a:rPr lang="en-US" sz="2000" baseline="30000">
                <a:solidFill>
                  <a:schemeClr val="hlink"/>
                </a:solidFill>
                <a:latin typeface="Helvetica" charset="0"/>
              </a:rPr>
              <a:t>2</a:t>
            </a:r>
            <a:r>
              <a:rPr lang="en-US" sz="2000">
                <a:solidFill>
                  <a:srgbClr val="000000"/>
                </a:solidFill>
                <a:latin typeface="Helvetica" charset="0"/>
              </a:rPr>
              <a:t>       read and write every block of C once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>
                <a:solidFill>
                  <a:srgbClr val="000000"/>
                </a:solidFill>
                <a:latin typeface="Helvetica" charset="0"/>
              </a:rPr>
              <a:t>        </a:t>
            </a:r>
            <a:r>
              <a:rPr lang="en-US" sz="2000">
                <a:solidFill>
                  <a:schemeClr val="hlink"/>
                </a:solidFill>
                <a:latin typeface="Helvetica" charset="0"/>
              </a:rPr>
              <a:t>=  (2N + 2) * n</a:t>
            </a:r>
            <a:r>
              <a:rPr lang="en-US" sz="2000" baseline="30000">
                <a:solidFill>
                  <a:schemeClr val="hlink"/>
                </a:solidFill>
                <a:latin typeface="Helvetica" charset="0"/>
              </a:rPr>
              <a:t>2</a:t>
            </a:r>
            <a:endParaRPr lang="en-US" sz="2000">
              <a:solidFill>
                <a:schemeClr val="hlink"/>
              </a:solidFill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sz="1000">
              <a:solidFill>
                <a:schemeClr val="hlink"/>
              </a:solidFill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>
                <a:solidFill>
                  <a:srgbClr val="000000"/>
                </a:solidFill>
                <a:latin typeface="Helvetica" charset="0"/>
              </a:rPr>
              <a:t>Computational intensity</a:t>
            </a:r>
            <a:r>
              <a:rPr lang="en-US" sz="2000">
                <a:solidFill>
                  <a:srgbClr val="FF0000"/>
                </a:solidFill>
                <a:latin typeface="Helvetica" charset="0"/>
              </a:rPr>
              <a:t> q </a:t>
            </a:r>
            <a:r>
              <a:rPr lang="en-US" sz="2000">
                <a:solidFill>
                  <a:schemeClr val="hlink"/>
                </a:solidFill>
                <a:latin typeface="Helvetica" charset="0"/>
              </a:rPr>
              <a:t>= f / m = 2n</a:t>
            </a:r>
            <a:r>
              <a:rPr lang="en-US" sz="2000" baseline="30000">
                <a:solidFill>
                  <a:schemeClr val="hlink"/>
                </a:solidFill>
                <a:latin typeface="Helvetica" charset="0"/>
              </a:rPr>
              <a:t>3</a:t>
            </a:r>
            <a:r>
              <a:rPr lang="en-US" sz="2000">
                <a:solidFill>
                  <a:schemeClr val="hlink"/>
                </a:solidFill>
                <a:latin typeface="Helvetica" charset="0"/>
              </a:rPr>
              <a:t> / ((2N + 2) * n</a:t>
            </a:r>
            <a:r>
              <a:rPr lang="en-US" sz="2000" baseline="30000">
                <a:solidFill>
                  <a:schemeClr val="hlink"/>
                </a:solidFill>
                <a:latin typeface="Helvetica" charset="0"/>
              </a:rPr>
              <a:t>2</a:t>
            </a:r>
            <a:r>
              <a:rPr lang="en-US" sz="2000">
                <a:solidFill>
                  <a:schemeClr val="hlink"/>
                </a:solidFill>
                <a:latin typeface="Helvetica" charset="0"/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>
                <a:solidFill>
                  <a:srgbClr val="000000"/>
                </a:solidFill>
                <a:latin typeface="Helvetica" charset="0"/>
              </a:rPr>
              <a:t>                                            </a:t>
            </a:r>
            <a:r>
              <a:rPr lang="en-US" sz="2000">
                <a:solidFill>
                  <a:schemeClr val="hlink"/>
                </a:solidFill>
                <a:latin typeface="Helvetica" charset="0"/>
              </a:rPr>
              <a:t>~= n / N = </a:t>
            </a:r>
            <a:r>
              <a:rPr lang="en-US" sz="2000">
                <a:solidFill>
                  <a:srgbClr val="FF0000"/>
                </a:solidFill>
                <a:latin typeface="Helvetica" charset="0"/>
              </a:rPr>
              <a:t>b</a:t>
            </a:r>
            <a:r>
              <a:rPr lang="en-US" sz="2000">
                <a:solidFill>
                  <a:schemeClr val="hlink"/>
                </a:solidFill>
                <a:latin typeface="Helvetica" charset="0"/>
              </a:rPr>
              <a:t>  </a:t>
            </a:r>
            <a:r>
              <a:rPr lang="en-US" sz="2000">
                <a:latin typeface="Helvetica" charset="0"/>
              </a:rPr>
              <a:t>for large </a:t>
            </a:r>
            <a:r>
              <a:rPr lang="en-US" sz="2000">
                <a:solidFill>
                  <a:schemeClr val="hlink"/>
                </a:solidFill>
                <a:latin typeface="Helvetica" charset="0"/>
              </a:rPr>
              <a:t>n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sz="1000">
              <a:solidFill>
                <a:schemeClr val="hlink"/>
              </a:solidFill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>
                <a:solidFill>
                  <a:srgbClr val="000000"/>
                </a:solidFill>
                <a:latin typeface="Helvetica" charset="0"/>
              </a:rPr>
              <a:t>We can improve performance by increasing the blocksize </a:t>
            </a:r>
            <a:r>
              <a:rPr lang="en-US" sz="2000">
                <a:solidFill>
                  <a:srgbClr val="FF0000"/>
                </a:solidFill>
                <a:latin typeface="Helvetica" charset="0"/>
              </a:rPr>
              <a:t>b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>
                <a:solidFill>
                  <a:srgbClr val="000000"/>
                </a:solidFill>
                <a:latin typeface="Helvetica" charset="0"/>
              </a:rPr>
              <a:t>   (but only until  </a:t>
            </a:r>
            <a:r>
              <a:rPr lang="en-US" sz="2000">
                <a:solidFill>
                  <a:srgbClr val="FF0000"/>
                </a:solidFill>
                <a:latin typeface="Helvetica" charset="0"/>
              </a:rPr>
              <a:t>3b</a:t>
            </a:r>
            <a:r>
              <a:rPr lang="en-US" sz="2000" baseline="30000">
                <a:solidFill>
                  <a:srgbClr val="FF0000"/>
                </a:solidFill>
                <a:latin typeface="Helvetica" charset="0"/>
              </a:rPr>
              <a:t>2</a:t>
            </a:r>
            <a:r>
              <a:rPr lang="en-US" sz="2000">
                <a:solidFill>
                  <a:srgbClr val="000000"/>
                </a:solidFill>
                <a:latin typeface="Helvetica" charset="0"/>
              </a:rPr>
              <a:t> gets as big as the fast memory size)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endParaRPr lang="en-US" sz="2000">
              <a:solidFill>
                <a:srgbClr val="000000"/>
              </a:solidFill>
              <a:latin typeface="Helvetica" charset="0"/>
            </a:endParaRP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100000"/>
            </a:pPr>
            <a:r>
              <a:rPr lang="en-US" sz="2000">
                <a:solidFill>
                  <a:srgbClr val="000000"/>
                </a:solidFill>
                <a:latin typeface="Helvetica" charset="0"/>
              </a:rPr>
              <a:t>Can be much faster than matrix-vector multiply (</a:t>
            </a:r>
            <a:r>
              <a:rPr lang="en-US" sz="2000">
                <a:solidFill>
                  <a:schemeClr val="hlink"/>
                </a:solidFill>
                <a:latin typeface="Helvetica" charset="0"/>
              </a:rPr>
              <a:t>q=2</a:t>
            </a:r>
            <a:r>
              <a:rPr lang="en-US" sz="2000">
                <a:solidFill>
                  <a:srgbClr val="000000"/>
                </a:solidFill>
                <a:latin typeface="Helvetica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690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900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Multi-Level Blocked Matrix Multiply</a:t>
            </a:r>
          </a:p>
        </p:txBody>
      </p:sp>
      <p:sp>
        <p:nvSpPr>
          <p:cNvPr id="25603" name="Text Box 6"/>
          <p:cNvSpPr>
            <a:spLocks noGrp="1" noChangeArrowheads="1"/>
          </p:cNvSpPr>
          <p:nvPr>
            <p:ph idx="1"/>
          </p:nvPr>
        </p:nvSpPr>
        <p:spPr>
          <a:xfrm>
            <a:off x="58738" y="1295400"/>
            <a:ext cx="9077325" cy="4411663"/>
          </a:xfrm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endParaRPr kumimoji="1" lang="en-US">
              <a:solidFill>
                <a:srgbClr val="FF0000"/>
              </a:solidFill>
              <a:latin typeface="Comic Sans MS" charset="0"/>
            </a:endParaRPr>
          </a:p>
          <a:p>
            <a:pPr algn="ctr"/>
            <a:r>
              <a:rPr kumimoji="1" lang="en-US">
                <a:solidFill>
                  <a:schemeClr val="tx1"/>
                </a:solidFill>
                <a:latin typeface="Comic Sans MS" charset="0"/>
              </a:rPr>
              <a:t>More levels of memory hierarchy =&gt; more levels of blocking!</a:t>
            </a:r>
          </a:p>
          <a:p>
            <a:pPr algn="ctr"/>
            <a:endParaRPr kumimoji="1" lang="en-US">
              <a:solidFill>
                <a:schemeClr val="tx1"/>
              </a:solidFill>
              <a:latin typeface="Comic Sans MS" charset="0"/>
            </a:endParaRPr>
          </a:p>
          <a:p>
            <a:pPr algn="ctr"/>
            <a:r>
              <a:rPr kumimoji="1" lang="en-US">
                <a:solidFill>
                  <a:schemeClr val="tx1"/>
                </a:solidFill>
                <a:latin typeface="Comic Sans MS" charset="0"/>
              </a:rPr>
              <a:t>Version 1:  One level of blocking for each level of memory</a:t>
            </a:r>
            <a:br>
              <a:rPr kumimoji="1" lang="en-US">
                <a:solidFill>
                  <a:schemeClr val="tx1"/>
                </a:solidFill>
                <a:latin typeface="Comic Sans MS" charset="0"/>
              </a:rPr>
            </a:br>
            <a:r>
              <a:rPr kumimoji="1" lang="en-US">
                <a:solidFill>
                  <a:schemeClr val="tx1"/>
                </a:solidFill>
                <a:latin typeface="Comic Sans MS" charset="0"/>
              </a:rPr>
              <a:t>                      </a:t>
            </a:r>
            <a:r>
              <a:rPr kumimoji="1" lang="en-US" sz="2000">
                <a:solidFill>
                  <a:schemeClr val="tx1"/>
                </a:solidFill>
                <a:latin typeface="Comic Sans MS" charset="0"/>
              </a:rPr>
              <a:t>(L1 cache, L2 cache, L3 cache, DRAM, disk, …)</a:t>
            </a:r>
          </a:p>
          <a:p>
            <a:pPr lvl="4" algn="ctr"/>
            <a:endParaRPr kumimoji="1" lang="en-US" sz="1000">
              <a:solidFill>
                <a:schemeClr val="tx1"/>
              </a:solidFill>
              <a:latin typeface="Comic Sans MS" charset="0"/>
            </a:endParaRPr>
          </a:p>
          <a:p>
            <a:pPr algn="ctr"/>
            <a:r>
              <a:rPr kumimoji="1" lang="en-US">
                <a:solidFill>
                  <a:schemeClr val="tx1"/>
                </a:solidFill>
                <a:latin typeface="Comic Sans MS" charset="0"/>
              </a:rPr>
              <a:t>Version 2:  Recursive blocking, O(log n) levels deep</a:t>
            </a:r>
          </a:p>
          <a:p>
            <a:pPr algn="ctr"/>
            <a:endParaRPr kumimoji="1" lang="en-US">
              <a:solidFill>
                <a:srgbClr val="FF0000"/>
              </a:solidFill>
              <a:latin typeface="Comic Sans MS" charset="0"/>
            </a:endParaRPr>
          </a:p>
          <a:p>
            <a:pPr algn="ctr">
              <a:buFontTx/>
              <a:buNone/>
            </a:pPr>
            <a:r>
              <a:rPr kumimoji="1" lang="en-US">
                <a:solidFill>
                  <a:srgbClr val="FF0000"/>
                </a:solidFill>
                <a:latin typeface="Comic Sans MS" charset="0"/>
              </a:rPr>
              <a:t>    In the </a:t>
            </a:r>
            <a:r>
              <a:rPr kumimoji="1" lang="ja-JP" altLang="en-US">
                <a:solidFill>
                  <a:srgbClr val="FF0000"/>
                </a:solidFill>
                <a:latin typeface="Comic Sans MS" charset="0"/>
              </a:rPr>
              <a:t>“</a:t>
            </a:r>
            <a:r>
              <a:rPr kumimoji="1" lang="en-US">
                <a:solidFill>
                  <a:srgbClr val="FF0000"/>
                </a:solidFill>
                <a:latin typeface="Comic Sans MS" charset="0"/>
              </a:rPr>
              <a:t>Uniform Memory Hierarchy</a:t>
            </a:r>
            <a:r>
              <a:rPr kumimoji="1" lang="ja-JP" altLang="en-US">
                <a:solidFill>
                  <a:srgbClr val="FF0000"/>
                </a:solidFill>
                <a:latin typeface="Comic Sans MS" charset="0"/>
              </a:rPr>
              <a:t>”</a:t>
            </a:r>
            <a:r>
              <a:rPr kumimoji="1" lang="en-US">
                <a:solidFill>
                  <a:srgbClr val="FF0000"/>
                </a:solidFill>
                <a:latin typeface="Comic Sans MS" charset="0"/>
              </a:rPr>
              <a:t> cost model, </a:t>
            </a:r>
            <a:br>
              <a:rPr kumimoji="1" lang="en-US">
                <a:solidFill>
                  <a:srgbClr val="FF0000"/>
                </a:solidFill>
                <a:latin typeface="Comic Sans MS" charset="0"/>
              </a:rPr>
            </a:br>
            <a:r>
              <a:rPr kumimoji="1" lang="en-US">
                <a:solidFill>
                  <a:srgbClr val="FF0000"/>
                </a:solidFill>
                <a:latin typeface="Comic Sans MS" charset="0"/>
              </a:rPr>
              <a:t>the 3-loop algorithm is O(N</a:t>
            </a:r>
            <a:r>
              <a:rPr kumimoji="1" lang="en-US" b="1" baseline="30000">
                <a:solidFill>
                  <a:srgbClr val="FF0000"/>
                </a:solidFill>
                <a:latin typeface="Comic Sans MS" charset="0"/>
              </a:rPr>
              <a:t>5</a:t>
            </a:r>
            <a:r>
              <a:rPr kumimoji="1" lang="en-US">
                <a:solidFill>
                  <a:srgbClr val="FF0000"/>
                </a:solidFill>
                <a:latin typeface="Comic Sans MS" charset="0"/>
              </a:rPr>
              <a:t>) time, </a:t>
            </a:r>
            <a:br>
              <a:rPr kumimoji="1" lang="en-US">
                <a:solidFill>
                  <a:srgbClr val="FF0000"/>
                </a:solidFill>
                <a:latin typeface="Comic Sans MS" charset="0"/>
              </a:rPr>
            </a:br>
            <a:r>
              <a:rPr kumimoji="1" lang="en-US">
                <a:solidFill>
                  <a:srgbClr val="FF0000"/>
                </a:solidFill>
                <a:latin typeface="Comic Sans MS" charset="0"/>
              </a:rPr>
              <a:t>but the blocked algorithms are O(N</a:t>
            </a:r>
            <a:r>
              <a:rPr kumimoji="1" lang="en-US" b="1" baseline="30000">
                <a:solidFill>
                  <a:srgbClr val="FF0000"/>
                </a:solidFill>
                <a:latin typeface="Comic Sans MS" charset="0"/>
              </a:rPr>
              <a:t>3</a:t>
            </a:r>
            <a:r>
              <a:rPr kumimoji="1" lang="en-US">
                <a:solidFill>
                  <a:srgbClr val="FF0000"/>
                </a:solidFill>
                <a:latin typeface="Comic Sans MS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808038" y="309563"/>
            <a:ext cx="7192962" cy="422275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BLAS:  Basic Linear Algebra Subroutines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5313" y="827088"/>
            <a:ext cx="8001000" cy="5602287"/>
          </a:xfrm>
        </p:spPr>
        <p:txBody>
          <a:bodyPr/>
          <a:lstStyle/>
          <a:p>
            <a:r>
              <a:rPr lang="en-US">
                <a:latin typeface="Arial" charset="0"/>
              </a:rPr>
              <a:t>Industry standard interface</a:t>
            </a:r>
          </a:p>
          <a:p>
            <a:r>
              <a:rPr lang="en-US">
                <a:latin typeface="Arial" charset="0"/>
              </a:rPr>
              <a:t>Vendors, others supply optimized implementations</a:t>
            </a:r>
          </a:p>
          <a:p>
            <a:r>
              <a:rPr lang="en-US">
                <a:latin typeface="Arial" charset="0"/>
              </a:rPr>
              <a:t>History</a:t>
            </a:r>
          </a:p>
          <a:p>
            <a:pPr lvl="1"/>
            <a:r>
              <a:rPr lang="en-US">
                <a:latin typeface="Arial" charset="0"/>
              </a:rPr>
              <a:t>BLAS1 (1970s): </a:t>
            </a:r>
          </a:p>
          <a:p>
            <a:pPr lvl="2"/>
            <a:r>
              <a:rPr lang="en-US">
                <a:latin typeface="Arial" charset="0"/>
              </a:rPr>
              <a:t>vector operations: dot product, saxpy (y=</a:t>
            </a:r>
            <a:r>
              <a:rPr lang="en-US" sz="1800">
                <a:latin typeface="Symbol" charset="0"/>
              </a:rPr>
              <a:t>a</a:t>
            </a:r>
            <a:r>
              <a:rPr lang="en-US">
                <a:latin typeface="Arial" charset="0"/>
              </a:rPr>
              <a:t>*x+y), etc</a:t>
            </a:r>
          </a:p>
          <a:p>
            <a:pPr lvl="2"/>
            <a:r>
              <a:rPr lang="en-US">
                <a:latin typeface="Arial" charset="0"/>
              </a:rPr>
              <a:t>m=2*n, f=2*n, q ~1 or less</a:t>
            </a:r>
          </a:p>
          <a:p>
            <a:pPr lvl="1"/>
            <a:r>
              <a:rPr lang="en-US">
                <a:latin typeface="Arial" charset="0"/>
              </a:rPr>
              <a:t>BLAS2 (mid 1980s)</a:t>
            </a:r>
          </a:p>
          <a:p>
            <a:pPr lvl="2"/>
            <a:r>
              <a:rPr lang="en-US">
                <a:latin typeface="Arial" charset="0"/>
              </a:rPr>
              <a:t>matrix-vector operations: matrix vector multiply, etc</a:t>
            </a:r>
          </a:p>
          <a:p>
            <a:pPr lvl="2"/>
            <a:r>
              <a:rPr lang="en-US">
                <a:latin typeface="Arial" charset="0"/>
              </a:rPr>
              <a:t>m=n^2, f=2*n^2, q~2, less overhead </a:t>
            </a:r>
          </a:p>
          <a:p>
            <a:pPr lvl="2"/>
            <a:r>
              <a:rPr lang="en-US">
                <a:latin typeface="Arial" charset="0"/>
              </a:rPr>
              <a:t>somewhat faster than BLAS1</a:t>
            </a:r>
          </a:p>
          <a:p>
            <a:pPr lvl="1"/>
            <a:r>
              <a:rPr lang="en-US">
                <a:latin typeface="Arial" charset="0"/>
              </a:rPr>
              <a:t>BLAS3 (late 1980s)</a:t>
            </a:r>
          </a:p>
          <a:p>
            <a:pPr lvl="2"/>
            <a:r>
              <a:rPr lang="en-US">
                <a:latin typeface="Arial" charset="0"/>
              </a:rPr>
              <a:t>matrix-matrix operations: matrix matrix multiply, etc</a:t>
            </a:r>
          </a:p>
          <a:p>
            <a:pPr lvl="2"/>
            <a:r>
              <a:rPr lang="en-US">
                <a:latin typeface="Arial" charset="0"/>
              </a:rPr>
              <a:t>m &gt;= n^2, f=O(n^3), so q can possibly be as large as n</a:t>
            </a:r>
          </a:p>
          <a:p>
            <a:pPr lvl="2"/>
            <a:r>
              <a:rPr lang="en-US">
                <a:latin typeface="Arial" charset="0"/>
              </a:rPr>
              <a:t>BLAS3 is potentially much faster than BLAS2</a:t>
            </a:r>
          </a:p>
          <a:p>
            <a:r>
              <a:rPr lang="en-US">
                <a:latin typeface="Arial" charset="0"/>
              </a:rPr>
              <a:t>Good algorithms use BLAS3 when possible (LAPACK)</a:t>
            </a:r>
          </a:p>
          <a:p>
            <a:pPr lvl="1"/>
            <a:r>
              <a:rPr lang="en-US">
                <a:latin typeface="Arial" charset="0"/>
              </a:rPr>
              <a:t>See</a:t>
            </a:r>
            <a:r>
              <a:rPr lang="en-US">
                <a:latin typeface="Courier New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Courier New" charset="0"/>
              </a:rPr>
              <a:t>www.netlib.org/blas, www.netlib.org/lapack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808038" y="309563"/>
            <a:ext cx="7878762" cy="422275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BLAS speeds on an IBM RS6000/590</a:t>
            </a:r>
          </a:p>
        </p:txBody>
      </p:sp>
      <p:pic>
        <p:nvPicPr>
          <p:cNvPr id="27651" name="Picture 3" descr="RS6000bl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47800"/>
            <a:ext cx="4838700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858000" y="2057400"/>
            <a:ext cx="1006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BLAS 3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6858000" y="3733800"/>
            <a:ext cx="1158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BLAS 2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858000" y="4038600"/>
            <a:ext cx="1158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BLAS 1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514600" y="5410200"/>
            <a:ext cx="43592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tx2"/>
                </a:solidFill>
                <a:latin typeface="Arial" charset="0"/>
              </a:rPr>
              <a:t>BLAS 3 (n-by-n matrix matrix multiply) vs BLAS 2 (n-by-n matrix vector multiply) vs BLAS 1 (saxpy of  n vectors)</a:t>
            </a:r>
            <a:endParaRPr lang="en-US" sz="180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3200400" y="914400"/>
            <a:ext cx="276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tx2"/>
                </a:solidFill>
                <a:latin typeface="Arial" charset="0"/>
              </a:rPr>
              <a:t>Peak speed = 266 Mflops</a:t>
            </a:r>
          </a:p>
        </p:txBody>
      </p:sp>
      <p:pic>
        <p:nvPicPr>
          <p:cNvPr id="27657" name="Picture 9" descr="DottedL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81200"/>
            <a:ext cx="4343400" cy="11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6858000" y="18288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accent1"/>
                </a:solidFill>
                <a:latin typeface="Arial" charset="0"/>
              </a:rPr>
              <a:t>Peak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ScaLAPACKHierarc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038" y="838200"/>
            <a:ext cx="54483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798513" y="306388"/>
            <a:ext cx="6240462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b="1">
                <a:solidFill>
                  <a:schemeClr val="accent2"/>
                </a:solidFill>
                <a:latin typeface="Arial" charset="0"/>
              </a:rPr>
              <a:t>ScaLAPACK Parallel Library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905000"/>
            <a:ext cx="6677025" cy="2020888"/>
          </a:xfrm>
        </p:spPr>
        <p:txBody>
          <a:bodyPr lIns="63500" tIns="25400" rIns="63500" bIns="25400">
            <a:spAutoFit/>
          </a:bodyPr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Extra Slides:  </a:t>
            </a:r>
            <a:b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/>
            </a:r>
            <a:b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Parallel matrix multiplication in the latency-bandwidth cost model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Communication volume model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21675" cy="535305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Network of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 dirty="0">
                <a:latin typeface="Arial" charset="0"/>
              </a:rPr>
              <a:t> processors</a:t>
            </a:r>
          </a:p>
          <a:p>
            <a:pPr lvl="1"/>
            <a:r>
              <a:rPr lang="en-US" sz="2000" dirty="0">
                <a:latin typeface="Arial" charset="0"/>
              </a:rPr>
              <a:t>Each with local memory</a:t>
            </a:r>
          </a:p>
          <a:p>
            <a:pPr lvl="1"/>
            <a:r>
              <a:rPr lang="en-US" sz="2000" dirty="0">
                <a:latin typeface="Arial" charset="0"/>
              </a:rPr>
              <a:t>Message-passing </a:t>
            </a:r>
          </a:p>
          <a:p>
            <a:pPr lvl="4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Communication volume (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v</a:t>
            </a:r>
            <a:r>
              <a:rPr lang="en-US" dirty="0">
                <a:latin typeface="Arial" charset="0"/>
              </a:rPr>
              <a:t>)</a:t>
            </a:r>
          </a:p>
          <a:p>
            <a:pPr lvl="1"/>
            <a:r>
              <a:rPr lang="en-US" sz="2000" dirty="0">
                <a:latin typeface="Arial" charset="0"/>
              </a:rPr>
              <a:t>Total size (words) of all messages passed during computation</a:t>
            </a:r>
          </a:p>
          <a:p>
            <a:pPr lvl="1"/>
            <a:r>
              <a:rPr lang="en-US" sz="2000" dirty="0">
                <a:latin typeface="Arial" charset="0"/>
              </a:rPr>
              <a:t>Broadcasting one word costs volume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 sz="2000" dirty="0">
                <a:latin typeface="Arial" charset="0"/>
              </a:rPr>
              <a:t> (actually,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p-1</a:t>
            </a:r>
            <a:r>
              <a:rPr lang="en-US" sz="2000" dirty="0">
                <a:latin typeface="Arial" charset="0"/>
              </a:rPr>
              <a:t>)</a:t>
            </a:r>
          </a:p>
          <a:p>
            <a:pPr lvl="4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No explicit accounting for communication time</a:t>
            </a:r>
          </a:p>
          <a:p>
            <a:pPr lvl="1"/>
            <a:r>
              <a:rPr lang="en-US" sz="2000" dirty="0">
                <a:latin typeface="Arial" charset="0"/>
              </a:rPr>
              <a:t>Thus, can</a:t>
            </a:r>
            <a:r>
              <a:rPr lang="ja-JP" altLang="en-US" sz="2000" dirty="0">
                <a:latin typeface="Arial" charset="0"/>
              </a:rPr>
              <a:t>’</a:t>
            </a:r>
            <a:r>
              <a:rPr lang="en-US" sz="2000" dirty="0">
                <a:latin typeface="Arial" charset="0"/>
              </a:rPr>
              <a:t>t really model parallel efficiency or speedup; </a:t>
            </a:r>
            <a:br>
              <a:rPr lang="en-US" sz="2000" dirty="0">
                <a:latin typeface="Arial" charset="0"/>
              </a:rPr>
            </a:br>
            <a:r>
              <a:rPr lang="en-US" sz="2000" dirty="0">
                <a:latin typeface="Arial" charset="0"/>
              </a:rPr>
              <a:t>for that, we</a:t>
            </a:r>
            <a:r>
              <a:rPr lang="ja-JP" altLang="en-US" sz="2000" dirty="0">
                <a:latin typeface="Arial" charset="0"/>
              </a:rPr>
              <a:t>’</a:t>
            </a:r>
            <a:r>
              <a:rPr lang="en-US" sz="2000" dirty="0">
                <a:latin typeface="Arial" charset="0"/>
              </a:rPr>
              <a:t>d use the latency-bandwidth </a:t>
            </a:r>
            <a:r>
              <a:rPr lang="en-US" sz="2000" dirty="0" smtClean="0">
                <a:latin typeface="Arial" charset="0"/>
              </a:rPr>
              <a:t>model</a:t>
            </a:r>
            <a:endParaRPr lang="en-US" sz="2000" dirty="0">
              <a:latin typeface="Arial" charset="0"/>
            </a:endParaRPr>
          </a:p>
          <a:p>
            <a:pPr lvl="1">
              <a:buFontTx/>
              <a:buNone/>
            </a:pPr>
            <a:endParaRPr lang="en-US" sz="2000" dirty="0">
              <a:latin typeface="Arial" charset="0"/>
            </a:endParaRPr>
          </a:p>
          <a:p>
            <a:pPr lvl="3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Latency Bandwidth Model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21675" cy="5562600"/>
          </a:xfrm>
        </p:spPr>
        <p:txBody>
          <a:bodyPr/>
          <a:lstStyle/>
          <a:p>
            <a:r>
              <a:rPr lang="en-US">
                <a:latin typeface="Arial" charset="0"/>
              </a:rPr>
              <a:t>Network of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>
                <a:latin typeface="Arial" charset="0"/>
              </a:rPr>
              <a:t> processors, each with local memory</a:t>
            </a:r>
            <a:endParaRPr lang="en-US" sz="2000">
              <a:latin typeface="Arial" charset="0"/>
            </a:endParaRPr>
          </a:p>
          <a:p>
            <a:pPr lvl="1"/>
            <a:r>
              <a:rPr lang="en-US" sz="2000">
                <a:latin typeface="Arial" charset="0"/>
              </a:rPr>
              <a:t>Message-passing </a:t>
            </a:r>
          </a:p>
          <a:p>
            <a:pPr lvl="4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Latency (</a:t>
            </a:r>
            <a:r>
              <a:rPr lang="en-US">
                <a:solidFill>
                  <a:srgbClr val="FF0000"/>
                </a:solidFill>
                <a:latin typeface="Symbol" charset="0"/>
              </a:rPr>
              <a:t>a</a:t>
            </a:r>
            <a:r>
              <a:rPr lang="en-US">
                <a:latin typeface="Arial" charset="0"/>
              </a:rPr>
              <a:t>)</a:t>
            </a:r>
          </a:p>
          <a:p>
            <a:pPr lvl="1"/>
            <a:r>
              <a:rPr lang="en-US" sz="2000">
                <a:latin typeface="Arial" charset="0"/>
              </a:rPr>
              <a:t>Cost of communication per message</a:t>
            </a:r>
          </a:p>
          <a:p>
            <a:pPr lvl="4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Inverse bandwidth (</a:t>
            </a:r>
            <a:r>
              <a:rPr lang="en-US">
                <a:solidFill>
                  <a:srgbClr val="FF0000"/>
                </a:solidFill>
                <a:latin typeface="Symbol" charset="0"/>
              </a:rPr>
              <a:t>b</a:t>
            </a:r>
            <a:r>
              <a:rPr lang="en-US">
                <a:latin typeface="Arial" charset="0"/>
              </a:rPr>
              <a:t>)</a:t>
            </a:r>
          </a:p>
          <a:p>
            <a:pPr lvl="1"/>
            <a:r>
              <a:rPr lang="en-US" sz="2000">
                <a:latin typeface="Arial" charset="0"/>
              </a:rPr>
              <a:t>Cost of communication per unit of data</a:t>
            </a:r>
          </a:p>
          <a:p>
            <a:pPr lvl="4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Parallel time (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 baseline="-25000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>
                <a:latin typeface="Arial" charset="0"/>
              </a:rPr>
              <a:t>)</a:t>
            </a:r>
          </a:p>
          <a:p>
            <a:pPr lvl="1"/>
            <a:r>
              <a:rPr lang="en-US" sz="2000">
                <a:latin typeface="Arial" charset="0"/>
              </a:rPr>
              <a:t>Computation time plus communication time</a:t>
            </a:r>
          </a:p>
          <a:p>
            <a:pPr lvl="4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Parallel efficiency:</a:t>
            </a:r>
          </a:p>
          <a:p>
            <a:pPr lvl="1"/>
            <a:r>
              <a:rPr lang="en-US" sz="2000">
                <a:solidFill>
                  <a:srgbClr val="FF0000"/>
                </a:solidFill>
                <a:latin typeface="Arial" charset="0"/>
              </a:rPr>
              <a:t>e(p)   =   t</a:t>
            </a:r>
            <a:r>
              <a:rPr lang="en-US" sz="2000" baseline="-25000">
                <a:solidFill>
                  <a:srgbClr val="FF0000"/>
                </a:solidFill>
                <a:latin typeface="Arial" charset="0"/>
              </a:rPr>
              <a:t>1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/ (p *  t</a:t>
            </a:r>
            <a:r>
              <a:rPr lang="en-US" sz="2000" baseline="-25000">
                <a:solidFill>
                  <a:srgbClr val="FF0000"/>
                </a:solidFill>
                <a:latin typeface="Arial" charset="0"/>
              </a:rPr>
              <a:t>p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)</a:t>
            </a:r>
          </a:p>
          <a:p>
            <a:pPr lvl="1"/>
            <a:r>
              <a:rPr lang="en-US" sz="2000">
                <a:latin typeface="Arial" charset="0"/>
              </a:rPr>
              <a:t>perfect speedup   </a:t>
            </a:r>
            <a:r>
              <a:rPr lang="en-US" sz="2000">
                <a:latin typeface="Arial" charset="0"/>
                <a:sym typeface="Wingdings" charset="0"/>
              </a:rPr>
              <a:t>   </a:t>
            </a:r>
            <a:r>
              <a:rPr lang="en-US" sz="2000">
                <a:solidFill>
                  <a:srgbClr val="FF0000"/>
                </a:solidFill>
                <a:latin typeface="Arial" charset="0"/>
                <a:sym typeface="Wingdings" charset="0"/>
              </a:rPr>
              <a:t>e(p) = 1</a:t>
            </a:r>
            <a:endParaRPr lang="en-US" sz="200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05485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Matrix Multiply with 1D Column Layout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638800"/>
          </a:xfrm>
        </p:spPr>
        <p:txBody>
          <a:bodyPr/>
          <a:lstStyle/>
          <a:p>
            <a:r>
              <a:rPr lang="en-US">
                <a:latin typeface="Arial" charset="0"/>
              </a:rPr>
              <a:t>Assume matrices are n x n and n is divisible by p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A(i) is the n-by-n/p block column that processor i owns </a:t>
            </a:r>
            <a:r>
              <a:rPr lang="en-US" sz="2000">
                <a:latin typeface="Arial" charset="0"/>
              </a:rPr>
              <a:t>(similarly B(i) and C(i))</a:t>
            </a:r>
          </a:p>
          <a:p>
            <a:pPr lvl="4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B(i,j) is the n/p-by-n/p sublock of B(i) </a:t>
            </a:r>
          </a:p>
          <a:p>
            <a:pPr lvl="1"/>
            <a:r>
              <a:rPr lang="en-US" sz="2000">
                <a:latin typeface="Arial" charset="0"/>
              </a:rPr>
              <a:t>in rows j*n/p through (j+1)*n/p</a:t>
            </a:r>
          </a:p>
          <a:p>
            <a:pPr lvl="4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Formula:  C(i) = C(i) + A*B(i) = C(i) + </a:t>
            </a:r>
            <a:r>
              <a:rPr lang="en-US" sz="3200">
                <a:latin typeface="Symbol" charset="0"/>
              </a:rPr>
              <a:t>S</a:t>
            </a:r>
            <a:r>
              <a:rPr lang="en-US" baseline="-25000">
                <a:latin typeface="Arial" charset="0"/>
              </a:rPr>
              <a:t>j=0:p</a:t>
            </a:r>
            <a:r>
              <a:rPr lang="en-US">
                <a:latin typeface="Arial" charset="0"/>
              </a:rPr>
              <a:t> A(j) * B(j,i)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857500" y="1593850"/>
            <a:ext cx="228600" cy="18288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086100" y="1593850"/>
            <a:ext cx="228600" cy="18288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3314700" y="1593850"/>
            <a:ext cx="228600" cy="18288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543300" y="1593850"/>
            <a:ext cx="228600" cy="18288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4229100" y="1593850"/>
            <a:ext cx="228600" cy="18288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4000500" y="1593850"/>
            <a:ext cx="228600" cy="18288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3771900" y="1593850"/>
            <a:ext cx="228600" cy="18288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4457700" y="1593850"/>
            <a:ext cx="228600" cy="18288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1756" name="Group 12"/>
          <p:cNvGrpSpPr>
            <a:grpSpLocks/>
          </p:cNvGrpSpPr>
          <p:nvPr/>
        </p:nvGrpSpPr>
        <p:grpSpPr bwMode="auto">
          <a:xfrm>
            <a:off x="2781300" y="2279650"/>
            <a:ext cx="1981200" cy="274638"/>
            <a:chOff x="1680" y="1440"/>
            <a:chExt cx="1248" cy="173"/>
          </a:xfrm>
        </p:grpSpPr>
        <p:sp>
          <p:nvSpPr>
            <p:cNvPr id="31758" name="Text Box 13"/>
            <p:cNvSpPr txBox="1">
              <a:spLocks noChangeArrowheads="1"/>
            </p:cNvSpPr>
            <p:nvPr/>
          </p:nvSpPr>
          <p:spPr bwMode="auto">
            <a:xfrm>
              <a:off x="1680" y="1440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p0 </a:t>
              </a:r>
            </a:p>
          </p:txBody>
        </p:sp>
        <p:sp>
          <p:nvSpPr>
            <p:cNvPr id="31759" name="Text Box 14"/>
            <p:cNvSpPr txBox="1">
              <a:spLocks noChangeArrowheads="1"/>
            </p:cNvSpPr>
            <p:nvPr/>
          </p:nvSpPr>
          <p:spPr bwMode="auto">
            <a:xfrm>
              <a:off x="1824" y="1440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p1 </a:t>
              </a:r>
            </a:p>
          </p:txBody>
        </p:sp>
        <p:sp>
          <p:nvSpPr>
            <p:cNvPr id="31760" name="Text Box 15"/>
            <p:cNvSpPr txBox="1">
              <a:spLocks noChangeArrowheads="1"/>
            </p:cNvSpPr>
            <p:nvPr/>
          </p:nvSpPr>
          <p:spPr bwMode="auto">
            <a:xfrm>
              <a:off x="1968" y="1440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p2 </a:t>
              </a:r>
            </a:p>
          </p:txBody>
        </p:sp>
        <p:sp>
          <p:nvSpPr>
            <p:cNvPr id="31761" name="Text Box 16"/>
            <p:cNvSpPr txBox="1">
              <a:spLocks noChangeArrowheads="1"/>
            </p:cNvSpPr>
            <p:nvPr/>
          </p:nvSpPr>
          <p:spPr bwMode="auto">
            <a:xfrm>
              <a:off x="2112" y="1440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p3 </a:t>
              </a:r>
            </a:p>
          </p:txBody>
        </p:sp>
        <p:sp>
          <p:nvSpPr>
            <p:cNvPr id="31762" name="Text Box 17"/>
            <p:cNvSpPr txBox="1">
              <a:spLocks noChangeArrowheads="1"/>
            </p:cNvSpPr>
            <p:nvPr/>
          </p:nvSpPr>
          <p:spPr bwMode="auto">
            <a:xfrm>
              <a:off x="2400" y="1440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p5 </a:t>
              </a:r>
            </a:p>
          </p:txBody>
        </p:sp>
        <p:sp>
          <p:nvSpPr>
            <p:cNvPr id="31763" name="Text Box 18"/>
            <p:cNvSpPr txBox="1">
              <a:spLocks noChangeArrowheads="1"/>
            </p:cNvSpPr>
            <p:nvPr/>
          </p:nvSpPr>
          <p:spPr bwMode="auto">
            <a:xfrm>
              <a:off x="2256" y="1440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p4 </a:t>
              </a:r>
            </a:p>
          </p:txBody>
        </p:sp>
        <p:sp>
          <p:nvSpPr>
            <p:cNvPr id="31764" name="Text Box 19"/>
            <p:cNvSpPr txBox="1">
              <a:spLocks noChangeArrowheads="1"/>
            </p:cNvSpPr>
            <p:nvPr/>
          </p:nvSpPr>
          <p:spPr bwMode="auto">
            <a:xfrm>
              <a:off x="2544" y="1440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p6 </a:t>
              </a:r>
            </a:p>
          </p:txBody>
        </p:sp>
        <p:sp>
          <p:nvSpPr>
            <p:cNvPr id="31765" name="Text Box 20"/>
            <p:cNvSpPr txBox="1">
              <a:spLocks noChangeArrowheads="1"/>
            </p:cNvSpPr>
            <p:nvPr/>
          </p:nvSpPr>
          <p:spPr bwMode="auto">
            <a:xfrm>
              <a:off x="2688" y="1440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p7 </a:t>
              </a:r>
            </a:p>
          </p:txBody>
        </p:sp>
      </p:grpSp>
      <p:sp>
        <p:nvSpPr>
          <p:cNvPr id="31757" name="Text Box 21"/>
          <p:cNvSpPr txBox="1">
            <a:spLocks noChangeArrowheads="1"/>
          </p:cNvSpPr>
          <p:nvPr/>
        </p:nvSpPr>
        <p:spPr bwMode="auto">
          <a:xfrm>
            <a:off x="5211763" y="1852613"/>
            <a:ext cx="339883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solidFill>
                  <a:srgbClr val="006600"/>
                </a:solidFill>
                <a:latin typeface="Arial" charset="0"/>
              </a:rPr>
              <a:t>May be a reasonable assumption for analysis, not for code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924800" cy="422275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Matmul for 1D layout on a Processor </a:t>
            </a:r>
            <a:r>
              <a:rPr lang="en-US" u="sng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Ring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57200" y="995363"/>
            <a:ext cx="8093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230188" indent="-230188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30000"/>
              </a:spcBef>
              <a:buFontTx/>
              <a:buChar char="•"/>
            </a:pPr>
            <a:r>
              <a:rPr lang="en-US" sz="2000" b="1">
                <a:latin typeface="Arial" charset="0"/>
              </a:rPr>
              <a:t>Proc  k communicates only with procs k-1 and k+1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lang="en-US" sz="2000" b="1">
                <a:latin typeface="Arial" charset="0"/>
              </a:rPr>
              <a:t>Different pairs of processors can communicate simultaneously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lang="en-US" sz="2000" b="1">
                <a:latin typeface="Arial" charset="0"/>
              </a:rPr>
              <a:t>Round-Robin  </a:t>
            </a:r>
            <a:r>
              <a:rPr lang="ja-JP" altLang="en-US" sz="2000" b="1">
                <a:latin typeface="Arial" charset="0"/>
              </a:rPr>
              <a:t>“</a:t>
            </a:r>
            <a:r>
              <a:rPr lang="en-US" sz="2000" b="1">
                <a:latin typeface="Arial" charset="0"/>
              </a:rPr>
              <a:t>Merry-Go-Round</a:t>
            </a:r>
            <a:r>
              <a:rPr lang="ja-JP" altLang="en-US" sz="2000" b="1">
                <a:latin typeface="Arial" charset="0"/>
              </a:rPr>
              <a:t>”</a:t>
            </a:r>
            <a:r>
              <a:rPr lang="en-US" sz="2000" b="1">
                <a:latin typeface="Arial" charset="0"/>
              </a:rPr>
              <a:t> algorithm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33400" y="2362200"/>
            <a:ext cx="8305800" cy="2446338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n-US" sz="1800" b="1">
                <a:solidFill>
                  <a:srgbClr val="333399"/>
                </a:solidFill>
                <a:latin typeface="Helvetica" charset="0"/>
              </a:rPr>
              <a:t>Copy A(myproc) into MGR                                   </a:t>
            </a:r>
            <a:r>
              <a:rPr lang="en-US" sz="1800" b="1" i="1">
                <a:solidFill>
                  <a:srgbClr val="FF0000"/>
                </a:solidFill>
                <a:latin typeface="Helvetica" charset="0"/>
              </a:rPr>
              <a:t>(MGR = </a:t>
            </a:r>
            <a:r>
              <a:rPr lang="ja-JP" altLang="en-US" sz="1800" b="1" i="1">
                <a:solidFill>
                  <a:srgbClr val="FF0000"/>
                </a:solidFill>
                <a:latin typeface="Helvetica" charset="0"/>
              </a:rPr>
              <a:t>“</a:t>
            </a:r>
            <a:r>
              <a:rPr lang="en-US" sz="1800" b="1" i="1">
                <a:solidFill>
                  <a:srgbClr val="FF0000"/>
                </a:solidFill>
                <a:latin typeface="Helvetica" charset="0"/>
              </a:rPr>
              <a:t>Merry-Go-Round</a:t>
            </a:r>
            <a:r>
              <a:rPr lang="ja-JP" altLang="en-US" sz="1800" b="1" i="1">
                <a:solidFill>
                  <a:srgbClr val="FF0000"/>
                </a:solidFill>
                <a:latin typeface="Helvetica" charset="0"/>
              </a:rPr>
              <a:t>”</a:t>
            </a:r>
            <a:r>
              <a:rPr lang="en-US" sz="1800" b="1" i="1">
                <a:solidFill>
                  <a:srgbClr val="FF0000"/>
                </a:solidFill>
                <a:latin typeface="Helvetica" charset="0"/>
              </a:rPr>
              <a:t>)</a:t>
            </a:r>
          </a:p>
          <a:p>
            <a:pPr>
              <a:spcBef>
                <a:spcPct val="25000"/>
              </a:spcBef>
            </a:pPr>
            <a:r>
              <a:rPr lang="en-US" sz="1800" b="1">
                <a:solidFill>
                  <a:srgbClr val="333399"/>
                </a:solidFill>
                <a:latin typeface="Helvetica" charset="0"/>
              </a:rPr>
              <a:t>C(myproc) = C(myproc) + MGR*B(myproc , myproc)</a:t>
            </a:r>
          </a:p>
          <a:p>
            <a:pPr>
              <a:spcBef>
                <a:spcPct val="25000"/>
              </a:spcBef>
            </a:pPr>
            <a:r>
              <a:rPr lang="en-US" sz="1800" b="1">
                <a:solidFill>
                  <a:srgbClr val="333399"/>
                </a:solidFill>
                <a:latin typeface="Helvetica" charset="0"/>
              </a:rPr>
              <a:t>for j = 1 to p-1</a:t>
            </a:r>
          </a:p>
          <a:p>
            <a:pPr>
              <a:spcBef>
                <a:spcPct val="25000"/>
              </a:spcBef>
            </a:pPr>
            <a:r>
              <a:rPr lang="en-US" sz="1800" b="1">
                <a:solidFill>
                  <a:srgbClr val="333399"/>
                </a:solidFill>
                <a:latin typeface="Helvetica" charset="0"/>
              </a:rPr>
              <a:t>      send MGR to processor myproc+1 mod p        </a:t>
            </a:r>
            <a:r>
              <a:rPr lang="en-US" sz="1800" b="1" i="1">
                <a:solidFill>
                  <a:srgbClr val="FF0000"/>
                </a:solidFill>
                <a:latin typeface="Helvetica" charset="0"/>
              </a:rPr>
              <a:t>(but see deadlock below)</a:t>
            </a:r>
          </a:p>
          <a:p>
            <a:pPr>
              <a:spcBef>
                <a:spcPct val="25000"/>
              </a:spcBef>
            </a:pPr>
            <a:r>
              <a:rPr lang="en-US" sz="1800" b="1">
                <a:solidFill>
                  <a:srgbClr val="333399"/>
                </a:solidFill>
                <a:latin typeface="Helvetica" charset="0"/>
              </a:rPr>
              <a:t>      receive MGR from processor myproc-1 mod p </a:t>
            </a:r>
            <a:r>
              <a:rPr lang="en-US" sz="1800" b="1" i="1">
                <a:solidFill>
                  <a:srgbClr val="FF0000"/>
                </a:solidFill>
                <a:latin typeface="Helvetica" charset="0"/>
              </a:rPr>
              <a:t>(but see below)</a:t>
            </a:r>
          </a:p>
          <a:p>
            <a:pPr>
              <a:spcBef>
                <a:spcPct val="25000"/>
              </a:spcBef>
            </a:pPr>
            <a:r>
              <a:rPr lang="en-US" sz="1800" b="1">
                <a:solidFill>
                  <a:srgbClr val="333399"/>
                </a:solidFill>
                <a:latin typeface="Helvetica" charset="0"/>
              </a:rPr>
              <a:t>      C(myproc) = C(myproc) + MGR * B( myproc-j mod p , myproc)</a:t>
            </a:r>
          </a:p>
          <a:p>
            <a:pPr>
              <a:spcBef>
                <a:spcPct val="25000"/>
              </a:spcBef>
            </a:pPr>
            <a:r>
              <a:rPr lang="en-US" sz="1800" b="1">
                <a:solidFill>
                  <a:srgbClr val="333399"/>
                </a:solidFill>
                <a:latin typeface="Helvetica" charset="0"/>
              </a:rPr>
              <a:t>      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09600" y="4800600"/>
            <a:ext cx="8001000" cy="182357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25000"/>
              </a:spcBef>
              <a:buFontTx/>
              <a:buChar char="•"/>
              <a:defRPr/>
            </a:pPr>
            <a:r>
              <a:rPr lang="en-US" sz="2000" b="1" dirty="0">
                <a:latin typeface="Helvetica" pitchFamily="34" charset="0"/>
                <a:ea typeface="+mn-ea"/>
              </a:rPr>
              <a:t> Avoiding deadlock:  </a:t>
            </a:r>
          </a:p>
          <a:p>
            <a:pPr lvl="1">
              <a:spcBef>
                <a:spcPct val="25000"/>
              </a:spcBef>
              <a:buFontTx/>
              <a:buChar char="•"/>
              <a:defRPr/>
            </a:pPr>
            <a:r>
              <a:rPr lang="en-US" sz="2000" b="1" dirty="0">
                <a:latin typeface="Helvetica" pitchFamily="34" charset="0"/>
                <a:ea typeface="+mn-ea"/>
              </a:rPr>
              <a:t> </a:t>
            </a:r>
            <a:r>
              <a:rPr lang="en-US" sz="1800" b="1" dirty="0">
                <a:latin typeface="Helvetica" pitchFamily="34" charset="0"/>
                <a:ea typeface="+mn-ea"/>
              </a:rPr>
              <a:t>even </a:t>
            </a:r>
            <a:r>
              <a:rPr lang="en-US" sz="1800" b="1" dirty="0" err="1">
                <a:latin typeface="Helvetica" pitchFamily="34" charset="0"/>
                <a:ea typeface="+mn-ea"/>
              </a:rPr>
              <a:t>procs</a:t>
            </a:r>
            <a:r>
              <a:rPr lang="en-US" sz="1800" b="1" dirty="0">
                <a:latin typeface="Helvetica" pitchFamily="34" charset="0"/>
                <a:ea typeface="+mn-ea"/>
              </a:rPr>
              <a:t> send then </a:t>
            </a:r>
            <a:r>
              <a:rPr lang="en-US" sz="1800" b="1" dirty="0" err="1">
                <a:latin typeface="Helvetica" pitchFamily="34" charset="0"/>
                <a:ea typeface="+mn-ea"/>
              </a:rPr>
              <a:t>recv</a:t>
            </a:r>
            <a:r>
              <a:rPr lang="en-US" sz="1800" b="1" dirty="0">
                <a:latin typeface="Helvetica" pitchFamily="34" charset="0"/>
                <a:ea typeface="+mn-ea"/>
              </a:rPr>
              <a:t>, odd </a:t>
            </a:r>
            <a:r>
              <a:rPr lang="en-US" sz="1800" b="1" dirty="0" err="1">
                <a:latin typeface="Helvetica" pitchFamily="34" charset="0"/>
                <a:ea typeface="+mn-ea"/>
              </a:rPr>
              <a:t>procs</a:t>
            </a:r>
            <a:r>
              <a:rPr lang="en-US" sz="1800" b="1" dirty="0">
                <a:latin typeface="Helvetica" pitchFamily="34" charset="0"/>
                <a:ea typeface="+mn-ea"/>
              </a:rPr>
              <a:t>  </a:t>
            </a:r>
            <a:r>
              <a:rPr lang="en-US" sz="1800" b="1" dirty="0" err="1">
                <a:latin typeface="Helvetica" pitchFamily="34" charset="0"/>
                <a:ea typeface="+mn-ea"/>
              </a:rPr>
              <a:t>recv</a:t>
            </a:r>
            <a:r>
              <a:rPr lang="en-US" sz="1800" b="1" dirty="0">
                <a:latin typeface="Helvetica" pitchFamily="34" charset="0"/>
                <a:ea typeface="+mn-ea"/>
              </a:rPr>
              <a:t> then send</a:t>
            </a:r>
          </a:p>
          <a:p>
            <a:pPr lvl="1">
              <a:spcBef>
                <a:spcPct val="25000"/>
              </a:spcBef>
              <a:buFontTx/>
              <a:buChar char="•"/>
              <a:defRPr/>
            </a:pPr>
            <a:r>
              <a:rPr lang="en-US" sz="1800" b="1" dirty="0">
                <a:latin typeface="Helvetica" pitchFamily="34" charset="0"/>
                <a:ea typeface="+mn-ea"/>
              </a:rPr>
              <a:t>  or, use </a:t>
            </a:r>
            <a:r>
              <a:rPr lang="en-US" sz="1800" b="1" dirty="0" err="1">
                <a:latin typeface="Helvetica" pitchFamily="34" charset="0"/>
                <a:ea typeface="+mn-ea"/>
              </a:rPr>
              <a:t>nonblocking</a:t>
            </a:r>
            <a:r>
              <a:rPr lang="en-US" sz="1800" b="1" dirty="0">
                <a:latin typeface="Helvetica" pitchFamily="34" charset="0"/>
                <a:ea typeface="+mn-ea"/>
              </a:rPr>
              <a:t> sends</a:t>
            </a:r>
            <a:endParaRPr lang="en-US" sz="2000" b="1" dirty="0">
              <a:latin typeface="Helvetica" pitchFamily="34" charset="0"/>
              <a:ea typeface="+mn-ea"/>
            </a:endParaRPr>
          </a:p>
          <a:p>
            <a:pPr lvl="6" defTabSz="914400">
              <a:spcBef>
                <a:spcPct val="25000"/>
              </a:spcBef>
              <a:buFontTx/>
              <a:buChar char="•"/>
              <a:defRPr/>
            </a:pPr>
            <a:endParaRPr lang="en-US" sz="1400" b="1" dirty="0">
              <a:latin typeface="Helvetica" pitchFamily="34" charset="0"/>
              <a:ea typeface="+mn-ea"/>
            </a:endParaRPr>
          </a:p>
          <a:p>
            <a:pPr>
              <a:spcBef>
                <a:spcPct val="25000"/>
              </a:spcBef>
              <a:buFontTx/>
              <a:buChar char="•"/>
              <a:defRPr/>
            </a:pPr>
            <a:r>
              <a:rPr lang="en-US" sz="2000" b="1" dirty="0">
                <a:latin typeface="Helvetica" pitchFamily="34" charset="0"/>
                <a:ea typeface="+mn-ea"/>
              </a:rPr>
              <a:t> Time  of inner loop = 2*(</a:t>
            </a:r>
            <a:r>
              <a:rPr lang="en-US" sz="2000" b="1" dirty="0">
                <a:latin typeface="Symbol" pitchFamily="18" charset="2"/>
                <a:ea typeface="+mn-ea"/>
              </a:rPr>
              <a:t>a</a:t>
            </a:r>
            <a:r>
              <a:rPr lang="en-US" sz="2000" b="1" dirty="0">
                <a:latin typeface="Helvetica" pitchFamily="34" charset="0"/>
                <a:ea typeface="+mn-ea"/>
              </a:rPr>
              <a:t> + </a:t>
            </a:r>
            <a:r>
              <a:rPr lang="en-US" sz="2000" b="1" dirty="0">
                <a:latin typeface="Symbol" pitchFamily="18" charset="2"/>
                <a:ea typeface="+mn-ea"/>
              </a:rPr>
              <a:t>b</a:t>
            </a:r>
            <a:r>
              <a:rPr lang="en-US" sz="2000" b="1" dirty="0">
                <a:latin typeface="Helvetica" pitchFamily="34" charset="0"/>
                <a:ea typeface="+mn-ea"/>
              </a:rPr>
              <a:t>*n</a:t>
            </a:r>
            <a:r>
              <a:rPr lang="en-US" b="1" baseline="24000" dirty="0">
                <a:latin typeface="Helvetica" pitchFamily="34" charset="0"/>
                <a:ea typeface="+mn-ea"/>
              </a:rPr>
              <a:t>2</a:t>
            </a:r>
            <a:r>
              <a:rPr lang="en-US" sz="2000" b="1" dirty="0">
                <a:latin typeface="Helvetica" pitchFamily="34" charset="0"/>
                <a:ea typeface="+mn-ea"/>
              </a:rPr>
              <a:t>/p) + 2*n*(n/p)</a:t>
            </a:r>
            <a:r>
              <a:rPr lang="en-US" b="1" baseline="24000" dirty="0">
                <a:latin typeface="Helvetica" pitchFamily="34" charset="0"/>
                <a:ea typeface="+mn-ea"/>
              </a:rPr>
              <a:t>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Matmul for 1D layout on a Processor Ring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526088"/>
          </a:xfrm>
        </p:spPr>
        <p:txBody>
          <a:bodyPr/>
          <a:lstStyle/>
          <a:p>
            <a:pPr>
              <a:buSzTx/>
            </a:pPr>
            <a:r>
              <a:rPr lang="en-US" sz="2000" b="1">
                <a:latin typeface="Arial" charset="0"/>
              </a:rPr>
              <a:t>Time  of inner loop = 2*(</a:t>
            </a:r>
            <a:r>
              <a:rPr lang="en-US" sz="2000" b="1">
                <a:latin typeface="Symbol" charset="0"/>
              </a:rPr>
              <a:t>a</a:t>
            </a:r>
            <a:r>
              <a:rPr lang="en-US" sz="2000" b="1">
                <a:latin typeface="Arial" charset="0"/>
              </a:rPr>
              <a:t> + </a:t>
            </a:r>
            <a:r>
              <a:rPr lang="en-US" sz="2000" b="1">
                <a:latin typeface="Symbol" charset="0"/>
              </a:rPr>
              <a:t>b</a:t>
            </a:r>
            <a:r>
              <a:rPr lang="en-US" sz="2000" b="1">
                <a:latin typeface="Arial" charset="0"/>
              </a:rPr>
              <a:t>*n</a:t>
            </a:r>
            <a:r>
              <a:rPr lang="en-US" sz="2000" b="1" baseline="24000">
                <a:latin typeface="Arial" charset="0"/>
              </a:rPr>
              <a:t>2</a:t>
            </a:r>
            <a:r>
              <a:rPr lang="en-US" sz="2000" b="1">
                <a:latin typeface="Arial" charset="0"/>
              </a:rPr>
              <a:t>/p) + 2*n*(n/p)</a:t>
            </a:r>
            <a:r>
              <a:rPr lang="en-US" sz="2000" b="1" baseline="24000">
                <a:latin typeface="Arial" charset="0"/>
              </a:rPr>
              <a:t>2</a:t>
            </a:r>
          </a:p>
          <a:p>
            <a:pPr>
              <a:buSzTx/>
            </a:pPr>
            <a:endParaRPr lang="en-US" sz="2000" b="1" baseline="24000">
              <a:latin typeface="Arial" charset="0"/>
            </a:endParaRPr>
          </a:p>
          <a:p>
            <a:pPr>
              <a:buSzTx/>
            </a:pPr>
            <a:r>
              <a:rPr lang="en-US" sz="2000" b="1">
                <a:latin typeface="Arial" charset="0"/>
              </a:rPr>
              <a:t>Total Time  = 2*n* (n/p)</a:t>
            </a:r>
            <a:r>
              <a:rPr lang="en-US" sz="2000" b="1" baseline="20000">
                <a:latin typeface="Arial" charset="0"/>
              </a:rPr>
              <a:t>2</a:t>
            </a:r>
            <a:r>
              <a:rPr lang="en-US" sz="2000" b="1">
                <a:latin typeface="Arial" charset="0"/>
              </a:rPr>
              <a:t>  +  (p-1) * Time of inner loop</a:t>
            </a:r>
          </a:p>
          <a:p>
            <a:pPr>
              <a:buSzTx/>
            </a:pPr>
            <a:r>
              <a:rPr lang="en-US" sz="2000" b="1">
                <a:latin typeface="Arial" charset="0"/>
              </a:rPr>
              <a:t>                     ~ 2*n</a:t>
            </a:r>
            <a:r>
              <a:rPr lang="en-US" sz="2000" b="1" baseline="20000">
                <a:latin typeface="Arial" charset="0"/>
              </a:rPr>
              <a:t>3</a:t>
            </a:r>
            <a:r>
              <a:rPr lang="en-US" sz="2000" b="1">
                <a:latin typeface="Arial" charset="0"/>
              </a:rPr>
              <a:t>/p  + 2*p* </a:t>
            </a:r>
            <a:r>
              <a:rPr lang="en-US" sz="2000" b="1">
                <a:latin typeface="Symbol" charset="0"/>
              </a:rPr>
              <a:t>a</a:t>
            </a:r>
            <a:r>
              <a:rPr lang="en-US" sz="2000" b="1">
                <a:latin typeface="Arial" charset="0"/>
              </a:rPr>
              <a:t> + 2* </a:t>
            </a:r>
            <a:r>
              <a:rPr lang="en-US" sz="2000" b="1">
                <a:latin typeface="Symbol" charset="0"/>
              </a:rPr>
              <a:t>b</a:t>
            </a:r>
            <a:r>
              <a:rPr lang="en-US" sz="2000" b="1">
                <a:latin typeface="Arial" charset="0"/>
              </a:rPr>
              <a:t>*n</a:t>
            </a:r>
            <a:r>
              <a:rPr lang="en-US" sz="2000" b="1" baseline="20000">
                <a:latin typeface="Arial" charset="0"/>
              </a:rPr>
              <a:t>2</a:t>
            </a:r>
          </a:p>
          <a:p>
            <a:pPr>
              <a:buSzTx/>
            </a:pPr>
            <a:endParaRPr lang="en-US" sz="2000" b="1" baseline="20000">
              <a:latin typeface="Arial" charset="0"/>
            </a:endParaRPr>
          </a:p>
          <a:p>
            <a:pPr>
              <a:buSzTx/>
            </a:pPr>
            <a:r>
              <a:rPr lang="en-US" sz="2000" b="1">
                <a:latin typeface="Arial" charset="0"/>
              </a:rPr>
              <a:t>Optimal for 1D layout on Ring or Bus, even with broadcast:</a:t>
            </a:r>
          </a:p>
          <a:p>
            <a:pPr lvl="1">
              <a:buSzTx/>
            </a:pPr>
            <a:r>
              <a:rPr lang="en-US" sz="1600" b="1">
                <a:latin typeface="Arial" charset="0"/>
              </a:rPr>
              <a:t> Perfect speedup for arithmetic</a:t>
            </a:r>
          </a:p>
          <a:p>
            <a:pPr lvl="1">
              <a:buSzTx/>
            </a:pPr>
            <a:r>
              <a:rPr lang="en-US" sz="1600" b="1">
                <a:latin typeface="Arial" charset="0"/>
              </a:rPr>
              <a:t> A(myproc) must move to each other processor, costs at least</a:t>
            </a:r>
          </a:p>
          <a:p>
            <a:pPr lvl="1">
              <a:buSzTx/>
              <a:buFontTx/>
              <a:buNone/>
            </a:pPr>
            <a:r>
              <a:rPr lang="en-US" sz="1600" b="1">
                <a:latin typeface="Arial" charset="0"/>
              </a:rPr>
              <a:t>               (p-1)*cost of sending n*(n/p) words    </a:t>
            </a:r>
          </a:p>
          <a:p>
            <a:pPr>
              <a:buSzTx/>
            </a:pPr>
            <a:endParaRPr lang="en-US" sz="2000" b="1">
              <a:latin typeface="Arial" charset="0"/>
            </a:endParaRPr>
          </a:p>
          <a:p>
            <a:pPr>
              <a:buSzTx/>
            </a:pPr>
            <a:r>
              <a:rPr lang="en-US" sz="2000" b="1">
                <a:latin typeface="Arial" charset="0"/>
              </a:rPr>
              <a:t>Parallel Efficiency = 2*n</a:t>
            </a:r>
            <a:r>
              <a:rPr lang="en-US" sz="2000" b="1" baseline="16000">
                <a:latin typeface="Arial" charset="0"/>
              </a:rPr>
              <a:t>3</a:t>
            </a:r>
            <a:r>
              <a:rPr lang="en-US" sz="2000" b="1">
                <a:latin typeface="Arial" charset="0"/>
              </a:rPr>
              <a:t> / (p * Total Time) </a:t>
            </a:r>
          </a:p>
          <a:p>
            <a:pPr>
              <a:buSzTx/>
              <a:buFontTx/>
              <a:buNone/>
            </a:pPr>
            <a:r>
              <a:rPr lang="en-US" sz="2000" b="1">
                <a:latin typeface="Arial" charset="0"/>
              </a:rPr>
              <a:t>                                = 1/(1 + </a:t>
            </a:r>
            <a:r>
              <a:rPr lang="en-US" sz="2000" b="1">
                <a:latin typeface="Symbol" charset="0"/>
              </a:rPr>
              <a:t>a</a:t>
            </a:r>
            <a:r>
              <a:rPr lang="en-US" sz="2000" b="1">
                <a:latin typeface="Arial" charset="0"/>
              </a:rPr>
              <a:t> * p</a:t>
            </a:r>
            <a:r>
              <a:rPr lang="en-US" sz="2000" b="1" baseline="16000">
                <a:latin typeface="Arial" charset="0"/>
              </a:rPr>
              <a:t>2</a:t>
            </a:r>
            <a:r>
              <a:rPr lang="en-US" sz="2000" b="1">
                <a:latin typeface="Arial" charset="0"/>
              </a:rPr>
              <a:t>/(2*n</a:t>
            </a:r>
            <a:r>
              <a:rPr lang="en-US" sz="2000" b="1" baseline="16000">
                <a:latin typeface="Arial" charset="0"/>
              </a:rPr>
              <a:t>3</a:t>
            </a:r>
            <a:r>
              <a:rPr lang="en-US" sz="2000" b="1">
                <a:latin typeface="Arial" charset="0"/>
              </a:rPr>
              <a:t>) + </a:t>
            </a:r>
            <a:r>
              <a:rPr lang="en-US" sz="2000" b="1">
                <a:latin typeface="Symbol" charset="0"/>
              </a:rPr>
              <a:t>b</a:t>
            </a:r>
            <a:r>
              <a:rPr lang="en-US" sz="2000" b="1">
                <a:latin typeface="Arial" charset="0"/>
              </a:rPr>
              <a:t> * p/(2*n) )</a:t>
            </a:r>
          </a:p>
          <a:p>
            <a:pPr>
              <a:buSzTx/>
              <a:buFontTx/>
              <a:buNone/>
            </a:pPr>
            <a:r>
              <a:rPr lang="en-US" sz="2000" b="1">
                <a:latin typeface="Arial" charset="0"/>
              </a:rPr>
              <a:t>                                = 1/ (1 + O(p/n)) </a:t>
            </a:r>
            <a:br>
              <a:rPr lang="en-US" sz="2000" b="1">
                <a:latin typeface="Arial" charset="0"/>
              </a:rPr>
            </a:br>
            <a:r>
              <a:rPr lang="en-US" sz="2000" b="1">
                <a:latin typeface="Arial" charset="0"/>
              </a:rPr>
              <a:t>                           = 1 - O(p/n)</a:t>
            </a:r>
          </a:p>
          <a:p>
            <a:pPr>
              <a:buSzTx/>
              <a:buFontTx/>
              <a:buNone/>
            </a:pPr>
            <a:endParaRPr lang="en-US" sz="2000" b="1">
              <a:latin typeface="Arial" charset="0"/>
            </a:endParaRPr>
          </a:p>
          <a:p>
            <a:pPr>
              <a:buSzTx/>
            </a:pPr>
            <a:r>
              <a:rPr lang="en-US" sz="2000" b="1">
                <a:latin typeface="Arial" charset="0"/>
              </a:rPr>
              <a:t> Grows to 1 as n/p increases (or </a:t>
            </a:r>
            <a:r>
              <a:rPr lang="en-US" sz="2000" b="1">
                <a:latin typeface="Symbol" charset="0"/>
              </a:rPr>
              <a:t>a</a:t>
            </a:r>
            <a:r>
              <a:rPr lang="en-US" sz="2000" b="1">
                <a:latin typeface="Arial" charset="0"/>
              </a:rPr>
              <a:t> and </a:t>
            </a:r>
            <a:r>
              <a:rPr lang="en-US" sz="2000" b="1">
                <a:latin typeface="Symbol" charset="0"/>
              </a:rPr>
              <a:t>b</a:t>
            </a:r>
            <a:r>
              <a:rPr lang="en-US" sz="2000" b="1">
                <a:latin typeface="Arial" charset="0"/>
              </a:rPr>
              <a:t> shrink)</a:t>
            </a:r>
          </a:p>
          <a:p>
            <a:pPr>
              <a:buSzTx/>
              <a:buFontTx/>
              <a:buNone/>
            </a:pPr>
            <a:endParaRPr lang="en-US" sz="20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330825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MatMul with 2D Layout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043488"/>
          </a:xfrm>
        </p:spPr>
        <p:txBody>
          <a:bodyPr/>
          <a:lstStyle/>
          <a:p>
            <a:r>
              <a:rPr lang="en-US">
                <a:latin typeface="Arial" charset="0"/>
              </a:rPr>
              <a:t>Consider processors in 2D grid (physical or logical)</a:t>
            </a:r>
          </a:p>
          <a:p>
            <a:r>
              <a:rPr lang="en-US">
                <a:latin typeface="Arial" charset="0"/>
              </a:rPr>
              <a:t>Processors can communicate with 4 nearest neighbors</a:t>
            </a:r>
          </a:p>
          <a:p>
            <a:pPr lvl="1"/>
            <a:r>
              <a:rPr lang="en-US">
                <a:latin typeface="Arial" charset="0"/>
              </a:rPr>
              <a:t>Alternative pattern: broadcast along rows and columns </a:t>
            </a: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Assume p is square s x s grid</a:t>
            </a:r>
          </a:p>
          <a:p>
            <a:endParaRPr lang="en-US">
              <a:latin typeface="Arial" charset="0"/>
            </a:endParaRPr>
          </a:p>
        </p:txBody>
      </p:sp>
      <p:grpSp>
        <p:nvGrpSpPr>
          <p:cNvPr id="34820" name="Group 4"/>
          <p:cNvGrpSpPr>
            <a:grpSpLocks/>
          </p:cNvGrpSpPr>
          <p:nvPr/>
        </p:nvGrpSpPr>
        <p:grpSpPr bwMode="auto">
          <a:xfrm>
            <a:off x="3652838" y="2498725"/>
            <a:ext cx="2057400" cy="2057400"/>
            <a:chOff x="1392" y="1344"/>
            <a:chExt cx="1296" cy="1296"/>
          </a:xfrm>
        </p:grpSpPr>
        <p:sp>
          <p:nvSpPr>
            <p:cNvPr id="34852" name="Rectangle 5"/>
            <p:cNvSpPr>
              <a:spLocks noChangeArrowheads="1"/>
            </p:cNvSpPr>
            <p:nvPr/>
          </p:nvSpPr>
          <p:spPr bwMode="auto">
            <a:xfrm>
              <a:off x="1392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3" name="Rectangle 6"/>
            <p:cNvSpPr>
              <a:spLocks noChangeArrowheads="1"/>
            </p:cNvSpPr>
            <p:nvPr/>
          </p:nvSpPr>
          <p:spPr bwMode="auto">
            <a:xfrm>
              <a:off x="1824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4" name="Rectangle 7"/>
            <p:cNvSpPr>
              <a:spLocks noChangeArrowheads="1"/>
            </p:cNvSpPr>
            <p:nvPr/>
          </p:nvSpPr>
          <p:spPr bwMode="auto">
            <a:xfrm>
              <a:off x="2256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5" name="Rectangle 8"/>
            <p:cNvSpPr>
              <a:spLocks noChangeArrowheads="1"/>
            </p:cNvSpPr>
            <p:nvPr/>
          </p:nvSpPr>
          <p:spPr bwMode="auto">
            <a:xfrm>
              <a:off x="1392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6" name="Rectangle 9"/>
            <p:cNvSpPr>
              <a:spLocks noChangeArrowheads="1"/>
            </p:cNvSpPr>
            <p:nvPr/>
          </p:nvSpPr>
          <p:spPr bwMode="auto">
            <a:xfrm>
              <a:off x="1392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7" name="Rectangle 10"/>
            <p:cNvSpPr>
              <a:spLocks noChangeArrowheads="1"/>
            </p:cNvSpPr>
            <p:nvPr/>
          </p:nvSpPr>
          <p:spPr bwMode="auto">
            <a:xfrm>
              <a:off x="1824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8" name="Rectangle 11"/>
            <p:cNvSpPr>
              <a:spLocks noChangeArrowheads="1"/>
            </p:cNvSpPr>
            <p:nvPr/>
          </p:nvSpPr>
          <p:spPr bwMode="auto">
            <a:xfrm>
              <a:off x="2256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9" name="Rectangle 12"/>
            <p:cNvSpPr>
              <a:spLocks noChangeArrowheads="1"/>
            </p:cNvSpPr>
            <p:nvPr/>
          </p:nvSpPr>
          <p:spPr bwMode="auto">
            <a:xfrm>
              <a:off x="1824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0" name="Rectangle 13"/>
            <p:cNvSpPr>
              <a:spLocks noChangeArrowheads="1"/>
            </p:cNvSpPr>
            <p:nvPr/>
          </p:nvSpPr>
          <p:spPr bwMode="auto">
            <a:xfrm>
              <a:off x="2256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21" name="Text Box 14"/>
          <p:cNvSpPr txBox="1">
            <a:spLocks noChangeArrowheads="1"/>
          </p:cNvSpPr>
          <p:nvPr/>
        </p:nvSpPr>
        <p:spPr bwMode="auto">
          <a:xfrm>
            <a:off x="3576638" y="26511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p(0,0)        p(0,1)       p(0,2)</a:t>
            </a:r>
          </a:p>
        </p:txBody>
      </p:sp>
      <p:sp>
        <p:nvSpPr>
          <p:cNvPr id="34822" name="Text Box 15"/>
          <p:cNvSpPr txBox="1">
            <a:spLocks noChangeArrowheads="1"/>
          </p:cNvSpPr>
          <p:nvPr/>
        </p:nvSpPr>
        <p:spPr bwMode="auto">
          <a:xfrm>
            <a:off x="3576638" y="33369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p(1,0)        p(1,1)       p(1,2)</a:t>
            </a:r>
          </a:p>
        </p:txBody>
      </p:sp>
      <p:sp>
        <p:nvSpPr>
          <p:cNvPr id="34823" name="Text Box 16"/>
          <p:cNvSpPr txBox="1">
            <a:spLocks noChangeArrowheads="1"/>
          </p:cNvSpPr>
          <p:nvPr/>
        </p:nvSpPr>
        <p:spPr bwMode="auto">
          <a:xfrm>
            <a:off x="3576638" y="40227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p(2,0)        p(2,1)       p(2,2)</a:t>
            </a:r>
          </a:p>
        </p:txBody>
      </p:sp>
      <p:grpSp>
        <p:nvGrpSpPr>
          <p:cNvPr id="34824" name="Group 17"/>
          <p:cNvGrpSpPr>
            <a:grpSpLocks/>
          </p:cNvGrpSpPr>
          <p:nvPr/>
        </p:nvGrpSpPr>
        <p:grpSpPr bwMode="auto">
          <a:xfrm>
            <a:off x="6053138" y="2498725"/>
            <a:ext cx="2057400" cy="2057400"/>
            <a:chOff x="1392" y="1344"/>
            <a:chExt cx="1296" cy="1296"/>
          </a:xfrm>
        </p:grpSpPr>
        <p:sp>
          <p:nvSpPr>
            <p:cNvPr id="34843" name="Rectangle 18"/>
            <p:cNvSpPr>
              <a:spLocks noChangeArrowheads="1"/>
            </p:cNvSpPr>
            <p:nvPr/>
          </p:nvSpPr>
          <p:spPr bwMode="auto">
            <a:xfrm>
              <a:off x="1392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4" name="Rectangle 19"/>
            <p:cNvSpPr>
              <a:spLocks noChangeArrowheads="1"/>
            </p:cNvSpPr>
            <p:nvPr/>
          </p:nvSpPr>
          <p:spPr bwMode="auto">
            <a:xfrm>
              <a:off x="1824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5" name="Rectangle 20"/>
            <p:cNvSpPr>
              <a:spLocks noChangeArrowheads="1"/>
            </p:cNvSpPr>
            <p:nvPr/>
          </p:nvSpPr>
          <p:spPr bwMode="auto">
            <a:xfrm>
              <a:off x="2256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6" name="Rectangle 21"/>
            <p:cNvSpPr>
              <a:spLocks noChangeArrowheads="1"/>
            </p:cNvSpPr>
            <p:nvPr/>
          </p:nvSpPr>
          <p:spPr bwMode="auto">
            <a:xfrm>
              <a:off x="1392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7" name="Rectangle 22"/>
            <p:cNvSpPr>
              <a:spLocks noChangeArrowheads="1"/>
            </p:cNvSpPr>
            <p:nvPr/>
          </p:nvSpPr>
          <p:spPr bwMode="auto">
            <a:xfrm>
              <a:off x="1392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8" name="Rectangle 23"/>
            <p:cNvSpPr>
              <a:spLocks noChangeArrowheads="1"/>
            </p:cNvSpPr>
            <p:nvPr/>
          </p:nvSpPr>
          <p:spPr bwMode="auto">
            <a:xfrm>
              <a:off x="1824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9" name="Rectangle 24"/>
            <p:cNvSpPr>
              <a:spLocks noChangeArrowheads="1"/>
            </p:cNvSpPr>
            <p:nvPr/>
          </p:nvSpPr>
          <p:spPr bwMode="auto">
            <a:xfrm>
              <a:off x="2256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0" name="Rectangle 25"/>
            <p:cNvSpPr>
              <a:spLocks noChangeArrowheads="1"/>
            </p:cNvSpPr>
            <p:nvPr/>
          </p:nvSpPr>
          <p:spPr bwMode="auto">
            <a:xfrm>
              <a:off x="1824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51" name="Rectangle 26"/>
            <p:cNvSpPr>
              <a:spLocks noChangeArrowheads="1"/>
            </p:cNvSpPr>
            <p:nvPr/>
          </p:nvSpPr>
          <p:spPr bwMode="auto">
            <a:xfrm>
              <a:off x="2256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25" name="Text Box 27"/>
          <p:cNvSpPr txBox="1">
            <a:spLocks noChangeArrowheads="1"/>
          </p:cNvSpPr>
          <p:nvPr/>
        </p:nvSpPr>
        <p:spPr bwMode="auto">
          <a:xfrm>
            <a:off x="5976938" y="26511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p(0,0)        p(0,1)       p(0,2)</a:t>
            </a:r>
          </a:p>
        </p:txBody>
      </p:sp>
      <p:sp>
        <p:nvSpPr>
          <p:cNvPr id="34826" name="Text Box 28"/>
          <p:cNvSpPr txBox="1">
            <a:spLocks noChangeArrowheads="1"/>
          </p:cNvSpPr>
          <p:nvPr/>
        </p:nvSpPr>
        <p:spPr bwMode="auto">
          <a:xfrm>
            <a:off x="5976938" y="33369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p(1,0)        p(1,1)       p(1,2)</a:t>
            </a:r>
          </a:p>
        </p:txBody>
      </p:sp>
      <p:sp>
        <p:nvSpPr>
          <p:cNvPr id="34827" name="Text Box 29"/>
          <p:cNvSpPr txBox="1">
            <a:spLocks noChangeArrowheads="1"/>
          </p:cNvSpPr>
          <p:nvPr/>
        </p:nvSpPr>
        <p:spPr bwMode="auto">
          <a:xfrm>
            <a:off x="5976938" y="40227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p(2,0)        p(2,1)       p(2,2)</a:t>
            </a:r>
          </a:p>
        </p:txBody>
      </p:sp>
      <p:grpSp>
        <p:nvGrpSpPr>
          <p:cNvPr id="34828" name="Group 30"/>
          <p:cNvGrpSpPr>
            <a:grpSpLocks/>
          </p:cNvGrpSpPr>
          <p:nvPr/>
        </p:nvGrpSpPr>
        <p:grpSpPr bwMode="auto">
          <a:xfrm>
            <a:off x="685800" y="2498725"/>
            <a:ext cx="2057400" cy="2057400"/>
            <a:chOff x="1392" y="1344"/>
            <a:chExt cx="1296" cy="1296"/>
          </a:xfrm>
        </p:grpSpPr>
        <p:sp>
          <p:nvSpPr>
            <p:cNvPr id="34834" name="Rectangle 31"/>
            <p:cNvSpPr>
              <a:spLocks noChangeArrowheads="1"/>
            </p:cNvSpPr>
            <p:nvPr/>
          </p:nvSpPr>
          <p:spPr bwMode="auto">
            <a:xfrm>
              <a:off x="1392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5" name="Rectangle 32"/>
            <p:cNvSpPr>
              <a:spLocks noChangeArrowheads="1"/>
            </p:cNvSpPr>
            <p:nvPr/>
          </p:nvSpPr>
          <p:spPr bwMode="auto">
            <a:xfrm>
              <a:off x="1824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6" name="Rectangle 33"/>
            <p:cNvSpPr>
              <a:spLocks noChangeArrowheads="1"/>
            </p:cNvSpPr>
            <p:nvPr/>
          </p:nvSpPr>
          <p:spPr bwMode="auto">
            <a:xfrm>
              <a:off x="2256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7" name="Rectangle 34"/>
            <p:cNvSpPr>
              <a:spLocks noChangeArrowheads="1"/>
            </p:cNvSpPr>
            <p:nvPr/>
          </p:nvSpPr>
          <p:spPr bwMode="auto">
            <a:xfrm>
              <a:off x="1392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8" name="Rectangle 35"/>
            <p:cNvSpPr>
              <a:spLocks noChangeArrowheads="1"/>
            </p:cNvSpPr>
            <p:nvPr/>
          </p:nvSpPr>
          <p:spPr bwMode="auto">
            <a:xfrm>
              <a:off x="1392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39" name="Rectangle 36"/>
            <p:cNvSpPr>
              <a:spLocks noChangeArrowheads="1"/>
            </p:cNvSpPr>
            <p:nvPr/>
          </p:nvSpPr>
          <p:spPr bwMode="auto">
            <a:xfrm>
              <a:off x="1824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0" name="Rectangle 37"/>
            <p:cNvSpPr>
              <a:spLocks noChangeArrowheads="1"/>
            </p:cNvSpPr>
            <p:nvPr/>
          </p:nvSpPr>
          <p:spPr bwMode="auto">
            <a:xfrm>
              <a:off x="2256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1" name="Rectangle 38"/>
            <p:cNvSpPr>
              <a:spLocks noChangeArrowheads="1"/>
            </p:cNvSpPr>
            <p:nvPr/>
          </p:nvSpPr>
          <p:spPr bwMode="auto">
            <a:xfrm>
              <a:off x="1824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2" name="Rectangle 39"/>
            <p:cNvSpPr>
              <a:spLocks noChangeArrowheads="1"/>
            </p:cNvSpPr>
            <p:nvPr/>
          </p:nvSpPr>
          <p:spPr bwMode="auto">
            <a:xfrm>
              <a:off x="2256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29" name="Text Box 40"/>
          <p:cNvSpPr txBox="1">
            <a:spLocks noChangeArrowheads="1"/>
          </p:cNvSpPr>
          <p:nvPr/>
        </p:nvSpPr>
        <p:spPr bwMode="auto">
          <a:xfrm>
            <a:off x="609600" y="26511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p(0,0)        p(0,1)       p(0,2)</a:t>
            </a:r>
          </a:p>
        </p:txBody>
      </p:sp>
      <p:sp>
        <p:nvSpPr>
          <p:cNvPr id="34830" name="Text Box 41"/>
          <p:cNvSpPr txBox="1">
            <a:spLocks noChangeArrowheads="1"/>
          </p:cNvSpPr>
          <p:nvPr/>
        </p:nvSpPr>
        <p:spPr bwMode="auto">
          <a:xfrm>
            <a:off x="609600" y="33369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p(1,0)        p(1,1)       p(1,2)</a:t>
            </a:r>
          </a:p>
        </p:txBody>
      </p:sp>
      <p:sp>
        <p:nvSpPr>
          <p:cNvPr id="34831" name="Text Box 42"/>
          <p:cNvSpPr txBox="1">
            <a:spLocks noChangeArrowheads="1"/>
          </p:cNvSpPr>
          <p:nvPr/>
        </p:nvSpPr>
        <p:spPr bwMode="auto">
          <a:xfrm>
            <a:off x="609600" y="40227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p(2,0)        p(2,1)       p(2,2)</a:t>
            </a:r>
          </a:p>
        </p:txBody>
      </p:sp>
      <p:sp>
        <p:nvSpPr>
          <p:cNvPr id="34832" name="Text Box 43"/>
          <p:cNvSpPr txBox="1">
            <a:spLocks noChangeArrowheads="1"/>
          </p:cNvSpPr>
          <p:nvPr/>
        </p:nvSpPr>
        <p:spPr bwMode="auto">
          <a:xfrm>
            <a:off x="2970213" y="327025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400">
                <a:solidFill>
                  <a:srgbClr val="333399"/>
                </a:solidFill>
                <a:latin typeface="Helvetica" charset="0"/>
              </a:rPr>
              <a:t>=</a:t>
            </a:r>
          </a:p>
        </p:txBody>
      </p:sp>
      <p:sp>
        <p:nvSpPr>
          <p:cNvPr id="34833" name="Text Box 44"/>
          <p:cNvSpPr txBox="1">
            <a:spLocks noChangeArrowheads="1"/>
          </p:cNvSpPr>
          <p:nvPr/>
        </p:nvSpPr>
        <p:spPr bwMode="auto">
          <a:xfrm>
            <a:off x="5710238" y="327025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400">
                <a:solidFill>
                  <a:srgbClr val="333399"/>
                </a:solidFill>
                <a:latin typeface="Helvetica" charset="0"/>
              </a:rPr>
              <a:t>*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Cannon</a:t>
            </a:r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Algorithm:  2-D merry-go-round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77200" cy="4565650"/>
          </a:xfrm>
        </p:spPr>
        <p:txBody>
          <a:bodyPr/>
          <a:lstStyle/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C(i,j) = C(i,j) + </a:t>
            </a:r>
            <a:r>
              <a:rPr lang="en-US" sz="2000" b="1">
                <a:solidFill>
                  <a:schemeClr val="accent2"/>
                </a:solidFill>
                <a:latin typeface="Symbol" charset="0"/>
              </a:rPr>
              <a:t>S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  A(i,k)*B(k,j)</a:t>
            </a:r>
            <a:endParaRPr lang="en-US" sz="2000" b="1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 assume s = sqrt(p) is an integer</a:t>
            </a:r>
            <a:endParaRPr lang="en-US" sz="2000" b="1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forall  i=0 to s-1             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 </a:t>
            </a:r>
            <a:r>
              <a:rPr lang="ja-JP" altLang="en-US" sz="2000" b="1">
                <a:solidFill>
                  <a:schemeClr val="accent2"/>
                </a:solidFill>
                <a:latin typeface="Arial" charset="0"/>
              </a:rPr>
              <a:t>“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skew</a:t>
            </a:r>
            <a:r>
              <a:rPr lang="ja-JP" altLang="en-US" sz="2000" b="1">
                <a:solidFill>
                  <a:schemeClr val="accent2"/>
                </a:solidFill>
                <a:latin typeface="Arial" charset="0"/>
              </a:rPr>
              <a:t>”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 A</a:t>
            </a:r>
            <a:endParaRPr lang="en-US" sz="2000" b="1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      left-circular-shift row i of A by i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     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so that A(i,j) overwritten by A(i,(j+i)mod s)</a:t>
            </a:r>
            <a:endParaRPr lang="en-US" sz="2000" b="1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forall  i=0 to s-1             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 …  </a:t>
            </a:r>
            <a:r>
              <a:rPr lang="ja-JP" altLang="en-US" sz="2000" b="1">
                <a:solidFill>
                  <a:schemeClr val="accent2"/>
                </a:solidFill>
                <a:latin typeface="Arial" charset="0"/>
              </a:rPr>
              <a:t>“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skew</a:t>
            </a:r>
            <a:r>
              <a:rPr lang="ja-JP" altLang="en-US" sz="2000" b="1">
                <a:solidFill>
                  <a:schemeClr val="accent2"/>
                </a:solidFill>
                <a:latin typeface="Arial" charset="0"/>
              </a:rPr>
              <a:t>”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 B</a:t>
            </a:r>
            <a:endParaRPr lang="en-US" sz="2000" b="1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      up-circular-shift B column i of B by i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      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so that B(i,j) overwritten by B((i+j)mod s), j)</a:t>
            </a:r>
            <a:endParaRPr lang="en-US" sz="2000" b="1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for k=0 to s-1       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sequential</a:t>
            </a:r>
            <a:endParaRPr lang="en-US" sz="2000" b="1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       forall i=0 to s-1 and j=0 to s-1   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all processors in parallel</a:t>
            </a:r>
            <a:endParaRPr lang="en-US" sz="2000" b="1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            C(i,j) = C(i,j) + A(i,j)*B(i,j)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            left-circular-shift each row of A by 1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            up-circular-shift each row of B by 1 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743200" y="1143000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  <a:latin typeface="Times New Roman" charset="0"/>
              </a:rPr>
              <a:t>k</a:t>
            </a:r>
            <a:endParaRPr lang="en-US" sz="1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ann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35075"/>
            <a:ext cx="853440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676400" y="5943600"/>
            <a:ext cx="5434013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600" b="1">
                <a:latin typeface="Arial" charset="0"/>
              </a:rPr>
              <a:t>C(1,2) = </a:t>
            </a:r>
            <a:r>
              <a:rPr lang="en-US" sz="1600" b="1">
                <a:solidFill>
                  <a:schemeClr val="accent2"/>
                </a:solidFill>
                <a:latin typeface="Arial" charset="0"/>
              </a:rPr>
              <a:t>A(1,0)</a:t>
            </a:r>
            <a:r>
              <a:rPr lang="en-US" sz="1600" b="1">
                <a:latin typeface="Arial" charset="0"/>
              </a:rPr>
              <a:t> * </a:t>
            </a:r>
            <a:r>
              <a:rPr lang="en-US" sz="1600" b="1">
                <a:solidFill>
                  <a:schemeClr val="accent2"/>
                </a:solidFill>
                <a:latin typeface="Arial" charset="0"/>
              </a:rPr>
              <a:t>B(0,2)</a:t>
            </a:r>
            <a:r>
              <a:rPr lang="en-US" sz="1600" b="1">
                <a:latin typeface="Arial" charset="0"/>
              </a:rPr>
              <a:t> + </a:t>
            </a:r>
            <a:r>
              <a:rPr lang="en-US" sz="1600" b="1">
                <a:solidFill>
                  <a:srgbClr val="00CC00"/>
                </a:solidFill>
                <a:latin typeface="Arial" charset="0"/>
              </a:rPr>
              <a:t>A(1,1)</a:t>
            </a:r>
            <a:r>
              <a:rPr lang="en-US" sz="1600" b="1">
                <a:latin typeface="Arial" charset="0"/>
              </a:rPr>
              <a:t> * </a:t>
            </a:r>
            <a:r>
              <a:rPr lang="en-US" sz="1600" b="1">
                <a:solidFill>
                  <a:srgbClr val="00CC00"/>
                </a:solidFill>
                <a:latin typeface="Arial" charset="0"/>
              </a:rPr>
              <a:t>B(1,2)</a:t>
            </a:r>
            <a:r>
              <a:rPr lang="en-US" sz="1600" b="1">
                <a:latin typeface="Arial" charset="0"/>
              </a:rPr>
              <a:t> + </a:t>
            </a:r>
            <a:r>
              <a:rPr lang="en-US" sz="1600" b="1">
                <a:solidFill>
                  <a:schemeClr val="accent1"/>
                </a:solidFill>
                <a:latin typeface="Arial" charset="0"/>
              </a:rPr>
              <a:t>A(1,2)</a:t>
            </a:r>
            <a:r>
              <a:rPr lang="en-US" sz="1600" b="1">
                <a:latin typeface="Arial" charset="0"/>
              </a:rPr>
              <a:t> * </a:t>
            </a:r>
            <a:r>
              <a:rPr lang="en-US" sz="1600" b="1">
                <a:solidFill>
                  <a:schemeClr val="accent1"/>
                </a:solidFill>
                <a:latin typeface="Arial" charset="0"/>
              </a:rPr>
              <a:t>B(2,2)</a:t>
            </a:r>
            <a:endParaRPr lang="en-US" sz="1600" b="1">
              <a:latin typeface="Arial" charset="0"/>
            </a:endParaRPr>
          </a:p>
        </p:txBody>
      </p:sp>
      <p:sp>
        <p:nvSpPr>
          <p:cNvPr id="463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Cannon</a:t>
            </a:r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Matrix Multiplication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Initial Step to Skew Matrices in Cannon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3159125"/>
          </a:xfrm>
        </p:spPr>
        <p:txBody>
          <a:bodyPr/>
          <a:lstStyle/>
          <a:p>
            <a:r>
              <a:rPr lang="en-US">
                <a:latin typeface="Arial" charset="0"/>
              </a:rPr>
              <a:t>Initial blocked input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After skewing before initial block multiplies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676400" y="3946525"/>
            <a:ext cx="685800" cy="685800"/>
          </a:xfrm>
          <a:prstGeom prst="rect">
            <a:avLst/>
          </a:prstGeom>
          <a:solidFill>
            <a:srgbClr val="FE466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A(0,1)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2362200" y="3946525"/>
            <a:ext cx="685800" cy="685800"/>
          </a:xfrm>
          <a:prstGeom prst="rect">
            <a:avLst/>
          </a:prstGeom>
          <a:solidFill>
            <a:srgbClr val="FFA3B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A(0,2)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362200" y="4632325"/>
            <a:ext cx="685800" cy="685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A(1,0)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676400" y="5318125"/>
            <a:ext cx="685800" cy="6858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A(2,0)</a:t>
            </a: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990600" y="4632325"/>
            <a:ext cx="685800" cy="685800"/>
          </a:xfrm>
          <a:prstGeom prst="rect">
            <a:avLst/>
          </a:prstGeom>
          <a:solidFill>
            <a:srgbClr val="527AF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A(1,1)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676400" y="4632325"/>
            <a:ext cx="685800" cy="685800"/>
          </a:xfrm>
          <a:prstGeom prst="rect">
            <a:avLst/>
          </a:prstGeom>
          <a:solidFill>
            <a:srgbClr val="9CB3F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A(1,2)</a:t>
            </a: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2362200" y="5318125"/>
            <a:ext cx="685800" cy="685800"/>
          </a:xfrm>
          <a:prstGeom prst="rect">
            <a:avLst/>
          </a:prstGeom>
          <a:solidFill>
            <a:srgbClr val="5FF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A(2,1)</a:t>
            </a: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990600" y="5318125"/>
            <a:ext cx="685800" cy="685800"/>
          </a:xfrm>
          <a:prstGeom prst="rect">
            <a:avLst/>
          </a:prstGeom>
          <a:solidFill>
            <a:srgbClr val="95FF9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A(2,2)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990600" y="3946525"/>
            <a:ext cx="6858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A(0,0)</a:t>
            </a: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5483225" y="1393825"/>
            <a:ext cx="685800" cy="685800"/>
          </a:xfrm>
          <a:prstGeom prst="rect">
            <a:avLst/>
          </a:prstGeom>
          <a:solidFill>
            <a:srgbClr val="FE466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B(0,1)</a:t>
            </a:r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6169025" y="1393825"/>
            <a:ext cx="685800" cy="685800"/>
          </a:xfrm>
          <a:prstGeom prst="rect">
            <a:avLst/>
          </a:prstGeom>
          <a:solidFill>
            <a:srgbClr val="FFA3B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B(0,2)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4797425" y="2079625"/>
            <a:ext cx="685800" cy="685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B(1,0)</a:t>
            </a:r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4797425" y="2765425"/>
            <a:ext cx="685800" cy="6858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B(2,0)</a:t>
            </a:r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5483225" y="2079625"/>
            <a:ext cx="685800" cy="685800"/>
          </a:xfrm>
          <a:prstGeom prst="rect">
            <a:avLst/>
          </a:prstGeom>
          <a:solidFill>
            <a:srgbClr val="527AF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B(1,1)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6169025" y="2079625"/>
            <a:ext cx="685800" cy="685800"/>
          </a:xfrm>
          <a:prstGeom prst="rect">
            <a:avLst/>
          </a:prstGeom>
          <a:solidFill>
            <a:srgbClr val="9CB3F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B(1,2)</a:t>
            </a:r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5483225" y="2765425"/>
            <a:ext cx="685800" cy="685800"/>
          </a:xfrm>
          <a:prstGeom prst="rect">
            <a:avLst/>
          </a:prstGeom>
          <a:solidFill>
            <a:srgbClr val="5FF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B(2,1)</a:t>
            </a:r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6169025" y="2765425"/>
            <a:ext cx="685800" cy="685800"/>
          </a:xfrm>
          <a:prstGeom prst="rect">
            <a:avLst/>
          </a:prstGeom>
          <a:solidFill>
            <a:srgbClr val="95FF9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B(2,2)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4797425" y="1393825"/>
            <a:ext cx="6858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B(0,0)</a:t>
            </a:r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1676400" y="1393825"/>
            <a:ext cx="685800" cy="685800"/>
          </a:xfrm>
          <a:prstGeom prst="rect">
            <a:avLst/>
          </a:prstGeom>
          <a:solidFill>
            <a:srgbClr val="FE466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A(0,1)</a:t>
            </a:r>
          </a:p>
        </p:txBody>
      </p:sp>
      <p:sp>
        <p:nvSpPr>
          <p:cNvPr id="37911" name="Rectangle 23"/>
          <p:cNvSpPr>
            <a:spLocks noChangeArrowheads="1"/>
          </p:cNvSpPr>
          <p:nvPr/>
        </p:nvSpPr>
        <p:spPr bwMode="auto">
          <a:xfrm>
            <a:off x="2362200" y="1393825"/>
            <a:ext cx="685800" cy="685800"/>
          </a:xfrm>
          <a:prstGeom prst="rect">
            <a:avLst/>
          </a:prstGeom>
          <a:solidFill>
            <a:srgbClr val="FFA3B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A(0,2)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990600" y="2079625"/>
            <a:ext cx="685800" cy="685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A(1,0)</a:t>
            </a:r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990600" y="2765425"/>
            <a:ext cx="685800" cy="6858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A(2,0)</a:t>
            </a:r>
          </a:p>
        </p:txBody>
      </p:sp>
      <p:sp>
        <p:nvSpPr>
          <p:cNvPr id="37914" name="Rectangle 26"/>
          <p:cNvSpPr>
            <a:spLocks noChangeArrowheads="1"/>
          </p:cNvSpPr>
          <p:nvPr/>
        </p:nvSpPr>
        <p:spPr bwMode="auto">
          <a:xfrm>
            <a:off x="1676400" y="2079625"/>
            <a:ext cx="685800" cy="685800"/>
          </a:xfrm>
          <a:prstGeom prst="rect">
            <a:avLst/>
          </a:prstGeom>
          <a:solidFill>
            <a:srgbClr val="527AF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A(1,1)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2362200" y="2079625"/>
            <a:ext cx="685800" cy="685800"/>
          </a:xfrm>
          <a:prstGeom prst="rect">
            <a:avLst/>
          </a:prstGeom>
          <a:solidFill>
            <a:srgbClr val="9CB3F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A(1,2)</a:t>
            </a:r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1676400" y="2765425"/>
            <a:ext cx="685800" cy="685800"/>
          </a:xfrm>
          <a:prstGeom prst="rect">
            <a:avLst/>
          </a:prstGeom>
          <a:solidFill>
            <a:srgbClr val="5FF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A(2,1)</a:t>
            </a:r>
          </a:p>
        </p:txBody>
      </p:sp>
      <p:sp>
        <p:nvSpPr>
          <p:cNvPr id="37917" name="Rectangle 29"/>
          <p:cNvSpPr>
            <a:spLocks noChangeArrowheads="1"/>
          </p:cNvSpPr>
          <p:nvPr/>
        </p:nvSpPr>
        <p:spPr bwMode="auto">
          <a:xfrm>
            <a:off x="2362200" y="2765425"/>
            <a:ext cx="685800" cy="685800"/>
          </a:xfrm>
          <a:prstGeom prst="rect">
            <a:avLst/>
          </a:prstGeom>
          <a:solidFill>
            <a:srgbClr val="95FF9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A(2,2)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990600" y="1393825"/>
            <a:ext cx="6858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A(0,0)</a:t>
            </a:r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5483225" y="5318125"/>
            <a:ext cx="685800" cy="685800"/>
          </a:xfrm>
          <a:prstGeom prst="rect">
            <a:avLst/>
          </a:prstGeom>
          <a:solidFill>
            <a:srgbClr val="FE466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B(0,1)</a:t>
            </a:r>
          </a:p>
        </p:txBody>
      </p:sp>
      <p:sp>
        <p:nvSpPr>
          <p:cNvPr id="37920" name="Rectangle 32"/>
          <p:cNvSpPr>
            <a:spLocks noChangeArrowheads="1"/>
          </p:cNvSpPr>
          <p:nvPr/>
        </p:nvSpPr>
        <p:spPr bwMode="auto">
          <a:xfrm>
            <a:off x="6169025" y="4632325"/>
            <a:ext cx="685800" cy="685800"/>
          </a:xfrm>
          <a:prstGeom prst="rect">
            <a:avLst/>
          </a:prstGeom>
          <a:solidFill>
            <a:srgbClr val="FFA3B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B(0,2)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4797425" y="4632325"/>
            <a:ext cx="685800" cy="685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B(1,0)</a:t>
            </a:r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4797425" y="5318125"/>
            <a:ext cx="685800" cy="685800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B(2,0)</a:t>
            </a:r>
          </a:p>
        </p:txBody>
      </p:sp>
      <p:sp>
        <p:nvSpPr>
          <p:cNvPr id="37923" name="Rectangle 35"/>
          <p:cNvSpPr>
            <a:spLocks noChangeArrowheads="1"/>
          </p:cNvSpPr>
          <p:nvPr/>
        </p:nvSpPr>
        <p:spPr bwMode="auto">
          <a:xfrm>
            <a:off x="5483225" y="3946525"/>
            <a:ext cx="685800" cy="685800"/>
          </a:xfrm>
          <a:prstGeom prst="rect">
            <a:avLst/>
          </a:prstGeom>
          <a:solidFill>
            <a:srgbClr val="527AF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B(1,1)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6169025" y="5318125"/>
            <a:ext cx="685800" cy="685800"/>
          </a:xfrm>
          <a:prstGeom prst="rect">
            <a:avLst/>
          </a:prstGeom>
          <a:solidFill>
            <a:srgbClr val="9CB3F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B(1,2)</a:t>
            </a:r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483225" y="4632325"/>
            <a:ext cx="685800" cy="685800"/>
          </a:xfrm>
          <a:prstGeom prst="rect">
            <a:avLst/>
          </a:prstGeom>
          <a:solidFill>
            <a:srgbClr val="5FF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B(2,1)</a:t>
            </a:r>
          </a:p>
        </p:txBody>
      </p:sp>
      <p:sp>
        <p:nvSpPr>
          <p:cNvPr id="37926" name="Rectangle 38"/>
          <p:cNvSpPr>
            <a:spLocks noChangeArrowheads="1"/>
          </p:cNvSpPr>
          <p:nvPr/>
        </p:nvSpPr>
        <p:spPr bwMode="auto">
          <a:xfrm>
            <a:off x="6169025" y="3946525"/>
            <a:ext cx="685800" cy="685800"/>
          </a:xfrm>
          <a:prstGeom prst="rect">
            <a:avLst/>
          </a:prstGeom>
          <a:solidFill>
            <a:srgbClr val="95FF9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B(2,2)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4797425" y="3946525"/>
            <a:ext cx="685800" cy="685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>
                <a:latin typeface="Arial" charset="0"/>
              </a:rPr>
              <a:t>B(0,0)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Skewing Steps in Cannon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4073525"/>
          </a:xfrm>
        </p:spPr>
        <p:txBody>
          <a:bodyPr/>
          <a:lstStyle/>
          <a:p>
            <a:r>
              <a:rPr lang="en-US">
                <a:latin typeface="Arial" charset="0"/>
              </a:rPr>
              <a:t>First step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Second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Third</a:t>
            </a:r>
          </a:p>
        </p:txBody>
      </p:sp>
      <p:grpSp>
        <p:nvGrpSpPr>
          <p:cNvPr id="38916" name="Group 4"/>
          <p:cNvGrpSpPr>
            <a:grpSpLocks/>
          </p:cNvGrpSpPr>
          <p:nvPr/>
        </p:nvGrpSpPr>
        <p:grpSpPr bwMode="auto">
          <a:xfrm>
            <a:off x="2263775" y="1052513"/>
            <a:ext cx="4948238" cy="1703387"/>
            <a:chOff x="624" y="1021"/>
            <a:chExt cx="3694" cy="1296"/>
          </a:xfrm>
        </p:grpSpPr>
        <p:sp>
          <p:nvSpPr>
            <p:cNvPr id="38953" name="Rectangle 5"/>
            <p:cNvSpPr>
              <a:spLocks noChangeArrowheads="1"/>
            </p:cNvSpPr>
            <p:nvPr/>
          </p:nvSpPr>
          <p:spPr bwMode="auto">
            <a:xfrm>
              <a:off x="1056" y="1021"/>
              <a:ext cx="432" cy="432"/>
            </a:xfrm>
            <a:prstGeom prst="rect">
              <a:avLst/>
            </a:prstGeom>
            <a:solidFill>
              <a:srgbClr val="FE4665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A(0,1)</a:t>
              </a:r>
            </a:p>
          </p:txBody>
        </p:sp>
        <p:sp>
          <p:nvSpPr>
            <p:cNvPr id="38954" name="Rectangle 6"/>
            <p:cNvSpPr>
              <a:spLocks noChangeArrowheads="1"/>
            </p:cNvSpPr>
            <p:nvPr/>
          </p:nvSpPr>
          <p:spPr bwMode="auto">
            <a:xfrm>
              <a:off x="1488" y="1021"/>
              <a:ext cx="432" cy="432"/>
            </a:xfrm>
            <a:prstGeom prst="rect">
              <a:avLst/>
            </a:prstGeom>
            <a:solidFill>
              <a:srgbClr val="FFA3B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A(0,2)</a:t>
              </a:r>
            </a:p>
          </p:txBody>
        </p:sp>
        <p:sp>
          <p:nvSpPr>
            <p:cNvPr id="38955" name="Rectangle 7"/>
            <p:cNvSpPr>
              <a:spLocks noChangeArrowheads="1"/>
            </p:cNvSpPr>
            <p:nvPr/>
          </p:nvSpPr>
          <p:spPr bwMode="auto">
            <a:xfrm>
              <a:off x="1488" y="1453"/>
              <a:ext cx="432" cy="432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A(1,0)</a:t>
              </a:r>
            </a:p>
          </p:txBody>
        </p:sp>
        <p:sp>
          <p:nvSpPr>
            <p:cNvPr id="38956" name="Rectangle 8"/>
            <p:cNvSpPr>
              <a:spLocks noChangeArrowheads="1"/>
            </p:cNvSpPr>
            <p:nvPr/>
          </p:nvSpPr>
          <p:spPr bwMode="auto">
            <a:xfrm>
              <a:off x="1056" y="1885"/>
              <a:ext cx="432" cy="432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A(2,0)</a:t>
              </a:r>
            </a:p>
          </p:txBody>
        </p:sp>
        <p:sp>
          <p:nvSpPr>
            <p:cNvPr id="38957" name="Rectangle 9"/>
            <p:cNvSpPr>
              <a:spLocks noChangeArrowheads="1"/>
            </p:cNvSpPr>
            <p:nvPr/>
          </p:nvSpPr>
          <p:spPr bwMode="auto">
            <a:xfrm>
              <a:off x="624" y="1453"/>
              <a:ext cx="432" cy="432"/>
            </a:xfrm>
            <a:prstGeom prst="rect">
              <a:avLst/>
            </a:prstGeom>
            <a:solidFill>
              <a:srgbClr val="527AFA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A(1,1)</a:t>
              </a:r>
            </a:p>
          </p:txBody>
        </p:sp>
        <p:sp>
          <p:nvSpPr>
            <p:cNvPr id="38958" name="Rectangle 10"/>
            <p:cNvSpPr>
              <a:spLocks noChangeArrowheads="1"/>
            </p:cNvSpPr>
            <p:nvPr/>
          </p:nvSpPr>
          <p:spPr bwMode="auto">
            <a:xfrm>
              <a:off x="1056" y="1453"/>
              <a:ext cx="432" cy="432"/>
            </a:xfrm>
            <a:prstGeom prst="rect">
              <a:avLst/>
            </a:prstGeom>
            <a:solidFill>
              <a:srgbClr val="9CB3F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A(1,2)</a:t>
              </a:r>
            </a:p>
          </p:txBody>
        </p:sp>
        <p:sp>
          <p:nvSpPr>
            <p:cNvPr id="38959" name="Rectangle 11"/>
            <p:cNvSpPr>
              <a:spLocks noChangeArrowheads="1"/>
            </p:cNvSpPr>
            <p:nvPr/>
          </p:nvSpPr>
          <p:spPr bwMode="auto">
            <a:xfrm>
              <a:off x="1488" y="1885"/>
              <a:ext cx="432" cy="432"/>
            </a:xfrm>
            <a:prstGeom prst="rect">
              <a:avLst/>
            </a:prstGeom>
            <a:solidFill>
              <a:srgbClr val="5FFF5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A(2,1)</a:t>
              </a:r>
            </a:p>
          </p:txBody>
        </p:sp>
        <p:sp>
          <p:nvSpPr>
            <p:cNvPr id="38960" name="Rectangle 12"/>
            <p:cNvSpPr>
              <a:spLocks noChangeArrowheads="1"/>
            </p:cNvSpPr>
            <p:nvPr/>
          </p:nvSpPr>
          <p:spPr bwMode="auto">
            <a:xfrm>
              <a:off x="624" y="1885"/>
              <a:ext cx="432" cy="432"/>
            </a:xfrm>
            <a:prstGeom prst="rect">
              <a:avLst/>
            </a:prstGeom>
            <a:solidFill>
              <a:srgbClr val="95FF95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A(2,2)</a:t>
              </a:r>
            </a:p>
          </p:txBody>
        </p:sp>
        <p:sp>
          <p:nvSpPr>
            <p:cNvPr id="38961" name="Rectangle 13"/>
            <p:cNvSpPr>
              <a:spLocks noChangeArrowheads="1"/>
            </p:cNvSpPr>
            <p:nvPr/>
          </p:nvSpPr>
          <p:spPr bwMode="auto">
            <a:xfrm>
              <a:off x="624" y="1021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A(0,0)</a:t>
              </a:r>
            </a:p>
          </p:txBody>
        </p:sp>
        <p:sp>
          <p:nvSpPr>
            <p:cNvPr id="38962" name="Rectangle 14"/>
            <p:cNvSpPr>
              <a:spLocks noChangeArrowheads="1"/>
            </p:cNvSpPr>
            <p:nvPr/>
          </p:nvSpPr>
          <p:spPr bwMode="auto">
            <a:xfrm>
              <a:off x="3454" y="1885"/>
              <a:ext cx="432" cy="432"/>
            </a:xfrm>
            <a:prstGeom prst="rect">
              <a:avLst/>
            </a:prstGeom>
            <a:solidFill>
              <a:srgbClr val="FE4665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B(0,1)</a:t>
              </a:r>
            </a:p>
          </p:txBody>
        </p:sp>
        <p:sp>
          <p:nvSpPr>
            <p:cNvPr id="38963" name="Rectangle 15"/>
            <p:cNvSpPr>
              <a:spLocks noChangeArrowheads="1"/>
            </p:cNvSpPr>
            <p:nvPr/>
          </p:nvSpPr>
          <p:spPr bwMode="auto">
            <a:xfrm>
              <a:off x="3886" y="1453"/>
              <a:ext cx="432" cy="432"/>
            </a:xfrm>
            <a:prstGeom prst="rect">
              <a:avLst/>
            </a:prstGeom>
            <a:solidFill>
              <a:srgbClr val="FFA3B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B(0,2)</a:t>
              </a:r>
            </a:p>
          </p:txBody>
        </p:sp>
        <p:sp>
          <p:nvSpPr>
            <p:cNvPr id="38964" name="Rectangle 16"/>
            <p:cNvSpPr>
              <a:spLocks noChangeArrowheads="1"/>
            </p:cNvSpPr>
            <p:nvPr/>
          </p:nvSpPr>
          <p:spPr bwMode="auto">
            <a:xfrm>
              <a:off x="3022" y="1453"/>
              <a:ext cx="432" cy="432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B(1,0)</a:t>
              </a:r>
            </a:p>
          </p:txBody>
        </p:sp>
        <p:sp>
          <p:nvSpPr>
            <p:cNvPr id="38965" name="Rectangle 17"/>
            <p:cNvSpPr>
              <a:spLocks noChangeArrowheads="1"/>
            </p:cNvSpPr>
            <p:nvPr/>
          </p:nvSpPr>
          <p:spPr bwMode="auto">
            <a:xfrm>
              <a:off x="3022" y="1885"/>
              <a:ext cx="432" cy="432"/>
            </a:xfrm>
            <a:prstGeom prst="rect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B(2,0)</a:t>
              </a:r>
            </a:p>
          </p:txBody>
        </p:sp>
        <p:sp>
          <p:nvSpPr>
            <p:cNvPr id="38966" name="Rectangle 18"/>
            <p:cNvSpPr>
              <a:spLocks noChangeArrowheads="1"/>
            </p:cNvSpPr>
            <p:nvPr/>
          </p:nvSpPr>
          <p:spPr bwMode="auto">
            <a:xfrm>
              <a:off x="3454" y="1021"/>
              <a:ext cx="432" cy="432"/>
            </a:xfrm>
            <a:prstGeom prst="rect">
              <a:avLst/>
            </a:prstGeom>
            <a:solidFill>
              <a:srgbClr val="527AFA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B(1,1)</a:t>
              </a:r>
            </a:p>
          </p:txBody>
        </p:sp>
        <p:sp>
          <p:nvSpPr>
            <p:cNvPr id="38967" name="Rectangle 19"/>
            <p:cNvSpPr>
              <a:spLocks noChangeArrowheads="1"/>
            </p:cNvSpPr>
            <p:nvPr/>
          </p:nvSpPr>
          <p:spPr bwMode="auto">
            <a:xfrm>
              <a:off x="3886" y="1885"/>
              <a:ext cx="432" cy="432"/>
            </a:xfrm>
            <a:prstGeom prst="rect">
              <a:avLst/>
            </a:prstGeom>
            <a:solidFill>
              <a:srgbClr val="9CB3FC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B(1,2)</a:t>
              </a:r>
            </a:p>
          </p:txBody>
        </p:sp>
        <p:sp>
          <p:nvSpPr>
            <p:cNvPr id="38968" name="Rectangle 20"/>
            <p:cNvSpPr>
              <a:spLocks noChangeArrowheads="1"/>
            </p:cNvSpPr>
            <p:nvPr/>
          </p:nvSpPr>
          <p:spPr bwMode="auto">
            <a:xfrm>
              <a:off x="3454" y="1453"/>
              <a:ext cx="432" cy="432"/>
            </a:xfrm>
            <a:prstGeom prst="rect">
              <a:avLst/>
            </a:prstGeom>
            <a:solidFill>
              <a:srgbClr val="5FFF5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B(2,1)</a:t>
              </a:r>
            </a:p>
          </p:txBody>
        </p:sp>
        <p:sp>
          <p:nvSpPr>
            <p:cNvPr id="38969" name="Rectangle 21"/>
            <p:cNvSpPr>
              <a:spLocks noChangeArrowheads="1"/>
            </p:cNvSpPr>
            <p:nvPr/>
          </p:nvSpPr>
          <p:spPr bwMode="auto">
            <a:xfrm>
              <a:off x="3886" y="1021"/>
              <a:ext cx="432" cy="432"/>
            </a:xfrm>
            <a:prstGeom prst="rect">
              <a:avLst/>
            </a:prstGeom>
            <a:solidFill>
              <a:srgbClr val="95FF95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B(2,2)</a:t>
              </a:r>
            </a:p>
          </p:txBody>
        </p:sp>
        <p:sp>
          <p:nvSpPr>
            <p:cNvPr id="38970" name="Rectangle 22"/>
            <p:cNvSpPr>
              <a:spLocks noChangeArrowheads="1"/>
            </p:cNvSpPr>
            <p:nvPr/>
          </p:nvSpPr>
          <p:spPr bwMode="auto">
            <a:xfrm>
              <a:off x="3022" y="1021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>
                  <a:latin typeface="Arial" charset="0"/>
                </a:rPr>
                <a:t>B(0,0)</a:t>
              </a:r>
            </a:p>
          </p:txBody>
        </p:sp>
      </p:grpSp>
      <p:sp>
        <p:nvSpPr>
          <p:cNvPr id="38917" name="Rectangle 23"/>
          <p:cNvSpPr>
            <a:spLocks noChangeArrowheads="1"/>
          </p:cNvSpPr>
          <p:nvPr/>
        </p:nvSpPr>
        <p:spPr bwMode="auto">
          <a:xfrm>
            <a:off x="2265363" y="2908300"/>
            <a:ext cx="577850" cy="568325"/>
          </a:xfrm>
          <a:prstGeom prst="rect">
            <a:avLst/>
          </a:prstGeom>
          <a:solidFill>
            <a:srgbClr val="FE466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A(0,1)</a:t>
            </a:r>
          </a:p>
        </p:txBody>
      </p:sp>
      <p:sp>
        <p:nvSpPr>
          <p:cNvPr id="38918" name="Rectangle 24"/>
          <p:cNvSpPr>
            <a:spLocks noChangeArrowheads="1"/>
          </p:cNvSpPr>
          <p:nvPr/>
        </p:nvSpPr>
        <p:spPr bwMode="auto">
          <a:xfrm>
            <a:off x="2843213" y="2908300"/>
            <a:ext cx="579437" cy="568325"/>
          </a:xfrm>
          <a:prstGeom prst="rect">
            <a:avLst/>
          </a:prstGeom>
          <a:solidFill>
            <a:srgbClr val="FFA3B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A(0,2)</a:t>
            </a:r>
          </a:p>
        </p:txBody>
      </p:sp>
      <p:sp>
        <p:nvSpPr>
          <p:cNvPr id="38919" name="Rectangle 25"/>
          <p:cNvSpPr>
            <a:spLocks noChangeArrowheads="1"/>
          </p:cNvSpPr>
          <p:nvPr/>
        </p:nvSpPr>
        <p:spPr bwMode="auto">
          <a:xfrm>
            <a:off x="2843213" y="3476625"/>
            <a:ext cx="579437" cy="566738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A(1,0)</a:t>
            </a:r>
          </a:p>
        </p:txBody>
      </p:sp>
      <p:sp>
        <p:nvSpPr>
          <p:cNvPr id="38920" name="Rectangle 26"/>
          <p:cNvSpPr>
            <a:spLocks noChangeArrowheads="1"/>
          </p:cNvSpPr>
          <p:nvPr/>
        </p:nvSpPr>
        <p:spPr bwMode="auto">
          <a:xfrm>
            <a:off x="2265363" y="4043363"/>
            <a:ext cx="577850" cy="568325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A(2,0)</a:t>
            </a:r>
          </a:p>
        </p:txBody>
      </p:sp>
      <p:sp>
        <p:nvSpPr>
          <p:cNvPr id="38921" name="Rectangle 27"/>
          <p:cNvSpPr>
            <a:spLocks noChangeArrowheads="1"/>
          </p:cNvSpPr>
          <p:nvPr/>
        </p:nvSpPr>
        <p:spPr bwMode="auto">
          <a:xfrm>
            <a:off x="2265363" y="3476625"/>
            <a:ext cx="577850" cy="566738"/>
          </a:xfrm>
          <a:prstGeom prst="rect">
            <a:avLst/>
          </a:prstGeom>
          <a:solidFill>
            <a:srgbClr val="9CB3F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A(1,2)</a:t>
            </a:r>
          </a:p>
        </p:txBody>
      </p:sp>
      <p:sp>
        <p:nvSpPr>
          <p:cNvPr id="38922" name="Rectangle 28"/>
          <p:cNvSpPr>
            <a:spLocks noChangeArrowheads="1"/>
          </p:cNvSpPr>
          <p:nvPr/>
        </p:nvSpPr>
        <p:spPr bwMode="auto">
          <a:xfrm>
            <a:off x="2843213" y="4043363"/>
            <a:ext cx="579437" cy="568325"/>
          </a:xfrm>
          <a:prstGeom prst="rect">
            <a:avLst/>
          </a:prstGeom>
          <a:solidFill>
            <a:srgbClr val="5FF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A(2,1)</a:t>
            </a:r>
          </a:p>
        </p:txBody>
      </p:sp>
      <p:sp>
        <p:nvSpPr>
          <p:cNvPr id="38923" name="Rectangle 29"/>
          <p:cNvSpPr>
            <a:spLocks noChangeArrowheads="1"/>
          </p:cNvSpPr>
          <p:nvPr/>
        </p:nvSpPr>
        <p:spPr bwMode="auto">
          <a:xfrm>
            <a:off x="6054725" y="3476625"/>
            <a:ext cx="577850" cy="568325"/>
          </a:xfrm>
          <a:prstGeom prst="rect">
            <a:avLst/>
          </a:prstGeom>
          <a:solidFill>
            <a:srgbClr val="FE466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B(0,1)</a:t>
            </a:r>
          </a:p>
        </p:txBody>
      </p:sp>
      <p:sp>
        <p:nvSpPr>
          <p:cNvPr id="38924" name="Rectangle 30"/>
          <p:cNvSpPr>
            <a:spLocks noChangeArrowheads="1"/>
          </p:cNvSpPr>
          <p:nvPr/>
        </p:nvSpPr>
        <p:spPr bwMode="auto">
          <a:xfrm>
            <a:off x="6632575" y="2909888"/>
            <a:ext cx="579438" cy="566737"/>
          </a:xfrm>
          <a:prstGeom prst="rect">
            <a:avLst/>
          </a:prstGeom>
          <a:solidFill>
            <a:srgbClr val="FFA3B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B(0,2)</a:t>
            </a:r>
          </a:p>
        </p:txBody>
      </p:sp>
      <p:sp>
        <p:nvSpPr>
          <p:cNvPr id="38925" name="Rectangle 31"/>
          <p:cNvSpPr>
            <a:spLocks noChangeArrowheads="1"/>
          </p:cNvSpPr>
          <p:nvPr/>
        </p:nvSpPr>
        <p:spPr bwMode="auto">
          <a:xfrm>
            <a:off x="5475288" y="2909888"/>
            <a:ext cx="579437" cy="566737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B(1,0)</a:t>
            </a:r>
          </a:p>
        </p:txBody>
      </p:sp>
      <p:sp>
        <p:nvSpPr>
          <p:cNvPr id="38926" name="Rectangle 32"/>
          <p:cNvSpPr>
            <a:spLocks noChangeArrowheads="1"/>
          </p:cNvSpPr>
          <p:nvPr/>
        </p:nvSpPr>
        <p:spPr bwMode="auto">
          <a:xfrm>
            <a:off x="5475288" y="3476625"/>
            <a:ext cx="579437" cy="568325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B(2,0)</a:t>
            </a:r>
          </a:p>
        </p:txBody>
      </p:sp>
      <p:sp>
        <p:nvSpPr>
          <p:cNvPr id="38927" name="Rectangle 33"/>
          <p:cNvSpPr>
            <a:spLocks noChangeArrowheads="1"/>
          </p:cNvSpPr>
          <p:nvPr/>
        </p:nvSpPr>
        <p:spPr bwMode="auto">
          <a:xfrm>
            <a:off x="6054725" y="4043363"/>
            <a:ext cx="577850" cy="568325"/>
          </a:xfrm>
          <a:prstGeom prst="rect">
            <a:avLst/>
          </a:prstGeom>
          <a:solidFill>
            <a:srgbClr val="527AF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B(1,1)</a:t>
            </a:r>
          </a:p>
        </p:txBody>
      </p:sp>
      <p:sp>
        <p:nvSpPr>
          <p:cNvPr id="38928" name="Rectangle 34"/>
          <p:cNvSpPr>
            <a:spLocks noChangeArrowheads="1"/>
          </p:cNvSpPr>
          <p:nvPr/>
        </p:nvSpPr>
        <p:spPr bwMode="auto">
          <a:xfrm>
            <a:off x="6632575" y="3476625"/>
            <a:ext cx="579438" cy="568325"/>
          </a:xfrm>
          <a:prstGeom prst="rect">
            <a:avLst/>
          </a:prstGeom>
          <a:solidFill>
            <a:srgbClr val="9CB3F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B(1,2)</a:t>
            </a:r>
          </a:p>
        </p:txBody>
      </p:sp>
      <p:sp>
        <p:nvSpPr>
          <p:cNvPr id="38929" name="Rectangle 35"/>
          <p:cNvSpPr>
            <a:spLocks noChangeArrowheads="1"/>
          </p:cNvSpPr>
          <p:nvPr/>
        </p:nvSpPr>
        <p:spPr bwMode="auto">
          <a:xfrm>
            <a:off x="6054725" y="2909888"/>
            <a:ext cx="577850" cy="566737"/>
          </a:xfrm>
          <a:prstGeom prst="rect">
            <a:avLst/>
          </a:prstGeom>
          <a:solidFill>
            <a:srgbClr val="5FF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B(2,1)</a:t>
            </a:r>
          </a:p>
        </p:txBody>
      </p:sp>
      <p:sp>
        <p:nvSpPr>
          <p:cNvPr id="38930" name="Rectangle 36"/>
          <p:cNvSpPr>
            <a:spLocks noChangeArrowheads="1"/>
          </p:cNvSpPr>
          <p:nvPr/>
        </p:nvSpPr>
        <p:spPr bwMode="auto">
          <a:xfrm>
            <a:off x="6632575" y="4043363"/>
            <a:ext cx="579438" cy="568325"/>
          </a:xfrm>
          <a:prstGeom prst="rect">
            <a:avLst/>
          </a:prstGeom>
          <a:solidFill>
            <a:srgbClr val="95FF9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B(2,2)</a:t>
            </a:r>
          </a:p>
        </p:txBody>
      </p:sp>
      <p:sp>
        <p:nvSpPr>
          <p:cNvPr id="38931" name="Rectangle 37"/>
          <p:cNvSpPr>
            <a:spLocks noChangeArrowheads="1"/>
          </p:cNvSpPr>
          <p:nvPr/>
        </p:nvSpPr>
        <p:spPr bwMode="auto">
          <a:xfrm>
            <a:off x="5475288" y="4043363"/>
            <a:ext cx="579437" cy="5683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B(0,0)</a:t>
            </a:r>
          </a:p>
        </p:txBody>
      </p:sp>
      <p:sp>
        <p:nvSpPr>
          <p:cNvPr id="38932" name="Rectangle 38"/>
          <p:cNvSpPr>
            <a:spLocks noChangeArrowheads="1"/>
          </p:cNvSpPr>
          <p:nvPr/>
        </p:nvSpPr>
        <p:spPr bwMode="auto">
          <a:xfrm>
            <a:off x="3424238" y="4805363"/>
            <a:ext cx="577850" cy="568325"/>
          </a:xfrm>
          <a:prstGeom prst="rect">
            <a:avLst/>
          </a:prstGeom>
          <a:solidFill>
            <a:srgbClr val="FE466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A(0,1)</a:t>
            </a:r>
          </a:p>
        </p:txBody>
      </p:sp>
      <p:sp>
        <p:nvSpPr>
          <p:cNvPr id="38933" name="Rectangle 39"/>
          <p:cNvSpPr>
            <a:spLocks noChangeArrowheads="1"/>
          </p:cNvSpPr>
          <p:nvPr/>
        </p:nvSpPr>
        <p:spPr bwMode="auto">
          <a:xfrm>
            <a:off x="2265363" y="4805363"/>
            <a:ext cx="579437" cy="568325"/>
          </a:xfrm>
          <a:prstGeom prst="rect">
            <a:avLst/>
          </a:prstGeom>
          <a:solidFill>
            <a:srgbClr val="FFA3B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A(0,2)</a:t>
            </a:r>
          </a:p>
        </p:txBody>
      </p:sp>
      <p:sp>
        <p:nvSpPr>
          <p:cNvPr id="38934" name="Rectangle 40"/>
          <p:cNvSpPr>
            <a:spLocks noChangeArrowheads="1"/>
          </p:cNvSpPr>
          <p:nvPr/>
        </p:nvSpPr>
        <p:spPr bwMode="auto">
          <a:xfrm>
            <a:off x="2265363" y="5373688"/>
            <a:ext cx="579437" cy="566737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A(1,0)</a:t>
            </a:r>
          </a:p>
        </p:txBody>
      </p:sp>
      <p:sp>
        <p:nvSpPr>
          <p:cNvPr id="38935" name="Rectangle 41"/>
          <p:cNvSpPr>
            <a:spLocks noChangeArrowheads="1"/>
          </p:cNvSpPr>
          <p:nvPr/>
        </p:nvSpPr>
        <p:spPr bwMode="auto">
          <a:xfrm>
            <a:off x="3424238" y="5940425"/>
            <a:ext cx="577850" cy="568325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A(2,0)</a:t>
            </a:r>
          </a:p>
        </p:txBody>
      </p:sp>
      <p:sp>
        <p:nvSpPr>
          <p:cNvPr id="38936" name="Rectangle 42"/>
          <p:cNvSpPr>
            <a:spLocks noChangeArrowheads="1"/>
          </p:cNvSpPr>
          <p:nvPr/>
        </p:nvSpPr>
        <p:spPr bwMode="auto">
          <a:xfrm>
            <a:off x="2844800" y="5373688"/>
            <a:ext cx="579438" cy="566737"/>
          </a:xfrm>
          <a:prstGeom prst="rect">
            <a:avLst/>
          </a:prstGeom>
          <a:solidFill>
            <a:srgbClr val="527AF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A(1,1)</a:t>
            </a:r>
          </a:p>
        </p:txBody>
      </p:sp>
      <p:sp>
        <p:nvSpPr>
          <p:cNvPr id="38937" name="Rectangle 43"/>
          <p:cNvSpPr>
            <a:spLocks noChangeArrowheads="1"/>
          </p:cNvSpPr>
          <p:nvPr/>
        </p:nvSpPr>
        <p:spPr bwMode="auto">
          <a:xfrm>
            <a:off x="3424238" y="5373688"/>
            <a:ext cx="577850" cy="566737"/>
          </a:xfrm>
          <a:prstGeom prst="rect">
            <a:avLst/>
          </a:prstGeom>
          <a:solidFill>
            <a:srgbClr val="9CB3F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A(1,2)</a:t>
            </a:r>
          </a:p>
        </p:txBody>
      </p:sp>
      <p:sp>
        <p:nvSpPr>
          <p:cNvPr id="38938" name="Rectangle 44"/>
          <p:cNvSpPr>
            <a:spLocks noChangeArrowheads="1"/>
          </p:cNvSpPr>
          <p:nvPr/>
        </p:nvSpPr>
        <p:spPr bwMode="auto">
          <a:xfrm>
            <a:off x="2265363" y="5940425"/>
            <a:ext cx="579437" cy="568325"/>
          </a:xfrm>
          <a:prstGeom prst="rect">
            <a:avLst/>
          </a:prstGeom>
          <a:solidFill>
            <a:srgbClr val="5FF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A(2,1)</a:t>
            </a:r>
          </a:p>
        </p:txBody>
      </p:sp>
      <p:sp>
        <p:nvSpPr>
          <p:cNvPr id="38939" name="Rectangle 45"/>
          <p:cNvSpPr>
            <a:spLocks noChangeArrowheads="1"/>
          </p:cNvSpPr>
          <p:nvPr/>
        </p:nvSpPr>
        <p:spPr bwMode="auto">
          <a:xfrm>
            <a:off x="2844800" y="5940425"/>
            <a:ext cx="579438" cy="568325"/>
          </a:xfrm>
          <a:prstGeom prst="rect">
            <a:avLst/>
          </a:prstGeom>
          <a:solidFill>
            <a:srgbClr val="95FF9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A(2,2)</a:t>
            </a:r>
          </a:p>
        </p:txBody>
      </p:sp>
      <p:sp>
        <p:nvSpPr>
          <p:cNvPr id="38940" name="Rectangle 46"/>
          <p:cNvSpPr>
            <a:spLocks noChangeArrowheads="1"/>
          </p:cNvSpPr>
          <p:nvPr/>
        </p:nvSpPr>
        <p:spPr bwMode="auto">
          <a:xfrm>
            <a:off x="2844800" y="4805363"/>
            <a:ext cx="579438" cy="5683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A(0,0)</a:t>
            </a:r>
          </a:p>
        </p:txBody>
      </p:sp>
      <p:sp>
        <p:nvSpPr>
          <p:cNvPr id="38941" name="Rectangle 47"/>
          <p:cNvSpPr>
            <a:spLocks noChangeArrowheads="1"/>
          </p:cNvSpPr>
          <p:nvPr/>
        </p:nvSpPr>
        <p:spPr bwMode="auto">
          <a:xfrm>
            <a:off x="6054725" y="4805363"/>
            <a:ext cx="577850" cy="568325"/>
          </a:xfrm>
          <a:prstGeom prst="rect">
            <a:avLst/>
          </a:prstGeom>
          <a:solidFill>
            <a:srgbClr val="FE466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B(0,1)</a:t>
            </a:r>
          </a:p>
        </p:txBody>
      </p:sp>
      <p:sp>
        <p:nvSpPr>
          <p:cNvPr id="38942" name="Rectangle 48"/>
          <p:cNvSpPr>
            <a:spLocks noChangeArrowheads="1"/>
          </p:cNvSpPr>
          <p:nvPr/>
        </p:nvSpPr>
        <p:spPr bwMode="auto">
          <a:xfrm>
            <a:off x="6632575" y="5940425"/>
            <a:ext cx="579438" cy="566738"/>
          </a:xfrm>
          <a:prstGeom prst="rect">
            <a:avLst/>
          </a:prstGeom>
          <a:solidFill>
            <a:srgbClr val="FFA3B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B(0,2)</a:t>
            </a:r>
          </a:p>
        </p:txBody>
      </p:sp>
      <p:sp>
        <p:nvSpPr>
          <p:cNvPr id="38943" name="Rectangle 49"/>
          <p:cNvSpPr>
            <a:spLocks noChangeArrowheads="1"/>
          </p:cNvSpPr>
          <p:nvPr/>
        </p:nvSpPr>
        <p:spPr bwMode="auto">
          <a:xfrm>
            <a:off x="5475288" y="5940425"/>
            <a:ext cx="579437" cy="566738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B(1,0)</a:t>
            </a:r>
          </a:p>
        </p:txBody>
      </p:sp>
      <p:sp>
        <p:nvSpPr>
          <p:cNvPr id="38944" name="Rectangle 50"/>
          <p:cNvSpPr>
            <a:spLocks noChangeArrowheads="1"/>
          </p:cNvSpPr>
          <p:nvPr/>
        </p:nvSpPr>
        <p:spPr bwMode="auto">
          <a:xfrm>
            <a:off x="5475288" y="4805363"/>
            <a:ext cx="579437" cy="568325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B(2,0)</a:t>
            </a:r>
          </a:p>
        </p:txBody>
      </p:sp>
      <p:sp>
        <p:nvSpPr>
          <p:cNvPr id="38945" name="Rectangle 51"/>
          <p:cNvSpPr>
            <a:spLocks noChangeArrowheads="1"/>
          </p:cNvSpPr>
          <p:nvPr/>
        </p:nvSpPr>
        <p:spPr bwMode="auto">
          <a:xfrm>
            <a:off x="6054725" y="5372100"/>
            <a:ext cx="577850" cy="568325"/>
          </a:xfrm>
          <a:prstGeom prst="rect">
            <a:avLst/>
          </a:prstGeom>
          <a:solidFill>
            <a:srgbClr val="527AF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B(1,1)</a:t>
            </a:r>
          </a:p>
        </p:txBody>
      </p:sp>
      <p:sp>
        <p:nvSpPr>
          <p:cNvPr id="38946" name="Rectangle 52"/>
          <p:cNvSpPr>
            <a:spLocks noChangeArrowheads="1"/>
          </p:cNvSpPr>
          <p:nvPr/>
        </p:nvSpPr>
        <p:spPr bwMode="auto">
          <a:xfrm>
            <a:off x="6632575" y="4805363"/>
            <a:ext cx="579438" cy="568325"/>
          </a:xfrm>
          <a:prstGeom prst="rect">
            <a:avLst/>
          </a:prstGeom>
          <a:solidFill>
            <a:srgbClr val="9CB3F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B(1,2)</a:t>
            </a:r>
          </a:p>
        </p:txBody>
      </p:sp>
      <p:sp>
        <p:nvSpPr>
          <p:cNvPr id="38947" name="Rectangle 53"/>
          <p:cNvSpPr>
            <a:spLocks noChangeArrowheads="1"/>
          </p:cNvSpPr>
          <p:nvPr/>
        </p:nvSpPr>
        <p:spPr bwMode="auto">
          <a:xfrm>
            <a:off x="6054725" y="5940425"/>
            <a:ext cx="577850" cy="566738"/>
          </a:xfrm>
          <a:prstGeom prst="rect">
            <a:avLst/>
          </a:prstGeom>
          <a:solidFill>
            <a:srgbClr val="5FF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B(2,1)</a:t>
            </a:r>
          </a:p>
        </p:txBody>
      </p:sp>
      <p:sp>
        <p:nvSpPr>
          <p:cNvPr id="38948" name="Rectangle 54"/>
          <p:cNvSpPr>
            <a:spLocks noChangeArrowheads="1"/>
          </p:cNvSpPr>
          <p:nvPr/>
        </p:nvSpPr>
        <p:spPr bwMode="auto">
          <a:xfrm>
            <a:off x="6632575" y="5372100"/>
            <a:ext cx="579438" cy="568325"/>
          </a:xfrm>
          <a:prstGeom prst="rect">
            <a:avLst/>
          </a:prstGeom>
          <a:solidFill>
            <a:srgbClr val="95FF9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B(2,2)</a:t>
            </a:r>
          </a:p>
        </p:txBody>
      </p:sp>
      <p:sp>
        <p:nvSpPr>
          <p:cNvPr id="38949" name="Rectangle 55"/>
          <p:cNvSpPr>
            <a:spLocks noChangeArrowheads="1"/>
          </p:cNvSpPr>
          <p:nvPr/>
        </p:nvSpPr>
        <p:spPr bwMode="auto">
          <a:xfrm>
            <a:off x="5475288" y="5372100"/>
            <a:ext cx="579437" cy="5683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B(0,0)</a:t>
            </a:r>
          </a:p>
        </p:txBody>
      </p:sp>
      <p:sp>
        <p:nvSpPr>
          <p:cNvPr id="38950" name="Rectangle 56"/>
          <p:cNvSpPr>
            <a:spLocks noChangeArrowheads="1"/>
          </p:cNvSpPr>
          <p:nvPr/>
        </p:nvSpPr>
        <p:spPr bwMode="auto">
          <a:xfrm>
            <a:off x="3422650" y="3476625"/>
            <a:ext cx="579438" cy="566738"/>
          </a:xfrm>
          <a:prstGeom prst="rect">
            <a:avLst/>
          </a:prstGeom>
          <a:solidFill>
            <a:srgbClr val="527AFA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A(1,1)</a:t>
            </a:r>
          </a:p>
        </p:txBody>
      </p:sp>
      <p:sp>
        <p:nvSpPr>
          <p:cNvPr id="38951" name="Rectangle 57"/>
          <p:cNvSpPr>
            <a:spLocks noChangeArrowheads="1"/>
          </p:cNvSpPr>
          <p:nvPr/>
        </p:nvSpPr>
        <p:spPr bwMode="auto">
          <a:xfrm>
            <a:off x="3422650" y="4043363"/>
            <a:ext cx="579438" cy="568325"/>
          </a:xfrm>
          <a:prstGeom prst="rect">
            <a:avLst/>
          </a:prstGeom>
          <a:solidFill>
            <a:srgbClr val="95FF95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A(2,2)</a:t>
            </a:r>
          </a:p>
        </p:txBody>
      </p:sp>
      <p:sp>
        <p:nvSpPr>
          <p:cNvPr id="38952" name="Rectangle 58"/>
          <p:cNvSpPr>
            <a:spLocks noChangeArrowheads="1"/>
          </p:cNvSpPr>
          <p:nvPr/>
        </p:nvSpPr>
        <p:spPr bwMode="auto">
          <a:xfrm>
            <a:off x="3422650" y="2908300"/>
            <a:ext cx="579438" cy="5683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A(0,0)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5995988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Cost of Cannon</a:t>
            </a:r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Algorithm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28663"/>
            <a:ext cx="8240713" cy="3614737"/>
          </a:xfrm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forall  i=0 to s-1              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…  recall s = sqrt(p)</a:t>
            </a:r>
            <a:endParaRPr lang="en-US" sz="2000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       left-circular-shift row i of A by i    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… cost = s*(</a:t>
            </a:r>
            <a:r>
              <a:rPr lang="en-US" sz="2000">
                <a:solidFill>
                  <a:schemeClr val="accent1"/>
                </a:solidFill>
                <a:latin typeface="Symbol" charset="0"/>
              </a:rPr>
              <a:t>a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 + </a:t>
            </a:r>
            <a:r>
              <a:rPr lang="en-US" sz="2000">
                <a:solidFill>
                  <a:schemeClr val="accent1"/>
                </a:solidFill>
                <a:latin typeface="Symbol" charset="0"/>
              </a:rPr>
              <a:t>b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*n</a:t>
            </a:r>
            <a:r>
              <a:rPr lang="en-US" baseline="14000">
                <a:solidFill>
                  <a:schemeClr val="accent1"/>
                </a:solidFill>
                <a:latin typeface="Arial" charset="0"/>
              </a:rPr>
              <a:t>2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/p)</a:t>
            </a:r>
            <a:endParaRPr lang="en-US" sz="2000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 forall  i=0 to s-1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       up-circular-shift B column i of B by i 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… cost = s*(</a:t>
            </a:r>
            <a:r>
              <a:rPr lang="en-US" sz="2000">
                <a:solidFill>
                  <a:schemeClr val="accent1"/>
                </a:solidFill>
                <a:latin typeface="Symbol" charset="0"/>
              </a:rPr>
              <a:t>a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 + </a:t>
            </a:r>
            <a:r>
              <a:rPr lang="en-US" sz="2000">
                <a:solidFill>
                  <a:schemeClr val="accent1"/>
                </a:solidFill>
                <a:latin typeface="Symbol" charset="0"/>
              </a:rPr>
              <a:t>b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*n</a:t>
            </a:r>
            <a:r>
              <a:rPr lang="en-US" baseline="14000">
                <a:solidFill>
                  <a:schemeClr val="accent1"/>
                </a:solidFill>
                <a:latin typeface="Arial" charset="0"/>
              </a:rPr>
              <a:t>2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/p)</a:t>
            </a:r>
            <a:endParaRPr lang="en-US" sz="2000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 for k=0 to s-1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        forall  i=0 to s-1 and j=0 to s-1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             C(i,j) = C(i,j) + A(i,j)*B(i,j)   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… cost = 2*(n/s)</a:t>
            </a:r>
            <a:r>
              <a:rPr lang="en-US" baseline="16000">
                <a:solidFill>
                  <a:schemeClr val="accent1"/>
                </a:solidFill>
                <a:latin typeface="Arial" charset="0"/>
              </a:rPr>
              <a:t>3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 = 2*n</a:t>
            </a:r>
            <a:r>
              <a:rPr lang="en-US" baseline="16000">
                <a:solidFill>
                  <a:schemeClr val="accent1"/>
                </a:solidFill>
                <a:latin typeface="Arial" charset="0"/>
              </a:rPr>
              <a:t>3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/p</a:t>
            </a:r>
            <a:r>
              <a:rPr lang="en-US" baseline="16000">
                <a:solidFill>
                  <a:schemeClr val="accent1"/>
                </a:solidFill>
                <a:latin typeface="Arial" charset="0"/>
              </a:rPr>
              <a:t>3/2</a:t>
            </a:r>
            <a:endParaRPr lang="en-US" sz="2000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             left-circular-shift each row of A by 1   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… cost = </a:t>
            </a:r>
            <a:r>
              <a:rPr lang="en-US" sz="2000">
                <a:solidFill>
                  <a:schemeClr val="accent1"/>
                </a:solidFill>
                <a:latin typeface="Symbol" charset="0"/>
              </a:rPr>
              <a:t>a 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+ </a:t>
            </a:r>
            <a:r>
              <a:rPr lang="en-US" sz="2000">
                <a:solidFill>
                  <a:schemeClr val="accent1"/>
                </a:solidFill>
                <a:latin typeface="Symbol" charset="0"/>
              </a:rPr>
              <a:t>b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*n</a:t>
            </a:r>
            <a:r>
              <a:rPr lang="en-US" baseline="16000">
                <a:solidFill>
                  <a:schemeClr val="accent1"/>
                </a:solidFill>
                <a:latin typeface="Arial" charset="0"/>
              </a:rPr>
              <a:t>2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/p</a:t>
            </a:r>
            <a:endParaRPr lang="en-US" sz="2000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>
                <a:latin typeface="Arial" charset="0"/>
              </a:rPr>
              <a:t>               up-circular-shift each row of B by 1     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… cost = </a:t>
            </a:r>
            <a:r>
              <a:rPr lang="en-US" sz="2000">
                <a:solidFill>
                  <a:schemeClr val="accent1"/>
                </a:solidFill>
                <a:latin typeface="Symbol" charset="0"/>
              </a:rPr>
              <a:t>a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 + </a:t>
            </a:r>
            <a:r>
              <a:rPr lang="en-US" sz="2000">
                <a:solidFill>
                  <a:schemeClr val="accent1"/>
                </a:solidFill>
                <a:latin typeface="Symbol" charset="0"/>
              </a:rPr>
              <a:t>b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*n</a:t>
            </a:r>
            <a:r>
              <a:rPr lang="en-US" baseline="16000">
                <a:solidFill>
                  <a:schemeClr val="accent1"/>
                </a:solidFill>
                <a:latin typeface="Arial" charset="0"/>
              </a:rPr>
              <a:t>2</a:t>
            </a:r>
            <a:r>
              <a:rPr lang="en-US" sz="2000">
                <a:solidFill>
                  <a:schemeClr val="accent1"/>
                </a:solidFill>
                <a:latin typeface="Arial" charset="0"/>
              </a:rPr>
              <a:t>/p</a:t>
            </a:r>
            <a:endParaRPr lang="en-US" sz="2000">
              <a:latin typeface="Arial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92113" y="4429125"/>
            <a:ext cx="7808912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buFontTx/>
              <a:buChar char="°"/>
            </a:pPr>
            <a:r>
              <a:rPr lang="en-US" sz="2000" b="1">
                <a:latin typeface="Arial" charset="0"/>
              </a:rPr>
              <a:t> Total Time = 2*n</a:t>
            </a:r>
            <a:r>
              <a:rPr lang="en-US" sz="2400" b="1" baseline="16000">
                <a:latin typeface="Arial" charset="0"/>
              </a:rPr>
              <a:t>3</a:t>
            </a:r>
            <a:r>
              <a:rPr lang="en-US" sz="2000" b="1">
                <a:latin typeface="Arial" charset="0"/>
              </a:rPr>
              <a:t>/p +  4</a:t>
            </a:r>
            <a:r>
              <a:rPr lang="en-US" sz="1800" b="1">
                <a:latin typeface="Arial" charset="0"/>
              </a:rPr>
              <a:t>*</a:t>
            </a:r>
            <a:r>
              <a:rPr lang="en-US" sz="1200" b="1">
                <a:latin typeface="Arial" charset="0"/>
              </a:rPr>
              <a:t> </a:t>
            </a:r>
            <a:r>
              <a:rPr lang="en-US" sz="2000" b="1">
                <a:latin typeface="Arial" charset="0"/>
              </a:rPr>
              <a:t>s*\alpha + 4*\beta*n</a:t>
            </a:r>
            <a:r>
              <a:rPr lang="en-US" sz="2400" b="1" baseline="14000">
                <a:latin typeface="Arial" charset="0"/>
              </a:rPr>
              <a:t>2</a:t>
            </a:r>
            <a:r>
              <a:rPr lang="en-US" sz="2000" b="1">
                <a:latin typeface="Arial" charset="0"/>
              </a:rPr>
              <a:t>/s  </a:t>
            </a:r>
          </a:p>
          <a:p>
            <a:pPr>
              <a:buFontTx/>
              <a:buChar char="°"/>
            </a:pPr>
            <a:r>
              <a:rPr lang="en-US" sz="2000" b="1">
                <a:latin typeface="Arial" charset="0"/>
              </a:rPr>
              <a:t> Parallel Efficiency = 2*n</a:t>
            </a:r>
            <a:r>
              <a:rPr lang="en-US" sz="2400" b="1" baseline="16000">
                <a:latin typeface="Arial" charset="0"/>
              </a:rPr>
              <a:t>3</a:t>
            </a:r>
            <a:r>
              <a:rPr lang="en-US" sz="2000" b="1">
                <a:latin typeface="Arial" charset="0"/>
              </a:rPr>
              <a:t> / (p * Total Time)</a:t>
            </a:r>
          </a:p>
          <a:p>
            <a:r>
              <a:rPr lang="en-US" sz="2000" b="1">
                <a:latin typeface="Arial" charset="0"/>
              </a:rPr>
              <a:t>                                  = 1/( 1 + </a:t>
            </a:r>
            <a:r>
              <a:rPr lang="en-US" sz="2000" b="1">
                <a:latin typeface="Symbol" charset="0"/>
              </a:rPr>
              <a:t>a</a:t>
            </a:r>
            <a:r>
              <a:rPr lang="en-US" sz="2000" b="1">
                <a:latin typeface="Arial" charset="0"/>
              </a:rPr>
              <a:t> * 2*(s/n)</a:t>
            </a:r>
            <a:r>
              <a:rPr lang="en-US" sz="2400" b="1" baseline="16000">
                <a:latin typeface="Arial" charset="0"/>
              </a:rPr>
              <a:t>3</a:t>
            </a:r>
            <a:r>
              <a:rPr lang="en-US" sz="2000" b="1">
                <a:latin typeface="Arial" charset="0"/>
              </a:rPr>
              <a:t> + </a:t>
            </a:r>
            <a:r>
              <a:rPr lang="en-US" sz="2000" b="1">
                <a:latin typeface="Symbol" charset="0"/>
              </a:rPr>
              <a:t>b</a:t>
            </a:r>
            <a:r>
              <a:rPr lang="en-US" sz="2000" b="1">
                <a:latin typeface="Arial" charset="0"/>
              </a:rPr>
              <a:t> * 2*(s/n) )</a:t>
            </a:r>
          </a:p>
          <a:p>
            <a:r>
              <a:rPr lang="en-US" sz="2000" b="1">
                <a:latin typeface="Arial" charset="0"/>
              </a:rPr>
              <a:t>                                  = 1 - O(sqrt(p)/n)</a:t>
            </a:r>
          </a:p>
          <a:p>
            <a:pPr>
              <a:buFontTx/>
              <a:buChar char="°"/>
            </a:pPr>
            <a:r>
              <a:rPr lang="en-US" sz="2000" b="1">
                <a:latin typeface="Arial" charset="0"/>
              </a:rPr>
              <a:t> Grows to 1 as n/s = n/sqrt(p) = sqrt(data per processor) grows</a:t>
            </a:r>
          </a:p>
          <a:p>
            <a:pPr>
              <a:buFontTx/>
              <a:buChar char="°"/>
            </a:pPr>
            <a:r>
              <a:rPr lang="en-US" sz="2000" b="1">
                <a:latin typeface="Arial" charset="0"/>
              </a:rPr>
              <a:t> Better than 1D layout, which had Efficiency = 1 - O(p/n)</a:t>
            </a:r>
            <a:endParaRPr lang="en-US" sz="200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232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Parallel Matrix Multiply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534400" cy="5943600"/>
          </a:xfrm>
        </p:spPr>
        <p:txBody>
          <a:bodyPr/>
          <a:lstStyle/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Compute  </a:t>
            </a:r>
            <a:r>
              <a:rPr lang="en-US" sz="2800">
                <a:latin typeface="Arial" charset="0"/>
              </a:rPr>
              <a:t>C = C + A*B</a:t>
            </a:r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Basic sequential algorithm:</a:t>
            </a:r>
          </a:p>
          <a:p>
            <a:pPr lvl="4"/>
            <a:endParaRPr lang="en-US">
              <a:latin typeface="Arial" charset="0"/>
            </a:endParaRPr>
          </a:p>
          <a:p>
            <a:pPr lvl="1"/>
            <a:r>
              <a:rPr lang="en-US" sz="2400">
                <a:latin typeface="Arial" charset="0"/>
              </a:rPr>
              <a:t>C(i,j)  +=  A(i,1)*B(1,j)  +  A(i,2)*B(1,j)  +…+  A(i,n)*B(n,j)</a:t>
            </a:r>
          </a:p>
          <a:p>
            <a:pPr lvl="4"/>
            <a:endParaRPr lang="en-US" sz="2000">
              <a:latin typeface="Arial" charset="0"/>
            </a:endParaRPr>
          </a:p>
          <a:p>
            <a:pPr lvl="1"/>
            <a:r>
              <a:rPr lang="en-US" sz="2400">
                <a:latin typeface="Arial" charset="0"/>
              </a:rPr>
              <a:t>work  =  t</a:t>
            </a:r>
            <a:r>
              <a:rPr lang="en-US" sz="2800" b="1" baseline="-25000">
                <a:latin typeface="Arial" charset="0"/>
              </a:rPr>
              <a:t>1</a:t>
            </a:r>
            <a:r>
              <a:rPr lang="en-US" sz="2400">
                <a:latin typeface="Arial" charset="0"/>
              </a:rPr>
              <a:t>  =  2n</a:t>
            </a:r>
            <a:r>
              <a:rPr lang="en-US" sz="2800" b="1" baseline="30000">
                <a:latin typeface="Arial" charset="0"/>
              </a:rPr>
              <a:t>3</a:t>
            </a:r>
            <a:r>
              <a:rPr lang="en-US" sz="2400">
                <a:latin typeface="Arial" charset="0"/>
              </a:rPr>
              <a:t> floating point operations (</a:t>
            </a:r>
            <a:r>
              <a:rPr lang="ja-JP" altLang="en-US" sz="2400">
                <a:latin typeface="Arial" charset="0"/>
              </a:rPr>
              <a:t>“</a:t>
            </a:r>
            <a:r>
              <a:rPr lang="en-US" sz="2400">
                <a:latin typeface="Arial" charset="0"/>
              </a:rPr>
              <a:t>flops</a:t>
            </a:r>
            <a:r>
              <a:rPr lang="ja-JP" altLang="en-US" sz="2400">
                <a:latin typeface="Arial" charset="0"/>
              </a:rPr>
              <a:t>”</a:t>
            </a:r>
            <a:r>
              <a:rPr lang="en-US" sz="2400">
                <a:latin typeface="Arial" charset="0"/>
              </a:rPr>
              <a:t>)</a:t>
            </a:r>
          </a:p>
          <a:p>
            <a:pPr>
              <a:buFontTx/>
              <a:buNone/>
            </a:pPr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Variables are:</a:t>
            </a:r>
          </a:p>
          <a:p>
            <a:pPr lvl="1"/>
            <a:r>
              <a:rPr lang="en-US" sz="2400">
                <a:latin typeface="Arial" charset="0"/>
              </a:rPr>
              <a:t>Data layout </a:t>
            </a:r>
          </a:p>
          <a:p>
            <a:pPr lvl="1"/>
            <a:r>
              <a:rPr lang="en-US" sz="2400">
                <a:latin typeface="Arial" charset="0"/>
              </a:rPr>
              <a:t>Structure of communication </a:t>
            </a:r>
          </a:p>
          <a:p>
            <a:pPr lvl="1"/>
            <a:r>
              <a:rPr lang="en-US" sz="2400">
                <a:latin typeface="Arial" charset="0"/>
              </a:rPr>
              <a:t>Schedule of </a:t>
            </a:r>
            <a:r>
              <a:rPr lang="en-US" sz="2400">
                <a:solidFill>
                  <a:schemeClr val="tx1"/>
                </a:solidFill>
                <a:latin typeface="Arial" charset="0"/>
              </a:rPr>
              <a:t>communication</a:t>
            </a:r>
          </a:p>
          <a:p>
            <a:pPr lvl="1"/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905000"/>
            <a:ext cx="6677025" cy="2020888"/>
          </a:xfrm>
        </p:spPr>
        <p:txBody>
          <a:bodyPr lIns="63500" tIns="25400" rIns="63500" bIns="25400">
            <a:spAutoFit/>
          </a:bodyPr>
          <a:lstStyle/>
          <a:p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Extra Slides:  </a:t>
            </a:r>
            <a:b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/>
            </a:r>
            <a:b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sz="3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SUMMA parallel matrix multiplication algorithm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058150" cy="422275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SUMMA Algorithm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534400" cy="5257800"/>
          </a:xfrm>
        </p:spPr>
        <p:txBody>
          <a:bodyPr/>
          <a:lstStyle/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SUMMA = Scalable Universal Matrix Multiply 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Slightly less efficient than Cannon</a:t>
            </a:r>
            <a:br>
              <a:rPr lang="en-US">
                <a:latin typeface="Arial" charset="0"/>
              </a:rPr>
            </a:br>
            <a:r>
              <a:rPr lang="en-US">
                <a:latin typeface="Arial" charset="0"/>
              </a:rPr>
              <a:t>… but simpler and easier to generalize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Presentation from van de Geijn and Watts</a:t>
            </a:r>
          </a:p>
          <a:p>
            <a:pPr lvl="1"/>
            <a:r>
              <a:rPr lang="en-US">
                <a:latin typeface="Arial" charset="0"/>
              </a:rPr>
              <a:t>www.netlib.org/lapack/lawns/lawn96.ps</a:t>
            </a:r>
          </a:p>
          <a:p>
            <a:pPr lvl="1"/>
            <a:r>
              <a:rPr lang="en-US">
                <a:latin typeface="Arial" charset="0"/>
              </a:rPr>
              <a:t>Similar ideas appeared many times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Used in practice in PBLAS = Parallel BLAS</a:t>
            </a:r>
          </a:p>
          <a:p>
            <a:pPr lvl="1"/>
            <a:r>
              <a:rPr lang="en-US">
                <a:latin typeface="Arial" charset="0"/>
              </a:rPr>
              <a:t>www.netlib.org/lapack/lawns/lawn100.ps</a:t>
            </a:r>
          </a:p>
          <a:p>
            <a:pPr lvl="1"/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193675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SUMMA </a:t>
            </a:r>
          </a:p>
        </p:txBody>
      </p:sp>
      <p:grpSp>
        <p:nvGrpSpPr>
          <p:cNvPr id="43011" name="Group 3"/>
          <p:cNvGrpSpPr>
            <a:grpSpLocks/>
          </p:cNvGrpSpPr>
          <p:nvPr/>
        </p:nvGrpSpPr>
        <p:grpSpPr bwMode="auto">
          <a:xfrm>
            <a:off x="1447800" y="990600"/>
            <a:ext cx="1828800" cy="1752600"/>
            <a:chOff x="960" y="528"/>
            <a:chExt cx="1152" cy="1104"/>
          </a:xfrm>
        </p:grpSpPr>
        <p:sp>
          <p:nvSpPr>
            <p:cNvPr id="43051" name="Rectangle 4"/>
            <p:cNvSpPr>
              <a:spLocks noChangeArrowheads="1"/>
            </p:cNvSpPr>
            <p:nvPr/>
          </p:nvSpPr>
          <p:spPr bwMode="auto">
            <a:xfrm>
              <a:off x="960" y="528"/>
              <a:ext cx="1152" cy="110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2" name="Line 5"/>
            <p:cNvSpPr>
              <a:spLocks noChangeShapeType="1"/>
            </p:cNvSpPr>
            <p:nvPr/>
          </p:nvSpPr>
          <p:spPr bwMode="auto">
            <a:xfrm>
              <a:off x="960" y="105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3" name="Line 6"/>
            <p:cNvSpPr>
              <a:spLocks noChangeShapeType="1"/>
            </p:cNvSpPr>
            <p:nvPr/>
          </p:nvSpPr>
          <p:spPr bwMode="auto">
            <a:xfrm>
              <a:off x="960" y="768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4" name="Line 7"/>
            <p:cNvSpPr>
              <a:spLocks noChangeShapeType="1"/>
            </p:cNvSpPr>
            <p:nvPr/>
          </p:nvSpPr>
          <p:spPr bwMode="auto">
            <a:xfrm>
              <a:off x="960" y="1344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5" name="Line 8"/>
            <p:cNvSpPr>
              <a:spLocks noChangeShapeType="1"/>
            </p:cNvSpPr>
            <p:nvPr/>
          </p:nvSpPr>
          <p:spPr bwMode="auto">
            <a:xfrm>
              <a:off x="1536" y="528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6" name="Line 9"/>
            <p:cNvSpPr>
              <a:spLocks noChangeShapeType="1"/>
            </p:cNvSpPr>
            <p:nvPr/>
          </p:nvSpPr>
          <p:spPr bwMode="auto">
            <a:xfrm>
              <a:off x="1248" y="528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7" name="Line 10"/>
            <p:cNvSpPr>
              <a:spLocks noChangeShapeType="1"/>
            </p:cNvSpPr>
            <p:nvPr/>
          </p:nvSpPr>
          <p:spPr bwMode="auto">
            <a:xfrm>
              <a:off x="1824" y="528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012" name="Group 11"/>
          <p:cNvGrpSpPr>
            <a:grpSpLocks/>
          </p:cNvGrpSpPr>
          <p:nvPr/>
        </p:nvGrpSpPr>
        <p:grpSpPr bwMode="auto">
          <a:xfrm>
            <a:off x="3733800" y="990600"/>
            <a:ext cx="1828800" cy="1752600"/>
            <a:chOff x="960" y="528"/>
            <a:chExt cx="1152" cy="1104"/>
          </a:xfrm>
        </p:grpSpPr>
        <p:sp>
          <p:nvSpPr>
            <p:cNvPr id="43044" name="Rectangle 12"/>
            <p:cNvSpPr>
              <a:spLocks noChangeArrowheads="1"/>
            </p:cNvSpPr>
            <p:nvPr/>
          </p:nvSpPr>
          <p:spPr bwMode="auto">
            <a:xfrm>
              <a:off x="960" y="528"/>
              <a:ext cx="1152" cy="110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5" name="Line 13"/>
            <p:cNvSpPr>
              <a:spLocks noChangeShapeType="1"/>
            </p:cNvSpPr>
            <p:nvPr/>
          </p:nvSpPr>
          <p:spPr bwMode="auto">
            <a:xfrm>
              <a:off x="960" y="105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6" name="Line 14"/>
            <p:cNvSpPr>
              <a:spLocks noChangeShapeType="1"/>
            </p:cNvSpPr>
            <p:nvPr/>
          </p:nvSpPr>
          <p:spPr bwMode="auto">
            <a:xfrm>
              <a:off x="960" y="768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7" name="Line 15"/>
            <p:cNvSpPr>
              <a:spLocks noChangeShapeType="1"/>
            </p:cNvSpPr>
            <p:nvPr/>
          </p:nvSpPr>
          <p:spPr bwMode="auto">
            <a:xfrm>
              <a:off x="960" y="1344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8" name="Line 16"/>
            <p:cNvSpPr>
              <a:spLocks noChangeShapeType="1"/>
            </p:cNvSpPr>
            <p:nvPr/>
          </p:nvSpPr>
          <p:spPr bwMode="auto">
            <a:xfrm>
              <a:off x="1536" y="528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9" name="Line 17"/>
            <p:cNvSpPr>
              <a:spLocks noChangeShapeType="1"/>
            </p:cNvSpPr>
            <p:nvPr/>
          </p:nvSpPr>
          <p:spPr bwMode="auto">
            <a:xfrm>
              <a:off x="1248" y="528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50" name="Line 18"/>
            <p:cNvSpPr>
              <a:spLocks noChangeShapeType="1"/>
            </p:cNvSpPr>
            <p:nvPr/>
          </p:nvSpPr>
          <p:spPr bwMode="auto">
            <a:xfrm>
              <a:off x="1824" y="528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13" name="Rectangle 19"/>
          <p:cNvSpPr>
            <a:spLocks noChangeArrowheads="1"/>
          </p:cNvSpPr>
          <p:nvPr/>
        </p:nvSpPr>
        <p:spPr bwMode="auto">
          <a:xfrm>
            <a:off x="6019800" y="990600"/>
            <a:ext cx="1828800" cy="175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4" name="Line 20"/>
          <p:cNvSpPr>
            <a:spLocks noChangeShapeType="1"/>
          </p:cNvSpPr>
          <p:nvPr/>
        </p:nvSpPr>
        <p:spPr bwMode="auto">
          <a:xfrm>
            <a:off x="6019800" y="18288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Line 21"/>
          <p:cNvSpPr>
            <a:spLocks noChangeShapeType="1"/>
          </p:cNvSpPr>
          <p:nvPr/>
        </p:nvSpPr>
        <p:spPr bwMode="auto">
          <a:xfrm>
            <a:off x="6019800" y="13716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6" name="Line 22"/>
          <p:cNvSpPr>
            <a:spLocks noChangeShapeType="1"/>
          </p:cNvSpPr>
          <p:nvPr/>
        </p:nvSpPr>
        <p:spPr bwMode="auto">
          <a:xfrm>
            <a:off x="6019800" y="2286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Line 23"/>
          <p:cNvSpPr>
            <a:spLocks noChangeShapeType="1"/>
          </p:cNvSpPr>
          <p:nvPr/>
        </p:nvSpPr>
        <p:spPr bwMode="auto">
          <a:xfrm>
            <a:off x="6934200" y="99060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8" name="Line 24"/>
          <p:cNvSpPr>
            <a:spLocks noChangeShapeType="1"/>
          </p:cNvSpPr>
          <p:nvPr/>
        </p:nvSpPr>
        <p:spPr bwMode="auto">
          <a:xfrm>
            <a:off x="6477000" y="99060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Line 25"/>
          <p:cNvSpPr>
            <a:spLocks noChangeShapeType="1"/>
          </p:cNvSpPr>
          <p:nvPr/>
        </p:nvSpPr>
        <p:spPr bwMode="auto">
          <a:xfrm>
            <a:off x="7391400" y="99060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0" name="Text Box 26"/>
          <p:cNvSpPr txBox="1">
            <a:spLocks noChangeArrowheads="1"/>
          </p:cNvSpPr>
          <p:nvPr/>
        </p:nvSpPr>
        <p:spPr bwMode="auto">
          <a:xfrm>
            <a:off x="3336925" y="1563688"/>
            <a:ext cx="30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400" b="1">
                <a:latin typeface="Arial" charset="0"/>
              </a:rPr>
              <a:t>*</a:t>
            </a:r>
          </a:p>
        </p:txBody>
      </p:sp>
      <p:sp>
        <p:nvSpPr>
          <p:cNvPr id="43021" name="Text Box 27"/>
          <p:cNvSpPr txBox="1">
            <a:spLocks noChangeArrowheads="1"/>
          </p:cNvSpPr>
          <p:nvPr/>
        </p:nvSpPr>
        <p:spPr bwMode="auto">
          <a:xfrm>
            <a:off x="5546725" y="1611313"/>
            <a:ext cx="401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 =</a:t>
            </a:r>
          </a:p>
        </p:txBody>
      </p:sp>
      <p:sp>
        <p:nvSpPr>
          <p:cNvPr id="43022" name="Text Box 28"/>
          <p:cNvSpPr txBox="1">
            <a:spLocks noChangeArrowheads="1"/>
          </p:cNvSpPr>
          <p:nvPr/>
        </p:nvSpPr>
        <p:spPr bwMode="auto">
          <a:xfrm>
            <a:off x="1127125" y="1865313"/>
            <a:ext cx="24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Helvetica" charset="0"/>
              </a:rPr>
              <a:t>I</a:t>
            </a:r>
          </a:p>
        </p:txBody>
      </p:sp>
      <p:sp>
        <p:nvSpPr>
          <p:cNvPr id="43023" name="Text Box 29"/>
          <p:cNvSpPr txBox="1">
            <a:spLocks noChangeArrowheads="1"/>
          </p:cNvSpPr>
          <p:nvPr/>
        </p:nvSpPr>
        <p:spPr bwMode="auto">
          <a:xfrm>
            <a:off x="5165725" y="646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Helvetica" charset="0"/>
              </a:rPr>
              <a:t>J</a:t>
            </a:r>
          </a:p>
        </p:txBody>
      </p:sp>
      <p:sp>
        <p:nvSpPr>
          <p:cNvPr id="43024" name="Text Box 30"/>
          <p:cNvSpPr txBox="1">
            <a:spLocks noChangeArrowheads="1"/>
          </p:cNvSpPr>
          <p:nvPr/>
        </p:nvSpPr>
        <p:spPr bwMode="auto">
          <a:xfrm>
            <a:off x="515938" y="2389188"/>
            <a:ext cx="693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600" b="1">
                <a:latin typeface="Helvetica" charset="0"/>
              </a:rPr>
              <a:t>A(I,k)</a:t>
            </a:r>
          </a:p>
        </p:txBody>
      </p:sp>
      <p:sp>
        <p:nvSpPr>
          <p:cNvPr id="43025" name="Line 31"/>
          <p:cNvSpPr>
            <a:spLocks noChangeShapeType="1"/>
          </p:cNvSpPr>
          <p:nvPr/>
        </p:nvSpPr>
        <p:spPr bwMode="auto">
          <a:xfrm flipV="1">
            <a:off x="1125538" y="2133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26" name="Text Box 32"/>
          <p:cNvSpPr txBox="1">
            <a:spLocks noChangeArrowheads="1"/>
          </p:cNvSpPr>
          <p:nvPr/>
        </p:nvSpPr>
        <p:spPr bwMode="auto">
          <a:xfrm>
            <a:off x="1584325" y="646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Helvetica" charset="0"/>
              </a:rPr>
              <a:t>k</a:t>
            </a:r>
          </a:p>
        </p:txBody>
      </p:sp>
      <p:sp>
        <p:nvSpPr>
          <p:cNvPr id="43027" name="Text Box 33"/>
          <p:cNvSpPr txBox="1">
            <a:spLocks noChangeArrowheads="1"/>
          </p:cNvSpPr>
          <p:nvPr/>
        </p:nvSpPr>
        <p:spPr bwMode="auto">
          <a:xfrm>
            <a:off x="5562600" y="9937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Helvetica" charset="0"/>
              </a:rPr>
              <a:t>k</a:t>
            </a:r>
          </a:p>
        </p:txBody>
      </p:sp>
      <p:sp>
        <p:nvSpPr>
          <p:cNvPr id="43028" name="Text Box 34"/>
          <p:cNvSpPr txBox="1">
            <a:spLocks noChangeArrowheads="1"/>
          </p:cNvSpPr>
          <p:nvPr/>
        </p:nvSpPr>
        <p:spPr bwMode="auto">
          <a:xfrm>
            <a:off x="5486400" y="612775"/>
            <a:ext cx="81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Helvetica" charset="0"/>
              </a:rPr>
              <a:t>B(k,J)</a:t>
            </a:r>
          </a:p>
        </p:txBody>
      </p:sp>
      <p:sp>
        <p:nvSpPr>
          <p:cNvPr id="43029" name="Text Box 35"/>
          <p:cNvSpPr txBox="1">
            <a:spLocks noChangeArrowheads="1"/>
          </p:cNvSpPr>
          <p:nvPr/>
        </p:nvSpPr>
        <p:spPr bwMode="auto">
          <a:xfrm>
            <a:off x="784225" y="3190875"/>
            <a:ext cx="7927975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30188" indent="-230188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635000" indent="-174625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 sz="1800">
                <a:latin typeface="Helvetica" charset="0"/>
              </a:rPr>
              <a:t>  </a:t>
            </a:r>
            <a:r>
              <a:rPr lang="en-US" sz="2400">
                <a:latin typeface="Helvetica" charset="0"/>
              </a:rPr>
              <a:t>I, J represent all rows, columns owned by a processor</a:t>
            </a:r>
          </a:p>
          <a:p>
            <a:pPr>
              <a:buFontTx/>
              <a:buChar char="•"/>
            </a:pPr>
            <a:r>
              <a:rPr lang="en-US" sz="2400">
                <a:latin typeface="Helvetica" charset="0"/>
              </a:rPr>
              <a:t> k is a single row or column </a:t>
            </a:r>
          </a:p>
          <a:p>
            <a:pPr lvl="1">
              <a:buFontTx/>
              <a:buChar char="•"/>
            </a:pPr>
            <a:r>
              <a:rPr lang="en-US" sz="2400">
                <a:latin typeface="Helvetica" charset="0"/>
              </a:rPr>
              <a:t> or a block of b rows or columns</a:t>
            </a:r>
          </a:p>
          <a:p>
            <a:pPr>
              <a:buFontTx/>
              <a:buChar char="•"/>
            </a:pPr>
            <a:endParaRPr lang="en-US" sz="2400">
              <a:latin typeface="Helvetica" charset="0"/>
            </a:endParaRPr>
          </a:p>
          <a:p>
            <a:pPr>
              <a:buFontTx/>
              <a:buChar char="•"/>
            </a:pPr>
            <a:r>
              <a:rPr lang="en-US" sz="2400">
                <a:latin typeface="Helvetica" charset="0"/>
              </a:rPr>
              <a:t>C(I,J) = C(I,J) + </a:t>
            </a:r>
            <a:r>
              <a:rPr lang="en-US" sz="2400">
                <a:latin typeface="Symbol" charset="0"/>
              </a:rPr>
              <a:t>S</a:t>
            </a:r>
            <a:r>
              <a:rPr lang="en-US" sz="3200" baseline="-14000">
                <a:latin typeface="Helvetica" charset="0"/>
              </a:rPr>
              <a:t>k</a:t>
            </a:r>
            <a:r>
              <a:rPr lang="en-US" sz="2400">
                <a:latin typeface="Helvetica" charset="0"/>
              </a:rPr>
              <a:t> A(I,k)*B(k,J)</a:t>
            </a:r>
          </a:p>
          <a:p>
            <a:pPr>
              <a:buFontTx/>
              <a:buChar char="•"/>
            </a:pPr>
            <a:endParaRPr lang="en-US" sz="2400">
              <a:latin typeface="Helvetica" charset="0"/>
            </a:endParaRPr>
          </a:p>
          <a:p>
            <a:pPr>
              <a:buFontTx/>
              <a:buChar char="•"/>
            </a:pPr>
            <a:r>
              <a:rPr lang="en-US" sz="2400">
                <a:latin typeface="Helvetica" charset="0"/>
              </a:rPr>
              <a:t> Assume a p</a:t>
            </a:r>
            <a:r>
              <a:rPr lang="en-US" sz="3600" baseline="-16000">
                <a:latin typeface="Helvetica" charset="0"/>
              </a:rPr>
              <a:t>r</a:t>
            </a:r>
            <a:r>
              <a:rPr lang="en-US" sz="2400">
                <a:latin typeface="Helvetica" charset="0"/>
              </a:rPr>
              <a:t> by p</a:t>
            </a:r>
            <a:r>
              <a:rPr lang="en-US" sz="3600" baseline="-16000">
                <a:latin typeface="Helvetica" charset="0"/>
              </a:rPr>
              <a:t>c</a:t>
            </a:r>
            <a:r>
              <a:rPr lang="en-US" sz="2400">
                <a:latin typeface="Helvetica" charset="0"/>
              </a:rPr>
              <a:t> processor grid (p</a:t>
            </a:r>
            <a:r>
              <a:rPr lang="en-US" sz="3600" baseline="-16000">
                <a:latin typeface="Helvetica" charset="0"/>
              </a:rPr>
              <a:t>r</a:t>
            </a:r>
            <a:r>
              <a:rPr lang="en-US" sz="2400">
                <a:latin typeface="Helvetica" charset="0"/>
              </a:rPr>
              <a:t> = p</a:t>
            </a:r>
            <a:r>
              <a:rPr lang="en-US" sz="3600" baseline="-16000">
                <a:latin typeface="Helvetica" charset="0"/>
              </a:rPr>
              <a:t>c</a:t>
            </a:r>
            <a:r>
              <a:rPr lang="en-US" sz="2400">
                <a:latin typeface="Helvetica" charset="0"/>
              </a:rPr>
              <a:t> = 4 above) </a:t>
            </a:r>
          </a:p>
          <a:p>
            <a:pPr lvl="1">
              <a:buFontTx/>
              <a:buChar char="•"/>
            </a:pPr>
            <a:r>
              <a:rPr lang="en-US" sz="2400">
                <a:latin typeface="Helvetica" charset="0"/>
              </a:rPr>
              <a:t>Need not be square          </a:t>
            </a:r>
          </a:p>
        </p:txBody>
      </p:sp>
      <p:sp>
        <p:nvSpPr>
          <p:cNvPr id="43030" name="Line 36"/>
          <p:cNvSpPr>
            <a:spLocks noChangeShapeType="1"/>
          </p:cNvSpPr>
          <p:nvPr/>
        </p:nvSpPr>
        <p:spPr bwMode="auto">
          <a:xfrm flipH="1">
            <a:off x="5334000" y="8382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31" name="Rectangle 37"/>
          <p:cNvSpPr>
            <a:spLocks noChangeArrowheads="1"/>
          </p:cNvSpPr>
          <p:nvPr/>
        </p:nvSpPr>
        <p:spPr bwMode="auto">
          <a:xfrm flipH="1">
            <a:off x="1584325" y="993775"/>
            <a:ext cx="92075" cy="1749425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32" name="Group 38"/>
          <p:cNvGrpSpPr>
            <a:grpSpLocks/>
          </p:cNvGrpSpPr>
          <p:nvPr/>
        </p:nvGrpSpPr>
        <p:grpSpPr bwMode="auto">
          <a:xfrm>
            <a:off x="1692275" y="1690688"/>
            <a:ext cx="1393825" cy="385762"/>
            <a:chOff x="1038" y="525"/>
            <a:chExt cx="878" cy="243"/>
          </a:xfrm>
        </p:grpSpPr>
        <p:sp>
          <p:nvSpPr>
            <p:cNvPr id="43041" name="Line 39"/>
            <p:cNvSpPr>
              <a:spLocks noChangeShapeType="1"/>
            </p:cNvSpPr>
            <p:nvPr/>
          </p:nvSpPr>
          <p:spPr bwMode="auto">
            <a:xfrm>
              <a:off x="1056" y="768"/>
              <a:ext cx="31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2" name="Freeform 40"/>
            <p:cNvSpPr>
              <a:spLocks/>
            </p:cNvSpPr>
            <p:nvPr/>
          </p:nvSpPr>
          <p:spPr bwMode="auto">
            <a:xfrm>
              <a:off x="1042" y="539"/>
              <a:ext cx="604" cy="220"/>
            </a:xfrm>
            <a:custGeom>
              <a:avLst/>
              <a:gdLst>
                <a:gd name="T0" fmla="*/ 0 w 604"/>
                <a:gd name="T1" fmla="*/ 220 h 220"/>
                <a:gd name="T2" fmla="*/ 412 w 604"/>
                <a:gd name="T3" fmla="*/ 0 h 220"/>
                <a:gd name="T4" fmla="*/ 604 w 604"/>
                <a:gd name="T5" fmla="*/ 220 h 220"/>
                <a:gd name="T6" fmla="*/ 0 60000 65536"/>
                <a:gd name="T7" fmla="*/ 0 60000 65536"/>
                <a:gd name="T8" fmla="*/ 0 60000 65536"/>
                <a:gd name="T9" fmla="*/ 0 w 604"/>
                <a:gd name="T10" fmla="*/ 0 h 220"/>
                <a:gd name="T11" fmla="*/ 604 w 604"/>
                <a:gd name="T12" fmla="*/ 220 h 2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4" h="220">
                  <a:moveTo>
                    <a:pt x="0" y="220"/>
                  </a:moveTo>
                  <a:cubicBezTo>
                    <a:pt x="155" y="110"/>
                    <a:pt x="311" y="0"/>
                    <a:pt x="412" y="0"/>
                  </a:cubicBezTo>
                  <a:cubicBezTo>
                    <a:pt x="513" y="0"/>
                    <a:pt x="558" y="110"/>
                    <a:pt x="604" y="22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3" name="Freeform 41"/>
            <p:cNvSpPr>
              <a:spLocks/>
            </p:cNvSpPr>
            <p:nvPr/>
          </p:nvSpPr>
          <p:spPr bwMode="auto">
            <a:xfrm>
              <a:off x="1038" y="525"/>
              <a:ext cx="878" cy="220"/>
            </a:xfrm>
            <a:custGeom>
              <a:avLst/>
              <a:gdLst>
                <a:gd name="T0" fmla="*/ 0 w 604"/>
                <a:gd name="T1" fmla="*/ 220 h 220"/>
                <a:gd name="T2" fmla="*/ 3888 w 604"/>
                <a:gd name="T3" fmla="*/ 0 h 220"/>
                <a:gd name="T4" fmla="*/ 5698 w 604"/>
                <a:gd name="T5" fmla="*/ 220 h 220"/>
                <a:gd name="T6" fmla="*/ 0 60000 65536"/>
                <a:gd name="T7" fmla="*/ 0 60000 65536"/>
                <a:gd name="T8" fmla="*/ 0 60000 65536"/>
                <a:gd name="T9" fmla="*/ 0 w 604"/>
                <a:gd name="T10" fmla="*/ 0 h 220"/>
                <a:gd name="T11" fmla="*/ 604 w 604"/>
                <a:gd name="T12" fmla="*/ 220 h 2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4" h="220">
                  <a:moveTo>
                    <a:pt x="0" y="220"/>
                  </a:moveTo>
                  <a:cubicBezTo>
                    <a:pt x="155" y="110"/>
                    <a:pt x="311" y="0"/>
                    <a:pt x="412" y="0"/>
                  </a:cubicBezTo>
                  <a:cubicBezTo>
                    <a:pt x="513" y="0"/>
                    <a:pt x="558" y="110"/>
                    <a:pt x="604" y="22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33" name="Rectangle 42"/>
          <p:cNvSpPr>
            <a:spLocks noChangeArrowheads="1"/>
          </p:cNvSpPr>
          <p:nvPr/>
        </p:nvSpPr>
        <p:spPr bwMode="auto">
          <a:xfrm>
            <a:off x="3733800" y="1112838"/>
            <a:ext cx="1828800" cy="106362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4" name="Rectangle 43"/>
          <p:cNvSpPr>
            <a:spLocks noChangeArrowheads="1"/>
          </p:cNvSpPr>
          <p:nvPr/>
        </p:nvSpPr>
        <p:spPr bwMode="auto">
          <a:xfrm>
            <a:off x="7388225" y="1828800"/>
            <a:ext cx="463550" cy="465138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C(I,J)</a:t>
            </a:r>
          </a:p>
        </p:txBody>
      </p:sp>
      <p:sp>
        <p:nvSpPr>
          <p:cNvPr id="43035" name="Rectangle 44"/>
          <p:cNvSpPr>
            <a:spLocks noChangeArrowheads="1"/>
          </p:cNvSpPr>
          <p:nvPr/>
        </p:nvSpPr>
        <p:spPr bwMode="auto">
          <a:xfrm>
            <a:off x="7388225" y="1730375"/>
            <a:ext cx="463550" cy="9842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6" name="Rectangle 45"/>
          <p:cNvSpPr>
            <a:spLocks noChangeArrowheads="1"/>
          </p:cNvSpPr>
          <p:nvPr/>
        </p:nvSpPr>
        <p:spPr bwMode="auto">
          <a:xfrm flipH="1">
            <a:off x="7296150" y="1828800"/>
            <a:ext cx="95250" cy="4572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37" name="Group 46"/>
          <p:cNvGrpSpPr>
            <a:grpSpLocks/>
          </p:cNvGrpSpPr>
          <p:nvPr/>
        </p:nvGrpSpPr>
        <p:grpSpPr bwMode="auto">
          <a:xfrm rot="5400000">
            <a:off x="4802981" y="1726407"/>
            <a:ext cx="1393825" cy="385762"/>
            <a:chOff x="1038" y="525"/>
            <a:chExt cx="878" cy="243"/>
          </a:xfrm>
        </p:grpSpPr>
        <p:sp>
          <p:nvSpPr>
            <p:cNvPr id="43038" name="Line 47"/>
            <p:cNvSpPr>
              <a:spLocks noChangeShapeType="1"/>
            </p:cNvSpPr>
            <p:nvPr/>
          </p:nvSpPr>
          <p:spPr bwMode="auto">
            <a:xfrm>
              <a:off x="1056" y="768"/>
              <a:ext cx="31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9" name="Freeform 48"/>
            <p:cNvSpPr>
              <a:spLocks/>
            </p:cNvSpPr>
            <p:nvPr/>
          </p:nvSpPr>
          <p:spPr bwMode="auto">
            <a:xfrm>
              <a:off x="1042" y="539"/>
              <a:ext cx="604" cy="220"/>
            </a:xfrm>
            <a:custGeom>
              <a:avLst/>
              <a:gdLst>
                <a:gd name="T0" fmla="*/ 0 w 604"/>
                <a:gd name="T1" fmla="*/ 220 h 220"/>
                <a:gd name="T2" fmla="*/ 412 w 604"/>
                <a:gd name="T3" fmla="*/ 0 h 220"/>
                <a:gd name="T4" fmla="*/ 604 w 604"/>
                <a:gd name="T5" fmla="*/ 220 h 220"/>
                <a:gd name="T6" fmla="*/ 0 60000 65536"/>
                <a:gd name="T7" fmla="*/ 0 60000 65536"/>
                <a:gd name="T8" fmla="*/ 0 60000 65536"/>
                <a:gd name="T9" fmla="*/ 0 w 604"/>
                <a:gd name="T10" fmla="*/ 0 h 220"/>
                <a:gd name="T11" fmla="*/ 604 w 604"/>
                <a:gd name="T12" fmla="*/ 220 h 2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4" h="220">
                  <a:moveTo>
                    <a:pt x="0" y="220"/>
                  </a:moveTo>
                  <a:cubicBezTo>
                    <a:pt x="155" y="110"/>
                    <a:pt x="311" y="0"/>
                    <a:pt x="412" y="0"/>
                  </a:cubicBezTo>
                  <a:cubicBezTo>
                    <a:pt x="513" y="0"/>
                    <a:pt x="558" y="110"/>
                    <a:pt x="604" y="22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40" name="Freeform 49"/>
            <p:cNvSpPr>
              <a:spLocks/>
            </p:cNvSpPr>
            <p:nvPr/>
          </p:nvSpPr>
          <p:spPr bwMode="auto">
            <a:xfrm>
              <a:off x="1038" y="525"/>
              <a:ext cx="878" cy="220"/>
            </a:xfrm>
            <a:custGeom>
              <a:avLst/>
              <a:gdLst>
                <a:gd name="T0" fmla="*/ 0 w 604"/>
                <a:gd name="T1" fmla="*/ 220 h 220"/>
                <a:gd name="T2" fmla="*/ 3888 w 604"/>
                <a:gd name="T3" fmla="*/ 0 h 220"/>
                <a:gd name="T4" fmla="*/ 5698 w 604"/>
                <a:gd name="T5" fmla="*/ 220 h 220"/>
                <a:gd name="T6" fmla="*/ 0 60000 65536"/>
                <a:gd name="T7" fmla="*/ 0 60000 65536"/>
                <a:gd name="T8" fmla="*/ 0 60000 65536"/>
                <a:gd name="T9" fmla="*/ 0 w 604"/>
                <a:gd name="T10" fmla="*/ 0 h 220"/>
                <a:gd name="T11" fmla="*/ 604 w 604"/>
                <a:gd name="T12" fmla="*/ 220 h 2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4" h="220">
                  <a:moveTo>
                    <a:pt x="0" y="220"/>
                  </a:moveTo>
                  <a:cubicBezTo>
                    <a:pt x="155" y="110"/>
                    <a:pt x="311" y="0"/>
                    <a:pt x="412" y="0"/>
                  </a:cubicBezTo>
                  <a:cubicBezTo>
                    <a:pt x="513" y="0"/>
                    <a:pt x="558" y="110"/>
                    <a:pt x="604" y="22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193675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SUMMA 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909638" y="2836863"/>
            <a:ext cx="7959725" cy="3498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n-US" sz="2000" b="1">
                <a:latin typeface="Arial" charset="0"/>
              </a:rPr>
              <a:t>For k=0 to n-1    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or n/b-1 where b is the block size </a:t>
            </a:r>
          </a:p>
          <a:p>
            <a:pPr>
              <a:spcBef>
                <a:spcPct val="25000"/>
              </a:spcBef>
            </a:pPr>
            <a:r>
              <a:rPr lang="en-US" sz="2000" b="1">
                <a:solidFill>
                  <a:schemeClr val="accent2"/>
                </a:solidFill>
                <a:latin typeface="Arial" charset="0"/>
              </a:rPr>
              <a:t>                            …  = # cols in A(I,k) and # rows in B(k,J)</a:t>
            </a:r>
            <a:r>
              <a:rPr lang="en-US" sz="2000" b="1">
                <a:latin typeface="Arial" charset="0"/>
              </a:rPr>
              <a:t> </a:t>
            </a:r>
          </a:p>
          <a:p>
            <a:pPr>
              <a:spcBef>
                <a:spcPct val="25000"/>
              </a:spcBef>
            </a:pPr>
            <a:r>
              <a:rPr lang="en-US" sz="2000" b="1">
                <a:latin typeface="Arial" charset="0"/>
              </a:rPr>
              <a:t>     for all I = 1 to p</a:t>
            </a:r>
            <a:r>
              <a:rPr lang="en-US" sz="3200" b="1" baseline="-16000">
                <a:latin typeface="Arial" charset="0"/>
              </a:rPr>
              <a:t>r</a:t>
            </a:r>
            <a:r>
              <a:rPr lang="en-US" sz="2000" b="1">
                <a:latin typeface="Arial" charset="0"/>
              </a:rPr>
              <a:t>  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in parallel</a:t>
            </a:r>
            <a:endParaRPr lang="en-US" sz="2000" b="1">
              <a:latin typeface="Arial" charset="0"/>
            </a:endParaRPr>
          </a:p>
          <a:p>
            <a:pPr>
              <a:spcBef>
                <a:spcPct val="25000"/>
              </a:spcBef>
            </a:pPr>
            <a:r>
              <a:rPr lang="en-US" sz="2000" b="1">
                <a:latin typeface="Arial" charset="0"/>
              </a:rPr>
              <a:t>           owner of </a:t>
            </a:r>
            <a:r>
              <a:rPr lang="en-US" sz="2000" b="1">
                <a:solidFill>
                  <a:schemeClr val="accent1"/>
                </a:solidFill>
                <a:latin typeface="Arial" charset="0"/>
              </a:rPr>
              <a:t>A(I,k)</a:t>
            </a:r>
            <a:r>
              <a:rPr lang="en-US" sz="2000" b="1">
                <a:latin typeface="Arial" charset="0"/>
              </a:rPr>
              <a:t> broadcasts it to whole processor row</a:t>
            </a:r>
          </a:p>
          <a:p>
            <a:pPr>
              <a:spcBef>
                <a:spcPct val="25000"/>
              </a:spcBef>
            </a:pPr>
            <a:r>
              <a:rPr lang="en-US" sz="2000" b="1">
                <a:latin typeface="Arial" charset="0"/>
              </a:rPr>
              <a:t>     for all J = 1 to p</a:t>
            </a:r>
            <a:r>
              <a:rPr lang="en-US" sz="3200" b="1" baseline="-16000">
                <a:latin typeface="Arial" charset="0"/>
              </a:rPr>
              <a:t>c</a:t>
            </a:r>
            <a:r>
              <a:rPr lang="en-US" sz="2000" b="1">
                <a:latin typeface="Arial" charset="0"/>
              </a:rPr>
              <a:t> 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in parallel</a:t>
            </a:r>
            <a:endParaRPr lang="en-US" sz="2000" b="1">
              <a:latin typeface="Arial" charset="0"/>
            </a:endParaRPr>
          </a:p>
          <a:p>
            <a:pPr>
              <a:spcBef>
                <a:spcPct val="25000"/>
              </a:spcBef>
            </a:pPr>
            <a:r>
              <a:rPr lang="en-US" sz="2000" b="1">
                <a:latin typeface="Arial" charset="0"/>
              </a:rPr>
              <a:t>            owner of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B(k,J</a:t>
            </a:r>
            <a:r>
              <a:rPr lang="en-US" sz="2000" b="1">
                <a:latin typeface="Arial" charset="0"/>
              </a:rPr>
              <a:t>) broadcasts it to whole processor column</a:t>
            </a:r>
          </a:p>
          <a:p>
            <a:pPr>
              <a:spcBef>
                <a:spcPct val="25000"/>
              </a:spcBef>
            </a:pPr>
            <a:r>
              <a:rPr lang="en-US" sz="2000" b="1">
                <a:latin typeface="Arial" charset="0"/>
              </a:rPr>
              <a:t>     Receive </a:t>
            </a:r>
            <a:r>
              <a:rPr lang="en-US" sz="2000" b="1">
                <a:solidFill>
                  <a:schemeClr val="accent1"/>
                </a:solidFill>
                <a:latin typeface="Arial" charset="0"/>
              </a:rPr>
              <a:t>A(I,k)</a:t>
            </a:r>
            <a:r>
              <a:rPr lang="en-US" sz="2000" b="1">
                <a:latin typeface="Arial" charset="0"/>
              </a:rPr>
              <a:t> into </a:t>
            </a:r>
            <a:r>
              <a:rPr lang="en-US" sz="2000" b="1">
                <a:solidFill>
                  <a:schemeClr val="accent1"/>
                </a:solidFill>
                <a:latin typeface="Arial" charset="0"/>
              </a:rPr>
              <a:t>Acol</a:t>
            </a:r>
            <a:endParaRPr lang="en-US" sz="2000" b="1">
              <a:latin typeface="Arial" charset="0"/>
            </a:endParaRPr>
          </a:p>
          <a:p>
            <a:pPr>
              <a:spcBef>
                <a:spcPct val="25000"/>
              </a:spcBef>
            </a:pPr>
            <a:r>
              <a:rPr lang="en-US" sz="2000" b="1">
                <a:latin typeface="Arial" charset="0"/>
              </a:rPr>
              <a:t>     Receive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B(k,J)</a:t>
            </a:r>
            <a:r>
              <a:rPr lang="en-US" sz="2000" b="1">
                <a:latin typeface="Arial" charset="0"/>
              </a:rPr>
              <a:t> into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Brow</a:t>
            </a:r>
            <a:endParaRPr lang="en-US" sz="2000" b="1">
              <a:latin typeface="Arial" charset="0"/>
            </a:endParaRPr>
          </a:p>
          <a:p>
            <a:pPr>
              <a:spcBef>
                <a:spcPct val="25000"/>
              </a:spcBef>
            </a:pPr>
            <a:r>
              <a:rPr lang="en-US" sz="2000" b="1">
                <a:latin typeface="Arial" charset="0"/>
              </a:rPr>
              <a:t>     </a:t>
            </a:r>
            <a:r>
              <a:rPr lang="en-US" sz="2000" b="1">
                <a:solidFill>
                  <a:srgbClr val="00CC00"/>
                </a:solidFill>
                <a:latin typeface="Arial" charset="0"/>
              </a:rPr>
              <a:t>C( myproc , myproc )</a:t>
            </a:r>
            <a:r>
              <a:rPr lang="en-US" sz="2000" b="1">
                <a:latin typeface="Arial" charset="0"/>
              </a:rPr>
              <a:t> = </a:t>
            </a:r>
            <a:r>
              <a:rPr lang="en-US" sz="2000" b="1">
                <a:solidFill>
                  <a:srgbClr val="00CC00"/>
                </a:solidFill>
                <a:latin typeface="Arial" charset="0"/>
              </a:rPr>
              <a:t>C( myproc , myproc)</a:t>
            </a:r>
            <a:r>
              <a:rPr lang="en-US" sz="2000" b="1">
                <a:latin typeface="Arial" charset="0"/>
              </a:rPr>
              <a:t> + </a:t>
            </a:r>
            <a:r>
              <a:rPr lang="en-US" sz="2000" b="1">
                <a:solidFill>
                  <a:schemeClr val="accent1"/>
                </a:solidFill>
                <a:latin typeface="Arial" charset="0"/>
              </a:rPr>
              <a:t>Acol</a:t>
            </a:r>
            <a:r>
              <a:rPr lang="en-US" sz="2000" b="1">
                <a:latin typeface="Arial" charset="0"/>
              </a:rPr>
              <a:t> *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Brow</a:t>
            </a:r>
            <a:endParaRPr lang="en-US" sz="2000" b="1">
              <a:latin typeface="Arial" charset="0"/>
            </a:endParaRPr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1447800" y="990600"/>
            <a:ext cx="1828800" cy="1752600"/>
            <a:chOff x="960" y="528"/>
            <a:chExt cx="1152" cy="1104"/>
          </a:xfrm>
        </p:grpSpPr>
        <p:sp>
          <p:nvSpPr>
            <p:cNvPr id="44075" name="Rectangle 5"/>
            <p:cNvSpPr>
              <a:spLocks noChangeArrowheads="1"/>
            </p:cNvSpPr>
            <p:nvPr/>
          </p:nvSpPr>
          <p:spPr bwMode="auto">
            <a:xfrm>
              <a:off x="960" y="528"/>
              <a:ext cx="1152" cy="110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6" name="Line 6"/>
            <p:cNvSpPr>
              <a:spLocks noChangeShapeType="1"/>
            </p:cNvSpPr>
            <p:nvPr/>
          </p:nvSpPr>
          <p:spPr bwMode="auto">
            <a:xfrm>
              <a:off x="960" y="105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7" name="Line 7"/>
            <p:cNvSpPr>
              <a:spLocks noChangeShapeType="1"/>
            </p:cNvSpPr>
            <p:nvPr/>
          </p:nvSpPr>
          <p:spPr bwMode="auto">
            <a:xfrm>
              <a:off x="960" y="768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8" name="Line 8"/>
            <p:cNvSpPr>
              <a:spLocks noChangeShapeType="1"/>
            </p:cNvSpPr>
            <p:nvPr/>
          </p:nvSpPr>
          <p:spPr bwMode="auto">
            <a:xfrm>
              <a:off x="960" y="1344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9" name="Line 9"/>
            <p:cNvSpPr>
              <a:spLocks noChangeShapeType="1"/>
            </p:cNvSpPr>
            <p:nvPr/>
          </p:nvSpPr>
          <p:spPr bwMode="auto">
            <a:xfrm>
              <a:off x="1536" y="528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0" name="Line 10"/>
            <p:cNvSpPr>
              <a:spLocks noChangeShapeType="1"/>
            </p:cNvSpPr>
            <p:nvPr/>
          </p:nvSpPr>
          <p:spPr bwMode="auto">
            <a:xfrm>
              <a:off x="1248" y="528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81" name="Line 11"/>
            <p:cNvSpPr>
              <a:spLocks noChangeShapeType="1"/>
            </p:cNvSpPr>
            <p:nvPr/>
          </p:nvSpPr>
          <p:spPr bwMode="auto">
            <a:xfrm>
              <a:off x="1824" y="528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037" name="Group 12"/>
          <p:cNvGrpSpPr>
            <a:grpSpLocks/>
          </p:cNvGrpSpPr>
          <p:nvPr/>
        </p:nvGrpSpPr>
        <p:grpSpPr bwMode="auto">
          <a:xfrm>
            <a:off x="3733800" y="990600"/>
            <a:ext cx="1828800" cy="1752600"/>
            <a:chOff x="960" y="528"/>
            <a:chExt cx="1152" cy="1104"/>
          </a:xfrm>
        </p:grpSpPr>
        <p:sp>
          <p:nvSpPr>
            <p:cNvPr id="44068" name="Rectangle 13"/>
            <p:cNvSpPr>
              <a:spLocks noChangeArrowheads="1"/>
            </p:cNvSpPr>
            <p:nvPr/>
          </p:nvSpPr>
          <p:spPr bwMode="auto">
            <a:xfrm>
              <a:off x="960" y="528"/>
              <a:ext cx="1152" cy="110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69" name="Line 14"/>
            <p:cNvSpPr>
              <a:spLocks noChangeShapeType="1"/>
            </p:cNvSpPr>
            <p:nvPr/>
          </p:nvSpPr>
          <p:spPr bwMode="auto">
            <a:xfrm>
              <a:off x="960" y="105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0" name="Line 15"/>
            <p:cNvSpPr>
              <a:spLocks noChangeShapeType="1"/>
            </p:cNvSpPr>
            <p:nvPr/>
          </p:nvSpPr>
          <p:spPr bwMode="auto">
            <a:xfrm>
              <a:off x="960" y="768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1" name="Line 16"/>
            <p:cNvSpPr>
              <a:spLocks noChangeShapeType="1"/>
            </p:cNvSpPr>
            <p:nvPr/>
          </p:nvSpPr>
          <p:spPr bwMode="auto">
            <a:xfrm>
              <a:off x="960" y="1344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2" name="Line 17"/>
            <p:cNvSpPr>
              <a:spLocks noChangeShapeType="1"/>
            </p:cNvSpPr>
            <p:nvPr/>
          </p:nvSpPr>
          <p:spPr bwMode="auto">
            <a:xfrm>
              <a:off x="1536" y="528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3" name="Line 18"/>
            <p:cNvSpPr>
              <a:spLocks noChangeShapeType="1"/>
            </p:cNvSpPr>
            <p:nvPr/>
          </p:nvSpPr>
          <p:spPr bwMode="auto">
            <a:xfrm>
              <a:off x="1248" y="528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74" name="Line 19"/>
            <p:cNvSpPr>
              <a:spLocks noChangeShapeType="1"/>
            </p:cNvSpPr>
            <p:nvPr/>
          </p:nvSpPr>
          <p:spPr bwMode="auto">
            <a:xfrm>
              <a:off x="1824" y="528"/>
              <a:ext cx="0" cy="11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038" name="Rectangle 20"/>
          <p:cNvSpPr>
            <a:spLocks noChangeArrowheads="1"/>
          </p:cNvSpPr>
          <p:nvPr/>
        </p:nvSpPr>
        <p:spPr bwMode="auto">
          <a:xfrm>
            <a:off x="6019800" y="990600"/>
            <a:ext cx="1828800" cy="175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Line 21"/>
          <p:cNvSpPr>
            <a:spLocks noChangeShapeType="1"/>
          </p:cNvSpPr>
          <p:nvPr/>
        </p:nvSpPr>
        <p:spPr bwMode="auto">
          <a:xfrm>
            <a:off x="6019800" y="18288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0" name="Line 22"/>
          <p:cNvSpPr>
            <a:spLocks noChangeShapeType="1"/>
          </p:cNvSpPr>
          <p:nvPr/>
        </p:nvSpPr>
        <p:spPr bwMode="auto">
          <a:xfrm>
            <a:off x="6019800" y="13716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Line 23"/>
          <p:cNvSpPr>
            <a:spLocks noChangeShapeType="1"/>
          </p:cNvSpPr>
          <p:nvPr/>
        </p:nvSpPr>
        <p:spPr bwMode="auto">
          <a:xfrm>
            <a:off x="6019800" y="2286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Line 24"/>
          <p:cNvSpPr>
            <a:spLocks noChangeShapeType="1"/>
          </p:cNvSpPr>
          <p:nvPr/>
        </p:nvSpPr>
        <p:spPr bwMode="auto">
          <a:xfrm>
            <a:off x="6934200" y="99060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25"/>
          <p:cNvSpPr>
            <a:spLocks noChangeShapeType="1"/>
          </p:cNvSpPr>
          <p:nvPr/>
        </p:nvSpPr>
        <p:spPr bwMode="auto">
          <a:xfrm>
            <a:off x="6477000" y="99060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26"/>
          <p:cNvSpPr>
            <a:spLocks noChangeShapeType="1"/>
          </p:cNvSpPr>
          <p:nvPr/>
        </p:nvSpPr>
        <p:spPr bwMode="auto">
          <a:xfrm>
            <a:off x="7391400" y="99060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Text Box 27"/>
          <p:cNvSpPr txBox="1">
            <a:spLocks noChangeArrowheads="1"/>
          </p:cNvSpPr>
          <p:nvPr/>
        </p:nvSpPr>
        <p:spPr bwMode="auto">
          <a:xfrm>
            <a:off x="3336925" y="1563688"/>
            <a:ext cx="303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400" b="1">
                <a:latin typeface="Arial" charset="0"/>
              </a:rPr>
              <a:t>*</a:t>
            </a:r>
          </a:p>
        </p:txBody>
      </p:sp>
      <p:sp>
        <p:nvSpPr>
          <p:cNvPr id="44046" name="Text Box 28"/>
          <p:cNvSpPr txBox="1">
            <a:spLocks noChangeArrowheads="1"/>
          </p:cNvSpPr>
          <p:nvPr/>
        </p:nvSpPr>
        <p:spPr bwMode="auto">
          <a:xfrm>
            <a:off x="5546725" y="1611313"/>
            <a:ext cx="4016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 b="1">
                <a:latin typeface="Arial" charset="0"/>
              </a:rPr>
              <a:t> =</a:t>
            </a:r>
          </a:p>
        </p:txBody>
      </p:sp>
      <p:sp>
        <p:nvSpPr>
          <p:cNvPr id="44047" name="Text Box 29"/>
          <p:cNvSpPr txBox="1">
            <a:spLocks noChangeArrowheads="1"/>
          </p:cNvSpPr>
          <p:nvPr/>
        </p:nvSpPr>
        <p:spPr bwMode="auto">
          <a:xfrm>
            <a:off x="1127125" y="1865313"/>
            <a:ext cx="24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Helvetica" charset="0"/>
              </a:rPr>
              <a:t>I</a:t>
            </a:r>
          </a:p>
        </p:txBody>
      </p:sp>
      <p:sp>
        <p:nvSpPr>
          <p:cNvPr id="44048" name="Text Box 30"/>
          <p:cNvSpPr txBox="1">
            <a:spLocks noChangeArrowheads="1"/>
          </p:cNvSpPr>
          <p:nvPr/>
        </p:nvSpPr>
        <p:spPr bwMode="auto">
          <a:xfrm>
            <a:off x="5165725" y="646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Helvetica" charset="0"/>
              </a:rPr>
              <a:t>J</a:t>
            </a:r>
          </a:p>
        </p:txBody>
      </p:sp>
      <p:sp>
        <p:nvSpPr>
          <p:cNvPr id="44049" name="Text Box 31"/>
          <p:cNvSpPr txBox="1">
            <a:spLocks noChangeArrowheads="1"/>
          </p:cNvSpPr>
          <p:nvPr/>
        </p:nvSpPr>
        <p:spPr bwMode="auto">
          <a:xfrm>
            <a:off x="515938" y="2389188"/>
            <a:ext cx="693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600" b="1">
                <a:latin typeface="Helvetica" charset="0"/>
              </a:rPr>
              <a:t>A(I,k)</a:t>
            </a:r>
          </a:p>
        </p:txBody>
      </p:sp>
      <p:sp>
        <p:nvSpPr>
          <p:cNvPr id="44050" name="Line 32"/>
          <p:cNvSpPr>
            <a:spLocks noChangeShapeType="1"/>
          </p:cNvSpPr>
          <p:nvPr/>
        </p:nvSpPr>
        <p:spPr bwMode="auto">
          <a:xfrm flipV="1">
            <a:off x="1125538" y="2133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1" name="Text Box 33"/>
          <p:cNvSpPr txBox="1">
            <a:spLocks noChangeArrowheads="1"/>
          </p:cNvSpPr>
          <p:nvPr/>
        </p:nvSpPr>
        <p:spPr bwMode="auto">
          <a:xfrm>
            <a:off x="1584325" y="6461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Helvetica" charset="0"/>
              </a:rPr>
              <a:t>k</a:t>
            </a:r>
          </a:p>
        </p:txBody>
      </p:sp>
      <p:sp>
        <p:nvSpPr>
          <p:cNvPr id="44052" name="Text Box 34"/>
          <p:cNvSpPr txBox="1">
            <a:spLocks noChangeArrowheads="1"/>
          </p:cNvSpPr>
          <p:nvPr/>
        </p:nvSpPr>
        <p:spPr bwMode="auto">
          <a:xfrm>
            <a:off x="5562600" y="99377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Helvetica" charset="0"/>
              </a:rPr>
              <a:t>k</a:t>
            </a:r>
          </a:p>
        </p:txBody>
      </p:sp>
      <p:sp>
        <p:nvSpPr>
          <p:cNvPr id="44053" name="Text Box 35"/>
          <p:cNvSpPr txBox="1">
            <a:spLocks noChangeArrowheads="1"/>
          </p:cNvSpPr>
          <p:nvPr/>
        </p:nvSpPr>
        <p:spPr bwMode="auto">
          <a:xfrm>
            <a:off x="5486400" y="612775"/>
            <a:ext cx="819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1800" b="1">
                <a:latin typeface="Helvetica" charset="0"/>
              </a:rPr>
              <a:t>B(k,J)</a:t>
            </a:r>
          </a:p>
        </p:txBody>
      </p:sp>
      <p:sp>
        <p:nvSpPr>
          <p:cNvPr id="44054" name="Line 36"/>
          <p:cNvSpPr>
            <a:spLocks noChangeShapeType="1"/>
          </p:cNvSpPr>
          <p:nvPr/>
        </p:nvSpPr>
        <p:spPr bwMode="auto">
          <a:xfrm flipH="1">
            <a:off x="5334000" y="8382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Rectangle 37"/>
          <p:cNvSpPr>
            <a:spLocks noChangeArrowheads="1"/>
          </p:cNvSpPr>
          <p:nvPr/>
        </p:nvSpPr>
        <p:spPr bwMode="auto">
          <a:xfrm flipH="1">
            <a:off x="1584325" y="993775"/>
            <a:ext cx="92075" cy="1749425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56" name="Group 38"/>
          <p:cNvGrpSpPr>
            <a:grpSpLocks/>
          </p:cNvGrpSpPr>
          <p:nvPr/>
        </p:nvGrpSpPr>
        <p:grpSpPr bwMode="auto">
          <a:xfrm>
            <a:off x="1692275" y="1690688"/>
            <a:ext cx="1393825" cy="385762"/>
            <a:chOff x="1038" y="525"/>
            <a:chExt cx="878" cy="243"/>
          </a:xfrm>
        </p:grpSpPr>
        <p:sp>
          <p:nvSpPr>
            <p:cNvPr id="44065" name="Line 39"/>
            <p:cNvSpPr>
              <a:spLocks noChangeShapeType="1"/>
            </p:cNvSpPr>
            <p:nvPr/>
          </p:nvSpPr>
          <p:spPr bwMode="auto">
            <a:xfrm>
              <a:off x="1056" y="768"/>
              <a:ext cx="31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6" name="Freeform 40"/>
            <p:cNvSpPr>
              <a:spLocks/>
            </p:cNvSpPr>
            <p:nvPr/>
          </p:nvSpPr>
          <p:spPr bwMode="auto">
            <a:xfrm>
              <a:off x="1042" y="539"/>
              <a:ext cx="604" cy="220"/>
            </a:xfrm>
            <a:custGeom>
              <a:avLst/>
              <a:gdLst>
                <a:gd name="T0" fmla="*/ 0 w 604"/>
                <a:gd name="T1" fmla="*/ 220 h 220"/>
                <a:gd name="T2" fmla="*/ 412 w 604"/>
                <a:gd name="T3" fmla="*/ 0 h 220"/>
                <a:gd name="T4" fmla="*/ 604 w 604"/>
                <a:gd name="T5" fmla="*/ 220 h 220"/>
                <a:gd name="T6" fmla="*/ 0 60000 65536"/>
                <a:gd name="T7" fmla="*/ 0 60000 65536"/>
                <a:gd name="T8" fmla="*/ 0 60000 65536"/>
                <a:gd name="T9" fmla="*/ 0 w 604"/>
                <a:gd name="T10" fmla="*/ 0 h 220"/>
                <a:gd name="T11" fmla="*/ 604 w 604"/>
                <a:gd name="T12" fmla="*/ 220 h 2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4" h="220">
                  <a:moveTo>
                    <a:pt x="0" y="220"/>
                  </a:moveTo>
                  <a:cubicBezTo>
                    <a:pt x="155" y="110"/>
                    <a:pt x="311" y="0"/>
                    <a:pt x="412" y="0"/>
                  </a:cubicBezTo>
                  <a:cubicBezTo>
                    <a:pt x="513" y="0"/>
                    <a:pt x="558" y="110"/>
                    <a:pt x="604" y="22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7" name="Freeform 41"/>
            <p:cNvSpPr>
              <a:spLocks/>
            </p:cNvSpPr>
            <p:nvPr/>
          </p:nvSpPr>
          <p:spPr bwMode="auto">
            <a:xfrm>
              <a:off x="1038" y="525"/>
              <a:ext cx="878" cy="220"/>
            </a:xfrm>
            <a:custGeom>
              <a:avLst/>
              <a:gdLst>
                <a:gd name="T0" fmla="*/ 0 w 604"/>
                <a:gd name="T1" fmla="*/ 220 h 220"/>
                <a:gd name="T2" fmla="*/ 3888 w 604"/>
                <a:gd name="T3" fmla="*/ 0 h 220"/>
                <a:gd name="T4" fmla="*/ 5698 w 604"/>
                <a:gd name="T5" fmla="*/ 220 h 220"/>
                <a:gd name="T6" fmla="*/ 0 60000 65536"/>
                <a:gd name="T7" fmla="*/ 0 60000 65536"/>
                <a:gd name="T8" fmla="*/ 0 60000 65536"/>
                <a:gd name="T9" fmla="*/ 0 w 604"/>
                <a:gd name="T10" fmla="*/ 0 h 220"/>
                <a:gd name="T11" fmla="*/ 604 w 604"/>
                <a:gd name="T12" fmla="*/ 220 h 2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4" h="220">
                  <a:moveTo>
                    <a:pt x="0" y="220"/>
                  </a:moveTo>
                  <a:cubicBezTo>
                    <a:pt x="155" y="110"/>
                    <a:pt x="311" y="0"/>
                    <a:pt x="412" y="0"/>
                  </a:cubicBezTo>
                  <a:cubicBezTo>
                    <a:pt x="513" y="0"/>
                    <a:pt x="558" y="110"/>
                    <a:pt x="604" y="22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57" name="Rectangle 42"/>
          <p:cNvSpPr>
            <a:spLocks noChangeArrowheads="1"/>
          </p:cNvSpPr>
          <p:nvPr/>
        </p:nvSpPr>
        <p:spPr bwMode="auto">
          <a:xfrm>
            <a:off x="3733800" y="1112838"/>
            <a:ext cx="1828800" cy="106362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Rectangle 43"/>
          <p:cNvSpPr>
            <a:spLocks noChangeArrowheads="1"/>
          </p:cNvSpPr>
          <p:nvPr/>
        </p:nvSpPr>
        <p:spPr bwMode="auto">
          <a:xfrm>
            <a:off x="7388225" y="1828800"/>
            <a:ext cx="463550" cy="465138"/>
          </a:xfrm>
          <a:prstGeom prst="rect">
            <a:avLst/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>
                <a:latin typeface="Arial" charset="0"/>
              </a:rPr>
              <a:t>C(I,J)</a:t>
            </a:r>
          </a:p>
        </p:txBody>
      </p:sp>
      <p:sp>
        <p:nvSpPr>
          <p:cNvPr id="44059" name="Rectangle 44"/>
          <p:cNvSpPr>
            <a:spLocks noChangeArrowheads="1"/>
          </p:cNvSpPr>
          <p:nvPr/>
        </p:nvSpPr>
        <p:spPr bwMode="auto">
          <a:xfrm>
            <a:off x="7388225" y="1730375"/>
            <a:ext cx="463550" cy="9842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0" name="Rectangle 45"/>
          <p:cNvSpPr>
            <a:spLocks noChangeArrowheads="1"/>
          </p:cNvSpPr>
          <p:nvPr/>
        </p:nvSpPr>
        <p:spPr bwMode="auto">
          <a:xfrm flipH="1">
            <a:off x="7296150" y="1828800"/>
            <a:ext cx="95250" cy="4572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4061" name="Group 46"/>
          <p:cNvGrpSpPr>
            <a:grpSpLocks/>
          </p:cNvGrpSpPr>
          <p:nvPr/>
        </p:nvGrpSpPr>
        <p:grpSpPr bwMode="auto">
          <a:xfrm rot="5400000">
            <a:off x="4802981" y="1726407"/>
            <a:ext cx="1393825" cy="385762"/>
            <a:chOff x="1038" y="525"/>
            <a:chExt cx="878" cy="243"/>
          </a:xfrm>
        </p:grpSpPr>
        <p:sp>
          <p:nvSpPr>
            <p:cNvPr id="44062" name="Line 47"/>
            <p:cNvSpPr>
              <a:spLocks noChangeShapeType="1"/>
            </p:cNvSpPr>
            <p:nvPr/>
          </p:nvSpPr>
          <p:spPr bwMode="auto">
            <a:xfrm>
              <a:off x="1056" y="768"/>
              <a:ext cx="31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3" name="Freeform 48"/>
            <p:cNvSpPr>
              <a:spLocks/>
            </p:cNvSpPr>
            <p:nvPr/>
          </p:nvSpPr>
          <p:spPr bwMode="auto">
            <a:xfrm>
              <a:off x="1042" y="539"/>
              <a:ext cx="604" cy="220"/>
            </a:xfrm>
            <a:custGeom>
              <a:avLst/>
              <a:gdLst>
                <a:gd name="T0" fmla="*/ 0 w 604"/>
                <a:gd name="T1" fmla="*/ 220 h 220"/>
                <a:gd name="T2" fmla="*/ 412 w 604"/>
                <a:gd name="T3" fmla="*/ 0 h 220"/>
                <a:gd name="T4" fmla="*/ 604 w 604"/>
                <a:gd name="T5" fmla="*/ 220 h 220"/>
                <a:gd name="T6" fmla="*/ 0 60000 65536"/>
                <a:gd name="T7" fmla="*/ 0 60000 65536"/>
                <a:gd name="T8" fmla="*/ 0 60000 65536"/>
                <a:gd name="T9" fmla="*/ 0 w 604"/>
                <a:gd name="T10" fmla="*/ 0 h 220"/>
                <a:gd name="T11" fmla="*/ 604 w 604"/>
                <a:gd name="T12" fmla="*/ 220 h 2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4" h="220">
                  <a:moveTo>
                    <a:pt x="0" y="220"/>
                  </a:moveTo>
                  <a:cubicBezTo>
                    <a:pt x="155" y="110"/>
                    <a:pt x="311" y="0"/>
                    <a:pt x="412" y="0"/>
                  </a:cubicBezTo>
                  <a:cubicBezTo>
                    <a:pt x="513" y="0"/>
                    <a:pt x="558" y="110"/>
                    <a:pt x="604" y="22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4" name="Freeform 49"/>
            <p:cNvSpPr>
              <a:spLocks/>
            </p:cNvSpPr>
            <p:nvPr/>
          </p:nvSpPr>
          <p:spPr bwMode="auto">
            <a:xfrm>
              <a:off x="1038" y="525"/>
              <a:ext cx="878" cy="220"/>
            </a:xfrm>
            <a:custGeom>
              <a:avLst/>
              <a:gdLst>
                <a:gd name="T0" fmla="*/ 0 w 604"/>
                <a:gd name="T1" fmla="*/ 220 h 220"/>
                <a:gd name="T2" fmla="*/ 3888 w 604"/>
                <a:gd name="T3" fmla="*/ 0 h 220"/>
                <a:gd name="T4" fmla="*/ 5698 w 604"/>
                <a:gd name="T5" fmla="*/ 220 h 220"/>
                <a:gd name="T6" fmla="*/ 0 60000 65536"/>
                <a:gd name="T7" fmla="*/ 0 60000 65536"/>
                <a:gd name="T8" fmla="*/ 0 60000 65536"/>
                <a:gd name="T9" fmla="*/ 0 w 604"/>
                <a:gd name="T10" fmla="*/ 0 h 220"/>
                <a:gd name="T11" fmla="*/ 604 w 604"/>
                <a:gd name="T12" fmla="*/ 220 h 2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4" h="220">
                  <a:moveTo>
                    <a:pt x="0" y="220"/>
                  </a:moveTo>
                  <a:cubicBezTo>
                    <a:pt x="155" y="110"/>
                    <a:pt x="311" y="0"/>
                    <a:pt x="412" y="0"/>
                  </a:cubicBezTo>
                  <a:cubicBezTo>
                    <a:pt x="513" y="0"/>
                    <a:pt x="558" y="110"/>
                    <a:pt x="604" y="22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4967288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SUMMA performance 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066800" y="1555750"/>
            <a:ext cx="7450138" cy="3827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n-US" sz="1800" b="1">
                <a:latin typeface="Arial" charset="0"/>
              </a:rPr>
              <a:t>For k=0 to n/b-1</a:t>
            </a:r>
          </a:p>
          <a:p>
            <a:pPr>
              <a:spcBef>
                <a:spcPct val="25000"/>
              </a:spcBef>
            </a:pPr>
            <a:r>
              <a:rPr lang="en-US" sz="1800" b="1">
                <a:latin typeface="Arial" charset="0"/>
              </a:rPr>
              <a:t>     for all I = 1 to s   </a:t>
            </a:r>
            <a:r>
              <a:rPr lang="en-US" sz="1800" b="1">
                <a:solidFill>
                  <a:schemeClr val="accent2"/>
                </a:solidFill>
                <a:latin typeface="Arial" charset="0"/>
              </a:rPr>
              <a:t>…  s = sqrt(p)</a:t>
            </a:r>
          </a:p>
          <a:p>
            <a:pPr>
              <a:spcBef>
                <a:spcPct val="25000"/>
              </a:spcBef>
            </a:pPr>
            <a:r>
              <a:rPr lang="en-US" sz="1800" b="1">
                <a:latin typeface="Arial" charset="0"/>
              </a:rPr>
              <a:t>           owner of A(I,k) broadcasts it to whole processor row</a:t>
            </a:r>
          </a:p>
          <a:p>
            <a:pPr>
              <a:spcBef>
                <a:spcPct val="25000"/>
              </a:spcBef>
            </a:pPr>
            <a:r>
              <a:rPr lang="en-US" sz="1800" b="1">
                <a:latin typeface="Arial" charset="0"/>
              </a:rPr>
              <a:t>               </a:t>
            </a:r>
            <a:r>
              <a:rPr lang="en-US" sz="1800" b="1">
                <a:solidFill>
                  <a:schemeClr val="accent1"/>
                </a:solidFill>
                <a:latin typeface="Arial" charset="0"/>
              </a:rPr>
              <a:t>… time = log s *( </a:t>
            </a:r>
            <a:r>
              <a:rPr lang="en-US" sz="1800" b="1">
                <a:solidFill>
                  <a:schemeClr val="accent1"/>
                </a:solidFill>
                <a:latin typeface="Symbol" charset="0"/>
              </a:rPr>
              <a:t>a</a:t>
            </a:r>
            <a:r>
              <a:rPr lang="en-US" sz="1800" b="1">
                <a:solidFill>
                  <a:schemeClr val="accent1"/>
                </a:solidFill>
                <a:latin typeface="Arial" charset="0"/>
              </a:rPr>
              <a:t> + </a:t>
            </a:r>
            <a:r>
              <a:rPr lang="en-US" sz="1800" b="1">
                <a:solidFill>
                  <a:schemeClr val="accent1"/>
                </a:solidFill>
                <a:latin typeface="Symbol" charset="0"/>
              </a:rPr>
              <a:t>b</a:t>
            </a:r>
            <a:r>
              <a:rPr lang="en-US" sz="1800" b="1">
                <a:solidFill>
                  <a:schemeClr val="accent1"/>
                </a:solidFill>
                <a:latin typeface="Arial" charset="0"/>
              </a:rPr>
              <a:t> * b*n/s), using a tree</a:t>
            </a:r>
            <a:endParaRPr lang="en-US" sz="1800" b="1">
              <a:latin typeface="Arial" charset="0"/>
            </a:endParaRPr>
          </a:p>
          <a:p>
            <a:pPr>
              <a:spcBef>
                <a:spcPct val="25000"/>
              </a:spcBef>
            </a:pPr>
            <a:r>
              <a:rPr lang="en-US" sz="1800" b="1">
                <a:latin typeface="Arial" charset="0"/>
              </a:rPr>
              <a:t>     for all J = 1 to  s</a:t>
            </a:r>
          </a:p>
          <a:p>
            <a:pPr>
              <a:spcBef>
                <a:spcPct val="25000"/>
              </a:spcBef>
            </a:pPr>
            <a:r>
              <a:rPr lang="en-US" sz="1800" b="1">
                <a:latin typeface="Arial" charset="0"/>
              </a:rPr>
              <a:t>            owner of B(k,J) broadcasts it to whole processor column</a:t>
            </a:r>
          </a:p>
          <a:p>
            <a:pPr>
              <a:spcBef>
                <a:spcPct val="25000"/>
              </a:spcBef>
            </a:pPr>
            <a:r>
              <a:rPr lang="en-US" sz="1800" b="1">
                <a:latin typeface="Arial" charset="0"/>
              </a:rPr>
              <a:t>              </a:t>
            </a:r>
            <a:r>
              <a:rPr lang="en-US" sz="1800" b="1">
                <a:solidFill>
                  <a:schemeClr val="accent1"/>
                </a:solidFill>
                <a:latin typeface="Arial" charset="0"/>
              </a:rPr>
              <a:t>… time = log s *( </a:t>
            </a:r>
            <a:r>
              <a:rPr lang="en-US" sz="1800" b="1">
                <a:solidFill>
                  <a:schemeClr val="accent1"/>
                </a:solidFill>
                <a:latin typeface="Symbol" charset="0"/>
              </a:rPr>
              <a:t>a</a:t>
            </a:r>
            <a:r>
              <a:rPr lang="en-US" sz="1800" b="1">
                <a:solidFill>
                  <a:schemeClr val="accent1"/>
                </a:solidFill>
                <a:latin typeface="Arial" charset="0"/>
              </a:rPr>
              <a:t> + </a:t>
            </a:r>
            <a:r>
              <a:rPr lang="en-US" sz="1800" b="1">
                <a:solidFill>
                  <a:schemeClr val="accent1"/>
                </a:solidFill>
                <a:latin typeface="Symbol" charset="0"/>
              </a:rPr>
              <a:t>b</a:t>
            </a:r>
            <a:r>
              <a:rPr lang="en-US" sz="1800" b="1">
                <a:solidFill>
                  <a:schemeClr val="accent1"/>
                </a:solidFill>
                <a:latin typeface="Arial" charset="0"/>
              </a:rPr>
              <a:t> * b*n/s), using a tree</a:t>
            </a:r>
            <a:endParaRPr lang="en-US" sz="1800" b="1">
              <a:latin typeface="Arial" charset="0"/>
            </a:endParaRPr>
          </a:p>
          <a:p>
            <a:pPr>
              <a:spcBef>
                <a:spcPct val="25000"/>
              </a:spcBef>
            </a:pPr>
            <a:r>
              <a:rPr lang="en-US" sz="1800" b="1">
                <a:latin typeface="Arial" charset="0"/>
              </a:rPr>
              <a:t>     Receive A(I,k) into Acol</a:t>
            </a:r>
          </a:p>
          <a:p>
            <a:pPr>
              <a:spcBef>
                <a:spcPct val="25000"/>
              </a:spcBef>
            </a:pPr>
            <a:r>
              <a:rPr lang="en-US" sz="1800" b="1">
                <a:latin typeface="Arial" charset="0"/>
              </a:rPr>
              <a:t>     Receive B(k,J) into Brow</a:t>
            </a:r>
          </a:p>
          <a:p>
            <a:pPr>
              <a:spcBef>
                <a:spcPct val="25000"/>
              </a:spcBef>
            </a:pPr>
            <a:r>
              <a:rPr lang="en-US" sz="1800" b="1">
                <a:latin typeface="Arial" charset="0"/>
              </a:rPr>
              <a:t>     C( myproc , myproc ) = C( myproc , myproc) + Acol * Brow</a:t>
            </a:r>
          </a:p>
          <a:p>
            <a:pPr>
              <a:spcBef>
                <a:spcPct val="25000"/>
              </a:spcBef>
            </a:pPr>
            <a:r>
              <a:rPr lang="en-US" sz="1800" b="1">
                <a:latin typeface="Arial" charset="0"/>
              </a:rPr>
              <a:t>              </a:t>
            </a:r>
            <a:r>
              <a:rPr lang="en-US" sz="1800" b="1">
                <a:solidFill>
                  <a:schemeClr val="accent1"/>
                </a:solidFill>
                <a:latin typeface="Arial" charset="0"/>
              </a:rPr>
              <a:t>… time = 2*(n/s)</a:t>
            </a:r>
            <a:r>
              <a:rPr lang="en-US" b="1" baseline="16000">
                <a:solidFill>
                  <a:schemeClr val="accent1"/>
                </a:solidFill>
                <a:latin typeface="Arial" charset="0"/>
              </a:rPr>
              <a:t>2</a:t>
            </a:r>
            <a:r>
              <a:rPr lang="en-US" sz="1800" b="1">
                <a:solidFill>
                  <a:schemeClr val="accent1"/>
                </a:solidFill>
                <a:latin typeface="Arial" charset="0"/>
              </a:rPr>
              <a:t>*b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931863" y="5572125"/>
            <a:ext cx="694531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230188" indent="-230188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buFontTx/>
              <a:buChar char="°"/>
            </a:pPr>
            <a:r>
              <a:rPr lang="en-US" sz="2000">
                <a:latin typeface="Helvetica" charset="0"/>
              </a:rPr>
              <a:t>Total time = 2*n</a:t>
            </a:r>
            <a:r>
              <a:rPr lang="en-US" sz="3200" baseline="14000">
                <a:latin typeface="Helvetica" charset="0"/>
              </a:rPr>
              <a:t>3</a:t>
            </a:r>
            <a:r>
              <a:rPr lang="en-US" sz="2000">
                <a:latin typeface="Helvetica" charset="0"/>
              </a:rPr>
              <a:t>/p   +   </a:t>
            </a:r>
            <a:r>
              <a:rPr lang="en-US" sz="2000">
                <a:latin typeface="Symbol" charset="0"/>
              </a:rPr>
              <a:t>a</a:t>
            </a:r>
            <a:r>
              <a:rPr lang="en-US" sz="2000">
                <a:latin typeface="Helvetica" charset="0"/>
              </a:rPr>
              <a:t> * log p * n/b   +  </a:t>
            </a:r>
            <a:r>
              <a:rPr lang="en-US" sz="2000">
                <a:latin typeface="Symbol" charset="0"/>
              </a:rPr>
              <a:t> b</a:t>
            </a:r>
            <a:r>
              <a:rPr lang="en-US" sz="2000">
                <a:latin typeface="Helvetica" charset="0"/>
              </a:rPr>
              <a:t> * log p * n</a:t>
            </a:r>
            <a:r>
              <a:rPr lang="en-US" sz="3200" baseline="18000">
                <a:latin typeface="Helvetica" charset="0"/>
              </a:rPr>
              <a:t>2</a:t>
            </a:r>
            <a:r>
              <a:rPr lang="en-US" sz="2000">
                <a:latin typeface="Helvetica" charset="0"/>
              </a:rPr>
              <a:t> /s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866775" y="1006475"/>
            <a:ext cx="5803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230188" indent="-230188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buFontTx/>
              <a:buChar char="°"/>
            </a:pPr>
            <a:r>
              <a:rPr lang="en-US" sz="2000" b="1">
                <a:latin typeface="Helvetica" charset="0"/>
              </a:rPr>
              <a:t>To simplify analysis only, assume s = sqrt(p)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4967288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SUMMA performance 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654050" y="998538"/>
            <a:ext cx="848995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30188" indent="-230188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25000"/>
              </a:spcBef>
              <a:buFontTx/>
              <a:buChar char="•"/>
            </a:pPr>
            <a:r>
              <a:rPr lang="en-US" sz="2400">
                <a:latin typeface="Helvetica" charset="0"/>
              </a:rPr>
              <a:t> Total time = 2*n</a:t>
            </a:r>
            <a:r>
              <a:rPr lang="en-US" sz="3600" baseline="14000">
                <a:latin typeface="Helvetica" charset="0"/>
              </a:rPr>
              <a:t>3</a:t>
            </a:r>
            <a:r>
              <a:rPr lang="en-US" sz="2400">
                <a:latin typeface="Helvetica" charset="0"/>
              </a:rPr>
              <a:t>/p   +   </a:t>
            </a:r>
            <a:r>
              <a:rPr lang="en-US" sz="2400">
                <a:latin typeface="Symbol" charset="0"/>
              </a:rPr>
              <a:t>a</a:t>
            </a:r>
            <a:r>
              <a:rPr lang="en-US" sz="2400">
                <a:latin typeface="Helvetica" charset="0"/>
              </a:rPr>
              <a:t> * log p * n/b   +   </a:t>
            </a:r>
            <a:r>
              <a:rPr lang="en-US" sz="2400">
                <a:latin typeface="Symbol" charset="0"/>
              </a:rPr>
              <a:t>b</a:t>
            </a:r>
            <a:r>
              <a:rPr lang="en-US" sz="2400">
                <a:latin typeface="Helvetica" charset="0"/>
              </a:rPr>
              <a:t> * log p * n</a:t>
            </a:r>
            <a:r>
              <a:rPr lang="en-US" sz="3600" baseline="18000">
                <a:latin typeface="Helvetica" charset="0"/>
              </a:rPr>
              <a:t>2</a:t>
            </a:r>
            <a:r>
              <a:rPr lang="en-US" sz="2400">
                <a:latin typeface="Helvetica" charset="0"/>
              </a:rPr>
              <a:t> /s</a:t>
            </a:r>
          </a:p>
          <a:p>
            <a:pPr>
              <a:spcBef>
                <a:spcPct val="25000"/>
              </a:spcBef>
              <a:buFontTx/>
              <a:buChar char="•"/>
            </a:pPr>
            <a:r>
              <a:rPr lang="en-US" sz="2400">
                <a:latin typeface="Helvetica" charset="0"/>
              </a:rPr>
              <a:t> Parallel Efficiency = </a:t>
            </a:r>
          </a:p>
          <a:p>
            <a:pPr>
              <a:spcBef>
                <a:spcPct val="25000"/>
              </a:spcBef>
            </a:pPr>
            <a:r>
              <a:rPr lang="en-US" sz="2400">
                <a:latin typeface="Helvetica" charset="0"/>
              </a:rPr>
              <a:t>       1/(1 + </a:t>
            </a:r>
            <a:r>
              <a:rPr lang="en-US" sz="2400">
                <a:latin typeface="Symbol" charset="0"/>
              </a:rPr>
              <a:t>a</a:t>
            </a:r>
            <a:r>
              <a:rPr lang="en-US" sz="2400">
                <a:latin typeface="Helvetica" charset="0"/>
              </a:rPr>
              <a:t> * log p * p / (2*</a:t>
            </a:r>
            <a:r>
              <a:rPr lang="en-US" sz="2400">
                <a:latin typeface="Symbol" charset="0"/>
              </a:rPr>
              <a:t>b</a:t>
            </a:r>
            <a:r>
              <a:rPr lang="en-US" sz="2400">
                <a:latin typeface="Helvetica" charset="0"/>
              </a:rPr>
              <a:t>*n</a:t>
            </a:r>
            <a:r>
              <a:rPr lang="en-US" sz="3600" baseline="16000">
                <a:latin typeface="Helvetica" charset="0"/>
              </a:rPr>
              <a:t>2</a:t>
            </a:r>
            <a:r>
              <a:rPr lang="en-US" sz="2400">
                <a:latin typeface="Helvetica" charset="0"/>
              </a:rPr>
              <a:t>)  + </a:t>
            </a:r>
            <a:r>
              <a:rPr lang="en-US" sz="2400">
                <a:latin typeface="Symbol" charset="0"/>
              </a:rPr>
              <a:t>b</a:t>
            </a:r>
            <a:r>
              <a:rPr lang="en-US" sz="2400">
                <a:latin typeface="Helvetica" charset="0"/>
              </a:rPr>
              <a:t> * log p * s/(2*n) )</a:t>
            </a:r>
          </a:p>
          <a:p>
            <a:pPr>
              <a:spcBef>
                <a:spcPct val="25000"/>
              </a:spcBef>
              <a:buFontTx/>
              <a:buChar char="•"/>
            </a:pPr>
            <a:r>
              <a:rPr lang="en-US" sz="2400">
                <a:latin typeface="Helvetica" charset="0"/>
              </a:rPr>
              <a:t> ~Same </a:t>
            </a:r>
            <a:r>
              <a:rPr lang="en-US" sz="2400">
                <a:latin typeface="Symbol" charset="0"/>
              </a:rPr>
              <a:t>b</a:t>
            </a:r>
            <a:r>
              <a:rPr lang="en-US" sz="2400">
                <a:latin typeface="Helvetica" charset="0"/>
              </a:rPr>
              <a:t> term as Cannon, except for log p factor</a:t>
            </a:r>
          </a:p>
          <a:p>
            <a:pPr>
              <a:spcBef>
                <a:spcPct val="25000"/>
              </a:spcBef>
            </a:pPr>
            <a:r>
              <a:rPr lang="en-US" sz="2400">
                <a:latin typeface="Helvetica" charset="0"/>
              </a:rPr>
              <a:t>          log p grows slowly so  this is ok</a:t>
            </a:r>
          </a:p>
          <a:p>
            <a:pPr>
              <a:spcBef>
                <a:spcPct val="25000"/>
              </a:spcBef>
              <a:buFontTx/>
              <a:buChar char="•"/>
            </a:pPr>
            <a:r>
              <a:rPr lang="en-US" sz="2400">
                <a:latin typeface="Helvetica" charset="0"/>
              </a:rPr>
              <a:t> Latency (</a:t>
            </a:r>
            <a:r>
              <a:rPr lang="en-US" sz="2400">
                <a:latin typeface="Symbol" charset="0"/>
              </a:rPr>
              <a:t>a</a:t>
            </a:r>
            <a:r>
              <a:rPr lang="en-US" sz="2400">
                <a:latin typeface="Helvetica" charset="0"/>
              </a:rPr>
              <a:t>) term can be larger, depending on b</a:t>
            </a:r>
          </a:p>
          <a:p>
            <a:pPr>
              <a:spcBef>
                <a:spcPct val="25000"/>
              </a:spcBef>
            </a:pPr>
            <a:r>
              <a:rPr lang="en-US" sz="2400">
                <a:latin typeface="Helvetica" charset="0"/>
              </a:rPr>
              <a:t>          When b=1, get  </a:t>
            </a:r>
            <a:r>
              <a:rPr lang="en-US" sz="2400">
                <a:latin typeface="Symbol" charset="0"/>
              </a:rPr>
              <a:t>a</a:t>
            </a:r>
            <a:r>
              <a:rPr lang="en-US" sz="2400">
                <a:latin typeface="Helvetica" charset="0"/>
              </a:rPr>
              <a:t> * log p * n </a:t>
            </a:r>
          </a:p>
          <a:p>
            <a:pPr>
              <a:spcBef>
                <a:spcPct val="25000"/>
              </a:spcBef>
            </a:pPr>
            <a:r>
              <a:rPr lang="en-US" sz="2400">
                <a:latin typeface="Helvetica" charset="0"/>
              </a:rPr>
              <a:t>          As b grows to n/s, term shrinks to </a:t>
            </a:r>
          </a:p>
          <a:p>
            <a:pPr>
              <a:spcBef>
                <a:spcPct val="25000"/>
              </a:spcBef>
            </a:pPr>
            <a:r>
              <a:rPr lang="en-US" sz="2400">
                <a:latin typeface="Helvetica" charset="0"/>
              </a:rPr>
              <a:t>                    </a:t>
            </a:r>
            <a:r>
              <a:rPr lang="en-US" sz="2400">
                <a:latin typeface="Symbol" charset="0"/>
              </a:rPr>
              <a:t>a</a:t>
            </a:r>
            <a:r>
              <a:rPr lang="en-US" sz="2400">
                <a:latin typeface="Helvetica" charset="0"/>
              </a:rPr>
              <a:t> * log p * s  (log p times Cannon)</a:t>
            </a:r>
          </a:p>
          <a:p>
            <a:pPr>
              <a:spcBef>
                <a:spcPct val="25000"/>
              </a:spcBef>
              <a:buFontTx/>
              <a:buChar char="•"/>
            </a:pPr>
            <a:r>
              <a:rPr lang="en-US" sz="2400">
                <a:latin typeface="Helvetica" charset="0"/>
              </a:rPr>
              <a:t> Temporary storage grows like 2*b*n/s</a:t>
            </a:r>
          </a:p>
          <a:p>
            <a:pPr>
              <a:spcBef>
                <a:spcPct val="25000"/>
              </a:spcBef>
              <a:buFontTx/>
              <a:buChar char="•"/>
            </a:pPr>
            <a:r>
              <a:rPr lang="en-US" sz="2400">
                <a:latin typeface="Helvetica" charset="0"/>
              </a:rPr>
              <a:t> Can change b to tradeoff latency cost with memory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05485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Matrix Multiply with 1D Column Layout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638800"/>
          </a:xfrm>
        </p:spPr>
        <p:txBody>
          <a:bodyPr/>
          <a:lstStyle/>
          <a:p>
            <a:r>
              <a:rPr lang="en-US">
                <a:latin typeface="Arial" charset="0"/>
              </a:rPr>
              <a:t>Assume matrices are n x n and n is divisible by p</a:t>
            </a: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A(i) is the n-by-n/p block column that processor i owns </a:t>
            </a:r>
            <a:r>
              <a:rPr lang="en-US" sz="2000">
                <a:latin typeface="Arial" charset="0"/>
              </a:rPr>
              <a:t>(similarly B(i) and C(i))</a:t>
            </a:r>
          </a:p>
          <a:p>
            <a:pPr lvl="4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B(i,j) is the n/p-by-n/p sublock of B(i) </a:t>
            </a:r>
          </a:p>
          <a:p>
            <a:pPr lvl="1"/>
            <a:r>
              <a:rPr lang="en-US" sz="2000">
                <a:latin typeface="Arial" charset="0"/>
              </a:rPr>
              <a:t>in rows j*n/p through (j+1)*n/p</a:t>
            </a:r>
          </a:p>
          <a:p>
            <a:pPr lvl="4"/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Formula:  C(i) = C(i) + A*B(i) = C(i) + </a:t>
            </a:r>
            <a:r>
              <a:rPr lang="en-US" sz="3200">
                <a:latin typeface="Symbol" charset="0"/>
              </a:rPr>
              <a:t>S</a:t>
            </a:r>
            <a:r>
              <a:rPr lang="en-US" baseline="-25000">
                <a:latin typeface="Arial" charset="0"/>
              </a:rPr>
              <a:t>j=0:p-1</a:t>
            </a:r>
            <a:r>
              <a:rPr lang="en-US">
                <a:latin typeface="Arial" charset="0"/>
              </a:rPr>
              <a:t> A(j) * B(j,i)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857500" y="1593850"/>
            <a:ext cx="228600" cy="18288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086100" y="1593850"/>
            <a:ext cx="228600" cy="18288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314700" y="1593850"/>
            <a:ext cx="228600" cy="18288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543300" y="1593850"/>
            <a:ext cx="228600" cy="18288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4229100" y="1593850"/>
            <a:ext cx="228600" cy="18288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000500" y="1593850"/>
            <a:ext cx="228600" cy="18288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3771900" y="1593850"/>
            <a:ext cx="228600" cy="18288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4457700" y="1593850"/>
            <a:ext cx="228600" cy="1828800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80" name="Group 12"/>
          <p:cNvGrpSpPr>
            <a:grpSpLocks/>
          </p:cNvGrpSpPr>
          <p:nvPr/>
        </p:nvGrpSpPr>
        <p:grpSpPr bwMode="auto">
          <a:xfrm>
            <a:off x="2781300" y="2279650"/>
            <a:ext cx="1981200" cy="274638"/>
            <a:chOff x="1680" y="1440"/>
            <a:chExt cx="1248" cy="173"/>
          </a:xfrm>
        </p:grpSpPr>
        <p:sp>
          <p:nvSpPr>
            <p:cNvPr id="7182" name="Text Box 13"/>
            <p:cNvSpPr txBox="1">
              <a:spLocks noChangeArrowheads="1"/>
            </p:cNvSpPr>
            <p:nvPr/>
          </p:nvSpPr>
          <p:spPr bwMode="auto">
            <a:xfrm>
              <a:off x="1680" y="1440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p0 </a:t>
              </a:r>
            </a:p>
          </p:txBody>
        </p:sp>
        <p:sp>
          <p:nvSpPr>
            <p:cNvPr id="7183" name="Text Box 14"/>
            <p:cNvSpPr txBox="1">
              <a:spLocks noChangeArrowheads="1"/>
            </p:cNvSpPr>
            <p:nvPr/>
          </p:nvSpPr>
          <p:spPr bwMode="auto">
            <a:xfrm>
              <a:off x="1824" y="1440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p1 </a:t>
              </a:r>
            </a:p>
          </p:txBody>
        </p:sp>
        <p:sp>
          <p:nvSpPr>
            <p:cNvPr id="7184" name="Text Box 15"/>
            <p:cNvSpPr txBox="1">
              <a:spLocks noChangeArrowheads="1"/>
            </p:cNvSpPr>
            <p:nvPr/>
          </p:nvSpPr>
          <p:spPr bwMode="auto">
            <a:xfrm>
              <a:off x="1968" y="1440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p2 </a:t>
              </a:r>
            </a:p>
          </p:txBody>
        </p:sp>
        <p:sp>
          <p:nvSpPr>
            <p:cNvPr id="7185" name="Text Box 16"/>
            <p:cNvSpPr txBox="1">
              <a:spLocks noChangeArrowheads="1"/>
            </p:cNvSpPr>
            <p:nvPr/>
          </p:nvSpPr>
          <p:spPr bwMode="auto">
            <a:xfrm>
              <a:off x="2112" y="1440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p3 </a:t>
              </a:r>
            </a:p>
          </p:txBody>
        </p:sp>
        <p:sp>
          <p:nvSpPr>
            <p:cNvPr id="7186" name="Text Box 17"/>
            <p:cNvSpPr txBox="1">
              <a:spLocks noChangeArrowheads="1"/>
            </p:cNvSpPr>
            <p:nvPr/>
          </p:nvSpPr>
          <p:spPr bwMode="auto">
            <a:xfrm>
              <a:off x="2400" y="1440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p5 </a:t>
              </a:r>
            </a:p>
          </p:txBody>
        </p:sp>
        <p:sp>
          <p:nvSpPr>
            <p:cNvPr id="7187" name="Text Box 18"/>
            <p:cNvSpPr txBox="1">
              <a:spLocks noChangeArrowheads="1"/>
            </p:cNvSpPr>
            <p:nvPr/>
          </p:nvSpPr>
          <p:spPr bwMode="auto">
            <a:xfrm>
              <a:off x="2256" y="1440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p4 </a:t>
              </a:r>
            </a:p>
          </p:txBody>
        </p:sp>
        <p:sp>
          <p:nvSpPr>
            <p:cNvPr id="7188" name="Text Box 19"/>
            <p:cNvSpPr txBox="1">
              <a:spLocks noChangeArrowheads="1"/>
            </p:cNvSpPr>
            <p:nvPr/>
          </p:nvSpPr>
          <p:spPr bwMode="auto">
            <a:xfrm>
              <a:off x="2544" y="1440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p6 </a:t>
              </a:r>
            </a:p>
          </p:txBody>
        </p:sp>
        <p:sp>
          <p:nvSpPr>
            <p:cNvPr id="7189" name="Text Box 20"/>
            <p:cNvSpPr txBox="1">
              <a:spLocks noChangeArrowheads="1"/>
            </p:cNvSpPr>
            <p:nvPr/>
          </p:nvSpPr>
          <p:spPr bwMode="auto">
            <a:xfrm>
              <a:off x="2688" y="1440"/>
              <a:ext cx="24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System VT Special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b="1">
                  <a:latin typeface="Times New Roman" charset="0"/>
                </a:rPr>
                <a:t>p7 </a:t>
              </a:r>
            </a:p>
          </p:txBody>
        </p:sp>
      </p:grpSp>
      <p:sp>
        <p:nvSpPr>
          <p:cNvPr id="7181" name="Text Box 21"/>
          <p:cNvSpPr txBox="1">
            <a:spLocks noChangeArrowheads="1"/>
          </p:cNvSpPr>
          <p:nvPr/>
        </p:nvSpPr>
        <p:spPr bwMode="auto">
          <a:xfrm>
            <a:off x="5211763" y="1852613"/>
            <a:ext cx="32464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6600"/>
                </a:solidFill>
                <a:latin typeface="Arial" charset="0"/>
              </a:rPr>
              <a:t>(A reasonable assumption for analysis, not for code)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306388"/>
            <a:ext cx="7924800" cy="422275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Matmul for 1D layout on a Processor </a:t>
            </a:r>
            <a:r>
              <a:rPr lang="en-US" u="sng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Ring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57200" y="995363"/>
            <a:ext cx="8093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marL="230188" indent="-230188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30000"/>
              </a:spcBef>
              <a:buFontTx/>
              <a:buChar char="•"/>
            </a:pPr>
            <a:r>
              <a:rPr lang="en-US" sz="2000" b="1">
                <a:latin typeface="Arial" charset="0"/>
              </a:rPr>
              <a:t>Proc  k communicates only with procs k-1 and k+1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lang="en-US" sz="2000" b="1">
                <a:latin typeface="Arial" charset="0"/>
              </a:rPr>
              <a:t>Different pairs of processors can communicate simultaneously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lang="en-US" sz="2000" b="1">
                <a:latin typeface="Arial" charset="0"/>
              </a:rPr>
              <a:t>Round-Robin  </a:t>
            </a:r>
            <a:r>
              <a:rPr lang="ja-JP" altLang="en-US" sz="2000" b="1">
                <a:latin typeface="Arial" charset="0"/>
              </a:rPr>
              <a:t>“</a:t>
            </a:r>
            <a:r>
              <a:rPr lang="en-US" sz="2000" b="1">
                <a:latin typeface="Arial" charset="0"/>
              </a:rPr>
              <a:t>Merry-Go-Round</a:t>
            </a:r>
            <a:r>
              <a:rPr lang="ja-JP" altLang="en-US" sz="2000" b="1">
                <a:latin typeface="Arial" charset="0"/>
              </a:rPr>
              <a:t>”</a:t>
            </a:r>
            <a:r>
              <a:rPr lang="en-US" sz="2000" b="1">
                <a:latin typeface="Arial" charset="0"/>
              </a:rPr>
              <a:t> algorithm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33400" y="2362200"/>
            <a:ext cx="8305800" cy="2446338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25000"/>
              </a:spcBef>
            </a:pPr>
            <a:r>
              <a:rPr lang="en-US" sz="1800" b="1">
                <a:solidFill>
                  <a:srgbClr val="333399"/>
                </a:solidFill>
                <a:latin typeface="Helvetica" charset="0"/>
              </a:rPr>
              <a:t>Copy A(myproc) into MGR                                   </a:t>
            </a:r>
            <a:r>
              <a:rPr lang="en-US" sz="1800" b="1" i="1">
                <a:solidFill>
                  <a:srgbClr val="FF0000"/>
                </a:solidFill>
                <a:latin typeface="Helvetica" charset="0"/>
              </a:rPr>
              <a:t>(MGR = </a:t>
            </a:r>
            <a:r>
              <a:rPr lang="ja-JP" altLang="en-US" sz="1800" b="1" i="1">
                <a:solidFill>
                  <a:srgbClr val="FF0000"/>
                </a:solidFill>
                <a:latin typeface="Helvetica" charset="0"/>
              </a:rPr>
              <a:t>“</a:t>
            </a:r>
            <a:r>
              <a:rPr lang="en-US" sz="1800" b="1" i="1">
                <a:solidFill>
                  <a:srgbClr val="FF0000"/>
                </a:solidFill>
                <a:latin typeface="Helvetica" charset="0"/>
              </a:rPr>
              <a:t>Merry-Go-Round</a:t>
            </a:r>
            <a:r>
              <a:rPr lang="ja-JP" altLang="en-US" sz="1800" b="1" i="1">
                <a:solidFill>
                  <a:srgbClr val="FF0000"/>
                </a:solidFill>
                <a:latin typeface="Helvetica" charset="0"/>
              </a:rPr>
              <a:t>”</a:t>
            </a:r>
            <a:r>
              <a:rPr lang="en-US" sz="1800" b="1" i="1">
                <a:solidFill>
                  <a:srgbClr val="FF0000"/>
                </a:solidFill>
                <a:latin typeface="Helvetica" charset="0"/>
              </a:rPr>
              <a:t>)</a:t>
            </a:r>
          </a:p>
          <a:p>
            <a:pPr>
              <a:spcBef>
                <a:spcPct val="25000"/>
              </a:spcBef>
            </a:pPr>
            <a:r>
              <a:rPr lang="en-US" sz="1800" b="1">
                <a:solidFill>
                  <a:srgbClr val="333399"/>
                </a:solidFill>
                <a:latin typeface="Helvetica" charset="0"/>
              </a:rPr>
              <a:t>C(myproc) = C(myproc) + MGR*B(myproc , myproc)</a:t>
            </a:r>
          </a:p>
          <a:p>
            <a:pPr>
              <a:spcBef>
                <a:spcPct val="25000"/>
              </a:spcBef>
            </a:pPr>
            <a:r>
              <a:rPr lang="en-US" sz="1800" b="1">
                <a:solidFill>
                  <a:srgbClr val="333399"/>
                </a:solidFill>
                <a:latin typeface="Helvetica" charset="0"/>
              </a:rPr>
              <a:t>for j = 1 to p-1</a:t>
            </a:r>
          </a:p>
          <a:p>
            <a:pPr>
              <a:spcBef>
                <a:spcPct val="25000"/>
              </a:spcBef>
            </a:pPr>
            <a:r>
              <a:rPr lang="en-US" sz="1800" b="1">
                <a:solidFill>
                  <a:srgbClr val="333399"/>
                </a:solidFill>
                <a:latin typeface="Helvetica" charset="0"/>
              </a:rPr>
              <a:t>      send MGR to processor myproc+1 mod p        </a:t>
            </a:r>
            <a:r>
              <a:rPr lang="en-US" sz="1800" b="1" i="1">
                <a:solidFill>
                  <a:srgbClr val="FF0000"/>
                </a:solidFill>
                <a:latin typeface="Helvetica" charset="0"/>
              </a:rPr>
              <a:t>(but see deadlock below)</a:t>
            </a:r>
          </a:p>
          <a:p>
            <a:pPr>
              <a:spcBef>
                <a:spcPct val="25000"/>
              </a:spcBef>
            </a:pPr>
            <a:r>
              <a:rPr lang="en-US" sz="1800" b="1">
                <a:solidFill>
                  <a:srgbClr val="333399"/>
                </a:solidFill>
                <a:latin typeface="Helvetica" charset="0"/>
              </a:rPr>
              <a:t>      receive MGR from processor myproc-1 mod p </a:t>
            </a:r>
            <a:r>
              <a:rPr lang="en-US" sz="1800" b="1" i="1">
                <a:solidFill>
                  <a:srgbClr val="FF0000"/>
                </a:solidFill>
                <a:latin typeface="Helvetica" charset="0"/>
              </a:rPr>
              <a:t>(but see below)</a:t>
            </a:r>
          </a:p>
          <a:p>
            <a:pPr>
              <a:spcBef>
                <a:spcPct val="25000"/>
              </a:spcBef>
            </a:pPr>
            <a:r>
              <a:rPr lang="en-US" sz="1800" b="1">
                <a:solidFill>
                  <a:srgbClr val="333399"/>
                </a:solidFill>
                <a:latin typeface="Helvetica" charset="0"/>
              </a:rPr>
              <a:t>      C(myproc) = C(myproc) + MGR * B( myproc-j mod p , myproc)</a:t>
            </a:r>
          </a:p>
          <a:p>
            <a:pPr>
              <a:spcBef>
                <a:spcPct val="25000"/>
              </a:spcBef>
            </a:pPr>
            <a:r>
              <a:rPr lang="en-US" sz="1800" b="1">
                <a:solidFill>
                  <a:srgbClr val="333399"/>
                </a:solidFill>
                <a:latin typeface="Helvetica" charset="0"/>
              </a:rPr>
              <a:t>      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609600" y="4800600"/>
            <a:ext cx="8001000" cy="17851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25000"/>
              </a:spcBef>
              <a:buFontTx/>
              <a:buChar char="•"/>
              <a:defRPr/>
            </a:pPr>
            <a:r>
              <a:rPr lang="en-US" sz="2000" b="1" dirty="0">
                <a:latin typeface="Helvetica" pitchFamily="34" charset="0"/>
                <a:ea typeface="+mn-ea"/>
              </a:rPr>
              <a:t> Avoiding deadlock:  </a:t>
            </a:r>
          </a:p>
          <a:p>
            <a:pPr lvl="1">
              <a:spcBef>
                <a:spcPct val="25000"/>
              </a:spcBef>
              <a:buFontTx/>
              <a:buChar char="•"/>
              <a:defRPr/>
            </a:pPr>
            <a:r>
              <a:rPr lang="en-US" sz="2000" b="1" dirty="0">
                <a:latin typeface="Helvetica" pitchFamily="34" charset="0"/>
                <a:ea typeface="+mn-ea"/>
              </a:rPr>
              <a:t> </a:t>
            </a:r>
            <a:r>
              <a:rPr lang="en-US" sz="1800" b="1" dirty="0">
                <a:latin typeface="Helvetica" pitchFamily="34" charset="0"/>
                <a:ea typeface="+mn-ea"/>
              </a:rPr>
              <a:t>even </a:t>
            </a:r>
            <a:r>
              <a:rPr lang="en-US" sz="1800" b="1" dirty="0" err="1">
                <a:latin typeface="Helvetica" pitchFamily="34" charset="0"/>
                <a:ea typeface="+mn-ea"/>
              </a:rPr>
              <a:t>procs</a:t>
            </a:r>
            <a:r>
              <a:rPr lang="en-US" sz="1800" b="1" dirty="0">
                <a:latin typeface="Helvetica" pitchFamily="34" charset="0"/>
                <a:ea typeface="+mn-ea"/>
              </a:rPr>
              <a:t> send then </a:t>
            </a:r>
            <a:r>
              <a:rPr lang="en-US" sz="1800" b="1" dirty="0" err="1">
                <a:latin typeface="Helvetica" pitchFamily="34" charset="0"/>
                <a:ea typeface="+mn-ea"/>
              </a:rPr>
              <a:t>recv</a:t>
            </a:r>
            <a:r>
              <a:rPr lang="en-US" sz="1800" b="1" dirty="0">
                <a:latin typeface="Helvetica" pitchFamily="34" charset="0"/>
                <a:ea typeface="+mn-ea"/>
              </a:rPr>
              <a:t>, odd </a:t>
            </a:r>
            <a:r>
              <a:rPr lang="en-US" sz="1800" b="1" dirty="0" err="1">
                <a:latin typeface="Helvetica" pitchFamily="34" charset="0"/>
                <a:ea typeface="+mn-ea"/>
              </a:rPr>
              <a:t>procs</a:t>
            </a:r>
            <a:r>
              <a:rPr lang="en-US" sz="1800" b="1" dirty="0">
                <a:latin typeface="Helvetica" pitchFamily="34" charset="0"/>
                <a:ea typeface="+mn-ea"/>
              </a:rPr>
              <a:t>  </a:t>
            </a:r>
            <a:r>
              <a:rPr lang="en-US" sz="1800" b="1" dirty="0" err="1">
                <a:latin typeface="Helvetica" pitchFamily="34" charset="0"/>
                <a:ea typeface="+mn-ea"/>
              </a:rPr>
              <a:t>recv</a:t>
            </a:r>
            <a:r>
              <a:rPr lang="en-US" sz="1800" b="1" dirty="0">
                <a:latin typeface="Helvetica" pitchFamily="34" charset="0"/>
                <a:ea typeface="+mn-ea"/>
              </a:rPr>
              <a:t> then send</a:t>
            </a:r>
          </a:p>
          <a:p>
            <a:pPr lvl="1">
              <a:spcBef>
                <a:spcPct val="25000"/>
              </a:spcBef>
              <a:buFontTx/>
              <a:buChar char="•"/>
              <a:defRPr/>
            </a:pPr>
            <a:r>
              <a:rPr lang="en-US" sz="1800" b="1" dirty="0">
                <a:latin typeface="Helvetica" pitchFamily="34" charset="0"/>
                <a:ea typeface="+mn-ea"/>
              </a:rPr>
              <a:t>  or, use </a:t>
            </a:r>
            <a:r>
              <a:rPr lang="en-US" sz="1800" b="1" dirty="0" err="1">
                <a:latin typeface="Helvetica" pitchFamily="34" charset="0"/>
                <a:ea typeface="+mn-ea"/>
              </a:rPr>
              <a:t>nonblocking</a:t>
            </a:r>
            <a:r>
              <a:rPr lang="en-US" sz="1800" b="1" dirty="0">
                <a:latin typeface="Helvetica" pitchFamily="34" charset="0"/>
                <a:ea typeface="+mn-ea"/>
              </a:rPr>
              <a:t> sends</a:t>
            </a:r>
            <a:endParaRPr lang="en-US" sz="2000" b="1" dirty="0">
              <a:latin typeface="Helvetica" pitchFamily="34" charset="0"/>
              <a:ea typeface="+mn-ea"/>
            </a:endParaRPr>
          </a:p>
          <a:p>
            <a:pPr lvl="6" defTabSz="914400">
              <a:spcBef>
                <a:spcPct val="25000"/>
              </a:spcBef>
              <a:buFontTx/>
              <a:buChar char="•"/>
              <a:defRPr/>
            </a:pPr>
            <a:endParaRPr lang="en-US" sz="1400" b="1" dirty="0">
              <a:latin typeface="Helvetica" pitchFamily="34" charset="0"/>
              <a:ea typeface="+mn-ea"/>
            </a:endParaRPr>
          </a:p>
          <a:p>
            <a:pPr>
              <a:spcBef>
                <a:spcPct val="25000"/>
              </a:spcBef>
              <a:buFontTx/>
              <a:buChar char="•"/>
              <a:defRPr/>
            </a:pPr>
            <a:r>
              <a:rPr lang="en-US" sz="2000" b="1" dirty="0">
                <a:latin typeface="Helvetica" pitchFamily="34" charset="0"/>
                <a:ea typeface="+mn-ea"/>
              </a:rPr>
              <a:t> </a:t>
            </a:r>
            <a:r>
              <a:rPr lang="en-US" sz="2000" b="1" dirty="0" err="1">
                <a:latin typeface="Helvetica" pitchFamily="34" charset="0"/>
                <a:ea typeface="+mn-ea"/>
              </a:rPr>
              <a:t>Comm</a:t>
            </a:r>
            <a:r>
              <a:rPr lang="en-US" sz="2000" b="1" dirty="0">
                <a:latin typeface="Helvetica" pitchFamily="34" charset="0"/>
                <a:ea typeface="+mn-ea"/>
              </a:rPr>
              <a:t> volume of one inner loop iteration  =  </a:t>
            </a:r>
            <a:r>
              <a:rPr lang="en-US" sz="2000" b="1" dirty="0">
                <a:solidFill>
                  <a:srgbClr val="FF0000"/>
                </a:solidFill>
                <a:latin typeface="Helvetica" pitchFamily="34" charset="0"/>
                <a:ea typeface="+mn-ea"/>
              </a:rPr>
              <a:t>n</a:t>
            </a:r>
            <a:r>
              <a:rPr lang="en-US" b="1" baseline="24000" dirty="0">
                <a:solidFill>
                  <a:srgbClr val="FF0000"/>
                </a:solidFill>
                <a:latin typeface="Helvetica" pitchFamily="34" charset="0"/>
                <a:ea typeface="+mn-ea"/>
              </a:rPr>
              <a:t>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Matmul for 1D layout on a Processor Ring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305800" cy="5715000"/>
          </a:xfrm>
        </p:spPr>
        <p:txBody>
          <a:bodyPr/>
          <a:lstStyle/>
          <a:p>
            <a:pPr>
              <a:buSzTx/>
            </a:pPr>
            <a:endParaRPr lang="en-US" sz="2000" b="1">
              <a:latin typeface="Arial" charset="0"/>
            </a:endParaRPr>
          </a:p>
          <a:p>
            <a:pPr>
              <a:buSzTx/>
            </a:pPr>
            <a:r>
              <a:rPr lang="en-US" b="1">
                <a:latin typeface="Arial" charset="0"/>
              </a:rPr>
              <a:t>One iteration:   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v = n</a:t>
            </a:r>
            <a:r>
              <a:rPr lang="en-US" b="1" baseline="24000">
                <a:solidFill>
                  <a:srgbClr val="FF0000"/>
                </a:solidFill>
                <a:latin typeface="Arial" charset="0"/>
              </a:rPr>
              <a:t>2</a:t>
            </a:r>
          </a:p>
          <a:p>
            <a:pPr>
              <a:buSzTx/>
            </a:pPr>
            <a:endParaRPr lang="en-US" b="1" baseline="24000">
              <a:latin typeface="Arial" charset="0"/>
            </a:endParaRPr>
          </a:p>
          <a:p>
            <a:pPr>
              <a:buSzTx/>
            </a:pPr>
            <a:r>
              <a:rPr lang="en-US" b="1">
                <a:latin typeface="Arial" charset="0"/>
              </a:rPr>
              <a:t>All p-1 iteration</a:t>
            </a:r>
            <a:r>
              <a:rPr lang="en-US" b="1">
                <a:solidFill>
                  <a:schemeClr val="tx1"/>
                </a:solidFill>
                <a:latin typeface="Arial" charset="0"/>
              </a:rPr>
              <a:t>s:   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v   =   (p-1) * n</a:t>
            </a:r>
            <a:r>
              <a:rPr lang="en-US" b="1" baseline="24000">
                <a:solidFill>
                  <a:srgbClr val="FF0000"/>
                </a:solidFill>
                <a:latin typeface="Arial" charset="0"/>
              </a:rPr>
              <a:t>2   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 ~     pn</a:t>
            </a:r>
            <a:r>
              <a:rPr lang="en-US" b="1" baseline="20000">
                <a:solidFill>
                  <a:srgbClr val="FF0000"/>
                </a:solidFill>
                <a:latin typeface="Arial" charset="0"/>
              </a:rPr>
              <a:t>2</a:t>
            </a:r>
          </a:p>
          <a:p>
            <a:pPr>
              <a:buSzTx/>
            </a:pPr>
            <a:endParaRPr lang="en-US" b="1" baseline="20000">
              <a:latin typeface="Arial" charset="0"/>
            </a:endParaRPr>
          </a:p>
          <a:p>
            <a:pPr>
              <a:buSzTx/>
            </a:pPr>
            <a:r>
              <a:rPr lang="en-US" b="1">
                <a:latin typeface="Arial" charset="0"/>
              </a:rPr>
              <a:t>Optimal for 1D data layout:</a:t>
            </a:r>
          </a:p>
          <a:p>
            <a:pPr lvl="1">
              <a:buSzTx/>
            </a:pPr>
            <a:r>
              <a:rPr lang="en-US" sz="2000" b="1">
                <a:latin typeface="Arial" charset="0"/>
              </a:rPr>
              <a:t> Perfect speedup for arithmetic</a:t>
            </a:r>
          </a:p>
          <a:p>
            <a:pPr lvl="1">
              <a:buSzTx/>
            </a:pPr>
            <a:r>
              <a:rPr lang="en-US" sz="2000" b="1">
                <a:latin typeface="Arial" charset="0"/>
              </a:rPr>
              <a:t> A(myproc) must meet each C(myproc)</a:t>
            </a:r>
          </a:p>
          <a:p>
            <a:pPr lvl="1">
              <a:buSzTx/>
              <a:buFontTx/>
              <a:buNone/>
            </a:pPr>
            <a:endParaRPr lang="en-US" sz="2000" b="1">
              <a:latin typeface="Arial" charset="0"/>
            </a:endParaRPr>
          </a:p>
          <a:p>
            <a:pPr>
              <a:buSzTx/>
            </a:pPr>
            <a:r>
              <a:rPr lang="ja-JP" altLang="en-US" b="1">
                <a:latin typeface="Arial" charset="0"/>
              </a:rPr>
              <a:t>“</a:t>
            </a:r>
            <a:r>
              <a:rPr lang="en-US" b="1">
                <a:latin typeface="Arial" charset="0"/>
              </a:rPr>
              <a:t>Nice</a:t>
            </a:r>
            <a:r>
              <a:rPr lang="ja-JP" altLang="en-US" b="1">
                <a:latin typeface="Arial" charset="0"/>
              </a:rPr>
              <a:t>”</a:t>
            </a:r>
            <a:r>
              <a:rPr lang="en-US" b="1">
                <a:latin typeface="Arial" charset="0"/>
              </a:rPr>
              <a:t> communication pattern – can probably overlap independent communications in the ring.</a:t>
            </a:r>
          </a:p>
          <a:p>
            <a:pPr>
              <a:buSzTx/>
            </a:pPr>
            <a:endParaRPr lang="en-US" b="1">
              <a:latin typeface="Arial" charset="0"/>
            </a:endParaRPr>
          </a:p>
          <a:p>
            <a:pPr>
              <a:buSzTx/>
            </a:pPr>
            <a:r>
              <a:rPr lang="en-US" b="1">
                <a:latin typeface="Arial" charset="0"/>
              </a:rPr>
              <a:t>In latency/bandwidth model (see extra slides), parallel efficiency   </a:t>
            </a:r>
            <a:r>
              <a:rPr lang="en-US" b="1">
                <a:solidFill>
                  <a:srgbClr val="FF0000"/>
                </a:solidFill>
                <a:latin typeface="Arial" charset="0"/>
              </a:rPr>
              <a:t>e = 1 - O(p/n)</a:t>
            </a:r>
          </a:p>
          <a:p>
            <a:pPr lvl="1">
              <a:buSzTx/>
            </a:pPr>
            <a:endParaRPr lang="en-US" sz="2400" b="1">
              <a:latin typeface="Arial" charset="0"/>
            </a:endParaRPr>
          </a:p>
          <a:p>
            <a:pPr>
              <a:buSzTx/>
              <a:buFontTx/>
              <a:buNone/>
            </a:pPr>
            <a:endParaRPr lang="en-US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5330825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MatMul with 2D Layout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043488"/>
          </a:xfrm>
        </p:spPr>
        <p:txBody>
          <a:bodyPr/>
          <a:lstStyle/>
          <a:p>
            <a:r>
              <a:rPr lang="en-US">
                <a:latin typeface="Arial" charset="0"/>
              </a:rPr>
              <a:t>Consider processors in 2D grid (physical or logical)</a:t>
            </a:r>
          </a:p>
          <a:p>
            <a:r>
              <a:rPr lang="en-US">
                <a:latin typeface="Arial" charset="0"/>
              </a:rPr>
              <a:t>Processors can communicate with 4 nearest neighbors</a:t>
            </a:r>
          </a:p>
          <a:p>
            <a:pPr lvl="1"/>
            <a:r>
              <a:rPr lang="en-US">
                <a:latin typeface="Arial" charset="0"/>
              </a:rPr>
              <a:t>Alternative pattern: broadcast along rows and columns </a:t>
            </a: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pPr lvl="1"/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Assume p is square s x s grid</a:t>
            </a:r>
          </a:p>
          <a:p>
            <a:endParaRPr lang="en-US">
              <a:latin typeface="Arial" charset="0"/>
            </a:endParaRP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3652838" y="2498725"/>
            <a:ext cx="2057400" cy="2057400"/>
            <a:chOff x="1392" y="1344"/>
            <a:chExt cx="1296" cy="1296"/>
          </a:xfrm>
        </p:grpSpPr>
        <p:sp>
          <p:nvSpPr>
            <p:cNvPr id="10276" name="Rectangle 5"/>
            <p:cNvSpPr>
              <a:spLocks noChangeArrowheads="1"/>
            </p:cNvSpPr>
            <p:nvPr/>
          </p:nvSpPr>
          <p:spPr bwMode="auto">
            <a:xfrm>
              <a:off x="1392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7" name="Rectangle 6"/>
            <p:cNvSpPr>
              <a:spLocks noChangeArrowheads="1"/>
            </p:cNvSpPr>
            <p:nvPr/>
          </p:nvSpPr>
          <p:spPr bwMode="auto">
            <a:xfrm>
              <a:off x="1824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8" name="Rectangle 7"/>
            <p:cNvSpPr>
              <a:spLocks noChangeArrowheads="1"/>
            </p:cNvSpPr>
            <p:nvPr/>
          </p:nvSpPr>
          <p:spPr bwMode="auto">
            <a:xfrm>
              <a:off x="2256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9" name="Rectangle 8"/>
            <p:cNvSpPr>
              <a:spLocks noChangeArrowheads="1"/>
            </p:cNvSpPr>
            <p:nvPr/>
          </p:nvSpPr>
          <p:spPr bwMode="auto">
            <a:xfrm>
              <a:off x="1392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0" name="Rectangle 9"/>
            <p:cNvSpPr>
              <a:spLocks noChangeArrowheads="1"/>
            </p:cNvSpPr>
            <p:nvPr/>
          </p:nvSpPr>
          <p:spPr bwMode="auto">
            <a:xfrm>
              <a:off x="1392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1" name="Rectangle 10"/>
            <p:cNvSpPr>
              <a:spLocks noChangeArrowheads="1"/>
            </p:cNvSpPr>
            <p:nvPr/>
          </p:nvSpPr>
          <p:spPr bwMode="auto">
            <a:xfrm>
              <a:off x="1824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2" name="Rectangle 11"/>
            <p:cNvSpPr>
              <a:spLocks noChangeArrowheads="1"/>
            </p:cNvSpPr>
            <p:nvPr/>
          </p:nvSpPr>
          <p:spPr bwMode="auto">
            <a:xfrm>
              <a:off x="2256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3" name="Rectangle 12"/>
            <p:cNvSpPr>
              <a:spLocks noChangeArrowheads="1"/>
            </p:cNvSpPr>
            <p:nvPr/>
          </p:nvSpPr>
          <p:spPr bwMode="auto">
            <a:xfrm>
              <a:off x="1824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84" name="Rectangle 13"/>
            <p:cNvSpPr>
              <a:spLocks noChangeArrowheads="1"/>
            </p:cNvSpPr>
            <p:nvPr/>
          </p:nvSpPr>
          <p:spPr bwMode="auto">
            <a:xfrm>
              <a:off x="2256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5" name="Text Box 14"/>
          <p:cNvSpPr txBox="1">
            <a:spLocks noChangeArrowheads="1"/>
          </p:cNvSpPr>
          <p:nvPr/>
        </p:nvSpPr>
        <p:spPr bwMode="auto">
          <a:xfrm>
            <a:off x="3576638" y="26511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p(0,0)        p(0,1)       p(0,2)</a:t>
            </a:r>
          </a:p>
        </p:txBody>
      </p:sp>
      <p:sp>
        <p:nvSpPr>
          <p:cNvPr id="10246" name="Text Box 15"/>
          <p:cNvSpPr txBox="1">
            <a:spLocks noChangeArrowheads="1"/>
          </p:cNvSpPr>
          <p:nvPr/>
        </p:nvSpPr>
        <p:spPr bwMode="auto">
          <a:xfrm>
            <a:off x="3576638" y="33369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p(1,0)        p(1,1)       p(1,2)</a:t>
            </a:r>
          </a:p>
        </p:txBody>
      </p:sp>
      <p:sp>
        <p:nvSpPr>
          <p:cNvPr id="10247" name="Text Box 16"/>
          <p:cNvSpPr txBox="1">
            <a:spLocks noChangeArrowheads="1"/>
          </p:cNvSpPr>
          <p:nvPr/>
        </p:nvSpPr>
        <p:spPr bwMode="auto">
          <a:xfrm>
            <a:off x="3576638" y="40227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p(2,0)        p(2,1)       p(2,2)</a:t>
            </a:r>
          </a:p>
        </p:txBody>
      </p:sp>
      <p:grpSp>
        <p:nvGrpSpPr>
          <p:cNvPr id="10248" name="Group 17"/>
          <p:cNvGrpSpPr>
            <a:grpSpLocks/>
          </p:cNvGrpSpPr>
          <p:nvPr/>
        </p:nvGrpSpPr>
        <p:grpSpPr bwMode="auto">
          <a:xfrm>
            <a:off x="6053138" y="2498725"/>
            <a:ext cx="2057400" cy="2057400"/>
            <a:chOff x="1392" y="1344"/>
            <a:chExt cx="1296" cy="1296"/>
          </a:xfrm>
        </p:grpSpPr>
        <p:sp>
          <p:nvSpPr>
            <p:cNvPr id="10267" name="Rectangle 18"/>
            <p:cNvSpPr>
              <a:spLocks noChangeArrowheads="1"/>
            </p:cNvSpPr>
            <p:nvPr/>
          </p:nvSpPr>
          <p:spPr bwMode="auto">
            <a:xfrm>
              <a:off x="1392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8" name="Rectangle 19"/>
            <p:cNvSpPr>
              <a:spLocks noChangeArrowheads="1"/>
            </p:cNvSpPr>
            <p:nvPr/>
          </p:nvSpPr>
          <p:spPr bwMode="auto">
            <a:xfrm>
              <a:off x="1824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9" name="Rectangle 20"/>
            <p:cNvSpPr>
              <a:spLocks noChangeArrowheads="1"/>
            </p:cNvSpPr>
            <p:nvPr/>
          </p:nvSpPr>
          <p:spPr bwMode="auto">
            <a:xfrm>
              <a:off x="2256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Rectangle 21"/>
            <p:cNvSpPr>
              <a:spLocks noChangeArrowheads="1"/>
            </p:cNvSpPr>
            <p:nvPr/>
          </p:nvSpPr>
          <p:spPr bwMode="auto">
            <a:xfrm>
              <a:off x="1392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Rectangle 22"/>
            <p:cNvSpPr>
              <a:spLocks noChangeArrowheads="1"/>
            </p:cNvSpPr>
            <p:nvPr/>
          </p:nvSpPr>
          <p:spPr bwMode="auto">
            <a:xfrm>
              <a:off x="1392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2" name="Rectangle 23"/>
            <p:cNvSpPr>
              <a:spLocks noChangeArrowheads="1"/>
            </p:cNvSpPr>
            <p:nvPr/>
          </p:nvSpPr>
          <p:spPr bwMode="auto">
            <a:xfrm>
              <a:off x="1824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3" name="Rectangle 24"/>
            <p:cNvSpPr>
              <a:spLocks noChangeArrowheads="1"/>
            </p:cNvSpPr>
            <p:nvPr/>
          </p:nvSpPr>
          <p:spPr bwMode="auto">
            <a:xfrm>
              <a:off x="2256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4" name="Rectangle 25"/>
            <p:cNvSpPr>
              <a:spLocks noChangeArrowheads="1"/>
            </p:cNvSpPr>
            <p:nvPr/>
          </p:nvSpPr>
          <p:spPr bwMode="auto">
            <a:xfrm>
              <a:off x="1824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5" name="Rectangle 26"/>
            <p:cNvSpPr>
              <a:spLocks noChangeArrowheads="1"/>
            </p:cNvSpPr>
            <p:nvPr/>
          </p:nvSpPr>
          <p:spPr bwMode="auto">
            <a:xfrm>
              <a:off x="2256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49" name="Text Box 27"/>
          <p:cNvSpPr txBox="1">
            <a:spLocks noChangeArrowheads="1"/>
          </p:cNvSpPr>
          <p:nvPr/>
        </p:nvSpPr>
        <p:spPr bwMode="auto">
          <a:xfrm>
            <a:off x="5976938" y="26511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p(0,0)        p(0,1)       p(0,2)</a:t>
            </a:r>
          </a:p>
        </p:txBody>
      </p:sp>
      <p:sp>
        <p:nvSpPr>
          <p:cNvPr id="10250" name="Text Box 28"/>
          <p:cNvSpPr txBox="1">
            <a:spLocks noChangeArrowheads="1"/>
          </p:cNvSpPr>
          <p:nvPr/>
        </p:nvSpPr>
        <p:spPr bwMode="auto">
          <a:xfrm>
            <a:off x="5976938" y="33369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p(1,0)        p(1,1)       p(1,2)</a:t>
            </a:r>
          </a:p>
        </p:txBody>
      </p:sp>
      <p:sp>
        <p:nvSpPr>
          <p:cNvPr id="10251" name="Text Box 29"/>
          <p:cNvSpPr txBox="1">
            <a:spLocks noChangeArrowheads="1"/>
          </p:cNvSpPr>
          <p:nvPr/>
        </p:nvSpPr>
        <p:spPr bwMode="auto">
          <a:xfrm>
            <a:off x="5976938" y="40227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p(2,0)        p(2,1)       p(2,2)</a:t>
            </a:r>
          </a:p>
        </p:txBody>
      </p:sp>
      <p:grpSp>
        <p:nvGrpSpPr>
          <p:cNvPr id="10252" name="Group 30"/>
          <p:cNvGrpSpPr>
            <a:grpSpLocks/>
          </p:cNvGrpSpPr>
          <p:nvPr/>
        </p:nvGrpSpPr>
        <p:grpSpPr bwMode="auto">
          <a:xfrm>
            <a:off x="685800" y="2498725"/>
            <a:ext cx="2057400" cy="2057400"/>
            <a:chOff x="1392" y="1344"/>
            <a:chExt cx="1296" cy="1296"/>
          </a:xfrm>
        </p:grpSpPr>
        <p:sp>
          <p:nvSpPr>
            <p:cNvPr id="10258" name="Rectangle 31"/>
            <p:cNvSpPr>
              <a:spLocks noChangeArrowheads="1"/>
            </p:cNvSpPr>
            <p:nvPr/>
          </p:nvSpPr>
          <p:spPr bwMode="auto">
            <a:xfrm>
              <a:off x="1392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" name="Rectangle 32"/>
            <p:cNvSpPr>
              <a:spLocks noChangeArrowheads="1"/>
            </p:cNvSpPr>
            <p:nvPr/>
          </p:nvSpPr>
          <p:spPr bwMode="auto">
            <a:xfrm>
              <a:off x="1824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Rectangle 33"/>
            <p:cNvSpPr>
              <a:spLocks noChangeArrowheads="1"/>
            </p:cNvSpPr>
            <p:nvPr/>
          </p:nvSpPr>
          <p:spPr bwMode="auto">
            <a:xfrm>
              <a:off x="2256" y="1344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Rectangle 34"/>
            <p:cNvSpPr>
              <a:spLocks noChangeArrowheads="1"/>
            </p:cNvSpPr>
            <p:nvPr/>
          </p:nvSpPr>
          <p:spPr bwMode="auto">
            <a:xfrm>
              <a:off x="1392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Rectangle 35"/>
            <p:cNvSpPr>
              <a:spLocks noChangeArrowheads="1"/>
            </p:cNvSpPr>
            <p:nvPr/>
          </p:nvSpPr>
          <p:spPr bwMode="auto">
            <a:xfrm>
              <a:off x="1392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3" name="Rectangle 36"/>
            <p:cNvSpPr>
              <a:spLocks noChangeArrowheads="1"/>
            </p:cNvSpPr>
            <p:nvPr/>
          </p:nvSpPr>
          <p:spPr bwMode="auto">
            <a:xfrm>
              <a:off x="1824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4" name="Rectangle 37"/>
            <p:cNvSpPr>
              <a:spLocks noChangeArrowheads="1"/>
            </p:cNvSpPr>
            <p:nvPr/>
          </p:nvSpPr>
          <p:spPr bwMode="auto">
            <a:xfrm>
              <a:off x="2256" y="1776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5" name="Rectangle 38"/>
            <p:cNvSpPr>
              <a:spLocks noChangeArrowheads="1"/>
            </p:cNvSpPr>
            <p:nvPr/>
          </p:nvSpPr>
          <p:spPr bwMode="auto">
            <a:xfrm>
              <a:off x="1824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" name="Rectangle 39"/>
            <p:cNvSpPr>
              <a:spLocks noChangeArrowheads="1"/>
            </p:cNvSpPr>
            <p:nvPr/>
          </p:nvSpPr>
          <p:spPr bwMode="auto">
            <a:xfrm>
              <a:off x="2256" y="2208"/>
              <a:ext cx="432" cy="4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3" name="Text Box 40"/>
          <p:cNvSpPr txBox="1">
            <a:spLocks noChangeArrowheads="1"/>
          </p:cNvSpPr>
          <p:nvPr/>
        </p:nvSpPr>
        <p:spPr bwMode="auto">
          <a:xfrm>
            <a:off x="609600" y="26511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p(0,0)        p(0,1)       p(0,2)</a:t>
            </a:r>
          </a:p>
        </p:txBody>
      </p:sp>
      <p:sp>
        <p:nvSpPr>
          <p:cNvPr id="10254" name="Text Box 41"/>
          <p:cNvSpPr txBox="1">
            <a:spLocks noChangeArrowheads="1"/>
          </p:cNvSpPr>
          <p:nvPr/>
        </p:nvSpPr>
        <p:spPr bwMode="auto">
          <a:xfrm>
            <a:off x="609600" y="33369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p(1,0)        p(1,1)       p(1,2)</a:t>
            </a:r>
          </a:p>
        </p:txBody>
      </p:sp>
      <p:sp>
        <p:nvSpPr>
          <p:cNvPr id="10255" name="Text Box 42"/>
          <p:cNvSpPr txBox="1">
            <a:spLocks noChangeArrowheads="1"/>
          </p:cNvSpPr>
          <p:nvPr/>
        </p:nvSpPr>
        <p:spPr bwMode="auto">
          <a:xfrm>
            <a:off x="609600" y="4022725"/>
            <a:ext cx="2133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latin typeface="Albertus Extra Bold" charset="0"/>
              </a:rPr>
              <a:t> p(2,0)        p(2,1)       p(2,2)</a:t>
            </a:r>
          </a:p>
        </p:txBody>
      </p:sp>
      <p:sp>
        <p:nvSpPr>
          <p:cNvPr id="10256" name="Text Box 43"/>
          <p:cNvSpPr txBox="1">
            <a:spLocks noChangeArrowheads="1"/>
          </p:cNvSpPr>
          <p:nvPr/>
        </p:nvSpPr>
        <p:spPr bwMode="auto">
          <a:xfrm>
            <a:off x="2970213" y="327025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400">
                <a:solidFill>
                  <a:srgbClr val="333399"/>
                </a:solidFill>
                <a:latin typeface="Helvetica" charset="0"/>
              </a:rPr>
              <a:t>=</a:t>
            </a:r>
          </a:p>
        </p:txBody>
      </p:sp>
      <p:sp>
        <p:nvSpPr>
          <p:cNvPr id="10257" name="Text Box 44"/>
          <p:cNvSpPr txBox="1">
            <a:spLocks noChangeArrowheads="1"/>
          </p:cNvSpPr>
          <p:nvPr/>
        </p:nvSpPr>
        <p:spPr bwMode="auto">
          <a:xfrm>
            <a:off x="5710238" y="327025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r>
              <a:rPr lang="en-US" sz="2400">
                <a:solidFill>
                  <a:srgbClr val="333399"/>
                </a:solidFill>
                <a:latin typeface="Helvetica" charset="0"/>
              </a:rPr>
              <a:t>*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534400" cy="6096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Cannon</a:t>
            </a:r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 Algorithm:  2-D merry-go-round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77200" cy="4565650"/>
          </a:xfrm>
        </p:spPr>
        <p:txBody>
          <a:bodyPr/>
          <a:lstStyle/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C(i,j) = C(i,j) + </a:t>
            </a:r>
            <a:r>
              <a:rPr lang="en-US" sz="2000" b="1">
                <a:solidFill>
                  <a:schemeClr val="accent2"/>
                </a:solidFill>
                <a:latin typeface="Symbol" charset="0"/>
              </a:rPr>
              <a:t>S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  A(i,k)*B(k,j)</a:t>
            </a:r>
            <a:endParaRPr lang="en-US" sz="2000" b="1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 assume s = sqrt(p) is an integer</a:t>
            </a:r>
            <a:endParaRPr lang="en-US" sz="2000" b="1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forall  i=0 to s-1             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 </a:t>
            </a:r>
            <a:r>
              <a:rPr lang="ja-JP" altLang="en-US" sz="2000" b="1">
                <a:solidFill>
                  <a:schemeClr val="accent2"/>
                </a:solidFill>
                <a:latin typeface="Arial" charset="0"/>
              </a:rPr>
              <a:t>“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skew</a:t>
            </a:r>
            <a:r>
              <a:rPr lang="ja-JP" altLang="en-US" sz="2000" b="1">
                <a:solidFill>
                  <a:schemeClr val="accent2"/>
                </a:solidFill>
                <a:latin typeface="Arial" charset="0"/>
              </a:rPr>
              <a:t>”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 A</a:t>
            </a:r>
            <a:endParaRPr lang="en-US" sz="2000" b="1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      left-circular-shift row i of A by i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     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so that A(i,j) overwritten by A(i,(j+i)mod s)</a:t>
            </a:r>
            <a:endParaRPr lang="en-US" sz="2000" b="1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forall  i=0 to s-1             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 …  </a:t>
            </a:r>
            <a:r>
              <a:rPr lang="ja-JP" altLang="en-US" sz="2000" b="1">
                <a:solidFill>
                  <a:schemeClr val="accent2"/>
                </a:solidFill>
                <a:latin typeface="Arial" charset="0"/>
              </a:rPr>
              <a:t>“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skew</a:t>
            </a:r>
            <a:r>
              <a:rPr lang="ja-JP" altLang="en-US" sz="2000" b="1">
                <a:solidFill>
                  <a:schemeClr val="accent2"/>
                </a:solidFill>
                <a:latin typeface="Arial" charset="0"/>
              </a:rPr>
              <a:t>”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 B</a:t>
            </a:r>
            <a:endParaRPr lang="en-US" sz="2000" b="1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      up-circular-shift B column i of B by i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      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so that B(i,j) overwritten by B((i+j)mod s), j)</a:t>
            </a:r>
            <a:endParaRPr lang="en-US" sz="2000" b="1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for k=0 to s-1       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sequential</a:t>
            </a:r>
            <a:endParaRPr lang="en-US" sz="2000" b="1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       forall i=0 to s-1 and j=0 to s-1    </a:t>
            </a:r>
            <a:r>
              <a:rPr lang="en-US" sz="2000" b="1">
                <a:solidFill>
                  <a:schemeClr val="accent2"/>
                </a:solidFill>
                <a:latin typeface="Arial" charset="0"/>
              </a:rPr>
              <a:t>… all processors in parallel</a:t>
            </a:r>
            <a:endParaRPr lang="en-US" sz="2000" b="1">
              <a:latin typeface="Arial" charset="0"/>
            </a:endParaRP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            C(i,j) = C(i,j) + A(i,j)*B(i,j)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       left-circular-shift each row of A by 1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000" b="1">
                <a:latin typeface="Arial" charset="0"/>
              </a:rPr>
              <a:t>          up-circular-shift each row of B by 1 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743200" y="1143000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System VT Spec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accent2"/>
                </a:solidFill>
                <a:latin typeface="Times New Roman" charset="0"/>
              </a:rPr>
              <a:t>k</a:t>
            </a:r>
            <a:endParaRPr lang="en-US" sz="1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1A0FEF"/>
      </a:hlink>
      <a:folHlink>
        <a:srgbClr val="006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stem VT Special" pitchFamily="4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10379</TotalTime>
  <Words>5069</Words>
  <Application>Microsoft Macintosh PowerPoint</Application>
  <PresentationFormat>On-screen Show (4:3)</PresentationFormat>
  <Paragraphs>768</Paragraphs>
  <Slides>45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7" baseType="lpstr">
      <vt:lpstr>System VT Special</vt:lpstr>
      <vt:lpstr>Arial</vt:lpstr>
      <vt:lpstr>Times</vt:lpstr>
      <vt:lpstr>Times New Roman</vt:lpstr>
      <vt:lpstr>Symbol</vt:lpstr>
      <vt:lpstr>Helvetica</vt:lpstr>
      <vt:lpstr>Albertus Extra Bold</vt:lpstr>
      <vt:lpstr>Comic Sans MS</vt:lpstr>
      <vt:lpstr>Courier New</vt:lpstr>
      <vt:lpstr>Wingdings</vt:lpstr>
      <vt:lpstr>Default Design</vt:lpstr>
      <vt:lpstr>Microsoft Graph 2000 Chart</vt:lpstr>
      <vt:lpstr>CS 240A :  Matrix multiplication</vt:lpstr>
      <vt:lpstr>Matrix-Matrix Multiplication</vt:lpstr>
      <vt:lpstr>Communication volume model</vt:lpstr>
      <vt:lpstr>Parallel Matrix Multiply</vt:lpstr>
      <vt:lpstr>Matrix Multiply with 1D Column Layout</vt:lpstr>
      <vt:lpstr>Matmul for 1D layout on a Processor Ring</vt:lpstr>
      <vt:lpstr>Matmul for 1D layout on a Processor Ring</vt:lpstr>
      <vt:lpstr>MatMul with 2D Layout</vt:lpstr>
      <vt:lpstr>Cannon’s Algorithm:  2-D merry-go-round</vt:lpstr>
      <vt:lpstr>Cannon’s Matrix Multiplication</vt:lpstr>
      <vt:lpstr>Initial Step to Skew Matrices in Cannon</vt:lpstr>
      <vt:lpstr>Skewing Steps in Cannon</vt:lpstr>
      <vt:lpstr>Communication Volume of Cannon’s Algorithm</vt:lpstr>
      <vt:lpstr>Drawbacks to Cannon</vt:lpstr>
      <vt:lpstr>Sequential Matrix Multiplication</vt:lpstr>
      <vt:lpstr>“Naïve” 3-Loop Matrix Multiply</vt:lpstr>
      <vt:lpstr>3-Loop Matrix Multiply [Alpern et al., 1992]</vt:lpstr>
      <vt:lpstr>Avoiding data movement:  Reuse and locality</vt:lpstr>
      <vt:lpstr>3-Loop Matrix Multiply [Alpern et al., 1992]</vt:lpstr>
      <vt:lpstr> Simplified model of hierarchical memory</vt:lpstr>
      <vt:lpstr>“Naïve” Matrix Multiply</vt:lpstr>
      <vt:lpstr>“Naïve” Matrix Multiply</vt:lpstr>
      <vt:lpstr>Blocked Matrix Multiply</vt:lpstr>
      <vt:lpstr>Blocked Matrix Multiply</vt:lpstr>
      <vt:lpstr>Multi-Level Blocked Matrix Multiply</vt:lpstr>
      <vt:lpstr>BLAS:  Basic Linear Algebra Subroutines</vt:lpstr>
      <vt:lpstr>BLAS speeds on an IBM RS6000/590</vt:lpstr>
      <vt:lpstr>PowerPoint Presentation</vt:lpstr>
      <vt:lpstr>Extra Slides:    Parallel matrix multiplication in the latency-bandwidth cost model</vt:lpstr>
      <vt:lpstr>Latency Bandwidth Model</vt:lpstr>
      <vt:lpstr>Matrix Multiply with 1D Column Layout</vt:lpstr>
      <vt:lpstr>Matmul for 1D layout on a Processor Ring</vt:lpstr>
      <vt:lpstr>Matmul for 1D layout on a Processor Ring</vt:lpstr>
      <vt:lpstr>MatMul with 2D Layout</vt:lpstr>
      <vt:lpstr>Cannon’s Algorithm:  2-D merry-go-round</vt:lpstr>
      <vt:lpstr>Cannon’s Matrix Multiplication</vt:lpstr>
      <vt:lpstr>Initial Step to Skew Matrices in Cannon</vt:lpstr>
      <vt:lpstr>Skewing Steps in Cannon</vt:lpstr>
      <vt:lpstr>Cost of Cannon’s Algorithm</vt:lpstr>
      <vt:lpstr>Extra Slides:    SUMMA parallel matrix multiplication algorithm</vt:lpstr>
      <vt:lpstr>SUMMA Algorithm</vt:lpstr>
      <vt:lpstr>SUMMA </vt:lpstr>
      <vt:lpstr>SUMMA </vt:lpstr>
      <vt:lpstr>SUMMA performance </vt:lpstr>
      <vt:lpstr>SUMMA performance </vt:lpstr>
    </vt:vector>
  </TitlesOfParts>
  <Company>PARC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Support-Graph Preconditioning</dc:title>
  <dc:creator>John R. Gilbert</dc:creator>
  <cp:lastModifiedBy>John Gilbert</cp:lastModifiedBy>
  <cp:revision>604</cp:revision>
  <cp:lastPrinted>1999-10-20T00:13:40Z</cp:lastPrinted>
  <dcterms:created xsi:type="dcterms:W3CDTF">1998-10-05T22:15:03Z</dcterms:created>
  <dcterms:modified xsi:type="dcterms:W3CDTF">2011-04-04T14:16:14Z</dcterms:modified>
</cp:coreProperties>
</file>