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65" r:id="rId2"/>
    <p:sldId id="524" r:id="rId3"/>
    <p:sldId id="489" r:id="rId4"/>
    <p:sldId id="488" r:id="rId5"/>
    <p:sldId id="490" r:id="rId6"/>
    <p:sldId id="494" r:id="rId7"/>
    <p:sldId id="495" r:id="rId8"/>
    <p:sldId id="496" r:id="rId9"/>
    <p:sldId id="497" r:id="rId10"/>
    <p:sldId id="498" r:id="rId11"/>
    <p:sldId id="499" r:id="rId12"/>
    <p:sldId id="500" r:id="rId13"/>
    <p:sldId id="501" r:id="rId14"/>
    <p:sldId id="502" r:id="rId15"/>
    <p:sldId id="509" r:id="rId16"/>
    <p:sldId id="377" r:id="rId17"/>
    <p:sldId id="511" r:id="rId18"/>
    <p:sldId id="473" r:id="rId19"/>
    <p:sldId id="381" r:id="rId20"/>
    <p:sldId id="371" r:id="rId21"/>
    <p:sldId id="382" r:id="rId22"/>
    <p:sldId id="383" r:id="rId23"/>
    <p:sldId id="384" r:id="rId24"/>
    <p:sldId id="385" r:id="rId25"/>
    <p:sldId id="512" r:id="rId26"/>
    <p:sldId id="388" r:id="rId27"/>
    <p:sldId id="389" r:id="rId28"/>
    <p:sldId id="508" r:id="rId29"/>
    <p:sldId id="510" r:id="rId30"/>
    <p:sldId id="513" r:id="rId31"/>
    <p:sldId id="514" r:id="rId32"/>
    <p:sldId id="515" r:id="rId33"/>
    <p:sldId id="516" r:id="rId34"/>
    <p:sldId id="517" r:id="rId35"/>
    <p:sldId id="518" r:id="rId36"/>
    <p:sldId id="519" r:id="rId37"/>
    <p:sldId id="520" r:id="rId38"/>
    <p:sldId id="521" r:id="rId39"/>
    <p:sldId id="522" r:id="rId40"/>
    <p:sldId id="523" r:id="rId41"/>
    <p:sldId id="503" r:id="rId42"/>
    <p:sldId id="504" r:id="rId43"/>
    <p:sldId id="505" r:id="rId44"/>
    <p:sldId id="506" r:id="rId45"/>
    <p:sldId id="507" r:id="rId46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2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C9B8B2FE-8833-034C-A45D-0AB05526D4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18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205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CFBEC783-D9CE-B346-BD63-A95E816186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34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45EE900A-17CA-ED47-B026-7384CAD5451D}" type="slidenum">
              <a:rPr lang="en-US" sz="1300">
                <a:latin typeface="Times New Roman" charset="0"/>
              </a:rPr>
              <a:pPr/>
              <a:t>15</a:t>
            </a:fld>
            <a:endParaRPr lang="en-US" sz="1300">
              <a:latin typeface="Times New Roman" charset="0"/>
            </a:endParaRPr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642938"/>
            <a:ext cx="4914900" cy="3686175"/>
          </a:xfrm>
          <a:ln w="12700" cap="flat">
            <a:solidFill>
              <a:schemeClr val="tx1"/>
            </a:solidFill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64843F62-30B1-E446-90F2-DA5E175D913E}" type="slidenum">
              <a:rPr lang="en-US" sz="1300">
                <a:latin typeface="Times New Roman" charset="0"/>
              </a:rPr>
              <a:pPr/>
              <a:t>18</a:t>
            </a:fld>
            <a:endParaRPr lang="en-US" sz="1300">
              <a:latin typeface="Times New Roman" charset="0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036FC8D-C06C-D24E-B8A3-AEF402F3A48D}" type="slidenum">
              <a:rPr lang="en-US" sz="1300">
                <a:latin typeface="Times New Roman" charset="0"/>
              </a:rPr>
              <a:pPr/>
              <a:t>29</a:t>
            </a:fld>
            <a:endParaRPr lang="en-US" sz="1300">
              <a:latin typeface="Times New Roman" charset="0"/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642938"/>
            <a:ext cx="4914900" cy="3686175"/>
          </a:xfrm>
          <a:ln w="12700" cap="flat">
            <a:solidFill>
              <a:schemeClr val="tx1"/>
            </a:solidFill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C058837D-340D-C44A-BD71-B363022EBBB0}" type="slidenum">
              <a:rPr lang="en-US" sz="1300">
                <a:latin typeface="Times New Roman" charset="0"/>
              </a:rPr>
              <a:pPr/>
              <a:t>40</a:t>
            </a:fld>
            <a:endParaRPr lang="en-US" sz="1300">
              <a:latin typeface="Times New Roman" charset="0"/>
            </a:endParaRPr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642938"/>
            <a:ext cx="4914900" cy="3686175"/>
          </a:xfrm>
          <a:ln w="12700" cap="flat">
            <a:solidFill>
              <a:schemeClr val="tx1"/>
            </a:solidFill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4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5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25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6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0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3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58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497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716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20000" cy="990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 :  Matrix multiplication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6868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Matrix multiplication I :  parallel issues</a:t>
            </a:r>
          </a:p>
          <a:p>
            <a:pPr>
              <a:lnSpc>
                <a:spcPct val="80000"/>
              </a:lnSpc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Matrix multiplication II:  cache issues</a:t>
            </a: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80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80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Thanks to Jim Demmel and Kathy Yelick (UCB) for some of these slides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an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35075"/>
            <a:ext cx="85344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676400" y="5943600"/>
            <a:ext cx="54340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" charset="0"/>
              </a:rPr>
              <a:t>C(1,2) = </a:t>
            </a:r>
            <a:r>
              <a:rPr lang="en-US" sz="1600" b="1">
                <a:solidFill>
                  <a:schemeClr val="accent2"/>
                </a:solidFill>
                <a:latin typeface="Arial" charset="0"/>
              </a:rPr>
              <a:t>A(1,0)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chemeClr val="accent2"/>
                </a:solidFill>
                <a:latin typeface="Arial" charset="0"/>
              </a:rPr>
              <a:t>B(0,2)</a:t>
            </a:r>
            <a:r>
              <a:rPr lang="en-US" sz="1600" b="1">
                <a:latin typeface="Arial" charset="0"/>
              </a:rPr>
              <a:t> + </a:t>
            </a:r>
            <a:r>
              <a:rPr lang="en-US" sz="1600" b="1">
                <a:solidFill>
                  <a:srgbClr val="00CC00"/>
                </a:solidFill>
                <a:latin typeface="Arial" charset="0"/>
              </a:rPr>
              <a:t>A(1,1)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rgbClr val="00CC00"/>
                </a:solidFill>
                <a:latin typeface="Arial" charset="0"/>
              </a:rPr>
              <a:t>B(1,2)</a:t>
            </a:r>
            <a:r>
              <a:rPr lang="en-US" sz="1600" b="1">
                <a:latin typeface="Arial" charset="0"/>
              </a:rPr>
              <a:t> + 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A(1,2)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B(2,2)</a:t>
            </a:r>
            <a:endParaRPr lang="en-US" sz="1600" b="1">
              <a:latin typeface="Arial" charset="0"/>
            </a:endParaRP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Matrix Multiplication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Step to Skew Matrices in Cannon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59125"/>
          </a:xfrm>
        </p:spPr>
        <p:txBody>
          <a:bodyPr/>
          <a:lstStyle/>
          <a:p>
            <a:r>
              <a:rPr lang="en-US">
                <a:latin typeface="Arial" charset="0"/>
              </a:rPr>
              <a:t>Initial blocked input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After skewing before initial block multiplies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76400" y="39465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362200" y="39465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362200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676400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990600" y="46323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676400" y="46323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362200" y="53181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990600" y="53181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990600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5483225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6169025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797425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797425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483225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6169025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5483225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169025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4797425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676400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362200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990600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990600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1676400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2362200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1676400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2362200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990600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5483225" y="53181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6169025" y="46323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4797425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4797425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5483225" y="39465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6169025" y="53181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5483225" y="46323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13350" name="Rectangle 38"/>
          <p:cNvSpPr>
            <a:spLocks noChangeArrowheads="1"/>
          </p:cNvSpPr>
          <p:nvPr/>
        </p:nvSpPr>
        <p:spPr bwMode="auto">
          <a:xfrm>
            <a:off x="6169025" y="39465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4797425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Skewing Steps in Cannon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073525"/>
          </a:xfrm>
        </p:spPr>
        <p:txBody>
          <a:bodyPr/>
          <a:lstStyle/>
          <a:p>
            <a:r>
              <a:rPr lang="en-US">
                <a:latin typeface="Arial" charset="0"/>
              </a:rPr>
              <a:t>First step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Second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Third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2263775" y="1052513"/>
            <a:ext cx="4948238" cy="1703387"/>
            <a:chOff x="624" y="1021"/>
            <a:chExt cx="3694" cy="1296"/>
          </a:xfrm>
        </p:grpSpPr>
        <p:sp>
          <p:nvSpPr>
            <p:cNvPr id="14377" name="Rectangle 5"/>
            <p:cNvSpPr>
              <a:spLocks noChangeArrowheads="1"/>
            </p:cNvSpPr>
            <p:nvPr/>
          </p:nvSpPr>
          <p:spPr bwMode="auto">
            <a:xfrm>
              <a:off x="1056" y="1021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A(0,1)</a:t>
              </a:r>
            </a:p>
          </p:txBody>
        </p:sp>
        <p:sp>
          <p:nvSpPr>
            <p:cNvPr id="14378" name="Rectangle 6"/>
            <p:cNvSpPr>
              <a:spLocks noChangeArrowheads="1"/>
            </p:cNvSpPr>
            <p:nvPr/>
          </p:nvSpPr>
          <p:spPr bwMode="auto">
            <a:xfrm>
              <a:off x="1488" y="1021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A(0,2)</a:t>
              </a:r>
            </a:p>
          </p:txBody>
        </p:sp>
        <p:sp>
          <p:nvSpPr>
            <p:cNvPr id="14379" name="Rectangle 7"/>
            <p:cNvSpPr>
              <a:spLocks noChangeArrowheads="1"/>
            </p:cNvSpPr>
            <p:nvPr/>
          </p:nvSpPr>
          <p:spPr bwMode="auto">
            <a:xfrm>
              <a:off x="1488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A(1,0)</a:t>
              </a:r>
            </a:p>
          </p:txBody>
        </p:sp>
        <p:sp>
          <p:nvSpPr>
            <p:cNvPr id="14380" name="Rectangle 8"/>
            <p:cNvSpPr>
              <a:spLocks noChangeArrowheads="1"/>
            </p:cNvSpPr>
            <p:nvPr/>
          </p:nvSpPr>
          <p:spPr bwMode="auto">
            <a:xfrm>
              <a:off x="1056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A(2,0)</a:t>
              </a:r>
            </a:p>
          </p:txBody>
        </p:sp>
        <p:sp>
          <p:nvSpPr>
            <p:cNvPr id="14381" name="Rectangle 9"/>
            <p:cNvSpPr>
              <a:spLocks noChangeArrowheads="1"/>
            </p:cNvSpPr>
            <p:nvPr/>
          </p:nvSpPr>
          <p:spPr bwMode="auto">
            <a:xfrm>
              <a:off x="624" y="1453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A(1,1)</a:t>
              </a:r>
            </a:p>
          </p:txBody>
        </p:sp>
        <p:sp>
          <p:nvSpPr>
            <p:cNvPr id="14382" name="Rectangle 10"/>
            <p:cNvSpPr>
              <a:spLocks noChangeArrowheads="1"/>
            </p:cNvSpPr>
            <p:nvPr/>
          </p:nvSpPr>
          <p:spPr bwMode="auto">
            <a:xfrm>
              <a:off x="1056" y="1453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A(1,2)</a:t>
              </a:r>
            </a:p>
          </p:txBody>
        </p:sp>
        <p:sp>
          <p:nvSpPr>
            <p:cNvPr id="14383" name="Rectangle 11"/>
            <p:cNvSpPr>
              <a:spLocks noChangeArrowheads="1"/>
            </p:cNvSpPr>
            <p:nvPr/>
          </p:nvSpPr>
          <p:spPr bwMode="auto">
            <a:xfrm>
              <a:off x="1488" y="1885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A(2,1)</a:t>
              </a:r>
            </a:p>
          </p:txBody>
        </p:sp>
        <p:sp>
          <p:nvSpPr>
            <p:cNvPr id="14384" name="Rectangle 12"/>
            <p:cNvSpPr>
              <a:spLocks noChangeArrowheads="1"/>
            </p:cNvSpPr>
            <p:nvPr/>
          </p:nvSpPr>
          <p:spPr bwMode="auto">
            <a:xfrm>
              <a:off x="624" y="1885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A(2,2)</a:t>
              </a:r>
            </a:p>
          </p:txBody>
        </p:sp>
        <p:sp>
          <p:nvSpPr>
            <p:cNvPr id="14385" name="Rectangle 13"/>
            <p:cNvSpPr>
              <a:spLocks noChangeArrowheads="1"/>
            </p:cNvSpPr>
            <p:nvPr/>
          </p:nvSpPr>
          <p:spPr bwMode="auto">
            <a:xfrm>
              <a:off x="624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A(0,0)</a:t>
              </a:r>
            </a:p>
          </p:txBody>
        </p:sp>
        <p:sp>
          <p:nvSpPr>
            <p:cNvPr id="14386" name="Rectangle 14"/>
            <p:cNvSpPr>
              <a:spLocks noChangeArrowheads="1"/>
            </p:cNvSpPr>
            <p:nvPr/>
          </p:nvSpPr>
          <p:spPr bwMode="auto">
            <a:xfrm>
              <a:off x="3454" y="1885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B(0,1)</a:t>
              </a:r>
            </a:p>
          </p:txBody>
        </p:sp>
        <p:sp>
          <p:nvSpPr>
            <p:cNvPr id="14387" name="Rectangle 15"/>
            <p:cNvSpPr>
              <a:spLocks noChangeArrowheads="1"/>
            </p:cNvSpPr>
            <p:nvPr/>
          </p:nvSpPr>
          <p:spPr bwMode="auto">
            <a:xfrm>
              <a:off x="3886" y="1453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B(0,2)</a:t>
              </a:r>
            </a:p>
          </p:txBody>
        </p:sp>
        <p:sp>
          <p:nvSpPr>
            <p:cNvPr id="14388" name="Rectangle 16"/>
            <p:cNvSpPr>
              <a:spLocks noChangeArrowheads="1"/>
            </p:cNvSpPr>
            <p:nvPr/>
          </p:nvSpPr>
          <p:spPr bwMode="auto">
            <a:xfrm>
              <a:off x="3022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B(1,0)</a:t>
              </a:r>
            </a:p>
          </p:txBody>
        </p:sp>
        <p:sp>
          <p:nvSpPr>
            <p:cNvPr id="14389" name="Rectangle 17"/>
            <p:cNvSpPr>
              <a:spLocks noChangeArrowheads="1"/>
            </p:cNvSpPr>
            <p:nvPr/>
          </p:nvSpPr>
          <p:spPr bwMode="auto">
            <a:xfrm>
              <a:off x="3022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B(2,0)</a:t>
              </a:r>
            </a:p>
          </p:txBody>
        </p:sp>
        <p:sp>
          <p:nvSpPr>
            <p:cNvPr id="14390" name="Rectangle 18"/>
            <p:cNvSpPr>
              <a:spLocks noChangeArrowheads="1"/>
            </p:cNvSpPr>
            <p:nvPr/>
          </p:nvSpPr>
          <p:spPr bwMode="auto">
            <a:xfrm>
              <a:off x="3454" y="1021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B(1,1)</a:t>
              </a:r>
            </a:p>
          </p:txBody>
        </p:sp>
        <p:sp>
          <p:nvSpPr>
            <p:cNvPr id="14391" name="Rectangle 19"/>
            <p:cNvSpPr>
              <a:spLocks noChangeArrowheads="1"/>
            </p:cNvSpPr>
            <p:nvPr/>
          </p:nvSpPr>
          <p:spPr bwMode="auto">
            <a:xfrm>
              <a:off x="3886" y="1885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B(1,2)</a:t>
              </a:r>
            </a:p>
          </p:txBody>
        </p:sp>
        <p:sp>
          <p:nvSpPr>
            <p:cNvPr id="14392" name="Rectangle 20"/>
            <p:cNvSpPr>
              <a:spLocks noChangeArrowheads="1"/>
            </p:cNvSpPr>
            <p:nvPr/>
          </p:nvSpPr>
          <p:spPr bwMode="auto">
            <a:xfrm>
              <a:off x="3454" y="1453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B(2,1)</a:t>
              </a:r>
            </a:p>
          </p:txBody>
        </p:sp>
        <p:sp>
          <p:nvSpPr>
            <p:cNvPr id="14393" name="Rectangle 21"/>
            <p:cNvSpPr>
              <a:spLocks noChangeArrowheads="1"/>
            </p:cNvSpPr>
            <p:nvPr/>
          </p:nvSpPr>
          <p:spPr bwMode="auto">
            <a:xfrm>
              <a:off x="3886" y="1021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B(2,2)</a:t>
              </a:r>
            </a:p>
          </p:txBody>
        </p:sp>
        <p:sp>
          <p:nvSpPr>
            <p:cNvPr id="14394" name="Rectangle 22"/>
            <p:cNvSpPr>
              <a:spLocks noChangeArrowheads="1"/>
            </p:cNvSpPr>
            <p:nvPr/>
          </p:nvSpPr>
          <p:spPr bwMode="auto">
            <a:xfrm>
              <a:off x="3022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B(0,0)</a:t>
              </a:r>
            </a:p>
          </p:txBody>
        </p:sp>
      </p:grpSp>
      <p:sp>
        <p:nvSpPr>
          <p:cNvPr id="14341" name="Rectangle 23"/>
          <p:cNvSpPr>
            <a:spLocks noChangeArrowheads="1"/>
          </p:cNvSpPr>
          <p:nvPr/>
        </p:nvSpPr>
        <p:spPr bwMode="auto">
          <a:xfrm>
            <a:off x="2265363" y="2908300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14342" name="Rectangle 24"/>
          <p:cNvSpPr>
            <a:spLocks noChangeArrowheads="1"/>
          </p:cNvSpPr>
          <p:nvPr/>
        </p:nvSpPr>
        <p:spPr bwMode="auto">
          <a:xfrm>
            <a:off x="2843213" y="2908300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14343" name="Rectangle 25"/>
          <p:cNvSpPr>
            <a:spLocks noChangeArrowheads="1"/>
          </p:cNvSpPr>
          <p:nvPr/>
        </p:nvSpPr>
        <p:spPr bwMode="auto">
          <a:xfrm>
            <a:off x="2843213" y="34766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14344" name="Rectangle 26"/>
          <p:cNvSpPr>
            <a:spLocks noChangeArrowheads="1"/>
          </p:cNvSpPr>
          <p:nvPr/>
        </p:nvSpPr>
        <p:spPr bwMode="auto">
          <a:xfrm>
            <a:off x="2265363" y="4043363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14345" name="Rectangle 27"/>
          <p:cNvSpPr>
            <a:spLocks noChangeArrowheads="1"/>
          </p:cNvSpPr>
          <p:nvPr/>
        </p:nvSpPr>
        <p:spPr bwMode="auto">
          <a:xfrm>
            <a:off x="2265363" y="3476625"/>
            <a:ext cx="577850" cy="566738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14346" name="Rectangle 28"/>
          <p:cNvSpPr>
            <a:spLocks noChangeArrowheads="1"/>
          </p:cNvSpPr>
          <p:nvPr/>
        </p:nvSpPr>
        <p:spPr bwMode="auto">
          <a:xfrm>
            <a:off x="2843213" y="4043363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14347" name="Rectangle 29"/>
          <p:cNvSpPr>
            <a:spLocks noChangeArrowheads="1"/>
          </p:cNvSpPr>
          <p:nvPr/>
        </p:nvSpPr>
        <p:spPr bwMode="auto">
          <a:xfrm>
            <a:off x="6054725" y="3476625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14348" name="Rectangle 30"/>
          <p:cNvSpPr>
            <a:spLocks noChangeArrowheads="1"/>
          </p:cNvSpPr>
          <p:nvPr/>
        </p:nvSpPr>
        <p:spPr bwMode="auto">
          <a:xfrm>
            <a:off x="6632575" y="2909888"/>
            <a:ext cx="579438" cy="566737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14349" name="Rectangle 31"/>
          <p:cNvSpPr>
            <a:spLocks noChangeArrowheads="1"/>
          </p:cNvSpPr>
          <p:nvPr/>
        </p:nvSpPr>
        <p:spPr bwMode="auto">
          <a:xfrm>
            <a:off x="5475288" y="29098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14350" name="Rectangle 32"/>
          <p:cNvSpPr>
            <a:spLocks noChangeArrowheads="1"/>
          </p:cNvSpPr>
          <p:nvPr/>
        </p:nvSpPr>
        <p:spPr bwMode="auto">
          <a:xfrm>
            <a:off x="5475288" y="3476625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14351" name="Rectangle 33"/>
          <p:cNvSpPr>
            <a:spLocks noChangeArrowheads="1"/>
          </p:cNvSpPr>
          <p:nvPr/>
        </p:nvSpPr>
        <p:spPr bwMode="auto">
          <a:xfrm>
            <a:off x="6054725" y="4043363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14352" name="Rectangle 34"/>
          <p:cNvSpPr>
            <a:spLocks noChangeArrowheads="1"/>
          </p:cNvSpPr>
          <p:nvPr/>
        </p:nvSpPr>
        <p:spPr bwMode="auto">
          <a:xfrm>
            <a:off x="6632575" y="3476625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14353" name="Rectangle 35"/>
          <p:cNvSpPr>
            <a:spLocks noChangeArrowheads="1"/>
          </p:cNvSpPr>
          <p:nvPr/>
        </p:nvSpPr>
        <p:spPr bwMode="auto">
          <a:xfrm>
            <a:off x="6054725" y="2909888"/>
            <a:ext cx="577850" cy="566737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14354" name="Rectangle 36"/>
          <p:cNvSpPr>
            <a:spLocks noChangeArrowheads="1"/>
          </p:cNvSpPr>
          <p:nvPr/>
        </p:nvSpPr>
        <p:spPr bwMode="auto">
          <a:xfrm>
            <a:off x="6632575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14355" name="Rectangle 37"/>
          <p:cNvSpPr>
            <a:spLocks noChangeArrowheads="1"/>
          </p:cNvSpPr>
          <p:nvPr/>
        </p:nvSpPr>
        <p:spPr bwMode="auto">
          <a:xfrm>
            <a:off x="5475288" y="4043363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14356" name="Rectangle 38"/>
          <p:cNvSpPr>
            <a:spLocks noChangeArrowheads="1"/>
          </p:cNvSpPr>
          <p:nvPr/>
        </p:nvSpPr>
        <p:spPr bwMode="auto">
          <a:xfrm>
            <a:off x="3424238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14357" name="Rectangle 39"/>
          <p:cNvSpPr>
            <a:spLocks noChangeArrowheads="1"/>
          </p:cNvSpPr>
          <p:nvPr/>
        </p:nvSpPr>
        <p:spPr bwMode="auto">
          <a:xfrm>
            <a:off x="2265363" y="4805363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14358" name="Rectangle 40"/>
          <p:cNvSpPr>
            <a:spLocks noChangeArrowheads="1"/>
          </p:cNvSpPr>
          <p:nvPr/>
        </p:nvSpPr>
        <p:spPr bwMode="auto">
          <a:xfrm>
            <a:off x="2265363" y="53736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14359" name="Rectangle 41"/>
          <p:cNvSpPr>
            <a:spLocks noChangeArrowheads="1"/>
          </p:cNvSpPr>
          <p:nvPr/>
        </p:nvSpPr>
        <p:spPr bwMode="auto">
          <a:xfrm>
            <a:off x="3424238" y="5940425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14360" name="Rectangle 42"/>
          <p:cNvSpPr>
            <a:spLocks noChangeArrowheads="1"/>
          </p:cNvSpPr>
          <p:nvPr/>
        </p:nvSpPr>
        <p:spPr bwMode="auto">
          <a:xfrm>
            <a:off x="2844800" y="5373688"/>
            <a:ext cx="579438" cy="566737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14361" name="Rectangle 43"/>
          <p:cNvSpPr>
            <a:spLocks noChangeArrowheads="1"/>
          </p:cNvSpPr>
          <p:nvPr/>
        </p:nvSpPr>
        <p:spPr bwMode="auto">
          <a:xfrm>
            <a:off x="3424238" y="5373688"/>
            <a:ext cx="577850" cy="566737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14362" name="Rectangle 44"/>
          <p:cNvSpPr>
            <a:spLocks noChangeArrowheads="1"/>
          </p:cNvSpPr>
          <p:nvPr/>
        </p:nvSpPr>
        <p:spPr bwMode="auto">
          <a:xfrm>
            <a:off x="2265363" y="5940425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14363" name="Rectangle 45"/>
          <p:cNvSpPr>
            <a:spLocks noChangeArrowheads="1"/>
          </p:cNvSpPr>
          <p:nvPr/>
        </p:nvSpPr>
        <p:spPr bwMode="auto">
          <a:xfrm>
            <a:off x="2844800" y="5940425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14364" name="Rectangle 46"/>
          <p:cNvSpPr>
            <a:spLocks noChangeArrowheads="1"/>
          </p:cNvSpPr>
          <p:nvPr/>
        </p:nvSpPr>
        <p:spPr bwMode="auto">
          <a:xfrm>
            <a:off x="2844800" y="4805363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  <p:sp>
        <p:nvSpPr>
          <p:cNvPr id="14365" name="Rectangle 47"/>
          <p:cNvSpPr>
            <a:spLocks noChangeArrowheads="1"/>
          </p:cNvSpPr>
          <p:nvPr/>
        </p:nvSpPr>
        <p:spPr bwMode="auto">
          <a:xfrm>
            <a:off x="6054725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14366" name="Rectangle 48"/>
          <p:cNvSpPr>
            <a:spLocks noChangeArrowheads="1"/>
          </p:cNvSpPr>
          <p:nvPr/>
        </p:nvSpPr>
        <p:spPr bwMode="auto">
          <a:xfrm>
            <a:off x="6632575" y="5940425"/>
            <a:ext cx="579438" cy="566738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14367" name="Rectangle 49"/>
          <p:cNvSpPr>
            <a:spLocks noChangeArrowheads="1"/>
          </p:cNvSpPr>
          <p:nvPr/>
        </p:nvSpPr>
        <p:spPr bwMode="auto">
          <a:xfrm>
            <a:off x="5475288" y="59404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14368" name="Rectangle 50"/>
          <p:cNvSpPr>
            <a:spLocks noChangeArrowheads="1"/>
          </p:cNvSpPr>
          <p:nvPr/>
        </p:nvSpPr>
        <p:spPr bwMode="auto">
          <a:xfrm>
            <a:off x="5475288" y="4805363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14369" name="Rectangle 51"/>
          <p:cNvSpPr>
            <a:spLocks noChangeArrowheads="1"/>
          </p:cNvSpPr>
          <p:nvPr/>
        </p:nvSpPr>
        <p:spPr bwMode="auto">
          <a:xfrm>
            <a:off x="6054725" y="5372100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14370" name="Rectangle 52"/>
          <p:cNvSpPr>
            <a:spLocks noChangeArrowheads="1"/>
          </p:cNvSpPr>
          <p:nvPr/>
        </p:nvSpPr>
        <p:spPr bwMode="auto">
          <a:xfrm>
            <a:off x="6632575" y="4805363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14371" name="Rectangle 53"/>
          <p:cNvSpPr>
            <a:spLocks noChangeArrowheads="1"/>
          </p:cNvSpPr>
          <p:nvPr/>
        </p:nvSpPr>
        <p:spPr bwMode="auto">
          <a:xfrm>
            <a:off x="6054725" y="5940425"/>
            <a:ext cx="577850" cy="566738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14372" name="Rectangle 54"/>
          <p:cNvSpPr>
            <a:spLocks noChangeArrowheads="1"/>
          </p:cNvSpPr>
          <p:nvPr/>
        </p:nvSpPr>
        <p:spPr bwMode="auto">
          <a:xfrm>
            <a:off x="6632575" y="5372100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14373" name="Rectangle 55"/>
          <p:cNvSpPr>
            <a:spLocks noChangeArrowheads="1"/>
          </p:cNvSpPr>
          <p:nvPr/>
        </p:nvSpPr>
        <p:spPr bwMode="auto">
          <a:xfrm>
            <a:off x="5475288" y="5372100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14374" name="Rectangle 56"/>
          <p:cNvSpPr>
            <a:spLocks noChangeArrowheads="1"/>
          </p:cNvSpPr>
          <p:nvPr/>
        </p:nvSpPr>
        <p:spPr bwMode="auto">
          <a:xfrm>
            <a:off x="3422650" y="3476625"/>
            <a:ext cx="579438" cy="566738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14375" name="Rectangle 57"/>
          <p:cNvSpPr>
            <a:spLocks noChangeArrowheads="1"/>
          </p:cNvSpPr>
          <p:nvPr/>
        </p:nvSpPr>
        <p:spPr bwMode="auto">
          <a:xfrm>
            <a:off x="3422650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14376" name="Rectangle 58"/>
          <p:cNvSpPr>
            <a:spLocks noChangeArrowheads="1"/>
          </p:cNvSpPr>
          <p:nvPr/>
        </p:nvSpPr>
        <p:spPr bwMode="auto">
          <a:xfrm>
            <a:off x="3422650" y="2908300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820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of 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28663"/>
            <a:ext cx="8240713" cy="3614737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forall  i=0 to s-1                                      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recall s = sqrt(p)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left-circular-shift row i of A by i        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/ s   for each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forall  i=0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up-circular-shift B column i of B by i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/ s    for each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 k=0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forall  i=0 to s-1 and j=0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C(i,j) = C(i,j) + A(i,j)*B(i,j)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left-circular-shift each row of A by 1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   for each k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up-circular-shift each row of B by 1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   for each k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7880299" cy="203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Tx/>
              <a:buChar char="°"/>
              <a:defRPr/>
            </a:pPr>
            <a:r>
              <a:rPr lang="en-US" sz="2400" b="1" dirty="0">
                <a:latin typeface="Arial" charset="0"/>
                <a:ea typeface="+mn-ea"/>
              </a:rPr>
              <a:t> Total </a:t>
            </a:r>
            <a:r>
              <a:rPr lang="en-US" sz="2400" b="1" dirty="0" err="1">
                <a:latin typeface="Arial" charset="0"/>
                <a:ea typeface="+mn-ea"/>
              </a:rPr>
              <a:t>comm</a:t>
            </a:r>
            <a:r>
              <a:rPr lang="en-US" sz="2400" b="1" dirty="0">
                <a:latin typeface="Arial" charset="0"/>
                <a:ea typeface="+mn-ea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v    =    2*n</a:t>
            </a:r>
            <a:r>
              <a:rPr lang="en-US" b="1" baseline="16000" dirty="0">
                <a:solidFill>
                  <a:srgbClr val="FF0000"/>
                </a:solidFill>
                <a:latin typeface="Arial" charset="0"/>
                <a:ea typeface="+mn-ea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 +  2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ea typeface="+mn-ea"/>
              </a:rPr>
              <a:t>*</a:t>
            </a:r>
            <a:r>
              <a:rPr lang="en-US" sz="1400" b="1" dirty="0">
                <a:solidFill>
                  <a:srgbClr val="FF0000"/>
                </a:solidFill>
                <a:latin typeface="Arial" charset="0"/>
                <a:ea typeface="+mn-ea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s*n</a:t>
            </a:r>
            <a:r>
              <a:rPr lang="en-US" b="1" baseline="14000" dirty="0">
                <a:solidFill>
                  <a:srgbClr val="FF0000"/>
                </a:solidFill>
                <a:latin typeface="Arial" charset="0"/>
                <a:ea typeface="+mn-ea"/>
              </a:rPr>
              <a:t>2  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~   2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ea typeface="+mn-ea"/>
              </a:rPr>
              <a:t>*</a:t>
            </a:r>
            <a:r>
              <a:rPr lang="en-US" sz="1400" b="1" dirty="0">
                <a:solidFill>
                  <a:srgbClr val="FF0000"/>
                </a:solidFill>
                <a:latin typeface="Arial" charset="0"/>
                <a:ea typeface="+mn-ea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ea typeface="+mn-ea"/>
              </a:rPr>
              <a:t>sqrt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(p)*n</a:t>
            </a:r>
            <a:r>
              <a:rPr lang="en-US" b="1" baseline="14000" dirty="0">
                <a:solidFill>
                  <a:srgbClr val="FF0000"/>
                </a:solidFill>
                <a:latin typeface="Arial" charset="0"/>
                <a:ea typeface="+mn-ea"/>
              </a:rPr>
              <a:t>2</a:t>
            </a:r>
          </a:p>
          <a:p>
            <a:pPr>
              <a:buFontTx/>
              <a:buChar char="°"/>
              <a:defRPr/>
            </a:pPr>
            <a:endParaRPr lang="en-US" sz="2400" b="1" baseline="14000" dirty="0">
              <a:latin typeface="Arial" charset="0"/>
              <a:ea typeface="+mn-ea"/>
            </a:endParaRPr>
          </a:p>
          <a:p>
            <a:pPr>
              <a:buFontTx/>
              <a:buChar char="°"/>
              <a:defRPr/>
            </a:pPr>
            <a:r>
              <a:rPr lang="en-US" sz="2400" b="1" baseline="14000" dirty="0">
                <a:latin typeface="Arial" charset="0"/>
                <a:ea typeface="+mn-ea"/>
              </a:rPr>
              <a:t> </a:t>
            </a:r>
            <a:r>
              <a:rPr lang="en-US" sz="2400" b="1" dirty="0">
                <a:latin typeface="Arial" charset="0"/>
                <a:ea typeface="+mn-ea"/>
              </a:rPr>
              <a:t> Again, “nice” communication pattern</a:t>
            </a:r>
          </a:p>
          <a:p>
            <a:pPr lvl="5" defTabSz="914400">
              <a:buFontTx/>
              <a:buChar char="°"/>
              <a:defRPr/>
            </a:pPr>
            <a:endParaRPr lang="en-US" sz="1400" b="1" dirty="0">
              <a:latin typeface="Arial" charset="0"/>
              <a:ea typeface="+mn-ea"/>
            </a:endParaRPr>
          </a:p>
          <a:p>
            <a:pPr>
              <a:buFontTx/>
              <a:buChar char="°"/>
              <a:defRPr/>
            </a:pPr>
            <a:r>
              <a:rPr lang="en-US" sz="2400" b="1" dirty="0">
                <a:latin typeface="Arial" charset="0"/>
                <a:ea typeface="+mn-ea"/>
              </a:rPr>
              <a:t>  In latency/bandwidth model (see extra slides), </a:t>
            </a:r>
            <a:br>
              <a:rPr lang="en-US" sz="2400" b="1" dirty="0">
                <a:latin typeface="Arial" charset="0"/>
                <a:ea typeface="+mn-ea"/>
              </a:rPr>
            </a:br>
            <a:r>
              <a:rPr lang="en-US" sz="2400" b="1" dirty="0">
                <a:latin typeface="Arial" charset="0"/>
                <a:ea typeface="+mn-ea"/>
              </a:rPr>
              <a:t>    parallel efficiency  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e  =  1 - O(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ea typeface="+mn-ea"/>
              </a:rPr>
              <a:t>sqrt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+mn-ea"/>
              </a:rPr>
              <a:t>(p)/n)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74503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Drawbacks to Cannon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r>
              <a:rPr lang="en-US">
                <a:latin typeface="Arial" charset="0"/>
              </a:rPr>
              <a:t>Hard to generalize for</a:t>
            </a:r>
          </a:p>
          <a:p>
            <a:pPr lvl="1"/>
            <a:r>
              <a:rPr lang="en-US" sz="2000">
                <a:latin typeface="Arial" charset="0"/>
              </a:rPr>
              <a:t>p not a perfect square</a:t>
            </a:r>
          </a:p>
          <a:p>
            <a:pPr lvl="1"/>
            <a:r>
              <a:rPr lang="en-US" sz="2000">
                <a:latin typeface="Arial" charset="0"/>
              </a:rPr>
              <a:t>A and B not square</a:t>
            </a:r>
          </a:p>
          <a:p>
            <a:pPr lvl="1"/>
            <a:r>
              <a:rPr lang="en-US" sz="2000">
                <a:latin typeface="Arial" charset="0"/>
              </a:rPr>
              <a:t>dimensions of A, B not perfectly divisible by s = sqrt(p)</a:t>
            </a:r>
          </a:p>
          <a:p>
            <a:pPr lvl="1"/>
            <a:r>
              <a:rPr lang="en-US" sz="2000">
                <a:latin typeface="Arial" charset="0"/>
              </a:rPr>
              <a:t>A and B not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aligned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 in the way they are stored on processors</a:t>
            </a:r>
          </a:p>
          <a:p>
            <a:pPr lvl="1"/>
            <a:r>
              <a:rPr lang="en-US" sz="2000">
                <a:latin typeface="Arial" charset="0"/>
              </a:rPr>
              <a:t>block-cyclic layouts</a:t>
            </a:r>
          </a:p>
          <a:p>
            <a:endParaRPr lang="en-US" sz="2800">
              <a:latin typeface="Arial" charset="0"/>
            </a:endParaRPr>
          </a:p>
          <a:p>
            <a:r>
              <a:rPr lang="en-US">
                <a:latin typeface="Arial" charset="0"/>
              </a:rPr>
              <a:t>Memory hog (extra copies of local matrices)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Algorithm used instead in practice is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SUMMA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uses row and column broadcasts, not merry-go-round</a:t>
            </a:r>
          </a:p>
          <a:p>
            <a:pPr lvl="1"/>
            <a:r>
              <a:rPr lang="en-US" sz="2000">
                <a:latin typeface="Arial" charset="0"/>
              </a:rPr>
              <a:t>see extra slides below for details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95375" y="2255838"/>
            <a:ext cx="6677025" cy="538162"/>
          </a:xfrm>
        </p:spPr>
        <p:txBody>
          <a:bodyPr lIns="63500" tIns="25400" rIns="63500" bIns="2540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Sequential Matrix Multiplication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81000" y="3657600"/>
            <a:ext cx="8001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lnSpc>
                <a:spcPct val="13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Simple mathematics, but getting good performance is complicated by memory hierarchy ---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cache issues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5668962" cy="422275"/>
          </a:xfrm>
        </p:spPr>
        <p:txBody>
          <a:bodyPr/>
          <a:lstStyle/>
          <a:p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Naïve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3-Loop Matrix Multiply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6575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{implements C = C + A*B}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for i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for j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	for k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 		C(i,j) = C(i,j) + A(i,k) * B(k,j)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3716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629400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8580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990600" y="3505200"/>
            <a:ext cx="470693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Algorithm has 2*n</a:t>
            </a:r>
            <a:r>
              <a:rPr lang="en-US" sz="2000" baseline="30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= O(n</a:t>
            </a:r>
            <a:r>
              <a:rPr lang="en-US" sz="2000" baseline="30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 Flops and operates on 3*n</a:t>
            </a:r>
            <a:r>
              <a:rPr lang="en-US" sz="2000" baseline="30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words of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3-Loop Matrix Multiply 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[</a:t>
            </a:r>
            <a:r>
              <a:rPr kumimoji="1" lang="en-US" sz="1800" dirty="0" err="1" smtClean="0">
                <a:latin typeface="Comic Sans MS" pitchFamily="66" charset="0"/>
                <a:ea typeface="+mj-ea"/>
              </a:rPr>
              <a:t>Alpern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 et al., 1992]</a:t>
            </a:r>
            <a:endParaRPr lang="en-US" dirty="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349375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3" imgW="6096135" imgH="4067089" progId="MSGraph.Chart.8">
                  <p:embed followColorScheme="full"/>
                </p:oleObj>
              </mc:Choice>
              <mc:Fallback>
                <p:oleObj name="Chart" r:id="rId3" imgW="6096135" imgH="406708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002088" y="1674813"/>
            <a:ext cx="1114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2000">
                <a:solidFill>
                  <a:srgbClr val="000000"/>
                </a:solidFill>
                <a:latin typeface="Comic Sans MS" charset="0"/>
              </a:rPr>
              <a:t>T = N</a:t>
            </a:r>
            <a:r>
              <a:rPr kumimoji="1" lang="en-US" sz="2000" b="1" baseline="30000">
                <a:solidFill>
                  <a:srgbClr val="000000"/>
                </a:solidFill>
                <a:latin typeface="Comic Sans MS" charset="0"/>
              </a:rPr>
              <a:t>4.7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713288" y="2082800"/>
            <a:ext cx="357187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076325" y="5376863"/>
            <a:ext cx="7537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O(N</a:t>
            </a:r>
            <a:r>
              <a:rPr kumimoji="1" lang="en-US" sz="2400" b="1" baseline="30000">
                <a:solidFill>
                  <a:srgbClr val="FF0000"/>
                </a:solidFill>
                <a:latin typeface="Comic Sans MS" charset="0"/>
              </a:rPr>
              <a:t>3</a:t>
            </a: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) performance would have constant cycles/flop</a:t>
            </a:r>
          </a:p>
          <a:p>
            <a:pPr algn="ctr">
              <a:spcBef>
                <a:spcPct val="20000"/>
              </a:spcBef>
            </a:pP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Performance looks much closer to O(N</a:t>
            </a:r>
            <a:r>
              <a:rPr kumimoji="1" lang="en-US" sz="2400" b="1" baseline="30000">
                <a:solidFill>
                  <a:srgbClr val="FF0000"/>
                </a:solidFill>
                <a:latin typeface="Comic Sans MS" charset="0"/>
              </a:rPr>
              <a:t>5</a:t>
            </a: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) 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103938" y="3154363"/>
            <a:ext cx="2581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800">
                <a:solidFill>
                  <a:srgbClr val="000000"/>
                </a:solidFill>
                <a:latin typeface="Comic Sans MS" charset="0"/>
              </a:rPr>
              <a:t>Size 2000 took 5 days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 flipV="1">
            <a:off x="5838825" y="2992438"/>
            <a:ext cx="338138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829425" y="1012825"/>
            <a:ext cx="20510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800">
                <a:solidFill>
                  <a:srgbClr val="000000"/>
                </a:solidFill>
                <a:latin typeface="Comic Sans MS" charset="0"/>
              </a:rPr>
              <a:t>12000 would take</a:t>
            </a:r>
          </a:p>
          <a:p>
            <a:pPr algn="ctr">
              <a:spcBef>
                <a:spcPct val="20000"/>
              </a:spcBef>
            </a:pPr>
            <a:r>
              <a:rPr kumimoji="1" lang="en-US" sz="1800">
                <a:solidFill>
                  <a:srgbClr val="000000"/>
                </a:solidFill>
                <a:latin typeface="Comic Sans MS" charset="0"/>
              </a:rPr>
              <a:t>1095 years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H="1">
            <a:off x="6632575" y="1390650"/>
            <a:ext cx="561975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248275" y="6327775"/>
            <a:ext cx="2967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 b="1">
                <a:solidFill>
                  <a:srgbClr val="000099"/>
                </a:solidFill>
                <a:latin typeface="Arial" charset="0"/>
              </a:rPr>
              <a:t>Slide source: Larry Carter, UCSD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7804150" cy="477838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Avoiding data movement:  Reuse and locality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953000"/>
            <a:ext cx="8001000" cy="1792288"/>
          </a:xfrm>
          <a:noFill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>
                <a:latin typeface="Arial" charset="0"/>
              </a:rPr>
              <a:t>Large memories are slow, fast memories are small</a:t>
            </a:r>
          </a:p>
          <a:p>
            <a:pPr marL="203200" indent="-203200"/>
            <a:r>
              <a:rPr lang="en-US" sz="1800">
                <a:latin typeface="Arial" charset="0"/>
              </a:rPr>
              <a:t>Parallel processors, collectively, have large, fast cache</a:t>
            </a:r>
          </a:p>
          <a:p>
            <a:pPr marL="685800" lvl="1" indent="-190500"/>
            <a:r>
              <a:rPr lang="en-US" sz="1600">
                <a:latin typeface="Arial" charset="0"/>
              </a:rPr>
              <a:t>the slow accesses to </a:t>
            </a:r>
            <a:r>
              <a:rPr lang="ja-JP" altLang="en-US" sz="1600">
                <a:latin typeface="Arial" charset="0"/>
              </a:rPr>
              <a:t>“</a:t>
            </a:r>
            <a:r>
              <a:rPr lang="en-US" sz="1600">
                <a:latin typeface="Arial" charset="0"/>
              </a:rPr>
              <a:t>remote</a:t>
            </a:r>
            <a:r>
              <a:rPr lang="ja-JP" altLang="en-US" sz="1600">
                <a:latin typeface="Arial" charset="0"/>
              </a:rPr>
              <a:t>”</a:t>
            </a:r>
            <a:r>
              <a:rPr lang="en-US" sz="1600">
                <a:latin typeface="Arial" charset="0"/>
              </a:rPr>
              <a:t> data we call </a:t>
            </a:r>
            <a:r>
              <a:rPr lang="ja-JP" altLang="en-US" sz="1600">
                <a:latin typeface="Arial" charset="0"/>
              </a:rPr>
              <a:t>“</a:t>
            </a:r>
            <a:r>
              <a:rPr lang="en-US" sz="1600">
                <a:latin typeface="Arial" charset="0"/>
              </a:rPr>
              <a:t>communication</a:t>
            </a:r>
            <a:r>
              <a:rPr lang="ja-JP" altLang="en-US" sz="1600">
                <a:latin typeface="Arial" charset="0"/>
              </a:rPr>
              <a:t>”</a:t>
            </a:r>
            <a:endParaRPr lang="en-US" sz="1600">
              <a:latin typeface="Arial" charset="0"/>
            </a:endParaRPr>
          </a:p>
          <a:p>
            <a:pPr marL="203200" indent="-203200"/>
            <a:r>
              <a:rPr lang="en-US" sz="1800">
                <a:latin typeface="Arial" charset="0"/>
              </a:rPr>
              <a:t>Algorithm should do most work on local data</a:t>
            </a:r>
          </a:p>
          <a:p>
            <a:pPr marL="203200" indent="-203200">
              <a:buFontTx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60500" y="12319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8950" y="13017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5138" y="127317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682750" y="15303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658938" y="15017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530350" y="18351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506538" y="18065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454150" y="26733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1430338" y="27971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225550" y="37401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431925" y="3940175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057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287338" y="815975"/>
            <a:ext cx="15827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Conventional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Storage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Hierarchy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44323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47307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47069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6545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46307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5021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44783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44259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4021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1973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44037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50292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64135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67119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66881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66357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66119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64833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64595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64071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3833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61785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63849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70104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7010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0" name="AutoShape 44" descr="Light downward diagonal"/>
          <p:cNvSpPr>
            <a:spLocks noChangeArrowheads="1"/>
          </p:cNvSpPr>
          <p:nvPr/>
        </p:nvSpPr>
        <p:spPr bwMode="auto">
          <a:xfrm>
            <a:off x="4273550" y="2368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1" name="AutoShape 45" descr="Light downward diagonal"/>
          <p:cNvSpPr>
            <a:spLocks noChangeArrowheads="1"/>
          </p:cNvSpPr>
          <p:nvPr/>
        </p:nvSpPr>
        <p:spPr bwMode="auto">
          <a:xfrm>
            <a:off x="4273550" y="33591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2" name="AutoShape 46" descr="Light downward diagonal"/>
          <p:cNvSpPr>
            <a:spLocks noChangeArrowheads="1"/>
          </p:cNvSpPr>
          <p:nvPr/>
        </p:nvSpPr>
        <p:spPr bwMode="auto">
          <a:xfrm>
            <a:off x="4273550" y="4654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3" name="Line 47"/>
          <p:cNvSpPr>
            <a:spLocks noChangeShapeType="1"/>
          </p:cNvSpPr>
          <p:nvPr/>
        </p:nvSpPr>
        <p:spPr bwMode="auto">
          <a:xfrm>
            <a:off x="50292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70104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 rot="5400000">
            <a:off x="7754938" y="2871788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potential</a:t>
            </a:r>
          </a:p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interconnects</a:t>
            </a:r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 flipH="1" flipV="1">
            <a:off x="7772400" y="2514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 flipH="1">
            <a:off x="7772400" y="2895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7772400" y="2971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248275" y="6327775"/>
            <a:ext cx="2967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 b="1">
                <a:solidFill>
                  <a:srgbClr val="000099"/>
                </a:solidFill>
                <a:latin typeface="Arial" charset="0"/>
              </a:rPr>
              <a:t>Slide source: Larry Carter, UCSD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98513" y="1423988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art" r:id="rId3" imgW="6096000" imgH="4067251" progId="MSGraph.Chart.8">
                  <p:embed followColorScheme="full"/>
                </p:oleObj>
              </mc:Choice>
              <mc:Fallback>
                <p:oleObj name="Chart" r:id="rId3" imgW="6096000" imgH="40672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1423988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Line 5"/>
          <p:cNvSpPr>
            <a:spLocks noChangeShapeType="1"/>
          </p:cNvSpPr>
          <p:nvPr/>
        </p:nvSpPr>
        <p:spPr bwMode="auto">
          <a:xfrm flipH="1" flipV="1">
            <a:off x="5422900" y="3087688"/>
            <a:ext cx="569913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5891213" y="1370013"/>
            <a:ext cx="2563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Page miss every iteration</a:t>
            </a: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 flipH="1">
            <a:off x="6205538" y="1671638"/>
            <a:ext cx="487362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2971800" y="2257425"/>
            <a:ext cx="16811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TLB miss every </a:t>
            </a:r>
          </a:p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iteration</a:t>
            </a: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4078288" y="3003550"/>
            <a:ext cx="21272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1993900" y="3206750"/>
            <a:ext cx="18621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Cache miss every </a:t>
            </a:r>
          </a:p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16 iterations</a:t>
            </a:r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>
            <a:off x="3060700" y="3784600"/>
            <a:ext cx="37941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5619750" y="3551238"/>
            <a:ext cx="3182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Page miss every 512 iterations  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3-Loop Matrix Multiply 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[</a:t>
            </a:r>
            <a:r>
              <a:rPr kumimoji="1" lang="en-US" sz="1800" dirty="0" err="1" smtClean="0">
                <a:latin typeface="Comic Sans MS" pitchFamily="66" charset="0"/>
                <a:ea typeface="+mj-ea"/>
              </a:rPr>
              <a:t>Alpern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 et al., 1992]</a:t>
            </a:r>
            <a:endParaRPr lang="en-US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56689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Matrix-Matrix Multiplication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6575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{implements C = C + A*B}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for i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for j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	for k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 		C(i,j) = C(i,j) + A(i,k) * B(k,j)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3716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629400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8580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990600" y="3505200"/>
            <a:ext cx="470693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Algorithm has 2*n</a:t>
            </a:r>
            <a:r>
              <a:rPr lang="en-US" sz="2000" baseline="30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= O(n</a:t>
            </a:r>
            <a:r>
              <a:rPr lang="en-US" sz="2000" baseline="30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 Flops and operates on 3*n</a:t>
            </a:r>
            <a:r>
              <a:rPr lang="en-US" sz="2000" baseline="30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words of memory</a:t>
            </a:r>
          </a:p>
        </p:txBody>
      </p:sp>
    </p:spTree>
    <p:extLst>
      <p:ext uri="{BB962C8B-B14F-4D97-AF65-F5344CB8AC3E}">
        <p14:creationId xmlns:p14="http://schemas.microsoft.com/office/powerpoint/2010/main" val="245721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7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59775" cy="5410200"/>
          </a:xfrm>
          <a:noFill/>
        </p:spPr>
        <p:txBody>
          <a:bodyPr lIns="90488" rIns="90488"/>
          <a:lstStyle/>
          <a:p>
            <a:r>
              <a:rPr lang="en-US">
                <a:latin typeface="Arial" charset="0"/>
              </a:rPr>
              <a:t>Assume just 2 levels in the hierarchy, fast and slow</a:t>
            </a:r>
          </a:p>
          <a:p>
            <a:r>
              <a:rPr lang="en-US">
                <a:latin typeface="Arial" charset="0"/>
              </a:rPr>
              <a:t>All data initially in slow memory</a:t>
            </a:r>
          </a:p>
          <a:p>
            <a:pPr lvl="1"/>
            <a:r>
              <a:rPr lang="en-US">
                <a:latin typeface="Times New Roman" charset="0"/>
              </a:rPr>
              <a:t>m</a:t>
            </a:r>
            <a:r>
              <a:rPr lang="en-US">
                <a:latin typeface="Arial" charset="0"/>
              </a:rPr>
              <a:t> = number of memory elements (words) moved between fast and slow memory </a:t>
            </a:r>
          </a:p>
          <a:p>
            <a:pPr lvl="1"/>
            <a:r>
              <a:rPr lang="en-US">
                <a:latin typeface="Times New Roman" charset="0"/>
              </a:rPr>
              <a:t>t</a:t>
            </a:r>
            <a:r>
              <a:rPr lang="en-US" baseline="-25000">
                <a:latin typeface="Times New Roman" charset="0"/>
              </a:rPr>
              <a:t>m</a:t>
            </a:r>
            <a:r>
              <a:rPr lang="en-US">
                <a:latin typeface="Arial" charset="0"/>
              </a:rPr>
              <a:t> = time per slow memory operation</a:t>
            </a:r>
          </a:p>
          <a:p>
            <a:pPr lvl="1"/>
            <a:r>
              <a:rPr lang="en-US">
                <a:latin typeface="Times New Roman" charset="0"/>
              </a:rPr>
              <a:t>f</a:t>
            </a:r>
            <a:r>
              <a:rPr lang="en-US">
                <a:latin typeface="Arial" charset="0"/>
              </a:rPr>
              <a:t> = number of arithmetic operations</a:t>
            </a:r>
          </a:p>
          <a:p>
            <a:pPr lvl="1"/>
            <a:r>
              <a:rPr lang="en-US">
                <a:latin typeface="Times New Roman" charset="0"/>
              </a:rPr>
              <a:t>t</a:t>
            </a:r>
            <a:r>
              <a:rPr lang="en-US" baseline="-25000">
                <a:latin typeface="Times New Roman" charset="0"/>
              </a:rPr>
              <a:t>f</a:t>
            </a:r>
            <a:r>
              <a:rPr lang="en-US">
                <a:latin typeface="Arial" charset="0"/>
              </a:rPr>
              <a:t> = time per arithmetic operation &lt;&lt; </a:t>
            </a:r>
            <a:r>
              <a:rPr lang="en-US">
                <a:latin typeface="Times New Roman" charset="0"/>
              </a:rPr>
              <a:t>t</a:t>
            </a:r>
            <a:r>
              <a:rPr lang="en-US" baseline="-25000">
                <a:latin typeface="Times New Roman" charset="0"/>
              </a:rPr>
              <a:t>m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Times New Roman" charset="0"/>
              </a:rPr>
              <a:t>q</a:t>
            </a:r>
            <a:r>
              <a:rPr lang="en-US">
                <a:latin typeface="Arial" charset="0"/>
              </a:rPr>
              <a:t> = </a:t>
            </a:r>
            <a:r>
              <a:rPr lang="en-US">
                <a:latin typeface="Times New Roman" charset="0"/>
              </a:rPr>
              <a:t>f / m</a:t>
            </a:r>
            <a:r>
              <a:rPr lang="en-US">
                <a:latin typeface="Arial" charset="0"/>
              </a:rPr>
              <a:t>  average number of flops per slow element access</a:t>
            </a:r>
          </a:p>
          <a:p>
            <a:r>
              <a:rPr lang="en-US">
                <a:latin typeface="Arial" charset="0"/>
              </a:rPr>
              <a:t>Minimum possible time = </a:t>
            </a:r>
            <a:r>
              <a:rPr lang="en-US">
                <a:latin typeface="Times New Roman" charset="0"/>
              </a:rPr>
              <a:t>f* t</a:t>
            </a:r>
            <a:r>
              <a:rPr lang="en-US" baseline="-25000">
                <a:latin typeface="Times New Roman" charset="0"/>
              </a:rPr>
              <a:t>f</a:t>
            </a:r>
            <a:r>
              <a:rPr lang="en-US">
                <a:latin typeface="Arial" charset="0"/>
              </a:rPr>
              <a:t> when all data in fast memory</a:t>
            </a:r>
          </a:p>
          <a:p>
            <a:r>
              <a:rPr lang="en-US">
                <a:latin typeface="Arial" charset="0"/>
              </a:rPr>
              <a:t>Actual time </a:t>
            </a:r>
          </a:p>
          <a:p>
            <a:pPr lvl="1"/>
            <a:r>
              <a:rPr lang="en-US">
                <a:latin typeface="Times New Roman" charset="0"/>
              </a:rPr>
              <a:t>f * t</a:t>
            </a:r>
            <a:r>
              <a:rPr lang="en-US" baseline="-25000">
                <a:latin typeface="Times New Roman" charset="0"/>
              </a:rPr>
              <a:t>f</a:t>
            </a:r>
            <a:r>
              <a:rPr lang="en-US">
                <a:latin typeface="Times New Roman" charset="0"/>
              </a:rPr>
              <a:t> + m * t</a:t>
            </a:r>
            <a:r>
              <a:rPr lang="en-US" baseline="-25000">
                <a:latin typeface="Times New Roman" charset="0"/>
              </a:rPr>
              <a:t>m</a:t>
            </a:r>
            <a:r>
              <a:rPr lang="en-US">
                <a:latin typeface="Times New Roman" charset="0"/>
              </a:rPr>
              <a:t> = f * t</a:t>
            </a:r>
            <a:r>
              <a:rPr lang="en-US" baseline="-25000">
                <a:latin typeface="Times New Roman" charset="0"/>
              </a:rPr>
              <a:t>f</a:t>
            </a:r>
            <a:r>
              <a:rPr lang="en-US">
                <a:latin typeface="Times New Roman" charset="0"/>
              </a:rPr>
              <a:t> * (1 + t</a:t>
            </a:r>
            <a:r>
              <a:rPr lang="en-US" baseline="-25000">
                <a:latin typeface="Times New Roman" charset="0"/>
              </a:rPr>
              <a:t>m</a:t>
            </a:r>
            <a:r>
              <a:rPr lang="en-US">
                <a:latin typeface="Times New Roman" charset="0"/>
              </a:rPr>
              <a:t>/t</a:t>
            </a:r>
            <a:r>
              <a:rPr lang="en-US" baseline="-25000">
                <a:latin typeface="Times New Roman" charset="0"/>
              </a:rPr>
              <a:t>f</a:t>
            </a:r>
            <a:r>
              <a:rPr lang="en-US">
                <a:latin typeface="Times New Roman" charset="0"/>
              </a:rPr>
              <a:t>  * 1/q) </a:t>
            </a:r>
            <a:endParaRPr lang="en-US" sz="2000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Larger </a:t>
            </a:r>
            <a:r>
              <a:rPr lang="en-US">
                <a:latin typeface="Times New Roman" charset="0"/>
              </a:rPr>
              <a:t>q</a:t>
            </a:r>
            <a:r>
              <a:rPr lang="en-US">
                <a:latin typeface="Arial" charset="0"/>
              </a:rPr>
              <a:t> means time closer to minimum </a:t>
            </a:r>
            <a:r>
              <a:rPr lang="en-US">
                <a:latin typeface="Times New Roman" charset="0"/>
              </a:rPr>
              <a:t>f</a:t>
            </a:r>
            <a:r>
              <a:rPr lang="en-US">
                <a:latin typeface="Arial" charset="0"/>
              </a:rPr>
              <a:t> * </a:t>
            </a:r>
            <a:r>
              <a:rPr lang="en-US">
                <a:latin typeface="Times New Roman" charset="0"/>
              </a:rPr>
              <a:t>t</a:t>
            </a:r>
            <a:r>
              <a:rPr lang="en-US" baseline="-25000">
                <a:latin typeface="Times New Roman" charset="0"/>
              </a:rPr>
              <a:t>f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22570" name="Rectangle 10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8359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Simplified model of hierarchical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7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5821362" cy="422275"/>
          </a:xfrm>
        </p:spPr>
        <p:txBody>
          <a:bodyPr/>
          <a:lstStyle/>
          <a:p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Naïve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Matrix Multiply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929563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{implements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C = C + A*B}</a:t>
            </a:r>
            <a:endParaRPr lang="en-US" sz="200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for i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row i of A into fast memory}</a:t>
            </a: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for j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C(i,j) into fast memory}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    {read column j of B into fast memory}</a:t>
            </a: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for k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 C(i,j) = C(i,j) + A(i,k) * B(k,j)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{write C(i,j) back to slow memory}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6629400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68580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3716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6888162" cy="422275"/>
          </a:xfrm>
        </p:spPr>
        <p:txBody>
          <a:bodyPr/>
          <a:lstStyle/>
          <a:p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Naïve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Matrix Multiply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929563" cy="3352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Arial" charset="0"/>
              </a:rPr>
              <a:t>How many references to slow memory?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>
                <a:latin typeface="Times New Roman" charset="0"/>
              </a:rPr>
              <a:t>m</a:t>
            </a:r>
            <a:r>
              <a:rPr lang="en-US" sz="2000">
                <a:latin typeface="Arial" charset="0"/>
              </a:rPr>
              <a:t> = </a:t>
            </a:r>
            <a:r>
              <a:rPr lang="en-US" sz="2000">
                <a:latin typeface="Times New Roman" charset="0"/>
              </a:rPr>
              <a:t>n</a:t>
            </a:r>
            <a:r>
              <a:rPr lang="en-US" sz="2000" baseline="30000">
                <a:latin typeface="Times New Roman" charset="0"/>
              </a:rPr>
              <a:t>3</a:t>
            </a:r>
            <a:r>
              <a:rPr lang="en-US" sz="2000">
                <a:latin typeface="Arial" charset="0"/>
              </a:rPr>
              <a:t> read each column of B  </a:t>
            </a:r>
            <a:r>
              <a:rPr lang="en-US" sz="2000">
                <a:latin typeface="Times New Roman" charset="0"/>
              </a:rPr>
              <a:t>n</a:t>
            </a:r>
            <a:r>
              <a:rPr lang="en-US" sz="2000">
                <a:latin typeface="Arial" charset="0"/>
              </a:rPr>
              <a:t>  times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+ </a:t>
            </a:r>
            <a:r>
              <a:rPr lang="en-US" sz="2000">
                <a:latin typeface="Times New Roman" charset="0"/>
              </a:rPr>
              <a:t>n</a:t>
            </a:r>
            <a:r>
              <a:rPr lang="en-US" sz="2000" baseline="30000">
                <a:latin typeface="Times New Roman" charset="0"/>
              </a:rPr>
              <a:t>2</a:t>
            </a:r>
            <a:r>
              <a:rPr lang="en-US" sz="2000">
                <a:latin typeface="Arial" charset="0"/>
              </a:rPr>
              <a:t> read each row of A once 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+ </a:t>
            </a:r>
            <a:r>
              <a:rPr lang="en-US" sz="2000">
                <a:latin typeface="Times New Roman" charset="0"/>
              </a:rPr>
              <a:t>2n</a:t>
            </a:r>
            <a:r>
              <a:rPr lang="en-US" sz="2000" baseline="30000">
                <a:latin typeface="Times New Roman" charset="0"/>
              </a:rPr>
              <a:t>2</a:t>
            </a:r>
            <a:r>
              <a:rPr lang="en-US" sz="2000">
                <a:latin typeface="Arial" charset="0"/>
              </a:rPr>
              <a:t> read and write each element of C once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= </a:t>
            </a:r>
            <a:r>
              <a:rPr lang="en-US" sz="2000">
                <a:latin typeface="Times New Roman" charset="0"/>
              </a:rPr>
              <a:t>n</a:t>
            </a:r>
            <a:r>
              <a:rPr lang="en-US" sz="2000" baseline="30000">
                <a:latin typeface="Times New Roman" charset="0"/>
              </a:rPr>
              <a:t>3</a:t>
            </a:r>
            <a:r>
              <a:rPr lang="en-US" sz="2000">
                <a:latin typeface="Arial" charset="0"/>
              </a:rPr>
              <a:t> + </a:t>
            </a:r>
            <a:r>
              <a:rPr lang="en-US" sz="2000">
                <a:latin typeface="Times New Roman" charset="0"/>
              </a:rPr>
              <a:t>3n</a:t>
            </a:r>
            <a:r>
              <a:rPr lang="en-US" sz="2000" baseline="30000">
                <a:latin typeface="Times New Roman" charset="0"/>
              </a:rPr>
              <a:t>2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So </a:t>
            </a:r>
            <a:r>
              <a:rPr lang="en-US" sz="2000">
                <a:latin typeface="Times New Roman" charset="0"/>
              </a:rPr>
              <a:t>q</a:t>
            </a:r>
            <a:r>
              <a:rPr lang="en-US" sz="2000">
                <a:latin typeface="Arial" charset="0"/>
              </a:rPr>
              <a:t> = </a:t>
            </a:r>
            <a:r>
              <a:rPr lang="en-US" sz="2000">
                <a:latin typeface="Times New Roman" charset="0"/>
              </a:rPr>
              <a:t>f / m</a:t>
            </a:r>
            <a:r>
              <a:rPr lang="en-US" sz="2000">
                <a:latin typeface="Arial" charset="0"/>
              </a:rPr>
              <a:t> = </a:t>
            </a:r>
            <a:r>
              <a:rPr lang="en-US" sz="2000">
                <a:latin typeface="Times New Roman" charset="0"/>
              </a:rPr>
              <a:t>2n</a:t>
            </a:r>
            <a:r>
              <a:rPr lang="en-US" sz="2000" baseline="30000">
                <a:latin typeface="Times New Roman" charset="0"/>
              </a:rPr>
              <a:t>3</a:t>
            </a:r>
            <a:r>
              <a:rPr lang="en-US" sz="2000">
                <a:latin typeface="Arial" charset="0"/>
              </a:rPr>
              <a:t> / (</a:t>
            </a:r>
            <a:r>
              <a:rPr lang="en-US" sz="2000">
                <a:latin typeface="Times New Roman" charset="0"/>
              </a:rPr>
              <a:t>n</a:t>
            </a:r>
            <a:r>
              <a:rPr lang="en-US" sz="2000" baseline="30000">
                <a:latin typeface="Times New Roman" charset="0"/>
              </a:rPr>
              <a:t>3</a:t>
            </a:r>
            <a:r>
              <a:rPr lang="en-US" sz="2000">
                <a:latin typeface="Arial" charset="0"/>
              </a:rPr>
              <a:t> + </a:t>
            </a:r>
            <a:r>
              <a:rPr lang="en-US" sz="2000">
                <a:latin typeface="Times New Roman" charset="0"/>
              </a:rPr>
              <a:t>3n</a:t>
            </a:r>
            <a:r>
              <a:rPr lang="en-US" sz="2000" baseline="30000">
                <a:latin typeface="Times New Roman" charset="0"/>
              </a:rPr>
              <a:t>2</a:t>
            </a:r>
            <a:r>
              <a:rPr lang="en-US" sz="2000">
                <a:latin typeface="Arial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~= </a:t>
            </a:r>
            <a:r>
              <a:rPr lang="en-US" sz="2000">
                <a:latin typeface="Times New Roman" charset="0"/>
              </a:rPr>
              <a:t>2</a:t>
            </a:r>
            <a:r>
              <a:rPr lang="en-US" sz="2000">
                <a:latin typeface="Arial" charset="0"/>
              </a:rPr>
              <a:t> for large </a:t>
            </a:r>
            <a:r>
              <a:rPr lang="en-US" sz="2000">
                <a:latin typeface="Times New Roman" charset="0"/>
              </a:rPr>
              <a:t>n</a:t>
            </a:r>
            <a:r>
              <a:rPr lang="en-US" sz="2000">
                <a:latin typeface="Arial" charset="0"/>
              </a:rPr>
              <a:t>, no improvement over matrix-vector multiply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422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637338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69088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52705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Blocked Matrix Multiply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38225"/>
            <a:ext cx="8534400" cy="5362575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Arial" charset="0"/>
              </a:rPr>
              <a:t>Consider A,B,C to be N by N matrices of b by b subblocks where b=n / N is called the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block size </a:t>
            </a: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   for i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	      for j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	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block C(i,j) into fast memory}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	for k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 	     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block A(i,k) into fast memory}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        	       {read block B(k,j) into fast memory}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	        C(i,j) = C(i,j) + A(i,k) * B(k,j) {do a matrix multiply on blocks}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	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{write block C(i,j) back to slow memory}</a:t>
            </a:r>
            <a:endParaRPr lang="en-US" sz="2000">
              <a:latin typeface="Arial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422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637338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6908800" y="4724400"/>
            <a:ext cx="134938" cy="1295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5486400" y="4876800"/>
            <a:ext cx="677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A(i,k)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7043738" y="54102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B(k,j)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6908800" y="55626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5757863" y="5257800"/>
            <a:ext cx="134937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4977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Blocked Matrix Multiply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7467600" cy="1600200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Helvetica" charset="0"/>
              </a:rPr>
              <a:t>  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m</a:t>
            </a:r>
            <a:r>
              <a:rPr lang="en-US" sz="2000">
                <a:latin typeface="Helvetica" charset="0"/>
              </a:rPr>
              <a:t> is amount memory traffic between slow and fast memory</a:t>
            </a:r>
          </a:p>
          <a:p>
            <a:pPr>
              <a:buFontTx/>
              <a:buNone/>
            </a:pPr>
            <a:r>
              <a:rPr lang="en-US" sz="2000">
                <a:latin typeface="Helvetica" charset="0"/>
              </a:rPr>
              <a:t>   matrix has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nxn</a:t>
            </a:r>
            <a:r>
              <a:rPr lang="en-US" sz="2000">
                <a:latin typeface="Helvetica" charset="0"/>
              </a:rPr>
              <a:t> elements, and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NxN</a:t>
            </a:r>
            <a:r>
              <a:rPr lang="en-US" sz="2000">
                <a:latin typeface="Helvetica" charset="0"/>
              </a:rPr>
              <a:t> blocks each of size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bxb</a:t>
            </a:r>
          </a:p>
          <a:p>
            <a:pPr>
              <a:buFontTx/>
              <a:buNone/>
            </a:pPr>
            <a:r>
              <a:rPr lang="en-US" sz="2000">
                <a:latin typeface="Helvetica" charset="0"/>
              </a:rPr>
              <a:t> 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 f </a:t>
            </a:r>
            <a:r>
              <a:rPr lang="en-US" sz="2000">
                <a:latin typeface="Helvetica" charset="0"/>
              </a:rPr>
              <a:t>is number of floating point operations,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2n</a:t>
            </a:r>
            <a:r>
              <a:rPr lang="en-US" sz="2000" baseline="30000">
                <a:solidFill>
                  <a:srgbClr val="0070C0"/>
                </a:solidFill>
                <a:latin typeface="Helvetica" charset="0"/>
              </a:rPr>
              <a:t>3</a:t>
            </a:r>
            <a:r>
              <a:rPr lang="en-US" sz="2000">
                <a:latin typeface="Helvetica" charset="0"/>
              </a:rPr>
              <a:t> for this problem</a:t>
            </a:r>
          </a:p>
          <a:p>
            <a:pPr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Helvetica" charset="0"/>
              </a:rPr>
              <a:t>   q = f / m   </a:t>
            </a:r>
            <a:r>
              <a:rPr lang="en-US" sz="2000">
                <a:latin typeface="Helvetica" charset="0"/>
              </a:rPr>
              <a:t>measures data reuse, or computational intensity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533400" y="2819400"/>
            <a:ext cx="82296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	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m =  N*n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   read every block of B 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N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times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+ N*n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    read every block of A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 N 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times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+ 2n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read and write every block of C once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=  (2N + 2) * 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endParaRPr lang="en-US" sz="2000">
              <a:solidFill>
                <a:schemeClr val="hlink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1000">
              <a:solidFill>
                <a:schemeClr val="hlink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Computational intensity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 q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= f / m = 2n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3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 / ((2N + 2) * 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                            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~= n / N = 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b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  </a:t>
            </a:r>
            <a:r>
              <a:rPr lang="en-US" sz="2000">
                <a:latin typeface="Helvetica" charset="0"/>
              </a:rPr>
              <a:t>for large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n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1000">
              <a:solidFill>
                <a:schemeClr val="hlink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We can improve performance by increasing the blocksize 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b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(but only until  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3b</a:t>
            </a:r>
            <a:r>
              <a:rPr lang="en-US" sz="2000" baseline="30000">
                <a:solidFill>
                  <a:srgbClr val="FF0000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gets as big as the fast memory size)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>
              <a:solidFill>
                <a:srgbClr val="000000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Can be much faster than matrix-vector multiply (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q=2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Multi-Level Blocked Matrix Multiply</a:t>
            </a:r>
          </a:p>
        </p:txBody>
      </p:sp>
      <p:sp>
        <p:nvSpPr>
          <p:cNvPr id="25603" name="Text Box 6"/>
          <p:cNvSpPr>
            <a:spLocks noGrp="1" noChangeArrowheads="1"/>
          </p:cNvSpPr>
          <p:nvPr>
            <p:ph idx="1"/>
          </p:nvPr>
        </p:nvSpPr>
        <p:spPr>
          <a:xfrm>
            <a:off x="58738" y="1295400"/>
            <a:ext cx="9077325" cy="4411663"/>
          </a:xfr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endParaRPr kumimoji="1" lang="en-US">
              <a:solidFill>
                <a:srgbClr val="FF0000"/>
              </a:solidFill>
              <a:latin typeface="Comic Sans MS" charset="0"/>
            </a:endParaRPr>
          </a:p>
          <a:p>
            <a:pPr algn="ctr"/>
            <a:r>
              <a:rPr kumimoji="1" lang="en-US">
                <a:solidFill>
                  <a:schemeClr val="tx1"/>
                </a:solidFill>
                <a:latin typeface="Comic Sans MS" charset="0"/>
              </a:rPr>
              <a:t>More levels of memory hierarchy =&gt; more levels of blocking!</a:t>
            </a:r>
          </a:p>
          <a:p>
            <a:pPr algn="ctr"/>
            <a:endParaRPr kumimoji="1" lang="en-US">
              <a:solidFill>
                <a:schemeClr val="tx1"/>
              </a:solidFill>
              <a:latin typeface="Comic Sans MS" charset="0"/>
            </a:endParaRPr>
          </a:p>
          <a:p>
            <a:pPr algn="ctr"/>
            <a:r>
              <a:rPr kumimoji="1" lang="en-US">
                <a:solidFill>
                  <a:schemeClr val="tx1"/>
                </a:solidFill>
                <a:latin typeface="Comic Sans MS" charset="0"/>
              </a:rPr>
              <a:t>Version 1:  One level of blocking for each level of memory</a:t>
            </a:r>
            <a:br>
              <a:rPr kumimoji="1" lang="en-US">
                <a:solidFill>
                  <a:schemeClr val="tx1"/>
                </a:solidFill>
                <a:latin typeface="Comic Sans MS" charset="0"/>
              </a:rPr>
            </a:br>
            <a:r>
              <a:rPr kumimoji="1" lang="en-US">
                <a:solidFill>
                  <a:schemeClr val="tx1"/>
                </a:solidFill>
                <a:latin typeface="Comic Sans MS" charset="0"/>
              </a:rPr>
              <a:t>                      </a:t>
            </a:r>
            <a:r>
              <a:rPr kumimoji="1" lang="en-US" sz="2000">
                <a:solidFill>
                  <a:schemeClr val="tx1"/>
                </a:solidFill>
                <a:latin typeface="Comic Sans MS" charset="0"/>
              </a:rPr>
              <a:t>(L1 cache, L2 cache, L3 cache, DRAM, disk, …)</a:t>
            </a:r>
          </a:p>
          <a:p>
            <a:pPr lvl="4" algn="ctr"/>
            <a:endParaRPr kumimoji="1" lang="en-US" sz="1000">
              <a:solidFill>
                <a:schemeClr val="tx1"/>
              </a:solidFill>
              <a:latin typeface="Comic Sans MS" charset="0"/>
            </a:endParaRPr>
          </a:p>
          <a:p>
            <a:pPr algn="ctr"/>
            <a:r>
              <a:rPr kumimoji="1" lang="en-US">
                <a:solidFill>
                  <a:schemeClr val="tx1"/>
                </a:solidFill>
                <a:latin typeface="Comic Sans MS" charset="0"/>
              </a:rPr>
              <a:t>Version 2:  Recursive blocking, O(log n) levels deep</a:t>
            </a:r>
          </a:p>
          <a:p>
            <a:pPr algn="ctr"/>
            <a:endParaRPr kumimoji="1" lang="en-US">
              <a:solidFill>
                <a:srgbClr val="FF0000"/>
              </a:solidFill>
              <a:latin typeface="Comic Sans MS" charset="0"/>
            </a:endParaRPr>
          </a:p>
          <a:p>
            <a:pPr algn="ctr">
              <a:buFontTx/>
              <a:buNone/>
            </a:pP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    In the </a:t>
            </a:r>
            <a:r>
              <a:rPr kumimoji="1" lang="ja-JP" altLang="en-US">
                <a:solidFill>
                  <a:srgbClr val="FF0000"/>
                </a:solidFill>
                <a:latin typeface="Comic Sans MS" charset="0"/>
              </a:rPr>
              <a:t>“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Uniform Memory Hierarchy</a:t>
            </a:r>
            <a:r>
              <a:rPr kumimoji="1" lang="ja-JP" altLang="en-US">
                <a:solidFill>
                  <a:srgbClr val="FF0000"/>
                </a:solidFill>
                <a:latin typeface="Comic Sans MS" charset="0"/>
              </a:rPr>
              <a:t>”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 cost model, </a:t>
            </a:r>
            <a:br>
              <a:rPr kumimoji="1" lang="en-US">
                <a:solidFill>
                  <a:srgbClr val="FF0000"/>
                </a:solidFill>
                <a:latin typeface="Comic Sans MS" charset="0"/>
              </a:rPr>
            </a:b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the 3-loop algorithm is O(N</a:t>
            </a:r>
            <a:r>
              <a:rPr kumimoji="1" lang="en-US" b="1" baseline="30000">
                <a:solidFill>
                  <a:srgbClr val="FF0000"/>
                </a:solidFill>
                <a:latin typeface="Comic Sans MS" charset="0"/>
              </a:rPr>
              <a:t>5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) time, </a:t>
            </a:r>
            <a:br>
              <a:rPr kumimoji="1" lang="en-US">
                <a:solidFill>
                  <a:srgbClr val="FF0000"/>
                </a:solidFill>
                <a:latin typeface="Comic Sans MS" charset="0"/>
              </a:rPr>
            </a:b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but the blocked algorithms are O(N</a:t>
            </a:r>
            <a:r>
              <a:rPr kumimoji="1" lang="en-US" b="1" baseline="30000">
                <a:solidFill>
                  <a:srgbClr val="FF0000"/>
                </a:solidFill>
                <a:latin typeface="Comic Sans MS" charset="0"/>
              </a:rPr>
              <a:t>3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1929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BLAS:  Basic Linear Algebra Subroutines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827088"/>
            <a:ext cx="8001000" cy="5602287"/>
          </a:xfrm>
        </p:spPr>
        <p:txBody>
          <a:bodyPr/>
          <a:lstStyle/>
          <a:p>
            <a:r>
              <a:rPr lang="en-US">
                <a:latin typeface="Arial" charset="0"/>
              </a:rPr>
              <a:t>Industry standard interface</a:t>
            </a:r>
          </a:p>
          <a:p>
            <a:r>
              <a:rPr lang="en-US">
                <a:latin typeface="Arial" charset="0"/>
              </a:rPr>
              <a:t>Vendors, others supply optimized implementations</a:t>
            </a:r>
          </a:p>
          <a:p>
            <a:r>
              <a:rPr lang="en-US">
                <a:latin typeface="Arial" charset="0"/>
              </a:rPr>
              <a:t>History</a:t>
            </a:r>
          </a:p>
          <a:p>
            <a:pPr lvl="1"/>
            <a:r>
              <a:rPr lang="en-US">
                <a:latin typeface="Arial" charset="0"/>
              </a:rPr>
              <a:t>BLAS1 (1970s): </a:t>
            </a:r>
          </a:p>
          <a:p>
            <a:pPr lvl="2"/>
            <a:r>
              <a:rPr lang="en-US">
                <a:latin typeface="Arial" charset="0"/>
              </a:rPr>
              <a:t>vector operations: dot product, saxpy (y=</a:t>
            </a:r>
            <a:r>
              <a:rPr lang="en-US" sz="1800">
                <a:latin typeface="Symbol" charset="0"/>
              </a:rPr>
              <a:t>a</a:t>
            </a:r>
            <a:r>
              <a:rPr lang="en-US">
                <a:latin typeface="Arial" charset="0"/>
              </a:rPr>
              <a:t>*x+y), etc</a:t>
            </a:r>
          </a:p>
          <a:p>
            <a:pPr lvl="2"/>
            <a:r>
              <a:rPr lang="en-US">
                <a:latin typeface="Arial" charset="0"/>
              </a:rPr>
              <a:t>m=2*n, f=2*n, q ~1 or less</a:t>
            </a:r>
          </a:p>
          <a:p>
            <a:pPr lvl="1"/>
            <a:r>
              <a:rPr lang="en-US">
                <a:latin typeface="Arial" charset="0"/>
              </a:rPr>
              <a:t>BLAS2 (mid 1980s)</a:t>
            </a:r>
          </a:p>
          <a:p>
            <a:pPr lvl="2"/>
            <a:r>
              <a:rPr lang="en-US">
                <a:latin typeface="Arial" charset="0"/>
              </a:rPr>
              <a:t>matrix-vector operations: matrix vector multiply, etc</a:t>
            </a:r>
          </a:p>
          <a:p>
            <a:pPr lvl="2"/>
            <a:r>
              <a:rPr lang="en-US">
                <a:latin typeface="Arial" charset="0"/>
              </a:rPr>
              <a:t>m=n^2, f=2*n^2, q~2, less overhead </a:t>
            </a:r>
          </a:p>
          <a:p>
            <a:pPr lvl="2"/>
            <a:r>
              <a:rPr lang="en-US">
                <a:latin typeface="Arial" charset="0"/>
              </a:rPr>
              <a:t>somewhat faster than BLAS1</a:t>
            </a:r>
          </a:p>
          <a:p>
            <a:pPr lvl="1"/>
            <a:r>
              <a:rPr lang="en-US">
                <a:latin typeface="Arial" charset="0"/>
              </a:rPr>
              <a:t>BLAS3 (late 1980s)</a:t>
            </a:r>
          </a:p>
          <a:p>
            <a:pPr lvl="2"/>
            <a:r>
              <a:rPr lang="en-US">
                <a:latin typeface="Arial" charset="0"/>
              </a:rPr>
              <a:t>matrix-matrix operations: matrix matrix multiply, etc</a:t>
            </a:r>
          </a:p>
          <a:p>
            <a:pPr lvl="2"/>
            <a:r>
              <a:rPr lang="en-US">
                <a:latin typeface="Arial" charset="0"/>
              </a:rPr>
              <a:t>m &gt;= n^2, f=O(n^3), so q can possibly be as large as n</a:t>
            </a:r>
          </a:p>
          <a:p>
            <a:pPr lvl="2"/>
            <a:r>
              <a:rPr lang="en-US">
                <a:latin typeface="Arial" charset="0"/>
              </a:rPr>
              <a:t>BLAS3 is potentially much faster than BLAS2</a:t>
            </a:r>
          </a:p>
          <a:p>
            <a:r>
              <a:rPr lang="en-US">
                <a:latin typeface="Arial" charset="0"/>
              </a:rPr>
              <a:t>Good algorithms use BLAS3 when possible (LAPACK)</a:t>
            </a:r>
          </a:p>
          <a:p>
            <a:pPr lvl="1"/>
            <a:r>
              <a:rPr lang="en-US">
                <a:latin typeface="Arial" charset="0"/>
              </a:rPr>
              <a:t>See</a:t>
            </a:r>
            <a:r>
              <a:rPr lang="en-US">
                <a:latin typeface="Courier New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charset="0"/>
              </a:rPr>
              <a:t>www.netlib.org/blas, www.netlib.org/lapack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8787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BLAS speeds on an IBM RS6000/590</a:t>
            </a:r>
          </a:p>
        </p:txBody>
      </p:sp>
      <p:pic>
        <p:nvPicPr>
          <p:cNvPr id="27651" name="Picture 3" descr="RS6000bl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48387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58000" y="2057400"/>
            <a:ext cx="100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BLAS 3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58000" y="3733800"/>
            <a:ext cx="115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BLAS 2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0" y="4038600"/>
            <a:ext cx="115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BLAS 1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514600" y="5410200"/>
            <a:ext cx="43592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tx2"/>
                </a:solidFill>
                <a:latin typeface="Arial" charset="0"/>
              </a:rPr>
              <a:t>BLAS 3 (n-by-n matrix matrix multiply) vs BLAS 2 (n-by-n matrix vector multiply) vs BLAS 1 (saxpy of  n vectors)</a:t>
            </a:r>
            <a:endParaRPr lang="en-US" sz="180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200400" y="914400"/>
            <a:ext cx="276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tx2"/>
                </a:solidFill>
                <a:latin typeface="Arial" charset="0"/>
              </a:rPr>
              <a:t>Peak speed = 266 Mflops</a:t>
            </a:r>
          </a:p>
        </p:txBody>
      </p:sp>
      <p:pic>
        <p:nvPicPr>
          <p:cNvPr id="27657" name="Picture 9" descr="Dotted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4343400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858000" y="1828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Peak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ScaLAPACK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838200"/>
            <a:ext cx="5448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98513" y="306388"/>
            <a:ext cx="6240462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ScaLAPACK Parallel Library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6677025" cy="2020888"/>
          </a:xfrm>
        </p:spPr>
        <p:txBody>
          <a:bodyPr lIns="63500" tIns="25400" rIns="63500" bIns="2540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Extra Slides:  </a:t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matrix multiplication in the latency-bandwidth cost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model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Network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pPr lvl="1"/>
            <a:r>
              <a:rPr lang="en-US" sz="2000" dirty="0">
                <a:latin typeface="Arial" charset="0"/>
              </a:rPr>
              <a:t>Each with local memory</a:t>
            </a:r>
          </a:p>
          <a:p>
            <a:pPr lvl="1"/>
            <a:r>
              <a:rPr lang="en-US" sz="2000" dirty="0">
                <a:latin typeface="Arial" charset="0"/>
              </a:rPr>
              <a:t>Message-passing 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Communication volume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</a:rPr>
              <a:t>Total size (words) of all messages passed during computation</a:t>
            </a:r>
          </a:p>
          <a:p>
            <a:pPr lvl="1"/>
            <a:r>
              <a:rPr lang="en-US" sz="2000" dirty="0">
                <a:latin typeface="Arial" charset="0"/>
              </a:rPr>
              <a:t>Broadcasting one word costs volume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 (actually,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p-1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 explicit accounting for communication time</a:t>
            </a:r>
          </a:p>
          <a:p>
            <a:pPr lvl="1"/>
            <a:r>
              <a:rPr lang="en-US" sz="2000" dirty="0">
                <a:latin typeface="Arial" charset="0"/>
              </a:rPr>
              <a:t>Thus, can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t really model parallel efficiency or speedup;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for that, we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d use the latency-bandwidth </a:t>
            </a:r>
            <a:r>
              <a:rPr lang="en-US" sz="2000" dirty="0" smtClean="0">
                <a:latin typeface="Arial" charset="0"/>
              </a:rPr>
              <a:t>model</a:t>
            </a:r>
            <a:endParaRPr lang="en-US" sz="2000" dirty="0">
              <a:latin typeface="Arial" charset="0"/>
            </a:endParaRP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Latency Bandwidth Model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562600"/>
          </a:xfrm>
        </p:spPr>
        <p:txBody>
          <a:bodyPr/>
          <a:lstStyle/>
          <a:p>
            <a:r>
              <a:rPr lang="en-US">
                <a:latin typeface="Arial" charset="0"/>
              </a:rPr>
              <a:t>Network of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 processors, each with local memory</a:t>
            </a:r>
            <a:endParaRPr lang="en-US" sz="2000">
              <a:latin typeface="Arial" charset="0"/>
            </a:endParaRPr>
          </a:p>
          <a:p>
            <a:pPr lvl="1"/>
            <a:r>
              <a:rPr lang="en-US" sz="2000">
                <a:latin typeface="Arial" charset="0"/>
              </a:rPr>
              <a:t>Message-passing 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Latency (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Cost of communication per message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Inverse bandwidth (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b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Cost of communication per unit of data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Parallel time (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Computation time plus communication time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Parallel efficiency:</a:t>
            </a:r>
          </a:p>
          <a:p>
            <a:pPr lvl="1"/>
            <a:r>
              <a:rPr lang="en-US" sz="2000">
                <a:solidFill>
                  <a:srgbClr val="FF0000"/>
                </a:solidFill>
                <a:latin typeface="Arial" charset="0"/>
              </a:rPr>
              <a:t>e(p)   =   t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1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/ (p *  t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perfect speedup   </a:t>
            </a:r>
            <a:r>
              <a:rPr lang="en-US" sz="2000">
                <a:latin typeface="Arial" charset="0"/>
                <a:sym typeface="Wingdings" charset="0"/>
              </a:rPr>
              <a:t>   </a:t>
            </a:r>
            <a:r>
              <a:rPr lang="en-US" sz="2000">
                <a:solidFill>
                  <a:srgbClr val="FF0000"/>
                </a:solidFill>
                <a:latin typeface="Arial" charset="0"/>
                <a:sym typeface="Wingdings" charset="0"/>
              </a:rPr>
              <a:t>e(p) = 1</a:t>
            </a:r>
            <a:endParaRPr lang="en-US" sz="20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0548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 Multiply with 1D Column Layout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638800"/>
          </a:xfrm>
        </p:spPr>
        <p:txBody>
          <a:bodyPr/>
          <a:lstStyle/>
          <a:p>
            <a:r>
              <a:rPr lang="en-US">
                <a:latin typeface="Arial" charset="0"/>
              </a:rPr>
              <a:t>Assume matrices are n x n and n is divisible by p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A(i) is the n-by-n/p block column that processor i owns </a:t>
            </a:r>
            <a:r>
              <a:rPr lang="en-US" sz="2000">
                <a:latin typeface="Arial" charset="0"/>
              </a:rPr>
              <a:t>(similarly B(i) and C(i))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B(i,j) is the n/p-by-n/p sublock of B(i) </a:t>
            </a:r>
          </a:p>
          <a:p>
            <a:pPr lvl="1"/>
            <a:r>
              <a:rPr lang="en-US" sz="2000">
                <a:latin typeface="Arial" charset="0"/>
              </a:rPr>
              <a:t>in rows j*n/p through (j+1)*n/p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Formula:  C(i) = C(i) + A*B(i) = C(i) + </a:t>
            </a:r>
            <a:r>
              <a:rPr lang="en-US" sz="3200">
                <a:latin typeface="Symbol" charset="0"/>
              </a:rPr>
              <a:t>S</a:t>
            </a:r>
            <a:r>
              <a:rPr lang="en-US" baseline="-25000">
                <a:latin typeface="Arial" charset="0"/>
              </a:rPr>
              <a:t>j=0:p</a:t>
            </a:r>
            <a:r>
              <a:rPr lang="en-US">
                <a:latin typeface="Arial" charset="0"/>
              </a:rPr>
              <a:t> A(j) * B(j,i)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857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086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314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5433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4229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4000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7719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4457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56" name="Group 12"/>
          <p:cNvGrpSpPr>
            <a:grpSpLocks/>
          </p:cNvGrpSpPr>
          <p:nvPr/>
        </p:nvGrpSpPr>
        <p:grpSpPr bwMode="auto">
          <a:xfrm>
            <a:off x="2781300" y="2279650"/>
            <a:ext cx="1981200" cy="274638"/>
            <a:chOff x="1680" y="1440"/>
            <a:chExt cx="1248" cy="173"/>
          </a:xfrm>
        </p:grpSpPr>
        <p:sp>
          <p:nvSpPr>
            <p:cNvPr id="31758" name="Text Box 13"/>
            <p:cNvSpPr txBox="1">
              <a:spLocks noChangeArrowheads="1"/>
            </p:cNvSpPr>
            <p:nvPr/>
          </p:nvSpPr>
          <p:spPr bwMode="auto">
            <a:xfrm>
              <a:off x="168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p0 </a:t>
              </a:r>
            </a:p>
          </p:txBody>
        </p:sp>
        <p:sp>
          <p:nvSpPr>
            <p:cNvPr id="31759" name="Text Box 14"/>
            <p:cNvSpPr txBox="1">
              <a:spLocks noChangeArrowheads="1"/>
            </p:cNvSpPr>
            <p:nvPr/>
          </p:nvSpPr>
          <p:spPr bwMode="auto">
            <a:xfrm>
              <a:off x="182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p1 </a:t>
              </a:r>
            </a:p>
          </p:txBody>
        </p:sp>
        <p:sp>
          <p:nvSpPr>
            <p:cNvPr id="31760" name="Text Box 15"/>
            <p:cNvSpPr txBox="1">
              <a:spLocks noChangeArrowheads="1"/>
            </p:cNvSpPr>
            <p:nvPr/>
          </p:nvSpPr>
          <p:spPr bwMode="auto">
            <a:xfrm>
              <a:off x="196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p2 </a:t>
              </a:r>
            </a:p>
          </p:txBody>
        </p:sp>
        <p:sp>
          <p:nvSpPr>
            <p:cNvPr id="31761" name="Text Box 16"/>
            <p:cNvSpPr txBox="1">
              <a:spLocks noChangeArrowheads="1"/>
            </p:cNvSpPr>
            <p:nvPr/>
          </p:nvSpPr>
          <p:spPr bwMode="auto">
            <a:xfrm>
              <a:off x="2112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p3 </a:t>
              </a:r>
            </a:p>
          </p:txBody>
        </p:sp>
        <p:sp>
          <p:nvSpPr>
            <p:cNvPr id="31762" name="Text Box 17"/>
            <p:cNvSpPr txBox="1">
              <a:spLocks noChangeArrowheads="1"/>
            </p:cNvSpPr>
            <p:nvPr/>
          </p:nvSpPr>
          <p:spPr bwMode="auto">
            <a:xfrm>
              <a:off x="240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p5 </a:t>
              </a:r>
            </a:p>
          </p:txBody>
        </p:sp>
        <p:sp>
          <p:nvSpPr>
            <p:cNvPr id="31763" name="Text Box 18"/>
            <p:cNvSpPr txBox="1">
              <a:spLocks noChangeArrowheads="1"/>
            </p:cNvSpPr>
            <p:nvPr/>
          </p:nvSpPr>
          <p:spPr bwMode="auto">
            <a:xfrm>
              <a:off x="2256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p4 </a:t>
              </a:r>
            </a:p>
          </p:txBody>
        </p:sp>
        <p:sp>
          <p:nvSpPr>
            <p:cNvPr id="31764" name="Text Box 19"/>
            <p:cNvSpPr txBox="1">
              <a:spLocks noChangeArrowheads="1"/>
            </p:cNvSpPr>
            <p:nvPr/>
          </p:nvSpPr>
          <p:spPr bwMode="auto">
            <a:xfrm>
              <a:off x="254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p6 </a:t>
              </a:r>
            </a:p>
          </p:txBody>
        </p:sp>
        <p:sp>
          <p:nvSpPr>
            <p:cNvPr id="31765" name="Text Box 20"/>
            <p:cNvSpPr txBox="1">
              <a:spLocks noChangeArrowheads="1"/>
            </p:cNvSpPr>
            <p:nvPr/>
          </p:nvSpPr>
          <p:spPr bwMode="auto">
            <a:xfrm>
              <a:off x="268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p7 </a:t>
              </a:r>
            </a:p>
          </p:txBody>
        </p:sp>
      </p:grpSp>
      <p:sp>
        <p:nvSpPr>
          <p:cNvPr id="31757" name="Text Box 21"/>
          <p:cNvSpPr txBox="1">
            <a:spLocks noChangeArrowheads="1"/>
          </p:cNvSpPr>
          <p:nvPr/>
        </p:nvSpPr>
        <p:spPr bwMode="auto">
          <a:xfrm>
            <a:off x="5211763" y="1852613"/>
            <a:ext cx="33988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00"/>
                </a:solidFill>
                <a:latin typeface="Arial" charset="0"/>
              </a:rPr>
              <a:t>May be a reasonable assumption for analysis, not for code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248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</a:t>
            </a:r>
            <a:r>
              <a:rPr lang="en-US" u="sng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Ring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995363"/>
            <a:ext cx="8093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Proc  k communicates only with procs k-1 and k+1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Different pairs of processors can communicate simultaneously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Round-Robin  </a:t>
            </a:r>
            <a:r>
              <a:rPr lang="ja-JP" altLang="en-US" sz="2000" b="1">
                <a:latin typeface="Arial" charset="0"/>
              </a:rPr>
              <a:t>“</a:t>
            </a:r>
            <a:r>
              <a:rPr lang="en-US" sz="2000" b="1">
                <a:latin typeface="Arial" charset="0"/>
              </a:rPr>
              <a:t>Merry-Go-Round</a:t>
            </a:r>
            <a:r>
              <a:rPr lang="ja-JP" altLang="en-US" sz="2000" b="1">
                <a:latin typeface="Arial" charset="0"/>
              </a:rPr>
              <a:t>”</a:t>
            </a:r>
            <a:r>
              <a:rPr lang="en-US" sz="2000" b="1">
                <a:latin typeface="Arial" charset="0"/>
              </a:rPr>
              <a:t> algorithm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8305800" cy="2446338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Copy A(myproc) into MGR                           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(MGR = 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Merry-Go-Round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”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C(myproc) = C(myproc) + MGR*B(myproc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for j = 1 to p-1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send MGR to processor myproc+1 mod p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deadlock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receive MGR from processor myproc-1 mod p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C(myproc) = C(myproc) + MGR * B( myproc-j mod p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" y="4800600"/>
            <a:ext cx="8001000" cy="18235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Avoiding deadlock:  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</a:t>
            </a:r>
            <a:r>
              <a:rPr lang="en-US" sz="1800" b="1" dirty="0">
                <a:latin typeface="Helvetica" pitchFamily="34" charset="0"/>
                <a:ea typeface="+mn-ea"/>
              </a:rPr>
              <a:t>even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send then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, odd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 then send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1800" b="1" dirty="0">
                <a:latin typeface="Helvetica" pitchFamily="34" charset="0"/>
                <a:ea typeface="+mn-ea"/>
              </a:rPr>
              <a:t>  or, use </a:t>
            </a:r>
            <a:r>
              <a:rPr lang="en-US" sz="1800" b="1" dirty="0" err="1">
                <a:latin typeface="Helvetica" pitchFamily="34" charset="0"/>
                <a:ea typeface="+mn-ea"/>
              </a:rPr>
              <a:t>nonblocking</a:t>
            </a:r>
            <a:r>
              <a:rPr lang="en-US" sz="1800" b="1" dirty="0">
                <a:latin typeface="Helvetica" pitchFamily="34" charset="0"/>
                <a:ea typeface="+mn-ea"/>
              </a:rPr>
              <a:t> sends</a:t>
            </a:r>
            <a:endParaRPr lang="en-US" sz="2000" b="1" dirty="0">
              <a:latin typeface="Helvetica" pitchFamily="34" charset="0"/>
              <a:ea typeface="+mn-ea"/>
            </a:endParaRPr>
          </a:p>
          <a:p>
            <a:pPr lvl="6" defTabSz="914400">
              <a:spcBef>
                <a:spcPct val="25000"/>
              </a:spcBef>
              <a:buFontTx/>
              <a:buChar char="•"/>
              <a:defRPr/>
            </a:pPr>
            <a:endParaRPr lang="en-US" sz="1400" b="1" dirty="0">
              <a:latin typeface="Helvetica" pitchFamily="34" charset="0"/>
              <a:ea typeface="+mn-ea"/>
            </a:endParaRPr>
          </a:p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Time  of inner loop = 2*(</a:t>
            </a:r>
            <a:r>
              <a:rPr lang="en-US" sz="2000" b="1" dirty="0">
                <a:latin typeface="Symbol" pitchFamily="18" charset="2"/>
                <a:ea typeface="+mn-ea"/>
              </a:rPr>
              <a:t>a</a:t>
            </a:r>
            <a:r>
              <a:rPr lang="en-US" sz="2000" b="1" dirty="0">
                <a:latin typeface="Helvetica" pitchFamily="34" charset="0"/>
                <a:ea typeface="+mn-ea"/>
              </a:rPr>
              <a:t> + </a:t>
            </a:r>
            <a:r>
              <a:rPr lang="en-US" sz="2000" b="1" dirty="0">
                <a:latin typeface="Symbol" pitchFamily="18" charset="2"/>
                <a:ea typeface="+mn-ea"/>
              </a:rPr>
              <a:t>b</a:t>
            </a:r>
            <a:r>
              <a:rPr lang="en-US" sz="2000" b="1" dirty="0">
                <a:latin typeface="Helvetica" pitchFamily="34" charset="0"/>
                <a:ea typeface="+mn-ea"/>
              </a:rPr>
              <a:t>*n</a:t>
            </a:r>
            <a:r>
              <a:rPr lang="en-US" b="1" baseline="24000" dirty="0">
                <a:latin typeface="Helvetica" pitchFamily="34" charset="0"/>
                <a:ea typeface="+mn-ea"/>
              </a:rPr>
              <a:t>2</a:t>
            </a:r>
            <a:r>
              <a:rPr lang="en-US" sz="2000" b="1" dirty="0">
                <a:latin typeface="Helvetica" pitchFamily="34" charset="0"/>
                <a:ea typeface="+mn-ea"/>
              </a:rPr>
              <a:t>/p) + 2*n*(n/p)</a:t>
            </a:r>
            <a:r>
              <a:rPr lang="en-US" b="1" baseline="24000" dirty="0">
                <a:latin typeface="Helvetica" pitchFamily="34" charset="0"/>
                <a:ea typeface="+mn-ea"/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Ring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26088"/>
          </a:xfrm>
        </p:spPr>
        <p:txBody>
          <a:bodyPr/>
          <a:lstStyle/>
          <a:p>
            <a:pPr>
              <a:buSzTx/>
            </a:pPr>
            <a:r>
              <a:rPr lang="en-US" sz="2000" b="1">
                <a:latin typeface="Arial" charset="0"/>
              </a:rPr>
              <a:t>Time  of inner loop = 2*(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+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*n</a:t>
            </a:r>
            <a:r>
              <a:rPr lang="en-US" sz="2000" b="1" baseline="24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/p) + 2*n*(n/p)</a:t>
            </a:r>
            <a:r>
              <a:rPr lang="en-US" sz="2000" b="1" baseline="24000">
                <a:latin typeface="Arial" charset="0"/>
              </a:rPr>
              <a:t>2</a:t>
            </a:r>
          </a:p>
          <a:p>
            <a:pPr>
              <a:buSzTx/>
            </a:pPr>
            <a:endParaRPr lang="en-US" sz="2000" b="1" baseline="24000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Total Time  = 2*n* (n/p)</a:t>
            </a:r>
            <a:r>
              <a:rPr lang="en-US" sz="2000" b="1" baseline="20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  +  (p-1) * Time of inner loop</a:t>
            </a:r>
          </a:p>
          <a:p>
            <a:pPr>
              <a:buSzTx/>
            </a:pPr>
            <a:r>
              <a:rPr lang="en-US" sz="2000" b="1">
                <a:latin typeface="Arial" charset="0"/>
              </a:rPr>
              <a:t>                     ~ 2*n</a:t>
            </a:r>
            <a:r>
              <a:rPr lang="en-US" sz="2000" b="1" baseline="20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/p  + 2*p*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+ 2*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*n</a:t>
            </a:r>
            <a:r>
              <a:rPr lang="en-US" sz="2000" b="1" baseline="20000">
                <a:latin typeface="Arial" charset="0"/>
              </a:rPr>
              <a:t>2</a:t>
            </a:r>
          </a:p>
          <a:p>
            <a:pPr>
              <a:buSzTx/>
            </a:pPr>
            <a:endParaRPr lang="en-US" sz="2000" b="1" baseline="20000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Optimal for 1D layout on Ring or Bus, even with broadcast:</a:t>
            </a:r>
          </a:p>
          <a:p>
            <a:pPr lvl="1">
              <a:buSzTx/>
            </a:pPr>
            <a:r>
              <a:rPr lang="en-US" sz="1600" b="1">
                <a:latin typeface="Arial" charset="0"/>
              </a:rPr>
              <a:t> Perfect speedup for arithmetic</a:t>
            </a:r>
          </a:p>
          <a:p>
            <a:pPr lvl="1">
              <a:buSzTx/>
            </a:pPr>
            <a:r>
              <a:rPr lang="en-US" sz="1600" b="1">
                <a:latin typeface="Arial" charset="0"/>
              </a:rPr>
              <a:t> A(myproc) must move to each other processor, costs at least</a:t>
            </a:r>
          </a:p>
          <a:p>
            <a:pPr lvl="1">
              <a:buSzTx/>
              <a:buFontTx/>
              <a:buNone/>
            </a:pPr>
            <a:r>
              <a:rPr lang="en-US" sz="1600" b="1">
                <a:latin typeface="Arial" charset="0"/>
              </a:rPr>
              <a:t>               (p-1)*cost of sending n*(n/p) words    </a:t>
            </a:r>
          </a:p>
          <a:p>
            <a:pPr>
              <a:buSzTx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Parallel Efficiency = 2*n</a:t>
            </a:r>
            <a:r>
              <a:rPr lang="en-US" sz="20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/ (p * Total Time) </a:t>
            </a:r>
          </a:p>
          <a:p>
            <a:pPr>
              <a:buSzTx/>
              <a:buFontTx/>
              <a:buNone/>
            </a:pPr>
            <a:r>
              <a:rPr lang="en-US" sz="2000" b="1">
                <a:latin typeface="Arial" charset="0"/>
              </a:rPr>
              <a:t>                                = 1/(1 +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* p</a:t>
            </a:r>
            <a:r>
              <a:rPr lang="en-US" sz="2000" b="1" baseline="16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/(2*n</a:t>
            </a:r>
            <a:r>
              <a:rPr lang="en-US" sz="20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) +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 * p/(2*n) )</a:t>
            </a:r>
          </a:p>
          <a:p>
            <a:pPr>
              <a:buSzTx/>
              <a:buFontTx/>
              <a:buNone/>
            </a:pPr>
            <a:r>
              <a:rPr lang="en-US" sz="2000" b="1">
                <a:latin typeface="Arial" charset="0"/>
              </a:rPr>
              <a:t>                                = 1/ (1 + O(p/n)) 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                           = 1 - O(p/n)</a:t>
            </a:r>
          </a:p>
          <a:p>
            <a:pPr>
              <a:buSzTx/>
              <a:buFontTx/>
              <a:buNone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 Grows to 1 as n/p increases (or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and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 shrink)</a:t>
            </a:r>
          </a:p>
          <a:p>
            <a:pPr>
              <a:buSzTx/>
              <a:buFontTx/>
              <a:buNone/>
            </a:pP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330825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with 2D Layout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43488"/>
          </a:xfrm>
        </p:spPr>
        <p:txBody>
          <a:bodyPr/>
          <a:lstStyle/>
          <a:p>
            <a:r>
              <a:rPr lang="en-US">
                <a:latin typeface="Arial" charset="0"/>
              </a:rPr>
              <a:t>Consider processors in 2D grid (physical or logical)</a:t>
            </a:r>
          </a:p>
          <a:p>
            <a:r>
              <a:rPr lang="en-US">
                <a:latin typeface="Arial" charset="0"/>
              </a:rPr>
              <a:t>Processors can communicate with 4 nearest neighbors</a:t>
            </a:r>
          </a:p>
          <a:p>
            <a:pPr lvl="1"/>
            <a:r>
              <a:rPr lang="en-US">
                <a:latin typeface="Arial" charset="0"/>
              </a:rPr>
              <a:t>Alternative pattern: broadcast along rows and columns 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Assume p is square s x s grid</a:t>
            </a:r>
          </a:p>
          <a:p>
            <a:endParaRPr lang="en-US">
              <a:latin typeface="Arial" charset="0"/>
            </a:endParaRP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3652838" y="2498725"/>
            <a:ext cx="2057400" cy="2057400"/>
            <a:chOff x="1392" y="1344"/>
            <a:chExt cx="1296" cy="1296"/>
          </a:xfrm>
        </p:grpSpPr>
        <p:sp>
          <p:nvSpPr>
            <p:cNvPr id="34852" name="Rectangle 5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Rectangle 6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4" name="Rectangle 7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Rectangle 9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7" name="Rectangle 10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8" name="Rectangle 11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9" name="Rectangle 12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0" name="Rectangle 13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1" name="Text Box 14"/>
          <p:cNvSpPr txBox="1">
            <a:spLocks noChangeArrowheads="1"/>
          </p:cNvSpPr>
          <p:nvPr/>
        </p:nvSpPr>
        <p:spPr bwMode="auto">
          <a:xfrm>
            <a:off x="35766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34822" name="Text Box 15"/>
          <p:cNvSpPr txBox="1">
            <a:spLocks noChangeArrowheads="1"/>
          </p:cNvSpPr>
          <p:nvPr/>
        </p:nvSpPr>
        <p:spPr bwMode="auto">
          <a:xfrm>
            <a:off x="35766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34823" name="Text Box 16"/>
          <p:cNvSpPr txBox="1">
            <a:spLocks noChangeArrowheads="1"/>
          </p:cNvSpPr>
          <p:nvPr/>
        </p:nvSpPr>
        <p:spPr bwMode="auto">
          <a:xfrm>
            <a:off x="35766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34824" name="Group 17"/>
          <p:cNvGrpSpPr>
            <a:grpSpLocks/>
          </p:cNvGrpSpPr>
          <p:nvPr/>
        </p:nvGrpSpPr>
        <p:grpSpPr bwMode="auto">
          <a:xfrm>
            <a:off x="6053138" y="2498725"/>
            <a:ext cx="2057400" cy="2057400"/>
            <a:chOff x="1392" y="1344"/>
            <a:chExt cx="1296" cy="1296"/>
          </a:xfrm>
        </p:grpSpPr>
        <p:sp>
          <p:nvSpPr>
            <p:cNvPr id="34843" name="Rectangle 18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Rectangle 19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Rectangle 20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6" name="Rectangle 21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Rectangle 22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8" name="Rectangle 23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Rectangle 24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0" name="Rectangle 25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1" name="Rectangle 26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5" name="Text Box 27"/>
          <p:cNvSpPr txBox="1">
            <a:spLocks noChangeArrowheads="1"/>
          </p:cNvSpPr>
          <p:nvPr/>
        </p:nvSpPr>
        <p:spPr bwMode="auto">
          <a:xfrm>
            <a:off x="59769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34826" name="Text Box 28"/>
          <p:cNvSpPr txBox="1">
            <a:spLocks noChangeArrowheads="1"/>
          </p:cNvSpPr>
          <p:nvPr/>
        </p:nvSpPr>
        <p:spPr bwMode="auto">
          <a:xfrm>
            <a:off x="59769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34827" name="Text Box 29"/>
          <p:cNvSpPr txBox="1">
            <a:spLocks noChangeArrowheads="1"/>
          </p:cNvSpPr>
          <p:nvPr/>
        </p:nvSpPr>
        <p:spPr bwMode="auto">
          <a:xfrm>
            <a:off x="59769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34828" name="Group 30"/>
          <p:cNvGrpSpPr>
            <a:grpSpLocks/>
          </p:cNvGrpSpPr>
          <p:nvPr/>
        </p:nvGrpSpPr>
        <p:grpSpPr bwMode="auto">
          <a:xfrm>
            <a:off x="685800" y="2498725"/>
            <a:ext cx="2057400" cy="2057400"/>
            <a:chOff x="1392" y="1344"/>
            <a:chExt cx="1296" cy="1296"/>
          </a:xfrm>
        </p:grpSpPr>
        <p:sp>
          <p:nvSpPr>
            <p:cNvPr id="34834" name="Rectangle 31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Rectangle 32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Rectangle 33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Rectangle 34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Rectangle 35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Rectangle 36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Rectangle 37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Rectangle 38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Rectangle 39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9" name="Text Box 40"/>
          <p:cNvSpPr txBox="1">
            <a:spLocks noChangeArrowheads="1"/>
          </p:cNvSpPr>
          <p:nvPr/>
        </p:nvSpPr>
        <p:spPr bwMode="auto">
          <a:xfrm>
            <a:off x="609600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34830" name="Text Box 41"/>
          <p:cNvSpPr txBox="1">
            <a:spLocks noChangeArrowheads="1"/>
          </p:cNvSpPr>
          <p:nvPr/>
        </p:nvSpPr>
        <p:spPr bwMode="auto">
          <a:xfrm>
            <a:off x="609600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34831" name="Text Box 42"/>
          <p:cNvSpPr txBox="1">
            <a:spLocks noChangeArrowheads="1"/>
          </p:cNvSpPr>
          <p:nvPr/>
        </p:nvSpPr>
        <p:spPr bwMode="auto">
          <a:xfrm>
            <a:off x="609600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sp>
        <p:nvSpPr>
          <p:cNvPr id="34832" name="Text Box 43"/>
          <p:cNvSpPr txBox="1">
            <a:spLocks noChangeArrowheads="1"/>
          </p:cNvSpPr>
          <p:nvPr/>
        </p:nvSpPr>
        <p:spPr bwMode="auto">
          <a:xfrm>
            <a:off x="2970213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=</a:t>
            </a:r>
          </a:p>
        </p:txBody>
      </p:sp>
      <p:sp>
        <p:nvSpPr>
          <p:cNvPr id="34833" name="Text Box 44"/>
          <p:cNvSpPr txBox="1">
            <a:spLocks noChangeArrowheads="1"/>
          </p:cNvSpPr>
          <p:nvPr/>
        </p:nvSpPr>
        <p:spPr bwMode="auto">
          <a:xfrm>
            <a:off x="5710238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*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Algorithm:  2-D merry-go-round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4565650"/>
          </a:xfrm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C(i,j) = C(i,j) + </a:t>
            </a:r>
            <a:r>
              <a:rPr lang="en-US" sz="2000" b="1">
                <a:solidFill>
                  <a:schemeClr val="accent2"/>
                </a:solidFill>
                <a:latin typeface="Symbol" charset="0"/>
              </a:rPr>
              <a:t>S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A(i,k)*B(k,j)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assume s = sqrt(p) is an integer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A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left-circular-shift row i of A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A(i,j) overwritten by A(i,(j+i)mod s)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B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up-circular-shift B column i of B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B(i,j) overwritten by B((i+j)mod s), 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 k=0 to s-1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sequential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forall i=0 to s-1 and j=0 to s-1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all processors in parallel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C(i,j) = C(i,j) + A(i,j)*B(i,j)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left-circular-shift each row of A by 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up-circular-shift each row of B by 1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743200" y="11430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Times New Roman" charset="0"/>
              </a:rPr>
              <a:t>k</a:t>
            </a:r>
            <a:endParaRPr lang="en-US" sz="1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an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35075"/>
            <a:ext cx="85344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676400" y="5943600"/>
            <a:ext cx="54340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" charset="0"/>
              </a:rPr>
              <a:t>C(1,2) = </a:t>
            </a:r>
            <a:r>
              <a:rPr lang="en-US" sz="1600" b="1">
                <a:solidFill>
                  <a:schemeClr val="accent2"/>
                </a:solidFill>
                <a:latin typeface="Arial" charset="0"/>
              </a:rPr>
              <a:t>A(1,0)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chemeClr val="accent2"/>
                </a:solidFill>
                <a:latin typeface="Arial" charset="0"/>
              </a:rPr>
              <a:t>B(0,2)</a:t>
            </a:r>
            <a:r>
              <a:rPr lang="en-US" sz="1600" b="1">
                <a:latin typeface="Arial" charset="0"/>
              </a:rPr>
              <a:t> + </a:t>
            </a:r>
            <a:r>
              <a:rPr lang="en-US" sz="1600" b="1">
                <a:solidFill>
                  <a:srgbClr val="00CC00"/>
                </a:solidFill>
                <a:latin typeface="Arial" charset="0"/>
              </a:rPr>
              <a:t>A(1,1)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rgbClr val="00CC00"/>
                </a:solidFill>
                <a:latin typeface="Arial" charset="0"/>
              </a:rPr>
              <a:t>B(1,2)</a:t>
            </a:r>
            <a:r>
              <a:rPr lang="en-US" sz="1600" b="1">
                <a:latin typeface="Arial" charset="0"/>
              </a:rPr>
              <a:t> + 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A(1,2)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B(2,2)</a:t>
            </a:r>
            <a:endParaRPr lang="en-US" sz="1600" b="1">
              <a:latin typeface="Arial" charset="0"/>
            </a:endParaRP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Matrix Multiplication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Step to Skew Matrices in Cannon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59125"/>
          </a:xfrm>
        </p:spPr>
        <p:txBody>
          <a:bodyPr/>
          <a:lstStyle/>
          <a:p>
            <a:r>
              <a:rPr lang="en-US">
                <a:latin typeface="Arial" charset="0"/>
              </a:rPr>
              <a:t>Initial blocked input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After skewing before initial block multiplies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676400" y="39465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362200" y="39465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62200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676400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990600" y="46323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676400" y="46323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2362200" y="53181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990600" y="53181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990600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5483225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6169025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797425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797425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5483225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6169025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5483225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6169025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4797425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1676400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2362200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990600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990600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1676400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2362200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1676400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2362200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990600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5483225" y="53181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>
            <a:off x="6169025" y="46323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4797425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4797425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37923" name="Rectangle 35"/>
          <p:cNvSpPr>
            <a:spLocks noChangeArrowheads="1"/>
          </p:cNvSpPr>
          <p:nvPr/>
        </p:nvSpPr>
        <p:spPr bwMode="auto">
          <a:xfrm>
            <a:off x="5483225" y="39465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6169025" y="53181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483225" y="46323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37926" name="Rectangle 38"/>
          <p:cNvSpPr>
            <a:spLocks noChangeArrowheads="1"/>
          </p:cNvSpPr>
          <p:nvPr/>
        </p:nvSpPr>
        <p:spPr bwMode="auto">
          <a:xfrm>
            <a:off x="6169025" y="39465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4797425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Skewing Steps in Cannon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073525"/>
          </a:xfrm>
        </p:spPr>
        <p:txBody>
          <a:bodyPr/>
          <a:lstStyle/>
          <a:p>
            <a:r>
              <a:rPr lang="en-US">
                <a:latin typeface="Arial" charset="0"/>
              </a:rPr>
              <a:t>First step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Second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Third</a:t>
            </a:r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2263775" y="1052513"/>
            <a:ext cx="4948238" cy="1703387"/>
            <a:chOff x="624" y="1021"/>
            <a:chExt cx="3694" cy="1296"/>
          </a:xfrm>
        </p:grpSpPr>
        <p:sp>
          <p:nvSpPr>
            <p:cNvPr id="38953" name="Rectangle 5"/>
            <p:cNvSpPr>
              <a:spLocks noChangeArrowheads="1"/>
            </p:cNvSpPr>
            <p:nvPr/>
          </p:nvSpPr>
          <p:spPr bwMode="auto">
            <a:xfrm>
              <a:off x="1056" y="1021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A(0,1)</a:t>
              </a:r>
            </a:p>
          </p:txBody>
        </p:sp>
        <p:sp>
          <p:nvSpPr>
            <p:cNvPr id="38954" name="Rectangle 6"/>
            <p:cNvSpPr>
              <a:spLocks noChangeArrowheads="1"/>
            </p:cNvSpPr>
            <p:nvPr/>
          </p:nvSpPr>
          <p:spPr bwMode="auto">
            <a:xfrm>
              <a:off x="1488" y="1021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A(0,2)</a:t>
              </a:r>
            </a:p>
          </p:txBody>
        </p:sp>
        <p:sp>
          <p:nvSpPr>
            <p:cNvPr id="38955" name="Rectangle 7"/>
            <p:cNvSpPr>
              <a:spLocks noChangeArrowheads="1"/>
            </p:cNvSpPr>
            <p:nvPr/>
          </p:nvSpPr>
          <p:spPr bwMode="auto">
            <a:xfrm>
              <a:off x="1488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A(1,0)</a:t>
              </a:r>
            </a:p>
          </p:txBody>
        </p:sp>
        <p:sp>
          <p:nvSpPr>
            <p:cNvPr id="38956" name="Rectangle 8"/>
            <p:cNvSpPr>
              <a:spLocks noChangeArrowheads="1"/>
            </p:cNvSpPr>
            <p:nvPr/>
          </p:nvSpPr>
          <p:spPr bwMode="auto">
            <a:xfrm>
              <a:off x="1056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A(2,0)</a:t>
              </a:r>
            </a:p>
          </p:txBody>
        </p:sp>
        <p:sp>
          <p:nvSpPr>
            <p:cNvPr id="38957" name="Rectangle 9"/>
            <p:cNvSpPr>
              <a:spLocks noChangeArrowheads="1"/>
            </p:cNvSpPr>
            <p:nvPr/>
          </p:nvSpPr>
          <p:spPr bwMode="auto">
            <a:xfrm>
              <a:off x="624" y="1453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A(1,1)</a:t>
              </a:r>
            </a:p>
          </p:txBody>
        </p:sp>
        <p:sp>
          <p:nvSpPr>
            <p:cNvPr id="38958" name="Rectangle 10"/>
            <p:cNvSpPr>
              <a:spLocks noChangeArrowheads="1"/>
            </p:cNvSpPr>
            <p:nvPr/>
          </p:nvSpPr>
          <p:spPr bwMode="auto">
            <a:xfrm>
              <a:off x="1056" y="1453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A(1,2)</a:t>
              </a:r>
            </a:p>
          </p:txBody>
        </p:sp>
        <p:sp>
          <p:nvSpPr>
            <p:cNvPr id="38959" name="Rectangle 11"/>
            <p:cNvSpPr>
              <a:spLocks noChangeArrowheads="1"/>
            </p:cNvSpPr>
            <p:nvPr/>
          </p:nvSpPr>
          <p:spPr bwMode="auto">
            <a:xfrm>
              <a:off x="1488" y="1885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A(2,1)</a:t>
              </a:r>
            </a:p>
          </p:txBody>
        </p:sp>
        <p:sp>
          <p:nvSpPr>
            <p:cNvPr id="38960" name="Rectangle 12"/>
            <p:cNvSpPr>
              <a:spLocks noChangeArrowheads="1"/>
            </p:cNvSpPr>
            <p:nvPr/>
          </p:nvSpPr>
          <p:spPr bwMode="auto">
            <a:xfrm>
              <a:off x="624" y="1885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A(2,2)</a:t>
              </a:r>
            </a:p>
          </p:txBody>
        </p:sp>
        <p:sp>
          <p:nvSpPr>
            <p:cNvPr id="38961" name="Rectangle 13"/>
            <p:cNvSpPr>
              <a:spLocks noChangeArrowheads="1"/>
            </p:cNvSpPr>
            <p:nvPr/>
          </p:nvSpPr>
          <p:spPr bwMode="auto">
            <a:xfrm>
              <a:off x="624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A(0,0)</a:t>
              </a:r>
            </a:p>
          </p:txBody>
        </p:sp>
        <p:sp>
          <p:nvSpPr>
            <p:cNvPr id="38962" name="Rectangle 14"/>
            <p:cNvSpPr>
              <a:spLocks noChangeArrowheads="1"/>
            </p:cNvSpPr>
            <p:nvPr/>
          </p:nvSpPr>
          <p:spPr bwMode="auto">
            <a:xfrm>
              <a:off x="3454" y="1885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B(0,1)</a:t>
              </a:r>
            </a:p>
          </p:txBody>
        </p:sp>
        <p:sp>
          <p:nvSpPr>
            <p:cNvPr id="38963" name="Rectangle 15"/>
            <p:cNvSpPr>
              <a:spLocks noChangeArrowheads="1"/>
            </p:cNvSpPr>
            <p:nvPr/>
          </p:nvSpPr>
          <p:spPr bwMode="auto">
            <a:xfrm>
              <a:off x="3886" y="1453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B(0,2)</a:t>
              </a:r>
            </a:p>
          </p:txBody>
        </p:sp>
        <p:sp>
          <p:nvSpPr>
            <p:cNvPr id="38964" name="Rectangle 16"/>
            <p:cNvSpPr>
              <a:spLocks noChangeArrowheads="1"/>
            </p:cNvSpPr>
            <p:nvPr/>
          </p:nvSpPr>
          <p:spPr bwMode="auto">
            <a:xfrm>
              <a:off x="3022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B(1,0)</a:t>
              </a:r>
            </a:p>
          </p:txBody>
        </p:sp>
        <p:sp>
          <p:nvSpPr>
            <p:cNvPr id="38965" name="Rectangle 17"/>
            <p:cNvSpPr>
              <a:spLocks noChangeArrowheads="1"/>
            </p:cNvSpPr>
            <p:nvPr/>
          </p:nvSpPr>
          <p:spPr bwMode="auto">
            <a:xfrm>
              <a:off x="3022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B(2,0)</a:t>
              </a:r>
            </a:p>
          </p:txBody>
        </p:sp>
        <p:sp>
          <p:nvSpPr>
            <p:cNvPr id="38966" name="Rectangle 18"/>
            <p:cNvSpPr>
              <a:spLocks noChangeArrowheads="1"/>
            </p:cNvSpPr>
            <p:nvPr/>
          </p:nvSpPr>
          <p:spPr bwMode="auto">
            <a:xfrm>
              <a:off x="3454" y="1021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B(1,1)</a:t>
              </a:r>
            </a:p>
          </p:txBody>
        </p:sp>
        <p:sp>
          <p:nvSpPr>
            <p:cNvPr id="38967" name="Rectangle 19"/>
            <p:cNvSpPr>
              <a:spLocks noChangeArrowheads="1"/>
            </p:cNvSpPr>
            <p:nvPr/>
          </p:nvSpPr>
          <p:spPr bwMode="auto">
            <a:xfrm>
              <a:off x="3886" y="1885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B(1,2)</a:t>
              </a:r>
            </a:p>
          </p:txBody>
        </p:sp>
        <p:sp>
          <p:nvSpPr>
            <p:cNvPr id="38968" name="Rectangle 20"/>
            <p:cNvSpPr>
              <a:spLocks noChangeArrowheads="1"/>
            </p:cNvSpPr>
            <p:nvPr/>
          </p:nvSpPr>
          <p:spPr bwMode="auto">
            <a:xfrm>
              <a:off x="3454" y="1453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B(2,1)</a:t>
              </a:r>
            </a:p>
          </p:txBody>
        </p:sp>
        <p:sp>
          <p:nvSpPr>
            <p:cNvPr id="38969" name="Rectangle 21"/>
            <p:cNvSpPr>
              <a:spLocks noChangeArrowheads="1"/>
            </p:cNvSpPr>
            <p:nvPr/>
          </p:nvSpPr>
          <p:spPr bwMode="auto">
            <a:xfrm>
              <a:off x="3886" y="1021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B(2,2)</a:t>
              </a:r>
            </a:p>
          </p:txBody>
        </p:sp>
        <p:sp>
          <p:nvSpPr>
            <p:cNvPr id="38970" name="Rectangle 22"/>
            <p:cNvSpPr>
              <a:spLocks noChangeArrowheads="1"/>
            </p:cNvSpPr>
            <p:nvPr/>
          </p:nvSpPr>
          <p:spPr bwMode="auto">
            <a:xfrm>
              <a:off x="3022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B(0,0)</a:t>
              </a:r>
            </a:p>
          </p:txBody>
        </p:sp>
      </p:grpSp>
      <p:sp>
        <p:nvSpPr>
          <p:cNvPr id="38917" name="Rectangle 23"/>
          <p:cNvSpPr>
            <a:spLocks noChangeArrowheads="1"/>
          </p:cNvSpPr>
          <p:nvPr/>
        </p:nvSpPr>
        <p:spPr bwMode="auto">
          <a:xfrm>
            <a:off x="2265363" y="2908300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38918" name="Rectangle 24"/>
          <p:cNvSpPr>
            <a:spLocks noChangeArrowheads="1"/>
          </p:cNvSpPr>
          <p:nvPr/>
        </p:nvSpPr>
        <p:spPr bwMode="auto">
          <a:xfrm>
            <a:off x="2843213" y="2908300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38919" name="Rectangle 25"/>
          <p:cNvSpPr>
            <a:spLocks noChangeArrowheads="1"/>
          </p:cNvSpPr>
          <p:nvPr/>
        </p:nvSpPr>
        <p:spPr bwMode="auto">
          <a:xfrm>
            <a:off x="2843213" y="34766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38920" name="Rectangle 26"/>
          <p:cNvSpPr>
            <a:spLocks noChangeArrowheads="1"/>
          </p:cNvSpPr>
          <p:nvPr/>
        </p:nvSpPr>
        <p:spPr bwMode="auto">
          <a:xfrm>
            <a:off x="2265363" y="4043363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38921" name="Rectangle 27"/>
          <p:cNvSpPr>
            <a:spLocks noChangeArrowheads="1"/>
          </p:cNvSpPr>
          <p:nvPr/>
        </p:nvSpPr>
        <p:spPr bwMode="auto">
          <a:xfrm>
            <a:off x="2265363" y="3476625"/>
            <a:ext cx="577850" cy="566738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38922" name="Rectangle 28"/>
          <p:cNvSpPr>
            <a:spLocks noChangeArrowheads="1"/>
          </p:cNvSpPr>
          <p:nvPr/>
        </p:nvSpPr>
        <p:spPr bwMode="auto">
          <a:xfrm>
            <a:off x="2843213" y="4043363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38923" name="Rectangle 29"/>
          <p:cNvSpPr>
            <a:spLocks noChangeArrowheads="1"/>
          </p:cNvSpPr>
          <p:nvPr/>
        </p:nvSpPr>
        <p:spPr bwMode="auto">
          <a:xfrm>
            <a:off x="6054725" y="3476625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38924" name="Rectangle 30"/>
          <p:cNvSpPr>
            <a:spLocks noChangeArrowheads="1"/>
          </p:cNvSpPr>
          <p:nvPr/>
        </p:nvSpPr>
        <p:spPr bwMode="auto">
          <a:xfrm>
            <a:off x="6632575" y="2909888"/>
            <a:ext cx="579438" cy="566737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38925" name="Rectangle 31"/>
          <p:cNvSpPr>
            <a:spLocks noChangeArrowheads="1"/>
          </p:cNvSpPr>
          <p:nvPr/>
        </p:nvSpPr>
        <p:spPr bwMode="auto">
          <a:xfrm>
            <a:off x="5475288" y="29098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38926" name="Rectangle 32"/>
          <p:cNvSpPr>
            <a:spLocks noChangeArrowheads="1"/>
          </p:cNvSpPr>
          <p:nvPr/>
        </p:nvSpPr>
        <p:spPr bwMode="auto">
          <a:xfrm>
            <a:off x="5475288" y="3476625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38927" name="Rectangle 33"/>
          <p:cNvSpPr>
            <a:spLocks noChangeArrowheads="1"/>
          </p:cNvSpPr>
          <p:nvPr/>
        </p:nvSpPr>
        <p:spPr bwMode="auto">
          <a:xfrm>
            <a:off x="6054725" y="4043363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38928" name="Rectangle 34"/>
          <p:cNvSpPr>
            <a:spLocks noChangeArrowheads="1"/>
          </p:cNvSpPr>
          <p:nvPr/>
        </p:nvSpPr>
        <p:spPr bwMode="auto">
          <a:xfrm>
            <a:off x="6632575" y="3476625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38929" name="Rectangle 35"/>
          <p:cNvSpPr>
            <a:spLocks noChangeArrowheads="1"/>
          </p:cNvSpPr>
          <p:nvPr/>
        </p:nvSpPr>
        <p:spPr bwMode="auto">
          <a:xfrm>
            <a:off x="6054725" y="2909888"/>
            <a:ext cx="577850" cy="566737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38930" name="Rectangle 36"/>
          <p:cNvSpPr>
            <a:spLocks noChangeArrowheads="1"/>
          </p:cNvSpPr>
          <p:nvPr/>
        </p:nvSpPr>
        <p:spPr bwMode="auto">
          <a:xfrm>
            <a:off x="6632575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38931" name="Rectangle 37"/>
          <p:cNvSpPr>
            <a:spLocks noChangeArrowheads="1"/>
          </p:cNvSpPr>
          <p:nvPr/>
        </p:nvSpPr>
        <p:spPr bwMode="auto">
          <a:xfrm>
            <a:off x="5475288" y="4043363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38932" name="Rectangle 38"/>
          <p:cNvSpPr>
            <a:spLocks noChangeArrowheads="1"/>
          </p:cNvSpPr>
          <p:nvPr/>
        </p:nvSpPr>
        <p:spPr bwMode="auto">
          <a:xfrm>
            <a:off x="3424238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38933" name="Rectangle 39"/>
          <p:cNvSpPr>
            <a:spLocks noChangeArrowheads="1"/>
          </p:cNvSpPr>
          <p:nvPr/>
        </p:nvSpPr>
        <p:spPr bwMode="auto">
          <a:xfrm>
            <a:off x="2265363" y="4805363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38934" name="Rectangle 40"/>
          <p:cNvSpPr>
            <a:spLocks noChangeArrowheads="1"/>
          </p:cNvSpPr>
          <p:nvPr/>
        </p:nvSpPr>
        <p:spPr bwMode="auto">
          <a:xfrm>
            <a:off x="2265363" y="53736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38935" name="Rectangle 41"/>
          <p:cNvSpPr>
            <a:spLocks noChangeArrowheads="1"/>
          </p:cNvSpPr>
          <p:nvPr/>
        </p:nvSpPr>
        <p:spPr bwMode="auto">
          <a:xfrm>
            <a:off x="3424238" y="5940425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38936" name="Rectangle 42"/>
          <p:cNvSpPr>
            <a:spLocks noChangeArrowheads="1"/>
          </p:cNvSpPr>
          <p:nvPr/>
        </p:nvSpPr>
        <p:spPr bwMode="auto">
          <a:xfrm>
            <a:off x="2844800" y="5373688"/>
            <a:ext cx="579438" cy="566737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38937" name="Rectangle 43"/>
          <p:cNvSpPr>
            <a:spLocks noChangeArrowheads="1"/>
          </p:cNvSpPr>
          <p:nvPr/>
        </p:nvSpPr>
        <p:spPr bwMode="auto">
          <a:xfrm>
            <a:off x="3424238" y="5373688"/>
            <a:ext cx="577850" cy="566737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38938" name="Rectangle 44"/>
          <p:cNvSpPr>
            <a:spLocks noChangeArrowheads="1"/>
          </p:cNvSpPr>
          <p:nvPr/>
        </p:nvSpPr>
        <p:spPr bwMode="auto">
          <a:xfrm>
            <a:off x="2265363" y="5940425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38939" name="Rectangle 45"/>
          <p:cNvSpPr>
            <a:spLocks noChangeArrowheads="1"/>
          </p:cNvSpPr>
          <p:nvPr/>
        </p:nvSpPr>
        <p:spPr bwMode="auto">
          <a:xfrm>
            <a:off x="2844800" y="5940425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38940" name="Rectangle 46"/>
          <p:cNvSpPr>
            <a:spLocks noChangeArrowheads="1"/>
          </p:cNvSpPr>
          <p:nvPr/>
        </p:nvSpPr>
        <p:spPr bwMode="auto">
          <a:xfrm>
            <a:off x="2844800" y="4805363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  <p:sp>
        <p:nvSpPr>
          <p:cNvPr id="38941" name="Rectangle 47"/>
          <p:cNvSpPr>
            <a:spLocks noChangeArrowheads="1"/>
          </p:cNvSpPr>
          <p:nvPr/>
        </p:nvSpPr>
        <p:spPr bwMode="auto">
          <a:xfrm>
            <a:off x="6054725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38942" name="Rectangle 48"/>
          <p:cNvSpPr>
            <a:spLocks noChangeArrowheads="1"/>
          </p:cNvSpPr>
          <p:nvPr/>
        </p:nvSpPr>
        <p:spPr bwMode="auto">
          <a:xfrm>
            <a:off x="6632575" y="5940425"/>
            <a:ext cx="579438" cy="566738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38943" name="Rectangle 49"/>
          <p:cNvSpPr>
            <a:spLocks noChangeArrowheads="1"/>
          </p:cNvSpPr>
          <p:nvPr/>
        </p:nvSpPr>
        <p:spPr bwMode="auto">
          <a:xfrm>
            <a:off x="5475288" y="59404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38944" name="Rectangle 50"/>
          <p:cNvSpPr>
            <a:spLocks noChangeArrowheads="1"/>
          </p:cNvSpPr>
          <p:nvPr/>
        </p:nvSpPr>
        <p:spPr bwMode="auto">
          <a:xfrm>
            <a:off x="5475288" y="4805363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38945" name="Rectangle 51"/>
          <p:cNvSpPr>
            <a:spLocks noChangeArrowheads="1"/>
          </p:cNvSpPr>
          <p:nvPr/>
        </p:nvSpPr>
        <p:spPr bwMode="auto">
          <a:xfrm>
            <a:off x="6054725" y="5372100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38946" name="Rectangle 52"/>
          <p:cNvSpPr>
            <a:spLocks noChangeArrowheads="1"/>
          </p:cNvSpPr>
          <p:nvPr/>
        </p:nvSpPr>
        <p:spPr bwMode="auto">
          <a:xfrm>
            <a:off x="6632575" y="4805363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38947" name="Rectangle 53"/>
          <p:cNvSpPr>
            <a:spLocks noChangeArrowheads="1"/>
          </p:cNvSpPr>
          <p:nvPr/>
        </p:nvSpPr>
        <p:spPr bwMode="auto">
          <a:xfrm>
            <a:off x="6054725" y="5940425"/>
            <a:ext cx="577850" cy="566738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38948" name="Rectangle 54"/>
          <p:cNvSpPr>
            <a:spLocks noChangeArrowheads="1"/>
          </p:cNvSpPr>
          <p:nvPr/>
        </p:nvSpPr>
        <p:spPr bwMode="auto">
          <a:xfrm>
            <a:off x="6632575" y="5372100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38949" name="Rectangle 55"/>
          <p:cNvSpPr>
            <a:spLocks noChangeArrowheads="1"/>
          </p:cNvSpPr>
          <p:nvPr/>
        </p:nvSpPr>
        <p:spPr bwMode="auto">
          <a:xfrm>
            <a:off x="5475288" y="5372100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38950" name="Rectangle 56"/>
          <p:cNvSpPr>
            <a:spLocks noChangeArrowheads="1"/>
          </p:cNvSpPr>
          <p:nvPr/>
        </p:nvSpPr>
        <p:spPr bwMode="auto">
          <a:xfrm>
            <a:off x="3422650" y="3476625"/>
            <a:ext cx="579438" cy="566738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38951" name="Rectangle 57"/>
          <p:cNvSpPr>
            <a:spLocks noChangeArrowheads="1"/>
          </p:cNvSpPr>
          <p:nvPr/>
        </p:nvSpPr>
        <p:spPr bwMode="auto">
          <a:xfrm>
            <a:off x="3422650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38952" name="Rectangle 58"/>
          <p:cNvSpPr>
            <a:spLocks noChangeArrowheads="1"/>
          </p:cNvSpPr>
          <p:nvPr/>
        </p:nvSpPr>
        <p:spPr bwMode="auto">
          <a:xfrm>
            <a:off x="3422650" y="2908300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599598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Cost of 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28663"/>
            <a:ext cx="8240713" cy="3614737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forall  i=0 to s-1           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 recall s = sqrt(p)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left-circular-shift row i of A by i 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s*(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4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/p)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forall  i=0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up-circular-shift B column i of B by i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s*(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4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/p)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 k=0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forall  i=0 to s-1 and j=0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C(i,j) = C(i,j) + A(i,j)*B(i,j)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2*(n/s)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= 2*n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3/2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left-circular-shift each row of A by 1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up-circular-shift each row of B by 1  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</a:t>
            </a:r>
            <a:endParaRPr lang="en-US" sz="2000">
              <a:latin typeface="Arial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92113" y="4429125"/>
            <a:ext cx="7808912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Total Time = 2*n</a:t>
            </a:r>
            <a:r>
              <a:rPr lang="en-US" sz="24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/p +  4</a:t>
            </a:r>
            <a:r>
              <a:rPr lang="en-US" sz="1800" b="1">
                <a:latin typeface="Arial" charset="0"/>
              </a:rPr>
              <a:t>*</a:t>
            </a:r>
            <a:r>
              <a:rPr lang="en-US" sz="1200" b="1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s*\alpha + 4*\beta*n</a:t>
            </a:r>
            <a:r>
              <a:rPr lang="en-US" sz="2400" b="1" baseline="14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/s  </a:t>
            </a:r>
          </a:p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Parallel Efficiency = 2*n</a:t>
            </a:r>
            <a:r>
              <a:rPr lang="en-US" sz="24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/ (p * Total Time)</a:t>
            </a:r>
          </a:p>
          <a:p>
            <a:r>
              <a:rPr lang="en-US" sz="2000" b="1">
                <a:latin typeface="Arial" charset="0"/>
              </a:rPr>
              <a:t>                                  = 1/( 1 +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* 2*(s/n)</a:t>
            </a:r>
            <a:r>
              <a:rPr lang="en-US" sz="24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+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 * 2*(s/n) )</a:t>
            </a:r>
          </a:p>
          <a:p>
            <a:r>
              <a:rPr lang="en-US" sz="2000" b="1">
                <a:latin typeface="Arial" charset="0"/>
              </a:rPr>
              <a:t>                                  = 1 - O(sqrt(p)/n)</a:t>
            </a:r>
          </a:p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Grows to 1 as n/s = n/sqrt(p) = sqrt(data per processor) grows</a:t>
            </a:r>
          </a:p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Better than 1D layout, which had Efficiency = 1 - O(p/n)</a:t>
            </a:r>
            <a:endParaRPr lang="en-US" sz="200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232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Matrix Multiply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534400" cy="594360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Compute  </a:t>
            </a:r>
            <a:r>
              <a:rPr lang="en-US" sz="2800">
                <a:latin typeface="Arial" charset="0"/>
              </a:rPr>
              <a:t>C = C + A*B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Basic sequential algorithm:</a:t>
            </a:r>
          </a:p>
          <a:p>
            <a:pPr lvl="4"/>
            <a:endParaRPr lang="en-US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C(i,j)  +=  A(i,1)*B(1,j)  +  A(i,2)*B(1,j)  +…+  A(i,n)*B(n,j)</a:t>
            </a:r>
          </a:p>
          <a:p>
            <a:pPr lvl="4"/>
            <a:endParaRPr lang="en-US" sz="2000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work  =  t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400">
                <a:latin typeface="Arial" charset="0"/>
              </a:rPr>
              <a:t>  =  2n</a:t>
            </a:r>
            <a:r>
              <a:rPr lang="en-US" sz="2800" b="1" baseline="30000">
                <a:latin typeface="Arial" charset="0"/>
              </a:rPr>
              <a:t>3</a:t>
            </a:r>
            <a:r>
              <a:rPr lang="en-US" sz="2400">
                <a:latin typeface="Arial" charset="0"/>
              </a:rPr>
              <a:t> floating point operations (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flops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sz="2400">
                <a:latin typeface="Arial" charset="0"/>
              </a:rPr>
              <a:t>)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Variables are:</a:t>
            </a:r>
          </a:p>
          <a:p>
            <a:pPr lvl="1"/>
            <a:r>
              <a:rPr lang="en-US" sz="2400">
                <a:latin typeface="Arial" charset="0"/>
              </a:rPr>
              <a:t>Data layout </a:t>
            </a:r>
          </a:p>
          <a:p>
            <a:pPr lvl="1"/>
            <a:r>
              <a:rPr lang="en-US" sz="2400">
                <a:latin typeface="Arial" charset="0"/>
              </a:rPr>
              <a:t>Structure of communication </a:t>
            </a:r>
          </a:p>
          <a:p>
            <a:pPr lvl="1"/>
            <a:r>
              <a:rPr lang="en-US" sz="2400">
                <a:latin typeface="Arial" charset="0"/>
              </a:rPr>
              <a:t>Schedule of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communication</a:t>
            </a:r>
          </a:p>
          <a:p>
            <a:pPr lvl="1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6677025" cy="2020888"/>
          </a:xfrm>
        </p:spPr>
        <p:txBody>
          <a:bodyPr lIns="63500" tIns="25400" rIns="63500" bIns="2540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Extra Slides:  </a:t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parallel matrix multiplication algorithm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05815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Algorithm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534400" cy="525780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SUMMA = Scalable Universal Matrix Multiply 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Slightly less efficient than Cannon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… but simpler and easier to generalize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Presentation from van de Geijn and Watts</a:t>
            </a:r>
          </a:p>
          <a:p>
            <a:pPr lvl="1"/>
            <a:r>
              <a:rPr lang="en-US">
                <a:latin typeface="Arial" charset="0"/>
              </a:rPr>
              <a:t>www.netlib.org/lapack/lawns/lawn96.ps</a:t>
            </a:r>
          </a:p>
          <a:p>
            <a:pPr lvl="1"/>
            <a:r>
              <a:rPr lang="en-US">
                <a:latin typeface="Arial" charset="0"/>
              </a:rPr>
              <a:t>Similar ideas appeared many times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Used in practice in PBLAS = Parallel BLAS</a:t>
            </a:r>
          </a:p>
          <a:p>
            <a:pPr lvl="1"/>
            <a:r>
              <a:rPr lang="en-US">
                <a:latin typeface="Arial" charset="0"/>
              </a:rPr>
              <a:t>www.netlib.org/lapack/lawns/lawn100.ps</a:t>
            </a:r>
          </a:p>
          <a:p>
            <a:pPr lvl="1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9367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</a:t>
            </a: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1447800" y="990600"/>
            <a:ext cx="1828800" cy="1752600"/>
            <a:chOff x="960" y="528"/>
            <a:chExt cx="1152" cy="1104"/>
          </a:xfrm>
        </p:grpSpPr>
        <p:sp>
          <p:nvSpPr>
            <p:cNvPr id="43051" name="Rectangle 4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2" name="Line 5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3" name="Line 6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4" name="Line 7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5" name="Line 8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6" name="Line 9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7" name="Line 10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12" name="Group 11"/>
          <p:cNvGrpSpPr>
            <a:grpSpLocks/>
          </p:cNvGrpSpPr>
          <p:nvPr/>
        </p:nvGrpSpPr>
        <p:grpSpPr bwMode="auto">
          <a:xfrm>
            <a:off x="3733800" y="990600"/>
            <a:ext cx="1828800" cy="1752600"/>
            <a:chOff x="960" y="528"/>
            <a:chExt cx="1152" cy="1104"/>
          </a:xfrm>
        </p:grpSpPr>
        <p:sp>
          <p:nvSpPr>
            <p:cNvPr id="43044" name="Rectangle 12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5" name="Line 13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6" name="Line 14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7" name="Line 15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8" name="Line 16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9" name="Line 17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0" name="Line 18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3" name="Rectangle 19"/>
          <p:cNvSpPr>
            <a:spLocks noChangeArrowheads="1"/>
          </p:cNvSpPr>
          <p:nvPr/>
        </p:nvSpPr>
        <p:spPr bwMode="auto">
          <a:xfrm>
            <a:off x="6019800" y="990600"/>
            <a:ext cx="1828800" cy="175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Line 20"/>
          <p:cNvSpPr>
            <a:spLocks noChangeShapeType="1"/>
          </p:cNvSpPr>
          <p:nvPr/>
        </p:nvSpPr>
        <p:spPr bwMode="auto">
          <a:xfrm>
            <a:off x="6019800" y="1828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21"/>
          <p:cNvSpPr>
            <a:spLocks noChangeShapeType="1"/>
          </p:cNvSpPr>
          <p:nvPr/>
        </p:nvSpPr>
        <p:spPr bwMode="auto">
          <a:xfrm>
            <a:off x="6019800" y="1371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22"/>
          <p:cNvSpPr>
            <a:spLocks noChangeShapeType="1"/>
          </p:cNvSpPr>
          <p:nvPr/>
        </p:nvSpPr>
        <p:spPr bwMode="auto">
          <a:xfrm>
            <a:off x="6019800" y="2286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23"/>
          <p:cNvSpPr>
            <a:spLocks noChangeShapeType="1"/>
          </p:cNvSpPr>
          <p:nvPr/>
        </p:nvSpPr>
        <p:spPr bwMode="auto">
          <a:xfrm>
            <a:off x="69342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24"/>
          <p:cNvSpPr>
            <a:spLocks noChangeShapeType="1"/>
          </p:cNvSpPr>
          <p:nvPr/>
        </p:nvSpPr>
        <p:spPr bwMode="auto">
          <a:xfrm>
            <a:off x="64770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Line 25"/>
          <p:cNvSpPr>
            <a:spLocks noChangeShapeType="1"/>
          </p:cNvSpPr>
          <p:nvPr/>
        </p:nvSpPr>
        <p:spPr bwMode="auto">
          <a:xfrm>
            <a:off x="73914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Text Box 26"/>
          <p:cNvSpPr txBox="1">
            <a:spLocks noChangeArrowheads="1"/>
          </p:cNvSpPr>
          <p:nvPr/>
        </p:nvSpPr>
        <p:spPr bwMode="auto">
          <a:xfrm>
            <a:off x="3336925" y="1563688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43021" name="Text Box 27"/>
          <p:cNvSpPr txBox="1">
            <a:spLocks noChangeArrowheads="1"/>
          </p:cNvSpPr>
          <p:nvPr/>
        </p:nvSpPr>
        <p:spPr bwMode="auto">
          <a:xfrm>
            <a:off x="5546725" y="1611313"/>
            <a:ext cx="401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 =</a:t>
            </a:r>
          </a:p>
        </p:txBody>
      </p:sp>
      <p:sp>
        <p:nvSpPr>
          <p:cNvPr id="43022" name="Text Box 28"/>
          <p:cNvSpPr txBox="1">
            <a:spLocks noChangeArrowheads="1"/>
          </p:cNvSpPr>
          <p:nvPr/>
        </p:nvSpPr>
        <p:spPr bwMode="auto">
          <a:xfrm>
            <a:off x="1127125" y="186531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I</a:t>
            </a:r>
          </a:p>
        </p:txBody>
      </p:sp>
      <p:sp>
        <p:nvSpPr>
          <p:cNvPr id="43023" name="Text Box 29"/>
          <p:cNvSpPr txBox="1">
            <a:spLocks noChangeArrowheads="1"/>
          </p:cNvSpPr>
          <p:nvPr/>
        </p:nvSpPr>
        <p:spPr bwMode="auto">
          <a:xfrm>
            <a:off x="51657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J</a:t>
            </a:r>
          </a:p>
        </p:txBody>
      </p:sp>
      <p:sp>
        <p:nvSpPr>
          <p:cNvPr id="43024" name="Text Box 30"/>
          <p:cNvSpPr txBox="1">
            <a:spLocks noChangeArrowheads="1"/>
          </p:cNvSpPr>
          <p:nvPr/>
        </p:nvSpPr>
        <p:spPr bwMode="auto">
          <a:xfrm>
            <a:off x="515938" y="2389188"/>
            <a:ext cx="693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Helvetica" charset="0"/>
              </a:rPr>
              <a:t>A(I,k)</a:t>
            </a:r>
          </a:p>
        </p:txBody>
      </p:sp>
      <p:sp>
        <p:nvSpPr>
          <p:cNvPr id="43025" name="Line 31"/>
          <p:cNvSpPr>
            <a:spLocks noChangeShapeType="1"/>
          </p:cNvSpPr>
          <p:nvPr/>
        </p:nvSpPr>
        <p:spPr bwMode="auto">
          <a:xfrm flipV="1">
            <a:off x="1125538" y="21336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Text Box 32"/>
          <p:cNvSpPr txBox="1">
            <a:spLocks noChangeArrowheads="1"/>
          </p:cNvSpPr>
          <p:nvPr/>
        </p:nvSpPr>
        <p:spPr bwMode="auto">
          <a:xfrm>
            <a:off x="15843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3027" name="Text Box 33"/>
          <p:cNvSpPr txBox="1">
            <a:spLocks noChangeArrowheads="1"/>
          </p:cNvSpPr>
          <p:nvPr/>
        </p:nvSpPr>
        <p:spPr bwMode="auto">
          <a:xfrm>
            <a:off x="5562600" y="9937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3028" name="Text Box 34"/>
          <p:cNvSpPr txBox="1">
            <a:spLocks noChangeArrowheads="1"/>
          </p:cNvSpPr>
          <p:nvPr/>
        </p:nvSpPr>
        <p:spPr bwMode="auto">
          <a:xfrm>
            <a:off x="5486400" y="612775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B(k,J)</a:t>
            </a:r>
          </a:p>
        </p:txBody>
      </p:sp>
      <p:sp>
        <p:nvSpPr>
          <p:cNvPr id="43029" name="Text Box 35"/>
          <p:cNvSpPr txBox="1">
            <a:spLocks noChangeArrowheads="1"/>
          </p:cNvSpPr>
          <p:nvPr/>
        </p:nvSpPr>
        <p:spPr bwMode="auto">
          <a:xfrm>
            <a:off x="784225" y="3190875"/>
            <a:ext cx="79279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635000" indent="-174625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1800">
                <a:latin typeface="Helvetica" charset="0"/>
              </a:rPr>
              <a:t>  </a:t>
            </a:r>
            <a:r>
              <a:rPr lang="en-US" sz="2400">
                <a:latin typeface="Helvetica" charset="0"/>
              </a:rPr>
              <a:t>I, J represent all rows, columns owned by a processor</a:t>
            </a:r>
          </a:p>
          <a:p>
            <a:pPr>
              <a:buFontTx/>
              <a:buChar char="•"/>
            </a:pPr>
            <a:r>
              <a:rPr lang="en-US" sz="2400">
                <a:latin typeface="Helvetica" charset="0"/>
              </a:rPr>
              <a:t> k is a single row or column </a:t>
            </a:r>
          </a:p>
          <a:p>
            <a:pPr lvl="1">
              <a:buFontTx/>
              <a:buChar char="•"/>
            </a:pPr>
            <a:r>
              <a:rPr lang="en-US" sz="2400">
                <a:latin typeface="Helvetica" charset="0"/>
              </a:rPr>
              <a:t> or a block of b rows or columns</a:t>
            </a:r>
          </a:p>
          <a:p>
            <a:pPr>
              <a:buFontTx/>
              <a:buChar char="•"/>
            </a:pPr>
            <a:endParaRPr lang="en-US" sz="2400">
              <a:latin typeface="Helvetica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Helvetica" charset="0"/>
              </a:rPr>
              <a:t>C(I,J) = C(I,J) + </a:t>
            </a:r>
            <a:r>
              <a:rPr lang="en-US" sz="2400">
                <a:latin typeface="Symbol" charset="0"/>
              </a:rPr>
              <a:t>S</a:t>
            </a:r>
            <a:r>
              <a:rPr lang="en-US" sz="3200" baseline="-14000">
                <a:latin typeface="Helvetica" charset="0"/>
              </a:rPr>
              <a:t>k</a:t>
            </a:r>
            <a:r>
              <a:rPr lang="en-US" sz="2400">
                <a:latin typeface="Helvetica" charset="0"/>
              </a:rPr>
              <a:t> A(I,k)*B(k,J)</a:t>
            </a:r>
          </a:p>
          <a:p>
            <a:pPr>
              <a:buFontTx/>
              <a:buChar char="•"/>
            </a:pPr>
            <a:endParaRPr lang="en-US" sz="2400">
              <a:latin typeface="Helvetica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Helvetica" charset="0"/>
              </a:rPr>
              <a:t> Assume a p</a:t>
            </a:r>
            <a:r>
              <a:rPr lang="en-US" sz="3600" baseline="-16000">
                <a:latin typeface="Helvetica" charset="0"/>
              </a:rPr>
              <a:t>r</a:t>
            </a:r>
            <a:r>
              <a:rPr lang="en-US" sz="2400">
                <a:latin typeface="Helvetica" charset="0"/>
              </a:rPr>
              <a:t> by p</a:t>
            </a:r>
            <a:r>
              <a:rPr lang="en-US" sz="3600" baseline="-16000">
                <a:latin typeface="Helvetica" charset="0"/>
              </a:rPr>
              <a:t>c</a:t>
            </a:r>
            <a:r>
              <a:rPr lang="en-US" sz="2400">
                <a:latin typeface="Helvetica" charset="0"/>
              </a:rPr>
              <a:t> processor grid (p</a:t>
            </a:r>
            <a:r>
              <a:rPr lang="en-US" sz="3600" baseline="-16000">
                <a:latin typeface="Helvetica" charset="0"/>
              </a:rPr>
              <a:t>r</a:t>
            </a:r>
            <a:r>
              <a:rPr lang="en-US" sz="2400">
                <a:latin typeface="Helvetica" charset="0"/>
              </a:rPr>
              <a:t> = p</a:t>
            </a:r>
            <a:r>
              <a:rPr lang="en-US" sz="3600" baseline="-16000">
                <a:latin typeface="Helvetica" charset="0"/>
              </a:rPr>
              <a:t>c</a:t>
            </a:r>
            <a:r>
              <a:rPr lang="en-US" sz="2400">
                <a:latin typeface="Helvetica" charset="0"/>
              </a:rPr>
              <a:t> = 4 above) </a:t>
            </a:r>
          </a:p>
          <a:p>
            <a:pPr lvl="1">
              <a:buFontTx/>
              <a:buChar char="•"/>
            </a:pPr>
            <a:r>
              <a:rPr lang="en-US" sz="2400">
                <a:latin typeface="Helvetica" charset="0"/>
              </a:rPr>
              <a:t>Need not be square          </a:t>
            </a:r>
          </a:p>
        </p:txBody>
      </p:sp>
      <p:sp>
        <p:nvSpPr>
          <p:cNvPr id="43030" name="Line 36"/>
          <p:cNvSpPr>
            <a:spLocks noChangeShapeType="1"/>
          </p:cNvSpPr>
          <p:nvPr/>
        </p:nvSpPr>
        <p:spPr bwMode="auto">
          <a:xfrm flipH="1">
            <a:off x="5334000" y="838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Rectangle 37"/>
          <p:cNvSpPr>
            <a:spLocks noChangeArrowheads="1"/>
          </p:cNvSpPr>
          <p:nvPr/>
        </p:nvSpPr>
        <p:spPr bwMode="auto">
          <a:xfrm flipH="1">
            <a:off x="1584325" y="993775"/>
            <a:ext cx="92075" cy="17494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32" name="Group 38"/>
          <p:cNvGrpSpPr>
            <a:grpSpLocks/>
          </p:cNvGrpSpPr>
          <p:nvPr/>
        </p:nvGrpSpPr>
        <p:grpSpPr bwMode="auto">
          <a:xfrm>
            <a:off x="1692275" y="1690688"/>
            <a:ext cx="1393825" cy="385762"/>
            <a:chOff x="1038" y="525"/>
            <a:chExt cx="878" cy="243"/>
          </a:xfrm>
        </p:grpSpPr>
        <p:sp>
          <p:nvSpPr>
            <p:cNvPr id="43041" name="Line 39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Freeform 40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Freeform 41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3888 w 604"/>
                <a:gd name="T3" fmla="*/ 0 h 220"/>
                <a:gd name="T4" fmla="*/ 5698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33" name="Rectangle 42"/>
          <p:cNvSpPr>
            <a:spLocks noChangeArrowheads="1"/>
          </p:cNvSpPr>
          <p:nvPr/>
        </p:nvSpPr>
        <p:spPr bwMode="auto">
          <a:xfrm>
            <a:off x="3733800" y="1112838"/>
            <a:ext cx="1828800" cy="10636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4" name="Rectangle 43"/>
          <p:cNvSpPr>
            <a:spLocks noChangeArrowheads="1"/>
          </p:cNvSpPr>
          <p:nvPr/>
        </p:nvSpPr>
        <p:spPr bwMode="auto">
          <a:xfrm>
            <a:off x="7388225" y="1828800"/>
            <a:ext cx="463550" cy="465138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43035" name="Rectangle 44"/>
          <p:cNvSpPr>
            <a:spLocks noChangeArrowheads="1"/>
          </p:cNvSpPr>
          <p:nvPr/>
        </p:nvSpPr>
        <p:spPr bwMode="auto">
          <a:xfrm>
            <a:off x="7388225" y="1730375"/>
            <a:ext cx="463550" cy="984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6" name="Rectangle 45"/>
          <p:cNvSpPr>
            <a:spLocks noChangeArrowheads="1"/>
          </p:cNvSpPr>
          <p:nvPr/>
        </p:nvSpPr>
        <p:spPr bwMode="auto">
          <a:xfrm flipH="1">
            <a:off x="7296150" y="1828800"/>
            <a:ext cx="95250" cy="457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37" name="Group 46"/>
          <p:cNvGrpSpPr>
            <a:grpSpLocks/>
          </p:cNvGrpSpPr>
          <p:nvPr/>
        </p:nvGrpSpPr>
        <p:grpSpPr bwMode="auto">
          <a:xfrm rot="5400000">
            <a:off x="4802981" y="1726407"/>
            <a:ext cx="1393825" cy="385762"/>
            <a:chOff x="1038" y="525"/>
            <a:chExt cx="878" cy="243"/>
          </a:xfrm>
        </p:grpSpPr>
        <p:sp>
          <p:nvSpPr>
            <p:cNvPr id="43038" name="Line 47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Freeform 48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Freeform 49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3888 w 604"/>
                <a:gd name="T3" fmla="*/ 0 h 220"/>
                <a:gd name="T4" fmla="*/ 5698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9367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09638" y="2836863"/>
            <a:ext cx="7959725" cy="349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For k=0 to n-1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or n/b-1 where b is the block size </a:t>
            </a:r>
          </a:p>
          <a:p>
            <a:pPr>
              <a:spcBef>
                <a:spcPct val="25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                          …  = # cols in A(I,k) and # rows in B(k,J)</a:t>
            </a:r>
            <a:r>
              <a:rPr lang="en-US" sz="2000" b="1">
                <a:latin typeface="Arial" charset="0"/>
              </a:rPr>
              <a:t> </a:t>
            </a: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for all I = 1 to p</a:t>
            </a:r>
            <a:r>
              <a:rPr lang="en-US" sz="3200" b="1" baseline="-16000">
                <a:latin typeface="Arial" charset="0"/>
              </a:rPr>
              <a:t>r</a:t>
            </a:r>
            <a:r>
              <a:rPr lang="en-US" sz="2000" b="1">
                <a:latin typeface="Arial" charset="0"/>
              </a:rPr>
              <a:t>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in parallel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      owner of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A(I,k)</a:t>
            </a:r>
            <a:r>
              <a:rPr lang="en-US" sz="2000" b="1">
                <a:latin typeface="Arial" charset="0"/>
              </a:rPr>
              <a:t> broadcasts it to whole processor row</a:t>
            </a: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for all J = 1 to p</a:t>
            </a:r>
            <a:r>
              <a:rPr lang="en-US" sz="3200" b="1" baseline="-16000">
                <a:latin typeface="Arial" charset="0"/>
              </a:rPr>
              <a:t>c</a:t>
            </a:r>
            <a:r>
              <a:rPr lang="en-US" sz="2000" b="1">
                <a:latin typeface="Arial" charset="0"/>
              </a:rPr>
              <a:t>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in parallel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       owner of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B(k,J</a:t>
            </a:r>
            <a:r>
              <a:rPr lang="en-US" sz="2000" b="1">
                <a:latin typeface="Arial" charset="0"/>
              </a:rPr>
              <a:t>) broadcasts it to whole processor column</a:t>
            </a: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Receive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A(I,k)</a:t>
            </a:r>
            <a:r>
              <a:rPr lang="en-US" sz="2000" b="1">
                <a:latin typeface="Arial" charset="0"/>
              </a:rPr>
              <a:t> into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Acol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Receive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B(k,J)</a:t>
            </a:r>
            <a:r>
              <a:rPr lang="en-US" sz="2000" b="1">
                <a:latin typeface="Arial" charset="0"/>
              </a:rPr>
              <a:t> into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Brow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</a:t>
            </a:r>
            <a:r>
              <a:rPr lang="en-US" sz="2000" b="1">
                <a:solidFill>
                  <a:srgbClr val="00CC00"/>
                </a:solidFill>
                <a:latin typeface="Arial" charset="0"/>
              </a:rPr>
              <a:t>C( myproc , myproc )</a:t>
            </a:r>
            <a:r>
              <a:rPr lang="en-US" sz="2000" b="1">
                <a:latin typeface="Arial" charset="0"/>
              </a:rPr>
              <a:t> = </a:t>
            </a:r>
            <a:r>
              <a:rPr lang="en-US" sz="2000" b="1">
                <a:solidFill>
                  <a:srgbClr val="00CC00"/>
                </a:solidFill>
                <a:latin typeface="Arial" charset="0"/>
              </a:rPr>
              <a:t>C( myproc , myproc)</a:t>
            </a:r>
            <a:r>
              <a:rPr lang="en-US" sz="2000" b="1">
                <a:latin typeface="Arial" charset="0"/>
              </a:rPr>
              <a:t> +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Acol</a:t>
            </a:r>
            <a:r>
              <a:rPr lang="en-US" sz="2000" b="1">
                <a:latin typeface="Arial" charset="0"/>
              </a:rPr>
              <a:t> *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Brow</a:t>
            </a:r>
            <a:endParaRPr lang="en-US" sz="2000" b="1">
              <a:latin typeface="Arial" charset="0"/>
            </a:endParaRP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1447800" y="990600"/>
            <a:ext cx="1828800" cy="1752600"/>
            <a:chOff x="960" y="528"/>
            <a:chExt cx="1152" cy="1104"/>
          </a:xfrm>
        </p:grpSpPr>
        <p:sp>
          <p:nvSpPr>
            <p:cNvPr id="44075" name="Rectangle 5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6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7" name="Line 7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8" name="Line 8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Line 9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Line 10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Line 11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037" name="Group 12"/>
          <p:cNvGrpSpPr>
            <a:grpSpLocks/>
          </p:cNvGrpSpPr>
          <p:nvPr/>
        </p:nvGrpSpPr>
        <p:grpSpPr bwMode="auto">
          <a:xfrm>
            <a:off x="3733800" y="990600"/>
            <a:ext cx="1828800" cy="1752600"/>
            <a:chOff x="960" y="528"/>
            <a:chExt cx="1152" cy="1104"/>
          </a:xfrm>
        </p:grpSpPr>
        <p:sp>
          <p:nvSpPr>
            <p:cNvPr id="44068" name="Rectangle 13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9" name="Line 14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0" name="Line 15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1" name="Line 16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2" name="Line 17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3" name="Line 18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4" name="Line 19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38" name="Rectangle 20"/>
          <p:cNvSpPr>
            <a:spLocks noChangeArrowheads="1"/>
          </p:cNvSpPr>
          <p:nvPr/>
        </p:nvSpPr>
        <p:spPr bwMode="auto">
          <a:xfrm>
            <a:off x="6019800" y="990600"/>
            <a:ext cx="1828800" cy="175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21"/>
          <p:cNvSpPr>
            <a:spLocks noChangeShapeType="1"/>
          </p:cNvSpPr>
          <p:nvPr/>
        </p:nvSpPr>
        <p:spPr bwMode="auto">
          <a:xfrm>
            <a:off x="6019800" y="1828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22"/>
          <p:cNvSpPr>
            <a:spLocks noChangeShapeType="1"/>
          </p:cNvSpPr>
          <p:nvPr/>
        </p:nvSpPr>
        <p:spPr bwMode="auto">
          <a:xfrm>
            <a:off x="6019800" y="1371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23"/>
          <p:cNvSpPr>
            <a:spLocks noChangeShapeType="1"/>
          </p:cNvSpPr>
          <p:nvPr/>
        </p:nvSpPr>
        <p:spPr bwMode="auto">
          <a:xfrm>
            <a:off x="6019800" y="2286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24"/>
          <p:cNvSpPr>
            <a:spLocks noChangeShapeType="1"/>
          </p:cNvSpPr>
          <p:nvPr/>
        </p:nvSpPr>
        <p:spPr bwMode="auto">
          <a:xfrm>
            <a:off x="69342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25"/>
          <p:cNvSpPr>
            <a:spLocks noChangeShapeType="1"/>
          </p:cNvSpPr>
          <p:nvPr/>
        </p:nvSpPr>
        <p:spPr bwMode="auto">
          <a:xfrm>
            <a:off x="64770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26"/>
          <p:cNvSpPr>
            <a:spLocks noChangeShapeType="1"/>
          </p:cNvSpPr>
          <p:nvPr/>
        </p:nvSpPr>
        <p:spPr bwMode="auto">
          <a:xfrm>
            <a:off x="73914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Text Box 27"/>
          <p:cNvSpPr txBox="1">
            <a:spLocks noChangeArrowheads="1"/>
          </p:cNvSpPr>
          <p:nvPr/>
        </p:nvSpPr>
        <p:spPr bwMode="auto">
          <a:xfrm>
            <a:off x="3336925" y="1563688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44046" name="Text Box 28"/>
          <p:cNvSpPr txBox="1">
            <a:spLocks noChangeArrowheads="1"/>
          </p:cNvSpPr>
          <p:nvPr/>
        </p:nvSpPr>
        <p:spPr bwMode="auto">
          <a:xfrm>
            <a:off x="5546725" y="1611313"/>
            <a:ext cx="401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 =</a:t>
            </a:r>
          </a:p>
        </p:txBody>
      </p:sp>
      <p:sp>
        <p:nvSpPr>
          <p:cNvPr id="44047" name="Text Box 29"/>
          <p:cNvSpPr txBox="1">
            <a:spLocks noChangeArrowheads="1"/>
          </p:cNvSpPr>
          <p:nvPr/>
        </p:nvSpPr>
        <p:spPr bwMode="auto">
          <a:xfrm>
            <a:off x="1127125" y="186531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I</a:t>
            </a:r>
          </a:p>
        </p:txBody>
      </p:sp>
      <p:sp>
        <p:nvSpPr>
          <p:cNvPr id="44048" name="Text Box 30"/>
          <p:cNvSpPr txBox="1">
            <a:spLocks noChangeArrowheads="1"/>
          </p:cNvSpPr>
          <p:nvPr/>
        </p:nvSpPr>
        <p:spPr bwMode="auto">
          <a:xfrm>
            <a:off x="51657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J</a:t>
            </a:r>
          </a:p>
        </p:txBody>
      </p:sp>
      <p:sp>
        <p:nvSpPr>
          <p:cNvPr id="44049" name="Text Box 31"/>
          <p:cNvSpPr txBox="1">
            <a:spLocks noChangeArrowheads="1"/>
          </p:cNvSpPr>
          <p:nvPr/>
        </p:nvSpPr>
        <p:spPr bwMode="auto">
          <a:xfrm>
            <a:off x="515938" y="2389188"/>
            <a:ext cx="693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Helvetica" charset="0"/>
              </a:rPr>
              <a:t>A(I,k)</a:t>
            </a:r>
          </a:p>
        </p:txBody>
      </p:sp>
      <p:sp>
        <p:nvSpPr>
          <p:cNvPr id="44050" name="Line 32"/>
          <p:cNvSpPr>
            <a:spLocks noChangeShapeType="1"/>
          </p:cNvSpPr>
          <p:nvPr/>
        </p:nvSpPr>
        <p:spPr bwMode="auto">
          <a:xfrm flipV="1">
            <a:off x="1125538" y="21336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Text Box 33"/>
          <p:cNvSpPr txBox="1">
            <a:spLocks noChangeArrowheads="1"/>
          </p:cNvSpPr>
          <p:nvPr/>
        </p:nvSpPr>
        <p:spPr bwMode="auto">
          <a:xfrm>
            <a:off x="15843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4052" name="Text Box 34"/>
          <p:cNvSpPr txBox="1">
            <a:spLocks noChangeArrowheads="1"/>
          </p:cNvSpPr>
          <p:nvPr/>
        </p:nvSpPr>
        <p:spPr bwMode="auto">
          <a:xfrm>
            <a:off x="5562600" y="9937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4053" name="Text Box 35"/>
          <p:cNvSpPr txBox="1">
            <a:spLocks noChangeArrowheads="1"/>
          </p:cNvSpPr>
          <p:nvPr/>
        </p:nvSpPr>
        <p:spPr bwMode="auto">
          <a:xfrm>
            <a:off x="5486400" y="612775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B(k,J)</a:t>
            </a:r>
          </a:p>
        </p:txBody>
      </p:sp>
      <p:sp>
        <p:nvSpPr>
          <p:cNvPr id="44054" name="Line 36"/>
          <p:cNvSpPr>
            <a:spLocks noChangeShapeType="1"/>
          </p:cNvSpPr>
          <p:nvPr/>
        </p:nvSpPr>
        <p:spPr bwMode="auto">
          <a:xfrm flipH="1">
            <a:off x="5334000" y="838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37"/>
          <p:cNvSpPr>
            <a:spLocks noChangeArrowheads="1"/>
          </p:cNvSpPr>
          <p:nvPr/>
        </p:nvSpPr>
        <p:spPr bwMode="auto">
          <a:xfrm flipH="1">
            <a:off x="1584325" y="993775"/>
            <a:ext cx="92075" cy="17494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38"/>
          <p:cNvGrpSpPr>
            <a:grpSpLocks/>
          </p:cNvGrpSpPr>
          <p:nvPr/>
        </p:nvGrpSpPr>
        <p:grpSpPr bwMode="auto">
          <a:xfrm>
            <a:off x="1692275" y="1690688"/>
            <a:ext cx="1393825" cy="385762"/>
            <a:chOff x="1038" y="525"/>
            <a:chExt cx="878" cy="243"/>
          </a:xfrm>
        </p:grpSpPr>
        <p:sp>
          <p:nvSpPr>
            <p:cNvPr id="44065" name="Line 39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Freeform 40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Freeform 41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3888 w 604"/>
                <a:gd name="T3" fmla="*/ 0 h 220"/>
                <a:gd name="T4" fmla="*/ 5698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57" name="Rectangle 42"/>
          <p:cNvSpPr>
            <a:spLocks noChangeArrowheads="1"/>
          </p:cNvSpPr>
          <p:nvPr/>
        </p:nvSpPr>
        <p:spPr bwMode="auto">
          <a:xfrm>
            <a:off x="3733800" y="1112838"/>
            <a:ext cx="1828800" cy="10636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43"/>
          <p:cNvSpPr>
            <a:spLocks noChangeArrowheads="1"/>
          </p:cNvSpPr>
          <p:nvPr/>
        </p:nvSpPr>
        <p:spPr bwMode="auto">
          <a:xfrm>
            <a:off x="7388225" y="1828800"/>
            <a:ext cx="463550" cy="465138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44059" name="Rectangle 44"/>
          <p:cNvSpPr>
            <a:spLocks noChangeArrowheads="1"/>
          </p:cNvSpPr>
          <p:nvPr/>
        </p:nvSpPr>
        <p:spPr bwMode="auto">
          <a:xfrm>
            <a:off x="7388225" y="1730375"/>
            <a:ext cx="463550" cy="984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45"/>
          <p:cNvSpPr>
            <a:spLocks noChangeArrowheads="1"/>
          </p:cNvSpPr>
          <p:nvPr/>
        </p:nvSpPr>
        <p:spPr bwMode="auto">
          <a:xfrm flipH="1">
            <a:off x="7296150" y="1828800"/>
            <a:ext cx="95250" cy="457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61" name="Group 46"/>
          <p:cNvGrpSpPr>
            <a:grpSpLocks/>
          </p:cNvGrpSpPr>
          <p:nvPr/>
        </p:nvGrpSpPr>
        <p:grpSpPr bwMode="auto">
          <a:xfrm rot="5400000">
            <a:off x="4802981" y="1726407"/>
            <a:ext cx="1393825" cy="385762"/>
            <a:chOff x="1038" y="525"/>
            <a:chExt cx="878" cy="243"/>
          </a:xfrm>
        </p:grpSpPr>
        <p:sp>
          <p:nvSpPr>
            <p:cNvPr id="44062" name="Line 47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Freeform 48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Freeform 49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3888 w 604"/>
                <a:gd name="T3" fmla="*/ 0 h 220"/>
                <a:gd name="T4" fmla="*/ 5698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96728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performance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66800" y="1555750"/>
            <a:ext cx="7450138" cy="3827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For k=0 to n/b-1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for all I = 1 to s   </a:t>
            </a:r>
            <a:r>
              <a:rPr lang="en-US" sz="1800" b="1">
                <a:solidFill>
                  <a:schemeClr val="accent2"/>
                </a:solidFill>
                <a:latin typeface="Arial" charset="0"/>
              </a:rPr>
              <a:t>…  s = sqrt(p)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owner of A(I,k) broadcasts it to whole processor row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   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… time = log s *(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* b*n/s), using a tree</a:t>
            </a:r>
            <a:endParaRPr lang="en-US" sz="18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for all J = 1 to  s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owner of B(k,J) broadcasts it to whole processor column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  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… time = log s *(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* b*n/s), using a tree</a:t>
            </a:r>
            <a:endParaRPr lang="en-US" sz="18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Receive A(I,k) into Acol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Receive B(k,J) into Brow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C( myproc , myproc ) = C( myproc , myproc) + Acol * Brow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  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… time = 2*(n/s)</a:t>
            </a:r>
            <a:r>
              <a:rPr lang="en-US" b="1" baseline="16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*b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31863" y="5572125"/>
            <a:ext cx="69453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°"/>
            </a:pPr>
            <a:r>
              <a:rPr lang="en-US" sz="2000">
                <a:latin typeface="Helvetica" charset="0"/>
              </a:rPr>
              <a:t>Total time = 2*n</a:t>
            </a:r>
            <a:r>
              <a:rPr lang="en-US" sz="3200" baseline="14000">
                <a:latin typeface="Helvetica" charset="0"/>
              </a:rPr>
              <a:t>3</a:t>
            </a:r>
            <a:r>
              <a:rPr lang="en-US" sz="2000">
                <a:latin typeface="Helvetica" charset="0"/>
              </a:rPr>
              <a:t>/p   +   </a:t>
            </a:r>
            <a:r>
              <a:rPr lang="en-US" sz="2000">
                <a:latin typeface="Symbol" charset="0"/>
              </a:rPr>
              <a:t>a</a:t>
            </a:r>
            <a:r>
              <a:rPr lang="en-US" sz="2000">
                <a:latin typeface="Helvetica" charset="0"/>
              </a:rPr>
              <a:t> * log p * n/b   +  </a:t>
            </a:r>
            <a:r>
              <a:rPr lang="en-US" sz="2000">
                <a:latin typeface="Symbol" charset="0"/>
              </a:rPr>
              <a:t> b</a:t>
            </a:r>
            <a:r>
              <a:rPr lang="en-US" sz="2000">
                <a:latin typeface="Helvetica" charset="0"/>
              </a:rPr>
              <a:t> * log p * n</a:t>
            </a:r>
            <a:r>
              <a:rPr lang="en-US" sz="3200" baseline="18000">
                <a:latin typeface="Helvetica" charset="0"/>
              </a:rPr>
              <a:t>2</a:t>
            </a:r>
            <a:r>
              <a:rPr lang="en-US" sz="2000">
                <a:latin typeface="Helvetica" charset="0"/>
              </a:rPr>
              <a:t> /s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866775" y="1006475"/>
            <a:ext cx="5803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°"/>
            </a:pPr>
            <a:r>
              <a:rPr lang="en-US" sz="2000" b="1">
                <a:latin typeface="Helvetica" charset="0"/>
              </a:rPr>
              <a:t>To simplify analysis only, assume s = sqrt(p)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96728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performance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54050" y="998538"/>
            <a:ext cx="84899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Total time = 2*n</a:t>
            </a:r>
            <a:r>
              <a:rPr lang="en-US" sz="3600" baseline="14000">
                <a:latin typeface="Helvetica" charset="0"/>
              </a:rPr>
              <a:t>3</a:t>
            </a:r>
            <a:r>
              <a:rPr lang="en-US" sz="2400">
                <a:latin typeface="Helvetica" charset="0"/>
              </a:rPr>
              <a:t>/p   +  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n/b   +   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 * log p * n</a:t>
            </a:r>
            <a:r>
              <a:rPr lang="en-US" sz="3600" baseline="18000">
                <a:latin typeface="Helvetica" charset="0"/>
              </a:rPr>
              <a:t>2</a:t>
            </a:r>
            <a:r>
              <a:rPr lang="en-US" sz="2400">
                <a:latin typeface="Helvetica" charset="0"/>
              </a:rPr>
              <a:t> /s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Parallel Efficiency = 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1/(1 +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p / (2*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*n</a:t>
            </a:r>
            <a:r>
              <a:rPr lang="en-US" sz="3600" baseline="16000">
                <a:latin typeface="Helvetica" charset="0"/>
              </a:rPr>
              <a:t>2</a:t>
            </a:r>
            <a:r>
              <a:rPr lang="en-US" sz="2400">
                <a:latin typeface="Helvetica" charset="0"/>
              </a:rPr>
              <a:t>)  + 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 * log p * s/(2*n) )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~Same 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 term as Cannon, except for log p factor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log p grows slowly so  this is ok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Latency (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) term can be larger, depending on b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When b=1, get 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n 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As b grows to n/s, term shrinks to 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         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s  (log p times Cannon)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Temporary storage grows like 2*b*n/s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Can change b to tradeoff latency cost with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0548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 Multiply with 1D Column Layout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638800"/>
          </a:xfrm>
        </p:spPr>
        <p:txBody>
          <a:bodyPr/>
          <a:lstStyle/>
          <a:p>
            <a:r>
              <a:rPr lang="en-US">
                <a:latin typeface="Arial" charset="0"/>
              </a:rPr>
              <a:t>Assume matrices are n x n and n is divisible by p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A(i) is the n-by-n/p block column that processor i owns </a:t>
            </a:r>
            <a:r>
              <a:rPr lang="en-US" sz="2000">
                <a:latin typeface="Arial" charset="0"/>
              </a:rPr>
              <a:t>(similarly B(i) and C(i))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B(i,j) is the n/p-by-n/p sublock of B(i) </a:t>
            </a:r>
          </a:p>
          <a:p>
            <a:pPr lvl="1"/>
            <a:r>
              <a:rPr lang="en-US" sz="2000">
                <a:latin typeface="Arial" charset="0"/>
              </a:rPr>
              <a:t>in rows j*n/p through (j+1)*n/p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Formula:  C(i) = C(i) + A*B(i) = C(i) + </a:t>
            </a:r>
            <a:r>
              <a:rPr lang="en-US" sz="3200">
                <a:latin typeface="Symbol" charset="0"/>
              </a:rPr>
              <a:t>S</a:t>
            </a:r>
            <a:r>
              <a:rPr lang="en-US" baseline="-25000">
                <a:latin typeface="Arial" charset="0"/>
              </a:rPr>
              <a:t>j=0:p-1</a:t>
            </a:r>
            <a:r>
              <a:rPr lang="en-US">
                <a:latin typeface="Arial" charset="0"/>
              </a:rPr>
              <a:t> A(j) * B(j,i)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857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086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14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5433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29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000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7719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457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2781300" y="2279650"/>
            <a:ext cx="1981200" cy="274638"/>
            <a:chOff x="1680" y="1440"/>
            <a:chExt cx="1248" cy="173"/>
          </a:xfrm>
        </p:grpSpPr>
        <p:sp>
          <p:nvSpPr>
            <p:cNvPr id="7182" name="Text Box 13"/>
            <p:cNvSpPr txBox="1">
              <a:spLocks noChangeArrowheads="1"/>
            </p:cNvSpPr>
            <p:nvPr/>
          </p:nvSpPr>
          <p:spPr bwMode="auto">
            <a:xfrm>
              <a:off x="168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p0 </a:t>
              </a:r>
            </a:p>
          </p:txBody>
        </p:sp>
        <p:sp>
          <p:nvSpPr>
            <p:cNvPr id="7183" name="Text Box 14"/>
            <p:cNvSpPr txBox="1">
              <a:spLocks noChangeArrowheads="1"/>
            </p:cNvSpPr>
            <p:nvPr/>
          </p:nvSpPr>
          <p:spPr bwMode="auto">
            <a:xfrm>
              <a:off x="182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p1 </a:t>
              </a:r>
            </a:p>
          </p:txBody>
        </p:sp>
        <p:sp>
          <p:nvSpPr>
            <p:cNvPr id="7184" name="Text Box 15"/>
            <p:cNvSpPr txBox="1">
              <a:spLocks noChangeArrowheads="1"/>
            </p:cNvSpPr>
            <p:nvPr/>
          </p:nvSpPr>
          <p:spPr bwMode="auto">
            <a:xfrm>
              <a:off x="196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p2 </a:t>
              </a:r>
            </a:p>
          </p:txBody>
        </p:sp>
        <p:sp>
          <p:nvSpPr>
            <p:cNvPr id="7185" name="Text Box 16"/>
            <p:cNvSpPr txBox="1">
              <a:spLocks noChangeArrowheads="1"/>
            </p:cNvSpPr>
            <p:nvPr/>
          </p:nvSpPr>
          <p:spPr bwMode="auto">
            <a:xfrm>
              <a:off x="2112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p3 </a:t>
              </a:r>
            </a:p>
          </p:txBody>
        </p:sp>
        <p:sp>
          <p:nvSpPr>
            <p:cNvPr id="7186" name="Text Box 17"/>
            <p:cNvSpPr txBox="1">
              <a:spLocks noChangeArrowheads="1"/>
            </p:cNvSpPr>
            <p:nvPr/>
          </p:nvSpPr>
          <p:spPr bwMode="auto">
            <a:xfrm>
              <a:off x="240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p5 </a:t>
              </a:r>
            </a:p>
          </p:txBody>
        </p:sp>
        <p:sp>
          <p:nvSpPr>
            <p:cNvPr id="7187" name="Text Box 18"/>
            <p:cNvSpPr txBox="1">
              <a:spLocks noChangeArrowheads="1"/>
            </p:cNvSpPr>
            <p:nvPr/>
          </p:nvSpPr>
          <p:spPr bwMode="auto">
            <a:xfrm>
              <a:off x="2256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p4 </a:t>
              </a:r>
            </a:p>
          </p:txBody>
        </p:sp>
        <p:sp>
          <p:nvSpPr>
            <p:cNvPr id="7188" name="Text Box 19"/>
            <p:cNvSpPr txBox="1">
              <a:spLocks noChangeArrowheads="1"/>
            </p:cNvSpPr>
            <p:nvPr/>
          </p:nvSpPr>
          <p:spPr bwMode="auto">
            <a:xfrm>
              <a:off x="254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p6 </a:t>
              </a:r>
            </a:p>
          </p:txBody>
        </p:sp>
        <p:sp>
          <p:nvSpPr>
            <p:cNvPr id="7189" name="Text Box 20"/>
            <p:cNvSpPr txBox="1">
              <a:spLocks noChangeArrowheads="1"/>
            </p:cNvSpPr>
            <p:nvPr/>
          </p:nvSpPr>
          <p:spPr bwMode="auto">
            <a:xfrm>
              <a:off x="268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p7 </a:t>
              </a:r>
            </a:p>
          </p:txBody>
        </p:sp>
      </p:grpSp>
      <p:sp>
        <p:nvSpPr>
          <p:cNvPr id="7181" name="Text Box 21"/>
          <p:cNvSpPr txBox="1">
            <a:spLocks noChangeArrowheads="1"/>
          </p:cNvSpPr>
          <p:nvPr/>
        </p:nvSpPr>
        <p:spPr bwMode="auto">
          <a:xfrm>
            <a:off x="5211763" y="1852613"/>
            <a:ext cx="32464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6600"/>
                </a:solidFill>
                <a:latin typeface="Arial" charset="0"/>
              </a:rPr>
              <a:t>(A reasonable assumption for analysis, not for code)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248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</a:t>
            </a:r>
            <a:r>
              <a:rPr lang="en-US" u="sng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Ring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995363"/>
            <a:ext cx="8093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Proc  k communicates only with procs k-1 and k+1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Different pairs of processors can communicate simultaneously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Round-Robin  </a:t>
            </a:r>
            <a:r>
              <a:rPr lang="ja-JP" altLang="en-US" sz="2000" b="1">
                <a:latin typeface="Arial" charset="0"/>
              </a:rPr>
              <a:t>“</a:t>
            </a:r>
            <a:r>
              <a:rPr lang="en-US" sz="2000" b="1">
                <a:latin typeface="Arial" charset="0"/>
              </a:rPr>
              <a:t>Merry-Go-Round</a:t>
            </a:r>
            <a:r>
              <a:rPr lang="ja-JP" altLang="en-US" sz="2000" b="1">
                <a:latin typeface="Arial" charset="0"/>
              </a:rPr>
              <a:t>”</a:t>
            </a:r>
            <a:r>
              <a:rPr lang="en-US" sz="2000" b="1">
                <a:latin typeface="Arial" charset="0"/>
              </a:rPr>
              <a:t> algorithm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8305800" cy="2446338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Copy A(myproc) into MGR                           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(MGR = 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Merry-Go-Round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”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C(myproc) = C(myproc) + MGR*B(myproc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for j = 1 to p-1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send MGR to processor myproc+1 mod p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deadlock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receive MGR from processor myproc-1 mod p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C(myproc) = C(myproc) + MGR * B( myproc-j mod p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" y="4800600"/>
            <a:ext cx="8001000" cy="17851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Avoiding deadlock:  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</a:t>
            </a:r>
            <a:r>
              <a:rPr lang="en-US" sz="1800" b="1" dirty="0">
                <a:latin typeface="Helvetica" pitchFamily="34" charset="0"/>
                <a:ea typeface="+mn-ea"/>
              </a:rPr>
              <a:t>even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send then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, odd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 then send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1800" b="1" dirty="0">
                <a:latin typeface="Helvetica" pitchFamily="34" charset="0"/>
                <a:ea typeface="+mn-ea"/>
              </a:rPr>
              <a:t>  or, use </a:t>
            </a:r>
            <a:r>
              <a:rPr lang="en-US" sz="1800" b="1" dirty="0" err="1">
                <a:latin typeface="Helvetica" pitchFamily="34" charset="0"/>
                <a:ea typeface="+mn-ea"/>
              </a:rPr>
              <a:t>nonblocking</a:t>
            </a:r>
            <a:r>
              <a:rPr lang="en-US" sz="1800" b="1" dirty="0">
                <a:latin typeface="Helvetica" pitchFamily="34" charset="0"/>
                <a:ea typeface="+mn-ea"/>
              </a:rPr>
              <a:t> sends</a:t>
            </a:r>
            <a:endParaRPr lang="en-US" sz="2000" b="1" dirty="0">
              <a:latin typeface="Helvetica" pitchFamily="34" charset="0"/>
              <a:ea typeface="+mn-ea"/>
            </a:endParaRPr>
          </a:p>
          <a:p>
            <a:pPr lvl="6" defTabSz="914400">
              <a:spcBef>
                <a:spcPct val="25000"/>
              </a:spcBef>
              <a:buFontTx/>
              <a:buChar char="•"/>
              <a:defRPr/>
            </a:pPr>
            <a:endParaRPr lang="en-US" sz="1400" b="1" dirty="0">
              <a:latin typeface="Helvetica" pitchFamily="34" charset="0"/>
              <a:ea typeface="+mn-ea"/>
            </a:endParaRPr>
          </a:p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</a:t>
            </a:r>
            <a:r>
              <a:rPr lang="en-US" sz="2000" b="1" dirty="0" err="1">
                <a:latin typeface="Helvetica" pitchFamily="34" charset="0"/>
                <a:ea typeface="+mn-ea"/>
              </a:rPr>
              <a:t>Comm</a:t>
            </a:r>
            <a:r>
              <a:rPr lang="en-US" sz="2000" b="1" dirty="0">
                <a:latin typeface="Helvetica" pitchFamily="34" charset="0"/>
                <a:ea typeface="+mn-ea"/>
              </a:rPr>
              <a:t> volume of one inner loop iteration  =  </a:t>
            </a:r>
            <a:r>
              <a:rPr lang="en-US" sz="2000" b="1" dirty="0">
                <a:solidFill>
                  <a:srgbClr val="FF0000"/>
                </a:solidFill>
                <a:latin typeface="Helvetica" pitchFamily="34" charset="0"/>
                <a:ea typeface="+mn-ea"/>
              </a:rPr>
              <a:t>n</a:t>
            </a:r>
            <a:r>
              <a:rPr lang="en-US" b="1" baseline="24000" dirty="0">
                <a:solidFill>
                  <a:srgbClr val="FF0000"/>
                </a:solidFill>
                <a:latin typeface="Helvetica" pitchFamily="34" charset="0"/>
                <a:ea typeface="+mn-ea"/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Ring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5715000"/>
          </a:xfrm>
        </p:spPr>
        <p:txBody>
          <a:bodyPr/>
          <a:lstStyle/>
          <a:p>
            <a:pPr>
              <a:buSzTx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One iteration: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v = n</a:t>
            </a:r>
            <a:r>
              <a:rPr lang="en-US" b="1" baseline="24000">
                <a:solidFill>
                  <a:srgbClr val="FF0000"/>
                </a:solidFill>
                <a:latin typeface="Arial" charset="0"/>
              </a:rPr>
              <a:t>2</a:t>
            </a:r>
          </a:p>
          <a:p>
            <a:pPr>
              <a:buSzTx/>
            </a:pPr>
            <a:endParaRPr lang="en-US" b="1" baseline="24000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All p-1 iteration</a:t>
            </a:r>
            <a:r>
              <a:rPr lang="en-US" b="1">
                <a:solidFill>
                  <a:schemeClr val="tx1"/>
                </a:solidFill>
                <a:latin typeface="Arial" charset="0"/>
              </a:rPr>
              <a:t>s: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v   =   (p-1) * n</a:t>
            </a:r>
            <a:r>
              <a:rPr lang="en-US" b="1" baseline="24000">
                <a:solidFill>
                  <a:srgbClr val="FF0000"/>
                </a:solidFill>
                <a:latin typeface="Arial" charset="0"/>
              </a:rPr>
              <a:t>2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 ~     pn</a:t>
            </a:r>
            <a:r>
              <a:rPr lang="en-US" b="1" baseline="20000">
                <a:solidFill>
                  <a:srgbClr val="FF0000"/>
                </a:solidFill>
                <a:latin typeface="Arial" charset="0"/>
              </a:rPr>
              <a:t>2</a:t>
            </a:r>
          </a:p>
          <a:p>
            <a:pPr>
              <a:buSzTx/>
            </a:pPr>
            <a:endParaRPr lang="en-US" b="1" baseline="20000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Optimal for 1D data layout:</a:t>
            </a:r>
          </a:p>
          <a:p>
            <a:pPr lvl="1">
              <a:buSzTx/>
            </a:pPr>
            <a:r>
              <a:rPr lang="en-US" sz="2000" b="1">
                <a:latin typeface="Arial" charset="0"/>
              </a:rPr>
              <a:t> Perfect speedup for arithmetic</a:t>
            </a:r>
          </a:p>
          <a:p>
            <a:pPr lvl="1">
              <a:buSzTx/>
            </a:pPr>
            <a:r>
              <a:rPr lang="en-US" sz="2000" b="1">
                <a:latin typeface="Arial" charset="0"/>
              </a:rPr>
              <a:t> A(myproc) must meet each C(myproc)</a:t>
            </a:r>
          </a:p>
          <a:p>
            <a:pPr lvl="1">
              <a:buSzTx/>
              <a:buFontTx/>
              <a:buNone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ja-JP" altLang="en-US" b="1">
                <a:latin typeface="Arial" charset="0"/>
              </a:rPr>
              <a:t>“</a:t>
            </a:r>
            <a:r>
              <a:rPr lang="en-US" b="1">
                <a:latin typeface="Arial" charset="0"/>
              </a:rPr>
              <a:t>Nice</a:t>
            </a:r>
            <a:r>
              <a:rPr lang="ja-JP" altLang="en-US" b="1">
                <a:latin typeface="Arial" charset="0"/>
              </a:rPr>
              <a:t>”</a:t>
            </a:r>
            <a:r>
              <a:rPr lang="en-US" b="1">
                <a:latin typeface="Arial" charset="0"/>
              </a:rPr>
              <a:t> communication pattern – can probably overlap independent communications in the ring.</a:t>
            </a:r>
          </a:p>
          <a:p>
            <a:pPr>
              <a:buSzTx/>
            </a:pPr>
            <a:endParaRPr lang="en-US" b="1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In latency/bandwidth model (see extra slides), parallel efficiency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e = 1 - O(p/n)</a:t>
            </a:r>
          </a:p>
          <a:p>
            <a:pPr lvl="1">
              <a:buSzTx/>
            </a:pPr>
            <a:endParaRPr lang="en-US" sz="2400" b="1">
              <a:latin typeface="Arial" charset="0"/>
            </a:endParaRPr>
          </a:p>
          <a:p>
            <a:pPr>
              <a:buSzTx/>
              <a:buFontTx/>
              <a:buNone/>
            </a:pPr>
            <a:endParaRPr lang="en-US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330825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with 2D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43488"/>
          </a:xfrm>
        </p:spPr>
        <p:txBody>
          <a:bodyPr/>
          <a:lstStyle/>
          <a:p>
            <a:r>
              <a:rPr lang="en-US">
                <a:latin typeface="Arial" charset="0"/>
              </a:rPr>
              <a:t>Consider processors in 2D grid (physical or logical)</a:t>
            </a:r>
          </a:p>
          <a:p>
            <a:r>
              <a:rPr lang="en-US">
                <a:latin typeface="Arial" charset="0"/>
              </a:rPr>
              <a:t>Processors can communicate with 4 nearest neighbors</a:t>
            </a:r>
          </a:p>
          <a:p>
            <a:pPr lvl="1"/>
            <a:r>
              <a:rPr lang="en-US">
                <a:latin typeface="Arial" charset="0"/>
              </a:rPr>
              <a:t>Alternative pattern: broadcast along rows and columns 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Assume p is square s x s grid</a:t>
            </a:r>
          </a:p>
          <a:p>
            <a:endParaRPr lang="en-US">
              <a:latin typeface="Arial" charset="0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652838" y="2498725"/>
            <a:ext cx="2057400" cy="2057400"/>
            <a:chOff x="1392" y="1344"/>
            <a:chExt cx="1296" cy="1296"/>
          </a:xfrm>
        </p:grpSpPr>
        <p:sp>
          <p:nvSpPr>
            <p:cNvPr id="10276" name="Rectangle 5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Rectangle 6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Rectangle 7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9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Rectangle 9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Rectangle 10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Rectangle 11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Rectangle 12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Rectangle 13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5" name="Text Box 14"/>
          <p:cNvSpPr txBox="1">
            <a:spLocks noChangeArrowheads="1"/>
          </p:cNvSpPr>
          <p:nvPr/>
        </p:nvSpPr>
        <p:spPr bwMode="auto">
          <a:xfrm>
            <a:off x="35766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10246" name="Text Box 15"/>
          <p:cNvSpPr txBox="1">
            <a:spLocks noChangeArrowheads="1"/>
          </p:cNvSpPr>
          <p:nvPr/>
        </p:nvSpPr>
        <p:spPr bwMode="auto">
          <a:xfrm>
            <a:off x="35766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35766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10248" name="Group 17"/>
          <p:cNvGrpSpPr>
            <a:grpSpLocks/>
          </p:cNvGrpSpPr>
          <p:nvPr/>
        </p:nvGrpSpPr>
        <p:grpSpPr bwMode="auto">
          <a:xfrm>
            <a:off x="6053138" y="2498725"/>
            <a:ext cx="2057400" cy="2057400"/>
            <a:chOff x="1392" y="1344"/>
            <a:chExt cx="1296" cy="1296"/>
          </a:xfrm>
        </p:grpSpPr>
        <p:sp>
          <p:nvSpPr>
            <p:cNvPr id="10267" name="Rectangle 18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8" name="Rectangle 19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0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21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22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23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24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25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26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9" name="Text Box 27"/>
          <p:cNvSpPr txBox="1">
            <a:spLocks noChangeArrowheads="1"/>
          </p:cNvSpPr>
          <p:nvPr/>
        </p:nvSpPr>
        <p:spPr bwMode="auto">
          <a:xfrm>
            <a:off x="59769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10250" name="Text Box 28"/>
          <p:cNvSpPr txBox="1">
            <a:spLocks noChangeArrowheads="1"/>
          </p:cNvSpPr>
          <p:nvPr/>
        </p:nvSpPr>
        <p:spPr bwMode="auto">
          <a:xfrm>
            <a:off x="59769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10251" name="Text Box 29"/>
          <p:cNvSpPr txBox="1">
            <a:spLocks noChangeArrowheads="1"/>
          </p:cNvSpPr>
          <p:nvPr/>
        </p:nvSpPr>
        <p:spPr bwMode="auto">
          <a:xfrm>
            <a:off x="59769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10252" name="Group 30"/>
          <p:cNvGrpSpPr>
            <a:grpSpLocks/>
          </p:cNvGrpSpPr>
          <p:nvPr/>
        </p:nvGrpSpPr>
        <p:grpSpPr bwMode="auto">
          <a:xfrm>
            <a:off x="685800" y="2498725"/>
            <a:ext cx="2057400" cy="2057400"/>
            <a:chOff x="1392" y="1344"/>
            <a:chExt cx="1296" cy="1296"/>
          </a:xfrm>
        </p:grpSpPr>
        <p:sp>
          <p:nvSpPr>
            <p:cNvPr id="10258" name="Rectangle 31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Rectangle 32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Rectangle 33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Rectangle 34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Rectangle 35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Rectangle 36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Rectangle 37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Rectangle 38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Rectangle 39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Text Box 40"/>
          <p:cNvSpPr txBox="1">
            <a:spLocks noChangeArrowheads="1"/>
          </p:cNvSpPr>
          <p:nvPr/>
        </p:nvSpPr>
        <p:spPr bwMode="auto">
          <a:xfrm>
            <a:off x="609600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10254" name="Text Box 41"/>
          <p:cNvSpPr txBox="1">
            <a:spLocks noChangeArrowheads="1"/>
          </p:cNvSpPr>
          <p:nvPr/>
        </p:nvSpPr>
        <p:spPr bwMode="auto">
          <a:xfrm>
            <a:off x="609600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10255" name="Text Box 42"/>
          <p:cNvSpPr txBox="1">
            <a:spLocks noChangeArrowheads="1"/>
          </p:cNvSpPr>
          <p:nvPr/>
        </p:nvSpPr>
        <p:spPr bwMode="auto">
          <a:xfrm>
            <a:off x="609600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sp>
        <p:nvSpPr>
          <p:cNvPr id="10256" name="Text Box 43"/>
          <p:cNvSpPr txBox="1">
            <a:spLocks noChangeArrowheads="1"/>
          </p:cNvSpPr>
          <p:nvPr/>
        </p:nvSpPr>
        <p:spPr bwMode="auto">
          <a:xfrm>
            <a:off x="2970213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=</a:t>
            </a:r>
          </a:p>
        </p:txBody>
      </p:sp>
      <p:sp>
        <p:nvSpPr>
          <p:cNvPr id="10257" name="Text Box 44"/>
          <p:cNvSpPr txBox="1">
            <a:spLocks noChangeArrowheads="1"/>
          </p:cNvSpPr>
          <p:nvPr/>
        </p:nvSpPr>
        <p:spPr bwMode="auto">
          <a:xfrm>
            <a:off x="5710238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*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Algorithm:  2-D merry-go-round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4565650"/>
          </a:xfrm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C(i,j) = C(i,j) + </a:t>
            </a:r>
            <a:r>
              <a:rPr lang="en-US" sz="2000" b="1">
                <a:solidFill>
                  <a:schemeClr val="accent2"/>
                </a:solidFill>
                <a:latin typeface="Symbol" charset="0"/>
              </a:rPr>
              <a:t>S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A(i,k)*B(k,j)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assume s = sqrt(p) is an integer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A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left-circular-shift row i of A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A(i,j) overwritten by A(i,(j+i)mod s)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B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up-circular-shift B column i of B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B(i,j) overwritten by B((i+j)mod s), 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 k=0 to s-1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sequential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forall i=0 to s-1 and j=0 to s-1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all processors in parallel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C(i,j) = C(i,j) + A(i,j)*B(i,j)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left-circular-shift each row of A by 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up-circular-shift each row of B by 1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43200" y="11430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Times New Roman" charset="0"/>
              </a:rPr>
              <a:t>k</a:t>
            </a:r>
            <a:endParaRPr lang="en-US" sz="1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10379</TotalTime>
  <Words>5069</Words>
  <Application>Microsoft Macintosh PowerPoint</Application>
  <PresentationFormat>On-screen Show (4:3)</PresentationFormat>
  <Paragraphs>768</Paragraphs>
  <Slides>45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7" baseType="lpstr">
      <vt:lpstr>System VT Special</vt:lpstr>
      <vt:lpstr>Arial</vt:lpstr>
      <vt:lpstr>Times</vt:lpstr>
      <vt:lpstr>Times New Roman</vt:lpstr>
      <vt:lpstr>Symbol</vt:lpstr>
      <vt:lpstr>Helvetica</vt:lpstr>
      <vt:lpstr>Albertus Extra Bold</vt:lpstr>
      <vt:lpstr>Comic Sans MS</vt:lpstr>
      <vt:lpstr>Courier New</vt:lpstr>
      <vt:lpstr>Wingdings</vt:lpstr>
      <vt:lpstr>Default Design</vt:lpstr>
      <vt:lpstr>Microsoft Graph 2000 Chart</vt:lpstr>
      <vt:lpstr>CS 240A :  Matrix multiplication</vt:lpstr>
      <vt:lpstr>Matrix-Matrix Multiplication</vt:lpstr>
      <vt:lpstr>Communication volume model</vt:lpstr>
      <vt:lpstr>Parallel Matrix Multiply</vt:lpstr>
      <vt:lpstr>Matrix Multiply with 1D Column Layout</vt:lpstr>
      <vt:lpstr>Matmul for 1D layout on a Processor Ring</vt:lpstr>
      <vt:lpstr>Matmul for 1D layout on a Processor Ring</vt:lpstr>
      <vt:lpstr>MatMul with 2D Layout</vt:lpstr>
      <vt:lpstr>Cannon’s Algorithm:  2-D merry-go-round</vt:lpstr>
      <vt:lpstr>Cannon’s Matrix Multiplication</vt:lpstr>
      <vt:lpstr>Initial Step to Skew Matrices in Cannon</vt:lpstr>
      <vt:lpstr>Skewing Steps in Cannon</vt:lpstr>
      <vt:lpstr>Communication Volume of Cannon’s Algorithm</vt:lpstr>
      <vt:lpstr>Drawbacks to Cannon</vt:lpstr>
      <vt:lpstr>Sequential Matrix Multiplication</vt:lpstr>
      <vt:lpstr>“Naïve” 3-Loop Matrix Multiply</vt:lpstr>
      <vt:lpstr>3-Loop Matrix Multiply [Alpern et al., 1992]</vt:lpstr>
      <vt:lpstr>Avoiding data movement:  Reuse and locality</vt:lpstr>
      <vt:lpstr>3-Loop Matrix Multiply [Alpern et al., 1992]</vt:lpstr>
      <vt:lpstr> Simplified model of hierarchical memory</vt:lpstr>
      <vt:lpstr>“Naïve” Matrix Multiply</vt:lpstr>
      <vt:lpstr>“Naïve” Matrix Multiply</vt:lpstr>
      <vt:lpstr>Blocked Matrix Multiply</vt:lpstr>
      <vt:lpstr>Blocked Matrix Multiply</vt:lpstr>
      <vt:lpstr>Multi-Level Blocked Matrix Multiply</vt:lpstr>
      <vt:lpstr>BLAS:  Basic Linear Algebra Subroutines</vt:lpstr>
      <vt:lpstr>BLAS speeds on an IBM RS6000/590</vt:lpstr>
      <vt:lpstr>PowerPoint Presentation</vt:lpstr>
      <vt:lpstr>Extra Slides:    Parallel matrix multiplication in the latency-bandwidth cost model</vt:lpstr>
      <vt:lpstr>Latency Bandwidth Model</vt:lpstr>
      <vt:lpstr>Matrix Multiply with 1D Column Layout</vt:lpstr>
      <vt:lpstr>Matmul for 1D layout on a Processor Ring</vt:lpstr>
      <vt:lpstr>Matmul for 1D layout on a Processor Ring</vt:lpstr>
      <vt:lpstr>MatMul with 2D Layout</vt:lpstr>
      <vt:lpstr>Cannon’s Algorithm:  2-D merry-go-round</vt:lpstr>
      <vt:lpstr>Cannon’s Matrix Multiplication</vt:lpstr>
      <vt:lpstr>Initial Step to Skew Matrices in Cannon</vt:lpstr>
      <vt:lpstr>Skewing Steps in Cannon</vt:lpstr>
      <vt:lpstr>Cost of Cannon’s Algorithm</vt:lpstr>
      <vt:lpstr>Extra Slides:    SUMMA parallel matrix multiplication algorithm</vt:lpstr>
      <vt:lpstr>SUMMA Algorithm</vt:lpstr>
      <vt:lpstr>SUMMA </vt:lpstr>
      <vt:lpstr>SUMMA </vt:lpstr>
      <vt:lpstr>SUMMA performance </vt:lpstr>
      <vt:lpstr>SUMMA performance 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604</cp:revision>
  <cp:lastPrinted>1999-10-20T00:13:40Z</cp:lastPrinted>
  <dcterms:created xsi:type="dcterms:W3CDTF">1998-10-05T22:15:03Z</dcterms:created>
  <dcterms:modified xsi:type="dcterms:W3CDTF">2011-04-04T14:16:14Z</dcterms:modified>
</cp:coreProperties>
</file>