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27"/>
  </p:notesMasterIdLst>
  <p:handoutMasterIdLst>
    <p:handoutMasterId r:id="rId28"/>
  </p:handoutMasterIdLst>
  <p:sldIdLst>
    <p:sldId id="444" r:id="rId2"/>
    <p:sldId id="466" r:id="rId3"/>
    <p:sldId id="439" r:id="rId4"/>
    <p:sldId id="446" r:id="rId5"/>
    <p:sldId id="448" r:id="rId6"/>
    <p:sldId id="449" r:id="rId7"/>
    <p:sldId id="450" r:id="rId8"/>
    <p:sldId id="451" r:id="rId9"/>
    <p:sldId id="452" r:id="rId10"/>
    <p:sldId id="453" r:id="rId11"/>
    <p:sldId id="454" r:id="rId12"/>
    <p:sldId id="455" r:id="rId13"/>
    <p:sldId id="456" r:id="rId14"/>
    <p:sldId id="457" r:id="rId15"/>
    <p:sldId id="458" r:id="rId16"/>
    <p:sldId id="461" r:id="rId17"/>
    <p:sldId id="462" r:id="rId18"/>
    <p:sldId id="463" r:id="rId19"/>
    <p:sldId id="464" r:id="rId20"/>
    <p:sldId id="459" r:id="rId21"/>
    <p:sldId id="460" r:id="rId22"/>
    <p:sldId id="465" r:id="rId23"/>
    <p:sldId id="467" r:id="rId24"/>
    <p:sldId id="468" r:id="rId25"/>
    <p:sldId id="469" r:id="rId26"/>
  </p:sldIdLst>
  <p:sldSz cx="9144000" cy="6858000" type="screen4x3"/>
  <p:notesSz cx="6883400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00D200"/>
    <a:srgbClr val="021FAE"/>
    <a:srgbClr val="075DCF"/>
    <a:srgbClr val="33CC33"/>
    <a:srgbClr val="66FF66"/>
    <a:srgbClr val="6591A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2680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9" d="100"/>
        <a:sy n="11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767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8767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endParaRPr lang="en-US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5938"/>
            <a:ext cx="298767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endParaRPr lang="en-US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405938"/>
            <a:ext cx="298767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fld id="{256FA3AC-7BA3-7441-A79A-885D419157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9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314" tIns="46657" rIns="93314" bIns="46657" numCol="1" anchor="t" anchorCtr="0" compatLnSpc="1">
            <a:prstTxWarp prst="textNoShape">
              <a:avLst/>
            </a:prstTxWarp>
          </a:bodyPr>
          <a:lstStyle>
            <a:lvl1pPr defTabSz="933450">
              <a:defRPr sz="13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8435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829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314" tIns="46657" rIns="93314" bIns="46657" numCol="1" anchor="t" anchorCtr="0" compatLnSpc="1">
            <a:prstTxWarp prst="textNoShape">
              <a:avLst/>
            </a:prstTxWarp>
          </a:bodyPr>
          <a:lstStyle>
            <a:lvl1pPr algn="r" defTabSz="933450">
              <a:defRPr sz="13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843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6788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437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705350"/>
            <a:ext cx="504825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314" tIns="46657" rIns="93314" bIns="466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438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829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314" tIns="46657" rIns="93314" bIns="46657" numCol="1" anchor="b" anchorCtr="0" compatLnSpc="1">
            <a:prstTxWarp prst="textNoShape">
              <a:avLst/>
            </a:prstTxWarp>
          </a:bodyPr>
          <a:lstStyle>
            <a:lvl1pPr defTabSz="933450">
              <a:defRPr sz="13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8439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9410700"/>
            <a:ext cx="29829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314" tIns="46657" rIns="93314" bIns="46657" numCol="1" anchor="b" anchorCtr="0" compatLnSpc="1">
            <a:prstTxWarp prst="textNoShape">
              <a:avLst/>
            </a:prstTxWarp>
          </a:bodyPr>
          <a:lstStyle>
            <a:lvl1pPr algn="r" defTabSz="933450">
              <a:defRPr sz="1300">
                <a:latin typeface="Times New Roman" charset="0"/>
              </a:defRPr>
            </a:lvl1pPr>
          </a:lstStyle>
          <a:p>
            <a:fld id="{8A1F88AF-BFB9-7B47-83A3-738819A789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3111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32FDFB20-503A-134B-82BF-2DD64F576732}" type="slidenum">
              <a:rPr lang="en-US" sz="1300">
                <a:latin typeface="Times New Roman" charset="0"/>
              </a:rPr>
              <a:pPr/>
              <a:t>2</a:t>
            </a:fld>
            <a:endParaRPr lang="en-US" sz="1300">
              <a:latin typeface="Times New Roman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7425" y="641350"/>
            <a:ext cx="4919663" cy="3689350"/>
          </a:xfrm>
          <a:ln w="12700" cap="flat">
            <a:solidFill>
              <a:schemeClr val="tx1"/>
            </a:solidFill>
          </a:ln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7525" y="4705350"/>
            <a:ext cx="5932488" cy="445611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3662" tIns="47625" rIns="93662" bIns="4762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E026E3-25AC-8D40-84BE-5DA07AD16BDF}" type="slidenum">
              <a:rPr lang="en-US"/>
              <a:pPr/>
              <a:t>6</a:t>
            </a:fld>
            <a:endParaRPr lang="en-US"/>
          </a:p>
        </p:txBody>
      </p:sp>
      <p:sp>
        <p:nvSpPr>
          <p:cNvPr id="305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76313" y="635000"/>
            <a:ext cx="4938712" cy="3703638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9113" y="4705350"/>
            <a:ext cx="5930900" cy="4457700"/>
          </a:xfrm>
        </p:spPr>
        <p:txBody>
          <a:bodyPr lIns="96660" tIns="48329" rIns="96660" bIns="48329"/>
          <a:lstStyle/>
          <a:p>
            <a:r>
              <a:rPr lang="en-US" sz="900"/>
              <a:t>Like concurrent programming on a uniprocessor.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7023F9-F149-6F43-936E-722213384169}" type="slidenum">
              <a:rPr lang="en-US"/>
              <a:pPr/>
              <a:t>13</a:t>
            </a:fld>
            <a:endParaRPr lang="en-US"/>
          </a:p>
        </p:txBody>
      </p:sp>
      <p:sp>
        <p:nvSpPr>
          <p:cNvPr id="313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76313" y="635000"/>
            <a:ext cx="4938712" cy="3703638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9113" y="4705350"/>
            <a:ext cx="5930900" cy="4457700"/>
          </a:xfrm>
        </p:spPr>
        <p:txBody>
          <a:bodyPr lIns="96660" tIns="48329" rIns="96660" bIns="48329"/>
          <a:lstStyle/>
          <a:p>
            <a:r>
              <a:rPr lang="en-US"/>
              <a:t>Synchronous vs. asynchronous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524C9ED5-DEA3-E248-8EE0-0A6C4688492F}" type="slidenum">
              <a:rPr lang="en-US" sz="1300">
                <a:latin typeface="Times New Roman" charset="0"/>
              </a:rPr>
              <a:pPr/>
              <a:t>23</a:t>
            </a:fld>
            <a:endParaRPr lang="en-US" sz="1300">
              <a:latin typeface="Times New Roman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7425" y="641350"/>
            <a:ext cx="4919663" cy="3689350"/>
          </a:xfrm>
          <a:ln w="12700" cap="flat">
            <a:solidFill>
              <a:schemeClr val="tx1"/>
            </a:solidFill>
          </a:ln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7525" y="4705350"/>
            <a:ext cx="5932488" cy="445611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3662" tIns="47625" rIns="93662" bIns="4762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01B4540E-8938-9C46-9123-90D705764BB5}" type="slidenum">
              <a:rPr lang="en-US" sz="1300">
                <a:latin typeface="Times New Roman" charset="0"/>
              </a:rPr>
              <a:pPr/>
              <a:t>24</a:t>
            </a:fld>
            <a:endParaRPr lang="en-US" sz="1300">
              <a:latin typeface="Times New Roman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7425" y="641350"/>
            <a:ext cx="4919663" cy="3689350"/>
          </a:xfrm>
          <a:ln w="12700" cap="flat">
            <a:solidFill>
              <a:schemeClr val="tx1"/>
            </a:solidFill>
          </a:ln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7525" y="4705350"/>
            <a:ext cx="5932488" cy="445611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3662" tIns="47625" rIns="93662" bIns="4762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01B4540E-8938-9C46-9123-90D705764BB5}" type="slidenum">
              <a:rPr lang="en-US" sz="1300">
                <a:latin typeface="Times New Roman" charset="0"/>
              </a:rPr>
              <a:pPr/>
              <a:t>25</a:t>
            </a:fld>
            <a:endParaRPr lang="en-US" sz="1300">
              <a:latin typeface="Times New Roman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7425" y="641350"/>
            <a:ext cx="4919663" cy="3689350"/>
          </a:xfrm>
          <a:ln w="12700" cap="flat">
            <a:solidFill>
              <a:schemeClr val="tx1"/>
            </a:solidFill>
          </a:ln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7525" y="4705350"/>
            <a:ext cx="5932488" cy="445611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3662" tIns="47625" rIns="93662" bIns="47625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781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72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377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702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4223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362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407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970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0534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728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8353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48982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82296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>
          <a:solidFill>
            <a:srgbClr val="000000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600">
          <a:solidFill>
            <a:srgbClr val="000000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–"/>
        <a:defRPr sz="1400">
          <a:solidFill>
            <a:srgbClr val="000000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llnl.gov/computing/tutorials/openMP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990600"/>
            <a:ext cx="6934199" cy="4191000"/>
          </a:xfrm>
        </p:spPr>
        <p:txBody>
          <a:bodyPr/>
          <a:lstStyle/>
          <a:p>
            <a:pPr algn="ctr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CS 240A:</a:t>
            </a:r>
            <a:br>
              <a:rPr lang="en-US" sz="3200" dirty="0" smtClean="0"/>
            </a:br>
            <a:r>
              <a:rPr lang="en-US" sz="3200" u="sng" dirty="0"/>
              <a:t/>
            </a:r>
            <a:br>
              <a:rPr lang="en-US" sz="3200" u="sng" dirty="0"/>
            </a:br>
            <a:r>
              <a:rPr lang="en-US" sz="3200" u="sng" dirty="0" smtClean="0"/>
              <a:t>Models </a:t>
            </a:r>
            <a:r>
              <a:rPr lang="en-US" sz="3200" u="sng" dirty="0" smtClean="0"/>
              <a:t>of parallel programming:</a:t>
            </a:r>
            <a:br>
              <a:rPr lang="en-US" sz="3200" u="sng" dirty="0" smtClean="0"/>
            </a:br>
            <a:r>
              <a:rPr lang="en-US" sz="3200" u="sng" dirty="0" smtClean="0"/>
              <a:t/>
            </a:r>
            <a:br>
              <a:rPr lang="en-US" sz="3200" u="sng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Machines, languages, and complexity measures</a:t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6353175" cy="477837"/>
          </a:xfrm>
          <a:noFill/>
          <a:ln/>
        </p:spPr>
        <p:txBody>
          <a:bodyPr wrap="none" lIns="63500" tIns="25400" rIns="63500" bIns="25400" anchor="t">
            <a:spAutoFit/>
          </a:bodyPr>
          <a:lstStyle/>
          <a:p>
            <a:r>
              <a:rPr lang="en-US"/>
              <a:t>Shared memory programming model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077200" cy="3702050"/>
          </a:xfrm>
          <a:noFill/>
          <a:ln/>
        </p:spPr>
        <p:txBody>
          <a:bodyPr lIns="63500" tIns="25400" rIns="63500" bIns="25400">
            <a:spAutoFit/>
          </a:bodyPr>
          <a:lstStyle/>
          <a:p>
            <a:pPr marL="203200" indent="-203200"/>
            <a:r>
              <a:rPr lang="en-US"/>
              <a:t>Mostly used for machines with small numbers of processors.</a:t>
            </a:r>
          </a:p>
          <a:p>
            <a:pPr marL="203200" indent="-203200"/>
            <a:endParaRPr lang="en-US"/>
          </a:p>
          <a:p>
            <a:pPr marL="203200" indent="-203200"/>
            <a:r>
              <a:rPr lang="en-US"/>
              <a:t>We won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t use this model in homework</a:t>
            </a:r>
          </a:p>
          <a:p>
            <a:pPr marL="203200" indent="-203200"/>
            <a:endParaRPr lang="en-US"/>
          </a:p>
          <a:p>
            <a:pPr marL="203200" indent="-203200"/>
            <a:r>
              <a:rPr lang="en-US">
                <a:solidFill>
                  <a:srgbClr val="FF0000"/>
                </a:solidFill>
              </a:rPr>
              <a:t>OpenMP </a:t>
            </a:r>
            <a:r>
              <a:rPr lang="en-US">
                <a:solidFill>
                  <a:schemeClr val="tx1"/>
                </a:solidFill>
              </a:rPr>
              <a:t>(a relatively new standard)</a:t>
            </a:r>
          </a:p>
          <a:p>
            <a:pPr marL="203200" indent="-203200"/>
            <a:endParaRPr lang="en-US" sz="2000">
              <a:solidFill>
                <a:schemeClr val="tx1"/>
              </a:solidFill>
            </a:endParaRPr>
          </a:p>
          <a:p>
            <a:pPr marL="203200" indent="-203200"/>
            <a:r>
              <a:rPr lang="en-US">
                <a:solidFill>
                  <a:schemeClr val="tx1"/>
                </a:solidFill>
              </a:rPr>
              <a:t>Tutorial at </a:t>
            </a:r>
            <a:r>
              <a:rPr lang="en-US" sz="2000">
                <a:solidFill>
                  <a:schemeClr val="tx1"/>
                </a:solidFill>
                <a:hlinkClick r:id="rId2"/>
              </a:rPr>
              <a:t>http://www.llnl.gov/computing/tutorials/openMP/</a:t>
            </a:r>
            <a:endParaRPr lang="en-US" sz="2000">
              <a:solidFill>
                <a:schemeClr val="tx1"/>
              </a:solidFill>
            </a:endParaRPr>
          </a:p>
          <a:p>
            <a:pPr marL="203200" indent="-203200"/>
            <a:endParaRPr lang="en-US" sz="2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453313" cy="609600"/>
          </a:xfrm>
        </p:spPr>
        <p:txBody>
          <a:bodyPr/>
          <a:lstStyle/>
          <a:p>
            <a:r>
              <a:rPr lang="en-US"/>
              <a:t>Machine Model 1:  Shared Memory</a:t>
            </a:r>
          </a:p>
        </p:txBody>
      </p:sp>
      <p:sp>
        <p:nvSpPr>
          <p:cNvPr id="310275" name="Oval 3"/>
          <p:cNvSpPr>
            <a:spLocks noChangeArrowheads="1"/>
          </p:cNvSpPr>
          <p:nvPr/>
        </p:nvSpPr>
        <p:spPr bwMode="auto">
          <a:xfrm>
            <a:off x="2095500" y="3984625"/>
            <a:ext cx="685800" cy="381000"/>
          </a:xfrm>
          <a:prstGeom prst="ellipse">
            <a:avLst/>
          </a:prstGeom>
          <a:solidFill>
            <a:srgbClr val="CCECFF"/>
          </a:solidFill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 b="1">
                <a:latin typeface="Arial" charset="0"/>
              </a:rPr>
              <a:t>P1</a:t>
            </a:r>
          </a:p>
        </p:txBody>
      </p:sp>
      <p:sp>
        <p:nvSpPr>
          <p:cNvPr id="310276" name="AutoShape 4"/>
          <p:cNvSpPr>
            <a:spLocks noChangeArrowheads="1"/>
          </p:cNvSpPr>
          <p:nvPr/>
        </p:nvSpPr>
        <p:spPr bwMode="auto">
          <a:xfrm>
            <a:off x="2209800" y="4876800"/>
            <a:ext cx="3657600" cy="4572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277" name="Text Box 5"/>
          <p:cNvSpPr txBox="1">
            <a:spLocks noChangeArrowheads="1"/>
          </p:cNvSpPr>
          <p:nvPr/>
        </p:nvSpPr>
        <p:spPr bwMode="auto">
          <a:xfrm>
            <a:off x="2781300" y="4953000"/>
            <a:ext cx="2590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network/bus</a:t>
            </a:r>
          </a:p>
        </p:txBody>
      </p:sp>
      <p:sp>
        <p:nvSpPr>
          <p:cNvPr id="310278" name="Rectangle 6"/>
          <p:cNvSpPr>
            <a:spLocks noChangeArrowheads="1"/>
          </p:cNvSpPr>
          <p:nvPr/>
        </p:nvSpPr>
        <p:spPr bwMode="auto">
          <a:xfrm>
            <a:off x="2514600" y="4419600"/>
            <a:ext cx="457200" cy="381000"/>
          </a:xfrm>
          <a:prstGeom prst="rect">
            <a:avLst/>
          </a:prstGeom>
          <a:solidFill>
            <a:srgbClr val="EBD7C3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279" name="Text Box 7"/>
          <p:cNvSpPr txBox="1">
            <a:spLocks noChangeArrowheads="1"/>
          </p:cNvSpPr>
          <p:nvPr/>
        </p:nvSpPr>
        <p:spPr bwMode="auto">
          <a:xfrm>
            <a:off x="2609850" y="4419600"/>
            <a:ext cx="285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$</a:t>
            </a:r>
          </a:p>
        </p:txBody>
      </p:sp>
      <p:sp>
        <p:nvSpPr>
          <p:cNvPr id="310280" name="Line 8"/>
          <p:cNvSpPr>
            <a:spLocks noChangeShapeType="1"/>
          </p:cNvSpPr>
          <p:nvPr/>
        </p:nvSpPr>
        <p:spPr bwMode="auto">
          <a:xfrm>
            <a:off x="2438400" y="4365625"/>
            <a:ext cx="0" cy="511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281" name="Line 9"/>
          <p:cNvSpPr>
            <a:spLocks noChangeShapeType="1"/>
          </p:cNvSpPr>
          <p:nvPr/>
        </p:nvSpPr>
        <p:spPr bwMode="auto">
          <a:xfrm>
            <a:off x="2438400" y="44958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282" name="Line 10"/>
          <p:cNvSpPr>
            <a:spLocks noChangeShapeType="1"/>
          </p:cNvSpPr>
          <p:nvPr/>
        </p:nvSpPr>
        <p:spPr bwMode="auto">
          <a:xfrm>
            <a:off x="3733800" y="5334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283" name="Rectangle 11"/>
          <p:cNvSpPr>
            <a:spLocks noChangeArrowheads="1"/>
          </p:cNvSpPr>
          <p:nvPr/>
        </p:nvSpPr>
        <p:spPr bwMode="auto">
          <a:xfrm>
            <a:off x="2209800" y="5486400"/>
            <a:ext cx="3657600" cy="838200"/>
          </a:xfrm>
          <a:prstGeom prst="rect">
            <a:avLst/>
          </a:prstGeom>
          <a:solidFill>
            <a:srgbClr val="CCFFCC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284" name="Text Box 12"/>
          <p:cNvSpPr txBox="1">
            <a:spLocks noChangeArrowheads="1"/>
          </p:cNvSpPr>
          <p:nvPr/>
        </p:nvSpPr>
        <p:spPr bwMode="auto">
          <a:xfrm>
            <a:off x="3124200" y="5791200"/>
            <a:ext cx="1981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memory</a:t>
            </a:r>
          </a:p>
        </p:txBody>
      </p:sp>
      <p:sp>
        <p:nvSpPr>
          <p:cNvPr id="310285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609600" y="762000"/>
            <a:ext cx="8345488" cy="3136900"/>
          </a:xfrm>
          <a:noFill/>
          <a:ln/>
        </p:spPr>
        <p:txBody>
          <a:bodyPr lIns="63500" tIns="25400" rIns="63500" bIns="25400">
            <a:spAutoFit/>
          </a:bodyPr>
          <a:lstStyle/>
          <a:p>
            <a:r>
              <a:rPr lang="en-US" sz="2000" b="1"/>
              <a:t>Processors all connected to a large shared memory.</a:t>
            </a:r>
          </a:p>
          <a:p>
            <a:pPr lvl="1"/>
            <a:r>
              <a:rPr lang="en-US" b="1"/>
              <a:t>Typically called Symmetric Multiprocessors (SMPs)</a:t>
            </a:r>
          </a:p>
          <a:p>
            <a:pPr lvl="1"/>
            <a:r>
              <a:rPr lang="en-US" b="1"/>
              <a:t>Sun, HP, Intel, IBM SMPs (nodes of DataStar)</a:t>
            </a:r>
          </a:p>
          <a:p>
            <a:pPr lvl="1"/>
            <a:r>
              <a:rPr lang="en-US" b="1"/>
              <a:t>Multicore chips</a:t>
            </a:r>
          </a:p>
          <a:p>
            <a:r>
              <a:rPr lang="ja-JP" altLang="en-US" sz="2000" b="1">
                <a:latin typeface="Arial"/>
              </a:rPr>
              <a:t>“</a:t>
            </a:r>
            <a:r>
              <a:rPr lang="en-US" sz="2000" b="1"/>
              <a:t>Local</a:t>
            </a:r>
            <a:r>
              <a:rPr lang="ja-JP" altLang="en-US" sz="2000" b="1">
                <a:latin typeface="Arial"/>
              </a:rPr>
              <a:t>”</a:t>
            </a:r>
            <a:r>
              <a:rPr lang="en-US" sz="2000" b="1"/>
              <a:t> memory is not (usually) part of the hardware abstraction.</a:t>
            </a:r>
          </a:p>
          <a:p>
            <a:r>
              <a:rPr lang="en-US" sz="2000" b="1"/>
              <a:t>Difficulty scaling to large numbers of processors</a:t>
            </a:r>
          </a:p>
          <a:p>
            <a:pPr lvl="1"/>
            <a:r>
              <a:rPr lang="en-US" b="1"/>
              <a:t>&lt; 32 processors typical</a:t>
            </a:r>
          </a:p>
          <a:p>
            <a:r>
              <a:rPr lang="en-US" sz="2000" b="1"/>
              <a:t>Advantage: uniform memory access (UMA)</a:t>
            </a:r>
          </a:p>
          <a:p>
            <a:r>
              <a:rPr lang="en-US" sz="2000" b="1"/>
              <a:t>Cost: much cheaper to access data in cache than main memory.</a:t>
            </a:r>
          </a:p>
        </p:txBody>
      </p:sp>
      <p:sp>
        <p:nvSpPr>
          <p:cNvPr id="310286" name="Oval 14"/>
          <p:cNvSpPr>
            <a:spLocks noChangeArrowheads="1"/>
          </p:cNvSpPr>
          <p:nvPr/>
        </p:nvSpPr>
        <p:spPr bwMode="auto">
          <a:xfrm>
            <a:off x="3086100" y="3970338"/>
            <a:ext cx="685800" cy="381000"/>
          </a:xfrm>
          <a:prstGeom prst="ellipse">
            <a:avLst/>
          </a:prstGeom>
          <a:solidFill>
            <a:srgbClr val="CCECFF"/>
          </a:solidFill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 b="1">
                <a:latin typeface="Arial" charset="0"/>
              </a:rPr>
              <a:t>P2</a:t>
            </a:r>
          </a:p>
        </p:txBody>
      </p:sp>
      <p:sp>
        <p:nvSpPr>
          <p:cNvPr id="310287" name="Rectangle 15"/>
          <p:cNvSpPr>
            <a:spLocks noChangeArrowheads="1"/>
          </p:cNvSpPr>
          <p:nvPr/>
        </p:nvSpPr>
        <p:spPr bwMode="auto">
          <a:xfrm>
            <a:off x="3505200" y="4405313"/>
            <a:ext cx="457200" cy="381000"/>
          </a:xfrm>
          <a:prstGeom prst="rect">
            <a:avLst/>
          </a:prstGeom>
          <a:solidFill>
            <a:srgbClr val="EBD7C3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288" name="Text Box 16"/>
          <p:cNvSpPr txBox="1">
            <a:spLocks noChangeArrowheads="1"/>
          </p:cNvSpPr>
          <p:nvPr/>
        </p:nvSpPr>
        <p:spPr bwMode="auto">
          <a:xfrm>
            <a:off x="3600450" y="4405313"/>
            <a:ext cx="285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$</a:t>
            </a:r>
          </a:p>
        </p:txBody>
      </p:sp>
      <p:sp>
        <p:nvSpPr>
          <p:cNvPr id="310289" name="Line 17"/>
          <p:cNvSpPr>
            <a:spLocks noChangeShapeType="1"/>
          </p:cNvSpPr>
          <p:nvPr/>
        </p:nvSpPr>
        <p:spPr bwMode="auto">
          <a:xfrm>
            <a:off x="3429000" y="4351338"/>
            <a:ext cx="0" cy="511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290" name="Line 18"/>
          <p:cNvSpPr>
            <a:spLocks noChangeShapeType="1"/>
          </p:cNvSpPr>
          <p:nvPr/>
        </p:nvSpPr>
        <p:spPr bwMode="auto">
          <a:xfrm>
            <a:off x="3429000" y="4481513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291" name="Oval 19"/>
          <p:cNvSpPr>
            <a:spLocks noChangeArrowheads="1"/>
          </p:cNvSpPr>
          <p:nvPr/>
        </p:nvSpPr>
        <p:spPr bwMode="auto">
          <a:xfrm>
            <a:off x="4572000" y="3984625"/>
            <a:ext cx="685800" cy="381000"/>
          </a:xfrm>
          <a:prstGeom prst="ellipse">
            <a:avLst/>
          </a:prstGeom>
          <a:solidFill>
            <a:srgbClr val="CCECFF"/>
          </a:solidFill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 b="1">
                <a:latin typeface="Arial" charset="0"/>
              </a:rPr>
              <a:t>Pn</a:t>
            </a:r>
          </a:p>
        </p:txBody>
      </p:sp>
      <p:sp>
        <p:nvSpPr>
          <p:cNvPr id="310292" name="Rectangle 20"/>
          <p:cNvSpPr>
            <a:spLocks noChangeArrowheads="1"/>
          </p:cNvSpPr>
          <p:nvPr/>
        </p:nvSpPr>
        <p:spPr bwMode="auto">
          <a:xfrm>
            <a:off x="4991100" y="4419600"/>
            <a:ext cx="457200" cy="381000"/>
          </a:xfrm>
          <a:prstGeom prst="rect">
            <a:avLst/>
          </a:prstGeom>
          <a:solidFill>
            <a:srgbClr val="EBD7C3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293" name="Text Box 21"/>
          <p:cNvSpPr txBox="1">
            <a:spLocks noChangeArrowheads="1"/>
          </p:cNvSpPr>
          <p:nvPr/>
        </p:nvSpPr>
        <p:spPr bwMode="auto">
          <a:xfrm>
            <a:off x="5086350" y="4419600"/>
            <a:ext cx="285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$</a:t>
            </a:r>
          </a:p>
        </p:txBody>
      </p:sp>
      <p:sp>
        <p:nvSpPr>
          <p:cNvPr id="310294" name="Line 22"/>
          <p:cNvSpPr>
            <a:spLocks noChangeShapeType="1"/>
          </p:cNvSpPr>
          <p:nvPr/>
        </p:nvSpPr>
        <p:spPr bwMode="auto">
          <a:xfrm>
            <a:off x="4914900" y="4365625"/>
            <a:ext cx="0" cy="511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295" name="Line 23"/>
          <p:cNvSpPr>
            <a:spLocks noChangeShapeType="1"/>
          </p:cNvSpPr>
          <p:nvPr/>
        </p:nvSpPr>
        <p:spPr bwMode="auto">
          <a:xfrm>
            <a:off x="4914900" y="44958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Line 2"/>
          <p:cNvSpPr>
            <a:spLocks noChangeShapeType="1"/>
          </p:cNvSpPr>
          <p:nvPr/>
        </p:nvSpPr>
        <p:spPr bwMode="auto">
          <a:xfrm flipH="1">
            <a:off x="2606675" y="5780088"/>
            <a:ext cx="3175" cy="1873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299" name="Line 3"/>
          <p:cNvSpPr>
            <a:spLocks noChangeShapeType="1"/>
          </p:cNvSpPr>
          <p:nvPr/>
        </p:nvSpPr>
        <p:spPr bwMode="auto">
          <a:xfrm flipH="1">
            <a:off x="4191000" y="5762625"/>
            <a:ext cx="3175" cy="1873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00" name="Line 4"/>
          <p:cNvSpPr>
            <a:spLocks noChangeShapeType="1"/>
          </p:cNvSpPr>
          <p:nvPr/>
        </p:nvSpPr>
        <p:spPr bwMode="auto">
          <a:xfrm flipH="1">
            <a:off x="6956425" y="5716588"/>
            <a:ext cx="0" cy="1873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01" name="Rectangle 5"/>
          <p:cNvSpPr>
            <a:spLocks noGrp="1" noChangeArrowheads="1"/>
          </p:cNvSpPr>
          <p:nvPr>
            <p:ph type="title"/>
          </p:nvPr>
        </p:nvSpPr>
        <p:spPr>
          <a:xfrm>
            <a:off x="623888" y="309563"/>
            <a:ext cx="6853237" cy="609600"/>
          </a:xfrm>
          <a:noFill/>
          <a:ln/>
        </p:spPr>
        <p:txBody>
          <a:bodyPr wrap="none" lIns="63500" tIns="25400" rIns="63500" bIns="25400" anchor="t">
            <a:spAutoFit/>
          </a:bodyPr>
          <a:lstStyle/>
          <a:p>
            <a:r>
              <a:rPr lang="en-US"/>
              <a:t>Programming Model 2:  Message Passing</a:t>
            </a:r>
          </a:p>
        </p:txBody>
      </p:sp>
      <p:sp>
        <p:nvSpPr>
          <p:cNvPr id="3113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849313"/>
            <a:ext cx="8297863" cy="2174875"/>
          </a:xfrm>
          <a:noFill/>
          <a:ln/>
        </p:spPr>
        <p:txBody>
          <a:bodyPr lIns="63500" tIns="25400" rIns="63500" bIns="25400">
            <a:spAutoFit/>
          </a:bodyPr>
          <a:lstStyle/>
          <a:p>
            <a:pPr marL="203200" indent="-203200"/>
            <a:r>
              <a:rPr lang="en-US"/>
              <a:t>Program consists of a collection of </a:t>
            </a:r>
            <a:r>
              <a:rPr lang="en-US">
                <a:solidFill>
                  <a:srgbClr val="FF0000"/>
                </a:solidFill>
              </a:rPr>
              <a:t>named</a:t>
            </a:r>
            <a:r>
              <a:rPr lang="en-US"/>
              <a:t> processes.</a:t>
            </a:r>
          </a:p>
          <a:p>
            <a:pPr marL="508000" lvl="1" indent="-190500"/>
            <a:r>
              <a:rPr lang="en-US" b="1"/>
              <a:t>Usually fixed at program startup time</a:t>
            </a:r>
          </a:p>
          <a:p>
            <a:pPr marL="508000" lvl="1" indent="-190500"/>
            <a:r>
              <a:rPr lang="en-US" b="1"/>
              <a:t>Thread of control plus local address space -- NO shared data.</a:t>
            </a:r>
          </a:p>
          <a:p>
            <a:pPr marL="508000" lvl="1" indent="-190500"/>
            <a:r>
              <a:rPr lang="en-US" b="1"/>
              <a:t>Logically shared data is partitioned over local processes.</a:t>
            </a:r>
          </a:p>
          <a:p>
            <a:pPr marL="203200" indent="-203200"/>
            <a:r>
              <a:rPr lang="en-US"/>
              <a:t>Processes communicate by explicit send/receive pairs</a:t>
            </a:r>
          </a:p>
          <a:p>
            <a:pPr marL="508000" lvl="1" indent="-190500"/>
            <a:r>
              <a:rPr lang="en-US" b="1"/>
              <a:t>Coordination is implicit in every communication event.</a:t>
            </a:r>
          </a:p>
        </p:txBody>
      </p:sp>
      <p:sp>
        <p:nvSpPr>
          <p:cNvPr id="311303" name="Oval 7"/>
          <p:cNvSpPr>
            <a:spLocks noChangeArrowheads="1"/>
          </p:cNvSpPr>
          <p:nvPr/>
        </p:nvSpPr>
        <p:spPr bwMode="auto">
          <a:xfrm>
            <a:off x="6665913" y="5468938"/>
            <a:ext cx="530225" cy="328612"/>
          </a:xfrm>
          <a:prstGeom prst="ellipse">
            <a:avLst/>
          </a:prstGeom>
          <a:solidFill>
            <a:srgbClr val="CCCC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 b="1">
                <a:latin typeface="Arial" charset="0"/>
              </a:rPr>
              <a:t>Pn</a:t>
            </a:r>
          </a:p>
        </p:txBody>
      </p:sp>
      <p:sp>
        <p:nvSpPr>
          <p:cNvPr id="311304" name="Oval 8"/>
          <p:cNvSpPr>
            <a:spLocks noChangeArrowheads="1"/>
          </p:cNvSpPr>
          <p:nvPr/>
        </p:nvSpPr>
        <p:spPr bwMode="auto">
          <a:xfrm>
            <a:off x="3898900" y="5468938"/>
            <a:ext cx="530225" cy="328612"/>
          </a:xfrm>
          <a:prstGeom prst="ellipse">
            <a:avLst/>
          </a:prstGeom>
          <a:solidFill>
            <a:srgbClr val="CCCC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 b="1">
                <a:latin typeface="Arial" charset="0"/>
              </a:rPr>
              <a:t>P1</a:t>
            </a:r>
          </a:p>
        </p:txBody>
      </p:sp>
      <p:sp>
        <p:nvSpPr>
          <p:cNvPr id="311305" name="Oval 9"/>
          <p:cNvSpPr>
            <a:spLocks noChangeArrowheads="1"/>
          </p:cNvSpPr>
          <p:nvPr/>
        </p:nvSpPr>
        <p:spPr bwMode="auto">
          <a:xfrm>
            <a:off x="2328863" y="5481638"/>
            <a:ext cx="530225" cy="328612"/>
          </a:xfrm>
          <a:prstGeom prst="ellipse">
            <a:avLst/>
          </a:prstGeom>
          <a:solidFill>
            <a:srgbClr val="CCCC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 b="1">
                <a:latin typeface="Arial" charset="0"/>
              </a:rPr>
              <a:t>P0</a:t>
            </a:r>
          </a:p>
        </p:txBody>
      </p:sp>
      <p:sp>
        <p:nvSpPr>
          <p:cNvPr id="311306" name="Rectangle 10"/>
          <p:cNvSpPr>
            <a:spLocks noChangeArrowheads="1"/>
          </p:cNvSpPr>
          <p:nvPr/>
        </p:nvSpPr>
        <p:spPr bwMode="auto">
          <a:xfrm>
            <a:off x="1011238" y="4673600"/>
            <a:ext cx="1079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  <a:latin typeface="Arial" charset="0"/>
              </a:rPr>
              <a:t>y = ..s ...</a:t>
            </a:r>
          </a:p>
        </p:txBody>
      </p:sp>
      <p:grpSp>
        <p:nvGrpSpPr>
          <p:cNvPr id="311307" name="Group 11"/>
          <p:cNvGrpSpPr>
            <a:grpSpLocks/>
          </p:cNvGrpSpPr>
          <p:nvPr/>
        </p:nvGrpSpPr>
        <p:grpSpPr bwMode="auto">
          <a:xfrm>
            <a:off x="1963738" y="3455988"/>
            <a:ext cx="1214437" cy="2012950"/>
            <a:chOff x="1317" y="2399"/>
            <a:chExt cx="765" cy="1268"/>
          </a:xfrm>
        </p:grpSpPr>
        <p:sp>
          <p:nvSpPr>
            <p:cNvPr id="311308" name="Rectangle 12"/>
            <p:cNvSpPr>
              <a:spLocks noChangeArrowheads="1"/>
            </p:cNvSpPr>
            <p:nvPr/>
          </p:nvSpPr>
          <p:spPr bwMode="auto">
            <a:xfrm>
              <a:off x="1317" y="2399"/>
              <a:ext cx="765" cy="1192"/>
            </a:xfrm>
            <a:prstGeom prst="rect">
              <a:avLst/>
            </a:prstGeom>
            <a:solidFill>
              <a:srgbClr val="EBD7C3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11309" name="Group 13"/>
            <p:cNvGrpSpPr>
              <a:grpSpLocks/>
            </p:cNvGrpSpPr>
            <p:nvPr/>
          </p:nvGrpSpPr>
          <p:grpSpPr bwMode="auto">
            <a:xfrm>
              <a:off x="1387" y="2480"/>
              <a:ext cx="668" cy="232"/>
              <a:chOff x="2516" y="2804"/>
              <a:chExt cx="668" cy="232"/>
            </a:xfrm>
          </p:grpSpPr>
          <p:sp>
            <p:nvSpPr>
              <p:cNvPr id="311310" name="Line 14"/>
              <p:cNvSpPr>
                <a:spLocks noChangeShapeType="1"/>
              </p:cNvSpPr>
              <p:nvPr/>
            </p:nvSpPr>
            <p:spPr bwMode="auto">
              <a:xfrm>
                <a:off x="2676" y="2804"/>
                <a:ext cx="1" cy="23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311" name="Line 15"/>
              <p:cNvSpPr>
                <a:spLocks noChangeShapeType="1"/>
              </p:cNvSpPr>
              <p:nvPr/>
            </p:nvSpPr>
            <p:spPr bwMode="auto">
              <a:xfrm>
                <a:off x="2850" y="2804"/>
                <a:ext cx="1" cy="23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312" name="Line 16"/>
              <p:cNvSpPr>
                <a:spLocks noChangeShapeType="1"/>
              </p:cNvSpPr>
              <p:nvPr/>
            </p:nvSpPr>
            <p:spPr bwMode="auto">
              <a:xfrm>
                <a:off x="3024" y="2804"/>
                <a:ext cx="1" cy="23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313" name="Rectangle 17"/>
              <p:cNvSpPr>
                <a:spLocks noChangeArrowheads="1"/>
              </p:cNvSpPr>
              <p:nvPr/>
            </p:nvSpPr>
            <p:spPr bwMode="auto">
              <a:xfrm>
                <a:off x="2516" y="2804"/>
                <a:ext cx="668" cy="223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1314" name="Rectangle 18"/>
            <p:cNvSpPr>
              <a:spLocks noChangeArrowheads="1"/>
            </p:cNvSpPr>
            <p:nvPr/>
          </p:nvSpPr>
          <p:spPr bwMode="auto">
            <a:xfrm>
              <a:off x="1485" y="2800"/>
              <a:ext cx="517" cy="223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chemeClr val="accent1"/>
                  </a:solidFill>
                  <a:latin typeface="Arial" charset="0"/>
                </a:rPr>
                <a:t>s: 12 </a:t>
              </a:r>
            </a:p>
          </p:txBody>
        </p:sp>
        <p:grpSp>
          <p:nvGrpSpPr>
            <p:cNvPr id="311315" name="Group 19"/>
            <p:cNvGrpSpPr>
              <a:grpSpLocks/>
            </p:cNvGrpSpPr>
            <p:nvPr/>
          </p:nvGrpSpPr>
          <p:grpSpPr bwMode="auto">
            <a:xfrm>
              <a:off x="1565" y="3108"/>
              <a:ext cx="346" cy="423"/>
              <a:chOff x="1450" y="3188"/>
              <a:chExt cx="346" cy="423"/>
            </a:xfrm>
          </p:grpSpPr>
          <p:sp>
            <p:nvSpPr>
              <p:cNvPr id="311316" name="Rectangle 20"/>
              <p:cNvSpPr>
                <a:spLocks noChangeArrowheads="1"/>
              </p:cNvSpPr>
              <p:nvPr/>
            </p:nvSpPr>
            <p:spPr bwMode="auto">
              <a:xfrm>
                <a:off x="1450" y="3282"/>
                <a:ext cx="32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800" b="1">
                    <a:solidFill>
                      <a:schemeClr val="accent1"/>
                    </a:solidFill>
                    <a:latin typeface="Arial" charset="0"/>
                  </a:rPr>
                  <a:t>i: 2</a:t>
                </a:r>
              </a:p>
            </p:txBody>
          </p:sp>
          <p:sp>
            <p:nvSpPr>
              <p:cNvPr id="311317" name="Rectangle 21"/>
              <p:cNvSpPr>
                <a:spLocks noChangeArrowheads="1"/>
              </p:cNvSpPr>
              <p:nvPr/>
            </p:nvSpPr>
            <p:spPr bwMode="auto">
              <a:xfrm>
                <a:off x="1455" y="3188"/>
                <a:ext cx="334" cy="423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318" name="Line 22"/>
              <p:cNvSpPr>
                <a:spLocks noChangeShapeType="1"/>
              </p:cNvSpPr>
              <p:nvPr/>
            </p:nvSpPr>
            <p:spPr bwMode="auto">
              <a:xfrm>
                <a:off x="1455" y="3313"/>
                <a:ext cx="341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319" name="Line 23"/>
              <p:cNvSpPr>
                <a:spLocks noChangeShapeType="1"/>
              </p:cNvSpPr>
              <p:nvPr/>
            </p:nvSpPr>
            <p:spPr bwMode="auto">
              <a:xfrm flipV="1">
                <a:off x="1455" y="3468"/>
                <a:ext cx="341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1320" name="Line 24"/>
            <p:cNvSpPr>
              <a:spLocks noChangeShapeType="1"/>
            </p:cNvSpPr>
            <p:nvPr/>
          </p:nvSpPr>
          <p:spPr bwMode="auto">
            <a:xfrm flipV="1">
              <a:off x="1721" y="3591"/>
              <a:ext cx="0" cy="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1321" name="Rectangle 25"/>
          <p:cNvSpPr>
            <a:spLocks noChangeArrowheads="1"/>
          </p:cNvSpPr>
          <p:nvPr/>
        </p:nvSpPr>
        <p:spPr bwMode="auto">
          <a:xfrm>
            <a:off x="4956175" y="4875213"/>
            <a:ext cx="334963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322" name="Text Box 26"/>
          <p:cNvSpPr txBox="1">
            <a:spLocks noChangeArrowheads="1"/>
          </p:cNvSpPr>
          <p:nvPr/>
        </p:nvSpPr>
        <p:spPr bwMode="auto">
          <a:xfrm>
            <a:off x="7929563" y="3263900"/>
            <a:ext cx="12144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800" b="1">
                <a:solidFill>
                  <a:schemeClr val="accent2"/>
                </a:solidFill>
                <a:latin typeface="Arial" charset="0"/>
              </a:rPr>
              <a:t>Private memory</a:t>
            </a:r>
            <a:endParaRPr lang="en-US" sz="1800" b="1">
              <a:latin typeface="Arial" charset="0"/>
            </a:endParaRPr>
          </a:p>
        </p:txBody>
      </p:sp>
      <p:grpSp>
        <p:nvGrpSpPr>
          <p:cNvPr id="311323" name="Group 27"/>
          <p:cNvGrpSpPr>
            <a:grpSpLocks/>
          </p:cNvGrpSpPr>
          <p:nvPr/>
        </p:nvGrpSpPr>
        <p:grpSpPr bwMode="auto">
          <a:xfrm>
            <a:off x="3548063" y="3440113"/>
            <a:ext cx="1214437" cy="2012950"/>
            <a:chOff x="1317" y="2399"/>
            <a:chExt cx="765" cy="1268"/>
          </a:xfrm>
        </p:grpSpPr>
        <p:sp>
          <p:nvSpPr>
            <p:cNvPr id="311324" name="Rectangle 28"/>
            <p:cNvSpPr>
              <a:spLocks noChangeArrowheads="1"/>
            </p:cNvSpPr>
            <p:nvPr/>
          </p:nvSpPr>
          <p:spPr bwMode="auto">
            <a:xfrm>
              <a:off x="1317" y="2399"/>
              <a:ext cx="765" cy="1192"/>
            </a:xfrm>
            <a:prstGeom prst="rect">
              <a:avLst/>
            </a:prstGeom>
            <a:solidFill>
              <a:srgbClr val="EBD7C3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11325" name="Group 29"/>
            <p:cNvGrpSpPr>
              <a:grpSpLocks/>
            </p:cNvGrpSpPr>
            <p:nvPr/>
          </p:nvGrpSpPr>
          <p:grpSpPr bwMode="auto">
            <a:xfrm>
              <a:off x="1387" y="2480"/>
              <a:ext cx="668" cy="232"/>
              <a:chOff x="2516" y="2804"/>
              <a:chExt cx="668" cy="232"/>
            </a:xfrm>
          </p:grpSpPr>
          <p:sp>
            <p:nvSpPr>
              <p:cNvPr id="311326" name="Line 30"/>
              <p:cNvSpPr>
                <a:spLocks noChangeShapeType="1"/>
              </p:cNvSpPr>
              <p:nvPr/>
            </p:nvSpPr>
            <p:spPr bwMode="auto">
              <a:xfrm>
                <a:off x="2676" y="2804"/>
                <a:ext cx="1" cy="23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327" name="Line 31"/>
              <p:cNvSpPr>
                <a:spLocks noChangeShapeType="1"/>
              </p:cNvSpPr>
              <p:nvPr/>
            </p:nvSpPr>
            <p:spPr bwMode="auto">
              <a:xfrm>
                <a:off x="2850" y="2804"/>
                <a:ext cx="1" cy="23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328" name="Line 32"/>
              <p:cNvSpPr>
                <a:spLocks noChangeShapeType="1"/>
              </p:cNvSpPr>
              <p:nvPr/>
            </p:nvSpPr>
            <p:spPr bwMode="auto">
              <a:xfrm>
                <a:off x="3024" y="2804"/>
                <a:ext cx="1" cy="23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329" name="Rectangle 33"/>
              <p:cNvSpPr>
                <a:spLocks noChangeArrowheads="1"/>
              </p:cNvSpPr>
              <p:nvPr/>
            </p:nvSpPr>
            <p:spPr bwMode="auto">
              <a:xfrm>
                <a:off x="2516" y="2804"/>
                <a:ext cx="668" cy="223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1330" name="Rectangle 34"/>
            <p:cNvSpPr>
              <a:spLocks noChangeArrowheads="1"/>
            </p:cNvSpPr>
            <p:nvPr/>
          </p:nvSpPr>
          <p:spPr bwMode="auto">
            <a:xfrm>
              <a:off x="1485" y="2800"/>
              <a:ext cx="517" cy="223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chemeClr val="accent1"/>
                  </a:solidFill>
                  <a:latin typeface="Arial" charset="0"/>
                </a:rPr>
                <a:t>s: 14 </a:t>
              </a:r>
            </a:p>
          </p:txBody>
        </p:sp>
        <p:grpSp>
          <p:nvGrpSpPr>
            <p:cNvPr id="311331" name="Group 35"/>
            <p:cNvGrpSpPr>
              <a:grpSpLocks/>
            </p:cNvGrpSpPr>
            <p:nvPr/>
          </p:nvGrpSpPr>
          <p:grpSpPr bwMode="auto">
            <a:xfrm>
              <a:off x="1565" y="3108"/>
              <a:ext cx="346" cy="423"/>
              <a:chOff x="1450" y="3188"/>
              <a:chExt cx="346" cy="423"/>
            </a:xfrm>
          </p:grpSpPr>
          <p:sp>
            <p:nvSpPr>
              <p:cNvPr id="311332" name="Rectangle 36"/>
              <p:cNvSpPr>
                <a:spLocks noChangeArrowheads="1"/>
              </p:cNvSpPr>
              <p:nvPr/>
            </p:nvSpPr>
            <p:spPr bwMode="auto">
              <a:xfrm>
                <a:off x="1450" y="3282"/>
                <a:ext cx="32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800" b="1">
                    <a:solidFill>
                      <a:schemeClr val="accent1"/>
                    </a:solidFill>
                    <a:latin typeface="Arial" charset="0"/>
                  </a:rPr>
                  <a:t>i: 3</a:t>
                </a:r>
              </a:p>
            </p:txBody>
          </p:sp>
          <p:sp>
            <p:nvSpPr>
              <p:cNvPr id="311333" name="Rectangle 37"/>
              <p:cNvSpPr>
                <a:spLocks noChangeArrowheads="1"/>
              </p:cNvSpPr>
              <p:nvPr/>
            </p:nvSpPr>
            <p:spPr bwMode="auto">
              <a:xfrm>
                <a:off x="1455" y="3188"/>
                <a:ext cx="334" cy="423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334" name="Line 38"/>
              <p:cNvSpPr>
                <a:spLocks noChangeShapeType="1"/>
              </p:cNvSpPr>
              <p:nvPr/>
            </p:nvSpPr>
            <p:spPr bwMode="auto">
              <a:xfrm>
                <a:off x="1455" y="3313"/>
                <a:ext cx="341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335" name="Line 39"/>
              <p:cNvSpPr>
                <a:spLocks noChangeShapeType="1"/>
              </p:cNvSpPr>
              <p:nvPr/>
            </p:nvSpPr>
            <p:spPr bwMode="auto">
              <a:xfrm flipV="1">
                <a:off x="1455" y="3468"/>
                <a:ext cx="341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1336" name="Line 40"/>
            <p:cNvSpPr>
              <a:spLocks noChangeShapeType="1"/>
            </p:cNvSpPr>
            <p:nvPr/>
          </p:nvSpPr>
          <p:spPr bwMode="auto">
            <a:xfrm flipV="1">
              <a:off x="1721" y="3591"/>
              <a:ext cx="0" cy="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1337" name="Group 41"/>
          <p:cNvGrpSpPr>
            <a:grpSpLocks/>
          </p:cNvGrpSpPr>
          <p:nvPr/>
        </p:nvGrpSpPr>
        <p:grpSpPr bwMode="auto">
          <a:xfrm>
            <a:off x="6292850" y="3455988"/>
            <a:ext cx="1214438" cy="2012950"/>
            <a:chOff x="4044" y="2379"/>
            <a:chExt cx="765" cy="1268"/>
          </a:xfrm>
        </p:grpSpPr>
        <p:sp>
          <p:nvSpPr>
            <p:cNvPr id="311338" name="Rectangle 42"/>
            <p:cNvSpPr>
              <a:spLocks noChangeArrowheads="1"/>
            </p:cNvSpPr>
            <p:nvPr/>
          </p:nvSpPr>
          <p:spPr bwMode="auto">
            <a:xfrm>
              <a:off x="4044" y="2379"/>
              <a:ext cx="765" cy="1192"/>
            </a:xfrm>
            <a:prstGeom prst="rect">
              <a:avLst/>
            </a:prstGeom>
            <a:solidFill>
              <a:srgbClr val="EBD7C3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11339" name="Group 43"/>
            <p:cNvGrpSpPr>
              <a:grpSpLocks/>
            </p:cNvGrpSpPr>
            <p:nvPr/>
          </p:nvGrpSpPr>
          <p:grpSpPr bwMode="auto">
            <a:xfrm>
              <a:off x="4094" y="2460"/>
              <a:ext cx="668" cy="232"/>
              <a:chOff x="2516" y="2804"/>
              <a:chExt cx="668" cy="232"/>
            </a:xfrm>
          </p:grpSpPr>
          <p:sp>
            <p:nvSpPr>
              <p:cNvPr id="311340" name="Line 44"/>
              <p:cNvSpPr>
                <a:spLocks noChangeShapeType="1"/>
              </p:cNvSpPr>
              <p:nvPr/>
            </p:nvSpPr>
            <p:spPr bwMode="auto">
              <a:xfrm>
                <a:off x="2676" y="2804"/>
                <a:ext cx="1" cy="23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341" name="Line 45"/>
              <p:cNvSpPr>
                <a:spLocks noChangeShapeType="1"/>
              </p:cNvSpPr>
              <p:nvPr/>
            </p:nvSpPr>
            <p:spPr bwMode="auto">
              <a:xfrm>
                <a:off x="2850" y="2804"/>
                <a:ext cx="1" cy="23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342" name="Line 46"/>
              <p:cNvSpPr>
                <a:spLocks noChangeShapeType="1"/>
              </p:cNvSpPr>
              <p:nvPr/>
            </p:nvSpPr>
            <p:spPr bwMode="auto">
              <a:xfrm>
                <a:off x="3024" y="2804"/>
                <a:ext cx="1" cy="23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343" name="Rectangle 47"/>
              <p:cNvSpPr>
                <a:spLocks noChangeArrowheads="1"/>
              </p:cNvSpPr>
              <p:nvPr/>
            </p:nvSpPr>
            <p:spPr bwMode="auto">
              <a:xfrm>
                <a:off x="2516" y="2804"/>
                <a:ext cx="668" cy="223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1344" name="Rectangle 48"/>
            <p:cNvSpPr>
              <a:spLocks noChangeArrowheads="1"/>
            </p:cNvSpPr>
            <p:nvPr/>
          </p:nvSpPr>
          <p:spPr bwMode="auto">
            <a:xfrm>
              <a:off x="4212" y="2780"/>
              <a:ext cx="517" cy="223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chemeClr val="accent1"/>
                  </a:solidFill>
                  <a:latin typeface="Arial" charset="0"/>
                </a:rPr>
                <a:t>s: 11 </a:t>
              </a:r>
            </a:p>
          </p:txBody>
        </p:sp>
        <p:grpSp>
          <p:nvGrpSpPr>
            <p:cNvPr id="311345" name="Group 49"/>
            <p:cNvGrpSpPr>
              <a:grpSpLocks/>
            </p:cNvGrpSpPr>
            <p:nvPr/>
          </p:nvGrpSpPr>
          <p:grpSpPr bwMode="auto">
            <a:xfrm>
              <a:off x="4292" y="3088"/>
              <a:ext cx="346" cy="423"/>
              <a:chOff x="1450" y="3188"/>
              <a:chExt cx="346" cy="423"/>
            </a:xfrm>
          </p:grpSpPr>
          <p:sp>
            <p:nvSpPr>
              <p:cNvPr id="311346" name="Rectangle 50"/>
              <p:cNvSpPr>
                <a:spLocks noChangeArrowheads="1"/>
              </p:cNvSpPr>
              <p:nvPr/>
            </p:nvSpPr>
            <p:spPr bwMode="auto">
              <a:xfrm>
                <a:off x="1450" y="3282"/>
                <a:ext cx="32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800" b="1">
                    <a:solidFill>
                      <a:schemeClr val="accent1"/>
                    </a:solidFill>
                    <a:latin typeface="Arial" charset="0"/>
                  </a:rPr>
                  <a:t>i: 1</a:t>
                </a:r>
              </a:p>
            </p:txBody>
          </p:sp>
          <p:sp>
            <p:nvSpPr>
              <p:cNvPr id="311347" name="Rectangle 51"/>
              <p:cNvSpPr>
                <a:spLocks noChangeArrowheads="1"/>
              </p:cNvSpPr>
              <p:nvPr/>
            </p:nvSpPr>
            <p:spPr bwMode="auto">
              <a:xfrm>
                <a:off x="1455" y="3188"/>
                <a:ext cx="334" cy="423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348" name="Line 52"/>
              <p:cNvSpPr>
                <a:spLocks noChangeShapeType="1"/>
              </p:cNvSpPr>
              <p:nvPr/>
            </p:nvSpPr>
            <p:spPr bwMode="auto">
              <a:xfrm>
                <a:off x="1455" y="3313"/>
                <a:ext cx="341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349" name="Line 53"/>
              <p:cNvSpPr>
                <a:spLocks noChangeShapeType="1"/>
              </p:cNvSpPr>
              <p:nvPr/>
            </p:nvSpPr>
            <p:spPr bwMode="auto">
              <a:xfrm flipV="1">
                <a:off x="1455" y="3468"/>
                <a:ext cx="341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1350" name="Line 54"/>
            <p:cNvSpPr>
              <a:spLocks noChangeShapeType="1"/>
            </p:cNvSpPr>
            <p:nvPr/>
          </p:nvSpPr>
          <p:spPr bwMode="auto">
            <a:xfrm flipV="1">
              <a:off x="4448" y="3571"/>
              <a:ext cx="0" cy="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1351" name="Group 55"/>
          <p:cNvGrpSpPr>
            <a:grpSpLocks/>
          </p:cNvGrpSpPr>
          <p:nvPr/>
        </p:nvGrpSpPr>
        <p:grpSpPr bwMode="auto">
          <a:xfrm>
            <a:off x="5387975" y="4662488"/>
            <a:ext cx="1250950" cy="1104900"/>
            <a:chOff x="3394" y="2937"/>
            <a:chExt cx="788" cy="696"/>
          </a:xfrm>
        </p:grpSpPr>
        <p:sp>
          <p:nvSpPr>
            <p:cNvPr id="311352" name="Rectangle 56"/>
            <p:cNvSpPr>
              <a:spLocks noChangeArrowheads="1"/>
            </p:cNvSpPr>
            <p:nvPr/>
          </p:nvSpPr>
          <p:spPr bwMode="auto">
            <a:xfrm>
              <a:off x="3394" y="3402"/>
              <a:ext cx="7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solidFill>
                    <a:srgbClr val="006600"/>
                  </a:solidFill>
                  <a:latin typeface="Arial" charset="0"/>
                </a:rPr>
                <a:t>send P1,s</a:t>
              </a:r>
            </a:p>
          </p:txBody>
        </p:sp>
        <p:sp>
          <p:nvSpPr>
            <p:cNvPr id="311353" name="Arc 57"/>
            <p:cNvSpPr>
              <a:spLocks/>
            </p:cNvSpPr>
            <p:nvPr/>
          </p:nvSpPr>
          <p:spPr bwMode="auto">
            <a:xfrm rot="4680000">
              <a:off x="3581" y="2948"/>
              <a:ext cx="591" cy="57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152 w 22359"/>
                <a:gd name="T1" fmla="*/ 24160 h 24160"/>
                <a:gd name="T2" fmla="*/ 22359 w 22359"/>
                <a:gd name="T3" fmla="*/ 13 h 24160"/>
                <a:gd name="T4" fmla="*/ 21600 w 22359"/>
                <a:gd name="T5" fmla="*/ 21600 h 24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359" h="24160" fill="none" extrusionOk="0">
                  <a:moveTo>
                    <a:pt x="152" y="24159"/>
                  </a:moveTo>
                  <a:cubicBezTo>
                    <a:pt x="50" y="23310"/>
                    <a:pt x="0" y="22455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853" y="0"/>
                    <a:pt x="22106" y="4"/>
                    <a:pt x="22358" y="13"/>
                  </a:cubicBezTo>
                </a:path>
                <a:path w="22359" h="24160" stroke="0" extrusionOk="0">
                  <a:moveTo>
                    <a:pt x="152" y="24159"/>
                  </a:moveTo>
                  <a:cubicBezTo>
                    <a:pt x="50" y="23310"/>
                    <a:pt x="0" y="22455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853" y="0"/>
                    <a:pt x="22106" y="4"/>
                    <a:pt x="22358" y="13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5400" cap="rnd">
              <a:solidFill>
                <a:schemeClr val="accent2"/>
              </a:solidFill>
              <a:round/>
              <a:headEnd type="stealth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1354" name="AutoShape 58"/>
          <p:cNvSpPr>
            <a:spLocks noChangeArrowheads="1"/>
          </p:cNvSpPr>
          <p:nvPr/>
        </p:nvSpPr>
        <p:spPr bwMode="auto">
          <a:xfrm>
            <a:off x="1963738" y="5873750"/>
            <a:ext cx="5543550" cy="398463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 b="1">
                <a:latin typeface="Arial" charset="0"/>
              </a:rPr>
              <a:t>Network</a:t>
            </a:r>
          </a:p>
        </p:txBody>
      </p:sp>
      <p:grpSp>
        <p:nvGrpSpPr>
          <p:cNvPr id="311355" name="Group 59"/>
          <p:cNvGrpSpPr>
            <a:grpSpLocks/>
          </p:cNvGrpSpPr>
          <p:nvPr/>
        </p:nvGrpSpPr>
        <p:grpSpPr bwMode="auto">
          <a:xfrm>
            <a:off x="4421188" y="4322763"/>
            <a:ext cx="1833562" cy="1228725"/>
            <a:chOff x="2785" y="2723"/>
            <a:chExt cx="1155" cy="774"/>
          </a:xfrm>
        </p:grpSpPr>
        <p:sp>
          <p:nvSpPr>
            <p:cNvPr id="311356" name="Arc 60"/>
            <p:cNvSpPr>
              <a:spLocks/>
            </p:cNvSpPr>
            <p:nvPr/>
          </p:nvSpPr>
          <p:spPr bwMode="auto">
            <a:xfrm>
              <a:off x="2785" y="2987"/>
              <a:ext cx="605" cy="51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357 w 21686"/>
                <a:gd name="T1" fmla="*/ 25511 h 25511"/>
                <a:gd name="T2" fmla="*/ 21686 w 21686"/>
                <a:gd name="T3" fmla="*/ 0 h 25511"/>
                <a:gd name="T4" fmla="*/ 21600 w 21686"/>
                <a:gd name="T5" fmla="*/ 21600 h 25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86" h="25511" fill="none" extrusionOk="0">
                  <a:moveTo>
                    <a:pt x="357" y="25510"/>
                  </a:moveTo>
                  <a:cubicBezTo>
                    <a:pt x="119" y="24220"/>
                    <a:pt x="0" y="2291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28" y="0"/>
                    <a:pt x="21657" y="0"/>
                    <a:pt x="21685" y="0"/>
                  </a:cubicBezTo>
                </a:path>
                <a:path w="21686" h="25511" stroke="0" extrusionOk="0">
                  <a:moveTo>
                    <a:pt x="357" y="25510"/>
                  </a:moveTo>
                  <a:cubicBezTo>
                    <a:pt x="119" y="24220"/>
                    <a:pt x="0" y="2291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28" y="0"/>
                    <a:pt x="21657" y="0"/>
                    <a:pt x="21685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 cap="rnd">
              <a:solidFill>
                <a:schemeClr val="accent2"/>
              </a:solidFill>
              <a:round/>
              <a:headEnd type="stealth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357" name="Rectangle 61"/>
            <p:cNvSpPr>
              <a:spLocks noChangeArrowheads="1"/>
            </p:cNvSpPr>
            <p:nvPr/>
          </p:nvSpPr>
          <p:spPr bwMode="auto">
            <a:xfrm>
              <a:off x="2984" y="2723"/>
              <a:ext cx="9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solidFill>
                    <a:srgbClr val="006600"/>
                  </a:solidFill>
                  <a:latin typeface="Arial" charset="0"/>
                </a:rPr>
                <a:t>receive Pn,s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1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1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1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1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309563"/>
            <a:ext cx="7886700" cy="422275"/>
          </a:xfrm>
        </p:spPr>
        <p:txBody>
          <a:bodyPr/>
          <a:lstStyle/>
          <a:p>
            <a:r>
              <a:rPr lang="en-US"/>
              <a:t>Computing s = A[1]+A[2] on each processor</a:t>
            </a:r>
          </a:p>
        </p:txBody>
      </p:sp>
      <p:sp>
        <p:nvSpPr>
          <p:cNvPr id="312323" name="Text Box 3"/>
          <p:cNvSpPr txBox="1">
            <a:spLocks noChangeArrowheads="1"/>
          </p:cNvSpPr>
          <p:nvPr/>
        </p:nvSpPr>
        <p:spPr bwMode="auto">
          <a:xfrm>
            <a:off x="669925" y="849313"/>
            <a:ext cx="60213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°"/>
            </a:pPr>
            <a:r>
              <a:rPr lang="en-US" sz="1800">
                <a:latin typeface="Arial" charset="0"/>
              </a:rPr>
              <a:t> </a:t>
            </a:r>
            <a:r>
              <a:rPr lang="en-US" sz="2000" b="1">
                <a:latin typeface="Arial" charset="0"/>
              </a:rPr>
              <a:t>First possible solution – what could go wrong?</a:t>
            </a:r>
            <a:endParaRPr lang="en-US" sz="1800">
              <a:latin typeface="Arial" charset="0"/>
            </a:endParaRPr>
          </a:p>
        </p:txBody>
      </p:sp>
      <p:grpSp>
        <p:nvGrpSpPr>
          <p:cNvPr id="312324" name="Group 4"/>
          <p:cNvGrpSpPr>
            <a:grpSpLocks/>
          </p:cNvGrpSpPr>
          <p:nvPr/>
        </p:nvGrpSpPr>
        <p:grpSpPr bwMode="auto">
          <a:xfrm>
            <a:off x="669925" y="3873500"/>
            <a:ext cx="7078663" cy="2108200"/>
            <a:chOff x="422" y="2440"/>
            <a:chExt cx="4459" cy="1328"/>
          </a:xfrm>
        </p:grpSpPr>
        <p:sp>
          <p:nvSpPr>
            <p:cNvPr id="312325" name="Text Box 5"/>
            <p:cNvSpPr txBox="1">
              <a:spLocks noChangeArrowheads="1"/>
            </p:cNvSpPr>
            <p:nvPr/>
          </p:nvSpPr>
          <p:spPr bwMode="auto">
            <a:xfrm>
              <a:off x="715" y="2837"/>
              <a:ext cx="1852" cy="931"/>
            </a:xfrm>
            <a:prstGeom prst="rect">
              <a:avLst/>
            </a:prstGeom>
            <a:solidFill>
              <a:srgbClr val="EBD7C3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1">
                  <a:latin typeface="Arial" charset="0"/>
                </a:rPr>
                <a:t>Processor 1</a:t>
              </a:r>
            </a:p>
            <a:p>
              <a:r>
                <a:rPr lang="en-US" sz="1800" b="1">
                  <a:latin typeface="Arial" charset="0"/>
                </a:rPr>
                <a:t>    xlocal = A[1]</a:t>
              </a:r>
            </a:p>
            <a:p>
              <a:r>
                <a:rPr lang="en-US" sz="1800" b="1">
                  <a:latin typeface="Arial" charset="0"/>
                </a:rPr>
                <a:t>    send xlocal, proc2</a:t>
              </a:r>
            </a:p>
            <a:p>
              <a:r>
                <a:rPr lang="en-US" sz="1800" b="1">
                  <a:latin typeface="Arial" charset="0"/>
                </a:rPr>
                <a:t>    receive xremote, proc2</a:t>
              </a:r>
            </a:p>
            <a:p>
              <a:r>
                <a:rPr lang="en-US" sz="1800" b="1">
                  <a:latin typeface="Arial" charset="0"/>
                </a:rPr>
                <a:t>    s = xlocal + xremote</a:t>
              </a:r>
              <a:r>
                <a:rPr lang="en-US" sz="1800">
                  <a:latin typeface="Arial" charset="0"/>
                </a:rPr>
                <a:t>   </a:t>
              </a:r>
            </a:p>
          </p:txBody>
        </p:sp>
        <p:sp>
          <p:nvSpPr>
            <p:cNvPr id="312326" name="Text Box 6"/>
            <p:cNvSpPr txBox="1">
              <a:spLocks noChangeArrowheads="1"/>
            </p:cNvSpPr>
            <p:nvPr/>
          </p:nvSpPr>
          <p:spPr bwMode="auto">
            <a:xfrm>
              <a:off x="3029" y="2814"/>
              <a:ext cx="1852" cy="931"/>
            </a:xfrm>
            <a:prstGeom prst="rect">
              <a:avLst/>
            </a:prstGeom>
            <a:solidFill>
              <a:srgbClr val="EBD7C3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1">
                  <a:latin typeface="Arial" charset="0"/>
                </a:rPr>
                <a:t>Processor 2</a:t>
              </a:r>
            </a:p>
            <a:p>
              <a:r>
                <a:rPr lang="en-US" sz="1800" b="1">
                  <a:latin typeface="Arial" charset="0"/>
                </a:rPr>
                <a:t>    xlocal = A[2]</a:t>
              </a:r>
            </a:p>
            <a:p>
              <a:r>
                <a:rPr lang="en-US" sz="1800" b="1">
                  <a:latin typeface="Arial" charset="0"/>
                </a:rPr>
                <a:t>    receive xremote, proc1</a:t>
              </a:r>
            </a:p>
            <a:p>
              <a:r>
                <a:rPr lang="en-US" sz="1800" b="1">
                  <a:latin typeface="Arial" charset="0"/>
                </a:rPr>
                <a:t>    send xlocal, proc1</a:t>
              </a:r>
            </a:p>
            <a:p>
              <a:r>
                <a:rPr lang="en-US" sz="1800" b="1">
                  <a:latin typeface="Arial" charset="0"/>
                </a:rPr>
                <a:t>    s = xlocal + xremote</a:t>
              </a:r>
            </a:p>
          </p:txBody>
        </p:sp>
        <p:sp>
          <p:nvSpPr>
            <p:cNvPr id="312327" name="Text Box 7"/>
            <p:cNvSpPr txBox="1">
              <a:spLocks noChangeArrowheads="1"/>
            </p:cNvSpPr>
            <p:nvPr/>
          </p:nvSpPr>
          <p:spPr bwMode="auto">
            <a:xfrm>
              <a:off x="422" y="2440"/>
              <a:ext cx="216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buFontTx/>
                <a:buChar char="°"/>
              </a:pPr>
              <a:r>
                <a:rPr lang="en-US" sz="2000" b="1">
                  <a:latin typeface="Arial" charset="0"/>
                </a:rPr>
                <a:t> Second possible solution</a:t>
              </a:r>
            </a:p>
          </p:txBody>
        </p:sp>
      </p:grpSp>
      <p:sp>
        <p:nvSpPr>
          <p:cNvPr id="312328" name="Text Box 8"/>
          <p:cNvSpPr txBox="1">
            <a:spLocks noChangeArrowheads="1"/>
          </p:cNvSpPr>
          <p:nvPr/>
        </p:nvSpPr>
        <p:spPr bwMode="auto">
          <a:xfrm>
            <a:off x="1176338" y="1363663"/>
            <a:ext cx="2940050" cy="1477962"/>
          </a:xfrm>
          <a:prstGeom prst="rect">
            <a:avLst/>
          </a:prstGeom>
          <a:solidFill>
            <a:srgbClr val="EBD7C3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latin typeface="Arial" charset="0"/>
              </a:rPr>
              <a:t>Processor 1</a:t>
            </a:r>
          </a:p>
          <a:p>
            <a:r>
              <a:rPr lang="en-US" sz="1800" b="1">
                <a:latin typeface="Arial" charset="0"/>
              </a:rPr>
              <a:t>    xlocal = A[1]</a:t>
            </a:r>
          </a:p>
          <a:p>
            <a:r>
              <a:rPr lang="en-US" sz="1800" b="1">
                <a:latin typeface="Arial" charset="0"/>
              </a:rPr>
              <a:t>    send xlocal, proc2</a:t>
            </a:r>
          </a:p>
          <a:p>
            <a:r>
              <a:rPr lang="en-US" sz="1800" b="1">
                <a:latin typeface="Arial" charset="0"/>
              </a:rPr>
              <a:t>    receive xremote, proc2</a:t>
            </a:r>
          </a:p>
          <a:p>
            <a:r>
              <a:rPr lang="en-US" sz="1800" b="1">
                <a:latin typeface="Arial" charset="0"/>
              </a:rPr>
              <a:t>    s = xlocal + xremote</a:t>
            </a:r>
            <a:r>
              <a:rPr lang="en-US" sz="1800">
                <a:latin typeface="Arial" charset="0"/>
              </a:rPr>
              <a:t>   </a:t>
            </a:r>
          </a:p>
        </p:txBody>
      </p:sp>
      <p:sp>
        <p:nvSpPr>
          <p:cNvPr id="312329" name="Text Box 9"/>
          <p:cNvSpPr txBox="1">
            <a:spLocks noChangeArrowheads="1"/>
          </p:cNvSpPr>
          <p:nvPr/>
        </p:nvSpPr>
        <p:spPr bwMode="auto">
          <a:xfrm>
            <a:off x="4833938" y="1363663"/>
            <a:ext cx="2940050" cy="1477962"/>
          </a:xfrm>
          <a:prstGeom prst="rect">
            <a:avLst/>
          </a:prstGeom>
          <a:solidFill>
            <a:srgbClr val="EBD7C3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latin typeface="Arial" charset="0"/>
              </a:rPr>
              <a:t>Processor 2</a:t>
            </a:r>
          </a:p>
          <a:p>
            <a:r>
              <a:rPr lang="en-US" sz="1800" b="1">
                <a:latin typeface="Arial" charset="0"/>
              </a:rPr>
              <a:t>    xlocal = A[2]</a:t>
            </a:r>
          </a:p>
          <a:p>
            <a:r>
              <a:rPr lang="en-US" sz="1800" b="1">
                <a:latin typeface="Arial" charset="0"/>
              </a:rPr>
              <a:t>    send xlocal, proc1</a:t>
            </a:r>
          </a:p>
          <a:p>
            <a:r>
              <a:rPr lang="en-US" sz="1800" b="1">
                <a:latin typeface="Arial" charset="0"/>
              </a:rPr>
              <a:t>    receive xremote, proc1</a:t>
            </a:r>
          </a:p>
          <a:p>
            <a:r>
              <a:rPr lang="en-US" sz="1800" b="1">
                <a:latin typeface="Arial" charset="0"/>
              </a:rPr>
              <a:t>    s = xlocal + xremote</a:t>
            </a:r>
          </a:p>
        </p:txBody>
      </p:sp>
      <p:sp>
        <p:nvSpPr>
          <p:cNvPr id="312330" name="Text Box 10"/>
          <p:cNvSpPr txBox="1">
            <a:spLocks noChangeArrowheads="1"/>
          </p:cNvSpPr>
          <p:nvPr/>
        </p:nvSpPr>
        <p:spPr bwMode="auto">
          <a:xfrm>
            <a:off x="685800" y="3181350"/>
            <a:ext cx="810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°"/>
            </a:pPr>
            <a:r>
              <a:rPr lang="en-US" sz="2000">
                <a:latin typeface="Arial" charset="0"/>
              </a:rPr>
              <a:t> </a:t>
            </a:r>
            <a:r>
              <a:rPr lang="en-US" sz="2000" b="1">
                <a:latin typeface="Arial" charset="0"/>
              </a:rPr>
              <a:t>If send/receive acts like the telephone system?  The post office?</a:t>
            </a:r>
            <a:endParaRPr lang="en-US" sz="20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6635750" cy="477837"/>
          </a:xfrm>
          <a:noFill/>
          <a:ln/>
        </p:spPr>
        <p:txBody>
          <a:bodyPr wrap="none" lIns="63500" tIns="25400" rIns="63500" bIns="25400" anchor="t">
            <a:spAutoFit/>
          </a:bodyPr>
          <a:lstStyle/>
          <a:p>
            <a:r>
              <a:rPr lang="en-US"/>
              <a:t>Message-passing programming model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382000" cy="3457575"/>
          </a:xfrm>
          <a:noFill/>
          <a:ln/>
        </p:spPr>
        <p:txBody>
          <a:bodyPr lIns="63500" tIns="25400" rIns="63500" bIns="25400">
            <a:spAutoFit/>
          </a:bodyPr>
          <a:lstStyle/>
          <a:p>
            <a:pPr marL="203200" indent="-203200"/>
            <a:r>
              <a:rPr lang="en-US"/>
              <a:t>One of the two main models you will program in for class</a:t>
            </a:r>
            <a:br>
              <a:rPr lang="en-US"/>
            </a:br>
            <a:endParaRPr lang="en-US"/>
          </a:p>
          <a:p>
            <a:pPr marL="203200" indent="-203200"/>
            <a:r>
              <a:rPr lang="en-US"/>
              <a:t>Our version:  </a:t>
            </a:r>
            <a:r>
              <a:rPr lang="en-US">
                <a:solidFill>
                  <a:srgbClr val="FF0000"/>
                </a:solidFill>
              </a:rPr>
              <a:t>MPI  </a:t>
            </a:r>
            <a:r>
              <a:rPr lang="en-US">
                <a:solidFill>
                  <a:schemeClr val="tx1"/>
                </a:solidFill>
              </a:rPr>
              <a:t>(has become the de facto standard)</a:t>
            </a:r>
          </a:p>
          <a:p>
            <a:pPr marL="203200" indent="-203200"/>
            <a:endParaRPr lang="en-US">
              <a:solidFill>
                <a:schemeClr val="tx1"/>
              </a:solidFill>
            </a:endParaRPr>
          </a:p>
          <a:p>
            <a:pPr marL="203200" indent="-203200">
              <a:spcBef>
                <a:spcPts val="1500"/>
              </a:spcBef>
              <a:spcAft>
                <a:spcPts val="300"/>
              </a:spcAft>
            </a:pPr>
            <a:r>
              <a:rPr lang="en-US"/>
              <a:t>A least common denominator based on mid-80s technology</a:t>
            </a:r>
            <a:endParaRPr lang="en-US" sz="1800">
              <a:solidFill>
                <a:schemeClr val="tx1"/>
              </a:solidFill>
            </a:endParaRPr>
          </a:p>
          <a:p>
            <a:pPr marL="203200" indent="-203200"/>
            <a:endParaRPr lang="en-US" sz="1800">
              <a:solidFill>
                <a:schemeClr val="tx1"/>
              </a:solidFill>
            </a:endParaRPr>
          </a:p>
          <a:p>
            <a:pPr marL="203200" indent="-203200"/>
            <a:r>
              <a:rPr lang="en-US">
                <a:solidFill>
                  <a:schemeClr val="tx1"/>
                </a:solidFill>
              </a:rPr>
              <a:t>Links to documentation on course home page</a:t>
            </a:r>
          </a:p>
          <a:p>
            <a:pPr marL="203200" indent="-203200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9563"/>
            <a:ext cx="8305800" cy="422275"/>
          </a:xfrm>
        </p:spPr>
        <p:txBody>
          <a:bodyPr/>
          <a:lstStyle/>
          <a:p>
            <a:r>
              <a:rPr lang="en-US"/>
              <a:t>Machine Model 2:  Distributed Memory Cluster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534400" cy="2825750"/>
          </a:xfrm>
          <a:noFill/>
          <a:ln/>
        </p:spPr>
        <p:txBody>
          <a:bodyPr lIns="63500" tIns="25400" rIns="63500" bIns="25400">
            <a:spAutoFit/>
          </a:bodyPr>
          <a:lstStyle/>
          <a:p>
            <a:r>
              <a:rPr lang="en-US"/>
              <a:t>Cray T3E, IBM SP2</a:t>
            </a:r>
          </a:p>
          <a:p>
            <a:r>
              <a:rPr lang="en-US"/>
              <a:t>IBM SP-4 (DataStar), Cluster2, and Earth Simulator are distributed memory machines, but the </a:t>
            </a:r>
            <a:r>
              <a:rPr lang="en-US">
                <a:solidFill>
                  <a:srgbClr val="006600"/>
                </a:solidFill>
              </a:rPr>
              <a:t>nodes </a:t>
            </a:r>
            <a:r>
              <a:rPr lang="en-US"/>
              <a:t>are SMPs.</a:t>
            </a:r>
          </a:p>
          <a:p>
            <a:r>
              <a:rPr lang="en-US"/>
              <a:t>Each processor has its own memory and cache but cannot directly access another processor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memory.</a:t>
            </a:r>
          </a:p>
          <a:p>
            <a:r>
              <a:rPr lang="en-US"/>
              <a:t>Each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node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 has a network interface (NI) for all communication and synchronization.</a:t>
            </a:r>
          </a:p>
        </p:txBody>
      </p:sp>
      <p:grpSp>
        <p:nvGrpSpPr>
          <p:cNvPr id="315396" name="Group 4"/>
          <p:cNvGrpSpPr>
            <a:grpSpLocks/>
          </p:cNvGrpSpPr>
          <p:nvPr/>
        </p:nvGrpSpPr>
        <p:grpSpPr bwMode="auto">
          <a:xfrm>
            <a:off x="2054225" y="4343400"/>
            <a:ext cx="5105400" cy="1757363"/>
            <a:chOff x="1056" y="2301"/>
            <a:chExt cx="3216" cy="1107"/>
          </a:xfrm>
        </p:grpSpPr>
        <p:sp>
          <p:nvSpPr>
            <p:cNvPr id="315397" name="AutoShape 5"/>
            <p:cNvSpPr>
              <a:spLocks noChangeArrowheads="1"/>
            </p:cNvSpPr>
            <p:nvPr/>
          </p:nvSpPr>
          <p:spPr bwMode="auto">
            <a:xfrm>
              <a:off x="1104" y="3120"/>
              <a:ext cx="3168" cy="288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398" name="Text Box 6"/>
            <p:cNvSpPr txBox="1">
              <a:spLocks noChangeArrowheads="1"/>
            </p:cNvSpPr>
            <p:nvPr/>
          </p:nvSpPr>
          <p:spPr bwMode="auto">
            <a:xfrm>
              <a:off x="2208" y="3120"/>
              <a:ext cx="10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>
                  <a:latin typeface="Arial" charset="0"/>
                </a:rPr>
                <a:t>interconnect</a:t>
              </a:r>
            </a:p>
          </p:txBody>
        </p:sp>
        <p:sp>
          <p:nvSpPr>
            <p:cNvPr id="315399" name="Oval 7"/>
            <p:cNvSpPr>
              <a:spLocks noChangeArrowheads="1"/>
            </p:cNvSpPr>
            <p:nvPr/>
          </p:nvSpPr>
          <p:spPr bwMode="auto">
            <a:xfrm>
              <a:off x="1294" y="2304"/>
              <a:ext cx="290" cy="240"/>
            </a:xfrm>
            <a:prstGeom prst="ellipse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P0</a:t>
              </a:r>
            </a:p>
          </p:txBody>
        </p:sp>
        <p:sp>
          <p:nvSpPr>
            <p:cNvPr id="315400" name="Rectangle 8"/>
            <p:cNvSpPr>
              <a:spLocks noChangeArrowheads="1"/>
            </p:cNvSpPr>
            <p:nvPr/>
          </p:nvSpPr>
          <p:spPr bwMode="auto">
            <a:xfrm>
              <a:off x="1056" y="2592"/>
              <a:ext cx="624" cy="336"/>
            </a:xfrm>
            <a:prstGeom prst="rect">
              <a:avLst/>
            </a:prstGeom>
            <a:solidFill>
              <a:srgbClr val="EBD7C3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memory</a:t>
              </a:r>
            </a:p>
          </p:txBody>
        </p:sp>
        <p:sp>
          <p:nvSpPr>
            <p:cNvPr id="315401" name="Rectangle 9"/>
            <p:cNvSpPr>
              <a:spLocks noChangeArrowheads="1"/>
            </p:cNvSpPr>
            <p:nvPr/>
          </p:nvSpPr>
          <p:spPr bwMode="auto">
            <a:xfrm>
              <a:off x="1680" y="2304"/>
              <a:ext cx="240" cy="240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NI</a:t>
              </a:r>
            </a:p>
          </p:txBody>
        </p:sp>
        <p:sp>
          <p:nvSpPr>
            <p:cNvPr id="315402" name="Line 10"/>
            <p:cNvSpPr>
              <a:spLocks noChangeShapeType="1"/>
            </p:cNvSpPr>
            <p:nvPr/>
          </p:nvSpPr>
          <p:spPr bwMode="auto">
            <a:xfrm>
              <a:off x="1440" y="2544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03" name="Line 11"/>
            <p:cNvSpPr>
              <a:spLocks noChangeShapeType="1"/>
            </p:cNvSpPr>
            <p:nvPr/>
          </p:nvSpPr>
          <p:spPr bwMode="auto">
            <a:xfrm>
              <a:off x="1584" y="2448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04" name="Line 12"/>
            <p:cNvSpPr>
              <a:spLocks noChangeShapeType="1"/>
            </p:cNvSpPr>
            <p:nvPr/>
          </p:nvSpPr>
          <p:spPr bwMode="auto">
            <a:xfrm>
              <a:off x="1776" y="2544"/>
              <a:ext cx="0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05" name="Line 13"/>
            <p:cNvSpPr>
              <a:spLocks noChangeShapeType="1"/>
            </p:cNvSpPr>
            <p:nvPr/>
          </p:nvSpPr>
          <p:spPr bwMode="auto">
            <a:xfrm>
              <a:off x="2640" y="2544"/>
              <a:ext cx="0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06" name="Line 14"/>
            <p:cNvSpPr>
              <a:spLocks noChangeShapeType="1"/>
            </p:cNvSpPr>
            <p:nvPr/>
          </p:nvSpPr>
          <p:spPr bwMode="auto">
            <a:xfrm flipV="1">
              <a:off x="3936" y="2592"/>
              <a:ext cx="0" cy="5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07" name="Text Box 15"/>
            <p:cNvSpPr txBox="1">
              <a:spLocks noChangeArrowheads="1"/>
            </p:cNvSpPr>
            <p:nvPr/>
          </p:nvSpPr>
          <p:spPr bwMode="auto">
            <a:xfrm>
              <a:off x="2736" y="2688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>
                  <a:latin typeface="Arial" charset="0"/>
                </a:rPr>
                <a:t>. . .</a:t>
              </a:r>
            </a:p>
          </p:txBody>
        </p:sp>
        <p:sp>
          <p:nvSpPr>
            <p:cNvPr id="315408" name="Oval 16"/>
            <p:cNvSpPr>
              <a:spLocks noChangeArrowheads="1"/>
            </p:cNvSpPr>
            <p:nvPr/>
          </p:nvSpPr>
          <p:spPr bwMode="auto">
            <a:xfrm>
              <a:off x="2155" y="2301"/>
              <a:ext cx="290" cy="240"/>
            </a:xfrm>
            <a:prstGeom prst="ellipse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P1</a:t>
              </a:r>
            </a:p>
          </p:txBody>
        </p:sp>
        <p:sp>
          <p:nvSpPr>
            <p:cNvPr id="315409" name="Rectangle 17"/>
            <p:cNvSpPr>
              <a:spLocks noChangeArrowheads="1"/>
            </p:cNvSpPr>
            <p:nvPr/>
          </p:nvSpPr>
          <p:spPr bwMode="auto">
            <a:xfrm>
              <a:off x="1917" y="2589"/>
              <a:ext cx="624" cy="336"/>
            </a:xfrm>
            <a:prstGeom prst="rect">
              <a:avLst/>
            </a:prstGeom>
            <a:solidFill>
              <a:srgbClr val="EBD7C3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memory</a:t>
              </a:r>
            </a:p>
          </p:txBody>
        </p:sp>
        <p:sp>
          <p:nvSpPr>
            <p:cNvPr id="315410" name="Rectangle 18"/>
            <p:cNvSpPr>
              <a:spLocks noChangeArrowheads="1"/>
            </p:cNvSpPr>
            <p:nvPr/>
          </p:nvSpPr>
          <p:spPr bwMode="auto">
            <a:xfrm>
              <a:off x="2541" y="2301"/>
              <a:ext cx="240" cy="240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NI</a:t>
              </a:r>
            </a:p>
          </p:txBody>
        </p:sp>
        <p:sp>
          <p:nvSpPr>
            <p:cNvPr id="315411" name="Line 19"/>
            <p:cNvSpPr>
              <a:spLocks noChangeShapeType="1"/>
            </p:cNvSpPr>
            <p:nvPr/>
          </p:nvSpPr>
          <p:spPr bwMode="auto">
            <a:xfrm>
              <a:off x="2301" y="2541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12" name="Line 20"/>
            <p:cNvSpPr>
              <a:spLocks noChangeShapeType="1"/>
            </p:cNvSpPr>
            <p:nvPr/>
          </p:nvSpPr>
          <p:spPr bwMode="auto">
            <a:xfrm>
              <a:off x="2445" y="2445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13" name="Oval 21"/>
            <p:cNvSpPr>
              <a:spLocks noChangeArrowheads="1"/>
            </p:cNvSpPr>
            <p:nvPr/>
          </p:nvSpPr>
          <p:spPr bwMode="auto">
            <a:xfrm>
              <a:off x="3442" y="2357"/>
              <a:ext cx="290" cy="240"/>
            </a:xfrm>
            <a:prstGeom prst="ellipse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Pn</a:t>
              </a:r>
            </a:p>
          </p:txBody>
        </p:sp>
        <p:sp>
          <p:nvSpPr>
            <p:cNvPr id="315414" name="Rectangle 22"/>
            <p:cNvSpPr>
              <a:spLocks noChangeArrowheads="1"/>
            </p:cNvSpPr>
            <p:nvPr/>
          </p:nvSpPr>
          <p:spPr bwMode="auto">
            <a:xfrm>
              <a:off x="3204" y="2645"/>
              <a:ext cx="624" cy="336"/>
            </a:xfrm>
            <a:prstGeom prst="rect">
              <a:avLst/>
            </a:prstGeom>
            <a:solidFill>
              <a:srgbClr val="EBD7C3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memory</a:t>
              </a:r>
            </a:p>
          </p:txBody>
        </p:sp>
        <p:sp>
          <p:nvSpPr>
            <p:cNvPr id="315415" name="Rectangle 23"/>
            <p:cNvSpPr>
              <a:spLocks noChangeArrowheads="1"/>
            </p:cNvSpPr>
            <p:nvPr/>
          </p:nvSpPr>
          <p:spPr bwMode="auto">
            <a:xfrm>
              <a:off x="3828" y="2357"/>
              <a:ext cx="240" cy="240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NI</a:t>
              </a:r>
            </a:p>
          </p:txBody>
        </p:sp>
        <p:sp>
          <p:nvSpPr>
            <p:cNvPr id="315416" name="Line 24"/>
            <p:cNvSpPr>
              <a:spLocks noChangeShapeType="1"/>
            </p:cNvSpPr>
            <p:nvPr/>
          </p:nvSpPr>
          <p:spPr bwMode="auto">
            <a:xfrm>
              <a:off x="3588" y="2597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17" name="Line 25"/>
            <p:cNvSpPr>
              <a:spLocks noChangeShapeType="1"/>
            </p:cNvSpPr>
            <p:nvPr/>
          </p:nvSpPr>
          <p:spPr bwMode="auto">
            <a:xfrm>
              <a:off x="3732" y="2501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23888" y="309563"/>
            <a:ext cx="6315075" cy="477837"/>
          </a:xfrm>
          <a:noFill/>
          <a:ln/>
        </p:spPr>
        <p:txBody>
          <a:bodyPr wrap="none" lIns="63500" tIns="25400" rIns="63500" bIns="25400" anchor="t">
            <a:spAutoFit/>
          </a:bodyPr>
          <a:lstStyle/>
          <a:p>
            <a:r>
              <a:rPr lang="en-US"/>
              <a:t>Programming Model 4:  Data Parallel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250238" cy="3638550"/>
          </a:xfrm>
          <a:noFill/>
          <a:ln/>
        </p:spPr>
        <p:txBody>
          <a:bodyPr lIns="63500" tIns="25400" rIns="63500" bIns="25400">
            <a:spAutoFit/>
          </a:bodyPr>
          <a:lstStyle/>
          <a:p>
            <a:pPr marL="203200" indent="-203200"/>
            <a:r>
              <a:rPr lang="en-US"/>
              <a:t>Single thread of control consisting of </a:t>
            </a:r>
            <a:r>
              <a:rPr lang="en-US">
                <a:solidFill>
                  <a:schemeClr val="accent1"/>
                </a:solidFill>
              </a:rPr>
              <a:t>parallel operations</a:t>
            </a:r>
            <a:r>
              <a:rPr lang="en-US"/>
              <a:t>.</a:t>
            </a:r>
            <a:endParaRPr lang="en-US">
              <a:solidFill>
                <a:schemeClr val="accent1"/>
              </a:solidFill>
            </a:endParaRPr>
          </a:p>
          <a:p>
            <a:pPr marL="203200" indent="-203200"/>
            <a:r>
              <a:rPr lang="en-US"/>
              <a:t>Parallel operations applied to all (or a defined subset) of a data structure, usually an array</a:t>
            </a:r>
          </a:p>
          <a:p>
            <a:pPr marL="508000" lvl="1" indent="-190500"/>
            <a:r>
              <a:rPr lang="en-US" b="1"/>
              <a:t>Communication is implicit in parallel operators </a:t>
            </a:r>
          </a:p>
          <a:p>
            <a:pPr marL="508000" lvl="1" indent="-190500"/>
            <a:r>
              <a:rPr lang="en-US" b="1"/>
              <a:t>Elegant and easy to understand and reason about </a:t>
            </a:r>
          </a:p>
          <a:p>
            <a:pPr marL="508000" lvl="1" indent="-190500"/>
            <a:r>
              <a:rPr lang="en-US" b="1"/>
              <a:t>Matlab and APL are sequential data-parallel languages</a:t>
            </a:r>
          </a:p>
          <a:p>
            <a:pPr marL="508000" lvl="1" indent="-190500"/>
            <a:r>
              <a:rPr lang="en-US" b="1"/>
              <a:t>Matlab*P / Star-P : data-parallel version of Matlab</a:t>
            </a:r>
          </a:p>
          <a:p>
            <a:pPr marL="203200" indent="-203200"/>
            <a:r>
              <a:rPr lang="en-US"/>
              <a:t>Drawbacks: </a:t>
            </a:r>
          </a:p>
          <a:p>
            <a:pPr marL="508000" lvl="1" indent="-190500"/>
            <a:r>
              <a:rPr lang="en-US" b="1"/>
              <a:t>Not all problems fit this model</a:t>
            </a:r>
          </a:p>
          <a:p>
            <a:pPr marL="508000" lvl="1" indent="-190500"/>
            <a:r>
              <a:rPr lang="en-US" b="1"/>
              <a:t>Difficult to map onto coarse-grained machines</a:t>
            </a:r>
          </a:p>
        </p:txBody>
      </p:sp>
      <p:grpSp>
        <p:nvGrpSpPr>
          <p:cNvPr id="318468" name="Group 4"/>
          <p:cNvGrpSpPr>
            <a:grpSpLocks/>
          </p:cNvGrpSpPr>
          <p:nvPr/>
        </p:nvGrpSpPr>
        <p:grpSpPr bwMode="auto">
          <a:xfrm>
            <a:off x="4279900" y="4724400"/>
            <a:ext cx="3357563" cy="1306513"/>
            <a:chOff x="3397" y="3249"/>
            <a:chExt cx="2115" cy="823"/>
          </a:xfrm>
        </p:grpSpPr>
        <p:grpSp>
          <p:nvGrpSpPr>
            <p:cNvPr id="318469" name="Group 5"/>
            <p:cNvGrpSpPr>
              <a:grpSpLocks/>
            </p:cNvGrpSpPr>
            <p:nvPr/>
          </p:nvGrpSpPr>
          <p:grpSpPr bwMode="auto">
            <a:xfrm>
              <a:off x="3704" y="3312"/>
              <a:ext cx="1808" cy="96"/>
              <a:chOff x="3704" y="3312"/>
              <a:chExt cx="1808" cy="96"/>
            </a:xfrm>
          </p:grpSpPr>
          <p:sp>
            <p:nvSpPr>
              <p:cNvPr id="318470" name="Rectangle 6"/>
              <p:cNvSpPr>
                <a:spLocks noChangeArrowheads="1"/>
              </p:cNvSpPr>
              <p:nvPr/>
            </p:nvSpPr>
            <p:spPr bwMode="auto">
              <a:xfrm>
                <a:off x="3704" y="3320"/>
                <a:ext cx="1808" cy="8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471" name="Line 7"/>
              <p:cNvSpPr>
                <a:spLocks noChangeShapeType="1"/>
              </p:cNvSpPr>
              <p:nvPr/>
            </p:nvSpPr>
            <p:spPr bwMode="auto">
              <a:xfrm>
                <a:off x="3792" y="3312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472" name="Line 8"/>
              <p:cNvSpPr>
                <a:spLocks noChangeShapeType="1"/>
              </p:cNvSpPr>
              <p:nvPr/>
            </p:nvSpPr>
            <p:spPr bwMode="auto">
              <a:xfrm>
                <a:off x="3888" y="3312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473" name="Line 9"/>
              <p:cNvSpPr>
                <a:spLocks noChangeShapeType="1"/>
              </p:cNvSpPr>
              <p:nvPr/>
            </p:nvSpPr>
            <p:spPr bwMode="auto">
              <a:xfrm>
                <a:off x="3984" y="3312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474" name="Line 10"/>
              <p:cNvSpPr>
                <a:spLocks noChangeShapeType="1"/>
              </p:cNvSpPr>
              <p:nvPr/>
            </p:nvSpPr>
            <p:spPr bwMode="auto">
              <a:xfrm>
                <a:off x="4080" y="3312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475" name="Line 11"/>
              <p:cNvSpPr>
                <a:spLocks noChangeShapeType="1"/>
              </p:cNvSpPr>
              <p:nvPr/>
            </p:nvSpPr>
            <p:spPr bwMode="auto">
              <a:xfrm>
                <a:off x="4176" y="3312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476" name="Line 12"/>
              <p:cNvSpPr>
                <a:spLocks noChangeShapeType="1"/>
              </p:cNvSpPr>
              <p:nvPr/>
            </p:nvSpPr>
            <p:spPr bwMode="auto">
              <a:xfrm>
                <a:off x="4272" y="3312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477" name="Line 13"/>
              <p:cNvSpPr>
                <a:spLocks noChangeShapeType="1"/>
              </p:cNvSpPr>
              <p:nvPr/>
            </p:nvSpPr>
            <p:spPr bwMode="auto">
              <a:xfrm>
                <a:off x="4368" y="3312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478" name="Line 14"/>
              <p:cNvSpPr>
                <a:spLocks noChangeShapeType="1"/>
              </p:cNvSpPr>
              <p:nvPr/>
            </p:nvSpPr>
            <p:spPr bwMode="auto">
              <a:xfrm>
                <a:off x="4464" y="3312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479" name="Line 15"/>
              <p:cNvSpPr>
                <a:spLocks noChangeShapeType="1"/>
              </p:cNvSpPr>
              <p:nvPr/>
            </p:nvSpPr>
            <p:spPr bwMode="auto">
              <a:xfrm>
                <a:off x="4560" y="3312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480" name="Line 16"/>
              <p:cNvSpPr>
                <a:spLocks noChangeShapeType="1"/>
              </p:cNvSpPr>
              <p:nvPr/>
            </p:nvSpPr>
            <p:spPr bwMode="auto">
              <a:xfrm>
                <a:off x="4656" y="3312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481" name="Line 17"/>
              <p:cNvSpPr>
                <a:spLocks noChangeShapeType="1"/>
              </p:cNvSpPr>
              <p:nvPr/>
            </p:nvSpPr>
            <p:spPr bwMode="auto">
              <a:xfrm>
                <a:off x="4752" y="3312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482" name="Line 18"/>
              <p:cNvSpPr>
                <a:spLocks noChangeShapeType="1"/>
              </p:cNvSpPr>
              <p:nvPr/>
            </p:nvSpPr>
            <p:spPr bwMode="auto">
              <a:xfrm>
                <a:off x="4848" y="3312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483" name="Line 19"/>
              <p:cNvSpPr>
                <a:spLocks noChangeShapeType="1"/>
              </p:cNvSpPr>
              <p:nvPr/>
            </p:nvSpPr>
            <p:spPr bwMode="auto">
              <a:xfrm>
                <a:off x="4944" y="3312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484" name="Line 20"/>
              <p:cNvSpPr>
                <a:spLocks noChangeShapeType="1"/>
              </p:cNvSpPr>
              <p:nvPr/>
            </p:nvSpPr>
            <p:spPr bwMode="auto">
              <a:xfrm>
                <a:off x="5040" y="3312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485" name="Line 21"/>
              <p:cNvSpPr>
                <a:spLocks noChangeShapeType="1"/>
              </p:cNvSpPr>
              <p:nvPr/>
            </p:nvSpPr>
            <p:spPr bwMode="auto">
              <a:xfrm>
                <a:off x="5136" y="3312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486" name="Line 22"/>
              <p:cNvSpPr>
                <a:spLocks noChangeShapeType="1"/>
              </p:cNvSpPr>
              <p:nvPr/>
            </p:nvSpPr>
            <p:spPr bwMode="auto">
              <a:xfrm>
                <a:off x="5232" y="3312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487" name="Line 23"/>
              <p:cNvSpPr>
                <a:spLocks noChangeShapeType="1"/>
              </p:cNvSpPr>
              <p:nvPr/>
            </p:nvSpPr>
            <p:spPr bwMode="auto">
              <a:xfrm>
                <a:off x="5328" y="3312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488" name="Line 24"/>
              <p:cNvSpPr>
                <a:spLocks noChangeShapeType="1"/>
              </p:cNvSpPr>
              <p:nvPr/>
            </p:nvSpPr>
            <p:spPr bwMode="auto">
              <a:xfrm>
                <a:off x="5424" y="3312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8489" name="Rectangle 25"/>
            <p:cNvSpPr>
              <a:spLocks noChangeArrowheads="1"/>
            </p:cNvSpPr>
            <p:nvPr/>
          </p:nvSpPr>
          <p:spPr bwMode="auto">
            <a:xfrm>
              <a:off x="4568" y="3992"/>
              <a:ext cx="80" cy="8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490" name="Rectangle 26"/>
            <p:cNvSpPr>
              <a:spLocks noChangeArrowheads="1"/>
            </p:cNvSpPr>
            <p:nvPr/>
          </p:nvSpPr>
          <p:spPr bwMode="auto">
            <a:xfrm>
              <a:off x="3397" y="3249"/>
              <a:ext cx="2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solidFill>
                    <a:schemeClr val="hlink"/>
                  </a:solidFill>
                  <a:latin typeface="Arial" charset="0"/>
                </a:rPr>
                <a:t>A:</a:t>
              </a:r>
              <a:endParaRPr lang="en-US" sz="1800" b="1">
                <a:solidFill>
                  <a:srgbClr val="2CD236"/>
                </a:solidFill>
                <a:latin typeface="Arial" charset="0"/>
              </a:endParaRPr>
            </a:p>
          </p:txBody>
        </p:sp>
        <p:grpSp>
          <p:nvGrpSpPr>
            <p:cNvPr id="318491" name="Group 27"/>
            <p:cNvGrpSpPr>
              <a:grpSpLocks/>
            </p:cNvGrpSpPr>
            <p:nvPr/>
          </p:nvGrpSpPr>
          <p:grpSpPr bwMode="auto">
            <a:xfrm>
              <a:off x="3704" y="3648"/>
              <a:ext cx="1808" cy="96"/>
              <a:chOff x="3704" y="3648"/>
              <a:chExt cx="1808" cy="96"/>
            </a:xfrm>
          </p:grpSpPr>
          <p:sp>
            <p:nvSpPr>
              <p:cNvPr id="318492" name="Rectangle 28"/>
              <p:cNvSpPr>
                <a:spLocks noChangeArrowheads="1"/>
              </p:cNvSpPr>
              <p:nvPr/>
            </p:nvSpPr>
            <p:spPr bwMode="auto">
              <a:xfrm>
                <a:off x="3704" y="3656"/>
                <a:ext cx="1808" cy="8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493" name="Line 29"/>
              <p:cNvSpPr>
                <a:spLocks noChangeShapeType="1"/>
              </p:cNvSpPr>
              <p:nvPr/>
            </p:nvSpPr>
            <p:spPr bwMode="auto">
              <a:xfrm>
                <a:off x="3792" y="3648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494" name="Line 30"/>
              <p:cNvSpPr>
                <a:spLocks noChangeShapeType="1"/>
              </p:cNvSpPr>
              <p:nvPr/>
            </p:nvSpPr>
            <p:spPr bwMode="auto">
              <a:xfrm>
                <a:off x="3888" y="3648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495" name="Line 31"/>
              <p:cNvSpPr>
                <a:spLocks noChangeShapeType="1"/>
              </p:cNvSpPr>
              <p:nvPr/>
            </p:nvSpPr>
            <p:spPr bwMode="auto">
              <a:xfrm>
                <a:off x="3984" y="3648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496" name="Line 32"/>
              <p:cNvSpPr>
                <a:spLocks noChangeShapeType="1"/>
              </p:cNvSpPr>
              <p:nvPr/>
            </p:nvSpPr>
            <p:spPr bwMode="auto">
              <a:xfrm>
                <a:off x="4080" y="3648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497" name="Line 33"/>
              <p:cNvSpPr>
                <a:spLocks noChangeShapeType="1"/>
              </p:cNvSpPr>
              <p:nvPr/>
            </p:nvSpPr>
            <p:spPr bwMode="auto">
              <a:xfrm>
                <a:off x="4176" y="3648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498" name="Line 34"/>
              <p:cNvSpPr>
                <a:spLocks noChangeShapeType="1"/>
              </p:cNvSpPr>
              <p:nvPr/>
            </p:nvSpPr>
            <p:spPr bwMode="auto">
              <a:xfrm>
                <a:off x="4272" y="3648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499" name="Line 35"/>
              <p:cNvSpPr>
                <a:spLocks noChangeShapeType="1"/>
              </p:cNvSpPr>
              <p:nvPr/>
            </p:nvSpPr>
            <p:spPr bwMode="auto">
              <a:xfrm>
                <a:off x="4368" y="3648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500" name="Line 36"/>
              <p:cNvSpPr>
                <a:spLocks noChangeShapeType="1"/>
              </p:cNvSpPr>
              <p:nvPr/>
            </p:nvSpPr>
            <p:spPr bwMode="auto">
              <a:xfrm>
                <a:off x="4464" y="3648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501" name="Line 37"/>
              <p:cNvSpPr>
                <a:spLocks noChangeShapeType="1"/>
              </p:cNvSpPr>
              <p:nvPr/>
            </p:nvSpPr>
            <p:spPr bwMode="auto">
              <a:xfrm>
                <a:off x="4560" y="3648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502" name="Line 38"/>
              <p:cNvSpPr>
                <a:spLocks noChangeShapeType="1"/>
              </p:cNvSpPr>
              <p:nvPr/>
            </p:nvSpPr>
            <p:spPr bwMode="auto">
              <a:xfrm>
                <a:off x="4656" y="3648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503" name="Line 39"/>
              <p:cNvSpPr>
                <a:spLocks noChangeShapeType="1"/>
              </p:cNvSpPr>
              <p:nvPr/>
            </p:nvSpPr>
            <p:spPr bwMode="auto">
              <a:xfrm>
                <a:off x="4752" y="3648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504" name="Line 40"/>
              <p:cNvSpPr>
                <a:spLocks noChangeShapeType="1"/>
              </p:cNvSpPr>
              <p:nvPr/>
            </p:nvSpPr>
            <p:spPr bwMode="auto">
              <a:xfrm>
                <a:off x="4848" y="3648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505" name="Line 41"/>
              <p:cNvSpPr>
                <a:spLocks noChangeShapeType="1"/>
              </p:cNvSpPr>
              <p:nvPr/>
            </p:nvSpPr>
            <p:spPr bwMode="auto">
              <a:xfrm>
                <a:off x="4944" y="3648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506" name="Line 42"/>
              <p:cNvSpPr>
                <a:spLocks noChangeShapeType="1"/>
              </p:cNvSpPr>
              <p:nvPr/>
            </p:nvSpPr>
            <p:spPr bwMode="auto">
              <a:xfrm>
                <a:off x="5040" y="3648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507" name="Line 43"/>
              <p:cNvSpPr>
                <a:spLocks noChangeShapeType="1"/>
              </p:cNvSpPr>
              <p:nvPr/>
            </p:nvSpPr>
            <p:spPr bwMode="auto">
              <a:xfrm>
                <a:off x="5136" y="3648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508" name="Line 44"/>
              <p:cNvSpPr>
                <a:spLocks noChangeShapeType="1"/>
              </p:cNvSpPr>
              <p:nvPr/>
            </p:nvSpPr>
            <p:spPr bwMode="auto">
              <a:xfrm>
                <a:off x="5232" y="3648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509" name="Line 45"/>
              <p:cNvSpPr>
                <a:spLocks noChangeShapeType="1"/>
              </p:cNvSpPr>
              <p:nvPr/>
            </p:nvSpPr>
            <p:spPr bwMode="auto">
              <a:xfrm>
                <a:off x="5328" y="3648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510" name="Line 46"/>
              <p:cNvSpPr>
                <a:spLocks noChangeShapeType="1"/>
              </p:cNvSpPr>
              <p:nvPr/>
            </p:nvSpPr>
            <p:spPr bwMode="auto">
              <a:xfrm>
                <a:off x="5424" y="3648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8511" name="Rectangle 47"/>
            <p:cNvSpPr>
              <a:spLocks noChangeArrowheads="1"/>
            </p:cNvSpPr>
            <p:nvPr/>
          </p:nvSpPr>
          <p:spPr bwMode="auto">
            <a:xfrm>
              <a:off x="3397" y="3585"/>
              <a:ext cx="3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solidFill>
                    <a:schemeClr val="hlink"/>
                  </a:solidFill>
                  <a:latin typeface="Arial" charset="0"/>
                </a:rPr>
                <a:t>fA:</a:t>
              </a:r>
              <a:endParaRPr lang="en-US" sz="1800" b="1">
                <a:solidFill>
                  <a:srgbClr val="2CD236"/>
                </a:solidFill>
                <a:latin typeface="Arial" charset="0"/>
              </a:endParaRPr>
            </a:p>
          </p:txBody>
        </p:sp>
        <p:sp>
          <p:nvSpPr>
            <p:cNvPr id="318512" name="Line 48"/>
            <p:cNvSpPr>
              <a:spLocks noChangeShapeType="1"/>
            </p:cNvSpPr>
            <p:nvPr/>
          </p:nvSpPr>
          <p:spPr bwMode="auto">
            <a:xfrm>
              <a:off x="4608" y="3408"/>
              <a:ext cx="0" cy="24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513" name="Line 49"/>
            <p:cNvSpPr>
              <a:spLocks noChangeShapeType="1"/>
            </p:cNvSpPr>
            <p:nvPr/>
          </p:nvSpPr>
          <p:spPr bwMode="auto">
            <a:xfrm>
              <a:off x="4608" y="3744"/>
              <a:ext cx="0" cy="24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514" name="Rectangle 50"/>
            <p:cNvSpPr>
              <a:spLocks noChangeArrowheads="1"/>
            </p:cNvSpPr>
            <p:nvPr/>
          </p:nvSpPr>
          <p:spPr bwMode="auto">
            <a:xfrm>
              <a:off x="4645" y="3441"/>
              <a:ext cx="1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solidFill>
                    <a:schemeClr val="accent1"/>
                  </a:solidFill>
                  <a:latin typeface="Arial" charset="0"/>
                </a:rPr>
                <a:t>f</a:t>
              </a:r>
            </a:p>
          </p:txBody>
        </p:sp>
        <p:sp>
          <p:nvSpPr>
            <p:cNvPr id="318515" name="Rectangle 51"/>
            <p:cNvSpPr>
              <a:spLocks noChangeArrowheads="1"/>
            </p:cNvSpPr>
            <p:nvPr/>
          </p:nvSpPr>
          <p:spPr bwMode="auto">
            <a:xfrm>
              <a:off x="4645" y="3729"/>
              <a:ext cx="4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solidFill>
                    <a:schemeClr val="accent1"/>
                  </a:solidFill>
                  <a:latin typeface="Arial" charset="0"/>
                </a:rPr>
                <a:t>sum</a:t>
              </a:r>
            </a:p>
          </p:txBody>
        </p:sp>
      </p:grpSp>
      <p:sp>
        <p:nvSpPr>
          <p:cNvPr id="318516" name="Text Box 52"/>
          <p:cNvSpPr txBox="1">
            <a:spLocks noChangeArrowheads="1"/>
          </p:cNvSpPr>
          <p:nvPr/>
        </p:nvSpPr>
        <p:spPr bwMode="auto">
          <a:xfrm>
            <a:off x="1063625" y="4913313"/>
            <a:ext cx="22987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FF0000"/>
                </a:solidFill>
                <a:latin typeface="Arial" charset="0"/>
              </a:rPr>
              <a:t>A = array of all data</a:t>
            </a:r>
          </a:p>
          <a:p>
            <a:r>
              <a:rPr lang="en-US" sz="1800" b="1">
                <a:solidFill>
                  <a:srgbClr val="FF0000"/>
                </a:solidFill>
                <a:latin typeface="Arial" charset="0"/>
              </a:rPr>
              <a:t>fA = f(A)</a:t>
            </a:r>
          </a:p>
          <a:p>
            <a:r>
              <a:rPr lang="en-US" sz="1800" b="1">
                <a:solidFill>
                  <a:srgbClr val="FF0000"/>
                </a:solidFill>
                <a:latin typeface="Arial" charset="0"/>
              </a:rPr>
              <a:t>s = sum(fA)</a:t>
            </a:r>
          </a:p>
        </p:txBody>
      </p:sp>
      <p:sp>
        <p:nvSpPr>
          <p:cNvPr id="318517" name="Text Box 53"/>
          <p:cNvSpPr txBox="1">
            <a:spLocks noChangeArrowheads="1"/>
          </p:cNvSpPr>
          <p:nvPr/>
        </p:nvSpPr>
        <p:spPr bwMode="auto">
          <a:xfrm>
            <a:off x="4356100" y="5715000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chemeClr val="hlink"/>
                </a:solidFill>
                <a:latin typeface="Arial" charset="0"/>
              </a:rPr>
              <a:t>s:</a:t>
            </a:r>
            <a:endParaRPr lang="en-US" sz="1800">
              <a:latin typeface="Arial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23888" y="309563"/>
            <a:ext cx="8139112" cy="609600"/>
          </a:xfrm>
        </p:spPr>
        <p:txBody>
          <a:bodyPr/>
          <a:lstStyle/>
          <a:p>
            <a:r>
              <a:rPr lang="en-US"/>
              <a:t>Machine Model 4a:  SIMD System</a:t>
            </a:r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2830513"/>
          </a:xfrm>
          <a:noFill/>
          <a:ln/>
        </p:spPr>
        <p:txBody>
          <a:bodyPr lIns="63500" tIns="25400" rIns="63500" bIns="25400">
            <a:spAutoFit/>
          </a:bodyPr>
          <a:lstStyle/>
          <a:p>
            <a:pPr marL="203200" indent="-203200"/>
            <a:r>
              <a:rPr lang="en-US" sz="2000"/>
              <a:t>A large number of (usually) small processors.</a:t>
            </a:r>
          </a:p>
          <a:p>
            <a:pPr marL="508000" lvl="1" indent="-190500"/>
            <a:r>
              <a:rPr lang="en-US" sz="1600" b="1"/>
              <a:t>A single </a:t>
            </a:r>
            <a:r>
              <a:rPr lang="ja-JP" altLang="en-US" sz="1600" b="1">
                <a:latin typeface="Arial"/>
              </a:rPr>
              <a:t>“</a:t>
            </a:r>
            <a:r>
              <a:rPr lang="en-US" sz="1600" b="1"/>
              <a:t>control processor</a:t>
            </a:r>
            <a:r>
              <a:rPr lang="ja-JP" altLang="en-US" sz="1600" b="1">
                <a:latin typeface="Arial"/>
              </a:rPr>
              <a:t>”</a:t>
            </a:r>
            <a:r>
              <a:rPr lang="en-US" sz="1600" b="1"/>
              <a:t> issues each instruction.</a:t>
            </a:r>
          </a:p>
          <a:p>
            <a:pPr marL="508000" lvl="1" indent="-190500"/>
            <a:r>
              <a:rPr lang="en-US" sz="1600" b="1"/>
              <a:t>Each processor executes the same instruction.</a:t>
            </a:r>
          </a:p>
          <a:p>
            <a:pPr marL="508000" lvl="1" indent="-190500"/>
            <a:r>
              <a:rPr lang="en-US" sz="1600" b="1"/>
              <a:t>Some processors may be turned off on some instructions.</a:t>
            </a:r>
          </a:p>
          <a:p>
            <a:pPr marL="508000" lvl="1" indent="-190500"/>
            <a:endParaRPr lang="en-US" sz="1600" b="1"/>
          </a:p>
          <a:p>
            <a:pPr marL="203200" indent="-203200"/>
            <a:r>
              <a:rPr lang="en-US" sz="2000"/>
              <a:t>Machines not popular (CM2, Maspar), but programming model is</a:t>
            </a:r>
          </a:p>
          <a:p>
            <a:pPr marL="508000" lvl="1" indent="-190500"/>
            <a:r>
              <a:rPr lang="en-US"/>
              <a:t>implemented by mapping n-fold parallelism to p processors</a:t>
            </a:r>
          </a:p>
          <a:p>
            <a:pPr marL="508000" lvl="1" indent="-190500"/>
            <a:r>
              <a:rPr lang="en-US"/>
              <a:t>mostly done in the compilers (HPF = High Performance Fortran), </a:t>
            </a:r>
            <a:br>
              <a:rPr lang="en-US"/>
            </a:br>
            <a:r>
              <a:rPr lang="en-US"/>
              <a:t>but it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hard</a:t>
            </a:r>
            <a:endParaRPr lang="en-US" b="1"/>
          </a:p>
        </p:txBody>
      </p:sp>
      <p:sp>
        <p:nvSpPr>
          <p:cNvPr id="319492" name="AutoShape 4"/>
          <p:cNvSpPr>
            <a:spLocks noChangeArrowheads="1"/>
          </p:cNvSpPr>
          <p:nvPr/>
        </p:nvSpPr>
        <p:spPr bwMode="auto">
          <a:xfrm>
            <a:off x="981075" y="5599113"/>
            <a:ext cx="7556500" cy="4572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 b="1">
                <a:latin typeface="Arial" charset="0"/>
              </a:rPr>
              <a:t>interconnect</a:t>
            </a:r>
          </a:p>
        </p:txBody>
      </p:sp>
      <p:grpSp>
        <p:nvGrpSpPr>
          <p:cNvPr id="319493" name="Group 5"/>
          <p:cNvGrpSpPr>
            <a:grpSpLocks/>
          </p:cNvGrpSpPr>
          <p:nvPr/>
        </p:nvGrpSpPr>
        <p:grpSpPr bwMode="auto">
          <a:xfrm>
            <a:off x="1062038" y="4851400"/>
            <a:ext cx="1114425" cy="747713"/>
            <a:chOff x="1176" y="2841"/>
            <a:chExt cx="972" cy="816"/>
          </a:xfrm>
        </p:grpSpPr>
        <p:sp>
          <p:nvSpPr>
            <p:cNvPr id="319494" name="Oval 6"/>
            <p:cNvSpPr>
              <a:spLocks noChangeArrowheads="1"/>
            </p:cNvSpPr>
            <p:nvPr/>
          </p:nvSpPr>
          <p:spPr bwMode="auto">
            <a:xfrm>
              <a:off x="1500" y="2841"/>
              <a:ext cx="270" cy="240"/>
            </a:xfrm>
            <a:prstGeom prst="ellipse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b="1">
                  <a:latin typeface="Arial" charset="0"/>
                </a:rPr>
                <a:t>P1</a:t>
              </a:r>
            </a:p>
          </p:txBody>
        </p:sp>
        <p:sp>
          <p:nvSpPr>
            <p:cNvPr id="319495" name="Rectangle 7"/>
            <p:cNvSpPr>
              <a:spLocks noChangeArrowheads="1"/>
            </p:cNvSpPr>
            <p:nvPr/>
          </p:nvSpPr>
          <p:spPr bwMode="auto">
            <a:xfrm>
              <a:off x="1176" y="3129"/>
              <a:ext cx="702" cy="336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b="1">
                  <a:latin typeface="Arial" charset="0"/>
                </a:rPr>
                <a:t>memory</a:t>
              </a:r>
            </a:p>
          </p:txBody>
        </p:sp>
        <p:sp>
          <p:nvSpPr>
            <p:cNvPr id="319496" name="Rectangle 8"/>
            <p:cNvSpPr>
              <a:spLocks noChangeArrowheads="1"/>
            </p:cNvSpPr>
            <p:nvPr/>
          </p:nvSpPr>
          <p:spPr bwMode="auto">
            <a:xfrm>
              <a:off x="1878" y="2841"/>
              <a:ext cx="270" cy="240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b="1">
                  <a:latin typeface="Arial" charset="0"/>
                </a:rPr>
                <a:t>NI</a:t>
              </a:r>
            </a:p>
          </p:txBody>
        </p:sp>
        <p:sp>
          <p:nvSpPr>
            <p:cNvPr id="319497" name="Line 9"/>
            <p:cNvSpPr>
              <a:spLocks noChangeShapeType="1"/>
            </p:cNvSpPr>
            <p:nvPr/>
          </p:nvSpPr>
          <p:spPr bwMode="auto">
            <a:xfrm>
              <a:off x="1608" y="3081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498" name="Line 10"/>
            <p:cNvSpPr>
              <a:spLocks noChangeShapeType="1"/>
            </p:cNvSpPr>
            <p:nvPr/>
          </p:nvSpPr>
          <p:spPr bwMode="auto">
            <a:xfrm>
              <a:off x="1770" y="2985"/>
              <a:ext cx="1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499" name="Line 11"/>
            <p:cNvSpPr>
              <a:spLocks noChangeShapeType="1"/>
            </p:cNvSpPr>
            <p:nvPr/>
          </p:nvSpPr>
          <p:spPr bwMode="auto">
            <a:xfrm>
              <a:off x="2039" y="3081"/>
              <a:ext cx="1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9500" name="Text Box 12"/>
          <p:cNvSpPr txBox="1">
            <a:spLocks noChangeArrowheads="1"/>
          </p:cNvSpPr>
          <p:nvPr/>
        </p:nvSpPr>
        <p:spPr bwMode="auto">
          <a:xfrm>
            <a:off x="4905375" y="4913313"/>
            <a:ext cx="7699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. . .</a:t>
            </a:r>
          </a:p>
        </p:txBody>
      </p:sp>
      <p:sp>
        <p:nvSpPr>
          <p:cNvPr id="319501" name="Rectangle 13"/>
          <p:cNvSpPr>
            <a:spLocks noChangeArrowheads="1"/>
          </p:cNvSpPr>
          <p:nvPr/>
        </p:nvSpPr>
        <p:spPr bwMode="auto">
          <a:xfrm>
            <a:off x="3609975" y="4194175"/>
            <a:ext cx="2571750" cy="300038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 b="1">
                <a:latin typeface="Arial" charset="0"/>
              </a:rPr>
              <a:t>control processor</a:t>
            </a:r>
          </a:p>
        </p:txBody>
      </p:sp>
      <p:sp>
        <p:nvSpPr>
          <p:cNvPr id="319502" name="Line 14"/>
          <p:cNvSpPr>
            <a:spLocks noChangeShapeType="1"/>
          </p:cNvSpPr>
          <p:nvPr/>
        </p:nvSpPr>
        <p:spPr bwMode="auto">
          <a:xfrm flipV="1">
            <a:off x="1557338" y="4494213"/>
            <a:ext cx="2171700" cy="357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9503" name="Line 15"/>
          <p:cNvSpPr>
            <a:spLocks noChangeShapeType="1"/>
          </p:cNvSpPr>
          <p:nvPr/>
        </p:nvSpPr>
        <p:spPr bwMode="auto">
          <a:xfrm>
            <a:off x="6086475" y="4494213"/>
            <a:ext cx="1266825" cy="357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19504" name="Group 16"/>
          <p:cNvGrpSpPr>
            <a:grpSpLocks/>
          </p:cNvGrpSpPr>
          <p:nvPr/>
        </p:nvGrpSpPr>
        <p:grpSpPr bwMode="auto">
          <a:xfrm>
            <a:off x="2328863" y="4851400"/>
            <a:ext cx="1114425" cy="747713"/>
            <a:chOff x="1176" y="2841"/>
            <a:chExt cx="972" cy="816"/>
          </a:xfrm>
        </p:grpSpPr>
        <p:sp>
          <p:nvSpPr>
            <p:cNvPr id="319505" name="Oval 17"/>
            <p:cNvSpPr>
              <a:spLocks noChangeArrowheads="1"/>
            </p:cNvSpPr>
            <p:nvPr/>
          </p:nvSpPr>
          <p:spPr bwMode="auto">
            <a:xfrm>
              <a:off x="1500" y="2841"/>
              <a:ext cx="270" cy="240"/>
            </a:xfrm>
            <a:prstGeom prst="ellipse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b="1">
                  <a:latin typeface="Arial" charset="0"/>
                </a:rPr>
                <a:t>P1</a:t>
              </a:r>
            </a:p>
          </p:txBody>
        </p:sp>
        <p:sp>
          <p:nvSpPr>
            <p:cNvPr id="319506" name="Rectangle 18"/>
            <p:cNvSpPr>
              <a:spLocks noChangeArrowheads="1"/>
            </p:cNvSpPr>
            <p:nvPr/>
          </p:nvSpPr>
          <p:spPr bwMode="auto">
            <a:xfrm>
              <a:off x="1176" y="3129"/>
              <a:ext cx="702" cy="336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b="1">
                  <a:latin typeface="Arial" charset="0"/>
                </a:rPr>
                <a:t>memory</a:t>
              </a:r>
            </a:p>
          </p:txBody>
        </p:sp>
        <p:sp>
          <p:nvSpPr>
            <p:cNvPr id="319507" name="Rectangle 19"/>
            <p:cNvSpPr>
              <a:spLocks noChangeArrowheads="1"/>
            </p:cNvSpPr>
            <p:nvPr/>
          </p:nvSpPr>
          <p:spPr bwMode="auto">
            <a:xfrm>
              <a:off x="1878" y="2841"/>
              <a:ext cx="270" cy="240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b="1">
                  <a:latin typeface="Arial" charset="0"/>
                </a:rPr>
                <a:t>NI</a:t>
              </a:r>
            </a:p>
          </p:txBody>
        </p:sp>
        <p:sp>
          <p:nvSpPr>
            <p:cNvPr id="319508" name="Line 20"/>
            <p:cNvSpPr>
              <a:spLocks noChangeShapeType="1"/>
            </p:cNvSpPr>
            <p:nvPr/>
          </p:nvSpPr>
          <p:spPr bwMode="auto">
            <a:xfrm>
              <a:off x="1608" y="3081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509" name="Line 21"/>
            <p:cNvSpPr>
              <a:spLocks noChangeShapeType="1"/>
            </p:cNvSpPr>
            <p:nvPr/>
          </p:nvSpPr>
          <p:spPr bwMode="auto">
            <a:xfrm>
              <a:off x="1770" y="2985"/>
              <a:ext cx="1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510" name="Line 22"/>
            <p:cNvSpPr>
              <a:spLocks noChangeShapeType="1"/>
            </p:cNvSpPr>
            <p:nvPr/>
          </p:nvSpPr>
          <p:spPr bwMode="auto">
            <a:xfrm>
              <a:off x="2039" y="3081"/>
              <a:ext cx="1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9511" name="Group 23"/>
          <p:cNvGrpSpPr>
            <a:grpSpLocks/>
          </p:cNvGrpSpPr>
          <p:nvPr/>
        </p:nvGrpSpPr>
        <p:grpSpPr bwMode="auto">
          <a:xfrm>
            <a:off x="3609975" y="4851400"/>
            <a:ext cx="1114425" cy="747713"/>
            <a:chOff x="1176" y="2841"/>
            <a:chExt cx="972" cy="816"/>
          </a:xfrm>
        </p:grpSpPr>
        <p:sp>
          <p:nvSpPr>
            <p:cNvPr id="319512" name="Oval 24"/>
            <p:cNvSpPr>
              <a:spLocks noChangeArrowheads="1"/>
            </p:cNvSpPr>
            <p:nvPr/>
          </p:nvSpPr>
          <p:spPr bwMode="auto">
            <a:xfrm>
              <a:off x="1500" y="2841"/>
              <a:ext cx="270" cy="240"/>
            </a:xfrm>
            <a:prstGeom prst="ellipse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b="1">
                  <a:latin typeface="Arial" charset="0"/>
                </a:rPr>
                <a:t>P1</a:t>
              </a:r>
            </a:p>
          </p:txBody>
        </p:sp>
        <p:sp>
          <p:nvSpPr>
            <p:cNvPr id="319513" name="Rectangle 25"/>
            <p:cNvSpPr>
              <a:spLocks noChangeArrowheads="1"/>
            </p:cNvSpPr>
            <p:nvPr/>
          </p:nvSpPr>
          <p:spPr bwMode="auto">
            <a:xfrm>
              <a:off x="1176" y="3129"/>
              <a:ext cx="702" cy="336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b="1">
                  <a:latin typeface="Arial" charset="0"/>
                </a:rPr>
                <a:t>memory</a:t>
              </a:r>
            </a:p>
          </p:txBody>
        </p:sp>
        <p:sp>
          <p:nvSpPr>
            <p:cNvPr id="319514" name="Rectangle 26"/>
            <p:cNvSpPr>
              <a:spLocks noChangeArrowheads="1"/>
            </p:cNvSpPr>
            <p:nvPr/>
          </p:nvSpPr>
          <p:spPr bwMode="auto">
            <a:xfrm>
              <a:off x="1878" y="2841"/>
              <a:ext cx="270" cy="240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b="1">
                  <a:latin typeface="Arial" charset="0"/>
                </a:rPr>
                <a:t>NI</a:t>
              </a:r>
            </a:p>
          </p:txBody>
        </p:sp>
        <p:sp>
          <p:nvSpPr>
            <p:cNvPr id="319515" name="Line 27"/>
            <p:cNvSpPr>
              <a:spLocks noChangeShapeType="1"/>
            </p:cNvSpPr>
            <p:nvPr/>
          </p:nvSpPr>
          <p:spPr bwMode="auto">
            <a:xfrm>
              <a:off x="1608" y="3081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516" name="Line 28"/>
            <p:cNvSpPr>
              <a:spLocks noChangeShapeType="1"/>
            </p:cNvSpPr>
            <p:nvPr/>
          </p:nvSpPr>
          <p:spPr bwMode="auto">
            <a:xfrm>
              <a:off x="1770" y="2985"/>
              <a:ext cx="1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517" name="Line 29"/>
            <p:cNvSpPr>
              <a:spLocks noChangeShapeType="1"/>
            </p:cNvSpPr>
            <p:nvPr/>
          </p:nvSpPr>
          <p:spPr bwMode="auto">
            <a:xfrm>
              <a:off x="2039" y="3081"/>
              <a:ext cx="1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9518" name="Group 30"/>
          <p:cNvGrpSpPr>
            <a:grpSpLocks/>
          </p:cNvGrpSpPr>
          <p:nvPr/>
        </p:nvGrpSpPr>
        <p:grpSpPr bwMode="auto">
          <a:xfrm>
            <a:off x="5591175" y="4827588"/>
            <a:ext cx="1114425" cy="747712"/>
            <a:chOff x="1176" y="2841"/>
            <a:chExt cx="972" cy="816"/>
          </a:xfrm>
        </p:grpSpPr>
        <p:sp>
          <p:nvSpPr>
            <p:cNvPr id="319519" name="Oval 31"/>
            <p:cNvSpPr>
              <a:spLocks noChangeArrowheads="1"/>
            </p:cNvSpPr>
            <p:nvPr/>
          </p:nvSpPr>
          <p:spPr bwMode="auto">
            <a:xfrm>
              <a:off x="1500" y="2841"/>
              <a:ext cx="270" cy="240"/>
            </a:xfrm>
            <a:prstGeom prst="ellipse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b="1">
                  <a:latin typeface="Arial" charset="0"/>
                </a:rPr>
                <a:t>P1</a:t>
              </a:r>
            </a:p>
          </p:txBody>
        </p:sp>
        <p:sp>
          <p:nvSpPr>
            <p:cNvPr id="319520" name="Rectangle 32"/>
            <p:cNvSpPr>
              <a:spLocks noChangeArrowheads="1"/>
            </p:cNvSpPr>
            <p:nvPr/>
          </p:nvSpPr>
          <p:spPr bwMode="auto">
            <a:xfrm>
              <a:off x="1176" y="3129"/>
              <a:ext cx="702" cy="336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b="1">
                  <a:latin typeface="Arial" charset="0"/>
                </a:rPr>
                <a:t>memory</a:t>
              </a:r>
            </a:p>
          </p:txBody>
        </p:sp>
        <p:sp>
          <p:nvSpPr>
            <p:cNvPr id="319521" name="Rectangle 33"/>
            <p:cNvSpPr>
              <a:spLocks noChangeArrowheads="1"/>
            </p:cNvSpPr>
            <p:nvPr/>
          </p:nvSpPr>
          <p:spPr bwMode="auto">
            <a:xfrm>
              <a:off x="1878" y="2841"/>
              <a:ext cx="270" cy="240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b="1">
                  <a:latin typeface="Arial" charset="0"/>
                </a:rPr>
                <a:t>NI</a:t>
              </a:r>
            </a:p>
          </p:txBody>
        </p:sp>
        <p:sp>
          <p:nvSpPr>
            <p:cNvPr id="319522" name="Line 34"/>
            <p:cNvSpPr>
              <a:spLocks noChangeShapeType="1"/>
            </p:cNvSpPr>
            <p:nvPr/>
          </p:nvSpPr>
          <p:spPr bwMode="auto">
            <a:xfrm>
              <a:off x="1608" y="3081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523" name="Line 35"/>
            <p:cNvSpPr>
              <a:spLocks noChangeShapeType="1"/>
            </p:cNvSpPr>
            <p:nvPr/>
          </p:nvSpPr>
          <p:spPr bwMode="auto">
            <a:xfrm>
              <a:off x="1770" y="2985"/>
              <a:ext cx="1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524" name="Line 36"/>
            <p:cNvSpPr>
              <a:spLocks noChangeShapeType="1"/>
            </p:cNvSpPr>
            <p:nvPr/>
          </p:nvSpPr>
          <p:spPr bwMode="auto">
            <a:xfrm>
              <a:off x="2039" y="3081"/>
              <a:ext cx="1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9525" name="Group 37"/>
          <p:cNvGrpSpPr>
            <a:grpSpLocks/>
          </p:cNvGrpSpPr>
          <p:nvPr/>
        </p:nvGrpSpPr>
        <p:grpSpPr bwMode="auto">
          <a:xfrm>
            <a:off x="6858000" y="4851400"/>
            <a:ext cx="1114425" cy="747713"/>
            <a:chOff x="1176" y="2841"/>
            <a:chExt cx="972" cy="816"/>
          </a:xfrm>
        </p:grpSpPr>
        <p:sp>
          <p:nvSpPr>
            <p:cNvPr id="319526" name="Oval 38"/>
            <p:cNvSpPr>
              <a:spLocks noChangeArrowheads="1"/>
            </p:cNvSpPr>
            <p:nvPr/>
          </p:nvSpPr>
          <p:spPr bwMode="auto">
            <a:xfrm>
              <a:off x="1500" y="2841"/>
              <a:ext cx="270" cy="240"/>
            </a:xfrm>
            <a:prstGeom prst="ellipse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b="1">
                  <a:latin typeface="Arial" charset="0"/>
                </a:rPr>
                <a:t>P1</a:t>
              </a:r>
            </a:p>
          </p:txBody>
        </p:sp>
        <p:sp>
          <p:nvSpPr>
            <p:cNvPr id="319527" name="Rectangle 39"/>
            <p:cNvSpPr>
              <a:spLocks noChangeArrowheads="1"/>
            </p:cNvSpPr>
            <p:nvPr/>
          </p:nvSpPr>
          <p:spPr bwMode="auto">
            <a:xfrm>
              <a:off x="1176" y="3129"/>
              <a:ext cx="702" cy="336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b="1">
                  <a:latin typeface="Arial" charset="0"/>
                </a:rPr>
                <a:t>memory</a:t>
              </a:r>
            </a:p>
          </p:txBody>
        </p:sp>
        <p:sp>
          <p:nvSpPr>
            <p:cNvPr id="319528" name="Rectangle 40"/>
            <p:cNvSpPr>
              <a:spLocks noChangeArrowheads="1"/>
            </p:cNvSpPr>
            <p:nvPr/>
          </p:nvSpPr>
          <p:spPr bwMode="auto">
            <a:xfrm>
              <a:off x="1878" y="2841"/>
              <a:ext cx="270" cy="240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b="1">
                  <a:latin typeface="Arial" charset="0"/>
                </a:rPr>
                <a:t>NI</a:t>
              </a:r>
            </a:p>
          </p:txBody>
        </p:sp>
        <p:sp>
          <p:nvSpPr>
            <p:cNvPr id="319529" name="Line 41"/>
            <p:cNvSpPr>
              <a:spLocks noChangeShapeType="1"/>
            </p:cNvSpPr>
            <p:nvPr/>
          </p:nvSpPr>
          <p:spPr bwMode="auto">
            <a:xfrm>
              <a:off x="1608" y="3081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530" name="Line 42"/>
            <p:cNvSpPr>
              <a:spLocks noChangeShapeType="1"/>
            </p:cNvSpPr>
            <p:nvPr/>
          </p:nvSpPr>
          <p:spPr bwMode="auto">
            <a:xfrm>
              <a:off x="1770" y="2985"/>
              <a:ext cx="1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531" name="Line 43"/>
            <p:cNvSpPr>
              <a:spLocks noChangeShapeType="1"/>
            </p:cNvSpPr>
            <p:nvPr/>
          </p:nvSpPr>
          <p:spPr bwMode="auto">
            <a:xfrm>
              <a:off x="2039" y="3081"/>
              <a:ext cx="1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9532" name="Line 44"/>
          <p:cNvSpPr>
            <a:spLocks noChangeShapeType="1"/>
          </p:cNvSpPr>
          <p:nvPr/>
        </p:nvSpPr>
        <p:spPr bwMode="auto">
          <a:xfrm flipV="1">
            <a:off x="2824163" y="4494213"/>
            <a:ext cx="1281112" cy="357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9533" name="Line 45"/>
          <p:cNvSpPr>
            <a:spLocks noChangeShapeType="1"/>
          </p:cNvSpPr>
          <p:nvPr/>
        </p:nvSpPr>
        <p:spPr bwMode="auto">
          <a:xfrm flipV="1">
            <a:off x="4105275" y="4494213"/>
            <a:ext cx="309563" cy="357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9534" name="Line 46"/>
          <p:cNvSpPr>
            <a:spLocks noChangeShapeType="1"/>
          </p:cNvSpPr>
          <p:nvPr/>
        </p:nvSpPr>
        <p:spPr bwMode="auto">
          <a:xfrm flipH="1" flipV="1">
            <a:off x="5591175" y="4494213"/>
            <a:ext cx="495300" cy="3333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305800" cy="609600"/>
          </a:xfrm>
        </p:spPr>
        <p:txBody>
          <a:bodyPr/>
          <a:lstStyle/>
          <a:p>
            <a:r>
              <a:rPr lang="en-US"/>
              <a:t>Machine Model 4b: Vector Machine</a:t>
            </a:r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266113" cy="5400675"/>
          </a:xfrm>
        </p:spPr>
        <p:txBody>
          <a:bodyPr/>
          <a:lstStyle/>
          <a:p>
            <a:r>
              <a:rPr lang="en-US"/>
              <a:t>Vector architectures are based on a single processor</a:t>
            </a:r>
          </a:p>
          <a:p>
            <a:pPr lvl="1"/>
            <a:r>
              <a:rPr lang="en-US" b="1"/>
              <a:t>Multiple functional units</a:t>
            </a:r>
          </a:p>
          <a:p>
            <a:pPr lvl="1"/>
            <a:r>
              <a:rPr lang="en-US" b="1"/>
              <a:t>All performing the same operation</a:t>
            </a:r>
          </a:p>
          <a:p>
            <a:pPr lvl="1"/>
            <a:r>
              <a:rPr lang="en-US" b="1"/>
              <a:t>Highly pipelined</a:t>
            </a:r>
          </a:p>
          <a:p>
            <a:r>
              <a:rPr lang="en-US"/>
              <a:t>Historically important</a:t>
            </a:r>
          </a:p>
          <a:p>
            <a:pPr lvl="1"/>
            <a:r>
              <a:rPr lang="en-US" b="1"/>
              <a:t>Overtaken by MPPs in the 90s</a:t>
            </a:r>
          </a:p>
          <a:p>
            <a:r>
              <a:rPr lang="en-US"/>
              <a:t>Re-emerging in recent years</a:t>
            </a:r>
          </a:p>
          <a:p>
            <a:pPr lvl="1"/>
            <a:r>
              <a:rPr lang="en-US" b="1"/>
              <a:t>At a large scale in the Earth Simulator (NEC SX6) and Cray X1</a:t>
            </a:r>
          </a:p>
          <a:p>
            <a:pPr lvl="1"/>
            <a:r>
              <a:rPr lang="en-US" b="1"/>
              <a:t>At a small sale in SIMD media extensions to microprocessors</a:t>
            </a:r>
          </a:p>
          <a:p>
            <a:pPr lvl="2"/>
            <a:r>
              <a:rPr lang="en-US" b="1"/>
              <a:t>SSE, SSE2 (Intel: Pentium/IA64)</a:t>
            </a:r>
          </a:p>
          <a:p>
            <a:pPr lvl="2"/>
            <a:r>
              <a:rPr lang="en-US" b="1"/>
              <a:t>Altivec (IBM/Motorola/Apple: PowerPC)</a:t>
            </a:r>
          </a:p>
          <a:p>
            <a:pPr lvl="2"/>
            <a:r>
              <a:rPr lang="en-US" b="1"/>
              <a:t>VIS (Sun: Sparc)</a:t>
            </a:r>
          </a:p>
          <a:p>
            <a:r>
              <a:rPr lang="en-US"/>
              <a:t>Key idea: Compiler does some of the difficult work of finding parallelism, so the hardware doesn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t have to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3273425" cy="422275"/>
          </a:xfrm>
        </p:spPr>
        <p:txBody>
          <a:bodyPr/>
          <a:lstStyle/>
          <a:p>
            <a:r>
              <a:rPr lang="en-US"/>
              <a:t>Vector Processors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297863" cy="4368800"/>
          </a:xfrm>
        </p:spPr>
        <p:txBody>
          <a:bodyPr/>
          <a:lstStyle/>
          <a:p>
            <a:r>
              <a:rPr lang="en-US"/>
              <a:t>Vector instructions operate on a vector of elements</a:t>
            </a:r>
          </a:p>
          <a:p>
            <a:pPr lvl="1"/>
            <a:r>
              <a:rPr lang="en-US" b="1"/>
              <a:t>These are specified as operations on vector registers</a:t>
            </a:r>
          </a:p>
          <a:p>
            <a:pPr lvl="1"/>
            <a:endParaRPr lang="en-US" b="1"/>
          </a:p>
          <a:p>
            <a:pPr lvl="1"/>
            <a:endParaRPr lang="en-US" b="1"/>
          </a:p>
          <a:p>
            <a:pPr lvl="1"/>
            <a:endParaRPr lang="en-US" b="1"/>
          </a:p>
          <a:p>
            <a:pPr lvl="1"/>
            <a:endParaRPr lang="en-US" b="1"/>
          </a:p>
          <a:p>
            <a:pPr lvl="1"/>
            <a:endParaRPr lang="en-US" b="1"/>
          </a:p>
          <a:p>
            <a:r>
              <a:rPr lang="en-US" b="1"/>
              <a:t>A supercomputer vector register holds ~32-64 elts</a:t>
            </a:r>
          </a:p>
          <a:p>
            <a:pPr lvl="1"/>
            <a:r>
              <a:rPr lang="en-US" b="1"/>
              <a:t>The number of elements is larger than the amount of parallel hardware, called vector </a:t>
            </a:r>
            <a:r>
              <a:rPr lang="en-US" b="1">
                <a:solidFill>
                  <a:srgbClr val="006600"/>
                </a:solidFill>
              </a:rPr>
              <a:t>pipes</a:t>
            </a:r>
            <a:r>
              <a:rPr lang="en-US" b="1"/>
              <a:t> or </a:t>
            </a:r>
            <a:r>
              <a:rPr lang="en-US" b="1">
                <a:solidFill>
                  <a:srgbClr val="006600"/>
                </a:solidFill>
              </a:rPr>
              <a:t>lanes, </a:t>
            </a:r>
            <a:r>
              <a:rPr lang="en-US" b="1"/>
              <a:t>say 2-4</a:t>
            </a:r>
          </a:p>
          <a:p>
            <a:r>
              <a:rPr lang="en-US" b="1"/>
              <a:t>The hardware performs a full vector operation in</a:t>
            </a:r>
          </a:p>
          <a:p>
            <a:pPr lvl="1"/>
            <a:r>
              <a:rPr lang="en-US" b="1"/>
              <a:t>#elements-per-vector-register /  #pipes</a:t>
            </a:r>
          </a:p>
        </p:txBody>
      </p:sp>
      <p:sp>
        <p:nvSpPr>
          <p:cNvPr id="321540" name="Rectangle 4"/>
          <p:cNvSpPr>
            <a:spLocks noChangeArrowheads="1"/>
          </p:cNvSpPr>
          <p:nvPr/>
        </p:nvSpPr>
        <p:spPr bwMode="auto">
          <a:xfrm>
            <a:off x="1135063" y="1985963"/>
            <a:ext cx="393700" cy="379412"/>
          </a:xfrm>
          <a:prstGeom prst="rect">
            <a:avLst/>
          </a:prstGeom>
          <a:solidFill>
            <a:srgbClr val="EBD7C3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>
                <a:solidFill>
                  <a:schemeClr val="accent1"/>
                </a:solidFill>
                <a:latin typeface="Arial" charset="0"/>
              </a:rPr>
              <a:t>r1</a:t>
            </a:r>
          </a:p>
        </p:txBody>
      </p:sp>
      <p:sp>
        <p:nvSpPr>
          <p:cNvPr id="321541" name="Rectangle 5"/>
          <p:cNvSpPr>
            <a:spLocks noChangeArrowheads="1"/>
          </p:cNvSpPr>
          <p:nvPr/>
        </p:nvSpPr>
        <p:spPr bwMode="auto">
          <a:xfrm>
            <a:off x="1965325" y="1985963"/>
            <a:ext cx="393700" cy="379412"/>
          </a:xfrm>
          <a:prstGeom prst="rect">
            <a:avLst/>
          </a:prstGeom>
          <a:solidFill>
            <a:srgbClr val="EBD7C3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>
                <a:solidFill>
                  <a:schemeClr val="accent1"/>
                </a:solidFill>
                <a:latin typeface="Arial" charset="0"/>
              </a:rPr>
              <a:t>r2</a:t>
            </a:r>
          </a:p>
        </p:txBody>
      </p:sp>
      <p:sp>
        <p:nvSpPr>
          <p:cNvPr id="321542" name="Rectangle 6"/>
          <p:cNvSpPr>
            <a:spLocks noChangeArrowheads="1"/>
          </p:cNvSpPr>
          <p:nvPr/>
        </p:nvSpPr>
        <p:spPr bwMode="auto">
          <a:xfrm>
            <a:off x="1571625" y="2957513"/>
            <a:ext cx="393700" cy="379412"/>
          </a:xfrm>
          <a:prstGeom prst="rect">
            <a:avLst/>
          </a:prstGeom>
          <a:solidFill>
            <a:srgbClr val="EBD7C3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>
                <a:solidFill>
                  <a:schemeClr val="accent1"/>
                </a:solidFill>
                <a:latin typeface="Arial" charset="0"/>
              </a:rPr>
              <a:t>r3</a:t>
            </a:r>
          </a:p>
        </p:txBody>
      </p:sp>
      <p:sp>
        <p:nvSpPr>
          <p:cNvPr id="321543" name="Oval 7"/>
          <p:cNvSpPr>
            <a:spLocks noChangeArrowheads="1"/>
          </p:cNvSpPr>
          <p:nvPr/>
        </p:nvSpPr>
        <p:spPr bwMode="auto">
          <a:xfrm>
            <a:off x="1571625" y="2365375"/>
            <a:ext cx="393700" cy="393700"/>
          </a:xfrm>
          <a:prstGeom prst="ellipse">
            <a:avLst/>
          </a:prstGeom>
          <a:solidFill>
            <a:srgbClr val="CCECFF"/>
          </a:solidFill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 b="1">
                <a:solidFill>
                  <a:schemeClr val="accent1"/>
                </a:solidFill>
                <a:latin typeface="Arial" charset="0"/>
              </a:rPr>
              <a:t>+</a:t>
            </a:r>
          </a:p>
        </p:txBody>
      </p:sp>
      <p:sp>
        <p:nvSpPr>
          <p:cNvPr id="321544" name="Line 8"/>
          <p:cNvSpPr>
            <a:spLocks noChangeShapeType="1"/>
          </p:cNvSpPr>
          <p:nvPr/>
        </p:nvSpPr>
        <p:spPr bwMode="auto">
          <a:xfrm>
            <a:off x="1339850" y="2381250"/>
            <a:ext cx="231775" cy="173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545" name="Line 9"/>
          <p:cNvSpPr>
            <a:spLocks noChangeShapeType="1"/>
          </p:cNvSpPr>
          <p:nvPr/>
        </p:nvSpPr>
        <p:spPr bwMode="auto">
          <a:xfrm flipH="1">
            <a:off x="1974850" y="2360613"/>
            <a:ext cx="193675" cy="2206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546" name="Line 10"/>
          <p:cNvSpPr>
            <a:spLocks noChangeShapeType="1"/>
          </p:cNvSpPr>
          <p:nvPr/>
        </p:nvSpPr>
        <p:spPr bwMode="auto">
          <a:xfrm flipH="1">
            <a:off x="1765300" y="2779713"/>
            <a:ext cx="4763" cy="204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21547" name="Group 11"/>
          <p:cNvGrpSpPr>
            <a:grpSpLocks/>
          </p:cNvGrpSpPr>
          <p:nvPr/>
        </p:nvGrpSpPr>
        <p:grpSpPr bwMode="auto">
          <a:xfrm>
            <a:off x="3367088" y="2422525"/>
            <a:ext cx="2759075" cy="603250"/>
            <a:chOff x="2121" y="1526"/>
            <a:chExt cx="1738" cy="380"/>
          </a:xfrm>
        </p:grpSpPr>
        <p:sp>
          <p:nvSpPr>
            <p:cNvPr id="321548" name="Oval 12"/>
            <p:cNvSpPr>
              <a:spLocks noChangeArrowheads="1"/>
            </p:cNvSpPr>
            <p:nvPr/>
          </p:nvSpPr>
          <p:spPr bwMode="auto">
            <a:xfrm>
              <a:off x="2993" y="1526"/>
              <a:ext cx="248" cy="248"/>
            </a:xfrm>
            <a:prstGeom prst="ellipse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>
                  <a:solidFill>
                    <a:schemeClr val="accent1"/>
                  </a:solidFill>
                  <a:latin typeface="Arial" charset="0"/>
                </a:rPr>
                <a:t>+</a:t>
              </a:r>
            </a:p>
          </p:txBody>
        </p:sp>
        <p:sp>
          <p:nvSpPr>
            <p:cNvPr id="321549" name="Line 13"/>
            <p:cNvSpPr>
              <a:spLocks noChangeShapeType="1"/>
            </p:cNvSpPr>
            <p:nvPr/>
          </p:nvSpPr>
          <p:spPr bwMode="auto">
            <a:xfrm>
              <a:off x="2121" y="1526"/>
              <a:ext cx="872" cy="1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1550" name="Line 14"/>
            <p:cNvSpPr>
              <a:spLocks noChangeShapeType="1"/>
            </p:cNvSpPr>
            <p:nvPr/>
          </p:nvSpPr>
          <p:spPr bwMode="auto">
            <a:xfrm flipH="1">
              <a:off x="3241" y="1526"/>
              <a:ext cx="618" cy="1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1551" name="Line 15"/>
            <p:cNvSpPr>
              <a:spLocks noChangeShapeType="1"/>
            </p:cNvSpPr>
            <p:nvPr/>
          </p:nvSpPr>
          <p:spPr bwMode="auto">
            <a:xfrm flipH="1">
              <a:off x="3104" y="1777"/>
              <a:ext cx="3" cy="12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1552" name="Group 16"/>
          <p:cNvGrpSpPr>
            <a:grpSpLocks/>
          </p:cNvGrpSpPr>
          <p:nvPr/>
        </p:nvGrpSpPr>
        <p:grpSpPr bwMode="auto">
          <a:xfrm>
            <a:off x="5807075" y="2011363"/>
            <a:ext cx="2317750" cy="395287"/>
            <a:chOff x="2863" y="1267"/>
            <a:chExt cx="1460" cy="249"/>
          </a:xfrm>
        </p:grpSpPr>
        <p:sp>
          <p:nvSpPr>
            <p:cNvPr id="321553" name="Rectangle 17"/>
            <p:cNvSpPr>
              <a:spLocks noChangeArrowheads="1"/>
            </p:cNvSpPr>
            <p:nvPr/>
          </p:nvSpPr>
          <p:spPr bwMode="auto">
            <a:xfrm>
              <a:off x="2863" y="1267"/>
              <a:ext cx="1460" cy="249"/>
            </a:xfrm>
            <a:prstGeom prst="rect">
              <a:avLst/>
            </a:prstGeom>
            <a:solidFill>
              <a:srgbClr val="EBD7C3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chemeClr val="accent1"/>
                  </a:solidFill>
                  <a:latin typeface="Arial" charset="0"/>
                </a:rPr>
                <a:t>                  </a:t>
              </a:r>
              <a:r>
                <a:rPr lang="en-US" sz="2000" b="1">
                  <a:latin typeface="Arial" charset="0"/>
                </a:rPr>
                <a:t> …</a:t>
              </a:r>
              <a:r>
                <a:rPr lang="en-US" sz="2000" b="1">
                  <a:solidFill>
                    <a:schemeClr val="accent1"/>
                  </a:solidFill>
                  <a:latin typeface="Arial" charset="0"/>
                </a:rPr>
                <a:t>      </a:t>
              </a:r>
            </a:p>
          </p:txBody>
        </p:sp>
        <p:sp>
          <p:nvSpPr>
            <p:cNvPr id="321554" name="Rectangle 18"/>
            <p:cNvSpPr>
              <a:spLocks noChangeArrowheads="1"/>
            </p:cNvSpPr>
            <p:nvPr/>
          </p:nvSpPr>
          <p:spPr bwMode="auto">
            <a:xfrm>
              <a:off x="2863" y="1267"/>
              <a:ext cx="265" cy="24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5" name="Rectangle 19"/>
            <p:cNvSpPr>
              <a:spLocks noChangeArrowheads="1"/>
            </p:cNvSpPr>
            <p:nvPr/>
          </p:nvSpPr>
          <p:spPr bwMode="auto">
            <a:xfrm>
              <a:off x="3128" y="1267"/>
              <a:ext cx="265" cy="24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6" name="Rectangle 20"/>
            <p:cNvSpPr>
              <a:spLocks noChangeArrowheads="1"/>
            </p:cNvSpPr>
            <p:nvPr/>
          </p:nvSpPr>
          <p:spPr bwMode="auto">
            <a:xfrm>
              <a:off x="3393" y="1267"/>
              <a:ext cx="265" cy="24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7" name="Rectangle 21"/>
            <p:cNvSpPr>
              <a:spLocks noChangeArrowheads="1"/>
            </p:cNvSpPr>
            <p:nvPr/>
          </p:nvSpPr>
          <p:spPr bwMode="auto">
            <a:xfrm>
              <a:off x="4058" y="1267"/>
              <a:ext cx="265" cy="24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8" name="Text Box 22"/>
            <p:cNvSpPr txBox="1">
              <a:spLocks noChangeArrowheads="1"/>
            </p:cNvSpPr>
            <p:nvPr/>
          </p:nvSpPr>
          <p:spPr bwMode="auto">
            <a:xfrm>
              <a:off x="2974" y="1321"/>
              <a:ext cx="419" cy="179"/>
            </a:xfrm>
            <a:prstGeom prst="rect">
              <a:avLst/>
            </a:prstGeom>
            <a:solidFill>
              <a:srgbClr val="EBD7C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</a:pPr>
              <a:r>
                <a:rPr lang="en-US" sz="1800" b="1">
                  <a:latin typeface="Arial" charset="0"/>
                </a:rPr>
                <a:t>vr2</a:t>
              </a:r>
            </a:p>
          </p:txBody>
        </p:sp>
      </p:grpSp>
      <p:grpSp>
        <p:nvGrpSpPr>
          <p:cNvPr id="321559" name="Group 23"/>
          <p:cNvGrpSpPr>
            <a:grpSpLocks/>
          </p:cNvGrpSpPr>
          <p:nvPr/>
        </p:nvGrpSpPr>
        <p:grpSpPr bwMode="auto">
          <a:xfrm>
            <a:off x="3190875" y="2011363"/>
            <a:ext cx="2317750" cy="395287"/>
            <a:chOff x="2863" y="1267"/>
            <a:chExt cx="1460" cy="249"/>
          </a:xfrm>
        </p:grpSpPr>
        <p:sp>
          <p:nvSpPr>
            <p:cNvPr id="321560" name="Rectangle 24"/>
            <p:cNvSpPr>
              <a:spLocks noChangeArrowheads="1"/>
            </p:cNvSpPr>
            <p:nvPr/>
          </p:nvSpPr>
          <p:spPr bwMode="auto">
            <a:xfrm>
              <a:off x="2863" y="1267"/>
              <a:ext cx="1460" cy="249"/>
            </a:xfrm>
            <a:prstGeom prst="rect">
              <a:avLst/>
            </a:prstGeom>
            <a:solidFill>
              <a:srgbClr val="EBD7C3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chemeClr val="accent1"/>
                  </a:solidFill>
                  <a:latin typeface="Arial" charset="0"/>
                </a:rPr>
                <a:t>                  </a:t>
              </a:r>
              <a:r>
                <a:rPr lang="en-US" sz="2000" b="1">
                  <a:latin typeface="Arial" charset="0"/>
                </a:rPr>
                <a:t> …</a:t>
              </a:r>
              <a:r>
                <a:rPr lang="en-US" sz="2000" b="1">
                  <a:solidFill>
                    <a:schemeClr val="accent1"/>
                  </a:solidFill>
                  <a:latin typeface="Arial" charset="0"/>
                </a:rPr>
                <a:t>      </a:t>
              </a:r>
            </a:p>
          </p:txBody>
        </p:sp>
        <p:sp>
          <p:nvSpPr>
            <p:cNvPr id="321561" name="Rectangle 25"/>
            <p:cNvSpPr>
              <a:spLocks noChangeArrowheads="1"/>
            </p:cNvSpPr>
            <p:nvPr/>
          </p:nvSpPr>
          <p:spPr bwMode="auto">
            <a:xfrm>
              <a:off x="2863" y="1267"/>
              <a:ext cx="265" cy="24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2" name="Rectangle 26"/>
            <p:cNvSpPr>
              <a:spLocks noChangeArrowheads="1"/>
            </p:cNvSpPr>
            <p:nvPr/>
          </p:nvSpPr>
          <p:spPr bwMode="auto">
            <a:xfrm>
              <a:off x="3128" y="1267"/>
              <a:ext cx="265" cy="24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3" name="Rectangle 27"/>
            <p:cNvSpPr>
              <a:spLocks noChangeArrowheads="1"/>
            </p:cNvSpPr>
            <p:nvPr/>
          </p:nvSpPr>
          <p:spPr bwMode="auto">
            <a:xfrm>
              <a:off x="3393" y="1267"/>
              <a:ext cx="265" cy="24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4" name="Rectangle 28"/>
            <p:cNvSpPr>
              <a:spLocks noChangeArrowheads="1"/>
            </p:cNvSpPr>
            <p:nvPr/>
          </p:nvSpPr>
          <p:spPr bwMode="auto">
            <a:xfrm>
              <a:off x="4058" y="1267"/>
              <a:ext cx="265" cy="24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5" name="Text Box 29"/>
            <p:cNvSpPr txBox="1">
              <a:spLocks noChangeArrowheads="1"/>
            </p:cNvSpPr>
            <p:nvPr/>
          </p:nvSpPr>
          <p:spPr bwMode="auto">
            <a:xfrm>
              <a:off x="2974" y="1321"/>
              <a:ext cx="419" cy="179"/>
            </a:xfrm>
            <a:prstGeom prst="rect">
              <a:avLst/>
            </a:prstGeom>
            <a:solidFill>
              <a:srgbClr val="EBD7C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</a:pPr>
              <a:r>
                <a:rPr lang="en-US" sz="1800" b="1">
                  <a:latin typeface="Arial" charset="0"/>
                </a:rPr>
                <a:t>vr1</a:t>
              </a:r>
            </a:p>
          </p:txBody>
        </p:sp>
      </p:grpSp>
      <p:grpSp>
        <p:nvGrpSpPr>
          <p:cNvPr id="321566" name="Group 30"/>
          <p:cNvGrpSpPr>
            <a:grpSpLocks/>
          </p:cNvGrpSpPr>
          <p:nvPr/>
        </p:nvGrpSpPr>
        <p:grpSpPr bwMode="auto">
          <a:xfrm>
            <a:off x="4751388" y="2984500"/>
            <a:ext cx="2317750" cy="395288"/>
            <a:chOff x="2863" y="1267"/>
            <a:chExt cx="1460" cy="249"/>
          </a:xfrm>
        </p:grpSpPr>
        <p:sp>
          <p:nvSpPr>
            <p:cNvPr id="321567" name="Rectangle 31"/>
            <p:cNvSpPr>
              <a:spLocks noChangeArrowheads="1"/>
            </p:cNvSpPr>
            <p:nvPr/>
          </p:nvSpPr>
          <p:spPr bwMode="auto">
            <a:xfrm>
              <a:off x="2863" y="1267"/>
              <a:ext cx="1460" cy="249"/>
            </a:xfrm>
            <a:prstGeom prst="rect">
              <a:avLst/>
            </a:prstGeom>
            <a:solidFill>
              <a:srgbClr val="EBD7C3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chemeClr val="accent1"/>
                  </a:solidFill>
                  <a:latin typeface="Arial" charset="0"/>
                </a:rPr>
                <a:t>                  </a:t>
              </a:r>
              <a:r>
                <a:rPr lang="en-US" sz="2000" b="1">
                  <a:latin typeface="Arial" charset="0"/>
                </a:rPr>
                <a:t> …</a:t>
              </a:r>
              <a:r>
                <a:rPr lang="en-US" sz="2000" b="1">
                  <a:solidFill>
                    <a:schemeClr val="accent1"/>
                  </a:solidFill>
                  <a:latin typeface="Arial" charset="0"/>
                </a:rPr>
                <a:t>      </a:t>
              </a:r>
            </a:p>
          </p:txBody>
        </p:sp>
        <p:sp>
          <p:nvSpPr>
            <p:cNvPr id="321568" name="Rectangle 32"/>
            <p:cNvSpPr>
              <a:spLocks noChangeArrowheads="1"/>
            </p:cNvSpPr>
            <p:nvPr/>
          </p:nvSpPr>
          <p:spPr bwMode="auto">
            <a:xfrm>
              <a:off x="2863" y="1267"/>
              <a:ext cx="265" cy="24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9" name="Rectangle 33"/>
            <p:cNvSpPr>
              <a:spLocks noChangeArrowheads="1"/>
            </p:cNvSpPr>
            <p:nvPr/>
          </p:nvSpPr>
          <p:spPr bwMode="auto">
            <a:xfrm>
              <a:off x="3128" y="1267"/>
              <a:ext cx="265" cy="24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0" name="Rectangle 34"/>
            <p:cNvSpPr>
              <a:spLocks noChangeArrowheads="1"/>
            </p:cNvSpPr>
            <p:nvPr/>
          </p:nvSpPr>
          <p:spPr bwMode="auto">
            <a:xfrm>
              <a:off x="3393" y="1267"/>
              <a:ext cx="265" cy="24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1" name="Rectangle 35"/>
            <p:cNvSpPr>
              <a:spLocks noChangeArrowheads="1"/>
            </p:cNvSpPr>
            <p:nvPr/>
          </p:nvSpPr>
          <p:spPr bwMode="auto">
            <a:xfrm>
              <a:off x="4058" y="1267"/>
              <a:ext cx="265" cy="24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2" name="Text Box 36"/>
            <p:cNvSpPr txBox="1">
              <a:spLocks noChangeArrowheads="1"/>
            </p:cNvSpPr>
            <p:nvPr/>
          </p:nvSpPr>
          <p:spPr bwMode="auto">
            <a:xfrm>
              <a:off x="2974" y="1321"/>
              <a:ext cx="419" cy="179"/>
            </a:xfrm>
            <a:prstGeom prst="rect">
              <a:avLst/>
            </a:prstGeom>
            <a:solidFill>
              <a:srgbClr val="EBD7C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</a:pPr>
              <a:r>
                <a:rPr lang="en-US" sz="1800" b="1">
                  <a:latin typeface="Arial" charset="0"/>
                </a:rPr>
                <a:t>vr3</a:t>
              </a:r>
            </a:p>
          </p:txBody>
        </p:sp>
      </p:grpSp>
      <p:sp>
        <p:nvSpPr>
          <p:cNvPr id="321573" name="Text Box 37"/>
          <p:cNvSpPr txBox="1">
            <a:spLocks noChangeArrowheads="1"/>
          </p:cNvSpPr>
          <p:nvPr/>
        </p:nvSpPr>
        <p:spPr bwMode="auto">
          <a:xfrm>
            <a:off x="6013450" y="2465388"/>
            <a:ext cx="27225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 b="1">
                <a:solidFill>
                  <a:srgbClr val="006600"/>
                </a:solidFill>
                <a:latin typeface="Arial" charset="0"/>
              </a:rPr>
              <a:t>(logically, performs # elts adds in parallel)</a:t>
            </a:r>
          </a:p>
        </p:txBody>
      </p:sp>
      <p:grpSp>
        <p:nvGrpSpPr>
          <p:cNvPr id="321574" name="Group 38"/>
          <p:cNvGrpSpPr>
            <a:grpSpLocks/>
          </p:cNvGrpSpPr>
          <p:nvPr/>
        </p:nvGrpSpPr>
        <p:grpSpPr bwMode="auto">
          <a:xfrm>
            <a:off x="4187825" y="5297488"/>
            <a:ext cx="2317750" cy="395287"/>
            <a:chOff x="2863" y="1267"/>
            <a:chExt cx="1460" cy="249"/>
          </a:xfrm>
        </p:grpSpPr>
        <p:sp>
          <p:nvSpPr>
            <p:cNvPr id="321575" name="Rectangle 39"/>
            <p:cNvSpPr>
              <a:spLocks noChangeArrowheads="1"/>
            </p:cNvSpPr>
            <p:nvPr/>
          </p:nvSpPr>
          <p:spPr bwMode="auto">
            <a:xfrm>
              <a:off x="2863" y="1267"/>
              <a:ext cx="1460" cy="249"/>
            </a:xfrm>
            <a:prstGeom prst="rect">
              <a:avLst/>
            </a:prstGeom>
            <a:solidFill>
              <a:srgbClr val="EBD7C3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chemeClr val="accent1"/>
                  </a:solidFill>
                  <a:latin typeface="Arial" charset="0"/>
                </a:rPr>
                <a:t>                  </a:t>
              </a:r>
              <a:r>
                <a:rPr lang="en-US" sz="2000" b="1">
                  <a:latin typeface="Arial" charset="0"/>
                </a:rPr>
                <a:t> …</a:t>
              </a:r>
              <a:r>
                <a:rPr lang="en-US" sz="2000" b="1">
                  <a:solidFill>
                    <a:schemeClr val="accent1"/>
                  </a:solidFill>
                  <a:latin typeface="Arial" charset="0"/>
                </a:rPr>
                <a:t>      </a:t>
              </a:r>
            </a:p>
          </p:txBody>
        </p:sp>
        <p:sp>
          <p:nvSpPr>
            <p:cNvPr id="321576" name="Rectangle 40"/>
            <p:cNvSpPr>
              <a:spLocks noChangeArrowheads="1"/>
            </p:cNvSpPr>
            <p:nvPr/>
          </p:nvSpPr>
          <p:spPr bwMode="auto">
            <a:xfrm>
              <a:off x="2863" y="1267"/>
              <a:ext cx="265" cy="24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7" name="Rectangle 41"/>
            <p:cNvSpPr>
              <a:spLocks noChangeArrowheads="1"/>
            </p:cNvSpPr>
            <p:nvPr/>
          </p:nvSpPr>
          <p:spPr bwMode="auto">
            <a:xfrm>
              <a:off x="3128" y="1267"/>
              <a:ext cx="265" cy="24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8" name="Rectangle 42"/>
            <p:cNvSpPr>
              <a:spLocks noChangeArrowheads="1"/>
            </p:cNvSpPr>
            <p:nvPr/>
          </p:nvSpPr>
          <p:spPr bwMode="auto">
            <a:xfrm>
              <a:off x="3393" y="1267"/>
              <a:ext cx="265" cy="24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9" name="Rectangle 43"/>
            <p:cNvSpPr>
              <a:spLocks noChangeArrowheads="1"/>
            </p:cNvSpPr>
            <p:nvPr/>
          </p:nvSpPr>
          <p:spPr bwMode="auto">
            <a:xfrm>
              <a:off x="4058" y="1267"/>
              <a:ext cx="265" cy="24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80" name="Text Box 44"/>
            <p:cNvSpPr txBox="1">
              <a:spLocks noChangeArrowheads="1"/>
            </p:cNvSpPr>
            <p:nvPr/>
          </p:nvSpPr>
          <p:spPr bwMode="auto">
            <a:xfrm>
              <a:off x="2974" y="1321"/>
              <a:ext cx="419" cy="179"/>
            </a:xfrm>
            <a:prstGeom prst="rect">
              <a:avLst/>
            </a:prstGeom>
            <a:solidFill>
              <a:srgbClr val="EBD7C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</a:pPr>
              <a:r>
                <a:rPr lang="en-US" sz="1800" b="1">
                  <a:latin typeface="Arial" charset="0"/>
                </a:rPr>
                <a:t>vr2</a:t>
              </a:r>
            </a:p>
          </p:txBody>
        </p:sp>
      </p:grpSp>
      <p:grpSp>
        <p:nvGrpSpPr>
          <p:cNvPr id="321581" name="Group 45"/>
          <p:cNvGrpSpPr>
            <a:grpSpLocks/>
          </p:cNvGrpSpPr>
          <p:nvPr/>
        </p:nvGrpSpPr>
        <p:grpSpPr bwMode="auto">
          <a:xfrm>
            <a:off x="1571625" y="5297488"/>
            <a:ext cx="2317750" cy="395287"/>
            <a:chOff x="2863" y="1267"/>
            <a:chExt cx="1460" cy="249"/>
          </a:xfrm>
        </p:grpSpPr>
        <p:sp>
          <p:nvSpPr>
            <p:cNvPr id="321582" name="Rectangle 46"/>
            <p:cNvSpPr>
              <a:spLocks noChangeArrowheads="1"/>
            </p:cNvSpPr>
            <p:nvPr/>
          </p:nvSpPr>
          <p:spPr bwMode="auto">
            <a:xfrm>
              <a:off x="2863" y="1267"/>
              <a:ext cx="1460" cy="249"/>
            </a:xfrm>
            <a:prstGeom prst="rect">
              <a:avLst/>
            </a:prstGeom>
            <a:solidFill>
              <a:srgbClr val="EBD7C3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chemeClr val="accent1"/>
                  </a:solidFill>
                  <a:latin typeface="Arial" charset="0"/>
                </a:rPr>
                <a:t>                  </a:t>
              </a:r>
              <a:r>
                <a:rPr lang="en-US" sz="2000" b="1">
                  <a:latin typeface="Arial" charset="0"/>
                </a:rPr>
                <a:t> …</a:t>
              </a:r>
              <a:r>
                <a:rPr lang="en-US" sz="2000" b="1">
                  <a:solidFill>
                    <a:schemeClr val="accent1"/>
                  </a:solidFill>
                  <a:latin typeface="Arial" charset="0"/>
                </a:rPr>
                <a:t>      </a:t>
              </a:r>
            </a:p>
          </p:txBody>
        </p:sp>
        <p:sp>
          <p:nvSpPr>
            <p:cNvPr id="321583" name="Rectangle 47"/>
            <p:cNvSpPr>
              <a:spLocks noChangeArrowheads="1"/>
            </p:cNvSpPr>
            <p:nvPr/>
          </p:nvSpPr>
          <p:spPr bwMode="auto">
            <a:xfrm>
              <a:off x="2863" y="1267"/>
              <a:ext cx="265" cy="24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84" name="Rectangle 48"/>
            <p:cNvSpPr>
              <a:spLocks noChangeArrowheads="1"/>
            </p:cNvSpPr>
            <p:nvPr/>
          </p:nvSpPr>
          <p:spPr bwMode="auto">
            <a:xfrm>
              <a:off x="3128" y="1267"/>
              <a:ext cx="265" cy="24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85" name="Rectangle 49"/>
            <p:cNvSpPr>
              <a:spLocks noChangeArrowheads="1"/>
            </p:cNvSpPr>
            <p:nvPr/>
          </p:nvSpPr>
          <p:spPr bwMode="auto">
            <a:xfrm>
              <a:off x="3393" y="1267"/>
              <a:ext cx="265" cy="24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86" name="Rectangle 50"/>
            <p:cNvSpPr>
              <a:spLocks noChangeArrowheads="1"/>
            </p:cNvSpPr>
            <p:nvPr/>
          </p:nvSpPr>
          <p:spPr bwMode="auto">
            <a:xfrm>
              <a:off x="4058" y="1267"/>
              <a:ext cx="265" cy="24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87" name="Text Box 51"/>
            <p:cNvSpPr txBox="1">
              <a:spLocks noChangeArrowheads="1"/>
            </p:cNvSpPr>
            <p:nvPr/>
          </p:nvSpPr>
          <p:spPr bwMode="auto">
            <a:xfrm>
              <a:off x="2974" y="1321"/>
              <a:ext cx="419" cy="179"/>
            </a:xfrm>
            <a:prstGeom prst="rect">
              <a:avLst/>
            </a:prstGeom>
            <a:solidFill>
              <a:srgbClr val="EBD7C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</a:pPr>
              <a:r>
                <a:rPr lang="en-US" sz="1800" b="1">
                  <a:latin typeface="Arial" charset="0"/>
                </a:rPr>
                <a:t>vr1</a:t>
              </a:r>
            </a:p>
          </p:txBody>
        </p:sp>
      </p:grpSp>
      <p:sp>
        <p:nvSpPr>
          <p:cNvPr id="321588" name="Text Box 52"/>
          <p:cNvSpPr txBox="1">
            <a:spLocks noChangeArrowheads="1"/>
          </p:cNvSpPr>
          <p:nvPr/>
        </p:nvSpPr>
        <p:spPr bwMode="auto">
          <a:xfrm>
            <a:off x="6269038" y="5715000"/>
            <a:ext cx="24669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 b="1">
                <a:solidFill>
                  <a:srgbClr val="006600"/>
                </a:solidFill>
                <a:latin typeface="Arial" charset="0"/>
              </a:rPr>
              <a:t>(actually, performs # pipes adds in parallel)</a:t>
            </a:r>
          </a:p>
        </p:txBody>
      </p:sp>
      <p:grpSp>
        <p:nvGrpSpPr>
          <p:cNvPr id="321589" name="Group 53"/>
          <p:cNvGrpSpPr>
            <a:grpSpLocks/>
          </p:cNvGrpSpPr>
          <p:nvPr/>
        </p:nvGrpSpPr>
        <p:grpSpPr bwMode="auto">
          <a:xfrm>
            <a:off x="1765300" y="5692775"/>
            <a:ext cx="3157538" cy="603250"/>
            <a:chOff x="1112" y="3586"/>
            <a:chExt cx="1989" cy="380"/>
          </a:xfrm>
        </p:grpSpPr>
        <p:grpSp>
          <p:nvGrpSpPr>
            <p:cNvPr id="321590" name="Group 54"/>
            <p:cNvGrpSpPr>
              <a:grpSpLocks/>
            </p:cNvGrpSpPr>
            <p:nvPr/>
          </p:nvGrpSpPr>
          <p:grpSpPr bwMode="auto">
            <a:xfrm>
              <a:off x="1363" y="3586"/>
              <a:ext cx="1738" cy="380"/>
              <a:chOff x="2121" y="1526"/>
              <a:chExt cx="1738" cy="380"/>
            </a:xfrm>
          </p:grpSpPr>
          <p:sp>
            <p:nvSpPr>
              <p:cNvPr id="321591" name="Oval 55"/>
              <p:cNvSpPr>
                <a:spLocks noChangeArrowheads="1"/>
              </p:cNvSpPr>
              <p:nvPr/>
            </p:nvSpPr>
            <p:spPr bwMode="auto">
              <a:xfrm>
                <a:off x="2993" y="1526"/>
                <a:ext cx="248" cy="248"/>
              </a:xfrm>
              <a:prstGeom prst="ellipse">
                <a:avLst/>
              </a:prstGeom>
              <a:solidFill>
                <a:srgbClr val="CCECFF"/>
              </a:solidFill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800" b="1">
                    <a:solidFill>
                      <a:schemeClr val="accent1"/>
                    </a:solidFill>
                    <a:latin typeface="Arial" charset="0"/>
                  </a:rPr>
                  <a:t>+</a:t>
                </a:r>
              </a:p>
            </p:txBody>
          </p:sp>
          <p:sp>
            <p:nvSpPr>
              <p:cNvPr id="321592" name="Line 56"/>
              <p:cNvSpPr>
                <a:spLocks noChangeShapeType="1"/>
              </p:cNvSpPr>
              <p:nvPr/>
            </p:nvSpPr>
            <p:spPr bwMode="auto">
              <a:xfrm>
                <a:off x="2121" y="1526"/>
                <a:ext cx="872" cy="12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1593" name="Line 57"/>
              <p:cNvSpPr>
                <a:spLocks noChangeShapeType="1"/>
              </p:cNvSpPr>
              <p:nvPr/>
            </p:nvSpPr>
            <p:spPr bwMode="auto">
              <a:xfrm flipH="1">
                <a:off x="3241" y="1526"/>
                <a:ext cx="618" cy="12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1594" name="Line 58"/>
              <p:cNvSpPr>
                <a:spLocks noChangeShapeType="1"/>
              </p:cNvSpPr>
              <p:nvPr/>
            </p:nvSpPr>
            <p:spPr bwMode="auto">
              <a:xfrm flipH="1">
                <a:off x="3104" y="1777"/>
                <a:ext cx="3" cy="12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21595" name="Group 59"/>
            <p:cNvGrpSpPr>
              <a:grpSpLocks/>
            </p:cNvGrpSpPr>
            <p:nvPr/>
          </p:nvGrpSpPr>
          <p:grpSpPr bwMode="auto">
            <a:xfrm>
              <a:off x="1112" y="3586"/>
              <a:ext cx="1738" cy="380"/>
              <a:chOff x="2121" y="1526"/>
              <a:chExt cx="1738" cy="380"/>
            </a:xfrm>
          </p:grpSpPr>
          <p:sp>
            <p:nvSpPr>
              <p:cNvPr id="321596" name="Oval 60"/>
              <p:cNvSpPr>
                <a:spLocks noChangeArrowheads="1"/>
              </p:cNvSpPr>
              <p:nvPr/>
            </p:nvSpPr>
            <p:spPr bwMode="auto">
              <a:xfrm>
                <a:off x="2993" y="1526"/>
                <a:ext cx="248" cy="248"/>
              </a:xfrm>
              <a:prstGeom prst="ellipse">
                <a:avLst/>
              </a:prstGeom>
              <a:solidFill>
                <a:srgbClr val="CCECFF"/>
              </a:solidFill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800" b="1">
                    <a:solidFill>
                      <a:schemeClr val="accent1"/>
                    </a:solidFill>
                    <a:latin typeface="Arial" charset="0"/>
                  </a:rPr>
                  <a:t>+</a:t>
                </a:r>
              </a:p>
            </p:txBody>
          </p:sp>
          <p:sp>
            <p:nvSpPr>
              <p:cNvPr id="321597" name="Line 61"/>
              <p:cNvSpPr>
                <a:spLocks noChangeShapeType="1"/>
              </p:cNvSpPr>
              <p:nvPr/>
            </p:nvSpPr>
            <p:spPr bwMode="auto">
              <a:xfrm>
                <a:off x="2121" y="1526"/>
                <a:ext cx="872" cy="12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1598" name="Line 62"/>
              <p:cNvSpPr>
                <a:spLocks noChangeShapeType="1"/>
              </p:cNvSpPr>
              <p:nvPr/>
            </p:nvSpPr>
            <p:spPr bwMode="auto">
              <a:xfrm flipH="1">
                <a:off x="3241" y="1526"/>
                <a:ext cx="618" cy="12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1599" name="Line 63"/>
              <p:cNvSpPr>
                <a:spLocks noChangeShapeType="1"/>
              </p:cNvSpPr>
              <p:nvPr/>
            </p:nvSpPr>
            <p:spPr bwMode="auto">
              <a:xfrm flipH="1">
                <a:off x="3104" y="1777"/>
                <a:ext cx="3" cy="12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21600" name="Group 64"/>
          <p:cNvGrpSpPr>
            <a:grpSpLocks/>
          </p:cNvGrpSpPr>
          <p:nvPr/>
        </p:nvGrpSpPr>
        <p:grpSpPr bwMode="auto">
          <a:xfrm>
            <a:off x="2608263" y="5692775"/>
            <a:ext cx="3157537" cy="603250"/>
            <a:chOff x="1112" y="3586"/>
            <a:chExt cx="1989" cy="380"/>
          </a:xfrm>
        </p:grpSpPr>
        <p:grpSp>
          <p:nvGrpSpPr>
            <p:cNvPr id="321601" name="Group 65"/>
            <p:cNvGrpSpPr>
              <a:grpSpLocks/>
            </p:cNvGrpSpPr>
            <p:nvPr/>
          </p:nvGrpSpPr>
          <p:grpSpPr bwMode="auto">
            <a:xfrm>
              <a:off x="1363" y="3586"/>
              <a:ext cx="1738" cy="380"/>
              <a:chOff x="2121" y="1526"/>
              <a:chExt cx="1738" cy="380"/>
            </a:xfrm>
          </p:grpSpPr>
          <p:sp>
            <p:nvSpPr>
              <p:cNvPr id="321602" name="Oval 66"/>
              <p:cNvSpPr>
                <a:spLocks noChangeArrowheads="1"/>
              </p:cNvSpPr>
              <p:nvPr/>
            </p:nvSpPr>
            <p:spPr bwMode="auto">
              <a:xfrm>
                <a:off x="2993" y="1526"/>
                <a:ext cx="248" cy="248"/>
              </a:xfrm>
              <a:prstGeom prst="ellipse">
                <a:avLst/>
              </a:prstGeom>
              <a:solidFill>
                <a:srgbClr val="CCECFF"/>
              </a:solidFill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800" b="1">
                    <a:solidFill>
                      <a:schemeClr val="accent1"/>
                    </a:solidFill>
                    <a:latin typeface="Arial" charset="0"/>
                  </a:rPr>
                  <a:t>+</a:t>
                </a:r>
              </a:p>
            </p:txBody>
          </p:sp>
          <p:sp>
            <p:nvSpPr>
              <p:cNvPr id="321603" name="Line 67"/>
              <p:cNvSpPr>
                <a:spLocks noChangeShapeType="1"/>
              </p:cNvSpPr>
              <p:nvPr/>
            </p:nvSpPr>
            <p:spPr bwMode="auto">
              <a:xfrm>
                <a:off x="2121" y="1526"/>
                <a:ext cx="872" cy="12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1604" name="Line 68"/>
              <p:cNvSpPr>
                <a:spLocks noChangeShapeType="1"/>
              </p:cNvSpPr>
              <p:nvPr/>
            </p:nvSpPr>
            <p:spPr bwMode="auto">
              <a:xfrm flipH="1">
                <a:off x="3241" y="1526"/>
                <a:ext cx="618" cy="12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1605" name="Line 69"/>
              <p:cNvSpPr>
                <a:spLocks noChangeShapeType="1"/>
              </p:cNvSpPr>
              <p:nvPr/>
            </p:nvSpPr>
            <p:spPr bwMode="auto">
              <a:xfrm flipH="1">
                <a:off x="3104" y="1777"/>
                <a:ext cx="3" cy="12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21606" name="Group 70"/>
            <p:cNvGrpSpPr>
              <a:grpSpLocks/>
            </p:cNvGrpSpPr>
            <p:nvPr/>
          </p:nvGrpSpPr>
          <p:grpSpPr bwMode="auto">
            <a:xfrm>
              <a:off x="1112" y="3586"/>
              <a:ext cx="1738" cy="380"/>
              <a:chOff x="2121" y="1526"/>
              <a:chExt cx="1738" cy="380"/>
            </a:xfrm>
          </p:grpSpPr>
          <p:sp>
            <p:nvSpPr>
              <p:cNvPr id="321607" name="Oval 71"/>
              <p:cNvSpPr>
                <a:spLocks noChangeArrowheads="1"/>
              </p:cNvSpPr>
              <p:nvPr/>
            </p:nvSpPr>
            <p:spPr bwMode="auto">
              <a:xfrm>
                <a:off x="2993" y="1526"/>
                <a:ext cx="248" cy="248"/>
              </a:xfrm>
              <a:prstGeom prst="ellipse">
                <a:avLst/>
              </a:prstGeom>
              <a:solidFill>
                <a:srgbClr val="CCECFF"/>
              </a:solidFill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800" b="1">
                    <a:solidFill>
                      <a:schemeClr val="accent1"/>
                    </a:solidFill>
                    <a:latin typeface="Arial" charset="0"/>
                  </a:rPr>
                  <a:t>+</a:t>
                </a:r>
              </a:p>
            </p:txBody>
          </p:sp>
          <p:sp>
            <p:nvSpPr>
              <p:cNvPr id="321608" name="Line 72"/>
              <p:cNvSpPr>
                <a:spLocks noChangeShapeType="1"/>
              </p:cNvSpPr>
              <p:nvPr/>
            </p:nvSpPr>
            <p:spPr bwMode="auto">
              <a:xfrm>
                <a:off x="2121" y="1526"/>
                <a:ext cx="872" cy="12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1609" name="Line 73"/>
              <p:cNvSpPr>
                <a:spLocks noChangeShapeType="1"/>
              </p:cNvSpPr>
              <p:nvPr/>
            </p:nvSpPr>
            <p:spPr bwMode="auto">
              <a:xfrm flipH="1">
                <a:off x="3241" y="1526"/>
                <a:ext cx="618" cy="12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1610" name="Line 74"/>
              <p:cNvSpPr>
                <a:spLocks noChangeShapeType="1"/>
              </p:cNvSpPr>
              <p:nvPr/>
            </p:nvSpPr>
            <p:spPr bwMode="auto">
              <a:xfrm flipH="1">
                <a:off x="3104" y="1777"/>
                <a:ext cx="3" cy="12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21611" name="Group 75"/>
          <p:cNvGrpSpPr>
            <a:grpSpLocks/>
          </p:cNvGrpSpPr>
          <p:nvPr/>
        </p:nvGrpSpPr>
        <p:grpSpPr bwMode="auto">
          <a:xfrm>
            <a:off x="3070225" y="5692775"/>
            <a:ext cx="3157538" cy="603250"/>
            <a:chOff x="1112" y="3586"/>
            <a:chExt cx="1989" cy="380"/>
          </a:xfrm>
        </p:grpSpPr>
        <p:grpSp>
          <p:nvGrpSpPr>
            <p:cNvPr id="321612" name="Group 76"/>
            <p:cNvGrpSpPr>
              <a:grpSpLocks/>
            </p:cNvGrpSpPr>
            <p:nvPr/>
          </p:nvGrpSpPr>
          <p:grpSpPr bwMode="auto">
            <a:xfrm>
              <a:off x="1363" y="3586"/>
              <a:ext cx="1738" cy="380"/>
              <a:chOff x="2121" y="1526"/>
              <a:chExt cx="1738" cy="380"/>
            </a:xfrm>
          </p:grpSpPr>
          <p:sp>
            <p:nvSpPr>
              <p:cNvPr id="321613" name="Oval 77"/>
              <p:cNvSpPr>
                <a:spLocks noChangeArrowheads="1"/>
              </p:cNvSpPr>
              <p:nvPr/>
            </p:nvSpPr>
            <p:spPr bwMode="auto">
              <a:xfrm>
                <a:off x="2993" y="1526"/>
                <a:ext cx="248" cy="248"/>
              </a:xfrm>
              <a:prstGeom prst="ellipse">
                <a:avLst/>
              </a:prstGeom>
              <a:solidFill>
                <a:srgbClr val="CCECFF"/>
              </a:solidFill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800" b="1">
                    <a:solidFill>
                      <a:schemeClr val="accent1"/>
                    </a:solidFill>
                    <a:latin typeface="Arial" charset="0"/>
                  </a:rPr>
                  <a:t>+</a:t>
                </a:r>
              </a:p>
            </p:txBody>
          </p:sp>
          <p:sp>
            <p:nvSpPr>
              <p:cNvPr id="321614" name="Line 78"/>
              <p:cNvSpPr>
                <a:spLocks noChangeShapeType="1"/>
              </p:cNvSpPr>
              <p:nvPr/>
            </p:nvSpPr>
            <p:spPr bwMode="auto">
              <a:xfrm>
                <a:off x="2121" y="1526"/>
                <a:ext cx="872" cy="12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1615" name="Line 79"/>
              <p:cNvSpPr>
                <a:spLocks noChangeShapeType="1"/>
              </p:cNvSpPr>
              <p:nvPr/>
            </p:nvSpPr>
            <p:spPr bwMode="auto">
              <a:xfrm flipH="1">
                <a:off x="3241" y="1526"/>
                <a:ext cx="618" cy="12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1616" name="Line 80"/>
              <p:cNvSpPr>
                <a:spLocks noChangeShapeType="1"/>
              </p:cNvSpPr>
              <p:nvPr/>
            </p:nvSpPr>
            <p:spPr bwMode="auto">
              <a:xfrm flipH="1">
                <a:off x="3104" y="1777"/>
                <a:ext cx="3" cy="12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21617" name="Group 81"/>
            <p:cNvGrpSpPr>
              <a:grpSpLocks/>
            </p:cNvGrpSpPr>
            <p:nvPr/>
          </p:nvGrpSpPr>
          <p:grpSpPr bwMode="auto">
            <a:xfrm>
              <a:off x="1112" y="3586"/>
              <a:ext cx="1738" cy="380"/>
              <a:chOff x="2121" y="1526"/>
              <a:chExt cx="1738" cy="380"/>
            </a:xfrm>
          </p:grpSpPr>
          <p:sp>
            <p:nvSpPr>
              <p:cNvPr id="321618" name="Oval 82"/>
              <p:cNvSpPr>
                <a:spLocks noChangeArrowheads="1"/>
              </p:cNvSpPr>
              <p:nvPr/>
            </p:nvSpPr>
            <p:spPr bwMode="auto">
              <a:xfrm>
                <a:off x="2993" y="1526"/>
                <a:ext cx="248" cy="248"/>
              </a:xfrm>
              <a:prstGeom prst="ellipse">
                <a:avLst/>
              </a:prstGeom>
              <a:solidFill>
                <a:srgbClr val="CCECFF"/>
              </a:solidFill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800" b="1">
                    <a:solidFill>
                      <a:schemeClr val="accent1"/>
                    </a:solidFill>
                    <a:latin typeface="Arial" charset="0"/>
                  </a:rPr>
                  <a:t>+</a:t>
                </a:r>
              </a:p>
            </p:txBody>
          </p:sp>
          <p:sp>
            <p:nvSpPr>
              <p:cNvPr id="321619" name="Line 83"/>
              <p:cNvSpPr>
                <a:spLocks noChangeShapeType="1"/>
              </p:cNvSpPr>
              <p:nvPr/>
            </p:nvSpPr>
            <p:spPr bwMode="auto">
              <a:xfrm>
                <a:off x="2121" y="1526"/>
                <a:ext cx="872" cy="12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1620" name="Line 84"/>
              <p:cNvSpPr>
                <a:spLocks noChangeShapeType="1"/>
              </p:cNvSpPr>
              <p:nvPr/>
            </p:nvSpPr>
            <p:spPr bwMode="auto">
              <a:xfrm flipH="1">
                <a:off x="3241" y="1526"/>
                <a:ext cx="618" cy="12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1621" name="Line 85"/>
              <p:cNvSpPr>
                <a:spLocks noChangeShapeType="1"/>
              </p:cNvSpPr>
              <p:nvPr/>
            </p:nvSpPr>
            <p:spPr bwMode="auto">
              <a:xfrm flipH="1">
                <a:off x="3104" y="1777"/>
                <a:ext cx="3" cy="12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1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1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4800"/>
            <a:ext cx="6537325" cy="477838"/>
          </a:xfrm>
        </p:spPr>
        <p:txBody>
          <a:bodyPr wrap="none" lIns="63500" tIns="25400" rIns="63500" bIns="25400" anchor="t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Generic Parallel Machine Architecture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724400"/>
            <a:ext cx="8458200" cy="1288558"/>
          </a:xfrm>
          <a:noFill/>
        </p:spPr>
        <p:txBody>
          <a:bodyPr wrap="square" lIns="63500" tIns="25400" rIns="63500" bIns="25400">
            <a:spAutoFit/>
          </a:bodyPr>
          <a:lstStyle/>
          <a:p>
            <a:pPr marL="203200" indent="-203200">
              <a:buFontTx/>
              <a:buNone/>
            </a:pPr>
            <a:endParaRPr lang="en-US" sz="1800" dirty="0">
              <a:latin typeface="Arial" charset="0"/>
            </a:endParaRPr>
          </a:p>
          <a:p>
            <a:pPr marL="203200" indent="-203200"/>
            <a:r>
              <a:rPr lang="en-US" sz="2000" dirty="0">
                <a:latin typeface="Arial" charset="0"/>
              </a:rPr>
              <a:t>Key architecture question:  </a:t>
            </a:r>
            <a:r>
              <a:rPr lang="en-US" sz="2000" dirty="0">
                <a:solidFill>
                  <a:srgbClr val="FF0000"/>
                </a:solidFill>
                <a:latin typeface="Arial" charset="0"/>
              </a:rPr>
              <a:t>Where 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and how fast are the interconnects?</a:t>
            </a:r>
            <a:endParaRPr lang="en-US" sz="2000" dirty="0">
              <a:solidFill>
                <a:srgbClr val="FF0000"/>
              </a:solidFill>
              <a:latin typeface="Arial" charset="0"/>
            </a:endParaRPr>
          </a:p>
          <a:p>
            <a:pPr marL="2171700" lvl="4" indent="-342900"/>
            <a:endParaRPr lang="en-US" sz="1200" dirty="0">
              <a:solidFill>
                <a:srgbClr val="FF0000"/>
              </a:solidFill>
              <a:latin typeface="Arial" charset="0"/>
            </a:endParaRPr>
          </a:p>
          <a:p>
            <a:pPr marL="203200" indent="-203200"/>
            <a:r>
              <a:rPr lang="en-US" sz="2000" dirty="0">
                <a:latin typeface="Arial" charset="0"/>
              </a:rPr>
              <a:t>Key algorithm question:  </a:t>
            </a:r>
            <a:r>
              <a:rPr lang="en-US" sz="2000" u="sng" dirty="0">
                <a:solidFill>
                  <a:srgbClr val="FF0000"/>
                </a:solidFill>
                <a:latin typeface="Arial" charset="0"/>
              </a:rPr>
              <a:t>Where is the data?</a:t>
            </a:r>
            <a:endParaRPr lang="en-US" sz="3200" u="sng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1460500" y="1231900"/>
            <a:ext cx="1193800" cy="1117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1758950" y="1301750"/>
            <a:ext cx="596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1735138" y="1273175"/>
            <a:ext cx="654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Proc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1682750" y="1530350"/>
            <a:ext cx="749300" cy="292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1658938" y="1501775"/>
            <a:ext cx="844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Cache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1530350" y="1835150"/>
            <a:ext cx="1054100" cy="444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1506538" y="1806575"/>
            <a:ext cx="1162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L2 Cache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1454150" y="2673350"/>
            <a:ext cx="1206500" cy="673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1430338" y="2797175"/>
            <a:ext cx="1162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L3 Cache</a:t>
            </a: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1225550" y="3740150"/>
            <a:ext cx="1587500" cy="825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1431925" y="3940175"/>
            <a:ext cx="1009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Memory</a:t>
            </a:r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2057400" y="2362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>
            <a:off x="2057400" y="3352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287338" y="815975"/>
            <a:ext cx="11620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rgbClr val="005400"/>
                </a:solidFill>
                <a:latin typeface="Arial" charset="0"/>
              </a:rPr>
              <a:t> </a:t>
            </a:r>
          </a:p>
          <a:p>
            <a:r>
              <a:rPr lang="en-US" sz="1800">
                <a:solidFill>
                  <a:srgbClr val="005400"/>
                </a:solidFill>
                <a:latin typeface="Arial" charset="0"/>
              </a:rPr>
              <a:t>Storage </a:t>
            </a:r>
          </a:p>
          <a:p>
            <a:r>
              <a:rPr lang="en-US" sz="1800">
                <a:solidFill>
                  <a:srgbClr val="005400"/>
                </a:solidFill>
                <a:latin typeface="Arial" charset="0"/>
              </a:rPr>
              <a:t>Hierarchy</a:t>
            </a:r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4432300" y="1155700"/>
            <a:ext cx="1193800" cy="1117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4730750" y="1225550"/>
            <a:ext cx="596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4706938" y="1195388"/>
            <a:ext cx="654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Proc</a:t>
            </a:r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4654550" y="1454150"/>
            <a:ext cx="749300" cy="292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4630738" y="1423988"/>
            <a:ext cx="844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Cache</a:t>
            </a:r>
          </a:p>
        </p:txBody>
      </p:sp>
      <p:sp>
        <p:nvSpPr>
          <p:cNvPr id="11287" name="Rectangle 23"/>
          <p:cNvSpPr>
            <a:spLocks noChangeArrowheads="1"/>
          </p:cNvSpPr>
          <p:nvPr/>
        </p:nvSpPr>
        <p:spPr bwMode="auto">
          <a:xfrm>
            <a:off x="4502150" y="1758950"/>
            <a:ext cx="1054100" cy="444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8" name="Rectangle 24"/>
          <p:cNvSpPr>
            <a:spLocks noChangeArrowheads="1"/>
          </p:cNvSpPr>
          <p:nvPr/>
        </p:nvSpPr>
        <p:spPr bwMode="auto">
          <a:xfrm>
            <a:off x="4478338" y="1728788"/>
            <a:ext cx="1162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L2 Cache</a:t>
            </a:r>
          </a:p>
        </p:txBody>
      </p:sp>
      <p:sp>
        <p:nvSpPr>
          <p:cNvPr id="11289" name="Rectangle 25"/>
          <p:cNvSpPr>
            <a:spLocks noChangeArrowheads="1"/>
          </p:cNvSpPr>
          <p:nvPr/>
        </p:nvSpPr>
        <p:spPr bwMode="auto">
          <a:xfrm>
            <a:off x="4425950" y="2597150"/>
            <a:ext cx="1206500" cy="673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0" name="Rectangle 26"/>
          <p:cNvSpPr>
            <a:spLocks noChangeArrowheads="1"/>
          </p:cNvSpPr>
          <p:nvPr/>
        </p:nvSpPr>
        <p:spPr bwMode="auto">
          <a:xfrm>
            <a:off x="4402138" y="2719388"/>
            <a:ext cx="1162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L3 Cache</a:t>
            </a:r>
          </a:p>
        </p:txBody>
      </p:sp>
      <p:sp>
        <p:nvSpPr>
          <p:cNvPr id="11291" name="Rectangle 27"/>
          <p:cNvSpPr>
            <a:spLocks noChangeArrowheads="1"/>
          </p:cNvSpPr>
          <p:nvPr/>
        </p:nvSpPr>
        <p:spPr bwMode="auto">
          <a:xfrm>
            <a:off x="4197350" y="3663950"/>
            <a:ext cx="1587500" cy="825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2" name="Rectangle 28"/>
          <p:cNvSpPr>
            <a:spLocks noChangeArrowheads="1"/>
          </p:cNvSpPr>
          <p:nvPr/>
        </p:nvSpPr>
        <p:spPr bwMode="auto">
          <a:xfrm>
            <a:off x="4403725" y="3862388"/>
            <a:ext cx="1009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Memory</a:t>
            </a:r>
          </a:p>
        </p:txBody>
      </p:sp>
      <p:sp>
        <p:nvSpPr>
          <p:cNvPr id="11293" name="Line 29"/>
          <p:cNvSpPr>
            <a:spLocks noChangeShapeType="1"/>
          </p:cNvSpPr>
          <p:nvPr/>
        </p:nvSpPr>
        <p:spPr bwMode="auto">
          <a:xfrm>
            <a:off x="5029200" y="2286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4" name="Line 30"/>
          <p:cNvSpPr>
            <a:spLocks noChangeShapeType="1"/>
          </p:cNvSpPr>
          <p:nvPr/>
        </p:nvSpPr>
        <p:spPr bwMode="auto">
          <a:xfrm>
            <a:off x="5029200" y="32766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5" name="Rectangle 31"/>
          <p:cNvSpPr>
            <a:spLocks noChangeArrowheads="1"/>
          </p:cNvSpPr>
          <p:nvPr/>
        </p:nvSpPr>
        <p:spPr bwMode="auto">
          <a:xfrm>
            <a:off x="6413500" y="1155700"/>
            <a:ext cx="1193800" cy="1117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6" name="Rectangle 32"/>
          <p:cNvSpPr>
            <a:spLocks noChangeArrowheads="1"/>
          </p:cNvSpPr>
          <p:nvPr/>
        </p:nvSpPr>
        <p:spPr bwMode="auto">
          <a:xfrm>
            <a:off x="6711950" y="1225550"/>
            <a:ext cx="596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7" name="Rectangle 33"/>
          <p:cNvSpPr>
            <a:spLocks noChangeArrowheads="1"/>
          </p:cNvSpPr>
          <p:nvPr/>
        </p:nvSpPr>
        <p:spPr bwMode="auto">
          <a:xfrm>
            <a:off x="6688138" y="1195388"/>
            <a:ext cx="654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Proc</a:t>
            </a:r>
          </a:p>
        </p:txBody>
      </p:sp>
      <p:sp>
        <p:nvSpPr>
          <p:cNvPr id="11298" name="Rectangle 34"/>
          <p:cNvSpPr>
            <a:spLocks noChangeArrowheads="1"/>
          </p:cNvSpPr>
          <p:nvPr/>
        </p:nvSpPr>
        <p:spPr bwMode="auto">
          <a:xfrm>
            <a:off x="6635750" y="1454150"/>
            <a:ext cx="749300" cy="292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9" name="Rectangle 35"/>
          <p:cNvSpPr>
            <a:spLocks noChangeArrowheads="1"/>
          </p:cNvSpPr>
          <p:nvPr/>
        </p:nvSpPr>
        <p:spPr bwMode="auto">
          <a:xfrm>
            <a:off x="6611938" y="1423988"/>
            <a:ext cx="844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Cache</a:t>
            </a:r>
          </a:p>
        </p:txBody>
      </p:sp>
      <p:sp>
        <p:nvSpPr>
          <p:cNvPr id="11300" name="Rectangle 36"/>
          <p:cNvSpPr>
            <a:spLocks noChangeArrowheads="1"/>
          </p:cNvSpPr>
          <p:nvPr/>
        </p:nvSpPr>
        <p:spPr bwMode="auto">
          <a:xfrm>
            <a:off x="6483350" y="1758950"/>
            <a:ext cx="1054100" cy="444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1" name="Rectangle 37"/>
          <p:cNvSpPr>
            <a:spLocks noChangeArrowheads="1"/>
          </p:cNvSpPr>
          <p:nvPr/>
        </p:nvSpPr>
        <p:spPr bwMode="auto">
          <a:xfrm>
            <a:off x="6459538" y="1728788"/>
            <a:ext cx="1162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L2 Cache</a:t>
            </a:r>
          </a:p>
        </p:txBody>
      </p:sp>
      <p:sp>
        <p:nvSpPr>
          <p:cNvPr id="11302" name="Rectangle 38"/>
          <p:cNvSpPr>
            <a:spLocks noChangeArrowheads="1"/>
          </p:cNvSpPr>
          <p:nvPr/>
        </p:nvSpPr>
        <p:spPr bwMode="auto">
          <a:xfrm>
            <a:off x="6407150" y="2597150"/>
            <a:ext cx="1206500" cy="673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3" name="Rectangle 39"/>
          <p:cNvSpPr>
            <a:spLocks noChangeArrowheads="1"/>
          </p:cNvSpPr>
          <p:nvPr/>
        </p:nvSpPr>
        <p:spPr bwMode="auto">
          <a:xfrm>
            <a:off x="6383338" y="2719388"/>
            <a:ext cx="1162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L3 Cache</a:t>
            </a:r>
          </a:p>
        </p:txBody>
      </p:sp>
      <p:sp>
        <p:nvSpPr>
          <p:cNvPr id="11304" name="Rectangle 40"/>
          <p:cNvSpPr>
            <a:spLocks noChangeArrowheads="1"/>
          </p:cNvSpPr>
          <p:nvPr/>
        </p:nvSpPr>
        <p:spPr bwMode="auto">
          <a:xfrm>
            <a:off x="6178550" y="3663950"/>
            <a:ext cx="1587500" cy="825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5" name="Rectangle 41"/>
          <p:cNvSpPr>
            <a:spLocks noChangeArrowheads="1"/>
          </p:cNvSpPr>
          <p:nvPr/>
        </p:nvSpPr>
        <p:spPr bwMode="auto">
          <a:xfrm>
            <a:off x="6384925" y="3862388"/>
            <a:ext cx="1009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Memory</a:t>
            </a:r>
          </a:p>
        </p:txBody>
      </p:sp>
      <p:sp>
        <p:nvSpPr>
          <p:cNvPr id="11306" name="Line 42"/>
          <p:cNvSpPr>
            <a:spLocks noChangeShapeType="1"/>
          </p:cNvSpPr>
          <p:nvPr/>
        </p:nvSpPr>
        <p:spPr bwMode="auto">
          <a:xfrm>
            <a:off x="7010400" y="2286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7" name="Line 43"/>
          <p:cNvSpPr>
            <a:spLocks noChangeShapeType="1"/>
          </p:cNvSpPr>
          <p:nvPr/>
        </p:nvSpPr>
        <p:spPr bwMode="auto">
          <a:xfrm>
            <a:off x="7010400" y="32766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8" name="AutoShape 44" descr="Light downward diagonal"/>
          <p:cNvSpPr>
            <a:spLocks noChangeArrowheads="1"/>
          </p:cNvSpPr>
          <p:nvPr/>
        </p:nvSpPr>
        <p:spPr bwMode="auto">
          <a:xfrm>
            <a:off x="4273550" y="2368550"/>
            <a:ext cx="3492500" cy="139700"/>
          </a:xfrm>
          <a:prstGeom prst="roundRect">
            <a:avLst>
              <a:gd name="adj" fmla="val 49995"/>
            </a:avLst>
          </a:prstGeom>
          <a:pattFill prst="ltDnDiag">
            <a:fgClr>
              <a:srgbClr val="005400"/>
            </a:fgClr>
            <a:bgClr>
              <a:schemeClr val="bg1"/>
            </a:bgClr>
          </a:patt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9" name="AutoShape 45" descr="Light downward diagonal"/>
          <p:cNvSpPr>
            <a:spLocks noChangeArrowheads="1"/>
          </p:cNvSpPr>
          <p:nvPr/>
        </p:nvSpPr>
        <p:spPr bwMode="auto">
          <a:xfrm>
            <a:off x="4273550" y="3359150"/>
            <a:ext cx="3492500" cy="139700"/>
          </a:xfrm>
          <a:prstGeom prst="roundRect">
            <a:avLst>
              <a:gd name="adj" fmla="val 49995"/>
            </a:avLst>
          </a:prstGeom>
          <a:pattFill prst="ltDnDiag">
            <a:fgClr>
              <a:srgbClr val="005400"/>
            </a:fgClr>
            <a:bgClr>
              <a:schemeClr val="bg1"/>
            </a:bgClr>
          </a:patt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10" name="AutoShape 46" descr="Light downward diagonal"/>
          <p:cNvSpPr>
            <a:spLocks noChangeArrowheads="1"/>
          </p:cNvSpPr>
          <p:nvPr/>
        </p:nvSpPr>
        <p:spPr bwMode="auto">
          <a:xfrm>
            <a:off x="4273550" y="4654550"/>
            <a:ext cx="3492500" cy="139700"/>
          </a:xfrm>
          <a:prstGeom prst="roundRect">
            <a:avLst>
              <a:gd name="adj" fmla="val 49995"/>
            </a:avLst>
          </a:prstGeom>
          <a:pattFill prst="ltDnDiag">
            <a:fgClr>
              <a:srgbClr val="005400"/>
            </a:fgClr>
            <a:bgClr>
              <a:schemeClr val="bg1"/>
            </a:bgClr>
          </a:patt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11" name="Line 47"/>
          <p:cNvSpPr>
            <a:spLocks noChangeShapeType="1"/>
          </p:cNvSpPr>
          <p:nvPr/>
        </p:nvSpPr>
        <p:spPr bwMode="auto">
          <a:xfrm>
            <a:off x="5029200" y="4495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2" name="Line 48"/>
          <p:cNvSpPr>
            <a:spLocks noChangeShapeType="1"/>
          </p:cNvSpPr>
          <p:nvPr/>
        </p:nvSpPr>
        <p:spPr bwMode="auto">
          <a:xfrm>
            <a:off x="7010400" y="4495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3" name="Rectangle 49"/>
          <p:cNvSpPr>
            <a:spLocks noChangeArrowheads="1"/>
          </p:cNvSpPr>
          <p:nvPr/>
        </p:nvSpPr>
        <p:spPr bwMode="auto">
          <a:xfrm rot="5400000">
            <a:off x="7754938" y="2871788"/>
            <a:ext cx="1543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2"/>
                </a:solidFill>
                <a:latin typeface="Arial" charset="0"/>
              </a:rPr>
              <a:t>potential</a:t>
            </a:r>
          </a:p>
          <a:p>
            <a:r>
              <a:rPr lang="en-US" sz="1800">
                <a:solidFill>
                  <a:schemeClr val="accent2"/>
                </a:solidFill>
                <a:latin typeface="Arial" charset="0"/>
              </a:rPr>
              <a:t>interconnects</a:t>
            </a:r>
          </a:p>
        </p:txBody>
      </p:sp>
      <p:sp>
        <p:nvSpPr>
          <p:cNvPr id="11314" name="Line 50"/>
          <p:cNvSpPr>
            <a:spLocks noChangeShapeType="1"/>
          </p:cNvSpPr>
          <p:nvPr/>
        </p:nvSpPr>
        <p:spPr bwMode="auto">
          <a:xfrm flipH="1" flipV="1">
            <a:off x="7772400" y="2514600"/>
            <a:ext cx="381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5" name="Line 51"/>
          <p:cNvSpPr>
            <a:spLocks noChangeShapeType="1"/>
          </p:cNvSpPr>
          <p:nvPr/>
        </p:nvSpPr>
        <p:spPr bwMode="auto">
          <a:xfrm flipH="1">
            <a:off x="7772400" y="2895600"/>
            <a:ext cx="457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6" name="Line 52"/>
          <p:cNvSpPr>
            <a:spLocks noChangeShapeType="1"/>
          </p:cNvSpPr>
          <p:nvPr/>
        </p:nvSpPr>
        <p:spPr bwMode="auto">
          <a:xfrm flipH="1">
            <a:off x="7772400" y="2971800"/>
            <a:ext cx="45720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78922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153400" cy="609600"/>
          </a:xfrm>
        </p:spPr>
        <p:txBody>
          <a:bodyPr/>
          <a:lstStyle/>
          <a:p>
            <a:r>
              <a:rPr lang="en-US"/>
              <a:t>Programming Model 3: </a:t>
            </a:r>
            <a:br>
              <a:rPr lang="en-US"/>
            </a:br>
            <a:r>
              <a:rPr lang="en-US"/>
              <a:t>Partitioned Global Address Space (PGAS)</a:t>
            </a:r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8534400" cy="30257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One of the two main models you will program in for class</a:t>
            </a:r>
          </a:p>
          <a:p>
            <a:pPr>
              <a:lnSpc>
                <a:spcPct val="90000"/>
              </a:lnSpc>
            </a:pPr>
            <a:r>
              <a:rPr lang="en-US"/>
              <a:t>Program consists of a collection of </a:t>
            </a:r>
            <a:r>
              <a:rPr lang="en-US">
                <a:solidFill>
                  <a:schemeClr val="accent1"/>
                </a:solidFill>
              </a:rPr>
              <a:t>named</a:t>
            </a:r>
            <a:r>
              <a:rPr lang="en-US"/>
              <a:t> threads.</a:t>
            </a:r>
          </a:p>
          <a:p>
            <a:pPr lvl="1">
              <a:lnSpc>
                <a:spcPct val="90000"/>
              </a:lnSpc>
            </a:pPr>
            <a:r>
              <a:rPr lang="en-US" b="1"/>
              <a:t>Usually fixed at program startup time</a:t>
            </a:r>
          </a:p>
          <a:p>
            <a:pPr lvl="1">
              <a:lnSpc>
                <a:spcPct val="90000"/>
              </a:lnSpc>
            </a:pPr>
            <a:r>
              <a:rPr lang="en-US" b="1"/>
              <a:t>Local and shared data, as in shared memory model</a:t>
            </a:r>
          </a:p>
          <a:p>
            <a:pPr lvl="1">
              <a:lnSpc>
                <a:spcPct val="90000"/>
              </a:lnSpc>
            </a:pPr>
            <a:r>
              <a:rPr lang="en-US" b="1"/>
              <a:t>But, shared data is partitioned over local processes</a:t>
            </a:r>
          </a:p>
          <a:p>
            <a:pPr lvl="1">
              <a:lnSpc>
                <a:spcPct val="90000"/>
              </a:lnSpc>
            </a:pPr>
            <a:r>
              <a:rPr lang="en-US" b="1"/>
              <a:t>Cost model says remote data is expensive</a:t>
            </a:r>
          </a:p>
          <a:p>
            <a:pPr>
              <a:lnSpc>
                <a:spcPct val="90000"/>
              </a:lnSpc>
            </a:pPr>
            <a:r>
              <a:rPr lang="en-US"/>
              <a:t>Examples: UPC, Co-Array Fortran, Titanium</a:t>
            </a:r>
          </a:p>
          <a:p>
            <a:pPr>
              <a:lnSpc>
                <a:spcPct val="90000"/>
              </a:lnSpc>
            </a:pPr>
            <a:r>
              <a:rPr lang="en-US"/>
              <a:t>In between message passing and shared memory</a:t>
            </a:r>
          </a:p>
        </p:txBody>
      </p:sp>
      <p:sp>
        <p:nvSpPr>
          <p:cNvPr id="316420" name="Oval 4"/>
          <p:cNvSpPr>
            <a:spLocks noChangeArrowheads="1"/>
          </p:cNvSpPr>
          <p:nvPr/>
        </p:nvSpPr>
        <p:spPr bwMode="auto">
          <a:xfrm>
            <a:off x="6610350" y="6137275"/>
            <a:ext cx="530225" cy="328613"/>
          </a:xfrm>
          <a:prstGeom prst="ellipse">
            <a:avLst/>
          </a:prstGeom>
          <a:solidFill>
            <a:srgbClr val="CCCC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 b="1">
                <a:latin typeface="Arial" charset="0"/>
              </a:rPr>
              <a:t>Pn</a:t>
            </a:r>
          </a:p>
        </p:txBody>
      </p:sp>
      <p:sp>
        <p:nvSpPr>
          <p:cNvPr id="316421" name="Oval 5"/>
          <p:cNvSpPr>
            <a:spLocks noChangeArrowheads="1"/>
          </p:cNvSpPr>
          <p:nvPr/>
        </p:nvSpPr>
        <p:spPr bwMode="auto">
          <a:xfrm>
            <a:off x="3843338" y="6137275"/>
            <a:ext cx="530225" cy="328613"/>
          </a:xfrm>
          <a:prstGeom prst="ellipse">
            <a:avLst/>
          </a:prstGeom>
          <a:solidFill>
            <a:srgbClr val="CCCC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 b="1">
                <a:latin typeface="Arial" charset="0"/>
              </a:rPr>
              <a:t>P1</a:t>
            </a:r>
          </a:p>
        </p:txBody>
      </p:sp>
      <p:sp>
        <p:nvSpPr>
          <p:cNvPr id="316422" name="Oval 6"/>
          <p:cNvSpPr>
            <a:spLocks noChangeArrowheads="1"/>
          </p:cNvSpPr>
          <p:nvPr/>
        </p:nvSpPr>
        <p:spPr bwMode="auto">
          <a:xfrm>
            <a:off x="2273300" y="6149975"/>
            <a:ext cx="530225" cy="328613"/>
          </a:xfrm>
          <a:prstGeom prst="ellipse">
            <a:avLst/>
          </a:prstGeom>
          <a:solidFill>
            <a:srgbClr val="CCCC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 b="1">
                <a:latin typeface="Arial" charset="0"/>
              </a:rPr>
              <a:t>P0</a:t>
            </a:r>
          </a:p>
        </p:txBody>
      </p:sp>
      <p:sp>
        <p:nvSpPr>
          <p:cNvPr id="316423" name="Rectangle 7"/>
          <p:cNvSpPr>
            <a:spLocks noChangeArrowheads="1"/>
          </p:cNvSpPr>
          <p:nvPr/>
        </p:nvSpPr>
        <p:spPr bwMode="auto">
          <a:xfrm>
            <a:off x="1908175" y="4219575"/>
            <a:ext cx="5784850" cy="954088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16424" name="Group 8"/>
          <p:cNvGrpSpPr>
            <a:grpSpLocks/>
          </p:cNvGrpSpPr>
          <p:nvPr/>
        </p:nvGrpSpPr>
        <p:grpSpPr bwMode="auto">
          <a:xfrm>
            <a:off x="2066925" y="4324350"/>
            <a:ext cx="1060450" cy="368300"/>
            <a:chOff x="2516" y="2804"/>
            <a:chExt cx="668" cy="232"/>
          </a:xfrm>
        </p:grpSpPr>
        <p:sp>
          <p:nvSpPr>
            <p:cNvPr id="316425" name="Line 9"/>
            <p:cNvSpPr>
              <a:spLocks noChangeShapeType="1"/>
            </p:cNvSpPr>
            <p:nvPr/>
          </p:nvSpPr>
          <p:spPr bwMode="auto">
            <a:xfrm>
              <a:off x="2676" y="2804"/>
              <a:ext cx="1" cy="2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426" name="Line 10"/>
            <p:cNvSpPr>
              <a:spLocks noChangeShapeType="1"/>
            </p:cNvSpPr>
            <p:nvPr/>
          </p:nvSpPr>
          <p:spPr bwMode="auto">
            <a:xfrm>
              <a:off x="2850" y="2804"/>
              <a:ext cx="1" cy="2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427" name="Line 11"/>
            <p:cNvSpPr>
              <a:spLocks noChangeShapeType="1"/>
            </p:cNvSpPr>
            <p:nvPr/>
          </p:nvSpPr>
          <p:spPr bwMode="auto">
            <a:xfrm>
              <a:off x="3024" y="2804"/>
              <a:ext cx="1" cy="2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428" name="Rectangle 12"/>
            <p:cNvSpPr>
              <a:spLocks noChangeArrowheads="1"/>
            </p:cNvSpPr>
            <p:nvPr/>
          </p:nvSpPr>
          <p:spPr bwMode="auto">
            <a:xfrm>
              <a:off x="2516" y="2804"/>
              <a:ext cx="668" cy="22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6429" name="Line 13"/>
          <p:cNvSpPr>
            <a:spLocks noChangeShapeType="1"/>
          </p:cNvSpPr>
          <p:nvPr/>
        </p:nvSpPr>
        <p:spPr bwMode="auto">
          <a:xfrm flipV="1">
            <a:off x="3287713" y="5180013"/>
            <a:ext cx="0" cy="842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430" name="Rectangle 14"/>
          <p:cNvSpPr>
            <a:spLocks noChangeArrowheads="1"/>
          </p:cNvSpPr>
          <p:nvPr/>
        </p:nvSpPr>
        <p:spPr bwMode="auto">
          <a:xfrm>
            <a:off x="7140575" y="6022975"/>
            <a:ext cx="2006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  <a:latin typeface="Arial" charset="0"/>
              </a:rPr>
              <a:t>s[myThread] = ...</a:t>
            </a:r>
          </a:p>
        </p:txBody>
      </p:sp>
      <p:sp>
        <p:nvSpPr>
          <p:cNvPr id="316431" name="Rectangle 15"/>
          <p:cNvSpPr>
            <a:spLocks noChangeArrowheads="1"/>
          </p:cNvSpPr>
          <p:nvPr/>
        </p:nvSpPr>
        <p:spPr bwMode="auto">
          <a:xfrm>
            <a:off x="541338" y="5114925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  <a:latin typeface="Arial" charset="0"/>
              </a:rPr>
              <a:t>y = ..s[i] ...</a:t>
            </a:r>
          </a:p>
        </p:txBody>
      </p:sp>
      <p:sp>
        <p:nvSpPr>
          <p:cNvPr id="316432" name="Rectangle 16"/>
          <p:cNvSpPr>
            <a:spLocks noChangeArrowheads="1"/>
          </p:cNvSpPr>
          <p:nvPr/>
        </p:nvSpPr>
        <p:spPr bwMode="auto">
          <a:xfrm>
            <a:off x="1908175" y="5180013"/>
            <a:ext cx="5784850" cy="842962"/>
          </a:xfrm>
          <a:prstGeom prst="rect">
            <a:avLst/>
          </a:prstGeom>
          <a:solidFill>
            <a:srgbClr val="EBD7C3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16433" name="Group 17"/>
          <p:cNvGrpSpPr>
            <a:grpSpLocks/>
          </p:cNvGrpSpPr>
          <p:nvPr/>
        </p:nvGrpSpPr>
        <p:grpSpPr bwMode="auto">
          <a:xfrm>
            <a:off x="2301875" y="5249863"/>
            <a:ext cx="549275" cy="671512"/>
            <a:chOff x="1450" y="3188"/>
            <a:chExt cx="346" cy="423"/>
          </a:xfrm>
        </p:grpSpPr>
        <p:sp>
          <p:nvSpPr>
            <p:cNvPr id="316434" name="Rectangle 18"/>
            <p:cNvSpPr>
              <a:spLocks noChangeArrowheads="1"/>
            </p:cNvSpPr>
            <p:nvPr/>
          </p:nvSpPr>
          <p:spPr bwMode="auto">
            <a:xfrm>
              <a:off x="1450" y="3282"/>
              <a:ext cx="3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solidFill>
                    <a:schemeClr val="accent1"/>
                  </a:solidFill>
                  <a:latin typeface="Arial" charset="0"/>
                </a:rPr>
                <a:t>i: 2</a:t>
              </a:r>
            </a:p>
          </p:txBody>
        </p:sp>
        <p:sp>
          <p:nvSpPr>
            <p:cNvPr id="316435" name="Rectangle 19"/>
            <p:cNvSpPr>
              <a:spLocks noChangeArrowheads="1"/>
            </p:cNvSpPr>
            <p:nvPr/>
          </p:nvSpPr>
          <p:spPr bwMode="auto">
            <a:xfrm>
              <a:off x="1455" y="3188"/>
              <a:ext cx="334" cy="42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436" name="Line 20"/>
            <p:cNvSpPr>
              <a:spLocks noChangeShapeType="1"/>
            </p:cNvSpPr>
            <p:nvPr/>
          </p:nvSpPr>
          <p:spPr bwMode="auto">
            <a:xfrm>
              <a:off x="1455" y="3313"/>
              <a:ext cx="34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437" name="Line 21"/>
            <p:cNvSpPr>
              <a:spLocks noChangeShapeType="1"/>
            </p:cNvSpPr>
            <p:nvPr/>
          </p:nvSpPr>
          <p:spPr bwMode="auto">
            <a:xfrm flipV="1">
              <a:off x="1455" y="3468"/>
              <a:ext cx="34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6438" name="Group 22"/>
          <p:cNvGrpSpPr>
            <a:grpSpLocks/>
          </p:cNvGrpSpPr>
          <p:nvPr/>
        </p:nvGrpSpPr>
        <p:grpSpPr bwMode="auto">
          <a:xfrm>
            <a:off x="3824288" y="5218113"/>
            <a:ext cx="549275" cy="671512"/>
            <a:chOff x="2409" y="3168"/>
            <a:chExt cx="346" cy="423"/>
          </a:xfrm>
        </p:grpSpPr>
        <p:sp>
          <p:nvSpPr>
            <p:cNvPr id="316439" name="Rectangle 23"/>
            <p:cNvSpPr>
              <a:spLocks noChangeArrowheads="1"/>
            </p:cNvSpPr>
            <p:nvPr/>
          </p:nvSpPr>
          <p:spPr bwMode="auto">
            <a:xfrm>
              <a:off x="2409" y="3262"/>
              <a:ext cx="3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solidFill>
                    <a:schemeClr val="accent1"/>
                  </a:solidFill>
                  <a:latin typeface="Arial" charset="0"/>
                </a:rPr>
                <a:t>i: 5</a:t>
              </a:r>
            </a:p>
          </p:txBody>
        </p:sp>
        <p:sp>
          <p:nvSpPr>
            <p:cNvPr id="316440" name="Rectangle 24"/>
            <p:cNvSpPr>
              <a:spLocks noChangeArrowheads="1"/>
            </p:cNvSpPr>
            <p:nvPr/>
          </p:nvSpPr>
          <p:spPr bwMode="auto">
            <a:xfrm>
              <a:off x="2414" y="3168"/>
              <a:ext cx="334" cy="42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441" name="Line 25"/>
            <p:cNvSpPr>
              <a:spLocks noChangeShapeType="1"/>
            </p:cNvSpPr>
            <p:nvPr/>
          </p:nvSpPr>
          <p:spPr bwMode="auto">
            <a:xfrm>
              <a:off x="2414" y="3293"/>
              <a:ext cx="34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442" name="Line 26"/>
            <p:cNvSpPr>
              <a:spLocks noChangeShapeType="1"/>
            </p:cNvSpPr>
            <p:nvPr/>
          </p:nvSpPr>
          <p:spPr bwMode="auto">
            <a:xfrm flipV="1">
              <a:off x="2414" y="3448"/>
              <a:ext cx="34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6443" name="Arc 27"/>
          <p:cNvSpPr>
            <a:spLocks/>
          </p:cNvSpPr>
          <p:nvPr/>
        </p:nvSpPr>
        <p:spPr bwMode="auto">
          <a:xfrm>
            <a:off x="2066925" y="4760913"/>
            <a:ext cx="2376488" cy="1360487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357 w 21686"/>
              <a:gd name="T1" fmla="*/ 25511 h 25511"/>
              <a:gd name="T2" fmla="*/ 21686 w 21686"/>
              <a:gd name="T3" fmla="*/ 0 h 25511"/>
              <a:gd name="T4" fmla="*/ 21600 w 21686"/>
              <a:gd name="T5" fmla="*/ 21600 h 255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86" h="25511" fill="none" extrusionOk="0">
                <a:moveTo>
                  <a:pt x="357" y="25510"/>
                </a:moveTo>
                <a:cubicBezTo>
                  <a:pt x="119" y="24220"/>
                  <a:pt x="0" y="2291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628" y="0"/>
                  <a:pt x="21657" y="0"/>
                  <a:pt x="21685" y="0"/>
                </a:cubicBezTo>
              </a:path>
              <a:path w="21686" h="25511" stroke="0" extrusionOk="0">
                <a:moveTo>
                  <a:pt x="357" y="25510"/>
                </a:moveTo>
                <a:cubicBezTo>
                  <a:pt x="119" y="24220"/>
                  <a:pt x="0" y="2291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628" y="0"/>
                  <a:pt x="21657" y="0"/>
                  <a:pt x="21685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 cap="rnd">
            <a:solidFill>
              <a:schemeClr val="accent2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444" name="Line 28"/>
          <p:cNvSpPr>
            <a:spLocks noChangeShapeType="1"/>
          </p:cNvSpPr>
          <p:nvPr/>
        </p:nvSpPr>
        <p:spPr bwMode="auto">
          <a:xfrm flipV="1">
            <a:off x="2549525" y="6016625"/>
            <a:ext cx="0" cy="120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445" name="Line 29"/>
          <p:cNvSpPr>
            <a:spLocks noChangeShapeType="1"/>
          </p:cNvSpPr>
          <p:nvPr/>
        </p:nvSpPr>
        <p:spPr bwMode="auto">
          <a:xfrm flipV="1">
            <a:off x="4116388" y="6026150"/>
            <a:ext cx="0" cy="120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446" name="Arc 30"/>
          <p:cNvSpPr>
            <a:spLocks/>
          </p:cNvSpPr>
          <p:nvPr/>
        </p:nvSpPr>
        <p:spPr bwMode="auto">
          <a:xfrm rot="4680000">
            <a:off x="5026819" y="4860131"/>
            <a:ext cx="1663700" cy="1246188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152 w 22359"/>
              <a:gd name="T1" fmla="*/ 24160 h 24160"/>
              <a:gd name="T2" fmla="*/ 22359 w 22359"/>
              <a:gd name="T3" fmla="*/ 13 h 24160"/>
              <a:gd name="T4" fmla="*/ 21600 w 22359"/>
              <a:gd name="T5" fmla="*/ 21600 h 24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359" h="24160" fill="none" extrusionOk="0">
                <a:moveTo>
                  <a:pt x="152" y="24159"/>
                </a:moveTo>
                <a:cubicBezTo>
                  <a:pt x="50" y="23310"/>
                  <a:pt x="0" y="22455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53" y="0"/>
                  <a:pt x="22106" y="4"/>
                  <a:pt x="22358" y="13"/>
                </a:cubicBezTo>
              </a:path>
              <a:path w="22359" h="24160" stroke="0" extrusionOk="0">
                <a:moveTo>
                  <a:pt x="152" y="24159"/>
                </a:moveTo>
                <a:cubicBezTo>
                  <a:pt x="50" y="23310"/>
                  <a:pt x="0" y="22455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53" y="0"/>
                  <a:pt x="22106" y="4"/>
                  <a:pt x="22358" y="13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 cap="rnd">
            <a:solidFill>
              <a:schemeClr val="accent2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447" name="Rectangle 31"/>
          <p:cNvSpPr>
            <a:spLocks noChangeArrowheads="1"/>
          </p:cNvSpPr>
          <p:nvPr/>
        </p:nvSpPr>
        <p:spPr bwMode="auto">
          <a:xfrm>
            <a:off x="4900613" y="5543550"/>
            <a:ext cx="334962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448" name="Text Box 32"/>
          <p:cNvSpPr txBox="1">
            <a:spLocks noChangeArrowheads="1"/>
          </p:cNvSpPr>
          <p:nvPr/>
        </p:nvSpPr>
        <p:spPr bwMode="auto">
          <a:xfrm>
            <a:off x="4900613" y="5341938"/>
            <a:ext cx="12144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800" b="1">
                <a:solidFill>
                  <a:schemeClr val="accent2"/>
                </a:solidFill>
                <a:latin typeface="Arial" charset="0"/>
              </a:rPr>
              <a:t>Private memory</a:t>
            </a:r>
            <a:endParaRPr lang="en-US" sz="1800" b="1">
              <a:latin typeface="Arial" charset="0"/>
            </a:endParaRPr>
          </a:p>
        </p:txBody>
      </p:sp>
      <p:sp>
        <p:nvSpPr>
          <p:cNvPr id="316449" name="Line 33"/>
          <p:cNvSpPr>
            <a:spLocks noChangeShapeType="1"/>
          </p:cNvSpPr>
          <p:nvPr/>
        </p:nvSpPr>
        <p:spPr bwMode="auto">
          <a:xfrm flipV="1">
            <a:off x="4800600" y="5173663"/>
            <a:ext cx="0" cy="842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16450" name="Group 34"/>
          <p:cNvGrpSpPr>
            <a:grpSpLocks/>
          </p:cNvGrpSpPr>
          <p:nvPr/>
        </p:nvGrpSpPr>
        <p:grpSpPr bwMode="auto">
          <a:xfrm>
            <a:off x="3465513" y="4324350"/>
            <a:ext cx="1060450" cy="368300"/>
            <a:chOff x="2516" y="2804"/>
            <a:chExt cx="668" cy="232"/>
          </a:xfrm>
        </p:grpSpPr>
        <p:sp>
          <p:nvSpPr>
            <p:cNvPr id="316451" name="Line 35"/>
            <p:cNvSpPr>
              <a:spLocks noChangeShapeType="1"/>
            </p:cNvSpPr>
            <p:nvPr/>
          </p:nvSpPr>
          <p:spPr bwMode="auto">
            <a:xfrm>
              <a:off x="2676" y="2804"/>
              <a:ext cx="1" cy="2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452" name="Line 36"/>
            <p:cNvSpPr>
              <a:spLocks noChangeShapeType="1"/>
            </p:cNvSpPr>
            <p:nvPr/>
          </p:nvSpPr>
          <p:spPr bwMode="auto">
            <a:xfrm>
              <a:off x="2850" y="2804"/>
              <a:ext cx="1" cy="2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453" name="Line 37"/>
            <p:cNvSpPr>
              <a:spLocks noChangeShapeType="1"/>
            </p:cNvSpPr>
            <p:nvPr/>
          </p:nvSpPr>
          <p:spPr bwMode="auto">
            <a:xfrm>
              <a:off x="3024" y="2804"/>
              <a:ext cx="1" cy="2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454" name="Rectangle 38"/>
            <p:cNvSpPr>
              <a:spLocks noChangeArrowheads="1"/>
            </p:cNvSpPr>
            <p:nvPr/>
          </p:nvSpPr>
          <p:spPr bwMode="auto">
            <a:xfrm>
              <a:off x="2516" y="2804"/>
              <a:ext cx="668" cy="22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6455" name="Line 39"/>
          <p:cNvSpPr>
            <a:spLocks noChangeShapeType="1"/>
          </p:cNvSpPr>
          <p:nvPr/>
        </p:nvSpPr>
        <p:spPr bwMode="auto">
          <a:xfrm flipV="1">
            <a:off x="3287713" y="5162550"/>
            <a:ext cx="0" cy="842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456" name="Line 40"/>
          <p:cNvSpPr>
            <a:spLocks noChangeShapeType="1"/>
          </p:cNvSpPr>
          <p:nvPr/>
        </p:nvSpPr>
        <p:spPr bwMode="auto">
          <a:xfrm flipV="1">
            <a:off x="3287713" y="4219575"/>
            <a:ext cx="0" cy="9540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457" name="Line 41"/>
          <p:cNvSpPr>
            <a:spLocks noChangeShapeType="1"/>
          </p:cNvSpPr>
          <p:nvPr/>
        </p:nvSpPr>
        <p:spPr bwMode="auto">
          <a:xfrm flipV="1">
            <a:off x="4800600" y="4219575"/>
            <a:ext cx="1588" cy="9429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458" name="Line 42"/>
          <p:cNvSpPr>
            <a:spLocks noChangeShapeType="1"/>
          </p:cNvSpPr>
          <p:nvPr/>
        </p:nvSpPr>
        <p:spPr bwMode="auto">
          <a:xfrm flipV="1">
            <a:off x="6296025" y="4219575"/>
            <a:ext cx="0" cy="962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16459" name="Group 43"/>
          <p:cNvGrpSpPr>
            <a:grpSpLocks/>
          </p:cNvGrpSpPr>
          <p:nvPr/>
        </p:nvGrpSpPr>
        <p:grpSpPr bwMode="auto">
          <a:xfrm>
            <a:off x="6562725" y="4324350"/>
            <a:ext cx="1060450" cy="368300"/>
            <a:chOff x="2516" y="2804"/>
            <a:chExt cx="668" cy="232"/>
          </a:xfrm>
        </p:grpSpPr>
        <p:sp>
          <p:nvSpPr>
            <p:cNvPr id="316460" name="Line 44"/>
            <p:cNvSpPr>
              <a:spLocks noChangeShapeType="1"/>
            </p:cNvSpPr>
            <p:nvPr/>
          </p:nvSpPr>
          <p:spPr bwMode="auto">
            <a:xfrm>
              <a:off x="2676" y="2804"/>
              <a:ext cx="1" cy="2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461" name="Line 45"/>
            <p:cNvSpPr>
              <a:spLocks noChangeShapeType="1"/>
            </p:cNvSpPr>
            <p:nvPr/>
          </p:nvSpPr>
          <p:spPr bwMode="auto">
            <a:xfrm>
              <a:off x="2850" y="2804"/>
              <a:ext cx="1" cy="2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462" name="Line 46"/>
            <p:cNvSpPr>
              <a:spLocks noChangeShapeType="1"/>
            </p:cNvSpPr>
            <p:nvPr/>
          </p:nvSpPr>
          <p:spPr bwMode="auto">
            <a:xfrm>
              <a:off x="3024" y="2804"/>
              <a:ext cx="1" cy="2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463" name="Rectangle 47"/>
            <p:cNvSpPr>
              <a:spLocks noChangeArrowheads="1"/>
            </p:cNvSpPr>
            <p:nvPr/>
          </p:nvSpPr>
          <p:spPr bwMode="auto">
            <a:xfrm>
              <a:off x="2516" y="2804"/>
              <a:ext cx="668" cy="22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6464" name="Text Box 48"/>
          <p:cNvSpPr txBox="1">
            <a:spLocks noChangeArrowheads="1"/>
          </p:cNvSpPr>
          <p:nvPr/>
        </p:nvSpPr>
        <p:spPr bwMode="auto">
          <a:xfrm>
            <a:off x="4570413" y="4311650"/>
            <a:ext cx="1911350" cy="366713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chemeClr val="accent2"/>
                </a:solidFill>
                <a:latin typeface="Arial" charset="0"/>
              </a:rPr>
              <a:t>Shared memory</a:t>
            </a:r>
            <a:endParaRPr lang="en-US" sz="1800" b="1">
              <a:latin typeface="Arial" charset="0"/>
            </a:endParaRPr>
          </a:p>
        </p:txBody>
      </p:sp>
      <p:grpSp>
        <p:nvGrpSpPr>
          <p:cNvPr id="316465" name="Group 49"/>
          <p:cNvGrpSpPr>
            <a:grpSpLocks/>
          </p:cNvGrpSpPr>
          <p:nvPr/>
        </p:nvGrpSpPr>
        <p:grpSpPr bwMode="auto">
          <a:xfrm>
            <a:off x="6989763" y="5235575"/>
            <a:ext cx="549275" cy="671513"/>
            <a:chOff x="4403" y="3179"/>
            <a:chExt cx="346" cy="423"/>
          </a:xfrm>
        </p:grpSpPr>
        <p:sp>
          <p:nvSpPr>
            <p:cNvPr id="316466" name="Rectangle 50"/>
            <p:cNvSpPr>
              <a:spLocks noChangeArrowheads="1"/>
            </p:cNvSpPr>
            <p:nvPr/>
          </p:nvSpPr>
          <p:spPr bwMode="auto">
            <a:xfrm>
              <a:off x="4403" y="3273"/>
              <a:ext cx="3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solidFill>
                    <a:schemeClr val="accent1"/>
                  </a:solidFill>
                  <a:latin typeface="Arial" charset="0"/>
                </a:rPr>
                <a:t>i: 8</a:t>
              </a:r>
            </a:p>
          </p:txBody>
        </p:sp>
        <p:sp>
          <p:nvSpPr>
            <p:cNvPr id="316467" name="Rectangle 51"/>
            <p:cNvSpPr>
              <a:spLocks noChangeArrowheads="1"/>
            </p:cNvSpPr>
            <p:nvPr/>
          </p:nvSpPr>
          <p:spPr bwMode="auto">
            <a:xfrm>
              <a:off x="4408" y="3179"/>
              <a:ext cx="334" cy="42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468" name="Line 52"/>
            <p:cNvSpPr>
              <a:spLocks noChangeShapeType="1"/>
            </p:cNvSpPr>
            <p:nvPr/>
          </p:nvSpPr>
          <p:spPr bwMode="auto">
            <a:xfrm>
              <a:off x="4408" y="3304"/>
              <a:ext cx="34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469" name="Line 53"/>
            <p:cNvSpPr>
              <a:spLocks noChangeShapeType="1"/>
            </p:cNvSpPr>
            <p:nvPr/>
          </p:nvSpPr>
          <p:spPr bwMode="auto">
            <a:xfrm flipV="1">
              <a:off x="4408" y="3459"/>
              <a:ext cx="34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6470" name="Line 54"/>
          <p:cNvSpPr>
            <a:spLocks noChangeShapeType="1"/>
          </p:cNvSpPr>
          <p:nvPr/>
        </p:nvSpPr>
        <p:spPr bwMode="auto">
          <a:xfrm flipV="1">
            <a:off x="6900863" y="6022975"/>
            <a:ext cx="0" cy="120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471" name="Line 55"/>
          <p:cNvSpPr>
            <a:spLocks noChangeShapeType="1"/>
          </p:cNvSpPr>
          <p:nvPr/>
        </p:nvSpPr>
        <p:spPr bwMode="auto">
          <a:xfrm flipV="1">
            <a:off x="6296025" y="5173663"/>
            <a:ext cx="0" cy="842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472" name="Rectangle 56"/>
          <p:cNvSpPr>
            <a:spLocks noChangeArrowheads="1"/>
          </p:cNvSpPr>
          <p:nvPr/>
        </p:nvSpPr>
        <p:spPr bwMode="auto">
          <a:xfrm>
            <a:off x="2068513" y="4773613"/>
            <a:ext cx="1058862" cy="3413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>
                <a:solidFill>
                  <a:schemeClr val="accent1"/>
                </a:solidFill>
                <a:latin typeface="Arial" charset="0"/>
              </a:rPr>
              <a:t>s[0]: 27</a:t>
            </a:r>
          </a:p>
        </p:txBody>
      </p:sp>
      <p:sp>
        <p:nvSpPr>
          <p:cNvPr id="316473" name="Rectangle 57"/>
          <p:cNvSpPr>
            <a:spLocks noChangeArrowheads="1"/>
          </p:cNvSpPr>
          <p:nvPr/>
        </p:nvSpPr>
        <p:spPr bwMode="auto">
          <a:xfrm>
            <a:off x="3511550" y="4773613"/>
            <a:ext cx="1058863" cy="3413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>
                <a:solidFill>
                  <a:schemeClr val="accent1"/>
                </a:solidFill>
                <a:latin typeface="Arial" charset="0"/>
              </a:rPr>
              <a:t>s[1]: 27</a:t>
            </a:r>
          </a:p>
        </p:txBody>
      </p:sp>
      <p:sp>
        <p:nvSpPr>
          <p:cNvPr id="316474" name="Rectangle 58"/>
          <p:cNvSpPr>
            <a:spLocks noChangeArrowheads="1"/>
          </p:cNvSpPr>
          <p:nvPr/>
        </p:nvSpPr>
        <p:spPr bwMode="auto">
          <a:xfrm>
            <a:off x="6481763" y="4760913"/>
            <a:ext cx="1058862" cy="3413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>
                <a:solidFill>
                  <a:schemeClr val="accent1"/>
                </a:solidFill>
                <a:latin typeface="Arial" charset="0"/>
              </a:rPr>
              <a:t>s[n]: 27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309563"/>
            <a:ext cx="5676900" cy="757237"/>
          </a:xfrm>
        </p:spPr>
        <p:txBody>
          <a:bodyPr/>
          <a:lstStyle/>
          <a:p>
            <a:r>
              <a:rPr lang="en-US"/>
              <a:t>Machine Model 3: </a:t>
            </a:r>
            <a:br>
              <a:rPr lang="en-US"/>
            </a:br>
            <a:r>
              <a:rPr lang="en-US"/>
              <a:t>Globally Addressed Memory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15363" cy="2620963"/>
          </a:xfrm>
          <a:noFill/>
          <a:ln/>
        </p:spPr>
        <p:txBody>
          <a:bodyPr lIns="63500" tIns="25400" rIns="63500" bIns="25400">
            <a:spAutoFit/>
          </a:bodyPr>
          <a:lstStyle/>
          <a:p>
            <a:r>
              <a:rPr lang="en-US"/>
              <a:t>Cray T3E, X1; HP Alphaserver; SGI Altix</a:t>
            </a:r>
          </a:p>
          <a:p>
            <a:pPr>
              <a:lnSpc>
                <a:spcPct val="110000"/>
              </a:lnSpc>
            </a:pPr>
            <a:r>
              <a:rPr lang="en-US"/>
              <a:t>Network interface supports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Remote Direct Memory Access</a:t>
            </a:r>
            <a:r>
              <a:rPr lang="ja-JP" altLang="en-US">
                <a:latin typeface="Arial"/>
              </a:rPr>
              <a:t>”</a:t>
            </a:r>
            <a:endParaRPr lang="en-US"/>
          </a:p>
          <a:p>
            <a:pPr lvl="1">
              <a:lnSpc>
                <a:spcPct val="110000"/>
              </a:lnSpc>
            </a:pPr>
            <a:r>
              <a:rPr lang="en-US" b="1"/>
              <a:t>NI can directly access memory without interrupting the CPU</a:t>
            </a:r>
          </a:p>
          <a:p>
            <a:pPr lvl="1">
              <a:lnSpc>
                <a:spcPct val="110000"/>
              </a:lnSpc>
            </a:pPr>
            <a:r>
              <a:rPr lang="en-US" b="1"/>
              <a:t>One processor can read/write memory with one-sided operations (put/get)</a:t>
            </a:r>
          </a:p>
          <a:p>
            <a:pPr lvl="1">
              <a:lnSpc>
                <a:spcPct val="110000"/>
              </a:lnSpc>
            </a:pPr>
            <a:r>
              <a:rPr lang="en-US" b="1"/>
              <a:t>Not just a load/store as on a shared memory machine</a:t>
            </a:r>
          </a:p>
          <a:p>
            <a:pPr lvl="1">
              <a:lnSpc>
                <a:spcPct val="110000"/>
              </a:lnSpc>
            </a:pPr>
            <a:r>
              <a:rPr lang="en-US" b="1"/>
              <a:t>Remote data is typically not cached locally </a:t>
            </a:r>
          </a:p>
        </p:txBody>
      </p:sp>
      <p:grpSp>
        <p:nvGrpSpPr>
          <p:cNvPr id="317444" name="Group 4"/>
          <p:cNvGrpSpPr>
            <a:grpSpLocks/>
          </p:cNvGrpSpPr>
          <p:nvPr/>
        </p:nvGrpSpPr>
        <p:grpSpPr bwMode="auto">
          <a:xfrm>
            <a:off x="1477963" y="4348163"/>
            <a:ext cx="5105400" cy="1757362"/>
            <a:chOff x="1056" y="2301"/>
            <a:chExt cx="3216" cy="1107"/>
          </a:xfrm>
        </p:grpSpPr>
        <p:sp>
          <p:nvSpPr>
            <p:cNvPr id="317445" name="AutoShape 5"/>
            <p:cNvSpPr>
              <a:spLocks noChangeArrowheads="1"/>
            </p:cNvSpPr>
            <p:nvPr/>
          </p:nvSpPr>
          <p:spPr bwMode="auto">
            <a:xfrm>
              <a:off x="1104" y="3120"/>
              <a:ext cx="3168" cy="288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446" name="Text Box 6"/>
            <p:cNvSpPr txBox="1">
              <a:spLocks noChangeArrowheads="1"/>
            </p:cNvSpPr>
            <p:nvPr/>
          </p:nvSpPr>
          <p:spPr bwMode="auto">
            <a:xfrm>
              <a:off x="2208" y="3120"/>
              <a:ext cx="10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>
                  <a:latin typeface="Arial" charset="0"/>
                </a:rPr>
                <a:t>interconnect</a:t>
              </a:r>
            </a:p>
          </p:txBody>
        </p:sp>
        <p:sp>
          <p:nvSpPr>
            <p:cNvPr id="317447" name="Oval 7"/>
            <p:cNvSpPr>
              <a:spLocks noChangeArrowheads="1"/>
            </p:cNvSpPr>
            <p:nvPr/>
          </p:nvSpPr>
          <p:spPr bwMode="auto">
            <a:xfrm>
              <a:off x="1294" y="2304"/>
              <a:ext cx="290" cy="240"/>
            </a:xfrm>
            <a:prstGeom prst="ellipse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P0</a:t>
              </a:r>
            </a:p>
          </p:txBody>
        </p:sp>
        <p:sp>
          <p:nvSpPr>
            <p:cNvPr id="317448" name="Rectangle 8"/>
            <p:cNvSpPr>
              <a:spLocks noChangeArrowheads="1"/>
            </p:cNvSpPr>
            <p:nvPr/>
          </p:nvSpPr>
          <p:spPr bwMode="auto">
            <a:xfrm>
              <a:off x="1056" y="2592"/>
              <a:ext cx="624" cy="336"/>
            </a:xfrm>
            <a:prstGeom prst="rect">
              <a:avLst/>
            </a:prstGeom>
            <a:solidFill>
              <a:srgbClr val="EBD7C3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memory</a:t>
              </a:r>
            </a:p>
          </p:txBody>
        </p:sp>
        <p:sp>
          <p:nvSpPr>
            <p:cNvPr id="317449" name="Rectangle 9"/>
            <p:cNvSpPr>
              <a:spLocks noChangeArrowheads="1"/>
            </p:cNvSpPr>
            <p:nvPr/>
          </p:nvSpPr>
          <p:spPr bwMode="auto">
            <a:xfrm>
              <a:off x="1680" y="2304"/>
              <a:ext cx="240" cy="240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NI</a:t>
              </a:r>
            </a:p>
          </p:txBody>
        </p:sp>
        <p:sp>
          <p:nvSpPr>
            <p:cNvPr id="317450" name="Line 10"/>
            <p:cNvSpPr>
              <a:spLocks noChangeShapeType="1"/>
            </p:cNvSpPr>
            <p:nvPr/>
          </p:nvSpPr>
          <p:spPr bwMode="auto">
            <a:xfrm>
              <a:off x="1440" y="2544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451" name="Line 11"/>
            <p:cNvSpPr>
              <a:spLocks noChangeShapeType="1"/>
            </p:cNvSpPr>
            <p:nvPr/>
          </p:nvSpPr>
          <p:spPr bwMode="auto">
            <a:xfrm>
              <a:off x="1584" y="2448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452" name="Line 12"/>
            <p:cNvSpPr>
              <a:spLocks noChangeShapeType="1"/>
            </p:cNvSpPr>
            <p:nvPr/>
          </p:nvSpPr>
          <p:spPr bwMode="auto">
            <a:xfrm>
              <a:off x="1776" y="2544"/>
              <a:ext cx="0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453" name="Line 13"/>
            <p:cNvSpPr>
              <a:spLocks noChangeShapeType="1"/>
            </p:cNvSpPr>
            <p:nvPr/>
          </p:nvSpPr>
          <p:spPr bwMode="auto">
            <a:xfrm>
              <a:off x="2640" y="2544"/>
              <a:ext cx="0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454" name="Line 14"/>
            <p:cNvSpPr>
              <a:spLocks noChangeShapeType="1"/>
            </p:cNvSpPr>
            <p:nvPr/>
          </p:nvSpPr>
          <p:spPr bwMode="auto">
            <a:xfrm flipV="1">
              <a:off x="3936" y="2592"/>
              <a:ext cx="0" cy="5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455" name="Text Box 15"/>
            <p:cNvSpPr txBox="1">
              <a:spLocks noChangeArrowheads="1"/>
            </p:cNvSpPr>
            <p:nvPr/>
          </p:nvSpPr>
          <p:spPr bwMode="auto">
            <a:xfrm>
              <a:off x="2736" y="2688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>
                  <a:latin typeface="Arial" charset="0"/>
                </a:rPr>
                <a:t>. . .</a:t>
              </a:r>
            </a:p>
          </p:txBody>
        </p:sp>
        <p:sp>
          <p:nvSpPr>
            <p:cNvPr id="317456" name="Oval 16"/>
            <p:cNvSpPr>
              <a:spLocks noChangeArrowheads="1"/>
            </p:cNvSpPr>
            <p:nvPr/>
          </p:nvSpPr>
          <p:spPr bwMode="auto">
            <a:xfrm>
              <a:off x="2155" y="2301"/>
              <a:ext cx="290" cy="240"/>
            </a:xfrm>
            <a:prstGeom prst="ellipse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P1</a:t>
              </a:r>
            </a:p>
          </p:txBody>
        </p:sp>
        <p:sp>
          <p:nvSpPr>
            <p:cNvPr id="317457" name="Rectangle 17"/>
            <p:cNvSpPr>
              <a:spLocks noChangeArrowheads="1"/>
            </p:cNvSpPr>
            <p:nvPr/>
          </p:nvSpPr>
          <p:spPr bwMode="auto">
            <a:xfrm>
              <a:off x="1917" y="2589"/>
              <a:ext cx="624" cy="336"/>
            </a:xfrm>
            <a:prstGeom prst="rect">
              <a:avLst/>
            </a:prstGeom>
            <a:solidFill>
              <a:srgbClr val="EBD7C3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memory</a:t>
              </a:r>
            </a:p>
          </p:txBody>
        </p:sp>
        <p:sp>
          <p:nvSpPr>
            <p:cNvPr id="317458" name="Rectangle 18"/>
            <p:cNvSpPr>
              <a:spLocks noChangeArrowheads="1"/>
            </p:cNvSpPr>
            <p:nvPr/>
          </p:nvSpPr>
          <p:spPr bwMode="auto">
            <a:xfrm>
              <a:off x="2541" y="2301"/>
              <a:ext cx="240" cy="240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NI</a:t>
              </a:r>
            </a:p>
          </p:txBody>
        </p:sp>
        <p:sp>
          <p:nvSpPr>
            <p:cNvPr id="317459" name="Line 19"/>
            <p:cNvSpPr>
              <a:spLocks noChangeShapeType="1"/>
            </p:cNvSpPr>
            <p:nvPr/>
          </p:nvSpPr>
          <p:spPr bwMode="auto">
            <a:xfrm>
              <a:off x="2301" y="2541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460" name="Line 20"/>
            <p:cNvSpPr>
              <a:spLocks noChangeShapeType="1"/>
            </p:cNvSpPr>
            <p:nvPr/>
          </p:nvSpPr>
          <p:spPr bwMode="auto">
            <a:xfrm>
              <a:off x="2445" y="2445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461" name="Oval 21"/>
            <p:cNvSpPr>
              <a:spLocks noChangeArrowheads="1"/>
            </p:cNvSpPr>
            <p:nvPr/>
          </p:nvSpPr>
          <p:spPr bwMode="auto">
            <a:xfrm>
              <a:off x="3442" y="2357"/>
              <a:ext cx="290" cy="240"/>
            </a:xfrm>
            <a:prstGeom prst="ellipse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Pn</a:t>
              </a:r>
            </a:p>
          </p:txBody>
        </p:sp>
        <p:sp>
          <p:nvSpPr>
            <p:cNvPr id="317462" name="Rectangle 22"/>
            <p:cNvSpPr>
              <a:spLocks noChangeArrowheads="1"/>
            </p:cNvSpPr>
            <p:nvPr/>
          </p:nvSpPr>
          <p:spPr bwMode="auto">
            <a:xfrm>
              <a:off x="3204" y="2645"/>
              <a:ext cx="624" cy="336"/>
            </a:xfrm>
            <a:prstGeom prst="rect">
              <a:avLst/>
            </a:prstGeom>
            <a:solidFill>
              <a:srgbClr val="EBD7C3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memory</a:t>
              </a:r>
            </a:p>
          </p:txBody>
        </p:sp>
        <p:sp>
          <p:nvSpPr>
            <p:cNvPr id="317463" name="Rectangle 23"/>
            <p:cNvSpPr>
              <a:spLocks noChangeArrowheads="1"/>
            </p:cNvSpPr>
            <p:nvPr/>
          </p:nvSpPr>
          <p:spPr bwMode="auto">
            <a:xfrm>
              <a:off x="3828" y="2357"/>
              <a:ext cx="240" cy="240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NI</a:t>
              </a:r>
            </a:p>
          </p:txBody>
        </p:sp>
        <p:sp>
          <p:nvSpPr>
            <p:cNvPr id="317464" name="Line 24"/>
            <p:cNvSpPr>
              <a:spLocks noChangeShapeType="1"/>
            </p:cNvSpPr>
            <p:nvPr/>
          </p:nvSpPr>
          <p:spPr bwMode="auto">
            <a:xfrm>
              <a:off x="3588" y="2597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465" name="Line 25"/>
            <p:cNvSpPr>
              <a:spLocks noChangeShapeType="1"/>
            </p:cNvSpPr>
            <p:nvPr/>
          </p:nvSpPr>
          <p:spPr bwMode="auto">
            <a:xfrm>
              <a:off x="3732" y="2501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7466" name="Text Box 26"/>
          <p:cNvSpPr txBox="1">
            <a:spLocks noChangeArrowheads="1"/>
          </p:cNvSpPr>
          <p:nvPr/>
        </p:nvSpPr>
        <p:spPr bwMode="auto">
          <a:xfrm>
            <a:off x="6583363" y="4244975"/>
            <a:ext cx="2260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6600"/>
                </a:solidFill>
                <a:latin typeface="Arial" charset="0"/>
              </a:rPr>
              <a:t>Global address space may be supported in varying degrees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309563"/>
            <a:ext cx="5676900" cy="757237"/>
          </a:xfrm>
        </p:spPr>
        <p:txBody>
          <a:bodyPr/>
          <a:lstStyle/>
          <a:p>
            <a:r>
              <a:rPr lang="en-US"/>
              <a:t>Machine Model 5: </a:t>
            </a:r>
            <a:br>
              <a:rPr lang="en-US"/>
            </a:br>
            <a:r>
              <a:rPr lang="en-US"/>
              <a:t>Hybrids  (Catchall Category)</a:t>
            </a:r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15363" cy="4213225"/>
          </a:xfrm>
          <a:noFill/>
          <a:ln/>
        </p:spPr>
        <p:txBody>
          <a:bodyPr lIns="63500" tIns="25400" rIns="63500" bIns="25400">
            <a:spAutoFit/>
          </a:bodyPr>
          <a:lstStyle/>
          <a:p>
            <a:endParaRPr lang="en-US"/>
          </a:p>
          <a:p>
            <a:r>
              <a:rPr lang="en-US"/>
              <a:t>Most modern high-performance machines are hybrids of several of these categories</a:t>
            </a:r>
          </a:p>
          <a:p>
            <a:endParaRPr lang="en-US"/>
          </a:p>
          <a:p>
            <a:r>
              <a:rPr lang="en-US"/>
              <a:t>DataStar:  Cluster of shared-memory processors</a:t>
            </a:r>
          </a:p>
          <a:p>
            <a:r>
              <a:rPr lang="en-US"/>
              <a:t>Cluster2:  Cluster of shared-memory processors</a:t>
            </a:r>
          </a:p>
          <a:p>
            <a:r>
              <a:rPr lang="en-US"/>
              <a:t>Cray X1:  More complicated hybrid of vector, shared-memory, and cluster</a:t>
            </a:r>
          </a:p>
          <a:p>
            <a:endParaRPr lang="en-US"/>
          </a:p>
          <a:p>
            <a:r>
              <a:rPr lang="en-US"/>
              <a:t>What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the right programming model for these ???</a:t>
            </a:r>
            <a:endParaRPr lang="en-US" b="1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4800"/>
            <a:ext cx="7878762" cy="482600"/>
          </a:xfrm>
        </p:spPr>
        <p:txBody>
          <a:bodyPr wrap="none" lIns="63500" tIns="25400" rIns="63500" bIns="25400" anchor="t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4-core Intel Nehalem chip (2 per Triton node):</a:t>
            </a:r>
          </a:p>
        </p:txBody>
      </p:sp>
      <p:pic>
        <p:nvPicPr>
          <p:cNvPr id="12291" name="Picture 53" descr="nehalem4cor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371600"/>
            <a:ext cx="7529513" cy="464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648717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4460875" cy="482600"/>
          </a:xfrm>
        </p:spPr>
        <p:txBody>
          <a:bodyPr wrap="none" lIns="63500" tIns="25400" rIns="63500" bIns="25400" anchor="t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Triton memory hierarchy </a:t>
            </a:r>
          </a:p>
        </p:txBody>
      </p:sp>
      <p:sp>
        <p:nvSpPr>
          <p:cNvPr id="13315" name="Rectangle 40"/>
          <p:cNvSpPr>
            <a:spLocks noChangeArrowheads="1"/>
          </p:cNvSpPr>
          <p:nvPr/>
        </p:nvSpPr>
        <p:spPr bwMode="auto">
          <a:xfrm>
            <a:off x="914400" y="4273550"/>
            <a:ext cx="6851650" cy="825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Rectangle 41"/>
          <p:cNvSpPr>
            <a:spLocks noChangeArrowheads="1"/>
          </p:cNvSpPr>
          <p:nvPr/>
        </p:nvSpPr>
        <p:spPr bwMode="auto">
          <a:xfrm>
            <a:off x="3352800" y="4495800"/>
            <a:ext cx="1635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Node Memory</a:t>
            </a:r>
          </a:p>
        </p:txBody>
      </p:sp>
      <p:sp>
        <p:nvSpPr>
          <p:cNvPr id="13317" name="AutoShape 45" descr="Light downward diagonal"/>
          <p:cNvSpPr>
            <a:spLocks noChangeArrowheads="1"/>
          </p:cNvSpPr>
          <p:nvPr/>
        </p:nvSpPr>
        <p:spPr bwMode="auto">
          <a:xfrm flipV="1">
            <a:off x="2209800" y="4084638"/>
            <a:ext cx="5029200" cy="106362"/>
          </a:xfrm>
          <a:prstGeom prst="roundRect">
            <a:avLst>
              <a:gd name="adj" fmla="val 49995"/>
            </a:avLst>
          </a:prstGeom>
          <a:pattFill prst="ltDnDiag">
            <a:fgClr>
              <a:srgbClr val="005400"/>
            </a:fgClr>
            <a:bgClr>
              <a:schemeClr val="bg1"/>
            </a:bgClr>
          </a:patt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AutoShape 46" descr="Light downward diagonal"/>
          <p:cNvSpPr>
            <a:spLocks noChangeArrowheads="1"/>
          </p:cNvSpPr>
          <p:nvPr/>
        </p:nvSpPr>
        <p:spPr bwMode="auto">
          <a:xfrm>
            <a:off x="-228600" y="6172200"/>
            <a:ext cx="9601200" cy="152400"/>
          </a:xfrm>
          <a:prstGeom prst="roundRect">
            <a:avLst>
              <a:gd name="adj" fmla="val 49995"/>
            </a:avLst>
          </a:prstGeom>
          <a:pattFill prst="ltDnDiag">
            <a:fgClr>
              <a:srgbClr val="005400"/>
            </a:fgClr>
            <a:bgClr>
              <a:schemeClr val="bg1"/>
            </a:bgClr>
          </a:patt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48"/>
          <p:cNvSpPr>
            <a:spLocks noChangeShapeType="1"/>
          </p:cNvSpPr>
          <p:nvPr/>
        </p:nvSpPr>
        <p:spPr bwMode="auto">
          <a:xfrm>
            <a:off x="4267200" y="51054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320" name="Group 199"/>
          <p:cNvGrpSpPr>
            <a:grpSpLocks/>
          </p:cNvGrpSpPr>
          <p:nvPr/>
        </p:nvGrpSpPr>
        <p:grpSpPr bwMode="auto">
          <a:xfrm>
            <a:off x="4648200" y="1524000"/>
            <a:ext cx="4275138" cy="2743200"/>
            <a:chOff x="4648200" y="914400"/>
            <a:chExt cx="4274681" cy="2743200"/>
          </a:xfrm>
        </p:grpSpPr>
        <p:grpSp>
          <p:nvGrpSpPr>
            <p:cNvPr id="13370" name="Group 70"/>
            <p:cNvGrpSpPr>
              <a:grpSpLocks/>
            </p:cNvGrpSpPr>
            <p:nvPr/>
          </p:nvGrpSpPr>
          <p:grpSpPr bwMode="auto">
            <a:xfrm>
              <a:off x="4727222" y="1155700"/>
              <a:ext cx="993107" cy="977900"/>
              <a:chOff x="4432300" y="1155700"/>
              <a:chExt cx="1117245" cy="977900"/>
            </a:xfrm>
          </p:grpSpPr>
          <p:sp>
            <p:nvSpPr>
              <p:cNvPr id="13406" name="Rectangle 18"/>
              <p:cNvSpPr>
                <a:spLocks noChangeArrowheads="1"/>
              </p:cNvSpPr>
              <p:nvPr/>
            </p:nvSpPr>
            <p:spPr bwMode="auto">
              <a:xfrm>
                <a:off x="4432300" y="1155700"/>
                <a:ext cx="1054100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07" name="Rectangle 19"/>
              <p:cNvSpPr>
                <a:spLocks noChangeArrowheads="1"/>
              </p:cNvSpPr>
              <p:nvPr/>
            </p:nvSpPr>
            <p:spPr bwMode="auto">
              <a:xfrm>
                <a:off x="4730750" y="1225550"/>
                <a:ext cx="596900" cy="2159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08" name="Rectangle 20"/>
              <p:cNvSpPr>
                <a:spLocks noChangeArrowheads="1"/>
              </p:cNvSpPr>
              <p:nvPr/>
            </p:nvSpPr>
            <p:spPr bwMode="auto">
              <a:xfrm>
                <a:off x="4706938" y="1195388"/>
                <a:ext cx="607539" cy="339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>
                    <a:solidFill>
                      <a:schemeClr val="accent1"/>
                    </a:solidFill>
                    <a:latin typeface="Arial" charset="0"/>
                  </a:rPr>
                  <a:t>Proc</a:t>
                </a:r>
              </a:p>
            </p:txBody>
          </p:sp>
          <p:sp>
            <p:nvSpPr>
              <p:cNvPr id="13409" name="Rectangle 21"/>
              <p:cNvSpPr>
                <a:spLocks noChangeArrowheads="1"/>
              </p:cNvSpPr>
              <p:nvPr/>
            </p:nvSpPr>
            <p:spPr bwMode="auto">
              <a:xfrm>
                <a:off x="4654550" y="1454150"/>
                <a:ext cx="749300" cy="2921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10" name="Rectangle 22"/>
              <p:cNvSpPr>
                <a:spLocks noChangeArrowheads="1"/>
              </p:cNvSpPr>
              <p:nvPr/>
            </p:nvSpPr>
            <p:spPr bwMode="auto">
              <a:xfrm>
                <a:off x="4572000" y="1447800"/>
                <a:ext cx="836195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Cache</a:t>
                </a:r>
              </a:p>
            </p:txBody>
          </p:sp>
          <p:sp>
            <p:nvSpPr>
              <p:cNvPr id="13411" name="Rectangle 23"/>
              <p:cNvSpPr>
                <a:spLocks noChangeArrowheads="1"/>
              </p:cNvSpPr>
              <p:nvPr/>
            </p:nvSpPr>
            <p:spPr bwMode="auto">
              <a:xfrm>
                <a:off x="4502150" y="1758950"/>
                <a:ext cx="908050" cy="29845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12" name="Rectangle 24"/>
              <p:cNvSpPr>
                <a:spLocks noChangeArrowheads="1"/>
              </p:cNvSpPr>
              <p:nvPr/>
            </p:nvSpPr>
            <p:spPr bwMode="auto">
              <a:xfrm>
                <a:off x="4478338" y="1728788"/>
                <a:ext cx="1071207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L2 Cache</a:t>
                </a:r>
              </a:p>
            </p:txBody>
          </p:sp>
        </p:grpSp>
        <p:sp>
          <p:nvSpPr>
            <p:cNvPr id="13371" name="Rectangle 28"/>
            <p:cNvSpPr>
              <a:spLocks noChangeArrowheads="1"/>
            </p:cNvSpPr>
            <p:nvPr/>
          </p:nvSpPr>
          <p:spPr bwMode="auto">
            <a:xfrm>
              <a:off x="4648200" y="2667000"/>
              <a:ext cx="186013" cy="3699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endParaRPr lang="en-US" sz="180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13372" name="Line 29"/>
            <p:cNvSpPr>
              <a:spLocks noChangeShapeType="1"/>
            </p:cNvSpPr>
            <p:nvPr/>
          </p:nvSpPr>
          <p:spPr bwMode="auto">
            <a:xfrm>
              <a:off x="5393267" y="2057400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73" name="Rectangle 38"/>
            <p:cNvSpPr>
              <a:spLocks noChangeArrowheads="1"/>
            </p:cNvSpPr>
            <p:nvPr/>
          </p:nvSpPr>
          <p:spPr bwMode="auto">
            <a:xfrm>
              <a:off x="5325533" y="2590800"/>
              <a:ext cx="2906889" cy="6731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74" name="Rectangle 39"/>
            <p:cNvSpPr>
              <a:spLocks noChangeArrowheads="1"/>
            </p:cNvSpPr>
            <p:nvPr/>
          </p:nvSpPr>
          <p:spPr bwMode="auto">
            <a:xfrm>
              <a:off x="6273800" y="2743200"/>
              <a:ext cx="1032933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>
                  <a:solidFill>
                    <a:schemeClr val="accent1"/>
                  </a:solidFill>
                  <a:latin typeface="Arial" charset="0"/>
                </a:rPr>
                <a:t>L3 Cache</a:t>
              </a:r>
            </a:p>
          </p:txBody>
        </p:sp>
        <p:sp>
          <p:nvSpPr>
            <p:cNvPr id="13375" name="Line 42"/>
            <p:cNvSpPr>
              <a:spLocks noChangeShapeType="1"/>
            </p:cNvSpPr>
            <p:nvPr/>
          </p:nvSpPr>
          <p:spPr bwMode="auto">
            <a:xfrm>
              <a:off x="7018867" y="2286000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76" name="Line 43"/>
            <p:cNvSpPr>
              <a:spLocks noChangeShapeType="1"/>
            </p:cNvSpPr>
            <p:nvPr/>
          </p:nvSpPr>
          <p:spPr bwMode="auto">
            <a:xfrm>
              <a:off x="7018867" y="3276600"/>
              <a:ext cx="0" cy="381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77" name="AutoShape 44" descr="Light downward diagonal"/>
            <p:cNvSpPr>
              <a:spLocks noChangeArrowheads="1"/>
            </p:cNvSpPr>
            <p:nvPr/>
          </p:nvSpPr>
          <p:spPr bwMode="auto">
            <a:xfrm>
              <a:off x="5190067" y="2286000"/>
              <a:ext cx="3104445" cy="139700"/>
            </a:xfrm>
            <a:prstGeom prst="roundRect">
              <a:avLst>
                <a:gd name="adj" fmla="val 49995"/>
              </a:avLst>
            </a:prstGeom>
            <a:pattFill prst="ltDnDiag">
              <a:fgClr>
                <a:srgbClr val="0054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378" name="Group 71"/>
            <p:cNvGrpSpPr>
              <a:grpSpLocks/>
            </p:cNvGrpSpPr>
            <p:nvPr/>
          </p:nvGrpSpPr>
          <p:grpSpPr bwMode="auto">
            <a:xfrm>
              <a:off x="5799667" y="1143000"/>
              <a:ext cx="993107" cy="977900"/>
              <a:chOff x="4432300" y="1155700"/>
              <a:chExt cx="1117245" cy="977900"/>
            </a:xfrm>
          </p:grpSpPr>
          <p:sp>
            <p:nvSpPr>
              <p:cNvPr id="13399" name="Rectangle 18"/>
              <p:cNvSpPr>
                <a:spLocks noChangeArrowheads="1"/>
              </p:cNvSpPr>
              <p:nvPr/>
            </p:nvSpPr>
            <p:spPr bwMode="auto">
              <a:xfrm>
                <a:off x="4432300" y="1155700"/>
                <a:ext cx="1054100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00" name="Rectangle 19"/>
              <p:cNvSpPr>
                <a:spLocks noChangeArrowheads="1"/>
              </p:cNvSpPr>
              <p:nvPr/>
            </p:nvSpPr>
            <p:spPr bwMode="auto">
              <a:xfrm>
                <a:off x="4730750" y="1225550"/>
                <a:ext cx="596900" cy="2159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01" name="Rectangle 20"/>
              <p:cNvSpPr>
                <a:spLocks noChangeArrowheads="1"/>
              </p:cNvSpPr>
              <p:nvPr/>
            </p:nvSpPr>
            <p:spPr bwMode="auto">
              <a:xfrm>
                <a:off x="4706938" y="1195388"/>
                <a:ext cx="607539" cy="339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>
                    <a:solidFill>
                      <a:schemeClr val="accent1"/>
                    </a:solidFill>
                    <a:latin typeface="Arial" charset="0"/>
                  </a:rPr>
                  <a:t>Proc</a:t>
                </a:r>
              </a:p>
            </p:txBody>
          </p:sp>
          <p:sp>
            <p:nvSpPr>
              <p:cNvPr id="13402" name="Rectangle 21"/>
              <p:cNvSpPr>
                <a:spLocks noChangeArrowheads="1"/>
              </p:cNvSpPr>
              <p:nvPr/>
            </p:nvSpPr>
            <p:spPr bwMode="auto">
              <a:xfrm>
                <a:off x="4654550" y="1454150"/>
                <a:ext cx="749300" cy="2921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03" name="Rectangle 22"/>
              <p:cNvSpPr>
                <a:spLocks noChangeArrowheads="1"/>
              </p:cNvSpPr>
              <p:nvPr/>
            </p:nvSpPr>
            <p:spPr bwMode="auto">
              <a:xfrm>
                <a:off x="4572000" y="1447800"/>
                <a:ext cx="836195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Cache</a:t>
                </a:r>
                <a:endParaRPr lang="en-US" sz="1600">
                  <a:solidFill>
                    <a:schemeClr val="accent1"/>
                  </a:solidFill>
                  <a:latin typeface="Arial" charset="0"/>
                </a:endParaRPr>
              </a:p>
            </p:txBody>
          </p:sp>
          <p:sp>
            <p:nvSpPr>
              <p:cNvPr id="13404" name="Rectangle 23"/>
              <p:cNvSpPr>
                <a:spLocks noChangeArrowheads="1"/>
              </p:cNvSpPr>
              <p:nvPr/>
            </p:nvSpPr>
            <p:spPr bwMode="auto">
              <a:xfrm>
                <a:off x="4502150" y="1758950"/>
                <a:ext cx="908050" cy="29845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05" name="Rectangle 24"/>
              <p:cNvSpPr>
                <a:spLocks noChangeArrowheads="1"/>
              </p:cNvSpPr>
              <p:nvPr/>
            </p:nvSpPr>
            <p:spPr bwMode="auto">
              <a:xfrm>
                <a:off x="4478338" y="1728788"/>
                <a:ext cx="1071207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L2 Cache</a:t>
                </a:r>
              </a:p>
            </p:txBody>
          </p:sp>
        </p:grpSp>
        <p:grpSp>
          <p:nvGrpSpPr>
            <p:cNvPr id="13379" name="Group 79"/>
            <p:cNvGrpSpPr>
              <a:grpSpLocks/>
            </p:cNvGrpSpPr>
            <p:nvPr/>
          </p:nvGrpSpPr>
          <p:grpSpPr bwMode="auto">
            <a:xfrm>
              <a:off x="6883400" y="1143000"/>
              <a:ext cx="993107" cy="977900"/>
              <a:chOff x="4432300" y="1155700"/>
              <a:chExt cx="1117245" cy="977900"/>
            </a:xfrm>
          </p:grpSpPr>
          <p:sp>
            <p:nvSpPr>
              <p:cNvPr id="13392" name="Rectangle 18"/>
              <p:cNvSpPr>
                <a:spLocks noChangeArrowheads="1"/>
              </p:cNvSpPr>
              <p:nvPr/>
            </p:nvSpPr>
            <p:spPr bwMode="auto">
              <a:xfrm>
                <a:off x="4432300" y="1155700"/>
                <a:ext cx="1054100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93" name="Rectangle 19"/>
              <p:cNvSpPr>
                <a:spLocks noChangeArrowheads="1"/>
              </p:cNvSpPr>
              <p:nvPr/>
            </p:nvSpPr>
            <p:spPr bwMode="auto">
              <a:xfrm>
                <a:off x="4730750" y="1225550"/>
                <a:ext cx="596900" cy="2159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94" name="Rectangle 20"/>
              <p:cNvSpPr>
                <a:spLocks noChangeArrowheads="1"/>
              </p:cNvSpPr>
              <p:nvPr/>
            </p:nvSpPr>
            <p:spPr bwMode="auto">
              <a:xfrm>
                <a:off x="4706938" y="1195388"/>
                <a:ext cx="607539" cy="339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>
                    <a:solidFill>
                      <a:schemeClr val="accent1"/>
                    </a:solidFill>
                    <a:latin typeface="Arial" charset="0"/>
                  </a:rPr>
                  <a:t>Proc</a:t>
                </a:r>
              </a:p>
            </p:txBody>
          </p:sp>
          <p:sp>
            <p:nvSpPr>
              <p:cNvPr id="13395" name="Rectangle 21"/>
              <p:cNvSpPr>
                <a:spLocks noChangeArrowheads="1"/>
              </p:cNvSpPr>
              <p:nvPr/>
            </p:nvSpPr>
            <p:spPr bwMode="auto">
              <a:xfrm>
                <a:off x="4654550" y="1454150"/>
                <a:ext cx="749300" cy="2921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96" name="Rectangle 22"/>
              <p:cNvSpPr>
                <a:spLocks noChangeArrowheads="1"/>
              </p:cNvSpPr>
              <p:nvPr/>
            </p:nvSpPr>
            <p:spPr bwMode="auto">
              <a:xfrm>
                <a:off x="4572000" y="1447800"/>
                <a:ext cx="836195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Cache</a:t>
                </a:r>
                <a:endParaRPr lang="en-US" sz="1600">
                  <a:solidFill>
                    <a:schemeClr val="accent1"/>
                  </a:solidFill>
                  <a:latin typeface="Arial" charset="0"/>
                </a:endParaRPr>
              </a:p>
            </p:txBody>
          </p:sp>
          <p:sp>
            <p:nvSpPr>
              <p:cNvPr id="13397" name="Rectangle 23"/>
              <p:cNvSpPr>
                <a:spLocks noChangeArrowheads="1"/>
              </p:cNvSpPr>
              <p:nvPr/>
            </p:nvSpPr>
            <p:spPr bwMode="auto">
              <a:xfrm>
                <a:off x="4502150" y="1758950"/>
                <a:ext cx="908050" cy="29845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98" name="Rectangle 24"/>
              <p:cNvSpPr>
                <a:spLocks noChangeArrowheads="1"/>
              </p:cNvSpPr>
              <p:nvPr/>
            </p:nvSpPr>
            <p:spPr bwMode="auto">
              <a:xfrm>
                <a:off x="4478338" y="1728788"/>
                <a:ext cx="1071207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L2 Cache</a:t>
                </a:r>
              </a:p>
            </p:txBody>
          </p:sp>
        </p:grpSp>
        <p:grpSp>
          <p:nvGrpSpPr>
            <p:cNvPr id="13380" name="Group 87"/>
            <p:cNvGrpSpPr>
              <a:grpSpLocks/>
            </p:cNvGrpSpPr>
            <p:nvPr/>
          </p:nvGrpSpPr>
          <p:grpSpPr bwMode="auto">
            <a:xfrm>
              <a:off x="7929774" y="1143000"/>
              <a:ext cx="993107" cy="977900"/>
              <a:chOff x="4432300" y="1155700"/>
              <a:chExt cx="1117245" cy="977900"/>
            </a:xfrm>
          </p:grpSpPr>
          <p:sp>
            <p:nvSpPr>
              <p:cNvPr id="13385" name="Rectangle 18"/>
              <p:cNvSpPr>
                <a:spLocks noChangeArrowheads="1"/>
              </p:cNvSpPr>
              <p:nvPr/>
            </p:nvSpPr>
            <p:spPr bwMode="auto">
              <a:xfrm>
                <a:off x="4432300" y="1155700"/>
                <a:ext cx="1054100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86" name="Rectangle 19"/>
              <p:cNvSpPr>
                <a:spLocks noChangeArrowheads="1"/>
              </p:cNvSpPr>
              <p:nvPr/>
            </p:nvSpPr>
            <p:spPr bwMode="auto">
              <a:xfrm>
                <a:off x="4730750" y="1225550"/>
                <a:ext cx="596900" cy="2159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87" name="Rectangle 20"/>
              <p:cNvSpPr>
                <a:spLocks noChangeArrowheads="1"/>
              </p:cNvSpPr>
              <p:nvPr/>
            </p:nvSpPr>
            <p:spPr bwMode="auto">
              <a:xfrm>
                <a:off x="4706938" y="1195388"/>
                <a:ext cx="607539" cy="339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>
                    <a:solidFill>
                      <a:schemeClr val="accent1"/>
                    </a:solidFill>
                    <a:latin typeface="Arial" charset="0"/>
                  </a:rPr>
                  <a:t>Proc</a:t>
                </a:r>
              </a:p>
            </p:txBody>
          </p:sp>
          <p:sp>
            <p:nvSpPr>
              <p:cNvPr id="13388" name="Rectangle 21"/>
              <p:cNvSpPr>
                <a:spLocks noChangeArrowheads="1"/>
              </p:cNvSpPr>
              <p:nvPr/>
            </p:nvSpPr>
            <p:spPr bwMode="auto">
              <a:xfrm>
                <a:off x="4654550" y="1454150"/>
                <a:ext cx="749300" cy="2921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89" name="Rectangle 22"/>
              <p:cNvSpPr>
                <a:spLocks noChangeArrowheads="1"/>
              </p:cNvSpPr>
              <p:nvPr/>
            </p:nvSpPr>
            <p:spPr bwMode="auto">
              <a:xfrm>
                <a:off x="4572000" y="1447800"/>
                <a:ext cx="836195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Cache</a:t>
                </a:r>
                <a:endParaRPr lang="en-US" sz="1600">
                  <a:solidFill>
                    <a:schemeClr val="accent1"/>
                  </a:solidFill>
                  <a:latin typeface="Arial" charset="0"/>
                </a:endParaRPr>
              </a:p>
            </p:txBody>
          </p:sp>
          <p:sp>
            <p:nvSpPr>
              <p:cNvPr id="13390" name="Rectangle 23"/>
              <p:cNvSpPr>
                <a:spLocks noChangeArrowheads="1"/>
              </p:cNvSpPr>
              <p:nvPr/>
            </p:nvSpPr>
            <p:spPr bwMode="auto">
              <a:xfrm>
                <a:off x="4502150" y="1758950"/>
                <a:ext cx="908050" cy="29845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91" name="Rectangle 24"/>
              <p:cNvSpPr>
                <a:spLocks noChangeArrowheads="1"/>
              </p:cNvSpPr>
              <p:nvPr/>
            </p:nvSpPr>
            <p:spPr bwMode="auto">
              <a:xfrm>
                <a:off x="4478338" y="1728788"/>
                <a:ext cx="1071207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L2 Cache</a:t>
                </a:r>
              </a:p>
            </p:txBody>
          </p:sp>
        </p:grpSp>
        <p:sp>
          <p:nvSpPr>
            <p:cNvPr id="13381" name="Line 29"/>
            <p:cNvSpPr>
              <a:spLocks noChangeShapeType="1"/>
            </p:cNvSpPr>
            <p:nvPr/>
          </p:nvSpPr>
          <p:spPr bwMode="auto">
            <a:xfrm>
              <a:off x="6273800" y="205740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82" name="Line 29"/>
            <p:cNvSpPr>
              <a:spLocks noChangeShapeType="1"/>
            </p:cNvSpPr>
            <p:nvPr/>
          </p:nvSpPr>
          <p:spPr bwMode="auto">
            <a:xfrm>
              <a:off x="7289800" y="205740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83" name="Line 29"/>
            <p:cNvSpPr>
              <a:spLocks noChangeShapeType="1"/>
            </p:cNvSpPr>
            <p:nvPr/>
          </p:nvSpPr>
          <p:spPr bwMode="auto">
            <a:xfrm>
              <a:off x="8170333" y="205740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84" name="Rectangle 107"/>
            <p:cNvSpPr>
              <a:spLocks noChangeArrowheads="1"/>
            </p:cNvSpPr>
            <p:nvPr/>
          </p:nvSpPr>
          <p:spPr bwMode="auto">
            <a:xfrm>
              <a:off x="4648200" y="914400"/>
              <a:ext cx="4267200" cy="24384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21" name="Group 200"/>
          <p:cNvGrpSpPr>
            <a:grpSpLocks/>
          </p:cNvGrpSpPr>
          <p:nvPr/>
        </p:nvGrpSpPr>
        <p:grpSpPr bwMode="auto">
          <a:xfrm>
            <a:off x="152400" y="1524000"/>
            <a:ext cx="4275138" cy="2743200"/>
            <a:chOff x="152400" y="914400"/>
            <a:chExt cx="4274681" cy="2743200"/>
          </a:xfrm>
        </p:grpSpPr>
        <p:grpSp>
          <p:nvGrpSpPr>
            <p:cNvPr id="13327" name="Group 70"/>
            <p:cNvGrpSpPr>
              <a:grpSpLocks/>
            </p:cNvGrpSpPr>
            <p:nvPr/>
          </p:nvGrpSpPr>
          <p:grpSpPr bwMode="auto">
            <a:xfrm>
              <a:off x="231422" y="1155700"/>
              <a:ext cx="993107" cy="977900"/>
              <a:chOff x="4432300" y="1155700"/>
              <a:chExt cx="1117245" cy="977900"/>
            </a:xfrm>
          </p:grpSpPr>
          <p:sp>
            <p:nvSpPr>
              <p:cNvPr id="13363" name="Rectangle 18"/>
              <p:cNvSpPr>
                <a:spLocks noChangeArrowheads="1"/>
              </p:cNvSpPr>
              <p:nvPr/>
            </p:nvSpPr>
            <p:spPr bwMode="auto">
              <a:xfrm>
                <a:off x="4432300" y="1155700"/>
                <a:ext cx="1054100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64" name="Rectangle 19"/>
              <p:cNvSpPr>
                <a:spLocks noChangeArrowheads="1"/>
              </p:cNvSpPr>
              <p:nvPr/>
            </p:nvSpPr>
            <p:spPr bwMode="auto">
              <a:xfrm>
                <a:off x="4730750" y="1225550"/>
                <a:ext cx="596900" cy="2159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65" name="Rectangle 20"/>
              <p:cNvSpPr>
                <a:spLocks noChangeArrowheads="1"/>
              </p:cNvSpPr>
              <p:nvPr/>
            </p:nvSpPr>
            <p:spPr bwMode="auto">
              <a:xfrm>
                <a:off x="4706938" y="1195388"/>
                <a:ext cx="607539" cy="339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>
                    <a:solidFill>
                      <a:schemeClr val="accent1"/>
                    </a:solidFill>
                    <a:latin typeface="Arial" charset="0"/>
                  </a:rPr>
                  <a:t>Proc</a:t>
                </a:r>
              </a:p>
            </p:txBody>
          </p:sp>
          <p:sp>
            <p:nvSpPr>
              <p:cNvPr id="13366" name="Rectangle 21"/>
              <p:cNvSpPr>
                <a:spLocks noChangeArrowheads="1"/>
              </p:cNvSpPr>
              <p:nvPr/>
            </p:nvSpPr>
            <p:spPr bwMode="auto">
              <a:xfrm>
                <a:off x="4654550" y="1454150"/>
                <a:ext cx="749300" cy="2921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67" name="Rectangle 22"/>
              <p:cNvSpPr>
                <a:spLocks noChangeArrowheads="1"/>
              </p:cNvSpPr>
              <p:nvPr/>
            </p:nvSpPr>
            <p:spPr bwMode="auto">
              <a:xfrm>
                <a:off x="4572000" y="1447800"/>
                <a:ext cx="836195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Cache</a:t>
                </a:r>
              </a:p>
            </p:txBody>
          </p:sp>
          <p:sp>
            <p:nvSpPr>
              <p:cNvPr id="13368" name="Rectangle 23"/>
              <p:cNvSpPr>
                <a:spLocks noChangeArrowheads="1"/>
              </p:cNvSpPr>
              <p:nvPr/>
            </p:nvSpPr>
            <p:spPr bwMode="auto">
              <a:xfrm>
                <a:off x="4502150" y="1758950"/>
                <a:ext cx="908050" cy="29845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69" name="Rectangle 24"/>
              <p:cNvSpPr>
                <a:spLocks noChangeArrowheads="1"/>
              </p:cNvSpPr>
              <p:nvPr/>
            </p:nvSpPr>
            <p:spPr bwMode="auto">
              <a:xfrm>
                <a:off x="4478338" y="1728788"/>
                <a:ext cx="1071207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L2 Cache</a:t>
                </a:r>
              </a:p>
            </p:txBody>
          </p:sp>
        </p:grpSp>
        <p:sp>
          <p:nvSpPr>
            <p:cNvPr id="13328" name="Rectangle 28"/>
            <p:cNvSpPr>
              <a:spLocks noChangeArrowheads="1"/>
            </p:cNvSpPr>
            <p:nvPr/>
          </p:nvSpPr>
          <p:spPr bwMode="auto">
            <a:xfrm>
              <a:off x="152400" y="2667000"/>
              <a:ext cx="186013" cy="3699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endParaRPr lang="en-US" sz="180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13329" name="Line 29"/>
            <p:cNvSpPr>
              <a:spLocks noChangeShapeType="1"/>
            </p:cNvSpPr>
            <p:nvPr/>
          </p:nvSpPr>
          <p:spPr bwMode="auto">
            <a:xfrm>
              <a:off x="897467" y="2057400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0" name="Rectangle 38"/>
            <p:cNvSpPr>
              <a:spLocks noChangeArrowheads="1"/>
            </p:cNvSpPr>
            <p:nvPr/>
          </p:nvSpPr>
          <p:spPr bwMode="auto">
            <a:xfrm>
              <a:off x="829733" y="2590800"/>
              <a:ext cx="2906889" cy="6731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1" name="Rectangle 39"/>
            <p:cNvSpPr>
              <a:spLocks noChangeArrowheads="1"/>
            </p:cNvSpPr>
            <p:nvPr/>
          </p:nvSpPr>
          <p:spPr bwMode="auto">
            <a:xfrm>
              <a:off x="1778000" y="2743200"/>
              <a:ext cx="1032933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>
                  <a:solidFill>
                    <a:schemeClr val="accent1"/>
                  </a:solidFill>
                  <a:latin typeface="Arial" charset="0"/>
                </a:rPr>
                <a:t>L3 Cache</a:t>
              </a:r>
            </a:p>
          </p:txBody>
        </p:sp>
        <p:sp>
          <p:nvSpPr>
            <p:cNvPr id="13332" name="Line 42"/>
            <p:cNvSpPr>
              <a:spLocks noChangeShapeType="1"/>
            </p:cNvSpPr>
            <p:nvPr/>
          </p:nvSpPr>
          <p:spPr bwMode="auto">
            <a:xfrm>
              <a:off x="2523067" y="2286000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3" name="Line 43"/>
            <p:cNvSpPr>
              <a:spLocks noChangeShapeType="1"/>
            </p:cNvSpPr>
            <p:nvPr/>
          </p:nvSpPr>
          <p:spPr bwMode="auto">
            <a:xfrm>
              <a:off x="2523067" y="3276600"/>
              <a:ext cx="0" cy="381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4" name="AutoShape 44" descr="Light downward diagonal"/>
            <p:cNvSpPr>
              <a:spLocks noChangeArrowheads="1"/>
            </p:cNvSpPr>
            <p:nvPr/>
          </p:nvSpPr>
          <p:spPr bwMode="auto">
            <a:xfrm>
              <a:off x="694267" y="2286000"/>
              <a:ext cx="3104445" cy="139700"/>
            </a:xfrm>
            <a:prstGeom prst="roundRect">
              <a:avLst>
                <a:gd name="adj" fmla="val 49995"/>
              </a:avLst>
            </a:prstGeom>
            <a:pattFill prst="ltDnDiag">
              <a:fgClr>
                <a:srgbClr val="0054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335" name="Group 71"/>
            <p:cNvGrpSpPr>
              <a:grpSpLocks/>
            </p:cNvGrpSpPr>
            <p:nvPr/>
          </p:nvGrpSpPr>
          <p:grpSpPr bwMode="auto">
            <a:xfrm>
              <a:off x="1303867" y="1143000"/>
              <a:ext cx="993107" cy="977900"/>
              <a:chOff x="4432300" y="1155700"/>
              <a:chExt cx="1117245" cy="977900"/>
            </a:xfrm>
          </p:grpSpPr>
          <p:sp>
            <p:nvSpPr>
              <p:cNvPr id="13356" name="Rectangle 18"/>
              <p:cNvSpPr>
                <a:spLocks noChangeArrowheads="1"/>
              </p:cNvSpPr>
              <p:nvPr/>
            </p:nvSpPr>
            <p:spPr bwMode="auto">
              <a:xfrm>
                <a:off x="4432300" y="1155700"/>
                <a:ext cx="1054100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57" name="Rectangle 19"/>
              <p:cNvSpPr>
                <a:spLocks noChangeArrowheads="1"/>
              </p:cNvSpPr>
              <p:nvPr/>
            </p:nvSpPr>
            <p:spPr bwMode="auto">
              <a:xfrm>
                <a:off x="4730750" y="1225550"/>
                <a:ext cx="596900" cy="2159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58" name="Rectangle 20"/>
              <p:cNvSpPr>
                <a:spLocks noChangeArrowheads="1"/>
              </p:cNvSpPr>
              <p:nvPr/>
            </p:nvSpPr>
            <p:spPr bwMode="auto">
              <a:xfrm>
                <a:off x="4706938" y="1195388"/>
                <a:ext cx="607539" cy="339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>
                    <a:solidFill>
                      <a:schemeClr val="accent1"/>
                    </a:solidFill>
                    <a:latin typeface="Arial" charset="0"/>
                  </a:rPr>
                  <a:t>Proc</a:t>
                </a:r>
              </a:p>
            </p:txBody>
          </p:sp>
          <p:sp>
            <p:nvSpPr>
              <p:cNvPr id="13359" name="Rectangle 21"/>
              <p:cNvSpPr>
                <a:spLocks noChangeArrowheads="1"/>
              </p:cNvSpPr>
              <p:nvPr/>
            </p:nvSpPr>
            <p:spPr bwMode="auto">
              <a:xfrm>
                <a:off x="4654550" y="1454150"/>
                <a:ext cx="749300" cy="2921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60" name="Rectangle 22"/>
              <p:cNvSpPr>
                <a:spLocks noChangeArrowheads="1"/>
              </p:cNvSpPr>
              <p:nvPr/>
            </p:nvSpPr>
            <p:spPr bwMode="auto">
              <a:xfrm>
                <a:off x="4572000" y="1447800"/>
                <a:ext cx="836195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Cache</a:t>
                </a:r>
                <a:endParaRPr lang="en-US" sz="1600">
                  <a:solidFill>
                    <a:schemeClr val="accent1"/>
                  </a:solidFill>
                  <a:latin typeface="Arial" charset="0"/>
                </a:endParaRPr>
              </a:p>
            </p:txBody>
          </p:sp>
          <p:sp>
            <p:nvSpPr>
              <p:cNvPr id="13361" name="Rectangle 23"/>
              <p:cNvSpPr>
                <a:spLocks noChangeArrowheads="1"/>
              </p:cNvSpPr>
              <p:nvPr/>
            </p:nvSpPr>
            <p:spPr bwMode="auto">
              <a:xfrm>
                <a:off x="4502150" y="1758950"/>
                <a:ext cx="908050" cy="29845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62" name="Rectangle 24"/>
              <p:cNvSpPr>
                <a:spLocks noChangeArrowheads="1"/>
              </p:cNvSpPr>
              <p:nvPr/>
            </p:nvSpPr>
            <p:spPr bwMode="auto">
              <a:xfrm>
                <a:off x="4478338" y="1728788"/>
                <a:ext cx="1071207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L2 Cache</a:t>
                </a:r>
              </a:p>
            </p:txBody>
          </p:sp>
        </p:grpSp>
        <p:grpSp>
          <p:nvGrpSpPr>
            <p:cNvPr id="13336" name="Group 79"/>
            <p:cNvGrpSpPr>
              <a:grpSpLocks/>
            </p:cNvGrpSpPr>
            <p:nvPr/>
          </p:nvGrpSpPr>
          <p:grpSpPr bwMode="auto">
            <a:xfrm>
              <a:off x="2387600" y="1143000"/>
              <a:ext cx="993107" cy="977900"/>
              <a:chOff x="4432300" y="1155700"/>
              <a:chExt cx="1117245" cy="977900"/>
            </a:xfrm>
          </p:grpSpPr>
          <p:sp>
            <p:nvSpPr>
              <p:cNvPr id="13349" name="Rectangle 18"/>
              <p:cNvSpPr>
                <a:spLocks noChangeArrowheads="1"/>
              </p:cNvSpPr>
              <p:nvPr/>
            </p:nvSpPr>
            <p:spPr bwMode="auto">
              <a:xfrm>
                <a:off x="4432300" y="1155700"/>
                <a:ext cx="1054100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50" name="Rectangle 19"/>
              <p:cNvSpPr>
                <a:spLocks noChangeArrowheads="1"/>
              </p:cNvSpPr>
              <p:nvPr/>
            </p:nvSpPr>
            <p:spPr bwMode="auto">
              <a:xfrm>
                <a:off x="4730750" y="1225550"/>
                <a:ext cx="596900" cy="2159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51" name="Rectangle 20"/>
              <p:cNvSpPr>
                <a:spLocks noChangeArrowheads="1"/>
              </p:cNvSpPr>
              <p:nvPr/>
            </p:nvSpPr>
            <p:spPr bwMode="auto">
              <a:xfrm>
                <a:off x="4706938" y="1195388"/>
                <a:ext cx="607539" cy="339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>
                    <a:solidFill>
                      <a:schemeClr val="accent1"/>
                    </a:solidFill>
                    <a:latin typeface="Arial" charset="0"/>
                  </a:rPr>
                  <a:t>Proc</a:t>
                </a:r>
              </a:p>
            </p:txBody>
          </p:sp>
          <p:sp>
            <p:nvSpPr>
              <p:cNvPr id="13352" name="Rectangle 21"/>
              <p:cNvSpPr>
                <a:spLocks noChangeArrowheads="1"/>
              </p:cNvSpPr>
              <p:nvPr/>
            </p:nvSpPr>
            <p:spPr bwMode="auto">
              <a:xfrm>
                <a:off x="4654550" y="1454150"/>
                <a:ext cx="749300" cy="2921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53" name="Rectangle 22"/>
              <p:cNvSpPr>
                <a:spLocks noChangeArrowheads="1"/>
              </p:cNvSpPr>
              <p:nvPr/>
            </p:nvSpPr>
            <p:spPr bwMode="auto">
              <a:xfrm>
                <a:off x="4572000" y="1447800"/>
                <a:ext cx="836195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Cache</a:t>
                </a:r>
                <a:endParaRPr lang="en-US" sz="1600">
                  <a:solidFill>
                    <a:schemeClr val="accent1"/>
                  </a:solidFill>
                  <a:latin typeface="Arial" charset="0"/>
                </a:endParaRPr>
              </a:p>
            </p:txBody>
          </p:sp>
          <p:sp>
            <p:nvSpPr>
              <p:cNvPr id="13354" name="Rectangle 23"/>
              <p:cNvSpPr>
                <a:spLocks noChangeArrowheads="1"/>
              </p:cNvSpPr>
              <p:nvPr/>
            </p:nvSpPr>
            <p:spPr bwMode="auto">
              <a:xfrm>
                <a:off x="4502150" y="1758950"/>
                <a:ext cx="908050" cy="29845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55" name="Rectangle 24"/>
              <p:cNvSpPr>
                <a:spLocks noChangeArrowheads="1"/>
              </p:cNvSpPr>
              <p:nvPr/>
            </p:nvSpPr>
            <p:spPr bwMode="auto">
              <a:xfrm>
                <a:off x="4478338" y="1728788"/>
                <a:ext cx="1071207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L2 Cache</a:t>
                </a:r>
              </a:p>
            </p:txBody>
          </p:sp>
        </p:grpSp>
        <p:grpSp>
          <p:nvGrpSpPr>
            <p:cNvPr id="13337" name="Group 87"/>
            <p:cNvGrpSpPr>
              <a:grpSpLocks/>
            </p:cNvGrpSpPr>
            <p:nvPr/>
          </p:nvGrpSpPr>
          <p:grpSpPr bwMode="auto">
            <a:xfrm>
              <a:off x="3433974" y="1143000"/>
              <a:ext cx="993107" cy="977900"/>
              <a:chOff x="4432300" y="1155700"/>
              <a:chExt cx="1117245" cy="977900"/>
            </a:xfrm>
          </p:grpSpPr>
          <p:sp>
            <p:nvSpPr>
              <p:cNvPr id="13342" name="Rectangle 18"/>
              <p:cNvSpPr>
                <a:spLocks noChangeArrowheads="1"/>
              </p:cNvSpPr>
              <p:nvPr/>
            </p:nvSpPr>
            <p:spPr bwMode="auto">
              <a:xfrm>
                <a:off x="4432300" y="1155700"/>
                <a:ext cx="1054100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3" name="Rectangle 19"/>
              <p:cNvSpPr>
                <a:spLocks noChangeArrowheads="1"/>
              </p:cNvSpPr>
              <p:nvPr/>
            </p:nvSpPr>
            <p:spPr bwMode="auto">
              <a:xfrm>
                <a:off x="4730750" y="1225550"/>
                <a:ext cx="596900" cy="2159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4" name="Rectangle 20"/>
              <p:cNvSpPr>
                <a:spLocks noChangeArrowheads="1"/>
              </p:cNvSpPr>
              <p:nvPr/>
            </p:nvSpPr>
            <p:spPr bwMode="auto">
              <a:xfrm>
                <a:off x="4706938" y="1195388"/>
                <a:ext cx="607539" cy="339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>
                    <a:solidFill>
                      <a:schemeClr val="accent1"/>
                    </a:solidFill>
                    <a:latin typeface="Arial" charset="0"/>
                  </a:rPr>
                  <a:t>Proc</a:t>
                </a:r>
              </a:p>
            </p:txBody>
          </p:sp>
          <p:sp>
            <p:nvSpPr>
              <p:cNvPr id="13345" name="Rectangle 21"/>
              <p:cNvSpPr>
                <a:spLocks noChangeArrowheads="1"/>
              </p:cNvSpPr>
              <p:nvPr/>
            </p:nvSpPr>
            <p:spPr bwMode="auto">
              <a:xfrm>
                <a:off x="4654550" y="1454150"/>
                <a:ext cx="749300" cy="2921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6" name="Rectangle 22"/>
              <p:cNvSpPr>
                <a:spLocks noChangeArrowheads="1"/>
              </p:cNvSpPr>
              <p:nvPr/>
            </p:nvSpPr>
            <p:spPr bwMode="auto">
              <a:xfrm>
                <a:off x="4572000" y="1447800"/>
                <a:ext cx="836195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Cache</a:t>
                </a:r>
                <a:endParaRPr lang="en-US" sz="1600">
                  <a:solidFill>
                    <a:schemeClr val="accent1"/>
                  </a:solidFill>
                  <a:latin typeface="Arial" charset="0"/>
                </a:endParaRPr>
              </a:p>
            </p:txBody>
          </p:sp>
          <p:sp>
            <p:nvSpPr>
              <p:cNvPr id="13347" name="Rectangle 23"/>
              <p:cNvSpPr>
                <a:spLocks noChangeArrowheads="1"/>
              </p:cNvSpPr>
              <p:nvPr/>
            </p:nvSpPr>
            <p:spPr bwMode="auto">
              <a:xfrm>
                <a:off x="4502150" y="1758950"/>
                <a:ext cx="908050" cy="29845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8" name="Rectangle 24"/>
              <p:cNvSpPr>
                <a:spLocks noChangeArrowheads="1"/>
              </p:cNvSpPr>
              <p:nvPr/>
            </p:nvSpPr>
            <p:spPr bwMode="auto">
              <a:xfrm>
                <a:off x="4478338" y="1728788"/>
                <a:ext cx="1071207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L2 Cache</a:t>
                </a:r>
              </a:p>
            </p:txBody>
          </p:sp>
        </p:grpSp>
        <p:sp>
          <p:nvSpPr>
            <p:cNvPr id="13338" name="Line 29"/>
            <p:cNvSpPr>
              <a:spLocks noChangeShapeType="1"/>
            </p:cNvSpPr>
            <p:nvPr/>
          </p:nvSpPr>
          <p:spPr bwMode="auto">
            <a:xfrm>
              <a:off x="1778000" y="205740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9" name="Line 29"/>
            <p:cNvSpPr>
              <a:spLocks noChangeShapeType="1"/>
            </p:cNvSpPr>
            <p:nvPr/>
          </p:nvSpPr>
          <p:spPr bwMode="auto">
            <a:xfrm>
              <a:off x="2794000" y="205740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0" name="Line 29"/>
            <p:cNvSpPr>
              <a:spLocks noChangeShapeType="1"/>
            </p:cNvSpPr>
            <p:nvPr/>
          </p:nvSpPr>
          <p:spPr bwMode="auto">
            <a:xfrm>
              <a:off x="3674533" y="205740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1" name="Rectangle 168"/>
            <p:cNvSpPr>
              <a:spLocks noChangeArrowheads="1"/>
            </p:cNvSpPr>
            <p:nvPr/>
          </p:nvSpPr>
          <p:spPr bwMode="auto">
            <a:xfrm>
              <a:off x="152400" y="914400"/>
              <a:ext cx="4267200" cy="24384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22" name="Rectangle 41"/>
          <p:cNvSpPr>
            <a:spLocks noChangeArrowheads="1"/>
          </p:cNvSpPr>
          <p:nvPr/>
        </p:nvSpPr>
        <p:spPr bwMode="auto">
          <a:xfrm>
            <a:off x="6400800" y="1143000"/>
            <a:ext cx="698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solidFill>
                  <a:srgbClr val="FF0000"/>
                </a:solidFill>
                <a:latin typeface="Arial" charset="0"/>
              </a:rPr>
              <a:t>Chip</a:t>
            </a:r>
          </a:p>
        </p:txBody>
      </p:sp>
      <p:sp>
        <p:nvSpPr>
          <p:cNvPr id="13323" name="Rectangle 41"/>
          <p:cNvSpPr>
            <a:spLocks noChangeArrowheads="1"/>
          </p:cNvSpPr>
          <p:nvPr/>
        </p:nvSpPr>
        <p:spPr bwMode="auto">
          <a:xfrm>
            <a:off x="2057400" y="1143000"/>
            <a:ext cx="698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solidFill>
                  <a:srgbClr val="FF0000"/>
                </a:solidFill>
                <a:latin typeface="Arial" charset="0"/>
              </a:rPr>
              <a:t>Chip</a:t>
            </a:r>
          </a:p>
        </p:txBody>
      </p:sp>
      <p:sp>
        <p:nvSpPr>
          <p:cNvPr id="13324" name="Rectangle 202"/>
          <p:cNvSpPr>
            <a:spLocks noChangeArrowheads="1"/>
          </p:cNvSpPr>
          <p:nvPr/>
        </p:nvSpPr>
        <p:spPr bwMode="auto">
          <a:xfrm>
            <a:off x="76200" y="1066800"/>
            <a:ext cx="8991600" cy="4343400"/>
          </a:xfrm>
          <a:prstGeom prst="rect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5" name="Rectangle 41"/>
          <p:cNvSpPr>
            <a:spLocks noChangeArrowheads="1"/>
          </p:cNvSpPr>
          <p:nvPr/>
        </p:nvSpPr>
        <p:spPr bwMode="auto">
          <a:xfrm>
            <a:off x="4114800" y="685800"/>
            <a:ext cx="7635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solidFill>
                  <a:srgbClr val="0070C0"/>
                </a:solidFill>
                <a:latin typeface="Arial" charset="0"/>
              </a:rPr>
              <a:t>Node</a:t>
            </a:r>
          </a:p>
        </p:txBody>
      </p:sp>
      <p:sp>
        <p:nvSpPr>
          <p:cNvPr id="13326" name="Rectangle 41"/>
          <p:cNvSpPr>
            <a:spLocks noChangeArrowheads="1"/>
          </p:cNvSpPr>
          <p:nvPr/>
        </p:nvSpPr>
        <p:spPr bwMode="auto">
          <a:xfrm>
            <a:off x="2514600" y="5791200"/>
            <a:ext cx="48672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solidFill>
                  <a:srgbClr val="0070C0"/>
                </a:solidFill>
                <a:latin typeface="Arial" charset="0"/>
              </a:rPr>
              <a:t>&lt;-  Myrinet Interconnect to Other Nodes  -&gt;</a:t>
            </a:r>
          </a:p>
        </p:txBody>
      </p:sp>
    </p:spTree>
    <p:extLst>
      <p:ext uri="{BB962C8B-B14F-4D97-AF65-F5344CB8AC3E}">
        <p14:creationId xmlns:p14="http://schemas.microsoft.com/office/powerpoint/2010/main" val="231267477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4460875" cy="482600"/>
          </a:xfrm>
        </p:spPr>
        <p:txBody>
          <a:bodyPr wrap="none" lIns="63500" tIns="25400" rIns="63500" bIns="25400" anchor="t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Triton memory hierarchy </a:t>
            </a:r>
          </a:p>
        </p:txBody>
      </p:sp>
      <p:sp>
        <p:nvSpPr>
          <p:cNvPr id="13315" name="Rectangle 40"/>
          <p:cNvSpPr>
            <a:spLocks noChangeArrowheads="1"/>
          </p:cNvSpPr>
          <p:nvPr/>
        </p:nvSpPr>
        <p:spPr bwMode="auto">
          <a:xfrm>
            <a:off x="914400" y="4273550"/>
            <a:ext cx="6851650" cy="825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Rectangle 41"/>
          <p:cNvSpPr>
            <a:spLocks noChangeArrowheads="1"/>
          </p:cNvSpPr>
          <p:nvPr/>
        </p:nvSpPr>
        <p:spPr bwMode="auto">
          <a:xfrm>
            <a:off x="3352800" y="4495800"/>
            <a:ext cx="1635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Node Memory</a:t>
            </a:r>
          </a:p>
        </p:txBody>
      </p:sp>
      <p:sp>
        <p:nvSpPr>
          <p:cNvPr id="13317" name="AutoShape 45" descr="Light downward diagonal"/>
          <p:cNvSpPr>
            <a:spLocks noChangeArrowheads="1"/>
          </p:cNvSpPr>
          <p:nvPr/>
        </p:nvSpPr>
        <p:spPr bwMode="auto">
          <a:xfrm flipV="1">
            <a:off x="2209800" y="4084638"/>
            <a:ext cx="5029200" cy="106362"/>
          </a:xfrm>
          <a:prstGeom prst="roundRect">
            <a:avLst>
              <a:gd name="adj" fmla="val 49995"/>
            </a:avLst>
          </a:prstGeom>
          <a:pattFill prst="ltDnDiag">
            <a:fgClr>
              <a:srgbClr val="005400"/>
            </a:fgClr>
            <a:bgClr>
              <a:schemeClr val="bg1"/>
            </a:bgClr>
          </a:patt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AutoShape 46" descr="Light downward diagonal"/>
          <p:cNvSpPr>
            <a:spLocks noChangeArrowheads="1"/>
          </p:cNvSpPr>
          <p:nvPr/>
        </p:nvSpPr>
        <p:spPr bwMode="auto">
          <a:xfrm>
            <a:off x="-228600" y="6172200"/>
            <a:ext cx="9601200" cy="152400"/>
          </a:xfrm>
          <a:prstGeom prst="roundRect">
            <a:avLst>
              <a:gd name="adj" fmla="val 49995"/>
            </a:avLst>
          </a:prstGeom>
          <a:pattFill prst="ltDnDiag">
            <a:fgClr>
              <a:srgbClr val="005400"/>
            </a:fgClr>
            <a:bgClr>
              <a:schemeClr val="bg1"/>
            </a:bgClr>
          </a:patt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48"/>
          <p:cNvSpPr>
            <a:spLocks noChangeShapeType="1"/>
          </p:cNvSpPr>
          <p:nvPr/>
        </p:nvSpPr>
        <p:spPr bwMode="auto">
          <a:xfrm>
            <a:off x="4267200" y="51054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320" name="Group 199"/>
          <p:cNvGrpSpPr>
            <a:grpSpLocks/>
          </p:cNvGrpSpPr>
          <p:nvPr/>
        </p:nvGrpSpPr>
        <p:grpSpPr bwMode="auto">
          <a:xfrm>
            <a:off x="4648200" y="1524000"/>
            <a:ext cx="4275138" cy="2743200"/>
            <a:chOff x="4648200" y="914400"/>
            <a:chExt cx="4274681" cy="2743200"/>
          </a:xfrm>
        </p:grpSpPr>
        <p:grpSp>
          <p:nvGrpSpPr>
            <p:cNvPr id="13370" name="Group 70"/>
            <p:cNvGrpSpPr>
              <a:grpSpLocks/>
            </p:cNvGrpSpPr>
            <p:nvPr/>
          </p:nvGrpSpPr>
          <p:grpSpPr bwMode="auto">
            <a:xfrm>
              <a:off x="4727222" y="1155700"/>
              <a:ext cx="993107" cy="977900"/>
              <a:chOff x="4432300" y="1155700"/>
              <a:chExt cx="1117245" cy="977900"/>
            </a:xfrm>
          </p:grpSpPr>
          <p:sp>
            <p:nvSpPr>
              <p:cNvPr id="13406" name="Rectangle 18"/>
              <p:cNvSpPr>
                <a:spLocks noChangeArrowheads="1"/>
              </p:cNvSpPr>
              <p:nvPr/>
            </p:nvSpPr>
            <p:spPr bwMode="auto">
              <a:xfrm>
                <a:off x="4432300" y="1155700"/>
                <a:ext cx="1054100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07" name="Rectangle 19"/>
              <p:cNvSpPr>
                <a:spLocks noChangeArrowheads="1"/>
              </p:cNvSpPr>
              <p:nvPr/>
            </p:nvSpPr>
            <p:spPr bwMode="auto">
              <a:xfrm>
                <a:off x="4730750" y="1225550"/>
                <a:ext cx="596900" cy="2159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08" name="Rectangle 20"/>
              <p:cNvSpPr>
                <a:spLocks noChangeArrowheads="1"/>
              </p:cNvSpPr>
              <p:nvPr/>
            </p:nvSpPr>
            <p:spPr bwMode="auto">
              <a:xfrm>
                <a:off x="4706938" y="1195388"/>
                <a:ext cx="607539" cy="339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>
                    <a:solidFill>
                      <a:schemeClr val="accent1"/>
                    </a:solidFill>
                    <a:latin typeface="Arial" charset="0"/>
                  </a:rPr>
                  <a:t>Proc</a:t>
                </a:r>
              </a:p>
            </p:txBody>
          </p:sp>
          <p:sp>
            <p:nvSpPr>
              <p:cNvPr id="13409" name="Rectangle 21"/>
              <p:cNvSpPr>
                <a:spLocks noChangeArrowheads="1"/>
              </p:cNvSpPr>
              <p:nvPr/>
            </p:nvSpPr>
            <p:spPr bwMode="auto">
              <a:xfrm>
                <a:off x="4654550" y="1454150"/>
                <a:ext cx="749300" cy="2921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10" name="Rectangle 22"/>
              <p:cNvSpPr>
                <a:spLocks noChangeArrowheads="1"/>
              </p:cNvSpPr>
              <p:nvPr/>
            </p:nvSpPr>
            <p:spPr bwMode="auto">
              <a:xfrm>
                <a:off x="4572000" y="1447800"/>
                <a:ext cx="836195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Cache</a:t>
                </a:r>
              </a:p>
            </p:txBody>
          </p:sp>
          <p:sp>
            <p:nvSpPr>
              <p:cNvPr id="13411" name="Rectangle 23"/>
              <p:cNvSpPr>
                <a:spLocks noChangeArrowheads="1"/>
              </p:cNvSpPr>
              <p:nvPr/>
            </p:nvSpPr>
            <p:spPr bwMode="auto">
              <a:xfrm>
                <a:off x="4502150" y="1758950"/>
                <a:ext cx="908050" cy="29845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12" name="Rectangle 24"/>
              <p:cNvSpPr>
                <a:spLocks noChangeArrowheads="1"/>
              </p:cNvSpPr>
              <p:nvPr/>
            </p:nvSpPr>
            <p:spPr bwMode="auto">
              <a:xfrm>
                <a:off x="4478338" y="1728788"/>
                <a:ext cx="1071207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L2 Cache</a:t>
                </a:r>
              </a:p>
            </p:txBody>
          </p:sp>
        </p:grpSp>
        <p:sp>
          <p:nvSpPr>
            <p:cNvPr id="13371" name="Rectangle 28"/>
            <p:cNvSpPr>
              <a:spLocks noChangeArrowheads="1"/>
            </p:cNvSpPr>
            <p:nvPr/>
          </p:nvSpPr>
          <p:spPr bwMode="auto">
            <a:xfrm>
              <a:off x="4648200" y="2667000"/>
              <a:ext cx="186013" cy="3699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endParaRPr lang="en-US" sz="180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13372" name="Line 29"/>
            <p:cNvSpPr>
              <a:spLocks noChangeShapeType="1"/>
            </p:cNvSpPr>
            <p:nvPr/>
          </p:nvSpPr>
          <p:spPr bwMode="auto">
            <a:xfrm>
              <a:off x="5393267" y="2057400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73" name="Rectangle 38"/>
            <p:cNvSpPr>
              <a:spLocks noChangeArrowheads="1"/>
            </p:cNvSpPr>
            <p:nvPr/>
          </p:nvSpPr>
          <p:spPr bwMode="auto">
            <a:xfrm>
              <a:off x="5325533" y="2590800"/>
              <a:ext cx="2906889" cy="6731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74" name="Rectangle 39"/>
            <p:cNvSpPr>
              <a:spLocks noChangeArrowheads="1"/>
            </p:cNvSpPr>
            <p:nvPr/>
          </p:nvSpPr>
          <p:spPr bwMode="auto">
            <a:xfrm>
              <a:off x="6273800" y="2743200"/>
              <a:ext cx="1032933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>
                  <a:solidFill>
                    <a:schemeClr val="accent1"/>
                  </a:solidFill>
                  <a:latin typeface="Arial" charset="0"/>
                </a:rPr>
                <a:t>L3 Cache</a:t>
              </a:r>
            </a:p>
          </p:txBody>
        </p:sp>
        <p:sp>
          <p:nvSpPr>
            <p:cNvPr id="13375" name="Line 42"/>
            <p:cNvSpPr>
              <a:spLocks noChangeShapeType="1"/>
            </p:cNvSpPr>
            <p:nvPr/>
          </p:nvSpPr>
          <p:spPr bwMode="auto">
            <a:xfrm>
              <a:off x="7018867" y="2286000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76" name="Line 43"/>
            <p:cNvSpPr>
              <a:spLocks noChangeShapeType="1"/>
            </p:cNvSpPr>
            <p:nvPr/>
          </p:nvSpPr>
          <p:spPr bwMode="auto">
            <a:xfrm>
              <a:off x="7018867" y="3276600"/>
              <a:ext cx="0" cy="381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77" name="AutoShape 44" descr="Light downward diagonal"/>
            <p:cNvSpPr>
              <a:spLocks noChangeArrowheads="1"/>
            </p:cNvSpPr>
            <p:nvPr/>
          </p:nvSpPr>
          <p:spPr bwMode="auto">
            <a:xfrm>
              <a:off x="5190067" y="2286000"/>
              <a:ext cx="3104445" cy="139700"/>
            </a:xfrm>
            <a:prstGeom prst="roundRect">
              <a:avLst>
                <a:gd name="adj" fmla="val 49995"/>
              </a:avLst>
            </a:prstGeom>
            <a:pattFill prst="ltDnDiag">
              <a:fgClr>
                <a:srgbClr val="0054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378" name="Group 71"/>
            <p:cNvGrpSpPr>
              <a:grpSpLocks/>
            </p:cNvGrpSpPr>
            <p:nvPr/>
          </p:nvGrpSpPr>
          <p:grpSpPr bwMode="auto">
            <a:xfrm>
              <a:off x="5799667" y="1143000"/>
              <a:ext cx="993107" cy="977900"/>
              <a:chOff x="4432300" y="1155700"/>
              <a:chExt cx="1117245" cy="977900"/>
            </a:xfrm>
          </p:grpSpPr>
          <p:sp>
            <p:nvSpPr>
              <p:cNvPr id="13399" name="Rectangle 18"/>
              <p:cNvSpPr>
                <a:spLocks noChangeArrowheads="1"/>
              </p:cNvSpPr>
              <p:nvPr/>
            </p:nvSpPr>
            <p:spPr bwMode="auto">
              <a:xfrm>
                <a:off x="4432300" y="1155700"/>
                <a:ext cx="1054100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00" name="Rectangle 19"/>
              <p:cNvSpPr>
                <a:spLocks noChangeArrowheads="1"/>
              </p:cNvSpPr>
              <p:nvPr/>
            </p:nvSpPr>
            <p:spPr bwMode="auto">
              <a:xfrm>
                <a:off x="4730750" y="1225550"/>
                <a:ext cx="596900" cy="2159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01" name="Rectangle 20"/>
              <p:cNvSpPr>
                <a:spLocks noChangeArrowheads="1"/>
              </p:cNvSpPr>
              <p:nvPr/>
            </p:nvSpPr>
            <p:spPr bwMode="auto">
              <a:xfrm>
                <a:off x="4706938" y="1195388"/>
                <a:ext cx="607539" cy="339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>
                    <a:solidFill>
                      <a:schemeClr val="accent1"/>
                    </a:solidFill>
                    <a:latin typeface="Arial" charset="0"/>
                  </a:rPr>
                  <a:t>Proc</a:t>
                </a:r>
              </a:p>
            </p:txBody>
          </p:sp>
          <p:sp>
            <p:nvSpPr>
              <p:cNvPr id="13402" name="Rectangle 21"/>
              <p:cNvSpPr>
                <a:spLocks noChangeArrowheads="1"/>
              </p:cNvSpPr>
              <p:nvPr/>
            </p:nvSpPr>
            <p:spPr bwMode="auto">
              <a:xfrm>
                <a:off x="4654550" y="1454150"/>
                <a:ext cx="749300" cy="2921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03" name="Rectangle 22"/>
              <p:cNvSpPr>
                <a:spLocks noChangeArrowheads="1"/>
              </p:cNvSpPr>
              <p:nvPr/>
            </p:nvSpPr>
            <p:spPr bwMode="auto">
              <a:xfrm>
                <a:off x="4572000" y="1447800"/>
                <a:ext cx="836195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Cache</a:t>
                </a:r>
                <a:endParaRPr lang="en-US" sz="1600">
                  <a:solidFill>
                    <a:schemeClr val="accent1"/>
                  </a:solidFill>
                  <a:latin typeface="Arial" charset="0"/>
                </a:endParaRPr>
              </a:p>
            </p:txBody>
          </p:sp>
          <p:sp>
            <p:nvSpPr>
              <p:cNvPr id="13404" name="Rectangle 23"/>
              <p:cNvSpPr>
                <a:spLocks noChangeArrowheads="1"/>
              </p:cNvSpPr>
              <p:nvPr/>
            </p:nvSpPr>
            <p:spPr bwMode="auto">
              <a:xfrm>
                <a:off x="4502150" y="1758950"/>
                <a:ext cx="908050" cy="29845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05" name="Rectangle 24"/>
              <p:cNvSpPr>
                <a:spLocks noChangeArrowheads="1"/>
              </p:cNvSpPr>
              <p:nvPr/>
            </p:nvSpPr>
            <p:spPr bwMode="auto">
              <a:xfrm>
                <a:off x="4478338" y="1728788"/>
                <a:ext cx="1071207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L2 Cache</a:t>
                </a:r>
              </a:p>
            </p:txBody>
          </p:sp>
        </p:grpSp>
        <p:grpSp>
          <p:nvGrpSpPr>
            <p:cNvPr id="13379" name="Group 79"/>
            <p:cNvGrpSpPr>
              <a:grpSpLocks/>
            </p:cNvGrpSpPr>
            <p:nvPr/>
          </p:nvGrpSpPr>
          <p:grpSpPr bwMode="auto">
            <a:xfrm>
              <a:off x="6883400" y="1143000"/>
              <a:ext cx="993107" cy="977900"/>
              <a:chOff x="4432300" y="1155700"/>
              <a:chExt cx="1117245" cy="977900"/>
            </a:xfrm>
          </p:grpSpPr>
          <p:sp>
            <p:nvSpPr>
              <p:cNvPr id="13392" name="Rectangle 18"/>
              <p:cNvSpPr>
                <a:spLocks noChangeArrowheads="1"/>
              </p:cNvSpPr>
              <p:nvPr/>
            </p:nvSpPr>
            <p:spPr bwMode="auto">
              <a:xfrm>
                <a:off x="4432300" y="1155700"/>
                <a:ext cx="1054100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93" name="Rectangle 19"/>
              <p:cNvSpPr>
                <a:spLocks noChangeArrowheads="1"/>
              </p:cNvSpPr>
              <p:nvPr/>
            </p:nvSpPr>
            <p:spPr bwMode="auto">
              <a:xfrm>
                <a:off x="4730750" y="1225550"/>
                <a:ext cx="596900" cy="2159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94" name="Rectangle 20"/>
              <p:cNvSpPr>
                <a:spLocks noChangeArrowheads="1"/>
              </p:cNvSpPr>
              <p:nvPr/>
            </p:nvSpPr>
            <p:spPr bwMode="auto">
              <a:xfrm>
                <a:off x="4706938" y="1195388"/>
                <a:ext cx="607539" cy="339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>
                    <a:solidFill>
                      <a:schemeClr val="accent1"/>
                    </a:solidFill>
                    <a:latin typeface="Arial" charset="0"/>
                  </a:rPr>
                  <a:t>Proc</a:t>
                </a:r>
              </a:p>
            </p:txBody>
          </p:sp>
          <p:sp>
            <p:nvSpPr>
              <p:cNvPr id="13395" name="Rectangle 21"/>
              <p:cNvSpPr>
                <a:spLocks noChangeArrowheads="1"/>
              </p:cNvSpPr>
              <p:nvPr/>
            </p:nvSpPr>
            <p:spPr bwMode="auto">
              <a:xfrm>
                <a:off x="4654550" y="1454150"/>
                <a:ext cx="749300" cy="2921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96" name="Rectangle 22"/>
              <p:cNvSpPr>
                <a:spLocks noChangeArrowheads="1"/>
              </p:cNvSpPr>
              <p:nvPr/>
            </p:nvSpPr>
            <p:spPr bwMode="auto">
              <a:xfrm>
                <a:off x="4572000" y="1447800"/>
                <a:ext cx="836195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Cache</a:t>
                </a:r>
                <a:endParaRPr lang="en-US" sz="1600">
                  <a:solidFill>
                    <a:schemeClr val="accent1"/>
                  </a:solidFill>
                  <a:latin typeface="Arial" charset="0"/>
                </a:endParaRPr>
              </a:p>
            </p:txBody>
          </p:sp>
          <p:sp>
            <p:nvSpPr>
              <p:cNvPr id="13397" name="Rectangle 23"/>
              <p:cNvSpPr>
                <a:spLocks noChangeArrowheads="1"/>
              </p:cNvSpPr>
              <p:nvPr/>
            </p:nvSpPr>
            <p:spPr bwMode="auto">
              <a:xfrm>
                <a:off x="4502150" y="1758950"/>
                <a:ext cx="908050" cy="29845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98" name="Rectangle 24"/>
              <p:cNvSpPr>
                <a:spLocks noChangeArrowheads="1"/>
              </p:cNvSpPr>
              <p:nvPr/>
            </p:nvSpPr>
            <p:spPr bwMode="auto">
              <a:xfrm>
                <a:off x="4478338" y="1728788"/>
                <a:ext cx="1071207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L2 Cache</a:t>
                </a:r>
              </a:p>
            </p:txBody>
          </p:sp>
        </p:grpSp>
        <p:grpSp>
          <p:nvGrpSpPr>
            <p:cNvPr id="13380" name="Group 87"/>
            <p:cNvGrpSpPr>
              <a:grpSpLocks/>
            </p:cNvGrpSpPr>
            <p:nvPr/>
          </p:nvGrpSpPr>
          <p:grpSpPr bwMode="auto">
            <a:xfrm>
              <a:off x="7929774" y="1143000"/>
              <a:ext cx="993107" cy="977900"/>
              <a:chOff x="4432300" y="1155700"/>
              <a:chExt cx="1117245" cy="977900"/>
            </a:xfrm>
          </p:grpSpPr>
          <p:sp>
            <p:nvSpPr>
              <p:cNvPr id="13385" name="Rectangle 18"/>
              <p:cNvSpPr>
                <a:spLocks noChangeArrowheads="1"/>
              </p:cNvSpPr>
              <p:nvPr/>
            </p:nvSpPr>
            <p:spPr bwMode="auto">
              <a:xfrm>
                <a:off x="4432300" y="1155700"/>
                <a:ext cx="1054100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86" name="Rectangle 19"/>
              <p:cNvSpPr>
                <a:spLocks noChangeArrowheads="1"/>
              </p:cNvSpPr>
              <p:nvPr/>
            </p:nvSpPr>
            <p:spPr bwMode="auto">
              <a:xfrm>
                <a:off x="4730750" y="1225550"/>
                <a:ext cx="596900" cy="2159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87" name="Rectangle 20"/>
              <p:cNvSpPr>
                <a:spLocks noChangeArrowheads="1"/>
              </p:cNvSpPr>
              <p:nvPr/>
            </p:nvSpPr>
            <p:spPr bwMode="auto">
              <a:xfrm>
                <a:off x="4706938" y="1195388"/>
                <a:ext cx="607539" cy="339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>
                    <a:solidFill>
                      <a:schemeClr val="accent1"/>
                    </a:solidFill>
                    <a:latin typeface="Arial" charset="0"/>
                  </a:rPr>
                  <a:t>Proc</a:t>
                </a:r>
              </a:p>
            </p:txBody>
          </p:sp>
          <p:sp>
            <p:nvSpPr>
              <p:cNvPr id="13388" name="Rectangle 21"/>
              <p:cNvSpPr>
                <a:spLocks noChangeArrowheads="1"/>
              </p:cNvSpPr>
              <p:nvPr/>
            </p:nvSpPr>
            <p:spPr bwMode="auto">
              <a:xfrm>
                <a:off x="4654550" y="1454150"/>
                <a:ext cx="749300" cy="2921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89" name="Rectangle 22"/>
              <p:cNvSpPr>
                <a:spLocks noChangeArrowheads="1"/>
              </p:cNvSpPr>
              <p:nvPr/>
            </p:nvSpPr>
            <p:spPr bwMode="auto">
              <a:xfrm>
                <a:off x="4572000" y="1447800"/>
                <a:ext cx="836195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Cache</a:t>
                </a:r>
                <a:endParaRPr lang="en-US" sz="1600">
                  <a:solidFill>
                    <a:schemeClr val="accent1"/>
                  </a:solidFill>
                  <a:latin typeface="Arial" charset="0"/>
                </a:endParaRPr>
              </a:p>
            </p:txBody>
          </p:sp>
          <p:sp>
            <p:nvSpPr>
              <p:cNvPr id="13390" name="Rectangle 23"/>
              <p:cNvSpPr>
                <a:spLocks noChangeArrowheads="1"/>
              </p:cNvSpPr>
              <p:nvPr/>
            </p:nvSpPr>
            <p:spPr bwMode="auto">
              <a:xfrm>
                <a:off x="4502150" y="1758950"/>
                <a:ext cx="908050" cy="29845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91" name="Rectangle 24"/>
              <p:cNvSpPr>
                <a:spLocks noChangeArrowheads="1"/>
              </p:cNvSpPr>
              <p:nvPr/>
            </p:nvSpPr>
            <p:spPr bwMode="auto">
              <a:xfrm>
                <a:off x="4478338" y="1728788"/>
                <a:ext cx="1071207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L2 Cache</a:t>
                </a:r>
              </a:p>
            </p:txBody>
          </p:sp>
        </p:grpSp>
        <p:sp>
          <p:nvSpPr>
            <p:cNvPr id="13381" name="Line 29"/>
            <p:cNvSpPr>
              <a:spLocks noChangeShapeType="1"/>
            </p:cNvSpPr>
            <p:nvPr/>
          </p:nvSpPr>
          <p:spPr bwMode="auto">
            <a:xfrm>
              <a:off x="6273800" y="205740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82" name="Line 29"/>
            <p:cNvSpPr>
              <a:spLocks noChangeShapeType="1"/>
            </p:cNvSpPr>
            <p:nvPr/>
          </p:nvSpPr>
          <p:spPr bwMode="auto">
            <a:xfrm>
              <a:off x="7289800" y="205740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83" name="Line 29"/>
            <p:cNvSpPr>
              <a:spLocks noChangeShapeType="1"/>
            </p:cNvSpPr>
            <p:nvPr/>
          </p:nvSpPr>
          <p:spPr bwMode="auto">
            <a:xfrm>
              <a:off x="8170333" y="205740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84" name="Rectangle 107"/>
            <p:cNvSpPr>
              <a:spLocks noChangeArrowheads="1"/>
            </p:cNvSpPr>
            <p:nvPr/>
          </p:nvSpPr>
          <p:spPr bwMode="auto">
            <a:xfrm>
              <a:off x="4648200" y="914400"/>
              <a:ext cx="4267200" cy="24384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21" name="Group 200"/>
          <p:cNvGrpSpPr>
            <a:grpSpLocks/>
          </p:cNvGrpSpPr>
          <p:nvPr/>
        </p:nvGrpSpPr>
        <p:grpSpPr bwMode="auto">
          <a:xfrm>
            <a:off x="152400" y="1524000"/>
            <a:ext cx="4275138" cy="2743200"/>
            <a:chOff x="152400" y="914400"/>
            <a:chExt cx="4274681" cy="2743200"/>
          </a:xfrm>
        </p:grpSpPr>
        <p:grpSp>
          <p:nvGrpSpPr>
            <p:cNvPr id="13327" name="Group 70"/>
            <p:cNvGrpSpPr>
              <a:grpSpLocks/>
            </p:cNvGrpSpPr>
            <p:nvPr/>
          </p:nvGrpSpPr>
          <p:grpSpPr bwMode="auto">
            <a:xfrm>
              <a:off x="231422" y="1155700"/>
              <a:ext cx="993107" cy="977900"/>
              <a:chOff x="4432300" y="1155700"/>
              <a:chExt cx="1117245" cy="977900"/>
            </a:xfrm>
          </p:grpSpPr>
          <p:sp>
            <p:nvSpPr>
              <p:cNvPr id="13363" name="Rectangle 18"/>
              <p:cNvSpPr>
                <a:spLocks noChangeArrowheads="1"/>
              </p:cNvSpPr>
              <p:nvPr/>
            </p:nvSpPr>
            <p:spPr bwMode="auto">
              <a:xfrm>
                <a:off x="4432300" y="1155700"/>
                <a:ext cx="1054100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64" name="Rectangle 19"/>
              <p:cNvSpPr>
                <a:spLocks noChangeArrowheads="1"/>
              </p:cNvSpPr>
              <p:nvPr/>
            </p:nvSpPr>
            <p:spPr bwMode="auto">
              <a:xfrm>
                <a:off x="4730750" y="1225550"/>
                <a:ext cx="596900" cy="2159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65" name="Rectangle 20"/>
              <p:cNvSpPr>
                <a:spLocks noChangeArrowheads="1"/>
              </p:cNvSpPr>
              <p:nvPr/>
            </p:nvSpPr>
            <p:spPr bwMode="auto">
              <a:xfrm>
                <a:off x="4706938" y="1195388"/>
                <a:ext cx="607539" cy="339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>
                    <a:solidFill>
                      <a:schemeClr val="accent1"/>
                    </a:solidFill>
                    <a:latin typeface="Arial" charset="0"/>
                  </a:rPr>
                  <a:t>Proc</a:t>
                </a:r>
              </a:p>
            </p:txBody>
          </p:sp>
          <p:sp>
            <p:nvSpPr>
              <p:cNvPr id="13366" name="Rectangle 21"/>
              <p:cNvSpPr>
                <a:spLocks noChangeArrowheads="1"/>
              </p:cNvSpPr>
              <p:nvPr/>
            </p:nvSpPr>
            <p:spPr bwMode="auto">
              <a:xfrm>
                <a:off x="4654550" y="1454150"/>
                <a:ext cx="749300" cy="2921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67" name="Rectangle 22"/>
              <p:cNvSpPr>
                <a:spLocks noChangeArrowheads="1"/>
              </p:cNvSpPr>
              <p:nvPr/>
            </p:nvSpPr>
            <p:spPr bwMode="auto">
              <a:xfrm>
                <a:off x="4572000" y="1447800"/>
                <a:ext cx="836195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Cache</a:t>
                </a:r>
              </a:p>
            </p:txBody>
          </p:sp>
          <p:sp>
            <p:nvSpPr>
              <p:cNvPr id="13368" name="Rectangle 23"/>
              <p:cNvSpPr>
                <a:spLocks noChangeArrowheads="1"/>
              </p:cNvSpPr>
              <p:nvPr/>
            </p:nvSpPr>
            <p:spPr bwMode="auto">
              <a:xfrm>
                <a:off x="4502150" y="1758950"/>
                <a:ext cx="908050" cy="29845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69" name="Rectangle 24"/>
              <p:cNvSpPr>
                <a:spLocks noChangeArrowheads="1"/>
              </p:cNvSpPr>
              <p:nvPr/>
            </p:nvSpPr>
            <p:spPr bwMode="auto">
              <a:xfrm>
                <a:off x="4478338" y="1728788"/>
                <a:ext cx="1071207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L2 Cache</a:t>
                </a:r>
              </a:p>
            </p:txBody>
          </p:sp>
        </p:grpSp>
        <p:sp>
          <p:nvSpPr>
            <p:cNvPr id="13328" name="Rectangle 28"/>
            <p:cNvSpPr>
              <a:spLocks noChangeArrowheads="1"/>
            </p:cNvSpPr>
            <p:nvPr/>
          </p:nvSpPr>
          <p:spPr bwMode="auto">
            <a:xfrm>
              <a:off x="152400" y="2667000"/>
              <a:ext cx="186013" cy="3699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endParaRPr lang="en-US" sz="180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13329" name="Line 29"/>
            <p:cNvSpPr>
              <a:spLocks noChangeShapeType="1"/>
            </p:cNvSpPr>
            <p:nvPr/>
          </p:nvSpPr>
          <p:spPr bwMode="auto">
            <a:xfrm>
              <a:off x="897467" y="2057400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0" name="Rectangle 38"/>
            <p:cNvSpPr>
              <a:spLocks noChangeArrowheads="1"/>
            </p:cNvSpPr>
            <p:nvPr/>
          </p:nvSpPr>
          <p:spPr bwMode="auto">
            <a:xfrm>
              <a:off x="829733" y="2590800"/>
              <a:ext cx="2906889" cy="6731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1" name="Rectangle 39"/>
            <p:cNvSpPr>
              <a:spLocks noChangeArrowheads="1"/>
            </p:cNvSpPr>
            <p:nvPr/>
          </p:nvSpPr>
          <p:spPr bwMode="auto">
            <a:xfrm>
              <a:off x="1778000" y="2743200"/>
              <a:ext cx="1032933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>
                  <a:solidFill>
                    <a:schemeClr val="accent1"/>
                  </a:solidFill>
                  <a:latin typeface="Arial" charset="0"/>
                </a:rPr>
                <a:t>L3 Cache</a:t>
              </a:r>
            </a:p>
          </p:txBody>
        </p:sp>
        <p:sp>
          <p:nvSpPr>
            <p:cNvPr id="13332" name="Line 42"/>
            <p:cNvSpPr>
              <a:spLocks noChangeShapeType="1"/>
            </p:cNvSpPr>
            <p:nvPr/>
          </p:nvSpPr>
          <p:spPr bwMode="auto">
            <a:xfrm>
              <a:off x="2523067" y="2286000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3" name="Line 43"/>
            <p:cNvSpPr>
              <a:spLocks noChangeShapeType="1"/>
            </p:cNvSpPr>
            <p:nvPr/>
          </p:nvSpPr>
          <p:spPr bwMode="auto">
            <a:xfrm>
              <a:off x="2523067" y="3276600"/>
              <a:ext cx="0" cy="381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4" name="AutoShape 44" descr="Light downward diagonal"/>
            <p:cNvSpPr>
              <a:spLocks noChangeArrowheads="1"/>
            </p:cNvSpPr>
            <p:nvPr/>
          </p:nvSpPr>
          <p:spPr bwMode="auto">
            <a:xfrm>
              <a:off x="694267" y="2286000"/>
              <a:ext cx="3104445" cy="139700"/>
            </a:xfrm>
            <a:prstGeom prst="roundRect">
              <a:avLst>
                <a:gd name="adj" fmla="val 49995"/>
              </a:avLst>
            </a:prstGeom>
            <a:pattFill prst="ltDnDiag">
              <a:fgClr>
                <a:srgbClr val="0054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335" name="Group 71"/>
            <p:cNvGrpSpPr>
              <a:grpSpLocks/>
            </p:cNvGrpSpPr>
            <p:nvPr/>
          </p:nvGrpSpPr>
          <p:grpSpPr bwMode="auto">
            <a:xfrm>
              <a:off x="1303867" y="1143000"/>
              <a:ext cx="993107" cy="977900"/>
              <a:chOff x="4432300" y="1155700"/>
              <a:chExt cx="1117245" cy="977900"/>
            </a:xfrm>
          </p:grpSpPr>
          <p:sp>
            <p:nvSpPr>
              <p:cNvPr id="13356" name="Rectangle 18"/>
              <p:cNvSpPr>
                <a:spLocks noChangeArrowheads="1"/>
              </p:cNvSpPr>
              <p:nvPr/>
            </p:nvSpPr>
            <p:spPr bwMode="auto">
              <a:xfrm>
                <a:off x="4432300" y="1155700"/>
                <a:ext cx="1054100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57" name="Rectangle 19"/>
              <p:cNvSpPr>
                <a:spLocks noChangeArrowheads="1"/>
              </p:cNvSpPr>
              <p:nvPr/>
            </p:nvSpPr>
            <p:spPr bwMode="auto">
              <a:xfrm>
                <a:off x="4730750" y="1225550"/>
                <a:ext cx="596900" cy="2159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58" name="Rectangle 20"/>
              <p:cNvSpPr>
                <a:spLocks noChangeArrowheads="1"/>
              </p:cNvSpPr>
              <p:nvPr/>
            </p:nvSpPr>
            <p:spPr bwMode="auto">
              <a:xfrm>
                <a:off x="4706938" y="1195388"/>
                <a:ext cx="607539" cy="339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>
                    <a:solidFill>
                      <a:schemeClr val="accent1"/>
                    </a:solidFill>
                    <a:latin typeface="Arial" charset="0"/>
                  </a:rPr>
                  <a:t>Proc</a:t>
                </a:r>
              </a:p>
            </p:txBody>
          </p:sp>
          <p:sp>
            <p:nvSpPr>
              <p:cNvPr id="13359" name="Rectangle 21"/>
              <p:cNvSpPr>
                <a:spLocks noChangeArrowheads="1"/>
              </p:cNvSpPr>
              <p:nvPr/>
            </p:nvSpPr>
            <p:spPr bwMode="auto">
              <a:xfrm>
                <a:off x="4654550" y="1454150"/>
                <a:ext cx="749300" cy="2921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60" name="Rectangle 22"/>
              <p:cNvSpPr>
                <a:spLocks noChangeArrowheads="1"/>
              </p:cNvSpPr>
              <p:nvPr/>
            </p:nvSpPr>
            <p:spPr bwMode="auto">
              <a:xfrm>
                <a:off x="4572000" y="1447800"/>
                <a:ext cx="836195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Cache</a:t>
                </a:r>
                <a:endParaRPr lang="en-US" sz="1600">
                  <a:solidFill>
                    <a:schemeClr val="accent1"/>
                  </a:solidFill>
                  <a:latin typeface="Arial" charset="0"/>
                </a:endParaRPr>
              </a:p>
            </p:txBody>
          </p:sp>
          <p:sp>
            <p:nvSpPr>
              <p:cNvPr id="13361" name="Rectangle 23"/>
              <p:cNvSpPr>
                <a:spLocks noChangeArrowheads="1"/>
              </p:cNvSpPr>
              <p:nvPr/>
            </p:nvSpPr>
            <p:spPr bwMode="auto">
              <a:xfrm>
                <a:off x="4502150" y="1758950"/>
                <a:ext cx="908050" cy="29845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62" name="Rectangle 24"/>
              <p:cNvSpPr>
                <a:spLocks noChangeArrowheads="1"/>
              </p:cNvSpPr>
              <p:nvPr/>
            </p:nvSpPr>
            <p:spPr bwMode="auto">
              <a:xfrm>
                <a:off x="4478338" y="1728788"/>
                <a:ext cx="1071207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L2 Cache</a:t>
                </a:r>
              </a:p>
            </p:txBody>
          </p:sp>
        </p:grpSp>
        <p:grpSp>
          <p:nvGrpSpPr>
            <p:cNvPr id="13336" name="Group 79"/>
            <p:cNvGrpSpPr>
              <a:grpSpLocks/>
            </p:cNvGrpSpPr>
            <p:nvPr/>
          </p:nvGrpSpPr>
          <p:grpSpPr bwMode="auto">
            <a:xfrm>
              <a:off x="2387600" y="1143000"/>
              <a:ext cx="993107" cy="977900"/>
              <a:chOff x="4432300" y="1155700"/>
              <a:chExt cx="1117245" cy="977900"/>
            </a:xfrm>
          </p:grpSpPr>
          <p:sp>
            <p:nvSpPr>
              <p:cNvPr id="13349" name="Rectangle 18"/>
              <p:cNvSpPr>
                <a:spLocks noChangeArrowheads="1"/>
              </p:cNvSpPr>
              <p:nvPr/>
            </p:nvSpPr>
            <p:spPr bwMode="auto">
              <a:xfrm>
                <a:off x="4432300" y="1155700"/>
                <a:ext cx="1054100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50" name="Rectangle 19"/>
              <p:cNvSpPr>
                <a:spLocks noChangeArrowheads="1"/>
              </p:cNvSpPr>
              <p:nvPr/>
            </p:nvSpPr>
            <p:spPr bwMode="auto">
              <a:xfrm>
                <a:off x="4730750" y="1225550"/>
                <a:ext cx="596900" cy="2159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51" name="Rectangle 20"/>
              <p:cNvSpPr>
                <a:spLocks noChangeArrowheads="1"/>
              </p:cNvSpPr>
              <p:nvPr/>
            </p:nvSpPr>
            <p:spPr bwMode="auto">
              <a:xfrm>
                <a:off x="4706938" y="1195388"/>
                <a:ext cx="607539" cy="339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>
                    <a:solidFill>
                      <a:schemeClr val="accent1"/>
                    </a:solidFill>
                    <a:latin typeface="Arial" charset="0"/>
                  </a:rPr>
                  <a:t>Proc</a:t>
                </a:r>
              </a:p>
            </p:txBody>
          </p:sp>
          <p:sp>
            <p:nvSpPr>
              <p:cNvPr id="13352" name="Rectangle 21"/>
              <p:cNvSpPr>
                <a:spLocks noChangeArrowheads="1"/>
              </p:cNvSpPr>
              <p:nvPr/>
            </p:nvSpPr>
            <p:spPr bwMode="auto">
              <a:xfrm>
                <a:off x="4654550" y="1454150"/>
                <a:ext cx="749300" cy="2921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53" name="Rectangle 22"/>
              <p:cNvSpPr>
                <a:spLocks noChangeArrowheads="1"/>
              </p:cNvSpPr>
              <p:nvPr/>
            </p:nvSpPr>
            <p:spPr bwMode="auto">
              <a:xfrm>
                <a:off x="4572000" y="1447800"/>
                <a:ext cx="836195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Cache</a:t>
                </a:r>
                <a:endParaRPr lang="en-US" sz="1600">
                  <a:solidFill>
                    <a:schemeClr val="accent1"/>
                  </a:solidFill>
                  <a:latin typeface="Arial" charset="0"/>
                </a:endParaRPr>
              </a:p>
            </p:txBody>
          </p:sp>
          <p:sp>
            <p:nvSpPr>
              <p:cNvPr id="13354" name="Rectangle 23"/>
              <p:cNvSpPr>
                <a:spLocks noChangeArrowheads="1"/>
              </p:cNvSpPr>
              <p:nvPr/>
            </p:nvSpPr>
            <p:spPr bwMode="auto">
              <a:xfrm>
                <a:off x="4502150" y="1758950"/>
                <a:ext cx="908050" cy="29845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55" name="Rectangle 24"/>
              <p:cNvSpPr>
                <a:spLocks noChangeArrowheads="1"/>
              </p:cNvSpPr>
              <p:nvPr/>
            </p:nvSpPr>
            <p:spPr bwMode="auto">
              <a:xfrm>
                <a:off x="4478338" y="1728788"/>
                <a:ext cx="1071207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L2 Cache</a:t>
                </a:r>
              </a:p>
            </p:txBody>
          </p:sp>
        </p:grpSp>
        <p:grpSp>
          <p:nvGrpSpPr>
            <p:cNvPr id="13337" name="Group 87"/>
            <p:cNvGrpSpPr>
              <a:grpSpLocks/>
            </p:cNvGrpSpPr>
            <p:nvPr/>
          </p:nvGrpSpPr>
          <p:grpSpPr bwMode="auto">
            <a:xfrm>
              <a:off x="3433974" y="1143000"/>
              <a:ext cx="993107" cy="977900"/>
              <a:chOff x="4432300" y="1155700"/>
              <a:chExt cx="1117245" cy="977900"/>
            </a:xfrm>
          </p:grpSpPr>
          <p:sp>
            <p:nvSpPr>
              <p:cNvPr id="13342" name="Rectangle 18"/>
              <p:cNvSpPr>
                <a:spLocks noChangeArrowheads="1"/>
              </p:cNvSpPr>
              <p:nvPr/>
            </p:nvSpPr>
            <p:spPr bwMode="auto">
              <a:xfrm>
                <a:off x="4432300" y="1155700"/>
                <a:ext cx="1054100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3" name="Rectangle 19"/>
              <p:cNvSpPr>
                <a:spLocks noChangeArrowheads="1"/>
              </p:cNvSpPr>
              <p:nvPr/>
            </p:nvSpPr>
            <p:spPr bwMode="auto">
              <a:xfrm>
                <a:off x="4730750" y="1225550"/>
                <a:ext cx="596900" cy="2159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4" name="Rectangle 20"/>
              <p:cNvSpPr>
                <a:spLocks noChangeArrowheads="1"/>
              </p:cNvSpPr>
              <p:nvPr/>
            </p:nvSpPr>
            <p:spPr bwMode="auto">
              <a:xfrm>
                <a:off x="4706938" y="1195388"/>
                <a:ext cx="607539" cy="339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>
                    <a:solidFill>
                      <a:schemeClr val="accent1"/>
                    </a:solidFill>
                    <a:latin typeface="Arial" charset="0"/>
                  </a:rPr>
                  <a:t>Proc</a:t>
                </a:r>
              </a:p>
            </p:txBody>
          </p:sp>
          <p:sp>
            <p:nvSpPr>
              <p:cNvPr id="13345" name="Rectangle 21"/>
              <p:cNvSpPr>
                <a:spLocks noChangeArrowheads="1"/>
              </p:cNvSpPr>
              <p:nvPr/>
            </p:nvSpPr>
            <p:spPr bwMode="auto">
              <a:xfrm>
                <a:off x="4654550" y="1454150"/>
                <a:ext cx="749300" cy="2921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6" name="Rectangle 22"/>
              <p:cNvSpPr>
                <a:spLocks noChangeArrowheads="1"/>
              </p:cNvSpPr>
              <p:nvPr/>
            </p:nvSpPr>
            <p:spPr bwMode="auto">
              <a:xfrm>
                <a:off x="4572000" y="1447800"/>
                <a:ext cx="836195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Cache</a:t>
                </a:r>
                <a:endParaRPr lang="en-US" sz="1600">
                  <a:solidFill>
                    <a:schemeClr val="accent1"/>
                  </a:solidFill>
                  <a:latin typeface="Arial" charset="0"/>
                </a:endParaRPr>
              </a:p>
            </p:txBody>
          </p:sp>
          <p:sp>
            <p:nvSpPr>
              <p:cNvPr id="13347" name="Rectangle 23"/>
              <p:cNvSpPr>
                <a:spLocks noChangeArrowheads="1"/>
              </p:cNvSpPr>
              <p:nvPr/>
            </p:nvSpPr>
            <p:spPr bwMode="auto">
              <a:xfrm>
                <a:off x="4502150" y="1758950"/>
                <a:ext cx="908050" cy="29845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8" name="Rectangle 24"/>
              <p:cNvSpPr>
                <a:spLocks noChangeArrowheads="1"/>
              </p:cNvSpPr>
              <p:nvPr/>
            </p:nvSpPr>
            <p:spPr bwMode="auto">
              <a:xfrm>
                <a:off x="4478338" y="1728788"/>
                <a:ext cx="1071207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  <a:latin typeface="Arial" charset="0"/>
                  </a:rPr>
                  <a:t>L2 Cache</a:t>
                </a:r>
              </a:p>
            </p:txBody>
          </p:sp>
        </p:grpSp>
        <p:sp>
          <p:nvSpPr>
            <p:cNvPr id="13338" name="Line 29"/>
            <p:cNvSpPr>
              <a:spLocks noChangeShapeType="1"/>
            </p:cNvSpPr>
            <p:nvPr/>
          </p:nvSpPr>
          <p:spPr bwMode="auto">
            <a:xfrm>
              <a:off x="1778000" y="205740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9" name="Line 29"/>
            <p:cNvSpPr>
              <a:spLocks noChangeShapeType="1"/>
            </p:cNvSpPr>
            <p:nvPr/>
          </p:nvSpPr>
          <p:spPr bwMode="auto">
            <a:xfrm>
              <a:off x="2794000" y="205740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0" name="Line 29"/>
            <p:cNvSpPr>
              <a:spLocks noChangeShapeType="1"/>
            </p:cNvSpPr>
            <p:nvPr/>
          </p:nvSpPr>
          <p:spPr bwMode="auto">
            <a:xfrm>
              <a:off x="3674533" y="205740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1" name="Rectangle 168"/>
            <p:cNvSpPr>
              <a:spLocks noChangeArrowheads="1"/>
            </p:cNvSpPr>
            <p:nvPr/>
          </p:nvSpPr>
          <p:spPr bwMode="auto">
            <a:xfrm>
              <a:off x="152400" y="914400"/>
              <a:ext cx="4267200" cy="24384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22" name="Rectangle 41"/>
          <p:cNvSpPr>
            <a:spLocks noChangeArrowheads="1"/>
          </p:cNvSpPr>
          <p:nvPr/>
        </p:nvSpPr>
        <p:spPr bwMode="auto">
          <a:xfrm>
            <a:off x="6400800" y="1143000"/>
            <a:ext cx="698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solidFill>
                  <a:srgbClr val="FF0000"/>
                </a:solidFill>
                <a:latin typeface="Arial" charset="0"/>
              </a:rPr>
              <a:t>Chip</a:t>
            </a:r>
          </a:p>
        </p:txBody>
      </p:sp>
      <p:sp>
        <p:nvSpPr>
          <p:cNvPr id="13323" name="Rectangle 41"/>
          <p:cNvSpPr>
            <a:spLocks noChangeArrowheads="1"/>
          </p:cNvSpPr>
          <p:nvPr/>
        </p:nvSpPr>
        <p:spPr bwMode="auto">
          <a:xfrm>
            <a:off x="2057400" y="1143000"/>
            <a:ext cx="698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solidFill>
                  <a:srgbClr val="FF0000"/>
                </a:solidFill>
                <a:latin typeface="Arial" charset="0"/>
              </a:rPr>
              <a:t>Chip</a:t>
            </a:r>
          </a:p>
        </p:txBody>
      </p:sp>
      <p:sp>
        <p:nvSpPr>
          <p:cNvPr id="13324" name="Rectangle 202"/>
          <p:cNvSpPr>
            <a:spLocks noChangeArrowheads="1"/>
          </p:cNvSpPr>
          <p:nvPr/>
        </p:nvSpPr>
        <p:spPr bwMode="auto">
          <a:xfrm>
            <a:off x="76200" y="1066800"/>
            <a:ext cx="8991600" cy="4343400"/>
          </a:xfrm>
          <a:prstGeom prst="rect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5" name="Rectangle 41"/>
          <p:cNvSpPr>
            <a:spLocks noChangeArrowheads="1"/>
          </p:cNvSpPr>
          <p:nvPr/>
        </p:nvSpPr>
        <p:spPr bwMode="auto">
          <a:xfrm>
            <a:off x="4114800" y="685800"/>
            <a:ext cx="7635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solidFill>
                  <a:srgbClr val="0070C0"/>
                </a:solidFill>
                <a:latin typeface="Arial" charset="0"/>
              </a:rPr>
              <a:t>Node</a:t>
            </a:r>
          </a:p>
        </p:txBody>
      </p:sp>
      <p:sp>
        <p:nvSpPr>
          <p:cNvPr id="13326" name="Rectangle 41"/>
          <p:cNvSpPr>
            <a:spLocks noChangeArrowheads="1"/>
          </p:cNvSpPr>
          <p:nvPr/>
        </p:nvSpPr>
        <p:spPr bwMode="auto">
          <a:xfrm>
            <a:off x="2514600" y="5791200"/>
            <a:ext cx="48672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solidFill>
                  <a:srgbClr val="0070C0"/>
                </a:solidFill>
                <a:latin typeface="Arial" charset="0"/>
              </a:rPr>
              <a:t>&lt;-  Myrinet Interconnect to Other Nodes  -&gt;</a:t>
            </a:r>
          </a:p>
        </p:txBody>
      </p:sp>
    </p:spTree>
    <p:extLst>
      <p:ext uri="{BB962C8B-B14F-4D97-AF65-F5344CB8AC3E}">
        <p14:creationId xmlns:p14="http://schemas.microsoft.com/office/powerpoint/2010/main" val="380396614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45488" cy="368300"/>
          </a:xfrm>
        </p:spPr>
        <p:txBody>
          <a:bodyPr/>
          <a:lstStyle/>
          <a:p>
            <a:r>
              <a:rPr lang="en-US"/>
              <a:t>Parallel programming languages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6106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Many have been invented – *much* less consensus on </a:t>
            </a:r>
            <a:r>
              <a:rPr lang="en-US" dirty="0" smtClean="0"/>
              <a:t>what are the best </a:t>
            </a:r>
            <a:r>
              <a:rPr lang="en-US" dirty="0"/>
              <a:t>languages than in the sequential </a:t>
            </a:r>
            <a:r>
              <a:rPr lang="en-US" dirty="0" smtClean="0"/>
              <a:t>world.</a:t>
            </a:r>
            <a:endParaRPr lang="en-US" dirty="0"/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Could have a whole course on them; we</a:t>
            </a:r>
            <a:r>
              <a:rPr lang="ja-JP" altLang="en-US" dirty="0"/>
              <a:t>’</a:t>
            </a:r>
            <a:r>
              <a:rPr lang="en-US" dirty="0" err="1"/>
              <a:t>ll</a:t>
            </a:r>
            <a:r>
              <a:rPr lang="en-US" dirty="0"/>
              <a:t> look </a:t>
            </a:r>
            <a:r>
              <a:rPr lang="en-US" dirty="0" smtClean="0"/>
              <a:t>just a few.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i="1" u="sng" dirty="0"/>
              <a:t>L</a:t>
            </a:r>
            <a:r>
              <a:rPr lang="en-US" sz="2800" i="1" u="sng" dirty="0" smtClean="0"/>
              <a:t>anguages </a:t>
            </a:r>
            <a:r>
              <a:rPr lang="en-US" sz="2800" i="1" u="sng" dirty="0"/>
              <a:t>you</a:t>
            </a:r>
            <a:r>
              <a:rPr lang="ja-JP" altLang="en-US" sz="2800" i="1" u="sng" dirty="0"/>
              <a:t>’</a:t>
            </a:r>
            <a:r>
              <a:rPr lang="en-US" sz="2800" i="1" u="sng" dirty="0" err="1"/>
              <a:t>ll</a:t>
            </a:r>
            <a:r>
              <a:rPr lang="en-US" sz="2800" i="1" u="sng" dirty="0"/>
              <a:t> use in </a:t>
            </a:r>
            <a:r>
              <a:rPr lang="en-US" sz="2800" i="1" u="sng" dirty="0" smtClean="0"/>
              <a:t>homework</a:t>
            </a:r>
            <a:r>
              <a:rPr lang="en-US" sz="2800" dirty="0" smtClean="0"/>
              <a:t>:</a:t>
            </a:r>
            <a:endParaRPr lang="en-US" sz="2800" dirty="0"/>
          </a:p>
          <a:p>
            <a:pPr lvl="8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C </a:t>
            </a:r>
            <a:r>
              <a:rPr lang="en-US" dirty="0"/>
              <a:t>with MPI  (very widely used, very old-fashioned)</a:t>
            </a:r>
          </a:p>
          <a:p>
            <a:pPr>
              <a:lnSpc>
                <a:spcPct val="90000"/>
              </a:lnSpc>
            </a:pPr>
            <a:r>
              <a:rPr lang="en-US" dirty="0" err="1" smtClean="0"/>
              <a:t>Cilk</a:t>
            </a:r>
            <a:r>
              <a:rPr lang="en-US" dirty="0" smtClean="0"/>
              <a:t>++         (</a:t>
            </a:r>
            <a:r>
              <a:rPr lang="en-US" dirty="0"/>
              <a:t>a newer upstart</a:t>
            </a:r>
            <a:r>
              <a:rPr lang="en-US" dirty="0" smtClean="0"/>
              <a:t>)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Use any language you like for the final project!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models of parallel computation</a:t>
            </a:r>
            <a:endParaRPr lang="en-US" dirty="0"/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295400"/>
            <a:ext cx="4038600" cy="48006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u="sng" dirty="0" smtClean="0">
                <a:solidFill>
                  <a:srgbClr val="FF0000"/>
                </a:solidFill>
              </a:rPr>
              <a:t>Computational model</a:t>
            </a:r>
            <a:endParaRPr lang="en-US" sz="2400" u="sng" dirty="0">
              <a:solidFill>
                <a:srgbClr val="FF0000"/>
              </a:solidFill>
            </a:endParaRPr>
          </a:p>
          <a:p>
            <a:pPr>
              <a:lnSpc>
                <a:spcPct val="130000"/>
              </a:lnSpc>
            </a:pPr>
            <a:r>
              <a:rPr lang="en-US" sz="2400" dirty="0"/>
              <a:t>Shared memory</a:t>
            </a:r>
          </a:p>
          <a:p>
            <a:pPr>
              <a:lnSpc>
                <a:spcPct val="130000"/>
              </a:lnSpc>
            </a:pPr>
            <a:r>
              <a:rPr lang="en-US" sz="2400" dirty="0" smtClean="0"/>
              <a:t>SPMD / Message passing</a:t>
            </a:r>
            <a:endParaRPr lang="en-US" sz="2400" dirty="0"/>
          </a:p>
          <a:p>
            <a:pPr>
              <a:lnSpc>
                <a:spcPct val="130000"/>
              </a:lnSpc>
            </a:pPr>
            <a:r>
              <a:rPr lang="en-US" sz="2400" dirty="0" smtClean="0"/>
              <a:t>SIMD  / Data parallel </a:t>
            </a:r>
          </a:p>
          <a:p>
            <a:pPr>
              <a:lnSpc>
                <a:spcPct val="130000"/>
              </a:lnSpc>
            </a:pPr>
            <a:r>
              <a:rPr lang="en-US" sz="2400" dirty="0" smtClean="0"/>
              <a:t>Partitioned global address space (PGAS)</a:t>
            </a:r>
          </a:p>
          <a:p>
            <a:pPr>
              <a:lnSpc>
                <a:spcPct val="130000"/>
              </a:lnSpc>
            </a:pPr>
            <a:r>
              <a:rPr lang="en-US" sz="2400" dirty="0" smtClean="0"/>
              <a:t>Hybrids …</a:t>
            </a:r>
            <a:endParaRPr lang="en-US" sz="2400" dirty="0"/>
          </a:p>
        </p:txBody>
      </p:sp>
      <p:sp>
        <p:nvSpPr>
          <p:cNvPr id="3010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u="sng" dirty="0" smtClean="0">
                <a:solidFill>
                  <a:srgbClr val="FF0000"/>
                </a:solidFill>
              </a:rPr>
              <a:t>Languages</a:t>
            </a:r>
            <a:endParaRPr lang="en-US" sz="2400" u="sng" dirty="0">
              <a:solidFill>
                <a:srgbClr val="FF0000"/>
              </a:solidFill>
            </a:endParaRPr>
          </a:p>
          <a:p>
            <a:pPr>
              <a:lnSpc>
                <a:spcPct val="130000"/>
              </a:lnSpc>
            </a:pPr>
            <a:r>
              <a:rPr lang="en-US" sz="2400" dirty="0" err="1" smtClean="0"/>
              <a:t>Cilk</a:t>
            </a:r>
            <a:r>
              <a:rPr lang="en-US" sz="2400" dirty="0" smtClean="0"/>
              <a:t>, </a:t>
            </a:r>
            <a:r>
              <a:rPr lang="en-US" sz="2400" dirty="0" err="1" smtClean="0"/>
              <a:t>OpenMP</a:t>
            </a:r>
            <a:r>
              <a:rPr lang="en-US" sz="2400" dirty="0" smtClean="0"/>
              <a:t>, </a:t>
            </a:r>
            <a:r>
              <a:rPr lang="en-US" sz="2400" dirty="0" err="1" smtClean="0"/>
              <a:t>Pthreads</a:t>
            </a:r>
            <a:r>
              <a:rPr lang="en-US" sz="2400" dirty="0" smtClean="0"/>
              <a:t> …</a:t>
            </a:r>
            <a:endParaRPr lang="en-US" sz="2400" dirty="0"/>
          </a:p>
          <a:p>
            <a:pPr>
              <a:lnSpc>
                <a:spcPct val="130000"/>
              </a:lnSpc>
            </a:pPr>
            <a:r>
              <a:rPr lang="en-US" sz="2400" dirty="0" smtClean="0"/>
              <a:t>MPI</a:t>
            </a:r>
            <a:endParaRPr lang="en-US" sz="2400" dirty="0"/>
          </a:p>
          <a:p>
            <a:pPr>
              <a:lnSpc>
                <a:spcPct val="130000"/>
              </a:lnSpc>
            </a:pPr>
            <a:r>
              <a:rPr lang="en-US" sz="2400" dirty="0" err="1" smtClean="0"/>
              <a:t>Cuda</a:t>
            </a:r>
            <a:r>
              <a:rPr lang="en-US" sz="2400" dirty="0" smtClean="0"/>
              <a:t>, </a:t>
            </a:r>
            <a:r>
              <a:rPr lang="en-US" sz="2400" dirty="0" err="1" smtClean="0"/>
              <a:t>Matlab</a:t>
            </a:r>
            <a:r>
              <a:rPr lang="en-US" sz="2400" dirty="0" smtClean="0"/>
              <a:t>, </a:t>
            </a:r>
            <a:r>
              <a:rPr lang="en-US" sz="2400" dirty="0" err="1" smtClean="0"/>
              <a:t>OpenCL</a:t>
            </a:r>
            <a:r>
              <a:rPr lang="en-US" sz="2400" dirty="0" smtClean="0"/>
              <a:t>, …</a:t>
            </a:r>
          </a:p>
          <a:p>
            <a:pPr>
              <a:lnSpc>
                <a:spcPct val="130000"/>
              </a:lnSpc>
            </a:pPr>
            <a:r>
              <a:rPr lang="en-US" sz="2400" dirty="0" smtClean="0"/>
              <a:t>UPC, CAF, Titanium</a:t>
            </a:r>
            <a:endParaRPr lang="en-US" sz="2400" dirty="0"/>
          </a:p>
          <a:p>
            <a:pPr>
              <a:lnSpc>
                <a:spcPct val="130000"/>
              </a:lnSpc>
            </a:pPr>
            <a:endParaRPr lang="en-US" sz="2400" dirty="0"/>
          </a:p>
          <a:p>
            <a:pPr>
              <a:lnSpc>
                <a:spcPct val="130000"/>
              </a:lnSpc>
            </a:pPr>
            <a:r>
              <a:rPr lang="en-US" sz="2400" dirty="0" smtClean="0"/>
              <a:t>???</a:t>
            </a: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7402512" cy="477837"/>
          </a:xfrm>
          <a:noFill/>
          <a:ln/>
        </p:spPr>
        <p:txBody>
          <a:bodyPr wrap="none" lIns="63500" tIns="25400" rIns="63500" bIns="25400" anchor="t">
            <a:spAutoFit/>
          </a:bodyPr>
          <a:lstStyle/>
          <a:p>
            <a:r>
              <a:rPr lang="en-US"/>
              <a:t>Simple example: Sum f(A[i]) from i=1 to i=n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143000"/>
            <a:ext cx="7848600" cy="4773613"/>
          </a:xfrm>
          <a:noFill/>
          <a:ln/>
        </p:spPr>
        <p:txBody>
          <a:bodyPr lIns="63500" tIns="25400" rIns="63500" bIns="25400">
            <a:spAutoFit/>
          </a:bodyPr>
          <a:lstStyle/>
          <a:p>
            <a:r>
              <a:rPr lang="en-US"/>
              <a:t>Parallel decomposition: </a:t>
            </a:r>
          </a:p>
          <a:p>
            <a:pPr lvl="1"/>
            <a:r>
              <a:rPr lang="en-US"/>
              <a:t>Each evaluation of f and each partial sum is a task</a:t>
            </a:r>
          </a:p>
          <a:p>
            <a:pPr lvl="2"/>
            <a:endParaRPr lang="en-US"/>
          </a:p>
          <a:p>
            <a:r>
              <a:rPr lang="en-US"/>
              <a:t>Assign n/p numbers to each of p processes</a:t>
            </a:r>
          </a:p>
          <a:p>
            <a:pPr lvl="1"/>
            <a:r>
              <a:rPr lang="en-US"/>
              <a:t>each computes independent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private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 results and partial sum</a:t>
            </a:r>
          </a:p>
          <a:p>
            <a:pPr lvl="1"/>
            <a:r>
              <a:rPr lang="en-US"/>
              <a:t>one (or all) collects the p partial sums and computes the global sum</a:t>
            </a:r>
          </a:p>
          <a:p>
            <a:pPr lvl="1"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>
                <a:solidFill>
                  <a:srgbClr val="FF0000"/>
                </a:solidFill>
              </a:rPr>
              <a:t>Classes of Data:</a:t>
            </a:r>
            <a:r>
              <a:rPr lang="en-US"/>
              <a:t> </a:t>
            </a:r>
          </a:p>
          <a:p>
            <a:r>
              <a:rPr lang="en-US"/>
              <a:t>(Logically) Shared</a:t>
            </a:r>
          </a:p>
          <a:p>
            <a:pPr lvl="1"/>
            <a:r>
              <a:rPr lang="en-US"/>
              <a:t>the original n numbers, the global sum</a:t>
            </a:r>
            <a:endParaRPr lang="en-US" b="1"/>
          </a:p>
          <a:p>
            <a:r>
              <a:rPr lang="en-US"/>
              <a:t>(Logically) Private</a:t>
            </a:r>
          </a:p>
          <a:p>
            <a:pPr lvl="1"/>
            <a:r>
              <a:rPr lang="en-US"/>
              <a:t>the individual function values</a:t>
            </a:r>
          </a:p>
          <a:p>
            <a:pPr lvl="1"/>
            <a:r>
              <a:rPr lang="en-US"/>
              <a:t>what about the individual partial sums?</a:t>
            </a:r>
          </a:p>
        </p:txBody>
      </p:sp>
      <p:grpSp>
        <p:nvGrpSpPr>
          <p:cNvPr id="303108" name="Group 4"/>
          <p:cNvGrpSpPr>
            <a:grpSpLocks/>
          </p:cNvGrpSpPr>
          <p:nvPr/>
        </p:nvGrpSpPr>
        <p:grpSpPr bwMode="auto">
          <a:xfrm>
            <a:off x="4953000" y="3657600"/>
            <a:ext cx="825500" cy="139700"/>
            <a:chOff x="3124" y="2308"/>
            <a:chExt cx="520" cy="88"/>
          </a:xfrm>
        </p:grpSpPr>
        <p:sp>
          <p:nvSpPr>
            <p:cNvPr id="303109" name="Oval 5"/>
            <p:cNvSpPr>
              <a:spLocks noChangeArrowheads="1"/>
            </p:cNvSpPr>
            <p:nvPr/>
          </p:nvSpPr>
          <p:spPr bwMode="auto">
            <a:xfrm>
              <a:off x="3124" y="2308"/>
              <a:ext cx="88" cy="8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110" name="Oval 6"/>
            <p:cNvSpPr>
              <a:spLocks noChangeArrowheads="1"/>
            </p:cNvSpPr>
            <p:nvPr/>
          </p:nvSpPr>
          <p:spPr bwMode="auto">
            <a:xfrm>
              <a:off x="3268" y="2308"/>
              <a:ext cx="88" cy="8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03111" name="Group 7"/>
            <p:cNvGrpSpPr>
              <a:grpSpLocks/>
            </p:cNvGrpSpPr>
            <p:nvPr/>
          </p:nvGrpSpPr>
          <p:grpSpPr bwMode="auto">
            <a:xfrm>
              <a:off x="3412" y="2308"/>
              <a:ext cx="232" cy="88"/>
              <a:chOff x="3412" y="2308"/>
              <a:chExt cx="232" cy="88"/>
            </a:xfrm>
          </p:grpSpPr>
          <p:sp>
            <p:nvSpPr>
              <p:cNvPr id="303112" name="Oval 8"/>
              <p:cNvSpPr>
                <a:spLocks noChangeArrowheads="1"/>
              </p:cNvSpPr>
              <p:nvPr/>
            </p:nvSpPr>
            <p:spPr bwMode="auto">
              <a:xfrm>
                <a:off x="3412" y="2308"/>
                <a:ext cx="88" cy="88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3113" name="Oval 9"/>
              <p:cNvSpPr>
                <a:spLocks noChangeArrowheads="1"/>
              </p:cNvSpPr>
              <p:nvPr/>
            </p:nvSpPr>
            <p:spPr bwMode="auto">
              <a:xfrm>
                <a:off x="3556" y="2308"/>
                <a:ext cx="88" cy="88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303114" name="Group 10"/>
          <p:cNvGrpSpPr>
            <a:grpSpLocks/>
          </p:cNvGrpSpPr>
          <p:nvPr/>
        </p:nvGrpSpPr>
        <p:grpSpPr bwMode="auto">
          <a:xfrm>
            <a:off x="5867400" y="3657600"/>
            <a:ext cx="825500" cy="139700"/>
            <a:chOff x="3700" y="2308"/>
            <a:chExt cx="520" cy="88"/>
          </a:xfrm>
        </p:grpSpPr>
        <p:sp>
          <p:nvSpPr>
            <p:cNvPr id="303115" name="Oval 11"/>
            <p:cNvSpPr>
              <a:spLocks noChangeArrowheads="1"/>
            </p:cNvSpPr>
            <p:nvPr/>
          </p:nvSpPr>
          <p:spPr bwMode="auto">
            <a:xfrm>
              <a:off x="3700" y="2308"/>
              <a:ext cx="88" cy="8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116" name="Oval 12"/>
            <p:cNvSpPr>
              <a:spLocks noChangeArrowheads="1"/>
            </p:cNvSpPr>
            <p:nvPr/>
          </p:nvSpPr>
          <p:spPr bwMode="auto">
            <a:xfrm>
              <a:off x="3844" y="2308"/>
              <a:ext cx="88" cy="8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03117" name="Group 13"/>
            <p:cNvGrpSpPr>
              <a:grpSpLocks/>
            </p:cNvGrpSpPr>
            <p:nvPr/>
          </p:nvGrpSpPr>
          <p:grpSpPr bwMode="auto">
            <a:xfrm>
              <a:off x="3988" y="2308"/>
              <a:ext cx="232" cy="88"/>
              <a:chOff x="3988" y="2308"/>
              <a:chExt cx="232" cy="88"/>
            </a:xfrm>
          </p:grpSpPr>
          <p:sp>
            <p:nvSpPr>
              <p:cNvPr id="303118" name="Oval 14"/>
              <p:cNvSpPr>
                <a:spLocks noChangeArrowheads="1"/>
              </p:cNvSpPr>
              <p:nvPr/>
            </p:nvSpPr>
            <p:spPr bwMode="auto">
              <a:xfrm>
                <a:off x="3988" y="2308"/>
                <a:ext cx="88" cy="88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3119" name="Oval 15"/>
              <p:cNvSpPr>
                <a:spLocks noChangeArrowheads="1"/>
              </p:cNvSpPr>
              <p:nvPr/>
            </p:nvSpPr>
            <p:spPr bwMode="auto">
              <a:xfrm>
                <a:off x="4132" y="2308"/>
                <a:ext cx="88" cy="88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303120" name="Group 16"/>
          <p:cNvGrpSpPr>
            <a:grpSpLocks/>
          </p:cNvGrpSpPr>
          <p:nvPr/>
        </p:nvGrpSpPr>
        <p:grpSpPr bwMode="auto">
          <a:xfrm>
            <a:off x="6781800" y="3657600"/>
            <a:ext cx="1739900" cy="139700"/>
            <a:chOff x="4276" y="2308"/>
            <a:chExt cx="1096" cy="88"/>
          </a:xfrm>
        </p:grpSpPr>
        <p:grpSp>
          <p:nvGrpSpPr>
            <p:cNvPr id="303121" name="Group 17"/>
            <p:cNvGrpSpPr>
              <a:grpSpLocks/>
            </p:cNvGrpSpPr>
            <p:nvPr/>
          </p:nvGrpSpPr>
          <p:grpSpPr bwMode="auto">
            <a:xfrm>
              <a:off x="4276" y="2308"/>
              <a:ext cx="520" cy="88"/>
              <a:chOff x="4276" y="2308"/>
              <a:chExt cx="520" cy="88"/>
            </a:xfrm>
          </p:grpSpPr>
          <p:sp>
            <p:nvSpPr>
              <p:cNvPr id="303122" name="Oval 18"/>
              <p:cNvSpPr>
                <a:spLocks noChangeArrowheads="1"/>
              </p:cNvSpPr>
              <p:nvPr/>
            </p:nvSpPr>
            <p:spPr bwMode="auto">
              <a:xfrm>
                <a:off x="4276" y="2308"/>
                <a:ext cx="88" cy="88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3123" name="Oval 19"/>
              <p:cNvSpPr>
                <a:spLocks noChangeArrowheads="1"/>
              </p:cNvSpPr>
              <p:nvPr/>
            </p:nvSpPr>
            <p:spPr bwMode="auto">
              <a:xfrm>
                <a:off x="4420" y="2308"/>
                <a:ext cx="88" cy="88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03124" name="Group 20"/>
              <p:cNvGrpSpPr>
                <a:grpSpLocks/>
              </p:cNvGrpSpPr>
              <p:nvPr/>
            </p:nvGrpSpPr>
            <p:grpSpPr bwMode="auto">
              <a:xfrm>
                <a:off x="4564" y="2308"/>
                <a:ext cx="232" cy="88"/>
                <a:chOff x="4564" y="2308"/>
                <a:chExt cx="232" cy="88"/>
              </a:xfrm>
            </p:grpSpPr>
            <p:sp>
              <p:nvSpPr>
                <p:cNvPr id="303125" name="Oval 21"/>
                <p:cNvSpPr>
                  <a:spLocks noChangeArrowheads="1"/>
                </p:cNvSpPr>
                <p:nvPr/>
              </p:nvSpPr>
              <p:spPr bwMode="auto">
                <a:xfrm>
                  <a:off x="4564" y="2308"/>
                  <a:ext cx="88" cy="88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3126" name="Oval 22"/>
                <p:cNvSpPr>
                  <a:spLocks noChangeArrowheads="1"/>
                </p:cNvSpPr>
                <p:nvPr/>
              </p:nvSpPr>
              <p:spPr bwMode="auto">
                <a:xfrm>
                  <a:off x="4708" y="2308"/>
                  <a:ext cx="88" cy="88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03127" name="Group 23"/>
            <p:cNvGrpSpPr>
              <a:grpSpLocks/>
            </p:cNvGrpSpPr>
            <p:nvPr/>
          </p:nvGrpSpPr>
          <p:grpSpPr bwMode="auto">
            <a:xfrm>
              <a:off x="4852" y="2308"/>
              <a:ext cx="520" cy="88"/>
              <a:chOff x="4852" y="2308"/>
              <a:chExt cx="520" cy="88"/>
            </a:xfrm>
          </p:grpSpPr>
          <p:sp>
            <p:nvSpPr>
              <p:cNvPr id="303128" name="Oval 24"/>
              <p:cNvSpPr>
                <a:spLocks noChangeArrowheads="1"/>
              </p:cNvSpPr>
              <p:nvPr/>
            </p:nvSpPr>
            <p:spPr bwMode="auto">
              <a:xfrm>
                <a:off x="4852" y="2308"/>
                <a:ext cx="88" cy="88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3129" name="Oval 25"/>
              <p:cNvSpPr>
                <a:spLocks noChangeArrowheads="1"/>
              </p:cNvSpPr>
              <p:nvPr/>
            </p:nvSpPr>
            <p:spPr bwMode="auto">
              <a:xfrm>
                <a:off x="4996" y="2308"/>
                <a:ext cx="88" cy="88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03130" name="Group 26"/>
              <p:cNvGrpSpPr>
                <a:grpSpLocks/>
              </p:cNvGrpSpPr>
              <p:nvPr/>
            </p:nvGrpSpPr>
            <p:grpSpPr bwMode="auto">
              <a:xfrm>
                <a:off x="5140" y="2308"/>
                <a:ext cx="232" cy="88"/>
                <a:chOff x="5140" y="2308"/>
                <a:chExt cx="232" cy="88"/>
              </a:xfrm>
            </p:grpSpPr>
            <p:sp>
              <p:nvSpPr>
                <p:cNvPr id="303131" name="Oval 27"/>
                <p:cNvSpPr>
                  <a:spLocks noChangeArrowheads="1"/>
                </p:cNvSpPr>
                <p:nvPr/>
              </p:nvSpPr>
              <p:spPr bwMode="auto">
                <a:xfrm>
                  <a:off x="5140" y="2308"/>
                  <a:ext cx="88" cy="88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3132" name="Oval 28"/>
                <p:cNvSpPr>
                  <a:spLocks noChangeArrowheads="1"/>
                </p:cNvSpPr>
                <p:nvPr/>
              </p:nvSpPr>
              <p:spPr bwMode="auto">
                <a:xfrm>
                  <a:off x="5284" y="2308"/>
                  <a:ext cx="88" cy="88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303133" name="Rectangle 29"/>
          <p:cNvSpPr>
            <a:spLocks noChangeArrowheads="1"/>
          </p:cNvSpPr>
          <p:nvPr/>
        </p:nvSpPr>
        <p:spPr bwMode="auto">
          <a:xfrm>
            <a:off x="4953000" y="3581400"/>
            <a:ext cx="825500" cy="292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3134" name="Rectangle 30"/>
          <p:cNvSpPr>
            <a:spLocks noChangeArrowheads="1"/>
          </p:cNvSpPr>
          <p:nvPr/>
        </p:nvSpPr>
        <p:spPr bwMode="auto">
          <a:xfrm>
            <a:off x="5867400" y="3581400"/>
            <a:ext cx="825500" cy="292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3135" name="Rectangle 31"/>
          <p:cNvSpPr>
            <a:spLocks noChangeArrowheads="1"/>
          </p:cNvSpPr>
          <p:nvPr/>
        </p:nvSpPr>
        <p:spPr bwMode="auto">
          <a:xfrm>
            <a:off x="6781800" y="3581400"/>
            <a:ext cx="825500" cy="292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3136" name="Rectangle 32"/>
          <p:cNvSpPr>
            <a:spLocks noChangeArrowheads="1"/>
          </p:cNvSpPr>
          <p:nvPr/>
        </p:nvSpPr>
        <p:spPr bwMode="auto">
          <a:xfrm>
            <a:off x="7696200" y="3581400"/>
            <a:ext cx="825500" cy="292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03137" name="Group 33"/>
          <p:cNvGrpSpPr>
            <a:grpSpLocks/>
          </p:cNvGrpSpPr>
          <p:nvPr/>
        </p:nvGrpSpPr>
        <p:grpSpPr bwMode="auto">
          <a:xfrm>
            <a:off x="5257800" y="4114800"/>
            <a:ext cx="304800" cy="304800"/>
            <a:chOff x="3504" y="2736"/>
            <a:chExt cx="192" cy="192"/>
          </a:xfrm>
        </p:grpSpPr>
        <p:sp>
          <p:nvSpPr>
            <p:cNvPr id="303138" name="Oval 34"/>
            <p:cNvSpPr>
              <a:spLocks noChangeArrowheads="1"/>
            </p:cNvSpPr>
            <p:nvPr/>
          </p:nvSpPr>
          <p:spPr bwMode="auto">
            <a:xfrm>
              <a:off x="3552" y="2784"/>
              <a:ext cx="88" cy="8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139" name="Rectangle 35"/>
            <p:cNvSpPr>
              <a:spLocks noChangeArrowheads="1"/>
            </p:cNvSpPr>
            <p:nvPr/>
          </p:nvSpPr>
          <p:spPr bwMode="auto">
            <a:xfrm>
              <a:off x="3504" y="2736"/>
              <a:ext cx="192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03140" name="Group 36"/>
          <p:cNvGrpSpPr>
            <a:grpSpLocks/>
          </p:cNvGrpSpPr>
          <p:nvPr/>
        </p:nvGrpSpPr>
        <p:grpSpPr bwMode="auto">
          <a:xfrm>
            <a:off x="6172200" y="4114800"/>
            <a:ext cx="304800" cy="304800"/>
            <a:chOff x="3984" y="2736"/>
            <a:chExt cx="192" cy="192"/>
          </a:xfrm>
        </p:grpSpPr>
        <p:sp>
          <p:nvSpPr>
            <p:cNvPr id="303141" name="Oval 37"/>
            <p:cNvSpPr>
              <a:spLocks noChangeArrowheads="1"/>
            </p:cNvSpPr>
            <p:nvPr/>
          </p:nvSpPr>
          <p:spPr bwMode="auto">
            <a:xfrm>
              <a:off x="4032" y="2784"/>
              <a:ext cx="88" cy="8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142" name="Rectangle 38"/>
            <p:cNvSpPr>
              <a:spLocks noChangeArrowheads="1"/>
            </p:cNvSpPr>
            <p:nvPr/>
          </p:nvSpPr>
          <p:spPr bwMode="auto">
            <a:xfrm>
              <a:off x="3984" y="2736"/>
              <a:ext cx="192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03143" name="Group 39"/>
          <p:cNvGrpSpPr>
            <a:grpSpLocks/>
          </p:cNvGrpSpPr>
          <p:nvPr/>
        </p:nvGrpSpPr>
        <p:grpSpPr bwMode="auto">
          <a:xfrm>
            <a:off x="7086600" y="4114800"/>
            <a:ext cx="304800" cy="304800"/>
            <a:chOff x="4416" y="2736"/>
            <a:chExt cx="192" cy="192"/>
          </a:xfrm>
        </p:grpSpPr>
        <p:sp>
          <p:nvSpPr>
            <p:cNvPr id="303144" name="Oval 40"/>
            <p:cNvSpPr>
              <a:spLocks noChangeArrowheads="1"/>
            </p:cNvSpPr>
            <p:nvPr/>
          </p:nvSpPr>
          <p:spPr bwMode="auto">
            <a:xfrm>
              <a:off x="4464" y="2784"/>
              <a:ext cx="88" cy="8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145" name="Rectangle 41"/>
            <p:cNvSpPr>
              <a:spLocks noChangeArrowheads="1"/>
            </p:cNvSpPr>
            <p:nvPr/>
          </p:nvSpPr>
          <p:spPr bwMode="auto">
            <a:xfrm>
              <a:off x="4416" y="2736"/>
              <a:ext cx="192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03146" name="Group 42"/>
          <p:cNvGrpSpPr>
            <a:grpSpLocks/>
          </p:cNvGrpSpPr>
          <p:nvPr/>
        </p:nvGrpSpPr>
        <p:grpSpPr bwMode="auto">
          <a:xfrm>
            <a:off x="7924800" y="4114800"/>
            <a:ext cx="304800" cy="304800"/>
            <a:chOff x="4848" y="2736"/>
            <a:chExt cx="192" cy="192"/>
          </a:xfrm>
        </p:grpSpPr>
        <p:sp>
          <p:nvSpPr>
            <p:cNvPr id="303147" name="Oval 43"/>
            <p:cNvSpPr>
              <a:spLocks noChangeArrowheads="1"/>
            </p:cNvSpPr>
            <p:nvPr/>
          </p:nvSpPr>
          <p:spPr bwMode="auto">
            <a:xfrm>
              <a:off x="4896" y="2784"/>
              <a:ext cx="88" cy="8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148" name="Rectangle 44"/>
            <p:cNvSpPr>
              <a:spLocks noChangeArrowheads="1"/>
            </p:cNvSpPr>
            <p:nvPr/>
          </p:nvSpPr>
          <p:spPr bwMode="auto">
            <a:xfrm>
              <a:off x="4848" y="2736"/>
              <a:ext cx="192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3149" name="Line 45"/>
          <p:cNvSpPr>
            <a:spLocks noChangeShapeType="1"/>
          </p:cNvSpPr>
          <p:nvPr/>
        </p:nvSpPr>
        <p:spPr bwMode="auto">
          <a:xfrm>
            <a:off x="5410200" y="3886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3150" name="Line 46"/>
          <p:cNvSpPr>
            <a:spLocks noChangeShapeType="1"/>
          </p:cNvSpPr>
          <p:nvPr/>
        </p:nvSpPr>
        <p:spPr bwMode="auto">
          <a:xfrm flipV="1">
            <a:off x="6324600" y="3886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3151" name="Line 47"/>
          <p:cNvSpPr>
            <a:spLocks noChangeShapeType="1"/>
          </p:cNvSpPr>
          <p:nvPr/>
        </p:nvSpPr>
        <p:spPr bwMode="auto">
          <a:xfrm flipV="1">
            <a:off x="7239000" y="3886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3152" name="Line 48"/>
          <p:cNvSpPr>
            <a:spLocks noChangeShapeType="1"/>
          </p:cNvSpPr>
          <p:nvPr/>
        </p:nvSpPr>
        <p:spPr bwMode="auto">
          <a:xfrm flipV="1">
            <a:off x="8077200" y="3886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23888" y="309563"/>
            <a:ext cx="6561137" cy="609600"/>
          </a:xfrm>
          <a:noFill/>
          <a:ln/>
        </p:spPr>
        <p:txBody>
          <a:bodyPr wrap="none" lIns="63500" tIns="25400" rIns="63500" bIns="25400" anchor="t">
            <a:spAutoFit/>
          </a:bodyPr>
          <a:lstStyle/>
          <a:p>
            <a:r>
              <a:rPr lang="en-US"/>
              <a:t>Programming Model 1:  Shared Memory</a:t>
            </a:r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375650" cy="2719388"/>
          </a:xfrm>
          <a:noFill/>
          <a:ln/>
        </p:spPr>
        <p:txBody>
          <a:bodyPr lIns="63500" tIns="25400" rIns="63500" bIns="25400">
            <a:spAutoFit/>
          </a:bodyPr>
          <a:lstStyle/>
          <a:p>
            <a:pPr marL="203200" indent="-203200"/>
            <a:r>
              <a:rPr lang="en-US" sz="2000"/>
              <a:t>Program is a collection of threads of control.</a:t>
            </a:r>
          </a:p>
          <a:p>
            <a:pPr marL="508000" lvl="1" indent="-190500"/>
            <a:r>
              <a:rPr lang="en-US"/>
              <a:t>Can be created dynamically, mid-execution, in some languages</a:t>
            </a:r>
          </a:p>
          <a:p>
            <a:pPr marL="203200" indent="-203200"/>
            <a:r>
              <a:rPr lang="en-US" sz="2000"/>
              <a:t>Each thread has a set of </a:t>
            </a:r>
            <a:r>
              <a:rPr lang="en-US" sz="2000">
                <a:solidFill>
                  <a:srgbClr val="006600"/>
                </a:solidFill>
              </a:rPr>
              <a:t>private variables</a:t>
            </a:r>
            <a:r>
              <a:rPr lang="en-US" sz="2000"/>
              <a:t>, e.g., local stack variables </a:t>
            </a:r>
          </a:p>
          <a:p>
            <a:pPr marL="203200" indent="-203200"/>
            <a:r>
              <a:rPr lang="en-US" sz="2000"/>
              <a:t>Also a set of </a:t>
            </a:r>
            <a:r>
              <a:rPr lang="en-US" sz="2000">
                <a:solidFill>
                  <a:srgbClr val="006600"/>
                </a:solidFill>
              </a:rPr>
              <a:t>shared variables</a:t>
            </a:r>
            <a:r>
              <a:rPr lang="en-US" sz="2000"/>
              <a:t>, e.g., static variables, shared common blocks, or global heap.</a:t>
            </a:r>
          </a:p>
          <a:p>
            <a:pPr marL="508000" lvl="1" indent="-190500"/>
            <a:r>
              <a:rPr lang="en-US"/>
              <a:t>Threads communicate </a:t>
            </a:r>
            <a:r>
              <a:rPr lang="en-US">
                <a:solidFill>
                  <a:srgbClr val="006600"/>
                </a:solidFill>
              </a:rPr>
              <a:t>implicitly</a:t>
            </a:r>
            <a:r>
              <a:rPr lang="en-US"/>
              <a:t> by writing and reading shared variables.</a:t>
            </a:r>
          </a:p>
          <a:p>
            <a:pPr marL="508000" lvl="1" indent="-190500"/>
            <a:r>
              <a:rPr lang="en-US"/>
              <a:t>Threads coordinate by </a:t>
            </a:r>
            <a:r>
              <a:rPr lang="en-US">
                <a:solidFill>
                  <a:srgbClr val="006600"/>
                </a:solidFill>
              </a:rPr>
              <a:t>synchronizing </a:t>
            </a:r>
            <a:r>
              <a:rPr lang="en-US"/>
              <a:t>on shared variables</a:t>
            </a:r>
          </a:p>
        </p:txBody>
      </p:sp>
      <p:sp>
        <p:nvSpPr>
          <p:cNvPr id="304132" name="Oval 4"/>
          <p:cNvSpPr>
            <a:spLocks noChangeArrowheads="1"/>
          </p:cNvSpPr>
          <p:nvPr/>
        </p:nvSpPr>
        <p:spPr bwMode="auto">
          <a:xfrm>
            <a:off x="6610350" y="5948363"/>
            <a:ext cx="530225" cy="328612"/>
          </a:xfrm>
          <a:prstGeom prst="ellipse">
            <a:avLst/>
          </a:prstGeom>
          <a:solidFill>
            <a:srgbClr val="CCCC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 b="1">
                <a:latin typeface="Arial" charset="0"/>
              </a:rPr>
              <a:t>Pn</a:t>
            </a:r>
          </a:p>
        </p:txBody>
      </p:sp>
      <p:sp>
        <p:nvSpPr>
          <p:cNvPr id="304133" name="Oval 5"/>
          <p:cNvSpPr>
            <a:spLocks noChangeArrowheads="1"/>
          </p:cNvSpPr>
          <p:nvPr/>
        </p:nvSpPr>
        <p:spPr bwMode="auto">
          <a:xfrm>
            <a:off x="3843338" y="5948363"/>
            <a:ext cx="530225" cy="328612"/>
          </a:xfrm>
          <a:prstGeom prst="ellipse">
            <a:avLst/>
          </a:prstGeom>
          <a:solidFill>
            <a:srgbClr val="CCCC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 b="1">
                <a:latin typeface="Arial" charset="0"/>
              </a:rPr>
              <a:t>P1</a:t>
            </a:r>
          </a:p>
        </p:txBody>
      </p:sp>
      <p:sp>
        <p:nvSpPr>
          <p:cNvPr id="304134" name="Oval 6"/>
          <p:cNvSpPr>
            <a:spLocks noChangeArrowheads="1"/>
          </p:cNvSpPr>
          <p:nvPr/>
        </p:nvSpPr>
        <p:spPr bwMode="auto">
          <a:xfrm>
            <a:off x="2273300" y="5961063"/>
            <a:ext cx="530225" cy="328612"/>
          </a:xfrm>
          <a:prstGeom prst="ellipse">
            <a:avLst/>
          </a:prstGeom>
          <a:solidFill>
            <a:srgbClr val="CCCC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 b="1">
                <a:latin typeface="Arial" charset="0"/>
              </a:rPr>
              <a:t>P0</a:t>
            </a:r>
          </a:p>
        </p:txBody>
      </p:sp>
      <p:sp>
        <p:nvSpPr>
          <p:cNvPr id="304135" name="Rectangle 7"/>
          <p:cNvSpPr>
            <a:spLocks noChangeArrowheads="1"/>
          </p:cNvSpPr>
          <p:nvPr/>
        </p:nvSpPr>
        <p:spPr bwMode="auto">
          <a:xfrm>
            <a:off x="1908175" y="4141788"/>
            <a:ext cx="5784850" cy="842962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04136" name="Group 8"/>
          <p:cNvGrpSpPr>
            <a:grpSpLocks/>
          </p:cNvGrpSpPr>
          <p:nvPr/>
        </p:nvGrpSpPr>
        <p:grpSpPr bwMode="auto">
          <a:xfrm>
            <a:off x="2066925" y="4278313"/>
            <a:ext cx="1060450" cy="368300"/>
            <a:chOff x="2516" y="2804"/>
            <a:chExt cx="668" cy="232"/>
          </a:xfrm>
        </p:grpSpPr>
        <p:sp>
          <p:nvSpPr>
            <p:cNvPr id="304137" name="Line 9"/>
            <p:cNvSpPr>
              <a:spLocks noChangeShapeType="1"/>
            </p:cNvSpPr>
            <p:nvPr/>
          </p:nvSpPr>
          <p:spPr bwMode="auto">
            <a:xfrm>
              <a:off x="2676" y="2804"/>
              <a:ext cx="1" cy="2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38" name="Line 10"/>
            <p:cNvSpPr>
              <a:spLocks noChangeShapeType="1"/>
            </p:cNvSpPr>
            <p:nvPr/>
          </p:nvSpPr>
          <p:spPr bwMode="auto">
            <a:xfrm>
              <a:off x="2850" y="2804"/>
              <a:ext cx="1" cy="2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39" name="Line 11"/>
            <p:cNvSpPr>
              <a:spLocks noChangeShapeType="1"/>
            </p:cNvSpPr>
            <p:nvPr/>
          </p:nvSpPr>
          <p:spPr bwMode="auto">
            <a:xfrm>
              <a:off x="3024" y="2804"/>
              <a:ext cx="1" cy="2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40" name="Rectangle 12"/>
            <p:cNvSpPr>
              <a:spLocks noChangeArrowheads="1"/>
            </p:cNvSpPr>
            <p:nvPr/>
          </p:nvSpPr>
          <p:spPr bwMode="auto">
            <a:xfrm>
              <a:off x="2516" y="2804"/>
              <a:ext cx="668" cy="22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4141" name="Rectangle 13"/>
          <p:cNvSpPr>
            <a:spLocks noChangeArrowheads="1"/>
          </p:cNvSpPr>
          <p:nvPr/>
        </p:nvSpPr>
        <p:spPr bwMode="auto">
          <a:xfrm>
            <a:off x="4414838" y="4446588"/>
            <a:ext cx="820737" cy="35401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>
                <a:solidFill>
                  <a:schemeClr val="accent1"/>
                </a:solidFill>
                <a:latin typeface="Arial" charset="0"/>
              </a:rPr>
              <a:t>s      </a:t>
            </a:r>
          </a:p>
        </p:txBody>
      </p:sp>
      <p:sp>
        <p:nvSpPr>
          <p:cNvPr id="304142" name="Line 14"/>
          <p:cNvSpPr>
            <a:spLocks noChangeShapeType="1"/>
          </p:cNvSpPr>
          <p:nvPr/>
        </p:nvSpPr>
        <p:spPr bwMode="auto">
          <a:xfrm flipV="1">
            <a:off x="3287713" y="4991100"/>
            <a:ext cx="0" cy="842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4143" name="Rectangle 15"/>
          <p:cNvSpPr>
            <a:spLocks noChangeArrowheads="1"/>
          </p:cNvSpPr>
          <p:nvPr/>
        </p:nvSpPr>
        <p:spPr bwMode="auto">
          <a:xfrm>
            <a:off x="6619875" y="45720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  <a:latin typeface="Arial" charset="0"/>
              </a:rPr>
              <a:t>s = ...</a:t>
            </a:r>
          </a:p>
        </p:txBody>
      </p:sp>
      <p:sp>
        <p:nvSpPr>
          <p:cNvPr id="304144" name="Rectangle 16"/>
          <p:cNvSpPr>
            <a:spLocks noChangeArrowheads="1"/>
          </p:cNvSpPr>
          <p:nvPr/>
        </p:nvSpPr>
        <p:spPr bwMode="auto">
          <a:xfrm>
            <a:off x="828675" y="4800600"/>
            <a:ext cx="1079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  <a:latin typeface="Arial" charset="0"/>
              </a:rPr>
              <a:t>y = ..s ...</a:t>
            </a:r>
          </a:p>
        </p:txBody>
      </p:sp>
      <p:sp>
        <p:nvSpPr>
          <p:cNvPr id="304145" name="Text Box 17"/>
          <p:cNvSpPr txBox="1">
            <a:spLocks noChangeArrowheads="1"/>
          </p:cNvSpPr>
          <p:nvPr/>
        </p:nvSpPr>
        <p:spPr bwMode="auto">
          <a:xfrm>
            <a:off x="5470525" y="4205288"/>
            <a:ext cx="1911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chemeClr val="accent2"/>
                </a:solidFill>
                <a:latin typeface="Arial" charset="0"/>
              </a:rPr>
              <a:t>Shared memory</a:t>
            </a:r>
            <a:endParaRPr lang="en-US" sz="1800" b="1">
              <a:latin typeface="Arial" charset="0"/>
            </a:endParaRPr>
          </a:p>
        </p:txBody>
      </p:sp>
      <p:sp>
        <p:nvSpPr>
          <p:cNvPr id="304146" name="Rectangle 18"/>
          <p:cNvSpPr>
            <a:spLocks noChangeArrowheads="1"/>
          </p:cNvSpPr>
          <p:nvPr/>
        </p:nvSpPr>
        <p:spPr bwMode="auto">
          <a:xfrm>
            <a:off x="1908175" y="4991100"/>
            <a:ext cx="5784850" cy="842963"/>
          </a:xfrm>
          <a:prstGeom prst="rect">
            <a:avLst/>
          </a:prstGeom>
          <a:solidFill>
            <a:srgbClr val="EBD7C3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04147" name="Group 19"/>
          <p:cNvGrpSpPr>
            <a:grpSpLocks/>
          </p:cNvGrpSpPr>
          <p:nvPr/>
        </p:nvGrpSpPr>
        <p:grpSpPr bwMode="auto">
          <a:xfrm>
            <a:off x="2301875" y="5060950"/>
            <a:ext cx="549275" cy="671513"/>
            <a:chOff x="1450" y="3188"/>
            <a:chExt cx="346" cy="423"/>
          </a:xfrm>
        </p:grpSpPr>
        <p:sp>
          <p:nvSpPr>
            <p:cNvPr id="304148" name="Rectangle 20"/>
            <p:cNvSpPr>
              <a:spLocks noChangeArrowheads="1"/>
            </p:cNvSpPr>
            <p:nvPr/>
          </p:nvSpPr>
          <p:spPr bwMode="auto">
            <a:xfrm>
              <a:off x="1450" y="3282"/>
              <a:ext cx="3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solidFill>
                    <a:schemeClr val="accent1"/>
                  </a:solidFill>
                  <a:latin typeface="Arial" charset="0"/>
                </a:rPr>
                <a:t>i: 2</a:t>
              </a:r>
            </a:p>
          </p:txBody>
        </p:sp>
        <p:sp>
          <p:nvSpPr>
            <p:cNvPr id="304149" name="Rectangle 21"/>
            <p:cNvSpPr>
              <a:spLocks noChangeArrowheads="1"/>
            </p:cNvSpPr>
            <p:nvPr/>
          </p:nvSpPr>
          <p:spPr bwMode="auto">
            <a:xfrm>
              <a:off x="1455" y="3188"/>
              <a:ext cx="334" cy="42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50" name="Line 22"/>
            <p:cNvSpPr>
              <a:spLocks noChangeShapeType="1"/>
            </p:cNvSpPr>
            <p:nvPr/>
          </p:nvSpPr>
          <p:spPr bwMode="auto">
            <a:xfrm>
              <a:off x="1455" y="3313"/>
              <a:ext cx="34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51" name="Line 23"/>
            <p:cNvSpPr>
              <a:spLocks noChangeShapeType="1"/>
            </p:cNvSpPr>
            <p:nvPr/>
          </p:nvSpPr>
          <p:spPr bwMode="auto">
            <a:xfrm flipV="1">
              <a:off x="1455" y="3468"/>
              <a:ext cx="34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04152" name="Group 24"/>
          <p:cNvGrpSpPr>
            <a:grpSpLocks/>
          </p:cNvGrpSpPr>
          <p:nvPr/>
        </p:nvGrpSpPr>
        <p:grpSpPr bwMode="auto">
          <a:xfrm>
            <a:off x="3824288" y="5029200"/>
            <a:ext cx="549275" cy="671513"/>
            <a:chOff x="2409" y="3168"/>
            <a:chExt cx="346" cy="423"/>
          </a:xfrm>
        </p:grpSpPr>
        <p:sp>
          <p:nvSpPr>
            <p:cNvPr id="304153" name="Rectangle 25"/>
            <p:cNvSpPr>
              <a:spLocks noChangeArrowheads="1"/>
            </p:cNvSpPr>
            <p:nvPr/>
          </p:nvSpPr>
          <p:spPr bwMode="auto">
            <a:xfrm>
              <a:off x="2409" y="3262"/>
              <a:ext cx="3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solidFill>
                    <a:schemeClr val="accent1"/>
                  </a:solidFill>
                  <a:latin typeface="Arial" charset="0"/>
                </a:rPr>
                <a:t>i: 5</a:t>
              </a:r>
            </a:p>
          </p:txBody>
        </p:sp>
        <p:sp>
          <p:nvSpPr>
            <p:cNvPr id="304154" name="Rectangle 26"/>
            <p:cNvSpPr>
              <a:spLocks noChangeArrowheads="1"/>
            </p:cNvSpPr>
            <p:nvPr/>
          </p:nvSpPr>
          <p:spPr bwMode="auto">
            <a:xfrm>
              <a:off x="2414" y="3168"/>
              <a:ext cx="334" cy="42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55" name="Line 27"/>
            <p:cNvSpPr>
              <a:spLocks noChangeShapeType="1"/>
            </p:cNvSpPr>
            <p:nvPr/>
          </p:nvSpPr>
          <p:spPr bwMode="auto">
            <a:xfrm>
              <a:off x="2414" y="3293"/>
              <a:ext cx="34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56" name="Line 28"/>
            <p:cNvSpPr>
              <a:spLocks noChangeShapeType="1"/>
            </p:cNvSpPr>
            <p:nvPr/>
          </p:nvSpPr>
          <p:spPr bwMode="auto">
            <a:xfrm flipV="1">
              <a:off x="2414" y="3448"/>
              <a:ext cx="34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4157" name="Arc 29"/>
          <p:cNvSpPr>
            <a:spLocks/>
          </p:cNvSpPr>
          <p:nvPr/>
        </p:nvSpPr>
        <p:spPr bwMode="auto">
          <a:xfrm>
            <a:off x="2066925" y="4572000"/>
            <a:ext cx="2376488" cy="1360488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357 w 21686"/>
              <a:gd name="T1" fmla="*/ 25511 h 25511"/>
              <a:gd name="T2" fmla="*/ 21686 w 21686"/>
              <a:gd name="T3" fmla="*/ 0 h 25511"/>
              <a:gd name="T4" fmla="*/ 21600 w 21686"/>
              <a:gd name="T5" fmla="*/ 21600 h 255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86" h="25511" fill="none" extrusionOk="0">
                <a:moveTo>
                  <a:pt x="357" y="25510"/>
                </a:moveTo>
                <a:cubicBezTo>
                  <a:pt x="119" y="24220"/>
                  <a:pt x="0" y="2291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628" y="0"/>
                  <a:pt x="21657" y="0"/>
                  <a:pt x="21685" y="0"/>
                </a:cubicBezTo>
              </a:path>
              <a:path w="21686" h="25511" stroke="0" extrusionOk="0">
                <a:moveTo>
                  <a:pt x="357" y="25510"/>
                </a:moveTo>
                <a:cubicBezTo>
                  <a:pt x="119" y="24220"/>
                  <a:pt x="0" y="2291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628" y="0"/>
                  <a:pt x="21657" y="0"/>
                  <a:pt x="21685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 cap="rnd">
            <a:solidFill>
              <a:schemeClr val="accent2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4158" name="Line 30"/>
          <p:cNvSpPr>
            <a:spLocks noChangeShapeType="1"/>
          </p:cNvSpPr>
          <p:nvPr/>
        </p:nvSpPr>
        <p:spPr bwMode="auto">
          <a:xfrm flipV="1">
            <a:off x="2549525" y="5827713"/>
            <a:ext cx="0" cy="120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4159" name="Line 31"/>
          <p:cNvSpPr>
            <a:spLocks noChangeShapeType="1"/>
          </p:cNvSpPr>
          <p:nvPr/>
        </p:nvSpPr>
        <p:spPr bwMode="auto">
          <a:xfrm flipV="1">
            <a:off x="4116388" y="5837238"/>
            <a:ext cx="0" cy="120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4160" name="Arc 32"/>
          <p:cNvSpPr>
            <a:spLocks/>
          </p:cNvSpPr>
          <p:nvPr/>
        </p:nvSpPr>
        <p:spPr bwMode="auto">
          <a:xfrm rot="4680000">
            <a:off x="5026819" y="4671219"/>
            <a:ext cx="1663700" cy="1246188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152 w 22359"/>
              <a:gd name="T1" fmla="*/ 24160 h 24160"/>
              <a:gd name="T2" fmla="*/ 22359 w 22359"/>
              <a:gd name="T3" fmla="*/ 13 h 24160"/>
              <a:gd name="T4" fmla="*/ 21600 w 22359"/>
              <a:gd name="T5" fmla="*/ 21600 h 24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359" h="24160" fill="none" extrusionOk="0">
                <a:moveTo>
                  <a:pt x="152" y="24159"/>
                </a:moveTo>
                <a:cubicBezTo>
                  <a:pt x="50" y="23310"/>
                  <a:pt x="0" y="22455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53" y="0"/>
                  <a:pt x="22106" y="4"/>
                  <a:pt x="22358" y="13"/>
                </a:cubicBezTo>
              </a:path>
              <a:path w="22359" h="24160" stroke="0" extrusionOk="0">
                <a:moveTo>
                  <a:pt x="152" y="24159"/>
                </a:moveTo>
                <a:cubicBezTo>
                  <a:pt x="50" y="23310"/>
                  <a:pt x="0" y="22455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853" y="0"/>
                  <a:pt x="22106" y="4"/>
                  <a:pt x="22358" y="13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 cap="rnd">
            <a:solidFill>
              <a:schemeClr val="accent2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4161" name="Rectangle 33"/>
          <p:cNvSpPr>
            <a:spLocks noChangeArrowheads="1"/>
          </p:cNvSpPr>
          <p:nvPr/>
        </p:nvSpPr>
        <p:spPr bwMode="auto">
          <a:xfrm>
            <a:off x="4900613" y="5354638"/>
            <a:ext cx="334962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4162" name="Text Box 34"/>
          <p:cNvSpPr txBox="1">
            <a:spLocks noChangeArrowheads="1"/>
          </p:cNvSpPr>
          <p:nvPr/>
        </p:nvSpPr>
        <p:spPr bwMode="auto">
          <a:xfrm>
            <a:off x="4900613" y="5210175"/>
            <a:ext cx="12144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800" b="1">
                <a:solidFill>
                  <a:schemeClr val="accent2"/>
                </a:solidFill>
                <a:latin typeface="Arial" charset="0"/>
              </a:rPr>
              <a:t>Private memory</a:t>
            </a:r>
            <a:endParaRPr lang="en-US" sz="1800" b="1">
              <a:latin typeface="Arial" charset="0"/>
            </a:endParaRPr>
          </a:p>
        </p:txBody>
      </p:sp>
      <p:sp>
        <p:nvSpPr>
          <p:cNvPr id="304163" name="Line 35"/>
          <p:cNvSpPr>
            <a:spLocks noChangeShapeType="1"/>
          </p:cNvSpPr>
          <p:nvPr/>
        </p:nvSpPr>
        <p:spPr bwMode="auto">
          <a:xfrm flipV="1">
            <a:off x="4800600" y="4984750"/>
            <a:ext cx="0" cy="842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4164" name="Line 36"/>
          <p:cNvSpPr>
            <a:spLocks noChangeShapeType="1"/>
          </p:cNvSpPr>
          <p:nvPr/>
        </p:nvSpPr>
        <p:spPr bwMode="auto">
          <a:xfrm flipV="1">
            <a:off x="6296025" y="4984750"/>
            <a:ext cx="0" cy="842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04165" name="Group 37"/>
          <p:cNvGrpSpPr>
            <a:grpSpLocks/>
          </p:cNvGrpSpPr>
          <p:nvPr/>
        </p:nvGrpSpPr>
        <p:grpSpPr bwMode="auto">
          <a:xfrm>
            <a:off x="3127375" y="4278313"/>
            <a:ext cx="1060450" cy="368300"/>
            <a:chOff x="2516" y="2804"/>
            <a:chExt cx="668" cy="232"/>
          </a:xfrm>
        </p:grpSpPr>
        <p:sp>
          <p:nvSpPr>
            <p:cNvPr id="304166" name="Line 38"/>
            <p:cNvSpPr>
              <a:spLocks noChangeShapeType="1"/>
            </p:cNvSpPr>
            <p:nvPr/>
          </p:nvSpPr>
          <p:spPr bwMode="auto">
            <a:xfrm>
              <a:off x="2676" y="2804"/>
              <a:ext cx="1" cy="2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67" name="Line 39"/>
            <p:cNvSpPr>
              <a:spLocks noChangeShapeType="1"/>
            </p:cNvSpPr>
            <p:nvPr/>
          </p:nvSpPr>
          <p:spPr bwMode="auto">
            <a:xfrm>
              <a:off x="2850" y="2804"/>
              <a:ext cx="1" cy="2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68" name="Line 40"/>
            <p:cNvSpPr>
              <a:spLocks noChangeShapeType="1"/>
            </p:cNvSpPr>
            <p:nvPr/>
          </p:nvSpPr>
          <p:spPr bwMode="auto">
            <a:xfrm>
              <a:off x="3024" y="2804"/>
              <a:ext cx="1" cy="2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69" name="Rectangle 41"/>
            <p:cNvSpPr>
              <a:spLocks noChangeArrowheads="1"/>
            </p:cNvSpPr>
            <p:nvPr/>
          </p:nvSpPr>
          <p:spPr bwMode="auto">
            <a:xfrm>
              <a:off x="2516" y="2804"/>
              <a:ext cx="668" cy="22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4170" name="Line 42"/>
          <p:cNvSpPr>
            <a:spLocks noChangeShapeType="1"/>
          </p:cNvSpPr>
          <p:nvPr/>
        </p:nvSpPr>
        <p:spPr bwMode="auto">
          <a:xfrm flipV="1">
            <a:off x="3287713" y="4984750"/>
            <a:ext cx="0" cy="842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04171" name="Group 43"/>
          <p:cNvGrpSpPr>
            <a:grpSpLocks/>
          </p:cNvGrpSpPr>
          <p:nvPr/>
        </p:nvGrpSpPr>
        <p:grpSpPr bwMode="auto">
          <a:xfrm>
            <a:off x="6989763" y="5046663"/>
            <a:ext cx="549275" cy="671512"/>
            <a:chOff x="4403" y="3179"/>
            <a:chExt cx="346" cy="423"/>
          </a:xfrm>
        </p:grpSpPr>
        <p:sp>
          <p:nvSpPr>
            <p:cNvPr id="304172" name="Rectangle 44"/>
            <p:cNvSpPr>
              <a:spLocks noChangeArrowheads="1"/>
            </p:cNvSpPr>
            <p:nvPr/>
          </p:nvSpPr>
          <p:spPr bwMode="auto">
            <a:xfrm>
              <a:off x="4403" y="3273"/>
              <a:ext cx="3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solidFill>
                    <a:schemeClr val="accent1"/>
                  </a:solidFill>
                  <a:latin typeface="Arial" charset="0"/>
                </a:rPr>
                <a:t>i: 8</a:t>
              </a:r>
            </a:p>
          </p:txBody>
        </p:sp>
        <p:sp>
          <p:nvSpPr>
            <p:cNvPr id="304173" name="Rectangle 45"/>
            <p:cNvSpPr>
              <a:spLocks noChangeArrowheads="1"/>
            </p:cNvSpPr>
            <p:nvPr/>
          </p:nvSpPr>
          <p:spPr bwMode="auto">
            <a:xfrm>
              <a:off x="4408" y="3179"/>
              <a:ext cx="334" cy="42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74" name="Line 46"/>
            <p:cNvSpPr>
              <a:spLocks noChangeShapeType="1"/>
            </p:cNvSpPr>
            <p:nvPr/>
          </p:nvSpPr>
          <p:spPr bwMode="auto">
            <a:xfrm>
              <a:off x="4408" y="3304"/>
              <a:ext cx="34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75" name="Line 47"/>
            <p:cNvSpPr>
              <a:spLocks noChangeShapeType="1"/>
            </p:cNvSpPr>
            <p:nvPr/>
          </p:nvSpPr>
          <p:spPr bwMode="auto">
            <a:xfrm flipV="1">
              <a:off x="4408" y="3459"/>
              <a:ext cx="34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4176" name="Line 48"/>
          <p:cNvSpPr>
            <a:spLocks noChangeShapeType="1"/>
          </p:cNvSpPr>
          <p:nvPr/>
        </p:nvSpPr>
        <p:spPr bwMode="auto">
          <a:xfrm flipV="1">
            <a:off x="6900863" y="5834063"/>
            <a:ext cx="0" cy="120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23888" y="309563"/>
            <a:ext cx="8139112" cy="609600"/>
          </a:xfrm>
        </p:spPr>
        <p:txBody>
          <a:bodyPr/>
          <a:lstStyle/>
          <a:p>
            <a:r>
              <a:rPr lang="en-US"/>
              <a:t>Shared Memory Code for Computing a Sum</a:t>
            </a:r>
          </a:p>
        </p:txBody>
      </p:sp>
      <p:sp>
        <p:nvSpPr>
          <p:cNvPr id="306179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2089150" cy="1203325"/>
          </a:xfrm>
          <a:prstGeom prst="rect">
            <a:avLst/>
          </a:prstGeom>
          <a:solidFill>
            <a:srgbClr val="EBD7C3"/>
          </a:solidFill>
          <a:ln w="12700">
            <a:solidFill>
              <a:srgbClr val="333399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latin typeface="Arial" charset="0"/>
              </a:rPr>
              <a:t>Thread 1</a:t>
            </a:r>
          </a:p>
          <a:p>
            <a:endParaRPr lang="en-US" sz="1800" b="1">
              <a:latin typeface="Arial" charset="0"/>
            </a:endParaRPr>
          </a:p>
          <a:p>
            <a:r>
              <a:rPr lang="en-US" sz="1800" b="1">
                <a:latin typeface="Arial" charset="0"/>
              </a:rPr>
              <a:t>   for i = 0, n/2-1</a:t>
            </a:r>
          </a:p>
          <a:p>
            <a:r>
              <a:rPr lang="en-US" sz="1800" b="1">
                <a:latin typeface="Arial" charset="0"/>
              </a:rPr>
              <a:t>        s = s + f(A[i])</a:t>
            </a:r>
          </a:p>
        </p:txBody>
      </p:sp>
      <p:sp>
        <p:nvSpPr>
          <p:cNvPr id="306180" name="Text Box 4"/>
          <p:cNvSpPr txBox="1">
            <a:spLocks noChangeArrowheads="1"/>
          </p:cNvSpPr>
          <p:nvPr/>
        </p:nvSpPr>
        <p:spPr bwMode="auto">
          <a:xfrm>
            <a:off x="4724400" y="1828800"/>
            <a:ext cx="2089150" cy="1203325"/>
          </a:xfrm>
          <a:prstGeom prst="rect">
            <a:avLst/>
          </a:prstGeom>
          <a:solidFill>
            <a:srgbClr val="EBD7C3"/>
          </a:solidFill>
          <a:ln w="12700">
            <a:solidFill>
              <a:srgbClr val="333399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latin typeface="Arial" charset="0"/>
              </a:rPr>
              <a:t>Thread 2</a:t>
            </a:r>
          </a:p>
          <a:p>
            <a:endParaRPr lang="en-US" sz="1800" b="1">
              <a:latin typeface="Arial" charset="0"/>
            </a:endParaRPr>
          </a:p>
          <a:p>
            <a:r>
              <a:rPr lang="en-US" sz="1800" b="1">
                <a:latin typeface="Arial" charset="0"/>
              </a:rPr>
              <a:t>  for i = n/2, n-1</a:t>
            </a:r>
          </a:p>
          <a:p>
            <a:r>
              <a:rPr lang="en-US" sz="1800" b="1">
                <a:latin typeface="Arial" charset="0"/>
              </a:rPr>
              <a:t>        s = s + f(A[i])</a:t>
            </a:r>
          </a:p>
        </p:txBody>
      </p:sp>
      <p:sp>
        <p:nvSpPr>
          <p:cNvPr id="306181" name="Text Box 5"/>
          <p:cNvSpPr txBox="1">
            <a:spLocks noChangeArrowheads="1"/>
          </p:cNvSpPr>
          <p:nvPr/>
        </p:nvSpPr>
        <p:spPr bwMode="auto">
          <a:xfrm>
            <a:off x="3505200" y="1295400"/>
            <a:ext cx="1790700" cy="379413"/>
          </a:xfrm>
          <a:prstGeom prst="rect">
            <a:avLst/>
          </a:prstGeom>
          <a:solidFill>
            <a:srgbClr val="EBD7C3"/>
          </a:solidFill>
          <a:ln w="12700">
            <a:solidFill>
              <a:srgbClr val="333399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latin typeface="Arial" charset="0"/>
              </a:rPr>
              <a:t>static int s = 0;</a:t>
            </a:r>
          </a:p>
        </p:txBody>
      </p:sp>
      <p:sp>
        <p:nvSpPr>
          <p:cNvPr id="306182" name="Rectangle 6"/>
          <p:cNvSpPr>
            <a:spLocks noChangeArrowheads="1"/>
          </p:cNvSpPr>
          <p:nvPr/>
        </p:nvSpPr>
        <p:spPr bwMode="auto">
          <a:xfrm>
            <a:off x="571500" y="3371850"/>
            <a:ext cx="8001000" cy="2408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3500" tIns="25400" rIns="63500" bIns="25400">
            <a:spAutoFit/>
          </a:bodyPr>
          <a:lstStyle/>
          <a:p>
            <a:pPr marL="203200" indent="-203200">
              <a:spcBef>
                <a:spcPct val="15000"/>
              </a:spcBef>
              <a:buSzPct val="100000"/>
              <a:buFontTx/>
              <a:buChar char="•"/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Problem</a:t>
            </a:r>
            <a:r>
              <a:rPr lang="en-US" sz="2400">
                <a:latin typeface="Arial" charset="0"/>
              </a:rPr>
              <a:t>:  a race condition on variable s in the program</a:t>
            </a:r>
          </a:p>
          <a:p>
            <a:pPr marL="203200" indent="-203200">
              <a:spcBef>
                <a:spcPct val="15000"/>
              </a:spcBef>
              <a:buSzPct val="100000"/>
              <a:buFontTx/>
              <a:buChar char="•"/>
            </a:pPr>
            <a:r>
              <a:rPr lang="en-US" sz="2400">
                <a:latin typeface="Arial" charset="0"/>
              </a:rPr>
              <a:t>A 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race condition</a:t>
            </a:r>
            <a:r>
              <a:rPr lang="en-US" sz="2400">
                <a:latin typeface="Arial" charset="0"/>
              </a:rPr>
              <a:t> or 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data race</a:t>
            </a:r>
            <a:r>
              <a:rPr lang="en-US" sz="2400">
                <a:latin typeface="Arial" charset="0"/>
              </a:rPr>
              <a:t> occurs when:</a:t>
            </a:r>
          </a:p>
          <a:p>
            <a:pPr marL="685800" lvl="1" indent="-190500">
              <a:spcBef>
                <a:spcPct val="15000"/>
              </a:spcBef>
              <a:buSzPct val="100000"/>
              <a:buFontTx/>
              <a:buChar char="-"/>
            </a:pPr>
            <a:r>
              <a:rPr lang="en-US" sz="2400">
                <a:latin typeface="Arial" charset="0"/>
              </a:rPr>
              <a:t>two processors (or two threads) access the same variable, and at least one does a write.</a:t>
            </a:r>
          </a:p>
          <a:p>
            <a:pPr marL="685800" lvl="1" indent="-190500">
              <a:spcBef>
                <a:spcPct val="15000"/>
              </a:spcBef>
              <a:buSzPct val="100000"/>
              <a:buFontTx/>
              <a:buChar char="-"/>
            </a:pPr>
            <a:r>
              <a:rPr lang="en-US" sz="2400">
                <a:latin typeface="Arial" charset="0"/>
              </a:rPr>
              <a:t>The accesses are concurrent (not synchronized) so they could happen simultaneously</a:t>
            </a:r>
            <a:endParaRPr lang="en-US" sz="2000">
              <a:solidFill>
                <a:srgbClr val="333399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6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6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18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23888" y="309563"/>
            <a:ext cx="7758112" cy="609600"/>
          </a:xfrm>
        </p:spPr>
        <p:txBody>
          <a:bodyPr/>
          <a:lstStyle/>
          <a:p>
            <a:r>
              <a:rPr lang="en-US"/>
              <a:t>Shared Memory Code for Computing a Sum</a:t>
            </a:r>
          </a:p>
        </p:txBody>
      </p:sp>
      <p:sp>
        <p:nvSpPr>
          <p:cNvPr id="307203" name="Text Box 3"/>
          <p:cNvSpPr txBox="1">
            <a:spLocks noChangeArrowheads="1"/>
          </p:cNvSpPr>
          <p:nvPr/>
        </p:nvSpPr>
        <p:spPr bwMode="auto">
          <a:xfrm>
            <a:off x="381000" y="1828800"/>
            <a:ext cx="4343400" cy="2027238"/>
          </a:xfrm>
          <a:prstGeom prst="rect">
            <a:avLst/>
          </a:prstGeom>
          <a:solidFill>
            <a:srgbClr val="EBD7C3"/>
          </a:solidFill>
          <a:ln w="12700">
            <a:solidFill>
              <a:srgbClr val="333399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800" b="1">
                <a:latin typeface="Arial" charset="0"/>
              </a:rPr>
              <a:t>Thread 1</a:t>
            </a:r>
          </a:p>
          <a:p>
            <a:r>
              <a:rPr lang="en-US" sz="1800" b="1">
                <a:latin typeface="Arial" charset="0"/>
              </a:rPr>
              <a:t>  ….</a:t>
            </a:r>
          </a:p>
          <a:p>
            <a:r>
              <a:rPr lang="en-US" sz="1800" b="1">
                <a:latin typeface="Arial" charset="0"/>
              </a:rPr>
              <a:t>   compute f([A[i]) and put in reg0</a:t>
            </a:r>
          </a:p>
          <a:p>
            <a:r>
              <a:rPr lang="en-US" sz="1800" b="1">
                <a:latin typeface="Arial" charset="0"/>
              </a:rPr>
              <a:t>   reg1 = s </a:t>
            </a:r>
          </a:p>
          <a:p>
            <a:r>
              <a:rPr lang="en-US" sz="1800" b="1">
                <a:latin typeface="Arial" charset="0"/>
              </a:rPr>
              <a:t>   reg1 = reg1 + reg0 </a:t>
            </a:r>
          </a:p>
          <a:p>
            <a:r>
              <a:rPr lang="en-US" sz="1800" b="1">
                <a:latin typeface="Arial" charset="0"/>
              </a:rPr>
              <a:t>   s = reg1</a:t>
            </a:r>
          </a:p>
          <a:p>
            <a:r>
              <a:rPr lang="en-US" sz="1800" b="1">
                <a:latin typeface="Arial" charset="0"/>
              </a:rPr>
              <a:t>  …</a:t>
            </a:r>
          </a:p>
        </p:txBody>
      </p:sp>
      <p:sp>
        <p:nvSpPr>
          <p:cNvPr id="307204" name="Text Box 4"/>
          <p:cNvSpPr txBox="1">
            <a:spLocks noChangeArrowheads="1"/>
          </p:cNvSpPr>
          <p:nvPr/>
        </p:nvSpPr>
        <p:spPr bwMode="auto">
          <a:xfrm>
            <a:off x="4724400" y="1828800"/>
            <a:ext cx="4191000" cy="2027238"/>
          </a:xfrm>
          <a:prstGeom prst="rect">
            <a:avLst/>
          </a:prstGeom>
          <a:solidFill>
            <a:srgbClr val="EBD7C3"/>
          </a:solidFill>
          <a:ln w="12700">
            <a:solidFill>
              <a:srgbClr val="333399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800" b="1">
                <a:latin typeface="Arial" charset="0"/>
              </a:rPr>
              <a:t>Thread 2</a:t>
            </a:r>
          </a:p>
          <a:p>
            <a:r>
              <a:rPr lang="en-US" sz="1800" b="1">
                <a:latin typeface="Arial" charset="0"/>
              </a:rPr>
              <a:t> …</a:t>
            </a:r>
          </a:p>
          <a:p>
            <a:r>
              <a:rPr lang="en-US" sz="1800" b="1">
                <a:latin typeface="Arial" charset="0"/>
              </a:rPr>
              <a:t>  compute f([A[i]) and put in reg0</a:t>
            </a:r>
          </a:p>
          <a:p>
            <a:r>
              <a:rPr lang="en-US" sz="1800" b="1">
                <a:latin typeface="Arial" charset="0"/>
              </a:rPr>
              <a:t>   reg1 = s </a:t>
            </a:r>
          </a:p>
          <a:p>
            <a:r>
              <a:rPr lang="en-US" sz="1800" b="1">
                <a:latin typeface="Arial" charset="0"/>
              </a:rPr>
              <a:t>   reg1 = reg1 + reg0 </a:t>
            </a:r>
          </a:p>
          <a:p>
            <a:r>
              <a:rPr lang="en-US" sz="1800" b="1">
                <a:latin typeface="Arial" charset="0"/>
              </a:rPr>
              <a:t>   s = reg1</a:t>
            </a:r>
          </a:p>
          <a:p>
            <a:r>
              <a:rPr lang="en-US" sz="1800" b="1">
                <a:latin typeface="Arial" charset="0"/>
              </a:rPr>
              <a:t>  …</a:t>
            </a:r>
          </a:p>
        </p:txBody>
      </p:sp>
      <p:sp>
        <p:nvSpPr>
          <p:cNvPr id="307205" name="Text Box 5"/>
          <p:cNvSpPr txBox="1">
            <a:spLocks noChangeArrowheads="1"/>
          </p:cNvSpPr>
          <p:nvPr/>
        </p:nvSpPr>
        <p:spPr bwMode="auto">
          <a:xfrm>
            <a:off x="3505200" y="1295400"/>
            <a:ext cx="1790700" cy="379413"/>
          </a:xfrm>
          <a:prstGeom prst="rect">
            <a:avLst/>
          </a:prstGeom>
          <a:solidFill>
            <a:srgbClr val="EBD7C3"/>
          </a:solidFill>
          <a:ln w="12700">
            <a:solidFill>
              <a:srgbClr val="333399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latin typeface="Arial" charset="0"/>
              </a:rPr>
              <a:t>static int s = 0;</a:t>
            </a:r>
          </a:p>
        </p:txBody>
      </p:sp>
      <p:sp>
        <p:nvSpPr>
          <p:cNvPr id="307206" name="Rectangle 6"/>
          <p:cNvSpPr>
            <a:spLocks noChangeArrowheads="1"/>
          </p:cNvSpPr>
          <p:nvPr/>
        </p:nvSpPr>
        <p:spPr bwMode="auto">
          <a:xfrm>
            <a:off x="533400" y="4191000"/>
            <a:ext cx="8001000" cy="160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3500" tIns="25400" rIns="63500" bIns="25400">
            <a:spAutoFit/>
          </a:bodyPr>
          <a:lstStyle/>
          <a:p>
            <a:pPr marL="203200" indent="-203200">
              <a:spcBef>
                <a:spcPct val="15000"/>
              </a:spcBef>
              <a:buSzPct val="100000"/>
              <a:buFontTx/>
              <a:buChar char="•"/>
            </a:pPr>
            <a:r>
              <a:rPr lang="en-US" sz="2400">
                <a:latin typeface="Arial" charset="0"/>
              </a:rPr>
              <a:t>Suppose s=27, f(A[i])=7 on Thread1 and =9 on Thread2</a:t>
            </a:r>
          </a:p>
          <a:p>
            <a:pPr marL="203200" indent="-203200">
              <a:spcBef>
                <a:spcPct val="15000"/>
              </a:spcBef>
              <a:buSzPct val="100000"/>
              <a:buFontTx/>
              <a:buChar char="•"/>
            </a:pPr>
            <a:r>
              <a:rPr lang="en-US" sz="2400">
                <a:latin typeface="Arial" charset="0"/>
              </a:rPr>
              <a:t>For this program to work, s should be 43 at the end</a:t>
            </a:r>
          </a:p>
          <a:p>
            <a:pPr marL="685800" lvl="1" indent="-190500">
              <a:spcBef>
                <a:spcPct val="15000"/>
              </a:spcBef>
              <a:buSzPct val="100000"/>
              <a:buFontTx/>
              <a:buChar char="•"/>
            </a:pPr>
            <a:r>
              <a:rPr lang="en-US" sz="2000">
                <a:latin typeface="Arial" charset="0"/>
              </a:rPr>
              <a:t>but it may be 43, 34, or 36</a:t>
            </a:r>
          </a:p>
          <a:p>
            <a:pPr marL="203200" indent="-203200">
              <a:spcBef>
                <a:spcPct val="15000"/>
              </a:spcBef>
              <a:buSzPct val="100000"/>
              <a:buFontTx/>
              <a:buChar char="•"/>
            </a:pPr>
            <a:r>
              <a:rPr lang="en-US" sz="2400">
                <a:latin typeface="Arial" charset="0"/>
              </a:rPr>
              <a:t>The atomic operations are reads and writes</a:t>
            </a:r>
          </a:p>
        </p:txBody>
      </p:sp>
      <p:sp>
        <p:nvSpPr>
          <p:cNvPr id="307207" name="Text Box 7"/>
          <p:cNvSpPr txBox="1">
            <a:spLocks noChangeArrowheads="1"/>
          </p:cNvSpPr>
          <p:nvPr/>
        </p:nvSpPr>
        <p:spPr bwMode="auto">
          <a:xfrm>
            <a:off x="4286250" y="2362200"/>
            <a:ext cx="311150" cy="366713"/>
          </a:xfrm>
          <a:prstGeom prst="rect">
            <a:avLst/>
          </a:prstGeom>
          <a:solidFill>
            <a:srgbClr val="EBD7C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chemeClr val="accent1"/>
                </a:solidFill>
                <a:latin typeface="Arial" charset="0"/>
              </a:rPr>
              <a:t>7</a:t>
            </a:r>
          </a:p>
        </p:txBody>
      </p:sp>
      <p:sp>
        <p:nvSpPr>
          <p:cNvPr id="307208" name="Text Box 8"/>
          <p:cNvSpPr txBox="1">
            <a:spLocks noChangeArrowheads="1"/>
          </p:cNvSpPr>
          <p:nvPr/>
        </p:nvSpPr>
        <p:spPr bwMode="auto">
          <a:xfrm>
            <a:off x="8477250" y="2362200"/>
            <a:ext cx="311150" cy="366713"/>
          </a:xfrm>
          <a:prstGeom prst="rect">
            <a:avLst/>
          </a:prstGeom>
          <a:solidFill>
            <a:srgbClr val="EBD7C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chemeClr val="accent1"/>
                </a:solidFill>
                <a:latin typeface="Arial" charset="0"/>
              </a:rPr>
              <a:t>9</a:t>
            </a:r>
          </a:p>
        </p:txBody>
      </p:sp>
      <p:sp>
        <p:nvSpPr>
          <p:cNvPr id="307209" name="Text Box 9"/>
          <p:cNvSpPr txBox="1">
            <a:spLocks noChangeArrowheads="1"/>
          </p:cNvSpPr>
          <p:nvPr/>
        </p:nvSpPr>
        <p:spPr bwMode="auto">
          <a:xfrm>
            <a:off x="4286250" y="2667000"/>
            <a:ext cx="438150" cy="366713"/>
          </a:xfrm>
          <a:prstGeom prst="rect">
            <a:avLst/>
          </a:prstGeom>
          <a:solidFill>
            <a:srgbClr val="EBD7C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chemeClr val="accent1"/>
                </a:solidFill>
                <a:latin typeface="Arial" charset="0"/>
              </a:rPr>
              <a:t>27</a:t>
            </a:r>
          </a:p>
        </p:txBody>
      </p:sp>
      <p:sp>
        <p:nvSpPr>
          <p:cNvPr id="307210" name="Text Box 10"/>
          <p:cNvSpPr txBox="1">
            <a:spLocks noChangeArrowheads="1"/>
          </p:cNvSpPr>
          <p:nvPr/>
        </p:nvSpPr>
        <p:spPr bwMode="auto">
          <a:xfrm>
            <a:off x="8477250" y="2665413"/>
            <a:ext cx="438150" cy="366712"/>
          </a:xfrm>
          <a:prstGeom prst="rect">
            <a:avLst/>
          </a:prstGeom>
          <a:solidFill>
            <a:srgbClr val="EBD7C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chemeClr val="accent1"/>
                </a:solidFill>
                <a:latin typeface="Arial" charset="0"/>
              </a:rPr>
              <a:t>27</a:t>
            </a:r>
          </a:p>
        </p:txBody>
      </p:sp>
      <p:sp>
        <p:nvSpPr>
          <p:cNvPr id="307211" name="Text Box 11"/>
          <p:cNvSpPr txBox="1">
            <a:spLocks noChangeArrowheads="1"/>
          </p:cNvSpPr>
          <p:nvPr/>
        </p:nvSpPr>
        <p:spPr bwMode="auto">
          <a:xfrm>
            <a:off x="4286250" y="2971800"/>
            <a:ext cx="438150" cy="366713"/>
          </a:xfrm>
          <a:prstGeom prst="rect">
            <a:avLst/>
          </a:prstGeom>
          <a:solidFill>
            <a:srgbClr val="EBD7C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chemeClr val="accent1"/>
                </a:solidFill>
                <a:latin typeface="Arial" charset="0"/>
              </a:rPr>
              <a:t>34</a:t>
            </a:r>
          </a:p>
        </p:txBody>
      </p:sp>
      <p:sp>
        <p:nvSpPr>
          <p:cNvPr id="307212" name="Text Box 12"/>
          <p:cNvSpPr txBox="1">
            <a:spLocks noChangeArrowheads="1"/>
          </p:cNvSpPr>
          <p:nvPr/>
        </p:nvSpPr>
        <p:spPr bwMode="auto">
          <a:xfrm>
            <a:off x="8477250" y="2971800"/>
            <a:ext cx="438150" cy="366713"/>
          </a:xfrm>
          <a:prstGeom prst="rect">
            <a:avLst/>
          </a:prstGeom>
          <a:solidFill>
            <a:srgbClr val="EBD7C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chemeClr val="accent1"/>
                </a:solidFill>
                <a:latin typeface="Arial" charset="0"/>
              </a:rPr>
              <a:t>36</a:t>
            </a:r>
          </a:p>
        </p:txBody>
      </p:sp>
      <p:sp>
        <p:nvSpPr>
          <p:cNvPr id="307213" name="Text Box 13"/>
          <p:cNvSpPr txBox="1">
            <a:spLocks noChangeArrowheads="1"/>
          </p:cNvSpPr>
          <p:nvPr/>
        </p:nvSpPr>
        <p:spPr bwMode="auto">
          <a:xfrm>
            <a:off x="8477250" y="3290888"/>
            <a:ext cx="438150" cy="366712"/>
          </a:xfrm>
          <a:prstGeom prst="rect">
            <a:avLst/>
          </a:prstGeom>
          <a:solidFill>
            <a:srgbClr val="EBD7C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chemeClr val="accent1"/>
                </a:solidFill>
                <a:latin typeface="Arial" charset="0"/>
              </a:rPr>
              <a:t>36</a:t>
            </a:r>
          </a:p>
        </p:txBody>
      </p:sp>
      <p:sp>
        <p:nvSpPr>
          <p:cNvPr id="307214" name="Text Box 14"/>
          <p:cNvSpPr txBox="1">
            <a:spLocks noChangeArrowheads="1"/>
          </p:cNvSpPr>
          <p:nvPr/>
        </p:nvSpPr>
        <p:spPr bwMode="auto">
          <a:xfrm>
            <a:off x="4286250" y="3290888"/>
            <a:ext cx="438150" cy="366712"/>
          </a:xfrm>
          <a:prstGeom prst="rect">
            <a:avLst/>
          </a:prstGeom>
          <a:solidFill>
            <a:srgbClr val="EBD7C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chemeClr val="accent1"/>
                </a:solidFill>
                <a:latin typeface="Arial" charset="0"/>
              </a:rPr>
              <a:t>34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06" grpId="0" autoUpdateAnimBg="0"/>
      <p:bldP spid="307207" grpId="0" animBg="1" autoUpdateAnimBg="0"/>
      <p:bldP spid="307208" grpId="0" animBg="1" autoUpdateAnimBg="0"/>
      <p:bldP spid="307209" grpId="0" animBg="1" autoUpdateAnimBg="0"/>
      <p:bldP spid="307210" grpId="0" animBg="1" autoUpdateAnimBg="0"/>
      <p:bldP spid="307211" grpId="0" animBg="1" autoUpdateAnimBg="0"/>
      <p:bldP spid="307212" grpId="0" animBg="1" autoUpdateAnimBg="0"/>
      <p:bldP spid="307213" grpId="0" animBg="1" autoUpdateAnimBg="0"/>
      <p:bldP spid="307214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309563"/>
            <a:ext cx="8115300" cy="422275"/>
          </a:xfrm>
        </p:spPr>
        <p:txBody>
          <a:bodyPr/>
          <a:lstStyle/>
          <a:p>
            <a:r>
              <a:rPr lang="en-US"/>
              <a:t>Improved Code for Computing a Sum</a:t>
            </a:r>
          </a:p>
        </p:txBody>
      </p:sp>
      <p:sp>
        <p:nvSpPr>
          <p:cNvPr id="308227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3638550" cy="2301875"/>
          </a:xfrm>
          <a:prstGeom prst="rect">
            <a:avLst/>
          </a:prstGeom>
          <a:solidFill>
            <a:srgbClr val="EBD7C3"/>
          </a:solidFill>
          <a:ln w="12700">
            <a:solidFill>
              <a:srgbClr val="333399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latin typeface="Arial" charset="0"/>
              </a:rPr>
              <a:t>Thread 1</a:t>
            </a:r>
          </a:p>
          <a:p>
            <a:endParaRPr lang="en-US" sz="1800" b="1">
              <a:latin typeface="Arial" charset="0"/>
            </a:endParaRPr>
          </a:p>
          <a:p>
            <a:r>
              <a:rPr lang="en-US" sz="1800" b="1">
                <a:latin typeface="Arial" charset="0"/>
              </a:rPr>
              <a:t>    local_s1= 0</a:t>
            </a:r>
          </a:p>
          <a:p>
            <a:r>
              <a:rPr lang="en-US" sz="1800" b="1">
                <a:latin typeface="Arial" charset="0"/>
              </a:rPr>
              <a:t>    for i = 0, n/2-1</a:t>
            </a:r>
          </a:p>
          <a:p>
            <a:r>
              <a:rPr lang="en-US" sz="1800" b="1">
                <a:latin typeface="Arial" charset="0"/>
              </a:rPr>
              <a:t>        local_s1 = local_s1 + f(A[i])</a:t>
            </a:r>
          </a:p>
          <a:p>
            <a:r>
              <a:rPr lang="en-US" sz="1800" b="1">
                <a:latin typeface="Arial" charset="0"/>
              </a:rPr>
              <a:t>    </a:t>
            </a:r>
          </a:p>
          <a:p>
            <a:r>
              <a:rPr lang="en-US" sz="1800" b="1">
                <a:latin typeface="Arial" charset="0"/>
              </a:rPr>
              <a:t>    s = s + local_s1</a:t>
            </a:r>
          </a:p>
          <a:p>
            <a:r>
              <a:rPr lang="en-US" sz="1800" b="1">
                <a:latin typeface="Arial" charset="0"/>
              </a:rPr>
              <a:t>    </a:t>
            </a:r>
          </a:p>
        </p:txBody>
      </p:sp>
      <p:sp>
        <p:nvSpPr>
          <p:cNvPr id="308228" name="Text Box 4"/>
          <p:cNvSpPr txBox="1">
            <a:spLocks noChangeArrowheads="1"/>
          </p:cNvSpPr>
          <p:nvPr/>
        </p:nvSpPr>
        <p:spPr bwMode="auto">
          <a:xfrm>
            <a:off x="4724400" y="1828800"/>
            <a:ext cx="3575050" cy="2301875"/>
          </a:xfrm>
          <a:prstGeom prst="rect">
            <a:avLst/>
          </a:prstGeom>
          <a:solidFill>
            <a:srgbClr val="EBD7C3"/>
          </a:solidFill>
          <a:ln w="12700">
            <a:solidFill>
              <a:srgbClr val="333399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latin typeface="Arial" charset="0"/>
              </a:rPr>
              <a:t>Thread 2</a:t>
            </a:r>
          </a:p>
          <a:p>
            <a:endParaRPr lang="en-US" sz="1800" b="1">
              <a:latin typeface="Arial" charset="0"/>
            </a:endParaRPr>
          </a:p>
          <a:p>
            <a:r>
              <a:rPr lang="en-US" sz="1800" b="1">
                <a:latin typeface="Arial" charset="0"/>
              </a:rPr>
              <a:t>    local_s2 = 0</a:t>
            </a:r>
          </a:p>
          <a:p>
            <a:r>
              <a:rPr lang="en-US" sz="1800" b="1">
                <a:latin typeface="Arial" charset="0"/>
              </a:rPr>
              <a:t>    for i = n/2, n-1</a:t>
            </a:r>
          </a:p>
          <a:p>
            <a:r>
              <a:rPr lang="en-US" sz="1800" b="1">
                <a:latin typeface="Arial" charset="0"/>
              </a:rPr>
              <a:t>        local_s2= local_s2 + f(A[i])</a:t>
            </a:r>
          </a:p>
          <a:p>
            <a:r>
              <a:rPr lang="en-US" sz="1800" b="1">
                <a:latin typeface="Arial" charset="0"/>
              </a:rPr>
              <a:t>    </a:t>
            </a:r>
          </a:p>
          <a:p>
            <a:r>
              <a:rPr lang="en-US" sz="1800" b="1">
                <a:latin typeface="Arial" charset="0"/>
              </a:rPr>
              <a:t>    s = s +local_s2</a:t>
            </a:r>
          </a:p>
          <a:p>
            <a:r>
              <a:rPr lang="en-US" sz="1800" b="1">
                <a:latin typeface="Arial" charset="0"/>
              </a:rPr>
              <a:t>    </a:t>
            </a:r>
          </a:p>
        </p:txBody>
      </p:sp>
      <p:sp>
        <p:nvSpPr>
          <p:cNvPr id="308229" name="Text Box 5"/>
          <p:cNvSpPr txBox="1">
            <a:spLocks noChangeArrowheads="1"/>
          </p:cNvSpPr>
          <p:nvPr/>
        </p:nvSpPr>
        <p:spPr bwMode="auto">
          <a:xfrm>
            <a:off x="3505200" y="968375"/>
            <a:ext cx="1790700" cy="654050"/>
          </a:xfrm>
          <a:prstGeom prst="rect">
            <a:avLst/>
          </a:prstGeom>
          <a:solidFill>
            <a:srgbClr val="EBD7C3"/>
          </a:solidFill>
          <a:ln w="12700">
            <a:solidFill>
              <a:srgbClr val="333399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latin typeface="Arial" charset="0"/>
              </a:rPr>
              <a:t>static int s = 0;</a:t>
            </a:r>
          </a:p>
          <a:p>
            <a:endParaRPr lang="en-US" sz="1800" b="1">
              <a:latin typeface="Arial" charset="0"/>
            </a:endParaRPr>
          </a:p>
        </p:txBody>
      </p:sp>
      <p:sp>
        <p:nvSpPr>
          <p:cNvPr id="308230" name="Rectangle 6"/>
          <p:cNvSpPr>
            <a:spLocks noChangeArrowheads="1"/>
          </p:cNvSpPr>
          <p:nvPr/>
        </p:nvSpPr>
        <p:spPr bwMode="auto">
          <a:xfrm>
            <a:off x="609600" y="4130675"/>
            <a:ext cx="8001000" cy="223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3500" tIns="25400" rIns="63500" bIns="25400">
            <a:spAutoFit/>
          </a:bodyPr>
          <a:lstStyle/>
          <a:p>
            <a:pPr marL="203200" indent="-203200">
              <a:spcBef>
                <a:spcPct val="15000"/>
              </a:spcBef>
              <a:buSzPct val="100000"/>
              <a:buFontTx/>
              <a:buChar char="•"/>
            </a:pPr>
            <a:r>
              <a:rPr lang="en-US" sz="2400">
                <a:latin typeface="Arial" charset="0"/>
              </a:rPr>
              <a:t>Since addition is associative, it</a:t>
            </a:r>
            <a:r>
              <a:rPr lang="ja-JP" altLang="en-US" sz="2400">
                <a:latin typeface="Arial"/>
              </a:rPr>
              <a:t>’</a:t>
            </a:r>
            <a:r>
              <a:rPr lang="en-US" sz="2400">
                <a:latin typeface="Arial" charset="0"/>
              </a:rPr>
              <a:t>s OK to rearrange order</a:t>
            </a:r>
          </a:p>
          <a:p>
            <a:pPr marL="203200" indent="-203200">
              <a:spcBef>
                <a:spcPct val="15000"/>
              </a:spcBef>
              <a:buSzPct val="100000"/>
              <a:buFontTx/>
              <a:buChar char="•"/>
            </a:pPr>
            <a:r>
              <a:rPr lang="en-US" sz="2400">
                <a:latin typeface="Arial" charset="0"/>
              </a:rPr>
              <a:t>Most computation is on private variables</a:t>
            </a:r>
          </a:p>
          <a:p>
            <a:pPr marL="685800" lvl="1" indent="-190500">
              <a:spcBef>
                <a:spcPct val="15000"/>
              </a:spcBef>
              <a:buSzPct val="100000"/>
              <a:buFontTx/>
              <a:buChar char="-"/>
            </a:pPr>
            <a:r>
              <a:rPr lang="en-US" sz="2000">
                <a:latin typeface="Arial" charset="0"/>
              </a:rPr>
              <a:t>Sharing frequency is also reduced, which might improve speed </a:t>
            </a:r>
          </a:p>
          <a:p>
            <a:pPr marL="685800" lvl="1" indent="-190500">
              <a:spcBef>
                <a:spcPct val="15000"/>
              </a:spcBef>
              <a:buSzPct val="100000"/>
              <a:buFontTx/>
              <a:buChar char="-"/>
            </a:pPr>
            <a:r>
              <a:rPr lang="en-US" sz="2000">
                <a:latin typeface="Arial" charset="0"/>
              </a:rPr>
              <a:t>But there is still a race condition on the update of shared s</a:t>
            </a:r>
          </a:p>
          <a:p>
            <a:pPr marL="685800" lvl="1" indent="-190500">
              <a:spcBef>
                <a:spcPct val="15000"/>
              </a:spcBef>
              <a:buSzPct val="100000"/>
              <a:buFontTx/>
              <a:buChar char="-"/>
            </a:pPr>
            <a:r>
              <a:rPr lang="en-US" sz="2000">
                <a:latin typeface="Arial" charset="0"/>
              </a:rPr>
              <a:t>The race condition can be fixed by adding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locks</a:t>
            </a:r>
            <a:r>
              <a:rPr lang="en-US" sz="2000">
                <a:latin typeface="Arial" charset="0"/>
              </a:rPr>
              <a:t> </a:t>
            </a:r>
          </a:p>
          <a:p>
            <a:pPr marL="685800" lvl="1" indent="-190500">
              <a:spcBef>
                <a:spcPct val="15000"/>
              </a:spcBef>
              <a:buSzPct val="100000"/>
              <a:buFontTx/>
              <a:buChar char="-"/>
            </a:pPr>
            <a:r>
              <a:rPr lang="en-US" sz="2000">
                <a:latin typeface="Arial" charset="0"/>
              </a:rPr>
              <a:t>Only one thread can hold a lock at a time; others wait for it</a:t>
            </a:r>
          </a:p>
        </p:txBody>
      </p:sp>
      <p:grpSp>
        <p:nvGrpSpPr>
          <p:cNvPr id="308231" name="Group 7"/>
          <p:cNvGrpSpPr>
            <a:grpSpLocks/>
          </p:cNvGrpSpPr>
          <p:nvPr/>
        </p:nvGrpSpPr>
        <p:grpSpPr bwMode="auto">
          <a:xfrm>
            <a:off x="1008063" y="1255713"/>
            <a:ext cx="5278437" cy="2797175"/>
            <a:chOff x="635" y="791"/>
            <a:chExt cx="3325" cy="1762"/>
          </a:xfrm>
        </p:grpSpPr>
        <p:sp>
          <p:nvSpPr>
            <p:cNvPr id="308232" name="Text Box 8"/>
            <p:cNvSpPr txBox="1">
              <a:spLocks noChangeArrowheads="1"/>
            </p:cNvSpPr>
            <p:nvPr/>
          </p:nvSpPr>
          <p:spPr bwMode="auto">
            <a:xfrm>
              <a:off x="2208" y="791"/>
              <a:ext cx="10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BD7C3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1">
                  <a:solidFill>
                    <a:srgbClr val="006600"/>
                  </a:solidFill>
                  <a:latin typeface="Arial" charset="0"/>
                </a:rPr>
                <a:t>static lock lk;</a:t>
              </a:r>
              <a:endParaRPr lang="en-US" sz="2000" b="1">
                <a:solidFill>
                  <a:srgbClr val="006600"/>
                </a:solidFill>
                <a:latin typeface="Arial" charset="0"/>
              </a:endParaRPr>
            </a:p>
          </p:txBody>
        </p:sp>
        <p:sp>
          <p:nvSpPr>
            <p:cNvPr id="308233" name="Text Box 9"/>
            <p:cNvSpPr txBox="1">
              <a:spLocks noChangeArrowheads="1"/>
            </p:cNvSpPr>
            <p:nvPr/>
          </p:nvSpPr>
          <p:spPr bwMode="auto">
            <a:xfrm>
              <a:off x="635" y="2026"/>
              <a:ext cx="6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BD7C3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1">
                  <a:solidFill>
                    <a:srgbClr val="006600"/>
                  </a:solidFill>
                  <a:latin typeface="Arial" charset="0"/>
                </a:rPr>
                <a:t>lock(lk);</a:t>
              </a:r>
              <a:endParaRPr lang="en-US" sz="2000" b="1">
                <a:solidFill>
                  <a:srgbClr val="006600"/>
                </a:solidFill>
                <a:latin typeface="Arial" charset="0"/>
              </a:endParaRPr>
            </a:p>
          </p:txBody>
        </p:sp>
        <p:sp>
          <p:nvSpPr>
            <p:cNvPr id="308234" name="Text Box 10"/>
            <p:cNvSpPr txBox="1">
              <a:spLocks noChangeArrowheads="1"/>
            </p:cNvSpPr>
            <p:nvPr/>
          </p:nvSpPr>
          <p:spPr bwMode="auto">
            <a:xfrm>
              <a:off x="635" y="2322"/>
              <a:ext cx="8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BD7C3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1">
                  <a:solidFill>
                    <a:srgbClr val="006600"/>
                  </a:solidFill>
                  <a:latin typeface="Arial" charset="0"/>
                </a:rPr>
                <a:t>unlock(lk);</a:t>
              </a:r>
              <a:endParaRPr lang="en-US" sz="2000" b="1">
                <a:solidFill>
                  <a:srgbClr val="006600"/>
                </a:solidFill>
                <a:latin typeface="Arial" charset="0"/>
              </a:endParaRPr>
            </a:p>
          </p:txBody>
        </p:sp>
        <p:sp>
          <p:nvSpPr>
            <p:cNvPr id="308235" name="Text Box 11"/>
            <p:cNvSpPr txBox="1">
              <a:spLocks noChangeArrowheads="1"/>
            </p:cNvSpPr>
            <p:nvPr/>
          </p:nvSpPr>
          <p:spPr bwMode="auto">
            <a:xfrm>
              <a:off x="3116" y="2026"/>
              <a:ext cx="6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BD7C3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1">
                  <a:solidFill>
                    <a:srgbClr val="006600"/>
                  </a:solidFill>
                  <a:latin typeface="Arial" charset="0"/>
                </a:rPr>
                <a:t>lock(lk);</a:t>
              </a:r>
              <a:endParaRPr lang="en-US" sz="2000" b="1">
                <a:solidFill>
                  <a:srgbClr val="006600"/>
                </a:solidFill>
                <a:latin typeface="Arial" charset="0"/>
              </a:endParaRPr>
            </a:p>
          </p:txBody>
        </p:sp>
        <p:sp>
          <p:nvSpPr>
            <p:cNvPr id="308236" name="Text Box 12"/>
            <p:cNvSpPr txBox="1">
              <a:spLocks noChangeArrowheads="1"/>
            </p:cNvSpPr>
            <p:nvPr/>
          </p:nvSpPr>
          <p:spPr bwMode="auto">
            <a:xfrm>
              <a:off x="3116" y="2322"/>
              <a:ext cx="8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BD7C3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1">
                  <a:solidFill>
                    <a:srgbClr val="006600"/>
                  </a:solidFill>
                  <a:latin typeface="Arial" charset="0"/>
                </a:rPr>
                <a:t>unlock(lk);</a:t>
              </a:r>
              <a:endParaRPr lang="en-US" sz="2000" b="1">
                <a:solidFill>
                  <a:srgbClr val="006600"/>
                </a:solidFill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1A0FEF"/>
      </a:hlink>
      <a:folHlink>
        <a:srgbClr val="0066FF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System VT Spec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System VT Special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10312</TotalTime>
  <Words>2142</Words>
  <Application>Microsoft Macintosh PowerPoint</Application>
  <PresentationFormat>On-screen Show (4:3)</PresentationFormat>
  <Paragraphs>466</Paragraphs>
  <Slides>25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Default Design</vt:lpstr>
      <vt:lpstr>  CS 240A:  Models of parallel programming:   Machines, languages, and complexity measures  </vt:lpstr>
      <vt:lpstr>Generic Parallel Machine Architecture</vt:lpstr>
      <vt:lpstr>Parallel programming languages</vt:lpstr>
      <vt:lpstr>Some models of parallel computation</vt:lpstr>
      <vt:lpstr>Simple example: Sum f(A[i]) from i=1 to i=n</vt:lpstr>
      <vt:lpstr>Programming Model 1:  Shared Memory</vt:lpstr>
      <vt:lpstr>Shared Memory Code for Computing a Sum</vt:lpstr>
      <vt:lpstr>Shared Memory Code for Computing a Sum</vt:lpstr>
      <vt:lpstr>Improved Code for Computing a Sum</vt:lpstr>
      <vt:lpstr>Shared memory programming model</vt:lpstr>
      <vt:lpstr>Machine Model 1:  Shared Memory</vt:lpstr>
      <vt:lpstr>Programming Model 2:  Message Passing</vt:lpstr>
      <vt:lpstr>Computing s = A[1]+A[2] on each processor</vt:lpstr>
      <vt:lpstr>Message-passing programming model</vt:lpstr>
      <vt:lpstr>Machine Model 2:  Distributed Memory Cluster</vt:lpstr>
      <vt:lpstr>Programming Model 4:  Data Parallel</vt:lpstr>
      <vt:lpstr>Machine Model 4a:  SIMD System</vt:lpstr>
      <vt:lpstr>Machine Model 4b: Vector Machine</vt:lpstr>
      <vt:lpstr>Vector Processors</vt:lpstr>
      <vt:lpstr>Programming Model 3:  Partitioned Global Address Space (PGAS)</vt:lpstr>
      <vt:lpstr>Machine Model 3:  Globally Addressed Memory</vt:lpstr>
      <vt:lpstr>Machine Model 5:  Hybrids  (Catchall Category)</vt:lpstr>
      <vt:lpstr>4-core Intel Nehalem chip (2 per Triton node):</vt:lpstr>
      <vt:lpstr>Triton memory hierarchy </vt:lpstr>
      <vt:lpstr>Triton memory hierarchy </vt:lpstr>
    </vt:vector>
  </TitlesOfParts>
  <Company>PARC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Support-Graph Preconditioning</dc:title>
  <dc:creator>John R. Gilbert</dc:creator>
  <cp:lastModifiedBy>John Gilbert</cp:lastModifiedBy>
  <cp:revision>486</cp:revision>
  <cp:lastPrinted>1999-10-20T00:13:40Z</cp:lastPrinted>
  <dcterms:created xsi:type="dcterms:W3CDTF">1998-10-05T22:15:03Z</dcterms:created>
  <dcterms:modified xsi:type="dcterms:W3CDTF">2011-05-04T22:31:39Z</dcterms:modified>
</cp:coreProperties>
</file>