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413" r:id="rId2"/>
    <p:sldId id="414" r:id="rId3"/>
    <p:sldId id="415" r:id="rId4"/>
    <p:sldId id="416" r:id="rId5"/>
    <p:sldId id="418" r:id="rId6"/>
    <p:sldId id="419" r:id="rId7"/>
    <p:sldId id="417" r:id="rId8"/>
    <p:sldId id="402" r:id="rId9"/>
    <p:sldId id="403" r:id="rId10"/>
    <p:sldId id="404" r:id="rId11"/>
    <p:sldId id="411" r:id="rId12"/>
    <p:sldId id="405" r:id="rId13"/>
    <p:sldId id="406" r:id="rId14"/>
    <p:sldId id="407" r:id="rId15"/>
    <p:sldId id="408" r:id="rId16"/>
    <p:sldId id="409" r:id="rId17"/>
    <p:sldId id="412" r:id="rId18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4" Type="http://schemas.openxmlformats.org/officeDocument/2006/relationships/slide" Target="slides/slide12.xml"/><Relationship Id="rId5" Type="http://schemas.openxmlformats.org/officeDocument/2006/relationships/slide" Target="slides/slide13.xml"/><Relationship Id="rId6" Type="http://schemas.openxmlformats.org/officeDocument/2006/relationships/slide" Target="slides/slide14.xml"/><Relationship Id="rId1" Type="http://schemas.openxmlformats.org/officeDocument/2006/relationships/slide" Target="slides/slide8.xml"/><Relationship Id="rId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A8F75C0A-859D-304E-959C-4892A59FB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6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BC2E7FDE-007D-DC49-A08E-58BD527A91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7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2FDFB20-503A-134B-82BF-2DD64F576732}" type="slidenum">
              <a:rPr lang="en-US" sz="1300">
                <a:latin typeface="Times New Roman" charset="0"/>
              </a:rPr>
              <a:pPr/>
              <a:t>2</a:t>
            </a:fld>
            <a:endParaRPr lang="en-US" sz="130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5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9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1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2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6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0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518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3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6934199" cy="4191000"/>
          </a:xfrm>
        </p:spPr>
        <p:txBody>
          <a:bodyPr/>
          <a:lstStyle/>
          <a:p>
            <a:pPr algn="ctr"/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dirty="0" smtClean="0"/>
              <a:t>CS 240A: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u="sng" dirty="0" smtClean="0"/>
              <a:t>Models </a:t>
            </a:r>
            <a:r>
              <a:rPr lang="en-US" sz="3200" u="sng" dirty="0" smtClean="0"/>
              <a:t>of parallel programming:</a:t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Distributed memory and MPI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26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 more MPI routines (sometimes useful)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More </a:t>
            </a:r>
            <a:r>
              <a:rPr lang="en-US" b="1" u="sng" dirty="0" smtClean="0">
                <a:latin typeface="Courier New" charset="0"/>
              </a:rPr>
              <a:t>collective ops </a:t>
            </a:r>
            <a:r>
              <a:rPr lang="en-US" b="1" u="sng" dirty="0">
                <a:latin typeface="Courier New" charset="0"/>
              </a:rPr>
              <a:t>(like </a:t>
            </a:r>
            <a:r>
              <a:rPr lang="en-US" b="1" u="sng" dirty="0" err="1">
                <a:latin typeface="Courier New" charset="0"/>
              </a:rPr>
              <a:t>Bcast</a:t>
            </a:r>
            <a:r>
              <a:rPr lang="en-US" b="1" u="sng" dirty="0">
                <a:latin typeface="Courier New" charset="0"/>
              </a:rPr>
              <a:t> and Reduce):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MPI_Alltoall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MPI_Alltoallv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MPI_Scatter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MPI_Gather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Non-blocking send and receive: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u="sng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MPI_Isend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MPI_Irecv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MPI_Wait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MPI_Test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MPI_Probe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MPI_Iprobe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Synchronization: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MPI_Barrier</a:t>
            </a:r>
            <a:endParaRPr lang="en-US" b="1" dirty="0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Communicator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A set of processes that are allowed to communicate among themselves.</a:t>
            </a:r>
          </a:p>
          <a:p>
            <a:pPr lvl="1"/>
            <a:r>
              <a:rPr lang="en-US" sz="2400" b="1">
                <a:latin typeface="Courier New" charset="0"/>
              </a:rPr>
              <a:t>Kind of like a “radio channel”.</a:t>
            </a:r>
          </a:p>
          <a:p>
            <a:pPr lvl="1"/>
            <a:r>
              <a:rPr lang="en-US" sz="2400" b="1">
                <a:latin typeface="Courier New" charset="0"/>
              </a:rPr>
              <a:t>Default communicator: </a:t>
            </a:r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MPI_COMM_WORLD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 library can use its own communicator, separated from that of a user program.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Data Type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What kind of data is being sent/recvd?</a:t>
            </a:r>
          </a:p>
          <a:p>
            <a:pPr lvl="1"/>
            <a:r>
              <a:rPr lang="en-US" sz="2400" b="1">
                <a:latin typeface="Courier New" charset="0"/>
              </a:rPr>
              <a:t>Mostly just names for C data types</a:t>
            </a:r>
          </a:p>
          <a:p>
            <a:pPr lvl="1"/>
            <a:r>
              <a:rPr lang="en-US" sz="2400" b="1">
                <a:latin typeface="Courier New" charset="0"/>
              </a:rPr>
              <a:t>MPI_INT, MPI_CHAR, MPI_DOUBLE, etc.</a:t>
            </a:r>
          </a:p>
          <a:p>
            <a:pPr lvl="1">
              <a:buFontTx/>
              <a:buNone/>
            </a:pPr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Message Tag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Arbitrary (integer) label for a message</a:t>
            </a:r>
          </a:p>
          <a:p>
            <a:pPr lvl="1"/>
            <a:r>
              <a:rPr lang="en-US" sz="2400" b="1">
                <a:latin typeface="Courier New" charset="0"/>
              </a:rPr>
              <a:t>Tag of Send must match tag of Recv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Useful for error checking &amp; debugging</a:t>
            </a:r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89825" cy="609600"/>
          </a:xfrm>
        </p:spPr>
        <p:txBody>
          <a:bodyPr/>
          <a:lstStyle/>
          <a:p>
            <a:r>
              <a:rPr lang="en-US"/>
              <a:t>Parameters of blocking send</a:t>
            </a:r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1066800" y="2667000"/>
            <a:ext cx="716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MPI_Send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buf</a:t>
            </a:r>
            <a:r>
              <a:rPr lang="en-US" sz="2000" b="1" dirty="0">
                <a:latin typeface="Courier New" charset="0"/>
              </a:rPr>
              <a:t>, count, </a:t>
            </a:r>
            <a:r>
              <a:rPr lang="en-US" sz="2000" b="1" dirty="0" err="1">
                <a:latin typeface="Courier New" charset="0"/>
              </a:rPr>
              <a:t>datatype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dirty="0" err="1">
                <a:latin typeface="Courier New" charset="0"/>
              </a:rPr>
              <a:t>dest</a:t>
            </a:r>
            <a:r>
              <a:rPr lang="en-US" sz="2000" b="1" dirty="0">
                <a:latin typeface="Courier New" charset="0"/>
              </a:rPr>
              <a:t>, tag, </a:t>
            </a:r>
            <a:r>
              <a:rPr lang="en-US" sz="2000" b="1" dirty="0" err="1">
                <a:latin typeface="Courier New" charset="0"/>
              </a:rPr>
              <a:t>comm</a:t>
            </a:r>
            <a:r>
              <a:rPr lang="en-US" sz="2000" b="1" dirty="0">
                <a:latin typeface="Courier New" charset="0"/>
              </a:rPr>
              <a:t>)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1951038" y="3154363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4069" name="Rectangle 5"/>
          <p:cNvSpPr>
            <a:spLocks noChangeArrowheads="1"/>
          </p:cNvSpPr>
          <p:nvPr/>
        </p:nvSpPr>
        <p:spPr bwMode="auto">
          <a:xfrm>
            <a:off x="2786063" y="3687763"/>
            <a:ext cx="1585912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Number of items</a:t>
            </a:r>
            <a:endParaRPr lang="en-US" sz="1200">
              <a:latin typeface="Arial" charset="0"/>
            </a:endParaRPr>
          </a:p>
        </p:txBody>
      </p:sp>
      <p:sp>
        <p:nvSpPr>
          <p:cNvPr id="344070" name="Rectangle 6"/>
          <p:cNvSpPr>
            <a:spLocks noChangeArrowheads="1"/>
          </p:cNvSpPr>
          <p:nvPr/>
        </p:nvSpPr>
        <p:spPr bwMode="auto">
          <a:xfrm>
            <a:off x="3976688" y="3154363"/>
            <a:ext cx="1108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Datatype of</a:t>
            </a:r>
            <a:endParaRPr lang="en-US" sz="1200">
              <a:latin typeface="Arial" charset="0"/>
            </a:endParaRPr>
          </a:p>
        </p:txBody>
      </p:sp>
      <p:sp>
        <p:nvSpPr>
          <p:cNvPr id="344071" name="Rectangle 7"/>
          <p:cNvSpPr>
            <a:spLocks noChangeArrowheads="1"/>
          </p:cNvSpPr>
          <p:nvPr/>
        </p:nvSpPr>
        <p:spPr bwMode="auto">
          <a:xfrm>
            <a:off x="4740275" y="3687763"/>
            <a:ext cx="18542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Rank of destination</a:t>
            </a:r>
            <a:endParaRPr lang="en-US" sz="1200">
              <a:latin typeface="Arial" charset="0"/>
            </a:endParaRPr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6019800" y="3200400"/>
            <a:ext cx="12398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>
              <a:latin typeface="Arial" charset="0"/>
            </a:endParaRP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6659563" y="3705225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Comm</a:t>
            </a:r>
            <a:endParaRPr lang="en-US" sz="1200">
              <a:latin typeface="Arial" charset="0"/>
            </a:endParaRPr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7281863" y="3705225"/>
            <a:ext cx="7699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unicator</a:t>
            </a:r>
            <a:endParaRPr lang="en-US" sz="1200">
              <a:latin typeface="Arial" charset="0"/>
            </a:endParaRPr>
          </a:p>
        </p:txBody>
      </p:sp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1933575" y="3384550"/>
            <a:ext cx="6508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send b</a:t>
            </a:r>
            <a:endParaRPr lang="en-US" sz="1200">
              <a:latin typeface="Arial" charset="0"/>
            </a:endParaRPr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2573338" y="3384550"/>
            <a:ext cx="2413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2803525" y="3384550"/>
            <a:ext cx="192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4078" name="Rectangle 14"/>
          <p:cNvSpPr>
            <a:spLocks noChangeArrowheads="1"/>
          </p:cNvSpPr>
          <p:nvPr/>
        </p:nvSpPr>
        <p:spPr bwMode="auto">
          <a:xfrm>
            <a:off x="3213100" y="3917950"/>
            <a:ext cx="7112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to send</a:t>
            </a:r>
            <a:endParaRPr lang="en-US" sz="1200">
              <a:latin typeface="Arial" charset="0"/>
            </a:endParaRPr>
          </a:p>
        </p:txBody>
      </p:sp>
      <p:sp>
        <p:nvSpPr>
          <p:cNvPr id="344079" name="Rectangle 15"/>
          <p:cNvSpPr>
            <a:spLocks noChangeArrowheads="1"/>
          </p:cNvSpPr>
          <p:nvPr/>
        </p:nvSpPr>
        <p:spPr bwMode="auto">
          <a:xfrm>
            <a:off x="4065588" y="3384550"/>
            <a:ext cx="9382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each item</a:t>
            </a:r>
            <a:endParaRPr lang="en-US" sz="1200">
              <a:latin typeface="Arial" charset="0"/>
            </a:endParaRPr>
          </a:p>
        </p:txBody>
      </p:sp>
      <p:sp>
        <p:nvSpPr>
          <p:cNvPr id="344080" name="Rectangle 16"/>
          <p:cNvSpPr>
            <a:spLocks noChangeArrowheads="1"/>
          </p:cNvSpPr>
          <p:nvPr/>
        </p:nvSpPr>
        <p:spPr bwMode="auto">
          <a:xfrm>
            <a:off x="5273675" y="3917950"/>
            <a:ext cx="7572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process</a:t>
            </a:r>
            <a:endParaRPr lang="en-US" sz="1200">
              <a:latin typeface="Arial" charset="0"/>
            </a:endParaRPr>
          </a:p>
        </p:txBody>
      </p:sp>
      <p:sp>
        <p:nvSpPr>
          <p:cNvPr id="344081" name="Line 17"/>
          <p:cNvSpPr>
            <a:spLocks noChangeShapeType="1"/>
          </p:cNvSpPr>
          <p:nvPr/>
        </p:nvSpPr>
        <p:spPr bwMode="auto">
          <a:xfrm flipH="1">
            <a:off x="2554288" y="2940050"/>
            <a:ext cx="214312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2" name="Line 18"/>
          <p:cNvSpPr>
            <a:spLocks noChangeShapeType="1"/>
          </p:cNvSpPr>
          <p:nvPr/>
        </p:nvSpPr>
        <p:spPr bwMode="auto">
          <a:xfrm>
            <a:off x="3567113" y="2940050"/>
            <a:ext cx="1587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3" name="Line 19"/>
          <p:cNvSpPr>
            <a:spLocks noChangeShapeType="1"/>
          </p:cNvSpPr>
          <p:nvPr/>
        </p:nvSpPr>
        <p:spPr bwMode="auto">
          <a:xfrm>
            <a:off x="4527550" y="2940050"/>
            <a:ext cx="1588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4" name="Line 20"/>
          <p:cNvSpPr>
            <a:spLocks noChangeShapeType="1"/>
          </p:cNvSpPr>
          <p:nvPr/>
        </p:nvSpPr>
        <p:spPr bwMode="auto">
          <a:xfrm flipH="1">
            <a:off x="6394450" y="2971800"/>
            <a:ext cx="463550" cy="2349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5" name="Line 21"/>
          <p:cNvSpPr>
            <a:spLocks noChangeShapeType="1"/>
          </p:cNvSpPr>
          <p:nvPr/>
        </p:nvSpPr>
        <p:spPr bwMode="auto">
          <a:xfrm flipH="1">
            <a:off x="5648325" y="2895600"/>
            <a:ext cx="371475" cy="79057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6" name="Line 22"/>
          <p:cNvSpPr>
            <a:spLocks noChangeShapeType="1"/>
          </p:cNvSpPr>
          <p:nvPr/>
        </p:nvSpPr>
        <p:spPr bwMode="auto">
          <a:xfrm flipH="1">
            <a:off x="7299325" y="2971800"/>
            <a:ext cx="320675" cy="7683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r>
              <a:rPr lang="en-US" sz="2000"/>
              <a:t>     </a:t>
            </a:r>
            <a:r>
              <a:rPr lang="en-US"/>
              <a:t>Parameters of blocking receive</a:t>
            </a: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609600" y="2667000"/>
            <a:ext cx="83113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MPI_Recv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count, </a:t>
            </a:r>
            <a:r>
              <a:rPr lang="en-US" sz="2000" b="1" dirty="0" err="1">
                <a:latin typeface="Courier New"/>
                <a:cs typeface="Courier New"/>
              </a:rPr>
              <a:t>datatype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src</a:t>
            </a:r>
            <a:r>
              <a:rPr lang="en-US" sz="2000" b="1" dirty="0">
                <a:latin typeface="Courier New"/>
                <a:cs typeface="Courier New"/>
              </a:rPr>
              <a:t>, tag, </a:t>
            </a:r>
            <a:r>
              <a:rPr lang="en-US" sz="2000" b="1" dirty="0" err="1">
                <a:latin typeface="Courier New"/>
                <a:cs typeface="Courier New"/>
              </a:rPr>
              <a:t>comm</a:t>
            </a:r>
            <a:r>
              <a:rPr lang="en-US" sz="2000" b="1" dirty="0">
                <a:latin typeface="Courier New"/>
                <a:cs typeface="Courier New"/>
              </a:rPr>
              <a:t>, status)</a:t>
            </a: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1482725" y="3144838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2262188" y="3676650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Maxim</a:t>
            </a:r>
            <a:endParaRPr lang="en-US" sz="1200">
              <a:latin typeface="Arial" charset="0"/>
            </a:endParaRP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2881313" y="3676650"/>
            <a:ext cx="4810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 n</a:t>
            </a:r>
            <a:endParaRPr lang="en-US" sz="1200">
              <a:latin typeface="Arial" charset="0"/>
            </a:endParaRP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3359150" y="3676650"/>
            <a:ext cx="6127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umber</a:t>
            </a:r>
            <a:endParaRPr lang="en-US" sz="1200">
              <a:latin typeface="Arial" charset="0"/>
            </a:endParaRP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5791200" y="3200400"/>
            <a:ext cx="1239838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553200" y="3733800"/>
            <a:ext cx="1389062" cy="258763"/>
            <a:chOff x="6084888" y="3746500"/>
            <a:chExt cx="1389062" cy="258763"/>
          </a:xfrm>
        </p:grpSpPr>
        <p:sp>
          <p:nvSpPr>
            <p:cNvPr id="345099" name="Rectangle 11"/>
            <p:cNvSpPr>
              <a:spLocks noChangeArrowheads="1"/>
            </p:cNvSpPr>
            <p:nvPr/>
          </p:nvSpPr>
          <p:spPr bwMode="auto">
            <a:xfrm>
              <a:off x="6084888" y="3746500"/>
              <a:ext cx="635000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Comm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0" name="Rectangle 12"/>
            <p:cNvSpPr>
              <a:spLocks noChangeArrowheads="1"/>
            </p:cNvSpPr>
            <p:nvPr/>
          </p:nvSpPr>
          <p:spPr bwMode="auto">
            <a:xfrm>
              <a:off x="6704013" y="3746500"/>
              <a:ext cx="7699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unicator</a:t>
              </a:r>
              <a:endParaRPr lang="en-US" sz="1200">
                <a:latin typeface="Arial" charset="0"/>
              </a:endParaRPr>
            </a:p>
          </p:txBody>
        </p:sp>
      </p:grp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1358900" y="3357563"/>
            <a:ext cx="5762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receiv</a:t>
            </a:r>
            <a:endParaRPr lang="en-US" sz="1200">
              <a:latin typeface="Arial" charset="0"/>
            </a:endParaRP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1925638" y="3357563"/>
            <a:ext cx="3016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 b</a:t>
            </a:r>
            <a:endParaRPr lang="en-US" sz="1200">
              <a:latin typeface="Arial" charset="0"/>
            </a:endParaRP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2209800" y="3357563"/>
            <a:ext cx="2413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2439988" y="3357563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2244725" y="3889375"/>
            <a:ext cx="16351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of items to receiv</a:t>
            </a:r>
            <a:endParaRPr lang="en-US" sz="1200">
              <a:latin typeface="Arial" charset="0"/>
            </a:endParaRPr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3854450" y="38893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</a:t>
            </a:r>
            <a:endParaRPr lang="en-US" sz="120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962400" y="3276600"/>
            <a:ext cx="1108075" cy="471487"/>
            <a:chOff x="3643313" y="3144838"/>
            <a:chExt cx="1108075" cy="471487"/>
          </a:xfrm>
        </p:grpSpPr>
        <p:sp>
          <p:nvSpPr>
            <p:cNvPr id="345096" name="Rectangle 8"/>
            <p:cNvSpPr>
              <a:spLocks noChangeArrowheads="1"/>
            </p:cNvSpPr>
            <p:nvPr/>
          </p:nvSpPr>
          <p:spPr bwMode="auto">
            <a:xfrm>
              <a:off x="3643313" y="3144838"/>
              <a:ext cx="1108075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Datatype</a:t>
              </a:r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 of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7" name="Rectangle 19"/>
            <p:cNvSpPr>
              <a:spLocks noChangeArrowheads="1"/>
            </p:cNvSpPr>
            <p:nvPr/>
          </p:nvSpPr>
          <p:spPr bwMode="auto">
            <a:xfrm>
              <a:off x="3713163" y="3357563"/>
              <a:ext cx="938212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each item</a:t>
              </a:r>
              <a:endParaRPr lang="en-US" sz="1200">
                <a:latin typeface="Arial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24400" y="3733800"/>
            <a:ext cx="1455737" cy="471488"/>
            <a:chOff x="4421188" y="3676650"/>
            <a:chExt cx="1455737" cy="471488"/>
          </a:xfrm>
        </p:grpSpPr>
        <p:sp>
          <p:nvSpPr>
            <p:cNvPr id="345097" name="Rectangle 9"/>
            <p:cNvSpPr>
              <a:spLocks noChangeArrowheads="1"/>
            </p:cNvSpPr>
            <p:nvPr/>
          </p:nvSpPr>
          <p:spPr bwMode="auto">
            <a:xfrm>
              <a:off x="4421188" y="3676650"/>
              <a:ext cx="14557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Rank of source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345108" name="Rectangle 20"/>
            <p:cNvSpPr>
              <a:spLocks noChangeArrowheads="1"/>
            </p:cNvSpPr>
            <p:nvPr/>
          </p:nvSpPr>
          <p:spPr bwMode="auto">
            <a:xfrm>
              <a:off x="4757738" y="3889375"/>
              <a:ext cx="7572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process</a:t>
              </a:r>
              <a:endParaRPr lang="en-US" sz="1200" dirty="0">
                <a:latin typeface="Arial" charset="0"/>
              </a:endParaRPr>
            </a:p>
          </p:txBody>
        </p:sp>
      </p:grpSp>
      <p:sp>
        <p:nvSpPr>
          <p:cNvPr id="345109" name="Line 21"/>
          <p:cNvSpPr>
            <a:spLocks noChangeShapeType="1"/>
          </p:cNvSpPr>
          <p:nvPr/>
        </p:nvSpPr>
        <p:spPr bwMode="auto">
          <a:xfrm flipH="1">
            <a:off x="2155824" y="2971800"/>
            <a:ext cx="130175" cy="227013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0" name="Line 22"/>
          <p:cNvSpPr>
            <a:spLocks noChangeShapeType="1"/>
          </p:cNvSpPr>
          <p:nvPr/>
        </p:nvSpPr>
        <p:spPr bwMode="auto">
          <a:xfrm>
            <a:off x="3111500" y="2916238"/>
            <a:ext cx="1588" cy="79533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>
            <a:off x="4495800" y="3048000"/>
            <a:ext cx="1587" cy="265112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>
            <a:off x="6324600" y="2971800"/>
            <a:ext cx="1587" cy="21272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3" name="Line 25"/>
          <p:cNvSpPr>
            <a:spLocks noChangeShapeType="1"/>
          </p:cNvSpPr>
          <p:nvPr/>
        </p:nvSpPr>
        <p:spPr bwMode="auto">
          <a:xfrm>
            <a:off x="5486400" y="2971800"/>
            <a:ext cx="1587" cy="79533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4" name="Line 26"/>
          <p:cNvSpPr>
            <a:spLocks noChangeShapeType="1"/>
          </p:cNvSpPr>
          <p:nvPr/>
        </p:nvSpPr>
        <p:spPr bwMode="auto">
          <a:xfrm flipH="1">
            <a:off x="7162800" y="3048000"/>
            <a:ext cx="0" cy="6858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620000" y="3048000"/>
            <a:ext cx="1373188" cy="541337"/>
            <a:chOff x="6686550" y="2916238"/>
            <a:chExt cx="1373188" cy="541337"/>
          </a:xfrm>
        </p:grpSpPr>
        <p:sp>
          <p:nvSpPr>
            <p:cNvPr id="345115" name="Rectangle 27"/>
            <p:cNvSpPr>
              <a:spLocks noChangeArrowheads="1"/>
            </p:cNvSpPr>
            <p:nvPr/>
          </p:nvSpPr>
          <p:spPr bwMode="auto">
            <a:xfrm>
              <a:off x="6686550" y="2986088"/>
              <a:ext cx="614363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Status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6" name="Line 28"/>
            <p:cNvSpPr>
              <a:spLocks noChangeShapeType="1"/>
            </p:cNvSpPr>
            <p:nvPr/>
          </p:nvSpPr>
          <p:spPr bwMode="auto">
            <a:xfrm flipH="1">
              <a:off x="7253288" y="2916238"/>
              <a:ext cx="123825" cy="123825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117" name="Rectangle 29"/>
            <p:cNvSpPr>
              <a:spLocks noChangeArrowheads="1"/>
            </p:cNvSpPr>
            <p:nvPr/>
          </p:nvSpPr>
          <p:spPr bwMode="auto">
            <a:xfrm>
              <a:off x="6686550" y="3198813"/>
              <a:ext cx="9271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after </a:t>
              </a:r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oper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8" name="Rectangle 30"/>
            <p:cNvSpPr>
              <a:spLocks noChangeArrowheads="1"/>
            </p:cNvSpPr>
            <p:nvPr/>
          </p:nvSpPr>
          <p:spPr bwMode="auto">
            <a:xfrm>
              <a:off x="7589838" y="3198813"/>
              <a:ext cx="4699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ation</a:t>
              </a:r>
              <a:endParaRPr lang="en-US" sz="1200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853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6537325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 Parallel Machine Architecture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458200" cy="128855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203200" indent="-203200">
              <a:buFontTx/>
              <a:buNone/>
            </a:pPr>
            <a:endParaRPr lang="en-US" sz="1800" dirty="0"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architecture question: 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and how fast are the interconnects?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2171700" lvl="4" indent="-342900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algorithm question:  </a:t>
            </a:r>
            <a:r>
              <a:rPr lang="en-US" sz="2000" u="sng" dirty="0">
                <a:solidFill>
                  <a:srgbClr val="FF0000"/>
                </a:solidFill>
                <a:latin typeface="Arial" charset="0"/>
              </a:rPr>
              <a:t>Where is the data?</a:t>
            </a:r>
            <a:endParaRPr lang="en-US" sz="3200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87338" y="815975"/>
            <a:ext cx="1162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Hierarchy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potential</a:t>
            </a:r>
          </a:p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interconnects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026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45488" cy="368300"/>
          </a:xfrm>
        </p:spPr>
        <p:txBody>
          <a:bodyPr/>
          <a:lstStyle/>
          <a:p>
            <a:r>
              <a:rPr lang="en-US"/>
              <a:t>Parallel programming languages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Many have been invented – *much* less consensus on </a:t>
            </a:r>
            <a:r>
              <a:rPr lang="en-US" dirty="0" smtClean="0"/>
              <a:t>what are the best </a:t>
            </a:r>
            <a:r>
              <a:rPr lang="en-US" dirty="0"/>
              <a:t>languages than in the sequential </a:t>
            </a:r>
            <a:r>
              <a:rPr lang="en-US" dirty="0" smtClean="0"/>
              <a:t>world.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Could have a whole course on them; we</a:t>
            </a:r>
            <a:r>
              <a:rPr lang="ja-JP" altLang="en-US" dirty="0"/>
              <a:t>’</a:t>
            </a:r>
            <a:r>
              <a:rPr lang="en-US" dirty="0" err="1"/>
              <a:t>ll</a:t>
            </a:r>
            <a:r>
              <a:rPr lang="en-US" dirty="0"/>
              <a:t> look </a:t>
            </a:r>
            <a:r>
              <a:rPr lang="en-US" dirty="0" smtClean="0"/>
              <a:t>just a few.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i="1" u="sng" dirty="0"/>
              <a:t>L</a:t>
            </a:r>
            <a:r>
              <a:rPr lang="en-US" i="1" u="sng" dirty="0" smtClean="0"/>
              <a:t>anguages </a:t>
            </a:r>
            <a:r>
              <a:rPr lang="en-US" i="1" u="sng" dirty="0"/>
              <a:t>you</a:t>
            </a:r>
            <a:r>
              <a:rPr lang="ja-JP" altLang="en-US" i="1" u="sng" dirty="0"/>
              <a:t>’</a:t>
            </a:r>
            <a:r>
              <a:rPr lang="en-US" i="1" u="sng" dirty="0" err="1"/>
              <a:t>ll</a:t>
            </a:r>
            <a:r>
              <a:rPr lang="en-US" i="1" u="sng" dirty="0"/>
              <a:t> use in </a:t>
            </a:r>
            <a:r>
              <a:rPr lang="en-US" i="1" u="sng" dirty="0" smtClean="0"/>
              <a:t>homework</a:t>
            </a:r>
            <a:r>
              <a:rPr lang="en-US" dirty="0" smtClean="0"/>
              <a:t>:</a:t>
            </a:r>
            <a:endParaRPr lang="en-US" dirty="0"/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/>
              <a:t>with MPI  (very widely used, very old-fashioned)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Cilk</a:t>
            </a:r>
            <a:r>
              <a:rPr lang="en-US" dirty="0" smtClean="0"/>
              <a:t>++         (</a:t>
            </a:r>
            <a:r>
              <a:rPr lang="en-US" dirty="0"/>
              <a:t>a newer upstart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Use any language you like for the final project!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45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models of parallel computation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038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Computational model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400" dirty="0"/>
              <a:t>Shared memory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SPMD / Message passing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SIMD  / Data parallel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Partitioned global address space (PGAS)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Hybrids …</a:t>
            </a:r>
            <a:endParaRPr lang="en-US" sz="2400" dirty="0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Languages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Cilk</a:t>
            </a:r>
            <a:r>
              <a:rPr lang="en-US" sz="2400" dirty="0" smtClean="0"/>
              <a:t>, </a:t>
            </a:r>
            <a:r>
              <a:rPr lang="en-US" sz="2400" dirty="0" err="1" smtClean="0"/>
              <a:t>OpenMP</a:t>
            </a:r>
            <a:r>
              <a:rPr lang="en-US" sz="2400" dirty="0" smtClean="0"/>
              <a:t>, </a:t>
            </a:r>
            <a:r>
              <a:rPr lang="en-US" sz="2400" dirty="0" err="1" smtClean="0"/>
              <a:t>Pthreads</a:t>
            </a:r>
            <a:r>
              <a:rPr lang="en-US" sz="2400" dirty="0" smtClean="0"/>
              <a:t> …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MPI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Cuda</a:t>
            </a:r>
            <a:r>
              <a:rPr lang="en-US" sz="2400" dirty="0" smtClean="0"/>
              <a:t>, </a:t>
            </a:r>
            <a:r>
              <a:rPr lang="en-US" sz="2400" dirty="0" err="1" smtClean="0"/>
              <a:t>Matlab</a:t>
            </a:r>
            <a:r>
              <a:rPr lang="en-US" sz="2400" dirty="0" smtClean="0"/>
              <a:t>, </a:t>
            </a:r>
            <a:r>
              <a:rPr lang="en-US" sz="2400" dirty="0" err="1" smtClean="0"/>
              <a:t>OpenCL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UPC, CAF, Titanium</a:t>
            </a:r>
            <a:endParaRPr lang="en-US" sz="2400" dirty="0"/>
          </a:p>
          <a:p>
            <a:pPr>
              <a:lnSpc>
                <a:spcPct val="130000"/>
              </a:lnSpc>
            </a:pP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???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485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4345150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node architecture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3315" name="Rectangle 40"/>
          <p:cNvSpPr>
            <a:spLocks noChangeArrowheads="1"/>
          </p:cNvSpPr>
          <p:nvPr/>
        </p:nvSpPr>
        <p:spPr bwMode="auto">
          <a:xfrm>
            <a:off x="914400" y="4273550"/>
            <a:ext cx="68516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1"/>
          <p:cNvSpPr>
            <a:spLocks noChangeArrowheads="1"/>
          </p:cNvSpPr>
          <p:nvPr/>
        </p:nvSpPr>
        <p:spPr bwMode="auto">
          <a:xfrm>
            <a:off x="3352800" y="4495800"/>
            <a:ext cx="163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Node Memory</a:t>
            </a:r>
          </a:p>
        </p:txBody>
      </p:sp>
      <p:sp>
        <p:nvSpPr>
          <p:cNvPr id="13317" name="AutoShape 45" descr="Light downward diagonal"/>
          <p:cNvSpPr>
            <a:spLocks noChangeArrowheads="1"/>
          </p:cNvSpPr>
          <p:nvPr/>
        </p:nvSpPr>
        <p:spPr bwMode="auto">
          <a:xfrm flipV="1">
            <a:off x="2209800" y="4084638"/>
            <a:ext cx="5029200" cy="106362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-228600" y="61722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48"/>
          <p:cNvSpPr>
            <a:spLocks noChangeShapeType="1"/>
          </p:cNvSpPr>
          <p:nvPr/>
        </p:nvSpPr>
        <p:spPr bwMode="auto">
          <a:xfrm>
            <a:off x="4267200" y="5105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0" name="Group 199"/>
          <p:cNvGrpSpPr>
            <a:grpSpLocks/>
          </p:cNvGrpSpPr>
          <p:nvPr/>
        </p:nvGrpSpPr>
        <p:grpSpPr bwMode="auto">
          <a:xfrm>
            <a:off x="4648200" y="1524000"/>
            <a:ext cx="4275138" cy="2743200"/>
            <a:chOff x="4648200" y="914400"/>
            <a:chExt cx="4274681" cy="2743200"/>
          </a:xfrm>
        </p:grpSpPr>
        <p:grpSp>
          <p:nvGrpSpPr>
            <p:cNvPr id="13370" name="Group 70"/>
            <p:cNvGrpSpPr>
              <a:grpSpLocks/>
            </p:cNvGrpSpPr>
            <p:nvPr/>
          </p:nvGrpSpPr>
          <p:grpSpPr bwMode="auto">
            <a:xfrm>
              <a:off x="4727222" y="1155700"/>
              <a:ext cx="993107" cy="977900"/>
              <a:chOff x="4432300" y="1155700"/>
              <a:chExt cx="1117245" cy="9779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41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46482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72" name="Line 29"/>
            <p:cNvSpPr>
              <a:spLocks noChangeShapeType="1"/>
            </p:cNvSpPr>
            <p:nvPr/>
          </p:nvSpPr>
          <p:spPr bwMode="auto">
            <a:xfrm>
              <a:off x="53932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3" name="Rectangle 38"/>
            <p:cNvSpPr>
              <a:spLocks noChangeArrowheads="1"/>
            </p:cNvSpPr>
            <p:nvPr/>
          </p:nvSpPr>
          <p:spPr bwMode="auto">
            <a:xfrm>
              <a:off x="53255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4" name="Rectangle 39"/>
            <p:cNvSpPr>
              <a:spLocks noChangeArrowheads="1"/>
            </p:cNvSpPr>
            <p:nvPr/>
          </p:nvSpPr>
          <p:spPr bwMode="auto">
            <a:xfrm>
              <a:off x="62738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75" name="Line 42"/>
            <p:cNvSpPr>
              <a:spLocks noChangeShapeType="1"/>
            </p:cNvSpPr>
            <p:nvPr/>
          </p:nvSpPr>
          <p:spPr bwMode="auto">
            <a:xfrm>
              <a:off x="70188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6" name="Line 43"/>
            <p:cNvSpPr>
              <a:spLocks noChangeShapeType="1"/>
            </p:cNvSpPr>
            <p:nvPr/>
          </p:nvSpPr>
          <p:spPr bwMode="auto">
            <a:xfrm>
              <a:off x="70188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7" name="AutoShape 44" descr="Light downward diagonal"/>
            <p:cNvSpPr>
              <a:spLocks noChangeArrowheads="1"/>
            </p:cNvSpPr>
            <p:nvPr/>
          </p:nvSpPr>
          <p:spPr bwMode="auto">
            <a:xfrm>
              <a:off x="51900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8" name="Group 71"/>
            <p:cNvGrpSpPr>
              <a:grpSpLocks/>
            </p:cNvGrpSpPr>
            <p:nvPr/>
          </p:nvGrpSpPr>
          <p:grpSpPr bwMode="auto">
            <a:xfrm>
              <a:off x="5799667" y="1143000"/>
              <a:ext cx="993107" cy="977900"/>
              <a:chOff x="4432300" y="1155700"/>
              <a:chExt cx="1117245" cy="977900"/>
            </a:xfrm>
          </p:grpSpPr>
          <p:sp>
            <p:nvSpPr>
              <p:cNvPr id="1339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40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79" name="Group 79"/>
            <p:cNvGrpSpPr>
              <a:grpSpLocks/>
            </p:cNvGrpSpPr>
            <p:nvPr/>
          </p:nvGrpSpPr>
          <p:grpSpPr bwMode="auto">
            <a:xfrm>
              <a:off x="6883400" y="1143000"/>
              <a:ext cx="993107" cy="977900"/>
              <a:chOff x="4432300" y="1155700"/>
              <a:chExt cx="1117245" cy="977900"/>
            </a:xfrm>
          </p:grpSpPr>
          <p:sp>
            <p:nvSpPr>
              <p:cNvPr id="1339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9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80" name="Group 87"/>
            <p:cNvGrpSpPr>
              <a:grpSpLocks/>
            </p:cNvGrpSpPr>
            <p:nvPr/>
          </p:nvGrpSpPr>
          <p:grpSpPr bwMode="auto">
            <a:xfrm>
              <a:off x="7929774" y="1143000"/>
              <a:ext cx="993107" cy="977900"/>
              <a:chOff x="4432300" y="1155700"/>
              <a:chExt cx="1117245" cy="977900"/>
            </a:xfrm>
          </p:grpSpPr>
          <p:sp>
            <p:nvSpPr>
              <p:cNvPr id="13385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6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7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88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9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0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1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>
              <a:off x="6273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2" name="Line 29"/>
            <p:cNvSpPr>
              <a:spLocks noChangeShapeType="1"/>
            </p:cNvSpPr>
            <p:nvPr/>
          </p:nvSpPr>
          <p:spPr bwMode="auto">
            <a:xfrm>
              <a:off x="7289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3" name="Line 29"/>
            <p:cNvSpPr>
              <a:spLocks noChangeShapeType="1"/>
            </p:cNvSpPr>
            <p:nvPr/>
          </p:nvSpPr>
          <p:spPr bwMode="auto">
            <a:xfrm>
              <a:off x="81703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4" name="Rectangle 107"/>
            <p:cNvSpPr>
              <a:spLocks noChangeArrowheads="1"/>
            </p:cNvSpPr>
            <p:nvPr/>
          </p:nvSpPr>
          <p:spPr bwMode="auto">
            <a:xfrm>
              <a:off x="46482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1" name="Group 200"/>
          <p:cNvGrpSpPr>
            <a:grpSpLocks/>
          </p:cNvGrpSpPr>
          <p:nvPr/>
        </p:nvGrpSpPr>
        <p:grpSpPr bwMode="auto">
          <a:xfrm>
            <a:off x="152400" y="1524000"/>
            <a:ext cx="4275138" cy="2743200"/>
            <a:chOff x="152400" y="914400"/>
            <a:chExt cx="4274681" cy="2743200"/>
          </a:xfrm>
        </p:grpSpPr>
        <p:grpSp>
          <p:nvGrpSpPr>
            <p:cNvPr id="13327" name="Group 70"/>
            <p:cNvGrpSpPr>
              <a:grpSpLocks/>
            </p:cNvGrpSpPr>
            <p:nvPr/>
          </p:nvGrpSpPr>
          <p:grpSpPr bwMode="auto">
            <a:xfrm>
              <a:off x="231422" y="1155700"/>
              <a:ext cx="993107" cy="977900"/>
              <a:chOff x="4432300" y="1155700"/>
              <a:chExt cx="1117245" cy="977900"/>
            </a:xfrm>
          </p:grpSpPr>
          <p:sp>
            <p:nvSpPr>
              <p:cNvPr id="13363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4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5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66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7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368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28" name="Rectangle 28"/>
            <p:cNvSpPr>
              <a:spLocks noChangeArrowheads="1"/>
            </p:cNvSpPr>
            <p:nvPr/>
          </p:nvSpPr>
          <p:spPr bwMode="auto">
            <a:xfrm>
              <a:off x="1524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8974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>
              <a:off x="8297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Rectangle 39"/>
            <p:cNvSpPr>
              <a:spLocks noChangeArrowheads="1"/>
            </p:cNvSpPr>
            <p:nvPr/>
          </p:nvSpPr>
          <p:spPr bwMode="auto">
            <a:xfrm>
              <a:off x="17780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32" name="Line 42"/>
            <p:cNvSpPr>
              <a:spLocks noChangeShapeType="1"/>
            </p:cNvSpPr>
            <p:nvPr/>
          </p:nvSpPr>
          <p:spPr bwMode="auto">
            <a:xfrm>
              <a:off x="25230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Line 43"/>
            <p:cNvSpPr>
              <a:spLocks noChangeShapeType="1"/>
            </p:cNvSpPr>
            <p:nvPr/>
          </p:nvSpPr>
          <p:spPr bwMode="auto">
            <a:xfrm>
              <a:off x="25230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AutoShape 44" descr="Light downward diagonal"/>
            <p:cNvSpPr>
              <a:spLocks noChangeArrowheads="1"/>
            </p:cNvSpPr>
            <p:nvPr/>
          </p:nvSpPr>
          <p:spPr bwMode="auto">
            <a:xfrm>
              <a:off x="6942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5" name="Group 71"/>
            <p:cNvGrpSpPr>
              <a:grpSpLocks/>
            </p:cNvGrpSpPr>
            <p:nvPr/>
          </p:nvGrpSpPr>
          <p:grpSpPr bwMode="auto">
            <a:xfrm>
              <a:off x="1303867" y="1143000"/>
              <a:ext cx="993107" cy="977900"/>
              <a:chOff x="4432300" y="1155700"/>
              <a:chExt cx="1117245" cy="977900"/>
            </a:xfrm>
          </p:grpSpPr>
          <p:sp>
            <p:nvSpPr>
              <p:cNvPr id="1335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6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6" name="Group 79"/>
            <p:cNvGrpSpPr>
              <a:grpSpLocks/>
            </p:cNvGrpSpPr>
            <p:nvPr/>
          </p:nvGrpSpPr>
          <p:grpSpPr bwMode="auto">
            <a:xfrm>
              <a:off x="2387600" y="1143000"/>
              <a:ext cx="993107" cy="977900"/>
              <a:chOff x="4432300" y="1155700"/>
              <a:chExt cx="1117245" cy="977900"/>
            </a:xfrm>
          </p:grpSpPr>
          <p:sp>
            <p:nvSpPr>
              <p:cNvPr id="1334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5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7" name="Group 87"/>
            <p:cNvGrpSpPr>
              <a:grpSpLocks/>
            </p:cNvGrpSpPr>
            <p:nvPr/>
          </p:nvGrpSpPr>
          <p:grpSpPr bwMode="auto">
            <a:xfrm>
              <a:off x="3433974" y="1143000"/>
              <a:ext cx="993107" cy="977900"/>
              <a:chOff x="4432300" y="1155700"/>
              <a:chExt cx="1117245" cy="977900"/>
            </a:xfrm>
          </p:grpSpPr>
          <p:sp>
            <p:nvSpPr>
              <p:cNvPr id="1334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4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4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38" name="Line 29"/>
            <p:cNvSpPr>
              <a:spLocks noChangeShapeType="1"/>
            </p:cNvSpPr>
            <p:nvPr/>
          </p:nvSpPr>
          <p:spPr bwMode="auto">
            <a:xfrm>
              <a:off x="1778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Line 29"/>
            <p:cNvSpPr>
              <a:spLocks noChangeShapeType="1"/>
            </p:cNvSpPr>
            <p:nvPr/>
          </p:nvSpPr>
          <p:spPr bwMode="auto">
            <a:xfrm>
              <a:off x="2794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>
              <a:off x="36745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Rectangle 168"/>
            <p:cNvSpPr>
              <a:spLocks noChangeArrowheads="1"/>
            </p:cNvSpPr>
            <p:nvPr/>
          </p:nvSpPr>
          <p:spPr bwMode="auto">
            <a:xfrm>
              <a:off x="1524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Rectangle 41"/>
          <p:cNvSpPr>
            <a:spLocks noChangeArrowheads="1"/>
          </p:cNvSpPr>
          <p:nvPr/>
        </p:nvSpPr>
        <p:spPr bwMode="auto">
          <a:xfrm>
            <a:off x="64008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3" name="Rectangle 41"/>
          <p:cNvSpPr>
            <a:spLocks noChangeArrowheads="1"/>
          </p:cNvSpPr>
          <p:nvPr/>
        </p:nvSpPr>
        <p:spPr bwMode="auto">
          <a:xfrm>
            <a:off x="20574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4" name="Rectangle 202"/>
          <p:cNvSpPr>
            <a:spLocks noChangeArrowheads="1"/>
          </p:cNvSpPr>
          <p:nvPr/>
        </p:nvSpPr>
        <p:spPr bwMode="auto">
          <a:xfrm>
            <a:off x="76200" y="1066800"/>
            <a:ext cx="8991600" cy="4343400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Rectangle 41"/>
          <p:cNvSpPr>
            <a:spLocks noChangeArrowheads="1"/>
          </p:cNvSpPr>
          <p:nvPr/>
        </p:nvSpPr>
        <p:spPr bwMode="auto">
          <a:xfrm>
            <a:off x="4114800" y="685800"/>
            <a:ext cx="763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Node</a:t>
            </a:r>
          </a:p>
        </p:txBody>
      </p:sp>
      <p:sp>
        <p:nvSpPr>
          <p:cNvPr id="13326" name="Rectangle 41"/>
          <p:cNvSpPr>
            <a:spLocks noChangeArrowheads="1"/>
          </p:cNvSpPr>
          <p:nvPr/>
        </p:nvSpPr>
        <p:spPr bwMode="auto">
          <a:xfrm>
            <a:off x="2514600" y="5791200"/>
            <a:ext cx="4867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&lt;-  Myrinet Interconnect to Other Nodes  -&gt;</a:t>
            </a:r>
          </a:p>
        </p:txBody>
      </p:sp>
    </p:spTree>
    <p:extLst>
      <p:ext uri="{BB962C8B-B14F-4D97-AF65-F5344CB8AC3E}">
        <p14:creationId xmlns:p14="http://schemas.microsoft.com/office/powerpoint/2010/main" val="9974682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4645137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overall architecture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152400" y="2895600"/>
            <a:ext cx="87630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48"/>
          <p:cNvSpPr>
            <a:spLocks noChangeShapeType="1"/>
          </p:cNvSpPr>
          <p:nvPr/>
        </p:nvSpPr>
        <p:spPr bwMode="auto">
          <a:xfrm>
            <a:off x="914400" y="2438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886200" y="1981200"/>
            <a:ext cx="1348740" cy="651510"/>
            <a:chOff x="1981200" y="2038350"/>
            <a:chExt cx="1348740" cy="651510"/>
          </a:xfrm>
        </p:grpSpPr>
        <p:grpSp>
          <p:nvGrpSpPr>
            <p:cNvPr id="3" name="Group 2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4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4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5715000" y="1981200"/>
            <a:ext cx="1348740" cy="651510"/>
            <a:chOff x="1981200" y="2038350"/>
            <a:chExt cx="1348740" cy="651510"/>
          </a:xfrm>
        </p:grpSpPr>
        <p:grpSp>
          <p:nvGrpSpPr>
            <p:cNvPr id="115" name="Group 114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125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18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120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20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74" name="Group 273"/>
          <p:cNvGrpSpPr/>
          <p:nvPr/>
        </p:nvGrpSpPr>
        <p:grpSpPr>
          <a:xfrm>
            <a:off x="7543800" y="1981200"/>
            <a:ext cx="1348740" cy="651510"/>
            <a:chOff x="1981200" y="2038350"/>
            <a:chExt cx="1348740" cy="651510"/>
          </a:xfrm>
        </p:grpSpPr>
        <p:grpSp>
          <p:nvGrpSpPr>
            <p:cNvPr id="275" name="Group 274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285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78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9" name="Group 278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280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Rectangle 280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6" name="Group 305"/>
          <p:cNvGrpSpPr/>
          <p:nvPr/>
        </p:nvGrpSpPr>
        <p:grpSpPr>
          <a:xfrm>
            <a:off x="228600" y="1981200"/>
            <a:ext cx="1348740" cy="651510"/>
            <a:chOff x="1981200" y="2038350"/>
            <a:chExt cx="1348740" cy="651510"/>
          </a:xfrm>
        </p:grpSpPr>
        <p:grpSp>
          <p:nvGrpSpPr>
            <p:cNvPr id="307" name="Group 306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17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10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" name="Group 310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12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Rectangle 312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22" name="Group 321"/>
          <p:cNvGrpSpPr/>
          <p:nvPr/>
        </p:nvGrpSpPr>
        <p:grpSpPr>
          <a:xfrm>
            <a:off x="2057400" y="1981200"/>
            <a:ext cx="1348740" cy="651510"/>
            <a:chOff x="1981200" y="2038350"/>
            <a:chExt cx="1348740" cy="651510"/>
          </a:xfrm>
        </p:grpSpPr>
        <p:grpSp>
          <p:nvGrpSpPr>
            <p:cNvPr id="323" name="Group 322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33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4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4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26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" name="Group 326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28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Rectangle 328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38" name="Group 337"/>
          <p:cNvGrpSpPr/>
          <p:nvPr/>
        </p:nvGrpSpPr>
        <p:grpSpPr>
          <a:xfrm>
            <a:off x="3962400" y="3276600"/>
            <a:ext cx="1348740" cy="651510"/>
            <a:chOff x="1981200" y="2038350"/>
            <a:chExt cx="1348740" cy="651510"/>
          </a:xfrm>
        </p:grpSpPr>
        <p:grpSp>
          <p:nvGrpSpPr>
            <p:cNvPr id="339" name="Group 338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49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1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0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42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3" name="Group 342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44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Rectangle 344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54" name="Group 353"/>
          <p:cNvGrpSpPr/>
          <p:nvPr/>
        </p:nvGrpSpPr>
        <p:grpSpPr>
          <a:xfrm>
            <a:off x="5791200" y="3276600"/>
            <a:ext cx="1348740" cy="651510"/>
            <a:chOff x="1981200" y="2038350"/>
            <a:chExt cx="1348740" cy="651510"/>
          </a:xfrm>
        </p:grpSpPr>
        <p:grpSp>
          <p:nvGrpSpPr>
            <p:cNvPr id="355" name="Group 354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65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7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6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58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9" name="Group 358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60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1" name="Rectangle 360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4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70" name="Group 369"/>
          <p:cNvGrpSpPr/>
          <p:nvPr/>
        </p:nvGrpSpPr>
        <p:grpSpPr>
          <a:xfrm>
            <a:off x="7620000" y="3276600"/>
            <a:ext cx="1348740" cy="651510"/>
            <a:chOff x="1981200" y="2038350"/>
            <a:chExt cx="1348740" cy="651510"/>
          </a:xfrm>
        </p:grpSpPr>
        <p:grpSp>
          <p:nvGrpSpPr>
            <p:cNvPr id="371" name="Group 370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81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4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5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2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74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5" name="Group 374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76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7" name="Rectangle 376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6" name="Group 385"/>
          <p:cNvGrpSpPr/>
          <p:nvPr/>
        </p:nvGrpSpPr>
        <p:grpSpPr>
          <a:xfrm>
            <a:off x="304800" y="3276600"/>
            <a:ext cx="1348740" cy="651510"/>
            <a:chOff x="1981200" y="2038350"/>
            <a:chExt cx="1348740" cy="651510"/>
          </a:xfrm>
        </p:grpSpPr>
        <p:grpSp>
          <p:nvGrpSpPr>
            <p:cNvPr id="387" name="Group 386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397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8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90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" name="Group 390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392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Rectangle 392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02" name="Group 401"/>
          <p:cNvGrpSpPr/>
          <p:nvPr/>
        </p:nvGrpSpPr>
        <p:grpSpPr>
          <a:xfrm>
            <a:off x="2133600" y="3276600"/>
            <a:ext cx="1348740" cy="651510"/>
            <a:chOff x="1981200" y="2038350"/>
            <a:chExt cx="1348740" cy="651510"/>
          </a:xfrm>
        </p:grpSpPr>
        <p:grpSp>
          <p:nvGrpSpPr>
            <p:cNvPr id="403" name="Group 402"/>
            <p:cNvGrpSpPr/>
            <p:nvPr/>
          </p:nvGrpSpPr>
          <p:grpSpPr>
            <a:xfrm>
              <a:off x="2667000" y="2106930"/>
              <a:ext cx="640148" cy="365760"/>
              <a:chOff x="4648200" y="1524000"/>
              <a:chExt cx="4267656" cy="2438400"/>
            </a:xfrm>
          </p:grpSpPr>
          <p:sp>
            <p:nvSpPr>
              <p:cNvPr id="413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" name="Rectangle 107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4" name="Rectangle 40"/>
            <p:cNvSpPr>
              <a:spLocks noChangeArrowheads="1"/>
            </p:cNvSpPr>
            <p:nvPr/>
          </p:nvSpPr>
          <p:spPr bwMode="auto">
            <a:xfrm>
              <a:off x="2106930" y="2519363"/>
              <a:ext cx="1027748" cy="12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Rectangle 28"/>
            <p:cNvSpPr>
              <a:spLocks noChangeArrowheads="1"/>
            </p:cNvSpPr>
            <p:nvPr/>
          </p:nvSpPr>
          <p:spPr bwMode="auto">
            <a:xfrm>
              <a:off x="2667000" y="2369820"/>
              <a:ext cx="27905" cy="5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06" name="Rectangle 202"/>
            <p:cNvSpPr>
              <a:spLocks noChangeArrowheads="1"/>
            </p:cNvSpPr>
            <p:nvPr/>
          </p:nvSpPr>
          <p:spPr bwMode="auto">
            <a:xfrm>
              <a:off x="1981200" y="2038350"/>
              <a:ext cx="1348740" cy="65151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7" name="Group 406"/>
            <p:cNvGrpSpPr/>
            <p:nvPr/>
          </p:nvGrpSpPr>
          <p:grpSpPr>
            <a:xfrm>
              <a:off x="2015490" y="2106930"/>
              <a:ext cx="640148" cy="365760"/>
              <a:chOff x="4648200" y="1524000"/>
              <a:chExt cx="4267656" cy="2438400"/>
            </a:xfrm>
          </p:grpSpPr>
          <p:sp>
            <p:nvSpPr>
              <p:cNvPr id="408" name="Rectangle 18"/>
              <p:cNvSpPr>
                <a:spLocks noChangeArrowheads="1"/>
              </p:cNvSpPr>
              <p:nvPr/>
            </p:nvSpPr>
            <p:spPr bwMode="auto">
              <a:xfrm>
                <a:off x="5869287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" name="Rectangle 408"/>
              <p:cNvSpPr>
                <a:spLocks noChangeArrowheads="1"/>
              </p:cNvSpPr>
              <p:nvPr/>
            </p:nvSpPr>
            <p:spPr bwMode="auto">
              <a:xfrm>
                <a:off x="4648200" y="1524000"/>
                <a:ext cx="4267656" cy="24384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" name="Rectangle 18"/>
              <p:cNvSpPr>
                <a:spLocks noChangeArrowheads="1"/>
              </p:cNvSpPr>
              <p:nvPr/>
            </p:nvSpPr>
            <p:spPr bwMode="auto">
              <a:xfrm>
                <a:off x="487963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" name="Rectangle 18"/>
              <p:cNvSpPr>
                <a:spLocks noChangeArrowheads="1"/>
              </p:cNvSpPr>
              <p:nvPr/>
            </p:nvSpPr>
            <p:spPr bwMode="auto">
              <a:xfrm>
                <a:off x="6858944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" name="Rectangle 18"/>
              <p:cNvSpPr>
                <a:spLocks noChangeArrowheads="1"/>
              </p:cNvSpPr>
              <p:nvPr/>
            </p:nvSpPr>
            <p:spPr bwMode="auto">
              <a:xfrm>
                <a:off x="7848600" y="1828800"/>
                <a:ext cx="937078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8" name="Line 48"/>
          <p:cNvSpPr>
            <a:spLocks noChangeShapeType="1"/>
          </p:cNvSpPr>
          <p:nvPr/>
        </p:nvSpPr>
        <p:spPr bwMode="auto">
          <a:xfrm>
            <a:off x="2819400" y="2514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" name="Line 48"/>
          <p:cNvSpPr>
            <a:spLocks noChangeShapeType="1"/>
          </p:cNvSpPr>
          <p:nvPr/>
        </p:nvSpPr>
        <p:spPr bwMode="auto">
          <a:xfrm>
            <a:off x="4572000" y="2438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" name="Line 48"/>
          <p:cNvSpPr>
            <a:spLocks noChangeShapeType="1"/>
          </p:cNvSpPr>
          <p:nvPr/>
        </p:nvSpPr>
        <p:spPr bwMode="auto">
          <a:xfrm>
            <a:off x="6324600" y="23622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" name="Line 48"/>
          <p:cNvSpPr>
            <a:spLocks noChangeShapeType="1"/>
          </p:cNvSpPr>
          <p:nvPr/>
        </p:nvSpPr>
        <p:spPr bwMode="auto">
          <a:xfrm>
            <a:off x="8153400" y="2438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82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79761" cy="482183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/>
              <a:t>Message-passing </a:t>
            </a:r>
            <a:r>
              <a:rPr lang="en-US" dirty="0" smtClean="0"/>
              <a:t>programming model</a:t>
            </a:r>
            <a:endParaRPr lang="en-US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971800"/>
            <a:ext cx="8991600" cy="3910814"/>
          </a:xfrm>
          <a:noFill/>
          <a:ln/>
        </p:spPr>
        <p:txBody>
          <a:bodyPr wrap="square" lIns="63500" tIns="25400" rIns="63500" bIns="25400">
            <a:spAutoFit/>
          </a:bodyPr>
          <a:lstStyle/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>
                <a:solidFill>
                  <a:srgbClr val="FF0000"/>
                </a:solidFill>
              </a:rPr>
              <a:t>Architecture:  </a:t>
            </a:r>
            <a:r>
              <a:rPr lang="en-US" dirty="0" smtClean="0"/>
              <a:t>Each </a:t>
            </a:r>
            <a:r>
              <a:rPr lang="en-US" dirty="0"/>
              <a:t>processor has its own memory and cache but cannot directly access another processor</a:t>
            </a:r>
            <a:r>
              <a:rPr lang="ja-JP" altLang="en-US" dirty="0"/>
              <a:t>’</a:t>
            </a:r>
            <a:r>
              <a:rPr lang="en-US" dirty="0"/>
              <a:t>s memory</a:t>
            </a:r>
            <a:r>
              <a:rPr lang="en-US" dirty="0" smtClean="0"/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03200" indent="-203200">
              <a:spcBef>
                <a:spcPts val="1500"/>
              </a:spcBef>
              <a:spcAft>
                <a:spcPts val="300"/>
              </a:spcAft>
            </a:pPr>
            <a:r>
              <a:rPr lang="en-US" dirty="0" smtClean="0">
                <a:solidFill>
                  <a:srgbClr val="FF0000"/>
                </a:solidFill>
              </a:rPr>
              <a:t>Language:  </a:t>
            </a:r>
            <a:r>
              <a:rPr lang="en-US" dirty="0" smtClean="0">
                <a:solidFill>
                  <a:schemeClr val="tx1"/>
                </a:solidFill>
              </a:rPr>
              <a:t>MPI 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smtClean="0">
                <a:solidFill>
                  <a:schemeClr val="tx1"/>
                </a:solidFill>
              </a:rPr>
              <a:t>“Message-Passing Interface”)</a:t>
            </a:r>
            <a:endParaRPr lang="en-US" dirty="0" smtClean="0">
              <a:solidFill>
                <a:srgbClr val="FF0000"/>
              </a:solidFill>
            </a:endParaRPr>
          </a:p>
          <a:p>
            <a:pPr marL="603250" lvl="1" indent="-203200">
              <a:spcBef>
                <a:spcPts val="1500"/>
              </a:spcBef>
              <a:spcAft>
                <a:spcPts val="3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least common denominator based on </a:t>
            </a:r>
            <a:r>
              <a:rPr lang="en-US" sz="2400" dirty="0" smtClean="0"/>
              <a:t>1980s technology</a:t>
            </a:r>
            <a:endParaRPr lang="en-US" sz="1600" dirty="0">
              <a:solidFill>
                <a:schemeClr val="tx1"/>
              </a:solidFill>
            </a:endParaRPr>
          </a:p>
          <a:p>
            <a:pPr marL="603250" lvl="1" indent="-203200"/>
            <a:r>
              <a:rPr lang="en-US" sz="2400" dirty="0">
                <a:solidFill>
                  <a:schemeClr val="tx1"/>
                </a:solidFill>
              </a:rPr>
              <a:t>Links to documentation on course home </a:t>
            </a:r>
            <a:r>
              <a:rPr lang="en-US" sz="2400" dirty="0" smtClean="0">
                <a:solidFill>
                  <a:schemeClr val="tx1"/>
                </a:solidFill>
              </a:rPr>
              <a:t>page</a:t>
            </a:r>
          </a:p>
          <a:p>
            <a:pPr marL="603250" lvl="1" indent="-203200"/>
            <a:r>
              <a:rPr lang="en-US" sz="2400" u="sng" dirty="0" smtClean="0">
                <a:solidFill>
                  <a:schemeClr val="tx1"/>
                </a:solidFill>
              </a:rPr>
              <a:t>SPMD</a:t>
            </a:r>
            <a:r>
              <a:rPr lang="en-US" sz="2400" dirty="0" smtClean="0">
                <a:solidFill>
                  <a:schemeClr val="tx1"/>
                </a:solidFill>
              </a:rPr>
              <a:t> = “Single Program, Multiple Data”</a:t>
            </a:r>
            <a:endParaRPr lang="en-US" sz="2400" dirty="0">
              <a:solidFill>
                <a:schemeClr val="tx1"/>
              </a:solidFill>
            </a:endParaRPr>
          </a:p>
          <a:p>
            <a:pPr marL="203200" indent="-203200"/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1143000"/>
            <a:ext cx="5105400" cy="1757363"/>
            <a:chOff x="1056" y="2301"/>
            <a:chExt cx="3216" cy="1107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1104" y="312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208" y="312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interconnect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1294" y="2304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P0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56" y="2592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680" y="2304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440" y="254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584" y="24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776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936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. . .</a:t>
              </a: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2155" y="2301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P1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917" y="2589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541" y="2301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301" y="254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2445" y="244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3442" y="2357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Pn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204" y="2645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828" y="2357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3588" y="2597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732" y="25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975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 in MPI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"mpi.h"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int main( int argc, char *argv[])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int rank, size;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MPI_Init( &amp;argc, &amp;argv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MPI_Comm_size( MPI_COMM_WORLD, &amp;size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MPI_Comm_rank( MPI_COMM_WORLD, &amp;rank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printf( "Hello world from process %d of %d\n",   </a:t>
            </a:r>
            <a:br>
              <a:rPr lang="en-US" sz="2000" b="1">
                <a:latin typeface="Courier New" charset="0"/>
              </a:rPr>
            </a:br>
            <a:r>
              <a:rPr lang="en-US" sz="2000" b="1">
                <a:latin typeface="Courier New" charset="0"/>
              </a:rPr>
              <a:t>          rank, 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MPI_Finalize();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MPI in nine routines  (all you </a:t>
            </a:r>
            <a:r>
              <a:rPr lang="en-US" u="sng"/>
              <a:t>really</a:t>
            </a:r>
            <a:r>
              <a:rPr lang="en-US"/>
              <a:t> need)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MPI_Init</a:t>
            </a:r>
            <a:r>
              <a:rPr lang="en-US" b="1" dirty="0">
                <a:latin typeface="Courier New" charset="0"/>
              </a:rPr>
              <a:t>			Initialize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MPI_Finalize</a:t>
            </a:r>
            <a:r>
              <a:rPr lang="en-US" b="1" dirty="0">
                <a:latin typeface="Courier New" charset="0"/>
              </a:rPr>
              <a:t>		Finalize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MPI_Comm_size</a:t>
            </a:r>
            <a:r>
              <a:rPr lang="en-US" b="1" dirty="0">
                <a:latin typeface="Courier New" charset="0"/>
              </a:rPr>
              <a:t>		How many processes?  	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MPI_Comm_rank</a:t>
            </a:r>
            <a:r>
              <a:rPr lang="en-US" b="1" dirty="0">
                <a:latin typeface="Courier New" charset="0"/>
              </a:rPr>
              <a:t>		Which process am I?	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MPI_Wtime</a:t>
            </a:r>
            <a:r>
              <a:rPr lang="en-US" b="1" dirty="0">
                <a:latin typeface="Courier New" charset="0"/>
              </a:rPr>
              <a:t>			Timer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MPI_Send</a:t>
            </a:r>
            <a:r>
              <a:rPr lang="en-US" b="1" dirty="0">
                <a:latin typeface="Courier New" charset="0"/>
              </a:rPr>
              <a:t>			Send data to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MPI_Recv</a:t>
            </a:r>
            <a:r>
              <a:rPr lang="en-US" b="1" dirty="0">
                <a:latin typeface="Courier New" charset="0"/>
              </a:rPr>
              <a:t>			Receive data from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MPI_Bcast</a:t>
            </a:r>
            <a:r>
              <a:rPr lang="en-US" b="1" dirty="0">
                <a:latin typeface="Courier New" charset="0"/>
              </a:rPr>
              <a:t>			Broadcast data to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MPI_Reduce</a:t>
            </a:r>
            <a:r>
              <a:rPr lang="en-US" b="1" dirty="0">
                <a:latin typeface="Courier New" charset="0"/>
              </a:rPr>
              <a:t>		</a:t>
            </a:r>
            <a:r>
              <a:rPr lang="en-US" b="1" dirty="0" smtClean="0">
                <a:latin typeface="Courier New" charset="0"/>
              </a:rPr>
              <a:t>Combine </a:t>
            </a:r>
            <a:r>
              <a:rPr lang="en-US" b="1" dirty="0">
                <a:latin typeface="Courier New" charset="0"/>
              </a:rPr>
              <a:t>data from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10628</TotalTime>
  <Words>662</Words>
  <Application>Microsoft Macintosh PowerPoint</Application>
  <PresentationFormat>On-screen Show (4:3)</PresentationFormat>
  <Paragraphs>233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  CS 240A:  Models of parallel programming:   Distributed memory and MPI  </vt:lpstr>
      <vt:lpstr>Generic Parallel Machine Architecture</vt:lpstr>
      <vt:lpstr>Parallel programming languages</vt:lpstr>
      <vt:lpstr>Some models of parallel computation</vt:lpstr>
      <vt:lpstr>Triton node architecture</vt:lpstr>
      <vt:lpstr>Triton overall architecture</vt:lpstr>
      <vt:lpstr>Message-passing programming model</vt:lpstr>
      <vt:lpstr>Hello, world in MPI</vt:lpstr>
      <vt:lpstr>MPI in nine routines  (all you really need)</vt:lpstr>
      <vt:lpstr>Ten more MPI routines (sometimes useful)</vt:lpstr>
      <vt:lpstr>Example:  Send an integer x from proc 0 to proc 1</vt:lpstr>
      <vt:lpstr>Some MPI Concepts</vt:lpstr>
      <vt:lpstr>Some MPI Concepts</vt:lpstr>
      <vt:lpstr>Some MPI Concepts</vt:lpstr>
      <vt:lpstr>Parameters of blocking send</vt:lpstr>
      <vt:lpstr>     Parameters of blocking receive</vt:lpstr>
      <vt:lpstr>Example:  Send an integer x from proc 0 to proc 1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506</cp:revision>
  <cp:lastPrinted>1999-10-20T00:13:40Z</cp:lastPrinted>
  <dcterms:created xsi:type="dcterms:W3CDTF">1998-10-05T22:15:03Z</dcterms:created>
  <dcterms:modified xsi:type="dcterms:W3CDTF">2011-05-04T22:32:53Z</dcterms:modified>
</cp:coreProperties>
</file>