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413" r:id="rId2"/>
    <p:sldId id="414" r:id="rId3"/>
    <p:sldId id="415" r:id="rId4"/>
    <p:sldId id="416" r:id="rId5"/>
    <p:sldId id="418" r:id="rId6"/>
    <p:sldId id="419" r:id="rId7"/>
    <p:sldId id="417" r:id="rId8"/>
    <p:sldId id="402" r:id="rId9"/>
    <p:sldId id="403" r:id="rId10"/>
    <p:sldId id="404" r:id="rId11"/>
    <p:sldId id="411" r:id="rId12"/>
    <p:sldId id="405" r:id="rId13"/>
    <p:sldId id="406" r:id="rId14"/>
    <p:sldId id="407" r:id="rId15"/>
    <p:sldId id="408" r:id="rId16"/>
    <p:sldId id="409" r:id="rId17"/>
    <p:sldId id="412" r:id="rId18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4" Type="http://schemas.openxmlformats.org/officeDocument/2006/relationships/slide" Target="slides/slide12.xml"/><Relationship Id="rId5" Type="http://schemas.openxmlformats.org/officeDocument/2006/relationships/slide" Target="slides/slide13.xml"/><Relationship Id="rId6" Type="http://schemas.openxmlformats.org/officeDocument/2006/relationships/slide" Target="slides/slide14.xml"/><Relationship Id="rId1" Type="http://schemas.openxmlformats.org/officeDocument/2006/relationships/slide" Target="slides/slide8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A8F75C0A-859D-304E-959C-4892A59FB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BC2E7FDE-007D-DC49-A08E-58BD527A9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2FDFB20-503A-134B-82BF-2DD64F576732}" type="slidenum">
              <a:rPr lang="en-US" sz="1300">
                <a:latin typeface="Times New Roman" charset="0"/>
              </a:rPr>
              <a:pPr/>
              <a:t>2</a:t>
            </a:fld>
            <a:endParaRPr lang="en-US" sz="130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1B4540E-8938-9C46-9123-90D705764BB5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5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9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1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6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0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1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3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6934199" cy="4191000"/>
          </a:xfrm>
        </p:spPr>
        <p:txBody>
          <a:bodyPr/>
          <a:lstStyle/>
          <a:p>
            <a:pPr algn="ctr"/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dirty="0" smtClean="0"/>
              <a:t>CS 240A: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 smtClean="0"/>
              <a:t>Models </a:t>
            </a:r>
            <a:r>
              <a:rPr lang="en-US" sz="3200" u="sng" dirty="0" smtClean="0"/>
              <a:t>of parallel programming:</a:t>
            </a:r>
            <a:br>
              <a:rPr lang="en-US" sz="3200" u="sng" dirty="0" smtClean="0"/>
            </a:b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Distributed memory and MPI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6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 more MPI routines (sometimes useful)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More </a:t>
            </a:r>
            <a:r>
              <a:rPr lang="en-US" b="1" u="sng" dirty="0" smtClean="0">
                <a:latin typeface="Courier New" charset="0"/>
              </a:rPr>
              <a:t>collective ops </a:t>
            </a:r>
            <a:r>
              <a:rPr lang="en-US" b="1" u="sng" dirty="0">
                <a:latin typeface="Courier New" charset="0"/>
              </a:rPr>
              <a:t>(like </a:t>
            </a:r>
            <a:r>
              <a:rPr lang="en-US" b="1" u="sng" dirty="0" err="1">
                <a:latin typeface="Courier New" charset="0"/>
              </a:rPr>
              <a:t>Bcast</a:t>
            </a:r>
            <a:r>
              <a:rPr lang="en-US" b="1" u="sng" dirty="0">
                <a:latin typeface="Courier New" charset="0"/>
              </a:rPr>
              <a:t> and Reduce):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MPI_Alltoall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MPI_Alltoallv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MPI_Scatter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MPI_Gather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Non-blocking send and receive: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u="sng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MPI_Isend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MPI_Irecv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MPI_Wait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MPI_Test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MPI_Probe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MPI_Iprobe</a:t>
            </a: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u="sng" dirty="0">
                <a:latin typeface="Courier New" charset="0"/>
              </a:rPr>
              <a:t>Synchronization: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MPI_Barrier</a:t>
            </a:r>
            <a:endParaRPr lang="en-US" b="1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/>
              <a:t>Example:  </a:t>
            </a:r>
            <a:r>
              <a:rPr lang="en-US" sz="2400"/>
              <a:t>Send an integer x from proc 0 to proc 1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MPI_Comm_rank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(MPI_COMM_WORLD,&amp;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); /* get rank */ 								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 1;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0)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 = 17;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MPI_Send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 1,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, MPI_COMM_WORLD);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 else 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1)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MPI_Recv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MPI_INT,0,msgtag,MPI_COMM_WORLD,&amp;status);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Communicator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A set of processes that are allowed to communicate among themselves.</a:t>
            </a:r>
          </a:p>
          <a:p>
            <a:pPr lvl="1"/>
            <a:r>
              <a:rPr lang="en-US" sz="2400" b="1">
                <a:latin typeface="Courier New" charset="0"/>
              </a:rPr>
              <a:t>Kind of like a “radio channel”.</a:t>
            </a:r>
          </a:p>
          <a:p>
            <a:pPr lvl="1"/>
            <a:r>
              <a:rPr lang="en-US" sz="2400" b="1">
                <a:latin typeface="Courier New" charset="0"/>
              </a:rPr>
              <a:t>Default communicator: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MPI_COMM_WORLD</a:t>
            </a: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A library can use its own communicator, separated from that of a user program.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Data Type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What kind of data is being sent/recvd?</a:t>
            </a:r>
          </a:p>
          <a:p>
            <a:pPr lvl="1"/>
            <a:r>
              <a:rPr lang="en-US" sz="2400" b="1">
                <a:latin typeface="Courier New" charset="0"/>
              </a:rPr>
              <a:t>Mostly just names for C data types</a:t>
            </a:r>
          </a:p>
          <a:p>
            <a:pPr lvl="1"/>
            <a:r>
              <a:rPr lang="en-US" sz="2400" b="1">
                <a:latin typeface="Courier New" charset="0"/>
              </a:rPr>
              <a:t>MPI_INT, MPI_CHAR, MPI_DOUBLE, etc.</a:t>
            </a:r>
          </a:p>
          <a:p>
            <a:pPr lvl="1">
              <a:buFontTx/>
              <a:buNone/>
            </a:pPr>
            <a:endParaRPr lang="en-US" sz="2400" b="1">
              <a:latin typeface="Courier New" charset="0"/>
            </a:endParaRPr>
          </a:p>
          <a:p>
            <a:pPr lvl="1"/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MPI Concepts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>
              <a:latin typeface="Courier New" charset="0"/>
            </a:endParaRPr>
          </a:p>
          <a:p>
            <a:r>
              <a:rPr lang="en-US" b="1" u="sng">
                <a:latin typeface="Courier New" charset="0"/>
              </a:rPr>
              <a:t>Message Tag</a:t>
            </a:r>
          </a:p>
          <a:p>
            <a:endParaRPr lang="en-US" b="1" u="sng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Arbitrary (integer) label for a message</a:t>
            </a:r>
          </a:p>
          <a:p>
            <a:pPr lvl="1"/>
            <a:r>
              <a:rPr lang="en-US" sz="2400" b="1">
                <a:latin typeface="Courier New" charset="0"/>
              </a:rPr>
              <a:t>Tag of Send must match tag of Recv</a:t>
            </a:r>
          </a:p>
          <a:p>
            <a:pPr lvl="1"/>
            <a:endParaRPr lang="en-US" sz="2400" b="1">
              <a:latin typeface="Courier New" charset="0"/>
            </a:endParaRPr>
          </a:p>
          <a:p>
            <a:pPr lvl="1"/>
            <a:r>
              <a:rPr lang="en-US" sz="2400" b="1">
                <a:latin typeface="Courier New" charset="0"/>
              </a:rPr>
              <a:t>Useful for error checking &amp; debugging</a:t>
            </a:r>
            <a:endParaRPr lang="en-US" sz="2400" b="1">
              <a:solidFill>
                <a:srgbClr val="FF0000"/>
              </a:solidFill>
              <a:latin typeface="Courier New" charset="0"/>
            </a:endParaRPr>
          </a:p>
          <a:p>
            <a:pPr lvl="1"/>
            <a:endParaRPr lang="en-US" sz="2400" b="1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89825" cy="609600"/>
          </a:xfrm>
        </p:spPr>
        <p:txBody>
          <a:bodyPr/>
          <a:lstStyle/>
          <a:p>
            <a:r>
              <a:rPr lang="en-US"/>
              <a:t>Parameters of blocking send</a:t>
            </a:r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1066800" y="2667000"/>
            <a:ext cx="716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err="1">
                <a:latin typeface="Courier New" charset="0"/>
              </a:rPr>
              <a:t>MPI_Send</a:t>
            </a: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latin typeface="Courier New" charset="0"/>
              </a:rPr>
              <a:t>buf</a:t>
            </a:r>
            <a:r>
              <a:rPr lang="en-US" sz="2000" b="1" dirty="0">
                <a:latin typeface="Courier New" charset="0"/>
              </a:rPr>
              <a:t>, count, </a:t>
            </a:r>
            <a:r>
              <a:rPr lang="en-US" sz="2000" b="1" dirty="0" err="1">
                <a:latin typeface="Courier New" charset="0"/>
              </a:rPr>
              <a:t>datatype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err="1">
                <a:latin typeface="Courier New" charset="0"/>
              </a:rPr>
              <a:t>dest</a:t>
            </a:r>
            <a:r>
              <a:rPr lang="en-US" sz="2000" b="1" dirty="0">
                <a:latin typeface="Courier New" charset="0"/>
              </a:rPr>
              <a:t>, tag, </a:t>
            </a:r>
            <a:r>
              <a:rPr lang="en-US" sz="2000" b="1" dirty="0" err="1">
                <a:latin typeface="Courier New" charset="0"/>
              </a:rPr>
              <a:t>comm</a:t>
            </a:r>
            <a:r>
              <a:rPr lang="en-US" sz="2000" b="1" dirty="0">
                <a:latin typeface="Courier New" charset="0"/>
              </a:rPr>
              <a:t>)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1951038" y="3154363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Address of</a:t>
            </a:r>
            <a:endParaRPr lang="en-US" sz="1200">
              <a:latin typeface="Arial" charset="0"/>
            </a:endParaRP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2786063" y="3687763"/>
            <a:ext cx="15859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Number of items</a:t>
            </a:r>
            <a:endParaRPr lang="en-US" sz="1200">
              <a:latin typeface="Arial" charset="0"/>
            </a:endParaRPr>
          </a:p>
        </p:txBody>
      </p:sp>
      <p:sp>
        <p:nvSpPr>
          <p:cNvPr id="344070" name="Rectangle 6"/>
          <p:cNvSpPr>
            <a:spLocks noChangeArrowheads="1"/>
          </p:cNvSpPr>
          <p:nvPr/>
        </p:nvSpPr>
        <p:spPr bwMode="auto">
          <a:xfrm>
            <a:off x="3976688" y="3154363"/>
            <a:ext cx="11080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Datatype of</a:t>
            </a:r>
            <a:endParaRPr lang="en-US" sz="1200">
              <a:latin typeface="Arial" charset="0"/>
            </a:endParaRPr>
          </a:p>
        </p:txBody>
      </p:sp>
      <p:sp>
        <p:nvSpPr>
          <p:cNvPr id="344071" name="Rectangle 7"/>
          <p:cNvSpPr>
            <a:spLocks noChangeArrowheads="1"/>
          </p:cNvSpPr>
          <p:nvPr/>
        </p:nvSpPr>
        <p:spPr bwMode="auto">
          <a:xfrm>
            <a:off x="4740275" y="3687763"/>
            <a:ext cx="18542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Rank of destination</a:t>
            </a:r>
            <a:endParaRPr lang="en-US" sz="1200">
              <a:latin typeface="Arial" charset="0"/>
            </a:endParaRP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6019800" y="3200400"/>
            <a:ext cx="12398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Message tag</a:t>
            </a:r>
            <a:endParaRPr lang="en-US" sz="1200">
              <a:latin typeface="Arial" charset="0"/>
            </a:endParaRPr>
          </a:p>
        </p:txBody>
      </p:sp>
      <p:sp>
        <p:nvSpPr>
          <p:cNvPr id="344073" name="Rectangle 9"/>
          <p:cNvSpPr>
            <a:spLocks noChangeArrowheads="1"/>
          </p:cNvSpPr>
          <p:nvPr/>
        </p:nvSpPr>
        <p:spPr bwMode="auto">
          <a:xfrm>
            <a:off x="6659563" y="3705225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Comm</a:t>
            </a:r>
            <a:endParaRPr lang="en-US" sz="1200">
              <a:latin typeface="Arial" charset="0"/>
            </a:endParaRPr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7281863" y="3705225"/>
            <a:ext cx="7699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unicator</a:t>
            </a:r>
            <a:endParaRPr lang="en-US" sz="1200">
              <a:latin typeface="Arial" charset="0"/>
            </a:endParaRPr>
          </a:p>
        </p:txBody>
      </p:sp>
      <p:sp>
        <p:nvSpPr>
          <p:cNvPr id="344075" name="Rectangle 11"/>
          <p:cNvSpPr>
            <a:spLocks noChangeArrowheads="1"/>
          </p:cNvSpPr>
          <p:nvPr/>
        </p:nvSpPr>
        <p:spPr bwMode="auto">
          <a:xfrm>
            <a:off x="1933575" y="3384550"/>
            <a:ext cx="6508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send b</a:t>
            </a:r>
            <a:endParaRPr lang="en-US" sz="1200">
              <a:latin typeface="Arial" charset="0"/>
            </a:endParaRPr>
          </a:p>
        </p:txBody>
      </p: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2573338" y="338455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uff</a:t>
            </a:r>
            <a:endParaRPr lang="en-US" sz="1200">
              <a:latin typeface="Arial" charset="0"/>
            </a:endParaRPr>
          </a:p>
        </p:txBody>
      </p:sp>
      <p:sp>
        <p:nvSpPr>
          <p:cNvPr id="344077" name="Rectangle 13"/>
          <p:cNvSpPr>
            <a:spLocks noChangeArrowheads="1"/>
          </p:cNvSpPr>
          <p:nvPr/>
        </p:nvSpPr>
        <p:spPr bwMode="auto">
          <a:xfrm>
            <a:off x="2803525" y="3384550"/>
            <a:ext cx="192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er</a:t>
            </a:r>
            <a:endParaRPr lang="en-US" sz="1200">
              <a:latin typeface="Arial" charset="0"/>
            </a:endParaRPr>
          </a:p>
        </p:txBody>
      </p:sp>
      <p:sp>
        <p:nvSpPr>
          <p:cNvPr id="344078" name="Rectangle 14"/>
          <p:cNvSpPr>
            <a:spLocks noChangeArrowheads="1"/>
          </p:cNvSpPr>
          <p:nvPr/>
        </p:nvSpPr>
        <p:spPr bwMode="auto">
          <a:xfrm>
            <a:off x="3213100" y="3917950"/>
            <a:ext cx="7112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to send</a:t>
            </a:r>
            <a:endParaRPr lang="en-US" sz="1200">
              <a:latin typeface="Arial" charset="0"/>
            </a:endParaRPr>
          </a:p>
        </p:txBody>
      </p:sp>
      <p:sp>
        <p:nvSpPr>
          <p:cNvPr id="344079" name="Rectangle 15"/>
          <p:cNvSpPr>
            <a:spLocks noChangeArrowheads="1"/>
          </p:cNvSpPr>
          <p:nvPr/>
        </p:nvSpPr>
        <p:spPr bwMode="auto">
          <a:xfrm>
            <a:off x="4065588" y="3384550"/>
            <a:ext cx="9382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each item</a:t>
            </a:r>
            <a:endParaRPr lang="en-US" sz="1200">
              <a:latin typeface="Arial" charset="0"/>
            </a:endParaRPr>
          </a:p>
        </p:txBody>
      </p:sp>
      <p:sp>
        <p:nvSpPr>
          <p:cNvPr id="344080" name="Rectangle 16"/>
          <p:cNvSpPr>
            <a:spLocks noChangeArrowheads="1"/>
          </p:cNvSpPr>
          <p:nvPr/>
        </p:nvSpPr>
        <p:spPr bwMode="auto">
          <a:xfrm>
            <a:off x="5273675" y="3917950"/>
            <a:ext cx="7572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process</a:t>
            </a:r>
            <a:endParaRPr lang="en-US" sz="1200">
              <a:latin typeface="Arial" charset="0"/>
            </a:endParaRPr>
          </a:p>
        </p:txBody>
      </p:sp>
      <p:sp>
        <p:nvSpPr>
          <p:cNvPr id="344081" name="Line 17"/>
          <p:cNvSpPr>
            <a:spLocks noChangeShapeType="1"/>
          </p:cNvSpPr>
          <p:nvPr/>
        </p:nvSpPr>
        <p:spPr bwMode="auto">
          <a:xfrm flipH="1">
            <a:off x="2554288" y="2940050"/>
            <a:ext cx="214312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2" name="Line 18"/>
          <p:cNvSpPr>
            <a:spLocks noChangeShapeType="1"/>
          </p:cNvSpPr>
          <p:nvPr/>
        </p:nvSpPr>
        <p:spPr bwMode="auto">
          <a:xfrm>
            <a:off x="3567113" y="2940050"/>
            <a:ext cx="1587" cy="800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3" name="Line 19"/>
          <p:cNvSpPr>
            <a:spLocks noChangeShapeType="1"/>
          </p:cNvSpPr>
          <p:nvPr/>
        </p:nvSpPr>
        <p:spPr bwMode="auto">
          <a:xfrm>
            <a:off x="4527550" y="2940050"/>
            <a:ext cx="1588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4" name="Line 20"/>
          <p:cNvSpPr>
            <a:spLocks noChangeShapeType="1"/>
          </p:cNvSpPr>
          <p:nvPr/>
        </p:nvSpPr>
        <p:spPr bwMode="auto">
          <a:xfrm flipH="1">
            <a:off x="6394450" y="2971800"/>
            <a:ext cx="463550" cy="2349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5" name="Line 21"/>
          <p:cNvSpPr>
            <a:spLocks noChangeShapeType="1"/>
          </p:cNvSpPr>
          <p:nvPr/>
        </p:nvSpPr>
        <p:spPr bwMode="auto">
          <a:xfrm flipH="1">
            <a:off x="5648325" y="2895600"/>
            <a:ext cx="371475" cy="7905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086" name="Line 22"/>
          <p:cNvSpPr>
            <a:spLocks noChangeShapeType="1"/>
          </p:cNvSpPr>
          <p:nvPr/>
        </p:nvSpPr>
        <p:spPr bwMode="auto">
          <a:xfrm flipH="1">
            <a:off x="7299325" y="2971800"/>
            <a:ext cx="320675" cy="768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en-US" sz="2000"/>
              <a:t>     </a:t>
            </a:r>
            <a:r>
              <a:rPr lang="en-US"/>
              <a:t>Parameters of blocking receive</a:t>
            </a:r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609600" y="2667000"/>
            <a:ext cx="83113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MPI_Recv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count, </a:t>
            </a:r>
            <a:r>
              <a:rPr lang="en-US" sz="2000" b="1" dirty="0" err="1">
                <a:latin typeface="Courier New"/>
                <a:cs typeface="Courier New"/>
              </a:rPr>
              <a:t>datatype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src</a:t>
            </a:r>
            <a:r>
              <a:rPr lang="en-US" sz="2000" b="1" dirty="0">
                <a:latin typeface="Courier New"/>
                <a:cs typeface="Courier New"/>
              </a:rPr>
              <a:t>, tag, </a:t>
            </a:r>
            <a:r>
              <a:rPr lang="en-US" sz="2000" b="1" dirty="0" err="1">
                <a:latin typeface="Courier New"/>
                <a:cs typeface="Courier New"/>
              </a:rPr>
              <a:t>comm</a:t>
            </a:r>
            <a:r>
              <a:rPr lang="en-US" sz="2000" b="1" dirty="0">
                <a:latin typeface="Courier New"/>
                <a:cs typeface="Courier New"/>
              </a:rPr>
              <a:t>, status)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1482725" y="3144838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Address of</a:t>
            </a:r>
            <a:endParaRPr lang="en-US" sz="1200">
              <a:latin typeface="Arial" charset="0"/>
            </a:endParaRP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2262188" y="3676650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Maxim</a:t>
            </a:r>
            <a:endParaRPr lang="en-US" sz="1200">
              <a:latin typeface="Arial" charset="0"/>
            </a:endParaRP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2881313" y="3676650"/>
            <a:ext cx="4810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um n</a:t>
            </a:r>
            <a:endParaRPr lang="en-US" sz="1200">
              <a:latin typeface="Arial" charset="0"/>
            </a:endParaRP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3359150" y="3676650"/>
            <a:ext cx="6127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umber</a:t>
            </a:r>
            <a:endParaRPr lang="en-US" sz="1200">
              <a:latin typeface="Arial" charset="0"/>
            </a:endParaRP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5791200" y="3200400"/>
            <a:ext cx="123983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Arial" charset="0"/>
              </a:rPr>
              <a:t>Message tag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553200" y="3733800"/>
            <a:ext cx="1389062" cy="258763"/>
            <a:chOff x="6084888" y="3746500"/>
            <a:chExt cx="1389062" cy="258763"/>
          </a:xfrm>
        </p:grpSpPr>
        <p:sp>
          <p:nvSpPr>
            <p:cNvPr id="345099" name="Rectangle 11"/>
            <p:cNvSpPr>
              <a:spLocks noChangeArrowheads="1"/>
            </p:cNvSpPr>
            <p:nvPr/>
          </p:nvSpPr>
          <p:spPr bwMode="auto">
            <a:xfrm>
              <a:off x="6084888" y="3746500"/>
              <a:ext cx="63500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Comm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00" name="Rectangle 12"/>
            <p:cNvSpPr>
              <a:spLocks noChangeArrowheads="1"/>
            </p:cNvSpPr>
            <p:nvPr/>
          </p:nvSpPr>
          <p:spPr bwMode="auto">
            <a:xfrm>
              <a:off x="6704013" y="3746500"/>
              <a:ext cx="7699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unicator</a:t>
              </a:r>
              <a:endParaRPr lang="en-US" sz="1200">
                <a:latin typeface="Arial" charset="0"/>
              </a:endParaRPr>
            </a:p>
          </p:txBody>
        </p:sp>
      </p:grp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1358900" y="3357563"/>
            <a:ext cx="5762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receiv</a:t>
            </a:r>
            <a:endParaRPr lang="en-US" sz="1200">
              <a:latin typeface="Arial" charset="0"/>
            </a:endParaRPr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1925638" y="3357563"/>
            <a:ext cx="3016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 b</a:t>
            </a:r>
            <a:endParaRPr lang="en-US" sz="1200">
              <a:latin typeface="Arial" charset="0"/>
            </a:endParaRPr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2209800" y="3357563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uff</a:t>
            </a:r>
            <a:endParaRPr lang="en-US" sz="1200">
              <a:latin typeface="Arial" charset="0"/>
            </a:endParaRPr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2439988" y="3357563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er</a:t>
            </a:r>
            <a:endParaRPr lang="en-US" sz="1200">
              <a:latin typeface="Arial" charset="0"/>
            </a:endParaRPr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2244725" y="3889375"/>
            <a:ext cx="16351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of items to receiv</a:t>
            </a:r>
            <a:endParaRPr lang="en-US" sz="1200">
              <a:latin typeface="Arial" charset="0"/>
            </a:endParaRPr>
          </a:p>
        </p:txBody>
      </p:sp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3854450" y="38893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0000"/>
                </a:solidFill>
                <a:latin typeface="Arial" charset="0"/>
              </a:rPr>
              <a:t>e</a:t>
            </a:r>
            <a:endParaRPr lang="en-US" sz="1200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62400" y="3276600"/>
            <a:ext cx="1108075" cy="471487"/>
            <a:chOff x="3643313" y="3144838"/>
            <a:chExt cx="1108075" cy="471487"/>
          </a:xfrm>
        </p:grpSpPr>
        <p:sp>
          <p:nvSpPr>
            <p:cNvPr id="345096" name="Rectangle 8"/>
            <p:cNvSpPr>
              <a:spLocks noChangeArrowheads="1"/>
            </p:cNvSpPr>
            <p:nvPr/>
          </p:nvSpPr>
          <p:spPr bwMode="auto">
            <a:xfrm>
              <a:off x="3643313" y="3144838"/>
              <a:ext cx="110807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Datatype</a:t>
              </a:r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 of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07" name="Rectangle 19"/>
            <p:cNvSpPr>
              <a:spLocks noChangeArrowheads="1"/>
            </p:cNvSpPr>
            <p:nvPr/>
          </p:nvSpPr>
          <p:spPr bwMode="auto">
            <a:xfrm>
              <a:off x="3713163" y="3357563"/>
              <a:ext cx="938212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each item</a:t>
              </a:r>
              <a:endParaRPr lang="en-US" sz="1200">
                <a:latin typeface="Arial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24400" y="3733800"/>
            <a:ext cx="1455737" cy="471488"/>
            <a:chOff x="4421188" y="3676650"/>
            <a:chExt cx="1455737" cy="471488"/>
          </a:xfrm>
        </p:grpSpPr>
        <p:sp>
          <p:nvSpPr>
            <p:cNvPr id="345097" name="Rectangle 9"/>
            <p:cNvSpPr>
              <a:spLocks noChangeArrowheads="1"/>
            </p:cNvSpPr>
            <p:nvPr/>
          </p:nvSpPr>
          <p:spPr bwMode="auto">
            <a:xfrm>
              <a:off x="4421188" y="3676650"/>
              <a:ext cx="14557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Rank of source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345108" name="Rectangle 20"/>
            <p:cNvSpPr>
              <a:spLocks noChangeArrowheads="1"/>
            </p:cNvSpPr>
            <p:nvPr/>
          </p:nvSpPr>
          <p:spPr bwMode="auto">
            <a:xfrm>
              <a:off x="4757738" y="3889375"/>
              <a:ext cx="75723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process</a:t>
              </a:r>
              <a:endParaRPr lang="en-US" sz="1200" dirty="0">
                <a:latin typeface="Arial" charset="0"/>
              </a:endParaRPr>
            </a:p>
          </p:txBody>
        </p:sp>
      </p:grpSp>
      <p:sp>
        <p:nvSpPr>
          <p:cNvPr id="345109" name="Line 21"/>
          <p:cNvSpPr>
            <a:spLocks noChangeShapeType="1"/>
          </p:cNvSpPr>
          <p:nvPr/>
        </p:nvSpPr>
        <p:spPr bwMode="auto">
          <a:xfrm flipH="1">
            <a:off x="2155824" y="2971800"/>
            <a:ext cx="130175" cy="2270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0" name="Line 22"/>
          <p:cNvSpPr>
            <a:spLocks noChangeShapeType="1"/>
          </p:cNvSpPr>
          <p:nvPr/>
        </p:nvSpPr>
        <p:spPr bwMode="auto">
          <a:xfrm>
            <a:off x="3111500" y="2916238"/>
            <a:ext cx="1588" cy="79533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>
            <a:off x="4495800" y="3048000"/>
            <a:ext cx="1587" cy="2651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>
            <a:off x="6324600" y="2971800"/>
            <a:ext cx="1587" cy="2127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3" name="Line 25"/>
          <p:cNvSpPr>
            <a:spLocks noChangeShapeType="1"/>
          </p:cNvSpPr>
          <p:nvPr/>
        </p:nvSpPr>
        <p:spPr bwMode="auto">
          <a:xfrm>
            <a:off x="5486400" y="2971800"/>
            <a:ext cx="1587" cy="79533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114" name="Line 26"/>
          <p:cNvSpPr>
            <a:spLocks noChangeShapeType="1"/>
          </p:cNvSpPr>
          <p:nvPr/>
        </p:nvSpPr>
        <p:spPr bwMode="auto">
          <a:xfrm flipH="1">
            <a:off x="7162800" y="3048000"/>
            <a:ext cx="0" cy="685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620000" y="3048000"/>
            <a:ext cx="1373188" cy="541337"/>
            <a:chOff x="6686550" y="2916238"/>
            <a:chExt cx="1373188" cy="541337"/>
          </a:xfrm>
        </p:grpSpPr>
        <p:sp>
          <p:nvSpPr>
            <p:cNvPr id="345115" name="Rectangle 27"/>
            <p:cNvSpPr>
              <a:spLocks noChangeArrowheads="1"/>
            </p:cNvSpPr>
            <p:nvPr/>
          </p:nvSpPr>
          <p:spPr bwMode="auto">
            <a:xfrm>
              <a:off x="6686550" y="2986088"/>
              <a:ext cx="614363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Status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16" name="Line 28"/>
            <p:cNvSpPr>
              <a:spLocks noChangeShapeType="1"/>
            </p:cNvSpPr>
            <p:nvPr/>
          </p:nvSpPr>
          <p:spPr bwMode="auto">
            <a:xfrm flipH="1">
              <a:off x="7253288" y="2916238"/>
              <a:ext cx="123825" cy="123825"/>
            </a:xfrm>
            <a:prstGeom prst="line">
              <a:avLst/>
            </a:prstGeom>
            <a:noFill/>
            <a:ln w="174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17" name="Rectangle 29"/>
            <p:cNvSpPr>
              <a:spLocks noChangeArrowheads="1"/>
            </p:cNvSpPr>
            <p:nvPr/>
          </p:nvSpPr>
          <p:spPr bwMode="auto">
            <a:xfrm>
              <a:off x="6686550" y="3198813"/>
              <a:ext cx="9271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FF0000"/>
                  </a:solidFill>
                  <a:latin typeface="Arial" charset="0"/>
                </a:rPr>
                <a:t>after </a:t>
              </a:r>
              <a:r>
                <a:rPr lang="en-US" sz="1700" dirty="0" err="1">
                  <a:solidFill>
                    <a:srgbClr val="FF0000"/>
                  </a:solidFill>
                  <a:latin typeface="Arial" charset="0"/>
                </a:rPr>
                <a:t>oper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45118" name="Rectangle 30"/>
            <p:cNvSpPr>
              <a:spLocks noChangeArrowheads="1"/>
            </p:cNvSpPr>
            <p:nvPr/>
          </p:nvSpPr>
          <p:spPr bwMode="auto">
            <a:xfrm>
              <a:off x="7589838" y="3198813"/>
              <a:ext cx="469900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FF0000"/>
                  </a:solidFill>
                  <a:latin typeface="Arial" charset="0"/>
                </a:rPr>
                <a:t>ation</a:t>
              </a:r>
              <a:endParaRPr lang="en-US" sz="120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/>
              <a:t>Example:  </a:t>
            </a:r>
            <a:r>
              <a:rPr lang="en-US" sz="2400"/>
              <a:t>Send an integer x from proc 0 to proc 1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MPI_Comm_rank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(MPI_COMM_WORLD,&amp;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); /* get rank */ 								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 1;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0)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 = 17;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MPI_Send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 1, 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msgtag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, MPI_COMM_WORLD);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 else if (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myrank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== 1)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 x;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MPI_Recv</a:t>
            </a: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(&amp;x, 1, MPI_INT,0,msgtag,MPI_COMM_WORLD,&amp;status);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853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6537325" cy="477838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 Parallel Machine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458200" cy="1288558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203200" indent="-203200">
              <a:buFontTx/>
              <a:buNone/>
            </a:pPr>
            <a:endParaRPr lang="en-US" sz="1800" dirty="0"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architecture question: 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Where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and how fast are the interconnects?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marL="2171700" lvl="4" indent="-342900"/>
            <a:endParaRPr lang="en-US" sz="1200" dirty="0">
              <a:solidFill>
                <a:srgbClr val="FF0000"/>
              </a:solidFill>
              <a:latin typeface="Arial" charset="0"/>
            </a:endParaRPr>
          </a:p>
          <a:p>
            <a:pPr marL="203200" indent="-203200"/>
            <a:r>
              <a:rPr lang="en-US" sz="2000" dirty="0">
                <a:latin typeface="Arial" charset="0"/>
              </a:rPr>
              <a:t>Key algorithm question:  </a:t>
            </a:r>
            <a:r>
              <a:rPr lang="en-US" sz="2000" u="sng" dirty="0">
                <a:solidFill>
                  <a:srgbClr val="FF0000"/>
                </a:solidFill>
                <a:latin typeface="Arial" charset="0"/>
              </a:rPr>
              <a:t>Where is the data?</a:t>
            </a:r>
            <a:endParaRPr lang="en-US" sz="3200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60500" y="12319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58950" y="13017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35138" y="12731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682750" y="15303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658938" y="15017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30350" y="18351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506538" y="18065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454150" y="26733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430338" y="27971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225550" y="37401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431925" y="39401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057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0574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7338" y="815975"/>
            <a:ext cx="1162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Storage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Hierarchy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4323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7307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7069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545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6307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5021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4783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4259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4021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1973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4037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0292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64135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7119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66881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6357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66119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4833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4595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64071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63833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61785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3849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7010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7010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AutoShape 44" descr="Light downward diagonal"/>
          <p:cNvSpPr>
            <a:spLocks noChangeArrowheads="1"/>
          </p:cNvSpPr>
          <p:nvPr/>
        </p:nvSpPr>
        <p:spPr bwMode="auto">
          <a:xfrm>
            <a:off x="4273550" y="2368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AutoShape 45" descr="Light downward diagonal"/>
          <p:cNvSpPr>
            <a:spLocks noChangeArrowheads="1"/>
          </p:cNvSpPr>
          <p:nvPr/>
        </p:nvSpPr>
        <p:spPr bwMode="auto">
          <a:xfrm>
            <a:off x="4273550" y="33591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46" descr="Light downward diagonal"/>
          <p:cNvSpPr>
            <a:spLocks noChangeArrowheads="1"/>
          </p:cNvSpPr>
          <p:nvPr/>
        </p:nvSpPr>
        <p:spPr bwMode="auto">
          <a:xfrm>
            <a:off x="4273550" y="4654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0104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 rot="5400000">
            <a:off x="7754938" y="287178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potential</a:t>
            </a:r>
          </a:p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interconnects</a:t>
            </a: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 flipH="1" flipV="1">
            <a:off x="7772400" y="2514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H="1">
            <a:off x="7772400" y="2895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7772400" y="2971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02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45488" cy="368300"/>
          </a:xfrm>
        </p:spPr>
        <p:txBody>
          <a:bodyPr/>
          <a:lstStyle/>
          <a:p>
            <a:r>
              <a:rPr lang="en-US"/>
              <a:t>Parallel programming languages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Many have been invented – *much* less consensus on </a:t>
            </a:r>
            <a:r>
              <a:rPr lang="en-US" dirty="0" smtClean="0"/>
              <a:t>what are the best </a:t>
            </a:r>
            <a:r>
              <a:rPr lang="en-US" dirty="0"/>
              <a:t>languages than in the sequential </a:t>
            </a:r>
            <a:r>
              <a:rPr lang="en-US" dirty="0" smtClean="0"/>
              <a:t>world.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Could have a whole course on them; we</a:t>
            </a:r>
            <a:r>
              <a:rPr lang="ja-JP" altLang="en-US" dirty="0"/>
              <a:t>’</a:t>
            </a:r>
            <a:r>
              <a:rPr lang="en-US" dirty="0" err="1"/>
              <a:t>ll</a:t>
            </a:r>
            <a:r>
              <a:rPr lang="en-US" dirty="0"/>
              <a:t> look </a:t>
            </a:r>
            <a:r>
              <a:rPr lang="en-US" dirty="0" smtClean="0"/>
              <a:t>just a few.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i="1" u="sng" dirty="0"/>
              <a:t>L</a:t>
            </a:r>
            <a:r>
              <a:rPr lang="en-US" i="1" u="sng" dirty="0" smtClean="0"/>
              <a:t>anguages </a:t>
            </a:r>
            <a:r>
              <a:rPr lang="en-US" i="1" u="sng" dirty="0"/>
              <a:t>you</a:t>
            </a:r>
            <a:r>
              <a:rPr lang="ja-JP" altLang="en-US" i="1" u="sng" dirty="0"/>
              <a:t>’</a:t>
            </a:r>
            <a:r>
              <a:rPr lang="en-US" i="1" u="sng" dirty="0" err="1"/>
              <a:t>ll</a:t>
            </a:r>
            <a:r>
              <a:rPr lang="en-US" i="1" u="sng" dirty="0"/>
              <a:t> use in </a:t>
            </a:r>
            <a:r>
              <a:rPr lang="en-US" i="1" u="sng" dirty="0" smtClean="0"/>
              <a:t>homework</a:t>
            </a:r>
            <a:r>
              <a:rPr lang="en-US" dirty="0" smtClean="0"/>
              <a:t>:</a:t>
            </a:r>
            <a:endParaRPr lang="en-US" dirty="0"/>
          </a:p>
          <a:p>
            <a:pPr lvl="8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/>
              <a:t>with MPI  (very widely used, very old-fashioned)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Cilk</a:t>
            </a:r>
            <a:r>
              <a:rPr lang="en-US" dirty="0" smtClean="0"/>
              <a:t>++         (</a:t>
            </a:r>
            <a:r>
              <a:rPr lang="en-US" dirty="0"/>
              <a:t>a newer upstart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Use any language you like for the final project!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4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models of parallel computation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Computational model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400" dirty="0"/>
              <a:t>Shared memory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SPMD / Message passing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SIMD  / Data parallel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Partitioned global address space (PGAS)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Hybrids …</a:t>
            </a:r>
            <a:endParaRPr lang="en-US" sz="2400" dirty="0"/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Languages</a:t>
            </a:r>
            <a:endParaRPr lang="en-US" sz="2400" u="sng" dirty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Cilk</a:t>
            </a:r>
            <a:r>
              <a:rPr lang="en-US" sz="2400" dirty="0" smtClean="0"/>
              <a:t>, </a:t>
            </a:r>
            <a:r>
              <a:rPr lang="en-US" sz="2400" dirty="0" err="1" smtClean="0"/>
              <a:t>OpenMP</a:t>
            </a:r>
            <a:r>
              <a:rPr lang="en-US" sz="2400" dirty="0" smtClean="0"/>
              <a:t>, </a:t>
            </a:r>
            <a:r>
              <a:rPr lang="en-US" sz="2400" dirty="0" err="1" smtClean="0"/>
              <a:t>Pthreads</a:t>
            </a:r>
            <a:r>
              <a:rPr lang="en-US" sz="2400" dirty="0" smtClean="0"/>
              <a:t> …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MPI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err="1" smtClean="0"/>
              <a:t>Cuda</a:t>
            </a:r>
            <a:r>
              <a:rPr lang="en-US" sz="2400" dirty="0" smtClean="0"/>
              <a:t>, </a:t>
            </a:r>
            <a:r>
              <a:rPr lang="en-US" sz="2400" dirty="0" err="1" smtClean="0"/>
              <a:t>Matlab</a:t>
            </a:r>
            <a:r>
              <a:rPr lang="en-US" sz="2400" dirty="0" smtClean="0"/>
              <a:t>, </a:t>
            </a:r>
            <a:r>
              <a:rPr lang="en-US" sz="2400" dirty="0" err="1" smtClean="0"/>
              <a:t>OpenCL</a:t>
            </a:r>
            <a:r>
              <a:rPr lang="en-US" sz="2400" dirty="0" smtClean="0"/>
              <a:t>, …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UPC, CAF, Titanium</a:t>
            </a:r>
            <a:endParaRPr lang="en-US" sz="2400" dirty="0"/>
          </a:p>
          <a:p>
            <a:pPr>
              <a:lnSpc>
                <a:spcPct val="130000"/>
              </a:lnSpc>
            </a:pP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???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485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4345150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node architecture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3315" name="Rectangle 40"/>
          <p:cNvSpPr>
            <a:spLocks noChangeArrowheads="1"/>
          </p:cNvSpPr>
          <p:nvPr/>
        </p:nvSpPr>
        <p:spPr bwMode="auto">
          <a:xfrm>
            <a:off x="914400" y="4273550"/>
            <a:ext cx="685165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1"/>
          <p:cNvSpPr>
            <a:spLocks noChangeArrowheads="1"/>
          </p:cNvSpPr>
          <p:nvPr/>
        </p:nvSpPr>
        <p:spPr bwMode="auto">
          <a:xfrm>
            <a:off x="3352800" y="4495800"/>
            <a:ext cx="163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Node Memory</a:t>
            </a:r>
          </a:p>
        </p:txBody>
      </p:sp>
      <p:sp>
        <p:nvSpPr>
          <p:cNvPr id="13317" name="AutoShape 45" descr="Light downward diagonal"/>
          <p:cNvSpPr>
            <a:spLocks noChangeArrowheads="1"/>
          </p:cNvSpPr>
          <p:nvPr/>
        </p:nvSpPr>
        <p:spPr bwMode="auto">
          <a:xfrm flipV="1">
            <a:off x="2209800" y="4084638"/>
            <a:ext cx="5029200" cy="106362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46" descr="Light downward diagonal"/>
          <p:cNvSpPr>
            <a:spLocks noChangeArrowheads="1"/>
          </p:cNvSpPr>
          <p:nvPr/>
        </p:nvSpPr>
        <p:spPr bwMode="auto">
          <a:xfrm>
            <a:off x="-228600" y="6172200"/>
            <a:ext cx="96012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48"/>
          <p:cNvSpPr>
            <a:spLocks noChangeShapeType="1"/>
          </p:cNvSpPr>
          <p:nvPr/>
        </p:nvSpPr>
        <p:spPr bwMode="auto">
          <a:xfrm>
            <a:off x="4267200" y="510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199"/>
          <p:cNvGrpSpPr>
            <a:grpSpLocks/>
          </p:cNvGrpSpPr>
          <p:nvPr/>
        </p:nvGrpSpPr>
        <p:grpSpPr bwMode="auto">
          <a:xfrm>
            <a:off x="4648200" y="1524000"/>
            <a:ext cx="4275138" cy="2743200"/>
            <a:chOff x="4648200" y="914400"/>
            <a:chExt cx="4274681" cy="2743200"/>
          </a:xfrm>
        </p:grpSpPr>
        <p:grpSp>
          <p:nvGrpSpPr>
            <p:cNvPr id="13370" name="Group 70"/>
            <p:cNvGrpSpPr>
              <a:grpSpLocks/>
            </p:cNvGrpSpPr>
            <p:nvPr/>
          </p:nvGrpSpPr>
          <p:grpSpPr bwMode="auto">
            <a:xfrm>
              <a:off x="4727222" y="1155700"/>
              <a:ext cx="993107" cy="977900"/>
              <a:chOff x="4432300" y="1155700"/>
              <a:chExt cx="1117245" cy="977900"/>
            </a:xfrm>
          </p:grpSpPr>
          <p:sp>
            <p:nvSpPr>
              <p:cNvPr id="1340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41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71" name="Rectangle 28"/>
            <p:cNvSpPr>
              <a:spLocks noChangeArrowheads="1"/>
            </p:cNvSpPr>
            <p:nvPr/>
          </p:nvSpPr>
          <p:spPr bwMode="auto">
            <a:xfrm>
              <a:off x="4648200" y="2667000"/>
              <a:ext cx="18601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72" name="Line 29"/>
            <p:cNvSpPr>
              <a:spLocks noChangeShapeType="1"/>
            </p:cNvSpPr>
            <p:nvPr/>
          </p:nvSpPr>
          <p:spPr bwMode="auto">
            <a:xfrm>
              <a:off x="5393267" y="2057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Rectangle 38"/>
            <p:cNvSpPr>
              <a:spLocks noChangeArrowheads="1"/>
            </p:cNvSpPr>
            <p:nvPr/>
          </p:nvSpPr>
          <p:spPr bwMode="auto">
            <a:xfrm>
              <a:off x="5325533" y="2590800"/>
              <a:ext cx="2906889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Rectangle 39"/>
            <p:cNvSpPr>
              <a:spLocks noChangeArrowheads="1"/>
            </p:cNvSpPr>
            <p:nvPr/>
          </p:nvSpPr>
          <p:spPr bwMode="auto">
            <a:xfrm>
              <a:off x="6273800" y="2743200"/>
              <a:ext cx="103293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L3 Cache</a:t>
              </a:r>
            </a:p>
          </p:txBody>
        </p:sp>
        <p:sp>
          <p:nvSpPr>
            <p:cNvPr id="13375" name="Line 42"/>
            <p:cNvSpPr>
              <a:spLocks noChangeShapeType="1"/>
            </p:cNvSpPr>
            <p:nvPr/>
          </p:nvSpPr>
          <p:spPr bwMode="auto">
            <a:xfrm>
              <a:off x="7018867" y="2286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6" name="Line 43"/>
            <p:cNvSpPr>
              <a:spLocks noChangeShapeType="1"/>
            </p:cNvSpPr>
            <p:nvPr/>
          </p:nvSpPr>
          <p:spPr bwMode="auto">
            <a:xfrm>
              <a:off x="7018867" y="3276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7" name="AutoShape 44" descr="Light downward diagonal"/>
            <p:cNvSpPr>
              <a:spLocks noChangeArrowheads="1"/>
            </p:cNvSpPr>
            <p:nvPr/>
          </p:nvSpPr>
          <p:spPr bwMode="auto">
            <a:xfrm>
              <a:off x="5190067" y="2286000"/>
              <a:ext cx="3104445" cy="1397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8" name="Group 71"/>
            <p:cNvGrpSpPr>
              <a:grpSpLocks/>
            </p:cNvGrpSpPr>
            <p:nvPr/>
          </p:nvGrpSpPr>
          <p:grpSpPr bwMode="auto">
            <a:xfrm>
              <a:off x="5799667" y="1143000"/>
              <a:ext cx="993107" cy="977900"/>
              <a:chOff x="4432300" y="1155700"/>
              <a:chExt cx="1117245" cy="977900"/>
            </a:xfrm>
          </p:grpSpPr>
          <p:sp>
            <p:nvSpPr>
              <p:cNvPr id="1339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40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40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79" name="Group 79"/>
            <p:cNvGrpSpPr>
              <a:grpSpLocks/>
            </p:cNvGrpSpPr>
            <p:nvPr/>
          </p:nvGrpSpPr>
          <p:grpSpPr bwMode="auto">
            <a:xfrm>
              <a:off x="6883400" y="1143000"/>
              <a:ext cx="993107" cy="977900"/>
              <a:chOff x="4432300" y="1155700"/>
              <a:chExt cx="1117245" cy="977900"/>
            </a:xfrm>
          </p:grpSpPr>
          <p:sp>
            <p:nvSpPr>
              <p:cNvPr id="1339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9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9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80" name="Group 87"/>
            <p:cNvGrpSpPr>
              <a:grpSpLocks/>
            </p:cNvGrpSpPr>
            <p:nvPr/>
          </p:nvGrpSpPr>
          <p:grpSpPr bwMode="auto">
            <a:xfrm>
              <a:off x="7929774" y="1143000"/>
              <a:ext cx="993107" cy="977900"/>
              <a:chOff x="4432300" y="1155700"/>
              <a:chExt cx="1117245" cy="977900"/>
            </a:xfrm>
          </p:grpSpPr>
          <p:sp>
            <p:nvSpPr>
              <p:cNvPr id="13385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6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7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88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9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90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1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81" name="Line 29"/>
            <p:cNvSpPr>
              <a:spLocks noChangeShapeType="1"/>
            </p:cNvSpPr>
            <p:nvPr/>
          </p:nvSpPr>
          <p:spPr bwMode="auto">
            <a:xfrm>
              <a:off x="62738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2" name="Line 29"/>
            <p:cNvSpPr>
              <a:spLocks noChangeShapeType="1"/>
            </p:cNvSpPr>
            <p:nvPr/>
          </p:nvSpPr>
          <p:spPr bwMode="auto">
            <a:xfrm>
              <a:off x="72898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3" name="Line 29"/>
            <p:cNvSpPr>
              <a:spLocks noChangeShapeType="1"/>
            </p:cNvSpPr>
            <p:nvPr/>
          </p:nvSpPr>
          <p:spPr bwMode="auto">
            <a:xfrm>
              <a:off x="8170333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4" name="Rectangle 107"/>
            <p:cNvSpPr>
              <a:spLocks noChangeArrowheads="1"/>
            </p:cNvSpPr>
            <p:nvPr/>
          </p:nvSpPr>
          <p:spPr bwMode="auto">
            <a:xfrm>
              <a:off x="4648200" y="914400"/>
              <a:ext cx="4267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1" name="Group 200"/>
          <p:cNvGrpSpPr>
            <a:grpSpLocks/>
          </p:cNvGrpSpPr>
          <p:nvPr/>
        </p:nvGrpSpPr>
        <p:grpSpPr bwMode="auto">
          <a:xfrm>
            <a:off x="152400" y="1524000"/>
            <a:ext cx="4275138" cy="2743200"/>
            <a:chOff x="152400" y="914400"/>
            <a:chExt cx="4274681" cy="2743200"/>
          </a:xfrm>
        </p:grpSpPr>
        <p:grpSp>
          <p:nvGrpSpPr>
            <p:cNvPr id="13327" name="Group 70"/>
            <p:cNvGrpSpPr>
              <a:grpSpLocks/>
            </p:cNvGrpSpPr>
            <p:nvPr/>
          </p:nvGrpSpPr>
          <p:grpSpPr bwMode="auto">
            <a:xfrm>
              <a:off x="231422" y="1155700"/>
              <a:ext cx="993107" cy="977900"/>
              <a:chOff x="4432300" y="1155700"/>
              <a:chExt cx="1117245" cy="977900"/>
            </a:xfrm>
          </p:grpSpPr>
          <p:sp>
            <p:nvSpPr>
              <p:cNvPr id="13363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</a:p>
            </p:txBody>
          </p:sp>
          <p:sp>
            <p:nvSpPr>
              <p:cNvPr id="13368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28" name="Rectangle 28"/>
            <p:cNvSpPr>
              <a:spLocks noChangeArrowheads="1"/>
            </p:cNvSpPr>
            <p:nvPr/>
          </p:nvSpPr>
          <p:spPr bwMode="auto">
            <a:xfrm>
              <a:off x="152400" y="2667000"/>
              <a:ext cx="186013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897467" y="2057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>
              <a:off x="829733" y="2590800"/>
              <a:ext cx="2906889" cy="673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Rectangle 39"/>
            <p:cNvSpPr>
              <a:spLocks noChangeArrowheads="1"/>
            </p:cNvSpPr>
            <p:nvPr/>
          </p:nvSpPr>
          <p:spPr bwMode="auto">
            <a:xfrm>
              <a:off x="1778000" y="2743200"/>
              <a:ext cx="103293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1"/>
                  </a:solidFill>
                  <a:latin typeface="Arial" charset="0"/>
                </a:rPr>
                <a:t>L3 Cache</a:t>
              </a:r>
            </a:p>
          </p:txBody>
        </p:sp>
        <p:sp>
          <p:nvSpPr>
            <p:cNvPr id="13332" name="Line 42"/>
            <p:cNvSpPr>
              <a:spLocks noChangeShapeType="1"/>
            </p:cNvSpPr>
            <p:nvPr/>
          </p:nvSpPr>
          <p:spPr bwMode="auto">
            <a:xfrm>
              <a:off x="2523067" y="2286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43"/>
            <p:cNvSpPr>
              <a:spLocks noChangeShapeType="1"/>
            </p:cNvSpPr>
            <p:nvPr/>
          </p:nvSpPr>
          <p:spPr bwMode="auto">
            <a:xfrm>
              <a:off x="2523067" y="3276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utoShape 44" descr="Light downward diagonal"/>
            <p:cNvSpPr>
              <a:spLocks noChangeArrowheads="1"/>
            </p:cNvSpPr>
            <p:nvPr/>
          </p:nvSpPr>
          <p:spPr bwMode="auto">
            <a:xfrm>
              <a:off x="694267" y="2286000"/>
              <a:ext cx="3104445" cy="139700"/>
            </a:xfrm>
            <a:prstGeom prst="roundRect">
              <a:avLst>
                <a:gd name="adj" fmla="val 49995"/>
              </a:avLst>
            </a:prstGeom>
            <a:pattFill prst="ltDnDiag">
              <a:fgClr>
                <a:srgbClr val="0054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5" name="Group 71"/>
            <p:cNvGrpSpPr>
              <a:grpSpLocks/>
            </p:cNvGrpSpPr>
            <p:nvPr/>
          </p:nvGrpSpPr>
          <p:grpSpPr bwMode="auto">
            <a:xfrm>
              <a:off x="1303867" y="1143000"/>
              <a:ext cx="993107" cy="977900"/>
              <a:chOff x="4432300" y="1155700"/>
              <a:chExt cx="1117245" cy="977900"/>
            </a:xfrm>
          </p:grpSpPr>
          <p:sp>
            <p:nvSpPr>
              <p:cNvPr id="13356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9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61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6" name="Group 79"/>
            <p:cNvGrpSpPr>
              <a:grpSpLocks/>
            </p:cNvGrpSpPr>
            <p:nvPr/>
          </p:nvGrpSpPr>
          <p:grpSpPr bwMode="auto">
            <a:xfrm>
              <a:off x="2387600" y="1143000"/>
              <a:ext cx="993107" cy="977900"/>
              <a:chOff x="4432300" y="1155700"/>
              <a:chExt cx="1117245" cy="977900"/>
            </a:xfrm>
          </p:grpSpPr>
          <p:sp>
            <p:nvSpPr>
              <p:cNvPr id="13349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52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54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grpSp>
          <p:nvGrpSpPr>
            <p:cNvPr id="13337" name="Group 87"/>
            <p:cNvGrpSpPr>
              <a:grpSpLocks/>
            </p:cNvGrpSpPr>
            <p:nvPr/>
          </p:nvGrpSpPr>
          <p:grpSpPr bwMode="auto">
            <a:xfrm>
              <a:off x="3433974" y="1143000"/>
              <a:ext cx="993107" cy="977900"/>
              <a:chOff x="4432300" y="1155700"/>
              <a:chExt cx="1117245" cy="977900"/>
            </a:xfrm>
          </p:grpSpPr>
          <p:sp>
            <p:nvSpPr>
              <p:cNvPr id="13342" name="Rectangle 18"/>
              <p:cNvSpPr>
                <a:spLocks noChangeArrowheads="1"/>
              </p:cNvSpPr>
              <p:nvPr/>
            </p:nvSpPr>
            <p:spPr bwMode="auto">
              <a:xfrm>
                <a:off x="4432300" y="1155700"/>
                <a:ext cx="1054100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Rectangle 19"/>
              <p:cNvSpPr>
                <a:spLocks noChangeArrowheads="1"/>
              </p:cNvSpPr>
              <p:nvPr/>
            </p:nvSpPr>
            <p:spPr bwMode="auto">
              <a:xfrm>
                <a:off x="4730750" y="1225550"/>
                <a:ext cx="596900" cy="2159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Rectangle 20"/>
              <p:cNvSpPr>
                <a:spLocks noChangeArrowheads="1"/>
              </p:cNvSpPr>
              <p:nvPr/>
            </p:nvSpPr>
            <p:spPr bwMode="auto">
              <a:xfrm>
                <a:off x="4706938" y="1195388"/>
                <a:ext cx="607539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>
                    <a:solidFill>
                      <a:schemeClr val="accent1"/>
                    </a:solidFill>
                    <a:latin typeface="Arial" charset="0"/>
                  </a:rPr>
                  <a:t>Proc</a:t>
                </a:r>
              </a:p>
            </p:txBody>
          </p:sp>
          <p:sp>
            <p:nvSpPr>
              <p:cNvPr id="13345" name="Rectangle 21"/>
              <p:cNvSpPr>
                <a:spLocks noChangeArrowheads="1"/>
              </p:cNvSpPr>
              <p:nvPr/>
            </p:nvSpPr>
            <p:spPr bwMode="auto">
              <a:xfrm>
                <a:off x="4654550" y="1454150"/>
                <a:ext cx="749300" cy="2921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Rectangle 22"/>
              <p:cNvSpPr>
                <a:spLocks noChangeArrowheads="1"/>
              </p:cNvSpPr>
              <p:nvPr/>
            </p:nvSpPr>
            <p:spPr bwMode="auto">
              <a:xfrm>
                <a:off x="4572000" y="1447800"/>
                <a:ext cx="836195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Cache</a:t>
                </a:r>
                <a:endParaRPr lang="en-US" sz="160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3347" name="Rectangle 23"/>
              <p:cNvSpPr>
                <a:spLocks noChangeArrowheads="1"/>
              </p:cNvSpPr>
              <p:nvPr/>
            </p:nvSpPr>
            <p:spPr bwMode="auto">
              <a:xfrm>
                <a:off x="4502150" y="1758950"/>
                <a:ext cx="908050" cy="2984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Rectangle 24"/>
              <p:cNvSpPr>
                <a:spLocks noChangeArrowheads="1"/>
              </p:cNvSpPr>
              <p:nvPr/>
            </p:nvSpPr>
            <p:spPr bwMode="auto">
              <a:xfrm>
                <a:off x="4478338" y="1728788"/>
                <a:ext cx="1071207" cy="308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>
                    <a:solidFill>
                      <a:schemeClr val="accent1"/>
                    </a:solidFill>
                    <a:latin typeface="Arial" charset="0"/>
                  </a:rPr>
                  <a:t>L2 Cache</a:t>
                </a:r>
              </a:p>
            </p:txBody>
          </p:sp>
        </p:grp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17780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9"/>
            <p:cNvSpPr>
              <a:spLocks noChangeShapeType="1"/>
            </p:cNvSpPr>
            <p:nvPr/>
          </p:nvSpPr>
          <p:spPr bwMode="auto">
            <a:xfrm>
              <a:off x="2794000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>
              <a:off x="3674533" y="20574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Rectangle 168"/>
            <p:cNvSpPr>
              <a:spLocks noChangeArrowheads="1"/>
            </p:cNvSpPr>
            <p:nvPr/>
          </p:nvSpPr>
          <p:spPr bwMode="auto">
            <a:xfrm>
              <a:off x="152400" y="914400"/>
              <a:ext cx="4267200" cy="2438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Rectangle 41"/>
          <p:cNvSpPr>
            <a:spLocks noChangeArrowheads="1"/>
          </p:cNvSpPr>
          <p:nvPr/>
        </p:nvSpPr>
        <p:spPr bwMode="auto">
          <a:xfrm>
            <a:off x="6400800" y="114300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Chip</a:t>
            </a:r>
          </a:p>
        </p:txBody>
      </p:sp>
      <p:sp>
        <p:nvSpPr>
          <p:cNvPr id="13323" name="Rectangle 41"/>
          <p:cNvSpPr>
            <a:spLocks noChangeArrowheads="1"/>
          </p:cNvSpPr>
          <p:nvPr/>
        </p:nvSpPr>
        <p:spPr bwMode="auto">
          <a:xfrm>
            <a:off x="2057400" y="114300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Chip</a:t>
            </a:r>
          </a:p>
        </p:txBody>
      </p:sp>
      <p:sp>
        <p:nvSpPr>
          <p:cNvPr id="13324" name="Rectangle 202"/>
          <p:cNvSpPr>
            <a:spLocks noChangeArrowheads="1"/>
          </p:cNvSpPr>
          <p:nvPr/>
        </p:nvSpPr>
        <p:spPr bwMode="auto">
          <a:xfrm>
            <a:off x="76200" y="1066800"/>
            <a:ext cx="8991600" cy="4343400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Rectangle 41"/>
          <p:cNvSpPr>
            <a:spLocks noChangeArrowheads="1"/>
          </p:cNvSpPr>
          <p:nvPr/>
        </p:nvSpPr>
        <p:spPr bwMode="auto">
          <a:xfrm>
            <a:off x="4114800" y="685800"/>
            <a:ext cx="763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Arial" charset="0"/>
              </a:rPr>
              <a:t>Node</a:t>
            </a:r>
          </a:p>
        </p:txBody>
      </p:sp>
      <p:sp>
        <p:nvSpPr>
          <p:cNvPr id="13326" name="Rectangle 41"/>
          <p:cNvSpPr>
            <a:spLocks noChangeArrowheads="1"/>
          </p:cNvSpPr>
          <p:nvPr/>
        </p:nvSpPr>
        <p:spPr bwMode="auto">
          <a:xfrm>
            <a:off x="2514600" y="5791200"/>
            <a:ext cx="486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Arial" charset="0"/>
              </a:rPr>
              <a:t>&lt;-  Myrinet Interconnect to Other Nodes  -&gt;</a:t>
            </a:r>
          </a:p>
        </p:txBody>
      </p:sp>
    </p:spTree>
    <p:extLst>
      <p:ext uri="{BB962C8B-B14F-4D97-AF65-F5344CB8AC3E}">
        <p14:creationId xmlns:p14="http://schemas.microsoft.com/office/powerpoint/2010/main" val="997468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4645137" cy="482183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Triton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overall architecture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3318" name="AutoShape 46" descr="Light downward diagonal"/>
          <p:cNvSpPr>
            <a:spLocks noChangeArrowheads="1"/>
          </p:cNvSpPr>
          <p:nvPr/>
        </p:nvSpPr>
        <p:spPr bwMode="auto">
          <a:xfrm>
            <a:off x="152400" y="2895600"/>
            <a:ext cx="8763000" cy="1524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48"/>
          <p:cNvSpPr>
            <a:spLocks noChangeShapeType="1"/>
          </p:cNvSpPr>
          <p:nvPr/>
        </p:nvSpPr>
        <p:spPr bwMode="auto">
          <a:xfrm>
            <a:off x="914400" y="2438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886200" y="1981200"/>
            <a:ext cx="1348740" cy="651510"/>
            <a:chOff x="1981200" y="2038350"/>
            <a:chExt cx="1348740" cy="651510"/>
          </a:xfrm>
        </p:grpSpPr>
        <p:grpSp>
          <p:nvGrpSpPr>
            <p:cNvPr id="3" name="Group 2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13406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4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5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1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3324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107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5715000" y="1981200"/>
            <a:ext cx="1348740" cy="651510"/>
            <a:chOff x="1981200" y="2038350"/>
            <a:chExt cx="1348740" cy="651510"/>
          </a:xfrm>
        </p:grpSpPr>
        <p:grpSp>
          <p:nvGrpSpPr>
            <p:cNvPr id="115" name="Group 114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125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18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120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20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4" name="Group 273"/>
          <p:cNvGrpSpPr/>
          <p:nvPr/>
        </p:nvGrpSpPr>
        <p:grpSpPr>
          <a:xfrm>
            <a:off x="7543800" y="1981200"/>
            <a:ext cx="1348740" cy="651510"/>
            <a:chOff x="1981200" y="2038350"/>
            <a:chExt cx="1348740" cy="651510"/>
          </a:xfrm>
        </p:grpSpPr>
        <p:grpSp>
          <p:nvGrpSpPr>
            <p:cNvPr id="275" name="Group 274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285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9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78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280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Rectangle 280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6" name="Group 305"/>
          <p:cNvGrpSpPr/>
          <p:nvPr/>
        </p:nvGrpSpPr>
        <p:grpSpPr>
          <a:xfrm>
            <a:off x="228600" y="1981200"/>
            <a:ext cx="1348740" cy="651510"/>
            <a:chOff x="1981200" y="2038350"/>
            <a:chExt cx="1348740" cy="651510"/>
          </a:xfrm>
        </p:grpSpPr>
        <p:grpSp>
          <p:nvGrpSpPr>
            <p:cNvPr id="307" name="Group 306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317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10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" name="Group 310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312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Rectangle 312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22" name="Group 321"/>
          <p:cNvGrpSpPr/>
          <p:nvPr/>
        </p:nvGrpSpPr>
        <p:grpSpPr>
          <a:xfrm>
            <a:off x="2057400" y="1981200"/>
            <a:ext cx="1348740" cy="651510"/>
            <a:chOff x="1981200" y="2038350"/>
            <a:chExt cx="1348740" cy="651510"/>
          </a:xfrm>
        </p:grpSpPr>
        <p:grpSp>
          <p:nvGrpSpPr>
            <p:cNvPr id="323" name="Group 322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333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4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26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" name="Group 326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328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Rectangle 328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38" name="Group 337"/>
          <p:cNvGrpSpPr/>
          <p:nvPr/>
        </p:nvGrpSpPr>
        <p:grpSpPr>
          <a:xfrm>
            <a:off x="3962400" y="3276600"/>
            <a:ext cx="1348740" cy="651510"/>
            <a:chOff x="1981200" y="2038350"/>
            <a:chExt cx="1348740" cy="651510"/>
          </a:xfrm>
        </p:grpSpPr>
        <p:grpSp>
          <p:nvGrpSpPr>
            <p:cNvPr id="339" name="Group 338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349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0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42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3" name="Group 342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344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Rectangle 344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" name="Group 353"/>
          <p:cNvGrpSpPr/>
          <p:nvPr/>
        </p:nvGrpSpPr>
        <p:grpSpPr>
          <a:xfrm>
            <a:off x="5791200" y="3276600"/>
            <a:ext cx="1348740" cy="651510"/>
            <a:chOff x="1981200" y="2038350"/>
            <a:chExt cx="1348740" cy="651510"/>
          </a:xfrm>
        </p:grpSpPr>
        <p:grpSp>
          <p:nvGrpSpPr>
            <p:cNvPr id="355" name="Group 354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365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6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58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9" name="Group 358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360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Rectangle 360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0" name="Group 369"/>
          <p:cNvGrpSpPr/>
          <p:nvPr/>
        </p:nvGrpSpPr>
        <p:grpSpPr>
          <a:xfrm>
            <a:off x="7620000" y="3276600"/>
            <a:ext cx="1348740" cy="651510"/>
            <a:chOff x="1981200" y="2038350"/>
            <a:chExt cx="1348740" cy="651510"/>
          </a:xfrm>
        </p:grpSpPr>
        <p:grpSp>
          <p:nvGrpSpPr>
            <p:cNvPr id="371" name="Group 370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381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2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74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5" name="Group 374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376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7" name="Rectangle 376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304800" y="3276600"/>
            <a:ext cx="1348740" cy="651510"/>
            <a:chOff x="1981200" y="2038350"/>
            <a:chExt cx="1348740" cy="651510"/>
          </a:xfrm>
        </p:grpSpPr>
        <p:grpSp>
          <p:nvGrpSpPr>
            <p:cNvPr id="387" name="Group 386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397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8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90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1" name="Group 390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392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" name="Rectangle 392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2" name="Group 401"/>
          <p:cNvGrpSpPr/>
          <p:nvPr/>
        </p:nvGrpSpPr>
        <p:grpSpPr>
          <a:xfrm>
            <a:off x="2133600" y="3276600"/>
            <a:ext cx="1348740" cy="651510"/>
            <a:chOff x="1981200" y="2038350"/>
            <a:chExt cx="1348740" cy="651510"/>
          </a:xfrm>
        </p:grpSpPr>
        <p:grpSp>
          <p:nvGrpSpPr>
            <p:cNvPr id="403" name="Group 402"/>
            <p:cNvGrpSpPr/>
            <p:nvPr/>
          </p:nvGrpSpPr>
          <p:grpSpPr>
            <a:xfrm>
              <a:off x="2667000" y="2106930"/>
              <a:ext cx="640148" cy="365760"/>
              <a:chOff x="4648200" y="1524000"/>
              <a:chExt cx="4267656" cy="2438400"/>
            </a:xfrm>
          </p:grpSpPr>
          <p:sp>
            <p:nvSpPr>
              <p:cNvPr id="413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Rectangle 107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4" name="Rectangle 40"/>
            <p:cNvSpPr>
              <a:spLocks noChangeArrowheads="1"/>
            </p:cNvSpPr>
            <p:nvPr/>
          </p:nvSpPr>
          <p:spPr bwMode="auto">
            <a:xfrm>
              <a:off x="2106930" y="2519363"/>
              <a:ext cx="1027748" cy="1238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Rectangle 28"/>
            <p:cNvSpPr>
              <a:spLocks noChangeArrowheads="1"/>
            </p:cNvSpPr>
            <p:nvPr/>
          </p:nvSpPr>
          <p:spPr bwMode="auto">
            <a:xfrm>
              <a:off x="2667000" y="2369820"/>
              <a:ext cx="27905" cy="5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sz="1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06" name="Rectangle 202"/>
            <p:cNvSpPr>
              <a:spLocks noChangeArrowheads="1"/>
            </p:cNvSpPr>
            <p:nvPr/>
          </p:nvSpPr>
          <p:spPr bwMode="auto">
            <a:xfrm>
              <a:off x="1981200" y="2038350"/>
              <a:ext cx="1348740" cy="65151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7" name="Group 406"/>
            <p:cNvGrpSpPr/>
            <p:nvPr/>
          </p:nvGrpSpPr>
          <p:grpSpPr>
            <a:xfrm>
              <a:off x="2015490" y="2106930"/>
              <a:ext cx="640148" cy="365760"/>
              <a:chOff x="4648200" y="1524000"/>
              <a:chExt cx="4267656" cy="2438400"/>
            </a:xfrm>
          </p:grpSpPr>
          <p:sp>
            <p:nvSpPr>
              <p:cNvPr id="408" name="Rectangle 18"/>
              <p:cNvSpPr>
                <a:spLocks noChangeArrowheads="1"/>
              </p:cNvSpPr>
              <p:nvPr/>
            </p:nvSpPr>
            <p:spPr bwMode="auto">
              <a:xfrm>
                <a:off x="5869287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408"/>
              <p:cNvSpPr>
                <a:spLocks noChangeArrowheads="1"/>
              </p:cNvSpPr>
              <p:nvPr/>
            </p:nvSpPr>
            <p:spPr bwMode="auto">
              <a:xfrm>
                <a:off x="4648200" y="1524000"/>
                <a:ext cx="4267656" cy="24384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Rectangle 18"/>
              <p:cNvSpPr>
                <a:spLocks noChangeArrowheads="1"/>
              </p:cNvSpPr>
              <p:nvPr/>
            </p:nvSpPr>
            <p:spPr bwMode="auto">
              <a:xfrm>
                <a:off x="487963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Rectangle 18"/>
              <p:cNvSpPr>
                <a:spLocks noChangeArrowheads="1"/>
              </p:cNvSpPr>
              <p:nvPr/>
            </p:nvSpPr>
            <p:spPr bwMode="auto">
              <a:xfrm>
                <a:off x="6858944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18"/>
              <p:cNvSpPr>
                <a:spLocks noChangeArrowheads="1"/>
              </p:cNvSpPr>
              <p:nvPr/>
            </p:nvSpPr>
            <p:spPr bwMode="auto">
              <a:xfrm>
                <a:off x="7848600" y="1828800"/>
                <a:ext cx="937078" cy="9779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8" name="Line 48"/>
          <p:cNvSpPr>
            <a:spLocks noChangeShapeType="1"/>
          </p:cNvSpPr>
          <p:nvPr/>
        </p:nvSpPr>
        <p:spPr bwMode="auto">
          <a:xfrm>
            <a:off x="2819400" y="2514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" name="Line 48"/>
          <p:cNvSpPr>
            <a:spLocks noChangeShapeType="1"/>
          </p:cNvSpPr>
          <p:nvPr/>
        </p:nvSpPr>
        <p:spPr bwMode="auto">
          <a:xfrm>
            <a:off x="4572000" y="2438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" name="Line 48"/>
          <p:cNvSpPr>
            <a:spLocks noChangeShapeType="1"/>
          </p:cNvSpPr>
          <p:nvPr/>
        </p:nvSpPr>
        <p:spPr bwMode="auto">
          <a:xfrm>
            <a:off x="6324600" y="2362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" name="Line 48"/>
          <p:cNvSpPr>
            <a:spLocks noChangeShapeType="1"/>
          </p:cNvSpPr>
          <p:nvPr/>
        </p:nvSpPr>
        <p:spPr bwMode="auto">
          <a:xfrm>
            <a:off x="8153400" y="2438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8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779761" cy="482183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 dirty="0"/>
              <a:t>Message-passing </a:t>
            </a:r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71800"/>
            <a:ext cx="8991600" cy="3910814"/>
          </a:xfrm>
          <a:noFill/>
          <a:ln/>
        </p:spPr>
        <p:txBody>
          <a:bodyPr wrap="square" lIns="63500" tIns="25400" rIns="63500" bIns="25400">
            <a:spAutoFit/>
          </a:bodyPr>
          <a:lstStyle/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>
                <a:solidFill>
                  <a:srgbClr val="FF0000"/>
                </a:solidFill>
              </a:rPr>
              <a:t>Architecture:  </a:t>
            </a:r>
            <a:r>
              <a:rPr lang="en-US" dirty="0" smtClean="0"/>
              <a:t>Each </a:t>
            </a:r>
            <a:r>
              <a:rPr lang="en-US" dirty="0"/>
              <a:t>processor has its own memory and cache but cannot directly access another processor</a:t>
            </a:r>
            <a:r>
              <a:rPr lang="ja-JP" altLang="en-US" dirty="0"/>
              <a:t>’</a:t>
            </a:r>
            <a:r>
              <a:rPr lang="en-US" dirty="0"/>
              <a:t>s memory</a:t>
            </a:r>
            <a:r>
              <a:rPr lang="en-US" dirty="0" smtClean="0"/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03200" indent="-203200">
              <a:spcBef>
                <a:spcPts val="150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FF0000"/>
                </a:solidFill>
              </a:rPr>
              <a:t>Language:  </a:t>
            </a:r>
            <a:r>
              <a:rPr lang="en-US" dirty="0" smtClean="0">
                <a:solidFill>
                  <a:schemeClr val="tx1"/>
                </a:solidFill>
              </a:rPr>
              <a:t>MPI 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“Message-Passing Interface”)</a:t>
            </a:r>
            <a:endParaRPr lang="en-US" dirty="0" smtClean="0">
              <a:solidFill>
                <a:srgbClr val="FF0000"/>
              </a:solidFill>
            </a:endParaRPr>
          </a:p>
          <a:p>
            <a:pPr marL="603250" lvl="1" indent="-203200">
              <a:spcBef>
                <a:spcPts val="1500"/>
              </a:spcBef>
              <a:spcAft>
                <a:spcPts val="3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least common denominator based on </a:t>
            </a:r>
            <a:r>
              <a:rPr lang="en-US" sz="2400" dirty="0" smtClean="0"/>
              <a:t>1980s technology</a:t>
            </a:r>
            <a:endParaRPr lang="en-US" sz="1600" dirty="0">
              <a:solidFill>
                <a:schemeClr val="tx1"/>
              </a:solidFill>
            </a:endParaRPr>
          </a:p>
          <a:p>
            <a:pPr marL="603250" lvl="1" indent="-203200"/>
            <a:r>
              <a:rPr lang="en-US" sz="2400" dirty="0">
                <a:solidFill>
                  <a:schemeClr val="tx1"/>
                </a:solidFill>
              </a:rPr>
              <a:t>Links to documentation on course home </a:t>
            </a:r>
            <a:r>
              <a:rPr lang="en-US" sz="2400" dirty="0" smtClean="0">
                <a:solidFill>
                  <a:schemeClr val="tx1"/>
                </a:solidFill>
              </a:rPr>
              <a:t>page</a:t>
            </a:r>
          </a:p>
          <a:p>
            <a:pPr marL="603250" lvl="1" indent="-203200"/>
            <a:r>
              <a:rPr lang="en-US" sz="2400" u="sng" dirty="0" smtClean="0">
                <a:solidFill>
                  <a:schemeClr val="tx1"/>
                </a:solidFill>
              </a:rPr>
              <a:t>SPMD</a:t>
            </a:r>
            <a:r>
              <a:rPr lang="en-US" sz="2400" dirty="0" smtClean="0">
                <a:solidFill>
                  <a:schemeClr val="tx1"/>
                </a:solidFill>
              </a:rPr>
              <a:t> = “Single Program, Multiple Data”</a:t>
            </a:r>
            <a:endParaRPr lang="en-US" sz="2400" dirty="0">
              <a:solidFill>
                <a:schemeClr val="tx1"/>
              </a:solidFill>
            </a:endParaRPr>
          </a:p>
          <a:p>
            <a:pPr marL="203200" indent="-203200"/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1143000"/>
            <a:ext cx="5105400" cy="1757363"/>
            <a:chOff x="1056" y="2301"/>
            <a:chExt cx="3216" cy="1107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1104" y="312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208" y="3120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interconnect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294" y="2304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P0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56" y="2592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680" y="2304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440" y="25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584" y="24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776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640" y="2544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936" y="25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. . .</a:t>
              </a: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2155" y="2301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P1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917" y="2589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541" y="2301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301" y="2541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445" y="244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3442" y="2357"/>
              <a:ext cx="290" cy="240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Pn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204" y="2645"/>
              <a:ext cx="624" cy="336"/>
            </a:xfrm>
            <a:prstGeom prst="rect">
              <a:avLst/>
            </a:prstGeom>
            <a:solidFill>
              <a:srgbClr val="EBD7C3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memory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828" y="2357"/>
              <a:ext cx="240" cy="240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b="1">
                  <a:latin typeface="Arial" charset="0"/>
                </a:rPr>
                <a:t>NI</a:t>
              </a: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3588" y="2597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732" y="25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975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Hello, world in MPI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#include &lt;stdio.h&gt;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#include "mpi.h"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int main( int argc, char *argv[])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int rank, size;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MPI_Init( &amp;argc, &amp;argv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MPI_Comm_size( MPI_COMM_WORLD, &amp;size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MPI_Comm_rank( MPI_COMM_WORLD, &amp;rank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printf( "Hello world from process %d of %d\n",   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          rank, size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MPI_Finalize();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  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2000" b="1"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in nine routines  (all you </a:t>
            </a:r>
            <a:r>
              <a:rPr lang="en-US" u="sng"/>
              <a:t>really</a:t>
            </a:r>
            <a:r>
              <a:rPr lang="en-US"/>
              <a:t> need)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MPI_Init</a:t>
            </a:r>
            <a:r>
              <a:rPr lang="en-US" b="1" dirty="0">
                <a:latin typeface="Courier New" charset="0"/>
              </a:rPr>
              <a:t>			Initialize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MPI_Finalize</a:t>
            </a:r>
            <a:r>
              <a:rPr lang="en-US" b="1" dirty="0">
                <a:latin typeface="Courier New" charset="0"/>
              </a:rPr>
              <a:t>		Finalize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MPI_Comm_size</a:t>
            </a:r>
            <a:r>
              <a:rPr lang="en-US" b="1" dirty="0">
                <a:latin typeface="Courier New" charset="0"/>
              </a:rPr>
              <a:t>		How many processes?  	</a:t>
            </a: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MPI_Comm_rank</a:t>
            </a:r>
            <a:r>
              <a:rPr lang="en-US" b="1" dirty="0">
                <a:latin typeface="Courier New" charset="0"/>
              </a:rPr>
              <a:t>		Which process am I?	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MPI_Wtime</a:t>
            </a:r>
            <a:r>
              <a:rPr lang="en-US" b="1" dirty="0">
                <a:latin typeface="Courier New" charset="0"/>
              </a:rPr>
              <a:t>			Timer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MPI_Send</a:t>
            </a:r>
            <a:r>
              <a:rPr lang="en-US" b="1" dirty="0">
                <a:latin typeface="Courier New" charset="0"/>
              </a:rPr>
              <a:t>			Send data to one </a:t>
            </a:r>
            <a:r>
              <a:rPr lang="en-US" b="1" dirty="0" err="1">
                <a:latin typeface="Courier New" charset="0"/>
              </a:rPr>
              <a:t>proc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MPI_Recv</a:t>
            </a:r>
            <a:r>
              <a:rPr lang="en-US" b="1" dirty="0">
                <a:latin typeface="Courier New" charset="0"/>
              </a:rPr>
              <a:t>			Receive data from one </a:t>
            </a:r>
            <a:r>
              <a:rPr lang="en-US" b="1" dirty="0" err="1">
                <a:latin typeface="Courier New" charset="0"/>
              </a:rPr>
              <a:t>proc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MPI_Bcast</a:t>
            </a:r>
            <a:r>
              <a:rPr lang="en-US" b="1" dirty="0">
                <a:latin typeface="Courier New" charset="0"/>
              </a:rPr>
              <a:t>			Broadcast data to all </a:t>
            </a:r>
            <a:r>
              <a:rPr lang="en-US" b="1" dirty="0" err="1">
                <a:latin typeface="Courier New" charset="0"/>
              </a:rPr>
              <a:t>procs</a:t>
            </a:r>
            <a:endParaRPr lang="en-US" b="1" dirty="0"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charset="0"/>
              </a:rPr>
              <a:t>MPI_Reduce</a:t>
            </a:r>
            <a:r>
              <a:rPr lang="en-US" b="1" dirty="0">
                <a:latin typeface="Courier New" charset="0"/>
              </a:rPr>
              <a:t>		</a:t>
            </a:r>
            <a:r>
              <a:rPr lang="en-US" b="1" dirty="0" smtClean="0">
                <a:latin typeface="Courier New" charset="0"/>
              </a:rPr>
              <a:t>Combine </a:t>
            </a:r>
            <a:r>
              <a:rPr lang="en-US" b="1" dirty="0">
                <a:latin typeface="Courier New" charset="0"/>
              </a:rPr>
              <a:t>data from all </a:t>
            </a:r>
            <a:r>
              <a:rPr lang="en-US" b="1" dirty="0" err="1">
                <a:latin typeface="Courier New" charset="0"/>
              </a:rPr>
              <a:t>procs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ystem VT Spec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10628</TotalTime>
  <Words>662</Words>
  <Application>Microsoft Macintosh PowerPoint</Application>
  <PresentationFormat>On-screen Show (4:3)</PresentationFormat>
  <Paragraphs>233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  CS 240A:  Models of parallel programming:   Distributed memory and MPI  </vt:lpstr>
      <vt:lpstr>Generic Parallel Machine Architecture</vt:lpstr>
      <vt:lpstr>Parallel programming languages</vt:lpstr>
      <vt:lpstr>Some models of parallel computation</vt:lpstr>
      <vt:lpstr>Triton node architecture</vt:lpstr>
      <vt:lpstr>Triton overall architecture</vt:lpstr>
      <vt:lpstr>Message-passing programming model</vt:lpstr>
      <vt:lpstr>Hello, world in MPI</vt:lpstr>
      <vt:lpstr>MPI in nine routines  (all you really need)</vt:lpstr>
      <vt:lpstr>Ten more MPI routines (sometimes useful)</vt:lpstr>
      <vt:lpstr>Example:  Send an integer x from proc 0 to proc 1</vt:lpstr>
      <vt:lpstr>Some MPI Concepts</vt:lpstr>
      <vt:lpstr>Some MPI Concepts</vt:lpstr>
      <vt:lpstr>Some MPI Concepts</vt:lpstr>
      <vt:lpstr>Parameters of blocking send</vt:lpstr>
      <vt:lpstr>     Parameters of blocking receive</vt:lpstr>
      <vt:lpstr>Example:  Send an integer x from proc 0 to proc 1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506</cp:revision>
  <cp:lastPrinted>1999-10-20T00:13:40Z</cp:lastPrinted>
  <dcterms:created xsi:type="dcterms:W3CDTF">1998-10-05T22:15:03Z</dcterms:created>
  <dcterms:modified xsi:type="dcterms:W3CDTF">2011-05-04T22:32:53Z</dcterms:modified>
</cp:coreProperties>
</file>