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3"/>
  </p:notesMasterIdLst>
  <p:handoutMasterIdLst>
    <p:handoutMasterId r:id="rId34"/>
  </p:handoutMasterIdLst>
  <p:sldIdLst>
    <p:sldId id="514" r:id="rId2"/>
    <p:sldId id="696" r:id="rId3"/>
    <p:sldId id="697" r:id="rId4"/>
    <p:sldId id="682" r:id="rId5"/>
    <p:sldId id="679" r:id="rId6"/>
    <p:sldId id="680" r:id="rId7"/>
    <p:sldId id="681" r:id="rId8"/>
    <p:sldId id="657" r:id="rId9"/>
    <p:sldId id="658" r:id="rId10"/>
    <p:sldId id="685" r:id="rId11"/>
    <p:sldId id="686" r:id="rId12"/>
    <p:sldId id="609" r:id="rId13"/>
    <p:sldId id="684" r:id="rId14"/>
    <p:sldId id="606" r:id="rId15"/>
    <p:sldId id="607" r:id="rId16"/>
    <p:sldId id="608" r:id="rId17"/>
    <p:sldId id="661" r:id="rId18"/>
    <p:sldId id="687" r:id="rId19"/>
    <p:sldId id="688" r:id="rId20"/>
    <p:sldId id="689" r:id="rId21"/>
    <p:sldId id="690" r:id="rId22"/>
    <p:sldId id="691" r:id="rId23"/>
    <p:sldId id="672" r:id="rId24"/>
    <p:sldId id="665" r:id="rId25"/>
    <p:sldId id="692" r:id="rId26"/>
    <p:sldId id="695" r:id="rId27"/>
    <p:sldId id="673" r:id="rId28"/>
    <p:sldId id="675" r:id="rId29"/>
    <p:sldId id="676" r:id="rId30"/>
    <p:sldId id="662" r:id="rId31"/>
    <p:sldId id="678" r:id="rId32"/>
  </p:sldIdLst>
  <p:sldSz cx="9144000" cy="6858000" type="letter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2000" b="1" kern="1200">
        <a:solidFill>
          <a:schemeClr val="accent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600"/>
    <a:srgbClr val="FFFFCC"/>
    <a:srgbClr val="EBD7C3"/>
    <a:srgbClr val="CCECFF"/>
    <a:srgbClr val="DAB590"/>
    <a:srgbClr val="CCFFCC"/>
    <a:srgbClr val="99FFCC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 snapToGrid="0" snapToObjects="1">
      <p:cViewPr varScale="1">
        <p:scale>
          <a:sx n="100" d="100"/>
          <a:sy n="100" d="100"/>
        </p:scale>
        <p:origin x="-1888" y="-96"/>
      </p:cViewPr>
      <p:guideLst>
        <p:guide orient="horz" pos="2134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2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notesMaster" Target="notesMasters/notesMaster1.xml"/><Relationship Id="rId34" Type="http://schemas.openxmlformats.org/officeDocument/2006/relationships/handoutMaster" Target="handoutMasters/handout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8.xml"/><Relationship Id="rId2" Type="http://schemas.openxmlformats.org/officeDocument/2006/relationships/slide" Target="slides/slide2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Relationship Id="rId2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t" anchorCtr="0" compatLnSpc="1">
            <a:prstTxWarp prst="textNoShape">
              <a:avLst/>
            </a:prstTxWarp>
          </a:bodyPr>
          <a:lstStyle>
            <a:lvl1pPr defTabSz="987425">
              <a:defRPr sz="900" b="0" i="1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0" y="-1588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t" anchorCtr="0" compatLnSpc="1">
            <a:prstTxWarp prst="textNoShape">
              <a:avLst/>
            </a:prstTxWarp>
          </a:bodyPr>
          <a:lstStyle>
            <a:lvl1pPr algn="r" defTabSz="987425">
              <a:defRPr sz="900" b="0" i="1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b" anchorCtr="0" compatLnSpc="1">
            <a:prstTxWarp prst="textNoShape">
              <a:avLst/>
            </a:prstTxWarp>
          </a:bodyPr>
          <a:lstStyle>
            <a:lvl1pPr defTabSz="987425">
              <a:defRPr sz="900" b="0" i="1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CS267 Lecture 2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b" anchorCtr="0" compatLnSpc="1">
            <a:prstTxWarp prst="textNoShape">
              <a:avLst/>
            </a:prstTxWarp>
          </a:bodyPr>
          <a:lstStyle>
            <a:lvl1pPr algn="r" defTabSz="987425">
              <a:defRPr sz="900" b="0" i="1"/>
            </a:lvl1pPr>
          </a:lstStyle>
          <a:p>
            <a:fld id="{FB4B7474-AA0E-9342-BC63-B2CD60BFD2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8024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-1588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t" anchorCtr="0" compatLnSpc="1">
            <a:prstTxWarp prst="textNoShape">
              <a:avLst/>
            </a:prstTxWarp>
          </a:bodyPr>
          <a:lstStyle>
            <a:lvl1pPr defTabSz="987425">
              <a:defRPr sz="900" b="0" i="1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6550" y="-1588"/>
            <a:ext cx="3168650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t" anchorCtr="0" compatLnSpc="1">
            <a:prstTxWarp prst="textNoShape">
              <a:avLst/>
            </a:prstTxWarp>
          </a:bodyPr>
          <a:lstStyle>
            <a:lvl1pPr algn="r" defTabSz="987425">
              <a:defRPr sz="900" b="0" i="1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b" anchorCtr="0" compatLnSpc="1">
            <a:prstTxWarp prst="textNoShape">
              <a:avLst/>
            </a:prstTxWarp>
          </a:bodyPr>
          <a:lstStyle>
            <a:lvl1pPr defTabSz="987425">
              <a:defRPr sz="900" b="0" i="1">
                <a:solidFill>
                  <a:schemeClr val="tx1"/>
                </a:solidFill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CS267 Lecture 2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6550" y="9120188"/>
            <a:ext cx="3168650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00" tIns="0" rIns="19800" bIns="0" numCol="1" anchor="b" anchorCtr="0" compatLnSpc="1">
            <a:prstTxWarp prst="textNoShape">
              <a:avLst/>
            </a:prstTxWarp>
          </a:bodyPr>
          <a:lstStyle>
            <a:lvl1pPr algn="r" defTabSz="987425">
              <a:defRPr sz="900" b="0" i="1">
                <a:solidFill>
                  <a:schemeClr val="tx1"/>
                </a:solidFill>
                <a:latin typeface="Times New Roman" charset="0"/>
              </a:defRPr>
            </a:lvl1pPr>
          </a:lstStyle>
          <a:p>
            <a:fld id="{A6D045EC-ED0F-4C41-966B-4C72BFCAA31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5846" name="Rectangle 6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270000" y="615950"/>
            <a:ext cx="4786313" cy="358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055" name="Rectangle 7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550863" y="4560888"/>
            <a:ext cx="6303962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346" tIns="49498" rIns="97346" bIns="494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We want this to be in font 11 and justify.</a:t>
            </a:r>
          </a:p>
        </p:txBody>
      </p:sp>
    </p:spTree>
    <p:extLst>
      <p:ext uri="{BB962C8B-B14F-4D97-AF65-F5344CB8AC3E}">
        <p14:creationId xmlns:p14="http://schemas.microsoft.com/office/powerpoint/2010/main" val="273410891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just" defTabSz="949325" rtl="0" eaLnBrk="0" fontAlgn="base" hangingPunct="0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Arial" pitchFamily="34" charset="0"/>
        <a:ea typeface="ＭＳ Ｐゴシック" charset="0"/>
        <a:cs typeface="+mn-cs"/>
      </a:defRPr>
    </a:lvl1pPr>
    <a:lvl2pPr marL="742950" indent="-28575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11430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6002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2057400" indent="-228600" algn="l" defTabSz="94932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4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900" b="0">
                <a:solidFill>
                  <a:schemeClr val="tx1"/>
                </a:solidFill>
                <a:latin typeface="Times New Roman" charset="0"/>
              </a:rPr>
              <a:t>CS267 Lecture 2</a:t>
            </a:r>
          </a:p>
        </p:txBody>
      </p:sp>
      <p:sp>
        <p:nvSpPr>
          <p:cNvPr id="36867" name="Rectangle 5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 defTabSz="987425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defTabSz="987425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B636CAA3-6C84-DD4E-89B6-ADD604F72025}" type="slidenum">
              <a:rPr lang="en-US" sz="900" b="0">
                <a:solidFill>
                  <a:schemeClr val="tx1"/>
                </a:solidFill>
                <a:latin typeface="Times New Roman" charset="0"/>
              </a:rPr>
              <a:pPr/>
              <a:t>1</a:t>
            </a:fld>
            <a:endParaRPr lang="en-US" sz="900" b="0">
              <a:solidFill>
                <a:schemeClr val="tx1"/>
              </a:solidFill>
              <a:latin typeface="Times New Roman" charset="0"/>
            </a:endParaRPr>
          </a:p>
        </p:txBody>
      </p:sp>
      <p:sp>
        <p:nvSpPr>
          <p:cNvPr id="36868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1282700" y="623888"/>
            <a:ext cx="4762500" cy="3571875"/>
          </a:xfrm>
          <a:ln w="12700" cap="flat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368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7351" tIns="49500" rIns="97351" bIns="49500"/>
          <a:lstStyle/>
          <a:p>
            <a:endParaRPr lang="en-US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"/>
          <p:cNvSpPr>
            <a:spLocks noChangeShapeType="1"/>
          </p:cNvSpPr>
          <p:nvPr/>
        </p:nvSpPr>
        <p:spPr bwMode="auto">
          <a:xfrm>
            <a:off x="609600" y="685800"/>
            <a:ext cx="8001000" cy="0"/>
          </a:xfrm>
          <a:prstGeom prst="line">
            <a:avLst/>
          </a:prstGeom>
          <a:noFill/>
          <a:ln w="47625" cmpd="thickThin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  <p:sp>
        <p:nvSpPr>
          <p:cNvPr id="94213" name="Rectangle 5"/>
          <p:cNvSpPr>
            <a:spLocks noGrp="1" noChangeArrowheads="1"/>
          </p:cNvSpPr>
          <p:nvPr>
            <p:ph type="ctrTitle"/>
          </p:nvPr>
        </p:nvSpPr>
        <p:spPr>
          <a:xfrm>
            <a:off x="2209800" y="1981200"/>
            <a:ext cx="4953000" cy="581025"/>
          </a:xfrm>
        </p:spPr>
        <p:txBody>
          <a:bodyPr/>
          <a:lstStyle>
            <a:lvl1pPr algn="ctr">
              <a:defRPr sz="4000">
                <a:latin typeface="Helvetica" charset="0"/>
              </a:defRPr>
            </a:lvl1pPr>
          </a:lstStyle>
          <a:p>
            <a:endParaRPr lang="en-US"/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657600"/>
            <a:ext cx="6400800" cy="477838"/>
          </a:xfrm>
        </p:spPr>
        <p:txBody>
          <a:bodyPr/>
          <a:lstStyle>
            <a:lvl1pPr marL="0" indent="0" algn="ctr">
              <a:buFontTx/>
              <a:buNone/>
              <a:defRPr sz="2800">
                <a:latin typeface="Helvetica" charset="0"/>
              </a:defRPr>
            </a:lvl1pPr>
          </a:lstStyle>
          <a:p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8D68F3-0729-BE4D-AC8F-4539FB62FE6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F56235-E753-084D-9CD3-F98DE8CC20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221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6388"/>
            <a:ext cx="2000250" cy="29876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6388"/>
            <a:ext cx="5848350" cy="29876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1C2DEC9-61AF-1843-8516-489E3605D1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8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D402D1-80B1-2C47-BE70-3186ADFCCAB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934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A2790F-8339-E042-B8B7-F3861984D40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768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924300" cy="2379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914400"/>
            <a:ext cx="3924300" cy="23796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2A257E-A55F-E148-8A06-C94383E7C2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75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E460CD5-D57F-7B4A-B31C-E9FB82A29BE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8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FD7309-5A35-4344-9946-A5276B51215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915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17EFD0-58A7-D74C-930B-ACA4D6080C3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55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B15717-CD8E-3948-B1F0-07BCC84A02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628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FCEAC-ADC8-1042-9F56-DCF1A527E1F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95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8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  <a:latin typeface="Helvetica" charset="0"/>
              </a:defRPr>
            </a:lvl1pPr>
          </a:lstStyle>
          <a:p>
            <a:fld id="{C3621B71-2F34-4446-99E6-26759C02958E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98513" y="306388"/>
            <a:ext cx="7812087" cy="42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Title</a:t>
            </a:r>
          </a:p>
        </p:txBody>
      </p:sp>
      <p:sp>
        <p:nvSpPr>
          <p:cNvPr id="2052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8001000" cy="2379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63500" tIns="25400" rIns="63500" bIns="254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This is our 1st Level Bullet</a:t>
            </a:r>
          </a:p>
          <a:p>
            <a:pPr lvl="1"/>
            <a:r>
              <a:rPr lang="en-US"/>
              <a:t>This is our 2nd level bullet</a:t>
            </a:r>
          </a:p>
          <a:p>
            <a:pPr lvl="2"/>
            <a:r>
              <a:rPr lang="en-US"/>
              <a:t>This is our 3rd level bullet</a:t>
            </a:r>
          </a:p>
          <a:p>
            <a:pPr lvl="0"/>
            <a:r>
              <a:rPr lang="en-US"/>
              <a:t>This is our next 1st Level Bullet</a:t>
            </a:r>
          </a:p>
          <a:p>
            <a:pPr lvl="1"/>
            <a:r>
              <a:rPr lang="en-US"/>
              <a:t>This is our 2nd level bullet</a:t>
            </a:r>
          </a:p>
          <a:p>
            <a:pPr lvl="2"/>
            <a:r>
              <a:rPr lang="en-US"/>
              <a:t>This is our 3rd level bullet</a:t>
            </a:r>
          </a:p>
        </p:txBody>
      </p:sp>
      <p:sp>
        <p:nvSpPr>
          <p:cNvPr id="93191" name="Line 7"/>
          <p:cNvSpPr>
            <a:spLocks noChangeShapeType="1"/>
          </p:cNvSpPr>
          <p:nvPr/>
        </p:nvSpPr>
        <p:spPr bwMode="auto">
          <a:xfrm>
            <a:off x="609600" y="685800"/>
            <a:ext cx="8001000" cy="0"/>
          </a:xfrm>
          <a:prstGeom prst="line">
            <a:avLst/>
          </a:prstGeom>
          <a:noFill/>
          <a:ln w="47625" cmpd="thickThin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pitchFamily="34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/>
  <p:txStyles>
    <p:titleStyle>
      <a:lvl1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  <a:ea typeface="ＭＳ Ｐゴシック" charset="0"/>
        </a:defRPr>
      </a:lvl2pPr>
      <a:lvl3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  <a:ea typeface="ＭＳ Ｐゴシック" charset="0"/>
        </a:defRPr>
      </a:lvl3pPr>
      <a:lvl4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  <a:ea typeface="ＭＳ Ｐゴシック" charset="0"/>
        </a:defRPr>
      </a:lvl4pPr>
      <a:lvl5pPr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  <a:ea typeface="ＭＳ Ｐゴシック" charset="0"/>
        </a:defRPr>
      </a:lvl5pPr>
      <a:lvl6pPr marL="4572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</a:defRPr>
      </a:lvl6pPr>
      <a:lvl7pPr marL="9144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</a:defRPr>
      </a:lvl7pPr>
      <a:lvl8pPr marL="13716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</a:defRPr>
      </a:lvl8pPr>
      <a:lvl9pPr marL="1828800" algn="l" rtl="0" eaLnBrk="0" fontAlgn="base" hangingPunct="0">
        <a:lnSpc>
          <a:spcPct val="87000"/>
        </a:lnSpc>
        <a:spcBef>
          <a:spcPct val="0"/>
        </a:spcBef>
        <a:spcAft>
          <a:spcPct val="0"/>
        </a:spcAft>
        <a:defRPr sz="2800" b="1">
          <a:solidFill>
            <a:srgbClr val="000099"/>
          </a:solidFill>
          <a:latin typeface="Arial" pitchFamily="34" charset="0"/>
        </a:defRPr>
      </a:lvl9pPr>
    </p:titleStyle>
    <p:bodyStyle>
      <a:lvl1pPr marL="203200" indent="-203200" algn="l" rtl="0" eaLnBrk="0" fontAlgn="base" hangingPunct="0">
        <a:spcBef>
          <a:spcPct val="15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685800" indent="-190500" algn="l" rtl="0" eaLnBrk="0" fontAlgn="base" hangingPunct="0">
        <a:spcBef>
          <a:spcPct val="15000"/>
        </a:spcBef>
        <a:spcAft>
          <a:spcPct val="0"/>
        </a:spcAft>
        <a:buSzPct val="100000"/>
        <a:buChar char="•"/>
        <a:defRPr sz="2400">
          <a:solidFill>
            <a:srgbClr val="000099"/>
          </a:solidFill>
          <a:latin typeface="+mn-lt"/>
          <a:ea typeface="ＭＳ Ｐゴシック" charset="0"/>
        </a:defRPr>
      </a:lvl2pPr>
      <a:lvl3pPr marL="1257300" indent="-342900" algn="l" rtl="0" eaLnBrk="0" fontAlgn="base" hangingPunct="0">
        <a:spcBef>
          <a:spcPct val="15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  <a:ea typeface="ＭＳ Ｐゴシック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1" Type="http://schemas.openxmlformats.org/officeDocument/2006/relationships/oleObject" Target="../embeddings/oleObject7.bin"/><Relationship Id="rId12" Type="http://schemas.openxmlformats.org/officeDocument/2006/relationships/oleObject" Target="../embeddings/oleObject8.bin"/><Relationship Id="rId13" Type="http://schemas.openxmlformats.org/officeDocument/2006/relationships/oleObject" Target="../embeddings/oleObject9.bin"/><Relationship Id="rId14" Type="http://schemas.openxmlformats.org/officeDocument/2006/relationships/oleObject" Target="../embeddings/oleObject10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6.xml"/><Relationship Id="rId3" Type="http://schemas.openxmlformats.org/officeDocument/2006/relationships/oleObject" Target="../embeddings/oleObject1.bin"/><Relationship Id="rId4" Type="http://schemas.openxmlformats.org/officeDocument/2006/relationships/image" Target="../media/image1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wmf"/><Relationship Id="rId7" Type="http://schemas.openxmlformats.org/officeDocument/2006/relationships/oleObject" Target="../embeddings/oleObject3.bin"/><Relationship Id="rId8" Type="http://schemas.openxmlformats.org/officeDocument/2006/relationships/oleObject" Target="../embeddings/oleObject4.bin"/><Relationship Id="rId9" Type="http://schemas.openxmlformats.org/officeDocument/2006/relationships/oleObject" Target="../embeddings/oleObject5.bin"/><Relationship Id="rId10" Type="http://schemas.openxmlformats.org/officeDocument/2006/relationships/oleObject" Target="../embeddings/oleObject6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9525" y="268332"/>
            <a:ext cx="6373540" cy="3693319"/>
          </a:xfrm>
          <a:noFill/>
        </p:spPr>
        <p:txBody>
          <a:bodyPr wrap="none" anchor="ctr"/>
          <a:lstStyle/>
          <a:p>
            <a:pPr>
              <a:lnSpc>
                <a:spcPct val="150000"/>
              </a:lnSpc>
            </a:pPr>
            <a:r>
              <a:rPr lang="en-US" dirty="0" smtClean="0"/>
              <a:t>CS 240A:</a:t>
            </a:r>
            <a:br>
              <a:rPr lang="en-US" dirty="0" smtClean="0"/>
            </a:br>
            <a:r>
              <a:rPr lang="en-US" dirty="0" smtClean="0"/>
              <a:t>Parallel </a:t>
            </a:r>
            <a:r>
              <a:rPr lang="en-US" dirty="0"/>
              <a:t>Prefix </a:t>
            </a:r>
            <a:r>
              <a:rPr lang="en-US" dirty="0" smtClean="0"/>
              <a:t>Algorithms</a:t>
            </a:r>
            <a:r>
              <a:rPr lang="en-US" dirty="0"/>
              <a:t/>
            </a:r>
            <a:br>
              <a:rPr lang="en-US" dirty="0"/>
            </a:br>
            <a:r>
              <a:rPr lang="en-US" sz="3200" dirty="0"/>
              <a:t>or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Tricks with Trees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27188" y="4349750"/>
            <a:ext cx="5854700" cy="2312988"/>
          </a:xfrm>
          <a:noFill/>
        </p:spPr>
        <p:txBody>
          <a:bodyPr/>
          <a:lstStyle/>
          <a:p>
            <a:pPr marL="203200" indent="-203200"/>
            <a:r>
              <a:rPr lang="en-US">
                <a:solidFill>
                  <a:schemeClr val="tx2"/>
                </a:solidFill>
              </a:rPr>
              <a:t>Some slides from Jim Demmel, </a:t>
            </a:r>
            <a:br>
              <a:rPr lang="en-US">
                <a:solidFill>
                  <a:schemeClr val="tx2"/>
                </a:solidFill>
              </a:rPr>
            </a:br>
            <a:r>
              <a:rPr lang="en-US">
                <a:solidFill>
                  <a:schemeClr val="tx2"/>
                </a:solidFill>
              </a:rPr>
              <a:t>Kathy Yelick, Alan Edelman, </a:t>
            </a:r>
            <a:br>
              <a:rPr lang="en-US">
                <a:solidFill>
                  <a:schemeClr val="tx2"/>
                </a:solidFill>
              </a:rPr>
            </a:br>
            <a:r>
              <a:rPr lang="en-US">
                <a:solidFill>
                  <a:schemeClr val="tx2"/>
                </a:solidFill>
              </a:rPr>
              <a:t>and a cast of thousands …</a:t>
            </a:r>
          </a:p>
          <a:p>
            <a:pPr marL="203200" indent="-203200"/>
            <a:endParaRPr lang="en-US"/>
          </a:p>
          <a:p>
            <a:pPr marL="203200" indent="-203200"/>
            <a:endParaRPr lang="en-US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575" y="1193800"/>
            <a:ext cx="8858250" cy="5713413"/>
          </a:xfrm>
          <a:noFill/>
        </p:spPr>
        <p:txBody>
          <a:bodyPr lIns="90488" tIns="44450" rIns="90488" bIns="44450"/>
          <a:lstStyle/>
          <a:p>
            <a:pPr>
              <a:lnSpc>
                <a:spcPct val="95000"/>
              </a:lnSpc>
            </a:pPr>
            <a:r>
              <a:rPr lang="en-US" sz="2800" dirty="0">
                <a:latin typeface="Arial" charset="0"/>
              </a:rPr>
              <a:t> What</a:t>
            </a:r>
            <a:r>
              <a:rPr lang="ja-JP" altLang="en-US" sz="2800" dirty="0">
                <a:latin typeface="Arial" charset="0"/>
              </a:rPr>
              <a:t>’</a:t>
            </a:r>
            <a:r>
              <a:rPr lang="en-US" sz="2800" dirty="0">
                <a:latin typeface="Arial" charset="0"/>
              </a:rPr>
              <a:t>s the total work?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1  2  3  4   5  6    7  8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                                      Pairwise sums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3      7      11    15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                                      Recursive prefix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3     10     21    36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                                      Update </a:t>
            </a:r>
            <a:r>
              <a:rPr lang="ja-JP" altLang="en-US" sz="2800" dirty="0">
                <a:latin typeface="Arial" charset="0"/>
              </a:rPr>
              <a:t>“</a:t>
            </a:r>
            <a:r>
              <a:rPr lang="en-US" sz="2800" dirty="0">
                <a:latin typeface="Arial" charset="0"/>
              </a:rPr>
              <a:t>odds</a:t>
            </a:r>
            <a:r>
              <a:rPr lang="ja-JP" altLang="en-US" sz="2800" dirty="0">
                <a:latin typeface="Arial" charset="0"/>
              </a:rPr>
              <a:t>”</a:t>
            </a:r>
            <a:endParaRPr lang="en-US" sz="2800" dirty="0">
              <a:latin typeface="Arial" charset="0"/>
            </a:endParaRP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1  3  6 10 15 21 28 36</a:t>
            </a:r>
          </a:p>
          <a:p>
            <a:pPr>
              <a:lnSpc>
                <a:spcPct val="95000"/>
              </a:lnSpc>
              <a:buFontTx/>
              <a:buNone/>
            </a:pPr>
            <a:endParaRPr lang="en-US" sz="2800" dirty="0">
              <a:latin typeface="Arial" charset="0"/>
            </a:endParaRPr>
          </a:p>
          <a:p>
            <a:pPr>
              <a:lnSpc>
                <a:spcPct val="95000"/>
              </a:lnSpc>
            </a:pPr>
            <a:r>
              <a:rPr lang="en-US" sz="2800" dirty="0">
                <a:latin typeface="Arial" charset="0"/>
              </a:rPr>
              <a:t>T</a:t>
            </a:r>
            <a:r>
              <a:rPr lang="en-US" sz="2800" baseline="-25000" dirty="0">
                <a:latin typeface="Arial" charset="0"/>
              </a:rPr>
              <a:t>1</a:t>
            </a:r>
            <a:r>
              <a:rPr lang="en-US" sz="2800" dirty="0">
                <a:latin typeface="Arial" charset="0"/>
              </a:rPr>
              <a:t>(n) = n/2 + n/2 + T</a:t>
            </a:r>
            <a:r>
              <a:rPr lang="en-US" sz="2800" baseline="-25000" dirty="0">
                <a:latin typeface="Arial" charset="0"/>
              </a:rPr>
              <a:t>1 </a:t>
            </a:r>
            <a:r>
              <a:rPr lang="en-US" sz="2800" dirty="0">
                <a:latin typeface="Arial" charset="0"/>
              </a:rPr>
              <a:t>(n/2)  =  n + T</a:t>
            </a:r>
            <a:r>
              <a:rPr lang="en-US" sz="2800" baseline="-25000" dirty="0">
                <a:latin typeface="Arial" charset="0"/>
              </a:rPr>
              <a:t>1 </a:t>
            </a:r>
            <a:r>
              <a:rPr lang="en-US" sz="2800" dirty="0">
                <a:latin typeface="Arial" charset="0"/>
              </a:rPr>
              <a:t>(n/2)  = 2n – 1</a:t>
            </a:r>
          </a:p>
          <a:p>
            <a:pPr>
              <a:lnSpc>
                <a:spcPct val="95000"/>
              </a:lnSpc>
            </a:pPr>
            <a:endParaRPr lang="en-US" sz="2800" dirty="0">
              <a:latin typeface="Arial" charset="0"/>
            </a:endParaRP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solidFill>
                  <a:schemeClr val="bg1"/>
                </a:solidFill>
                <a:latin typeface="Arial" charset="0"/>
              </a:rPr>
              <a:t>            Parallelism at the cost of more work!</a:t>
            </a:r>
          </a:p>
        </p:txBody>
      </p:sp>
      <p:sp>
        <p:nvSpPr>
          <p:cNvPr id="1331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2728D697-B33F-6E42-BC04-3A61A8F09A66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10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grpSp>
        <p:nvGrpSpPr>
          <p:cNvPr id="13317" name="Group 12"/>
          <p:cNvGrpSpPr>
            <a:grpSpLocks/>
          </p:cNvGrpSpPr>
          <p:nvPr/>
        </p:nvGrpSpPr>
        <p:grpSpPr bwMode="auto">
          <a:xfrm>
            <a:off x="876300" y="2089150"/>
            <a:ext cx="381000" cy="368300"/>
            <a:chOff x="656" y="1272"/>
            <a:chExt cx="240" cy="232"/>
          </a:xfrm>
        </p:grpSpPr>
        <p:sp>
          <p:nvSpPr>
            <p:cNvPr id="13340" name="Line 13"/>
            <p:cNvSpPr>
              <a:spLocks noChangeShapeType="1"/>
            </p:cNvSpPr>
            <p:nvPr/>
          </p:nvSpPr>
          <p:spPr bwMode="auto">
            <a:xfrm>
              <a:off x="656" y="1272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41" name="Line 14"/>
            <p:cNvSpPr>
              <a:spLocks noChangeShapeType="1"/>
            </p:cNvSpPr>
            <p:nvPr/>
          </p:nvSpPr>
          <p:spPr bwMode="auto">
            <a:xfrm flipV="1">
              <a:off x="800" y="1280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18" name="Group 15"/>
          <p:cNvGrpSpPr>
            <a:grpSpLocks/>
          </p:cNvGrpSpPr>
          <p:nvPr/>
        </p:nvGrpSpPr>
        <p:grpSpPr bwMode="auto">
          <a:xfrm>
            <a:off x="1562100" y="2089150"/>
            <a:ext cx="381000" cy="368300"/>
            <a:chOff x="1232" y="1248"/>
            <a:chExt cx="240" cy="232"/>
          </a:xfrm>
        </p:grpSpPr>
        <p:sp>
          <p:nvSpPr>
            <p:cNvPr id="13338" name="Line 16"/>
            <p:cNvSpPr>
              <a:spLocks noChangeShapeType="1"/>
            </p:cNvSpPr>
            <p:nvPr/>
          </p:nvSpPr>
          <p:spPr bwMode="auto">
            <a:xfrm>
              <a:off x="1232" y="1248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9" name="Line 17"/>
            <p:cNvSpPr>
              <a:spLocks noChangeShapeType="1"/>
            </p:cNvSpPr>
            <p:nvPr/>
          </p:nvSpPr>
          <p:spPr bwMode="auto">
            <a:xfrm flipV="1">
              <a:off x="1376" y="1256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19" name="Group 18"/>
          <p:cNvGrpSpPr>
            <a:grpSpLocks/>
          </p:cNvGrpSpPr>
          <p:nvPr/>
        </p:nvGrpSpPr>
        <p:grpSpPr bwMode="auto">
          <a:xfrm>
            <a:off x="2400300" y="2089150"/>
            <a:ext cx="381000" cy="368300"/>
            <a:chOff x="1872" y="1232"/>
            <a:chExt cx="240" cy="232"/>
          </a:xfrm>
        </p:grpSpPr>
        <p:sp>
          <p:nvSpPr>
            <p:cNvPr id="13336" name="Line 19"/>
            <p:cNvSpPr>
              <a:spLocks noChangeShapeType="1"/>
            </p:cNvSpPr>
            <p:nvPr/>
          </p:nvSpPr>
          <p:spPr bwMode="auto">
            <a:xfrm>
              <a:off x="1872" y="1232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7" name="Line 20"/>
            <p:cNvSpPr>
              <a:spLocks noChangeShapeType="1"/>
            </p:cNvSpPr>
            <p:nvPr/>
          </p:nvSpPr>
          <p:spPr bwMode="auto">
            <a:xfrm flipV="1">
              <a:off x="2016" y="1240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20" name="Group 21"/>
          <p:cNvGrpSpPr>
            <a:grpSpLocks/>
          </p:cNvGrpSpPr>
          <p:nvPr/>
        </p:nvGrpSpPr>
        <p:grpSpPr bwMode="auto">
          <a:xfrm>
            <a:off x="3314700" y="2089150"/>
            <a:ext cx="381000" cy="368300"/>
            <a:chOff x="2568" y="1248"/>
            <a:chExt cx="240" cy="232"/>
          </a:xfrm>
        </p:grpSpPr>
        <p:sp>
          <p:nvSpPr>
            <p:cNvPr id="13334" name="Line 22"/>
            <p:cNvSpPr>
              <a:spLocks noChangeShapeType="1"/>
            </p:cNvSpPr>
            <p:nvPr/>
          </p:nvSpPr>
          <p:spPr bwMode="auto">
            <a:xfrm>
              <a:off x="2568" y="1248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5" name="Line 23"/>
            <p:cNvSpPr>
              <a:spLocks noChangeShapeType="1"/>
            </p:cNvSpPr>
            <p:nvPr/>
          </p:nvSpPr>
          <p:spPr bwMode="auto">
            <a:xfrm flipV="1">
              <a:off x="2712" y="1256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3321" name="Line 24"/>
          <p:cNvSpPr>
            <a:spLocks noChangeShapeType="1"/>
          </p:cNvSpPr>
          <p:nvPr/>
        </p:nvSpPr>
        <p:spPr bwMode="auto">
          <a:xfrm flipV="1">
            <a:off x="876300" y="40322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2" name="Line 25"/>
          <p:cNvSpPr>
            <a:spLocks noChangeShapeType="1"/>
          </p:cNvSpPr>
          <p:nvPr/>
        </p:nvSpPr>
        <p:spPr bwMode="auto">
          <a:xfrm>
            <a:off x="1028700" y="40322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3" name="Line 26"/>
          <p:cNvSpPr>
            <a:spLocks noChangeShapeType="1"/>
          </p:cNvSpPr>
          <p:nvPr/>
        </p:nvSpPr>
        <p:spPr bwMode="auto">
          <a:xfrm flipV="1">
            <a:off x="1562100" y="39560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4" name="Line 27"/>
          <p:cNvSpPr>
            <a:spLocks noChangeShapeType="1"/>
          </p:cNvSpPr>
          <p:nvPr/>
        </p:nvSpPr>
        <p:spPr bwMode="auto">
          <a:xfrm>
            <a:off x="1727200" y="39814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5" name="Line 28"/>
          <p:cNvSpPr>
            <a:spLocks noChangeShapeType="1"/>
          </p:cNvSpPr>
          <p:nvPr/>
        </p:nvSpPr>
        <p:spPr bwMode="auto">
          <a:xfrm flipV="1">
            <a:off x="2400300" y="39560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6" name="Line 29"/>
          <p:cNvSpPr>
            <a:spLocks noChangeShapeType="1"/>
          </p:cNvSpPr>
          <p:nvPr/>
        </p:nvSpPr>
        <p:spPr bwMode="auto">
          <a:xfrm>
            <a:off x="2628900" y="39560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7" name="Line 30"/>
          <p:cNvSpPr>
            <a:spLocks noChangeShapeType="1"/>
          </p:cNvSpPr>
          <p:nvPr/>
        </p:nvSpPr>
        <p:spPr bwMode="auto">
          <a:xfrm flipV="1">
            <a:off x="3238500" y="39560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8" name="Line 31"/>
          <p:cNvSpPr>
            <a:spLocks noChangeShapeType="1"/>
          </p:cNvSpPr>
          <p:nvPr/>
        </p:nvSpPr>
        <p:spPr bwMode="auto">
          <a:xfrm>
            <a:off x="3467100" y="40322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9" name="Line 32"/>
          <p:cNvSpPr>
            <a:spLocks noChangeShapeType="1"/>
          </p:cNvSpPr>
          <p:nvPr/>
        </p:nvSpPr>
        <p:spPr bwMode="auto">
          <a:xfrm>
            <a:off x="10366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0" name="Line 33"/>
          <p:cNvSpPr>
            <a:spLocks noChangeShapeType="1"/>
          </p:cNvSpPr>
          <p:nvPr/>
        </p:nvSpPr>
        <p:spPr bwMode="auto">
          <a:xfrm>
            <a:off x="17224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1" name="Line 34"/>
          <p:cNvSpPr>
            <a:spLocks noChangeShapeType="1"/>
          </p:cNvSpPr>
          <p:nvPr/>
        </p:nvSpPr>
        <p:spPr bwMode="auto">
          <a:xfrm>
            <a:off x="25606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2" name="Line 35"/>
          <p:cNvSpPr>
            <a:spLocks noChangeShapeType="1"/>
          </p:cNvSpPr>
          <p:nvPr/>
        </p:nvSpPr>
        <p:spPr bwMode="auto">
          <a:xfrm>
            <a:off x="33988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33" name="Rectangle 37"/>
          <p:cNvSpPr>
            <a:spLocks noChangeArrowheads="1"/>
          </p:cNvSpPr>
          <p:nvPr/>
        </p:nvSpPr>
        <p:spPr bwMode="auto">
          <a:xfrm>
            <a:off x="457200" y="228600"/>
            <a:ext cx="792321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/>
            <a:r>
              <a:rPr lang="en-US" sz="2800">
                <a:solidFill>
                  <a:srgbClr val="000099"/>
                </a:solidFill>
              </a:rPr>
              <a:t>Parallel prefix cost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575" y="1193800"/>
            <a:ext cx="8858250" cy="5713413"/>
          </a:xfrm>
          <a:noFill/>
        </p:spPr>
        <p:txBody>
          <a:bodyPr lIns="90488" tIns="44450" rIns="90488" bIns="44450"/>
          <a:lstStyle/>
          <a:p>
            <a:pPr>
              <a:lnSpc>
                <a:spcPct val="95000"/>
              </a:lnSpc>
            </a:pPr>
            <a:r>
              <a:rPr lang="en-US" sz="2800" dirty="0">
                <a:latin typeface="Arial" charset="0"/>
              </a:rPr>
              <a:t> What</a:t>
            </a:r>
            <a:r>
              <a:rPr lang="ja-JP" altLang="en-US" sz="2800" dirty="0">
                <a:latin typeface="Arial" charset="0"/>
              </a:rPr>
              <a:t>’</a:t>
            </a:r>
            <a:r>
              <a:rPr lang="en-US" sz="2800" dirty="0">
                <a:latin typeface="Arial" charset="0"/>
              </a:rPr>
              <a:t>s the total work?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1  2  3  4   5  6    7  8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                                      Pairwise sums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3      7      11    15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                                      Recursive prefix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3     10     21    36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                                      Update </a:t>
            </a:r>
            <a:r>
              <a:rPr lang="ja-JP" altLang="en-US" sz="2800" dirty="0">
                <a:latin typeface="Arial" charset="0"/>
              </a:rPr>
              <a:t>“</a:t>
            </a:r>
            <a:r>
              <a:rPr lang="en-US" sz="2800" dirty="0">
                <a:latin typeface="Arial" charset="0"/>
              </a:rPr>
              <a:t>odds</a:t>
            </a:r>
            <a:r>
              <a:rPr lang="ja-JP" altLang="en-US" sz="2800" dirty="0">
                <a:latin typeface="Arial" charset="0"/>
              </a:rPr>
              <a:t>”</a:t>
            </a:r>
            <a:endParaRPr lang="en-US" sz="2800" dirty="0">
              <a:latin typeface="Arial" charset="0"/>
            </a:endParaRP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1  3  6 10 15 21 28 36</a:t>
            </a:r>
          </a:p>
          <a:p>
            <a:pPr>
              <a:lnSpc>
                <a:spcPct val="95000"/>
              </a:lnSpc>
              <a:buFontTx/>
              <a:buNone/>
            </a:pPr>
            <a:endParaRPr lang="en-US" sz="2800" dirty="0">
              <a:latin typeface="Arial" charset="0"/>
            </a:endParaRPr>
          </a:p>
          <a:p>
            <a:pPr>
              <a:lnSpc>
                <a:spcPct val="95000"/>
              </a:lnSpc>
            </a:pPr>
            <a:r>
              <a:rPr lang="en-US" sz="2800" dirty="0">
                <a:latin typeface="Arial" charset="0"/>
              </a:rPr>
              <a:t>T</a:t>
            </a:r>
            <a:r>
              <a:rPr lang="en-US" sz="2800" baseline="-25000" dirty="0">
                <a:latin typeface="Arial" charset="0"/>
              </a:rPr>
              <a:t>1</a:t>
            </a:r>
            <a:r>
              <a:rPr lang="en-US" sz="2800" dirty="0">
                <a:latin typeface="Arial" charset="0"/>
              </a:rPr>
              <a:t>(n) = n/2 + n/2 + T</a:t>
            </a:r>
            <a:r>
              <a:rPr lang="en-US" sz="2800" baseline="-25000" dirty="0">
                <a:latin typeface="Arial" charset="0"/>
              </a:rPr>
              <a:t>1 </a:t>
            </a:r>
            <a:r>
              <a:rPr lang="en-US" sz="2800" dirty="0">
                <a:latin typeface="Arial" charset="0"/>
              </a:rPr>
              <a:t>(n/2)  =  n + T</a:t>
            </a:r>
            <a:r>
              <a:rPr lang="en-US" sz="2800" baseline="-25000" dirty="0">
                <a:latin typeface="Arial" charset="0"/>
              </a:rPr>
              <a:t>1 </a:t>
            </a:r>
            <a:r>
              <a:rPr lang="en-US" sz="2800" dirty="0">
                <a:latin typeface="Arial" charset="0"/>
              </a:rPr>
              <a:t>(n/2)  = 2n – 1</a:t>
            </a:r>
          </a:p>
          <a:p>
            <a:pPr>
              <a:lnSpc>
                <a:spcPct val="95000"/>
              </a:lnSpc>
            </a:pPr>
            <a:r>
              <a:rPr lang="en-US" sz="2800" dirty="0">
                <a:latin typeface="Arial" charset="0"/>
              </a:rPr>
              <a:t>T</a:t>
            </a:r>
            <a:r>
              <a:rPr lang="en-US" sz="2800" baseline="-25000" dirty="0">
                <a:latin typeface="Arial" charset="0"/>
              </a:rPr>
              <a:t>∞</a:t>
            </a:r>
            <a:r>
              <a:rPr lang="en-US" sz="2800" dirty="0">
                <a:latin typeface="Arial" charset="0"/>
              </a:rPr>
              <a:t>(n) = 2 log n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charset="0"/>
              </a:rPr>
              <a:t>                   Parallelism </a:t>
            </a:r>
            <a:r>
              <a:rPr lang="en-US" sz="2800" dirty="0">
                <a:solidFill>
                  <a:srgbClr val="FF0000"/>
                </a:solidFill>
                <a:latin typeface="Arial" charset="0"/>
              </a:rPr>
              <a:t>at the cost of more work!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22A50D2E-8A5D-5E4A-800E-C64CB3064A36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11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grpSp>
        <p:nvGrpSpPr>
          <p:cNvPr id="14341" name="Group 12"/>
          <p:cNvGrpSpPr>
            <a:grpSpLocks/>
          </p:cNvGrpSpPr>
          <p:nvPr/>
        </p:nvGrpSpPr>
        <p:grpSpPr bwMode="auto">
          <a:xfrm>
            <a:off x="876300" y="2089150"/>
            <a:ext cx="381000" cy="368300"/>
            <a:chOff x="656" y="1272"/>
            <a:chExt cx="240" cy="232"/>
          </a:xfrm>
        </p:grpSpPr>
        <p:sp>
          <p:nvSpPr>
            <p:cNvPr id="14364" name="Line 13"/>
            <p:cNvSpPr>
              <a:spLocks noChangeShapeType="1"/>
            </p:cNvSpPr>
            <p:nvPr/>
          </p:nvSpPr>
          <p:spPr bwMode="auto">
            <a:xfrm>
              <a:off x="656" y="1272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5" name="Line 14"/>
            <p:cNvSpPr>
              <a:spLocks noChangeShapeType="1"/>
            </p:cNvSpPr>
            <p:nvPr/>
          </p:nvSpPr>
          <p:spPr bwMode="auto">
            <a:xfrm flipV="1">
              <a:off x="800" y="1280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2" name="Group 15"/>
          <p:cNvGrpSpPr>
            <a:grpSpLocks/>
          </p:cNvGrpSpPr>
          <p:nvPr/>
        </p:nvGrpSpPr>
        <p:grpSpPr bwMode="auto">
          <a:xfrm>
            <a:off x="1562100" y="2089150"/>
            <a:ext cx="381000" cy="368300"/>
            <a:chOff x="1232" y="1248"/>
            <a:chExt cx="240" cy="232"/>
          </a:xfrm>
        </p:grpSpPr>
        <p:sp>
          <p:nvSpPr>
            <p:cNvPr id="14362" name="Line 16"/>
            <p:cNvSpPr>
              <a:spLocks noChangeShapeType="1"/>
            </p:cNvSpPr>
            <p:nvPr/>
          </p:nvSpPr>
          <p:spPr bwMode="auto">
            <a:xfrm>
              <a:off x="1232" y="1248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3" name="Line 17"/>
            <p:cNvSpPr>
              <a:spLocks noChangeShapeType="1"/>
            </p:cNvSpPr>
            <p:nvPr/>
          </p:nvSpPr>
          <p:spPr bwMode="auto">
            <a:xfrm flipV="1">
              <a:off x="1376" y="1256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3" name="Group 18"/>
          <p:cNvGrpSpPr>
            <a:grpSpLocks/>
          </p:cNvGrpSpPr>
          <p:nvPr/>
        </p:nvGrpSpPr>
        <p:grpSpPr bwMode="auto">
          <a:xfrm>
            <a:off x="2400300" y="2089150"/>
            <a:ext cx="381000" cy="368300"/>
            <a:chOff x="1872" y="1232"/>
            <a:chExt cx="240" cy="232"/>
          </a:xfrm>
        </p:grpSpPr>
        <p:sp>
          <p:nvSpPr>
            <p:cNvPr id="14360" name="Line 19"/>
            <p:cNvSpPr>
              <a:spLocks noChangeShapeType="1"/>
            </p:cNvSpPr>
            <p:nvPr/>
          </p:nvSpPr>
          <p:spPr bwMode="auto">
            <a:xfrm>
              <a:off x="1872" y="1232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61" name="Line 20"/>
            <p:cNvSpPr>
              <a:spLocks noChangeShapeType="1"/>
            </p:cNvSpPr>
            <p:nvPr/>
          </p:nvSpPr>
          <p:spPr bwMode="auto">
            <a:xfrm flipV="1">
              <a:off x="2016" y="1240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344" name="Group 21"/>
          <p:cNvGrpSpPr>
            <a:grpSpLocks/>
          </p:cNvGrpSpPr>
          <p:nvPr/>
        </p:nvGrpSpPr>
        <p:grpSpPr bwMode="auto">
          <a:xfrm>
            <a:off x="3314700" y="2089150"/>
            <a:ext cx="381000" cy="368300"/>
            <a:chOff x="2568" y="1248"/>
            <a:chExt cx="240" cy="232"/>
          </a:xfrm>
        </p:grpSpPr>
        <p:sp>
          <p:nvSpPr>
            <p:cNvPr id="14358" name="Line 22"/>
            <p:cNvSpPr>
              <a:spLocks noChangeShapeType="1"/>
            </p:cNvSpPr>
            <p:nvPr/>
          </p:nvSpPr>
          <p:spPr bwMode="auto">
            <a:xfrm>
              <a:off x="2568" y="1248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9" name="Line 23"/>
            <p:cNvSpPr>
              <a:spLocks noChangeShapeType="1"/>
            </p:cNvSpPr>
            <p:nvPr/>
          </p:nvSpPr>
          <p:spPr bwMode="auto">
            <a:xfrm flipV="1">
              <a:off x="2712" y="1256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4345" name="Line 24"/>
          <p:cNvSpPr>
            <a:spLocks noChangeShapeType="1"/>
          </p:cNvSpPr>
          <p:nvPr/>
        </p:nvSpPr>
        <p:spPr bwMode="auto">
          <a:xfrm flipV="1">
            <a:off x="876300" y="40322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6" name="Line 25"/>
          <p:cNvSpPr>
            <a:spLocks noChangeShapeType="1"/>
          </p:cNvSpPr>
          <p:nvPr/>
        </p:nvSpPr>
        <p:spPr bwMode="auto">
          <a:xfrm>
            <a:off x="1028700" y="40322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7" name="Line 26"/>
          <p:cNvSpPr>
            <a:spLocks noChangeShapeType="1"/>
          </p:cNvSpPr>
          <p:nvPr/>
        </p:nvSpPr>
        <p:spPr bwMode="auto">
          <a:xfrm flipV="1">
            <a:off x="1562100" y="39560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8" name="Line 27"/>
          <p:cNvSpPr>
            <a:spLocks noChangeShapeType="1"/>
          </p:cNvSpPr>
          <p:nvPr/>
        </p:nvSpPr>
        <p:spPr bwMode="auto">
          <a:xfrm>
            <a:off x="1727200" y="39814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9" name="Line 28"/>
          <p:cNvSpPr>
            <a:spLocks noChangeShapeType="1"/>
          </p:cNvSpPr>
          <p:nvPr/>
        </p:nvSpPr>
        <p:spPr bwMode="auto">
          <a:xfrm flipV="1">
            <a:off x="2400300" y="39560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0" name="Line 29"/>
          <p:cNvSpPr>
            <a:spLocks noChangeShapeType="1"/>
          </p:cNvSpPr>
          <p:nvPr/>
        </p:nvSpPr>
        <p:spPr bwMode="auto">
          <a:xfrm>
            <a:off x="2628900" y="39560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1" name="Line 30"/>
          <p:cNvSpPr>
            <a:spLocks noChangeShapeType="1"/>
          </p:cNvSpPr>
          <p:nvPr/>
        </p:nvSpPr>
        <p:spPr bwMode="auto">
          <a:xfrm flipV="1">
            <a:off x="3238500" y="39560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2" name="Line 31"/>
          <p:cNvSpPr>
            <a:spLocks noChangeShapeType="1"/>
          </p:cNvSpPr>
          <p:nvPr/>
        </p:nvSpPr>
        <p:spPr bwMode="auto">
          <a:xfrm>
            <a:off x="3467100" y="40322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3" name="Line 32"/>
          <p:cNvSpPr>
            <a:spLocks noChangeShapeType="1"/>
          </p:cNvSpPr>
          <p:nvPr/>
        </p:nvSpPr>
        <p:spPr bwMode="auto">
          <a:xfrm>
            <a:off x="10366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4" name="Line 33"/>
          <p:cNvSpPr>
            <a:spLocks noChangeShapeType="1"/>
          </p:cNvSpPr>
          <p:nvPr/>
        </p:nvSpPr>
        <p:spPr bwMode="auto">
          <a:xfrm>
            <a:off x="17224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5" name="Line 34"/>
          <p:cNvSpPr>
            <a:spLocks noChangeShapeType="1"/>
          </p:cNvSpPr>
          <p:nvPr/>
        </p:nvSpPr>
        <p:spPr bwMode="auto">
          <a:xfrm>
            <a:off x="25606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6" name="Line 35"/>
          <p:cNvSpPr>
            <a:spLocks noChangeShapeType="1"/>
          </p:cNvSpPr>
          <p:nvPr/>
        </p:nvSpPr>
        <p:spPr bwMode="auto">
          <a:xfrm>
            <a:off x="33988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57" name="Rectangle 37"/>
          <p:cNvSpPr>
            <a:spLocks noChangeArrowheads="1"/>
          </p:cNvSpPr>
          <p:nvPr/>
        </p:nvSpPr>
        <p:spPr bwMode="auto">
          <a:xfrm>
            <a:off x="457200" y="228600"/>
            <a:ext cx="792321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/>
            <a:r>
              <a:rPr lang="en-US" sz="2800">
                <a:solidFill>
                  <a:srgbClr val="000099"/>
                </a:solidFill>
              </a:rPr>
              <a:t>Parallel prefix cost:  Work and Span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8E874A8C-C785-C146-9B7A-206D08C1AB65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12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Non-recursive view of parallel prefix scan</a:t>
            </a:r>
          </a:p>
        </p:txBody>
      </p:sp>
      <p:sp>
        <p:nvSpPr>
          <p:cNvPr id="15364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798513" y="1009650"/>
            <a:ext cx="7840662" cy="2952750"/>
          </a:xfrm>
          <a:noFill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000" b="1">
                <a:latin typeface="Arial" charset="0"/>
              </a:rPr>
              <a:t>Tree summation:  two phases</a:t>
            </a:r>
          </a:p>
          <a:p>
            <a:pPr lvl="1">
              <a:lnSpc>
                <a:spcPct val="90000"/>
              </a:lnSpc>
            </a:pPr>
            <a:r>
              <a:rPr lang="en-US" sz="2000" b="1">
                <a:solidFill>
                  <a:schemeClr val="accent1"/>
                </a:solidFill>
                <a:latin typeface="Arial" charset="0"/>
              </a:rPr>
              <a:t>up sweep</a:t>
            </a:r>
          </a:p>
          <a:p>
            <a:pPr lvl="2">
              <a:lnSpc>
                <a:spcPct val="90000"/>
              </a:lnSpc>
            </a:pPr>
            <a:r>
              <a:rPr lang="en-US" b="1">
                <a:latin typeface="Arial" charset="0"/>
              </a:rPr>
              <a:t>get values L and R from left and right child</a:t>
            </a:r>
          </a:p>
          <a:p>
            <a:pPr lvl="2">
              <a:lnSpc>
                <a:spcPct val="90000"/>
              </a:lnSpc>
            </a:pPr>
            <a:r>
              <a:rPr lang="en-US" b="1">
                <a:latin typeface="Arial" charset="0"/>
              </a:rPr>
              <a:t>save L in local variable Mine</a:t>
            </a:r>
          </a:p>
          <a:p>
            <a:pPr lvl="2">
              <a:lnSpc>
                <a:spcPct val="90000"/>
              </a:lnSpc>
            </a:pPr>
            <a:r>
              <a:rPr lang="en-US" b="1">
                <a:latin typeface="Arial" charset="0"/>
              </a:rPr>
              <a:t>compute Tmp = L + R and pass to parent</a:t>
            </a:r>
          </a:p>
          <a:p>
            <a:pPr lvl="1">
              <a:lnSpc>
                <a:spcPct val="90000"/>
              </a:lnSpc>
            </a:pPr>
            <a:r>
              <a:rPr lang="en-US" sz="2000" b="1">
                <a:solidFill>
                  <a:schemeClr val="accent1"/>
                </a:solidFill>
                <a:latin typeface="Arial" charset="0"/>
              </a:rPr>
              <a:t>down sweep</a:t>
            </a:r>
          </a:p>
          <a:p>
            <a:pPr lvl="2">
              <a:lnSpc>
                <a:spcPct val="90000"/>
              </a:lnSpc>
            </a:pPr>
            <a:r>
              <a:rPr lang="en-US" b="1">
                <a:latin typeface="Arial" charset="0"/>
              </a:rPr>
              <a:t>get value Tmp from parent</a:t>
            </a:r>
          </a:p>
          <a:p>
            <a:pPr lvl="2">
              <a:lnSpc>
                <a:spcPct val="90000"/>
              </a:lnSpc>
            </a:pPr>
            <a:r>
              <a:rPr lang="en-US" b="1">
                <a:latin typeface="Arial" charset="0"/>
              </a:rPr>
              <a:t>send Tmp to left child</a:t>
            </a:r>
          </a:p>
          <a:p>
            <a:pPr lvl="2">
              <a:lnSpc>
                <a:spcPct val="90000"/>
              </a:lnSpc>
            </a:pPr>
            <a:r>
              <a:rPr lang="en-US" b="1">
                <a:latin typeface="Arial" charset="0"/>
              </a:rPr>
              <a:t>send Tmp+Mine to right child</a:t>
            </a:r>
          </a:p>
        </p:txBody>
      </p:sp>
      <p:sp>
        <p:nvSpPr>
          <p:cNvPr id="15365" name="Rectangle 15"/>
          <p:cNvSpPr>
            <a:spLocks noChangeArrowheads="1"/>
          </p:cNvSpPr>
          <p:nvPr/>
        </p:nvSpPr>
        <p:spPr bwMode="auto">
          <a:xfrm>
            <a:off x="2274888" y="481965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Text Box 16"/>
          <p:cNvSpPr txBox="1">
            <a:spLocks noChangeArrowheads="1"/>
          </p:cNvSpPr>
          <p:nvPr/>
        </p:nvSpPr>
        <p:spPr bwMode="auto">
          <a:xfrm>
            <a:off x="2274888" y="48196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5367" name="Rectangle 17"/>
          <p:cNvSpPr>
            <a:spLocks noChangeArrowheads="1"/>
          </p:cNvSpPr>
          <p:nvPr/>
        </p:nvSpPr>
        <p:spPr bwMode="auto">
          <a:xfrm>
            <a:off x="3036888" y="504825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Text Box 18"/>
          <p:cNvSpPr txBox="1">
            <a:spLocks noChangeArrowheads="1"/>
          </p:cNvSpPr>
          <p:nvPr/>
        </p:nvSpPr>
        <p:spPr bwMode="auto">
          <a:xfrm>
            <a:off x="3036888" y="50482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369" name="Rectangle 19"/>
          <p:cNvSpPr>
            <a:spLocks noChangeArrowheads="1"/>
          </p:cNvSpPr>
          <p:nvPr/>
        </p:nvSpPr>
        <p:spPr bwMode="auto">
          <a:xfrm>
            <a:off x="1436688" y="504825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Text Box 20"/>
          <p:cNvSpPr txBox="1">
            <a:spLocks noChangeArrowheads="1"/>
          </p:cNvSpPr>
          <p:nvPr/>
        </p:nvSpPr>
        <p:spPr bwMode="auto">
          <a:xfrm>
            <a:off x="1436688" y="50482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371" name="Rectangle 21"/>
          <p:cNvSpPr>
            <a:spLocks noChangeArrowheads="1"/>
          </p:cNvSpPr>
          <p:nvPr/>
        </p:nvSpPr>
        <p:spPr bwMode="auto">
          <a:xfrm>
            <a:off x="1055688" y="558165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2" name="Text Box 22"/>
          <p:cNvSpPr txBox="1">
            <a:spLocks noChangeArrowheads="1"/>
          </p:cNvSpPr>
          <p:nvPr/>
        </p:nvSpPr>
        <p:spPr bwMode="auto">
          <a:xfrm>
            <a:off x="1055688" y="55816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5373" name="Rectangle 23"/>
          <p:cNvSpPr>
            <a:spLocks noChangeArrowheads="1"/>
          </p:cNvSpPr>
          <p:nvPr/>
        </p:nvSpPr>
        <p:spPr bwMode="auto">
          <a:xfrm>
            <a:off x="1741488" y="558165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4" name="Text Box 24"/>
          <p:cNvSpPr txBox="1">
            <a:spLocks noChangeArrowheads="1"/>
          </p:cNvSpPr>
          <p:nvPr/>
        </p:nvSpPr>
        <p:spPr bwMode="auto">
          <a:xfrm>
            <a:off x="1741488" y="55816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375" name="Rectangle 25"/>
          <p:cNvSpPr>
            <a:spLocks noChangeArrowheads="1"/>
          </p:cNvSpPr>
          <p:nvPr/>
        </p:nvSpPr>
        <p:spPr bwMode="auto">
          <a:xfrm>
            <a:off x="2732088" y="558165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6" name="Text Box 26"/>
          <p:cNvSpPr txBox="1">
            <a:spLocks noChangeArrowheads="1"/>
          </p:cNvSpPr>
          <p:nvPr/>
        </p:nvSpPr>
        <p:spPr bwMode="auto">
          <a:xfrm>
            <a:off x="2732088" y="55816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377" name="Rectangle 27"/>
          <p:cNvSpPr>
            <a:spLocks noChangeArrowheads="1"/>
          </p:cNvSpPr>
          <p:nvPr/>
        </p:nvSpPr>
        <p:spPr bwMode="auto">
          <a:xfrm>
            <a:off x="3494088" y="558165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78" name="Text Box 28"/>
          <p:cNvSpPr txBox="1">
            <a:spLocks noChangeArrowheads="1"/>
          </p:cNvSpPr>
          <p:nvPr/>
        </p:nvSpPr>
        <p:spPr bwMode="auto">
          <a:xfrm>
            <a:off x="3494088" y="55816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379" name="Line 29"/>
          <p:cNvSpPr>
            <a:spLocks noChangeShapeType="1"/>
          </p:cNvSpPr>
          <p:nvPr/>
        </p:nvSpPr>
        <p:spPr bwMode="auto">
          <a:xfrm flipV="1">
            <a:off x="1741488" y="497205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0" name="Line 30"/>
          <p:cNvSpPr>
            <a:spLocks noChangeShapeType="1"/>
          </p:cNvSpPr>
          <p:nvPr/>
        </p:nvSpPr>
        <p:spPr bwMode="auto">
          <a:xfrm>
            <a:off x="2579688" y="497205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1" name="Line 31"/>
          <p:cNvSpPr>
            <a:spLocks noChangeShapeType="1"/>
          </p:cNvSpPr>
          <p:nvPr/>
        </p:nvSpPr>
        <p:spPr bwMode="auto">
          <a:xfrm flipH="1">
            <a:off x="1360488" y="535305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2" name="Line 32"/>
          <p:cNvSpPr>
            <a:spLocks noChangeShapeType="1"/>
          </p:cNvSpPr>
          <p:nvPr/>
        </p:nvSpPr>
        <p:spPr bwMode="auto">
          <a:xfrm>
            <a:off x="1589088" y="535305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Line 33"/>
          <p:cNvSpPr>
            <a:spLocks noChangeShapeType="1"/>
          </p:cNvSpPr>
          <p:nvPr/>
        </p:nvSpPr>
        <p:spPr bwMode="auto">
          <a:xfrm flipH="1">
            <a:off x="3036888" y="535305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Line 34"/>
          <p:cNvSpPr>
            <a:spLocks noChangeShapeType="1"/>
          </p:cNvSpPr>
          <p:nvPr/>
        </p:nvSpPr>
        <p:spPr bwMode="auto">
          <a:xfrm>
            <a:off x="3265488" y="535305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385" name="Group 35"/>
          <p:cNvGrpSpPr>
            <a:grpSpLocks/>
          </p:cNvGrpSpPr>
          <p:nvPr/>
        </p:nvGrpSpPr>
        <p:grpSpPr bwMode="auto">
          <a:xfrm>
            <a:off x="903288" y="5886450"/>
            <a:ext cx="533400" cy="152400"/>
            <a:chOff x="1440" y="1728"/>
            <a:chExt cx="336" cy="96"/>
          </a:xfrm>
        </p:grpSpPr>
        <p:sp>
          <p:nvSpPr>
            <p:cNvPr id="15452" name="Line 36"/>
            <p:cNvSpPr>
              <a:spLocks noChangeShapeType="1"/>
            </p:cNvSpPr>
            <p:nvPr/>
          </p:nvSpPr>
          <p:spPr bwMode="auto">
            <a:xfrm flipH="1">
              <a:off x="1440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3" name="Line 37"/>
            <p:cNvSpPr>
              <a:spLocks noChangeShapeType="1"/>
            </p:cNvSpPr>
            <p:nvPr/>
          </p:nvSpPr>
          <p:spPr bwMode="auto">
            <a:xfrm>
              <a:off x="1632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6" name="Group 38"/>
          <p:cNvGrpSpPr>
            <a:grpSpLocks/>
          </p:cNvGrpSpPr>
          <p:nvPr/>
        </p:nvGrpSpPr>
        <p:grpSpPr bwMode="auto">
          <a:xfrm>
            <a:off x="1665288" y="5886450"/>
            <a:ext cx="533400" cy="152400"/>
            <a:chOff x="1440" y="1728"/>
            <a:chExt cx="336" cy="96"/>
          </a:xfrm>
        </p:grpSpPr>
        <p:sp>
          <p:nvSpPr>
            <p:cNvPr id="15450" name="Line 39"/>
            <p:cNvSpPr>
              <a:spLocks noChangeShapeType="1"/>
            </p:cNvSpPr>
            <p:nvPr/>
          </p:nvSpPr>
          <p:spPr bwMode="auto">
            <a:xfrm flipH="1">
              <a:off x="1440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51" name="Line 40"/>
            <p:cNvSpPr>
              <a:spLocks noChangeShapeType="1"/>
            </p:cNvSpPr>
            <p:nvPr/>
          </p:nvSpPr>
          <p:spPr bwMode="auto">
            <a:xfrm>
              <a:off x="1632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7" name="Group 41"/>
          <p:cNvGrpSpPr>
            <a:grpSpLocks/>
          </p:cNvGrpSpPr>
          <p:nvPr/>
        </p:nvGrpSpPr>
        <p:grpSpPr bwMode="auto">
          <a:xfrm>
            <a:off x="2579688" y="5886450"/>
            <a:ext cx="533400" cy="152400"/>
            <a:chOff x="1440" y="1728"/>
            <a:chExt cx="336" cy="96"/>
          </a:xfrm>
        </p:grpSpPr>
        <p:sp>
          <p:nvSpPr>
            <p:cNvPr id="15448" name="Line 42"/>
            <p:cNvSpPr>
              <a:spLocks noChangeShapeType="1"/>
            </p:cNvSpPr>
            <p:nvPr/>
          </p:nvSpPr>
          <p:spPr bwMode="auto">
            <a:xfrm flipH="1">
              <a:off x="1440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9" name="Line 43"/>
            <p:cNvSpPr>
              <a:spLocks noChangeShapeType="1"/>
            </p:cNvSpPr>
            <p:nvPr/>
          </p:nvSpPr>
          <p:spPr bwMode="auto">
            <a:xfrm>
              <a:off x="1632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388" name="Group 44"/>
          <p:cNvGrpSpPr>
            <a:grpSpLocks/>
          </p:cNvGrpSpPr>
          <p:nvPr/>
        </p:nvGrpSpPr>
        <p:grpSpPr bwMode="auto">
          <a:xfrm>
            <a:off x="3341688" y="5886450"/>
            <a:ext cx="533400" cy="152400"/>
            <a:chOff x="1440" y="1728"/>
            <a:chExt cx="336" cy="96"/>
          </a:xfrm>
        </p:grpSpPr>
        <p:sp>
          <p:nvSpPr>
            <p:cNvPr id="15446" name="Line 45"/>
            <p:cNvSpPr>
              <a:spLocks noChangeShapeType="1"/>
            </p:cNvSpPr>
            <p:nvPr/>
          </p:nvSpPr>
          <p:spPr bwMode="auto">
            <a:xfrm flipH="1">
              <a:off x="1440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7" name="Line 46"/>
            <p:cNvSpPr>
              <a:spLocks noChangeShapeType="1"/>
            </p:cNvSpPr>
            <p:nvPr/>
          </p:nvSpPr>
          <p:spPr bwMode="auto">
            <a:xfrm>
              <a:off x="1632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389" name="Text Box 47"/>
          <p:cNvSpPr txBox="1">
            <a:spLocks noChangeArrowheads="1"/>
          </p:cNvSpPr>
          <p:nvPr/>
        </p:nvSpPr>
        <p:spPr bwMode="auto">
          <a:xfrm>
            <a:off x="293688" y="3948113"/>
            <a:ext cx="27432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u="sng">
                <a:solidFill>
                  <a:srgbClr val="006600"/>
                </a:solidFill>
              </a:rPr>
              <a:t>Up sweep: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006600"/>
                </a:solidFill>
              </a:rPr>
              <a:t>  </a:t>
            </a:r>
            <a:r>
              <a:rPr lang="en-US" sz="1400"/>
              <a:t>mine = left</a:t>
            </a:r>
          </a:p>
          <a:p>
            <a:pPr>
              <a:spcBef>
                <a:spcPct val="50000"/>
              </a:spcBef>
            </a:pPr>
            <a:r>
              <a:rPr lang="en-US" sz="1400"/>
              <a:t>  tmp = left + right</a:t>
            </a:r>
          </a:p>
        </p:txBody>
      </p:sp>
      <p:sp>
        <p:nvSpPr>
          <p:cNvPr id="15390" name="Text Box 48"/>
          <p:cNvSpPr txBox="1">
            <a:spLocks noChangeArrowheads="1"/>
          </p:cNvSpPr>
          <p:nvPr/>
        </p:nvSpPr>
        <p:spPr bwMode="auto">
          <a:xfrm>
            <a:off x="1208088" y="52768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391" name="Text Box 49"/>
          <p:cNvSpPr txBox="1">
            <a:spLocks noChangeArrowheads="1"/>
          </p:cNvSpPr>
          <p:nvPr/>
        </p:nvSpPr>
        <p:spPr bwMode="auto">
          <a:xfrm>
            <a:off x="1817688" y="47434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5392" name="Text Box 50"/>
          <p:cNvSpPr txBox="1">
            <a:spLocks noChangeArrowheads="1"/>
          </p:cNvSpPr>
          <p:nvPr/>
        </p:nvSpPr>
        <p:spPr bwMode="auto">
          <a:xfrm>
            <a:off x="2655888" y="47434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15393" name="Text Box 51"/>
          <p:cNvSpPr txBox="1">
            <a:spLocks noChangeArrowheads="1"/>
          </p:cNvSpPr>
          <p:nvPr/>
        </p:nvSpPr>
        <p:spPr bwMode="auto">
          <a:xfrm>
            <a:off x="2732088" y="52768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394" name="Text Box 52"/>
          <p:cNvSpPr txBox="1">
            <a:spLocks noChangeArrowheads="1"/>
          </p:cNvSpPr>
          <p:nvPr/>
        </p:nvSpPr>
        <p:spPr bwMode="auto">
          <a:xfrm>
            <a:off x="3417888" y="52768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395" name="Text Box 53"/>
          <p:cNvSpPr txBox="1">
            <a:spLocks noChangeArrowheads="1"/>
          </p:cNvSpPr>
          <p:nvPr/>
        </p:nvSpPr>
        <p:spPr bwMode="auto">
          <a:xfrm>
            <a:off x="750888" y="6038850"/>
            <a:ext cx="3429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3         1   2        0      4         1    1        3</a:t>
            </a:r>
          </a:p>
        </p:txBody>
      </p:sp>
      <p:sp>
        <p:nvSpPr>
          <p:cNvPr id="15396" name="Rectangle 54"/>
          <p:cNvSpPr>
            <a:spLocks noChangeArrowheads="1"/>
          </p:cNvSpPr>
          <p:nvPr/>
        </p:nvSpPr>
        <p:spPr bwMode="auto">
          <a:xfrm>
            <a:off x="6734175" y="441960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Text Box 55"/>
          <p:cNvSpPr txBox="1">
            <a:spLocks noChangeArrowheads="1"/>
          </p:cNvSpPr>
          <p:nvPr/>
        </p:nvSpPr>
        <p:spPr bwMode="auto">
          <a:xfrm>
            <a:off x="6734175" y="441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5398" name="Rectangle 56"/>
          <p:cNvSpPr>
            <a:spLocks noChangeArrowheads="1"/>
          </p:cNvSpPr>
          <p:nvPr/>
        </p:nvSpPr>
        <p:spPr bwMode="auto">
          <a:xfrm>
            <a:off x="7496175" y="464820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Text Box 57"/>
          <p:cNvSpPr txBox="1">
            <a:spLocks noChangeArrowheads="1"/>
          </p:cNvSpPr>
          <p:nvPr/>
        </p:nvSpPr>
        <p:spPr bwMode="auto">
          <a:xfrm>
            <a:off x="7496175" y="4648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5400" name="Rectangle 58"/>
          <p:cNvSpPr>
            <a:spLocks noChangeArrowheads="1"/>
          </p:cNvSpPr>
          <p:nvPr/>
        </p:nvSpPr>
        <p:spPr bwMode="auto">
          <a:xfrm>
            <a:off x="5895975" y="464820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Text Box 59"/>
          <p:cNvSpPr txBox="1">
            <a:spLocks noChangeArrowheads="1"/>
          </p:cNvSpPr>
          <p:nvPr/>
        </p:nvSpPr>
        <p:spPr bwMode="auto">
          <a:xfrm>
            <a:off x="5895975" y="4648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402" name="Rectangle 60"/>
          <p:cNvSpPr>
            <a:spLocks noChangeArrowheads="1"/>
          </p:cNvSpPr>
          <p:nvPr/>
        </p:nvSpPr>
        <p:spPr bwMode="auto">
          <a:xfrm>
            <a:off x="5514975" y="518160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3" name="Text Box 61"/>
          <p:cNvSpPr txBox="1">
            <a:spLocks noChangeArrowheads="1"/>
          </p:cNvSpPr>
          <p:nvPr/>
        </p:nvSpPr>
        <p:spPr bwMode="auto">
          <a:xfrm>
            <a:off x="5514975" y="518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5404" name="Rectangle 62"/>
          <p:cNvSpPr>
            <a:spLocks noChangeArrowheads="1"/>
          </p:cNvSpPr>
          <p:nvPr/>
        </p:nvSpPr>
        <p:spPr bwMode="auto">
          <a:xfrm>
            <a:off x="6200775" y="518160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5" name="Text Box 63"/>
          <p:cNvSpPr txBox="1">
            <a:spLocks noChangeArrowheads="1"/>
          </p:cNvSpPr>
          <p:nvPr/>
        </p:nvSpPr>
        <p:spPr bwMode="auto">
          <a:xfrm>
            <a:off x="6200775" y="518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5406" name="Rectangle 64"/>
          <p:cNvSpPr>
            <a:spLocks noChangeArrowheads="1"/>
          </p:cNvSpPr>
          <p:nvPr/>
        </p:nvSpPr>
        <p:spPr bwMode="auto">
          <a:xfrm>
            <a:off x="7191375" y="518160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7" name="Text Box 65"/>
          <p:cNvSpPr txBox="1">
            <a:spLocks noChangeArrowheads="1"/>
          </p:cNvSpPr>
          <p:nvPr/>
        </p:nvSpPr>
        <p:spPr bwMode="auto">
          <a:xfrm>
            <a:off x="7191375" y="518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408" name="Rectangle 66"/>
          <p:cNvSpPr>
            <a:spLocks noChangeArrowheads="1"/>
          </p:cNvSpPr>
          <p:nvPr/>
        </p:nvSpPr>
        <p:spPr bwMode="auto">
          <a:xfrm>
            <a:off x="7953375" y="5181600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09" name="Text Box 67"/>
          <p:cNvSpPr txBox="1">
            <a:spLocks noChangeArrowheads="1"/>
          </p:cNvSpPr>
          <p:nvPr/>
        </p:nvSpPr>
        <p:spPr bwMode="auto">
          <a:xfrm>
            <a:off x="7953375" y="5181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5410" name="Line 68"/>
          <p:cNvSpPr>
            <a:spLocks noChangeShapeType="1"/>
          </p:cNvSpPr>
          <p:nvPr/>
        </p:nvSpPr>
        <p:spPr bwMode="auto">
          <a:xfrm flipV="1">
            <a:off x="6200775" y="4572000"/>
            <a:ext cx="533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1" name="Line 69"/>
          <p:cNvSpPr>
            <a:spLocks noChangeShapeType="1"/>
          </p:cNvSpPr>
          <p:nvPr/>
        </p:nvSpPr>
        <p:spPr bwMode="auto">
          <a:xfrm>
            <a:off x="7038975" y="45720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2" name="Line 70"/>
          <p:cNvSpPr>
            <a:spLocks noChangeShapeType="1"/>
          </p:cNvSpPr>
          <p:nvPr/>
        </p:nvSpPr>
        <p:spPr bwMode="auto">
          <a:xfrm flipH="1">
            <a:off x="5819775" y="49530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3" name="Line 71"/>
          <p:cNvSpPr>
            <a:spLocks noChangeShapeType="1"/>
          </p:cNvSpPr>
          <p:nvPr/>
        </p:nvSpPr>
        <p:spPr bwMode="auto">
          <a:xfrm>
            <a:off x="6048375" y="49530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4" name="Line 72"/>
          <p:cNvSpPr>
            <a:spLocks noChangeShapeType="1"/>
          </p:cNvSpPr>
          <p:nvPr/>
        </p:nvSpPr>
        <p:spPr bwMode="auto">
          <a:xfrm flipH="1">
            <a:off x="7496175" y="4953000"/>
            <a:ext cx="1524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15" name="Line 73"/>
          <p:cNvSpPr>
            <a:spLocks noChangeShapeType="1"/>
          </p:cNvSpPr>
          <p:nvPr/>
        </p:nvSpPr>
        <p:spPr bwMode="auto">
          <a:xfrm>
            <a:off x="7724775" y="4953000"/>
            <a:ext cx="2286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416" name="Group 74"/>
          <p:cNvGrpSpPr>
            <a:grpSpLocks/>
          </p:cNvGrpSpPr>
          <p:nvPr/>
        </p:nvGrpSpPr>
        <p:grpSpPr bwMode="auto">
          <a:xfrm>
            <a:off x="5362575" y="5486400"/>
            <a:ext cx="533400" cy="152400"/>
            <a:chOff x="1440" y="1728"/>
            <a:chExt cx="336" cy="96"/>
          </a:xfrm>
        </p:grpSpPr>
        <p:sp>
          <p:nvSpPr>
            <p:cNvPr id="15444" name="Line 75"/>
            <p:cNvSpPr>
              <a:spLocks noChangeShapeType="1"/>
            </p:cNvSpPr>
            <p:nvPr/>
          </p:nvSpPr>
          <p:spPr bwMode="auto">
            <a:xfrm flipH="1">
              <a:off x="1440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5" name="Line 76"/>
            <p:cNvSpPr>
              <a:spLocks noChangeShapeType="1"/>
            </p:cNvSpPr>
            <p:nvPr/>
          </p:nvSpPr>
          <p:spPr bwMode="auto">
            <a:xfrm>
              <a:off x="1632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417" name="Group 77"/>
          <p:cNvGrpSpPr>
            <a:grpSpLocks/>
          </p:cNvGrpSpPr>
          <p:nvPr/>
        </p:nvGrpSpPr>
        <p:grpSpPr bwMode="auto">
          <a:xfrm>
            <a:off x="6124575" y="5486400"/>
            <a:ext cx="533400" cy="152400"/>
            <a:chOff x="1440" y="1728"/>
            <a:chExt cx="336" cy="96"/>
          </a:xfrm>
        </p:grpSpPr>
        <p:sp>
          <p:nvSpPr>
            <p:cNvPr id="15442" name="Line 78"/>
            <p:cNvSpPr>
              <a:spLocks noChangeShapeType="1"/>
            </p:cNvSpPr>
            <p:nvPr/>
          </p:nvSpPr>
          <p:spPr bwMode="auto">
            <a:xfrm flipH="1">
              <a:off x="1440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3" name="Line 79"/>
            <p:cNvSpPr>
              <a:spLocks noChangeShapeType="1"/>
            </p:cNvSpPr>
            <p:nvPr/>
          </p:nvSpPr>
          <p:spPr bwMode="auto">
            <a:xfrm>
              <a:off x="1632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418" name="Group 80"/>
          <p:cNvGrpSpPr>
            <a:grpSpLocks/>
          </p:cNvGrpSpPr>
          <p:nvPr/>
        </p:nvGrpSpPr>
        <p:grpSpPr bwMode="auto">
          <a:xfrm>
            <a:off x="7038975" y="5486400"/>
            <a:ext cx="533400" cy="152400"/>
            <a:chOff x="1440" y="1728"/>
            <a:chExt cx="336" cy="96"/>
          </a:xfrm>
        </p:grpSpPr>
        <p:sp>
          <p:nvSpPr>
            <p:cNvPr id="15440" name="Line 81"/>
            <p:cNvSpPr>
              <a:spLocks noChangeShapeType="1"/>
            </p:cNvSpPr>
            <p:nvPr/>
          </p:nvSpPr>
          <p:spPr bwMode="auto">
            <a:xfrm flipH="1">
              <a:off x="1440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41" name="Line 82"/>
            <p:cNvSpPr>
              <a:spLocks noChangeShapeType="1"/>
            </p:cNvSpPr>
            <p:nvPr/>
          </p:nvSpPr>
          <p:spPr bwMode="auto">
            <a:xfrm>
              <a:off x="1632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5419" name="Group 83"/>
          <p:cNvGrpSpPr>
            <a:grpSpLocks/>
          </p:cNvGrpSpPr>
          <p:nvPr/>
        </p:nvGrpSpPr>
        <p:grpSpPr bwMode="auto">
          <a:xfrm>
            <a:off x="7800975" y="5486400"/>
            <a:ext cx="533400" cy="152400"/>
            <a:chOff x="1440" y="1728"/>
            <a:chExt cx="336" cy="96"/>
          </a:xfrm>
        </p:grpSpPr>
        <p:sp>
          <p:nvSpPr>
            <p:cNvPr id="15438" name="Line 84"/>
            <p:cNvSpPr>
              <a:spLocks noChangeShapeType="1"/>
            </p:cNvSpPr>
            <p:nvPr/>
          </p:nvSpPr>
          <p:spPr bwMode="auto">
            <a:xfrm flipH="1">
              <a:off x="1440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439" name="Line 85"/>
            <p:cNvSpPr>
              <a:spLocks noChangeShapeType="1"/>
            </p:cNvSpPr>
            <p:nvPr/>
          </p:nvSpPr>
          <p:spPr bwMode="auto">
            <a:xfrm>
              <a:off x="1632" y="1728"/>
              <a:ext cx="144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5420" name="Text Box 86"/>
          <p:cNvSpPr txBox="1">
            <a:spLocks noChangeArrowheads="1"/>
          </p:cNvSpPr>
          <p:nvPr/>
        </p:nvSpPr>
        <p:spPr bwMode="auto">
          <a:xfrm>
            <a:off x="6200775" y="43434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5421" name="Text Box 87"/>
          <p:cNvSpPr txBox="1">
            <a:spLocks noChangeArrowheads="1"/>
          </p:cNvSpPr>
          <p:nvPr/>
        </p:nvSpPr>
        <p:spPr bwMode="auto">
          <a:xfrm>
            <a:off x="7115175" y="4419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5422" name="Text Box 88"/>
          <p:cNvSpPr txBox="1">
            <a:spLocks noChangeArrowheads="1"/>
          </p:cNvSpPr>
          <p:nvPr/>
        </p:nvSpPr>
        <p:spPr bwMode="auto">
          <a:xfrm>
            <a:off x="5514975" y="4800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5423" name="Text Box 89"/>
          <p:cNvSpPr txBox="1">
            <a:spLocks noChangeArrowheads="1"/>
          </p:cNvSpPr>
          <p:nvPr/>
        </p:nvSpPr>
        <p:spPr bwMode="auto">
          <a:xfrm>
            <a:off x="5210175" y="533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5424" name="Text Box 90"/>
          <p:cNvSpPr txBox="1">
            <a:spLocks noChangeArrowheads="1"/>
          </p:cNvSpPr>
          <p:nvPr/>
        </p:nvSpPr>
        <p:spPr bwMode="auto">
          <a:xfrm>
            <a:off x="5743575" y="533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5425" name="Text Box 91"/>
          <p:cNvSpPr txBox="1">
            <a:spLocks noChangeArrowheads="1"/>
          </p:cNvSpPr>
          <p:nvPr/>
        </p:nvSpPr>
        <p:spPr bwMode="auto">
          <a:xfrm>
            <a:off x="5210175" y="6019800"/>
            <a:ext cx="3429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3         4   6        6      10      11  12      15</a:t>
            </a:r>
          </a:p>
        </p:txBody>
      </p:sp>
      <p:sp>
        <p:nvSpPr>
          <p:cNvPr id="15426" name="Text Box 92"/>
          <p:cNvSpPr txBox="1">
            <a:spLocks noChangeArrowheads="1"/>
          </p:cNvSpPr>
          <p:nvPr/>
        </p:nvSpPr>
        <p:spPr bwMode="auto">
          <a:xfrm>
            <a:off x="4752975" y="5638800"/>
            <a:ext cx="39624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+X = 3         1   2        0      4         1    1        3</a:t>
            </a:r>
          </a:p>
        </p:txBody>
      </p:sp>
      <p:sp>
        <p:nvSpPr>
          <p:cNvPr id="15427" name="Line 93"/>
          <p:cNvSpPr>
            <a:spLocks noChangeShapeType="1"/>
          </p:cNvSpPr>
          <p:nvPr/>
        </p:nvSpPr>
        <p:spPr bwMode="auto">
          <a:xfrm>
            <a:off x="4981575" y="5943600"/>
            <a:ext cx="3810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428" name="Text Box 94"/>
          <p:cNvSpPr txBox="1">
            <a:spLocks noChangeArrowheads="1"/>
          </p:cNvSpPr>
          <p:nvPr/>
        </p:nvSpPr>
        <p:spPr bwMode="auto">
          <a:xfrm>
            <a:off x="6124575" y="4876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429" name="Text Box 95"/>
          <p:cNvSpPr txBox="1">
            <a:spLocks noChangeArrowheads="1"/>
          </p:cNvSpPr>
          <p:nvPr/>
        </p:nvSpPr>
        <p:spPr bwMode="auto">
          <a:xfrm>
            <a:off x="5972175" y="533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5430" name="Text Box 96"/>
          <p:cNvSpPr txBox="1">
            <a:spLocks noChangeArrowheads="1"/>
          </p:cNvSpPr>
          <p:nvPr/>
        </p:nvSpPr>
        <p:spPr bwMode="auto">
          <a:xfrm>
            <a:off x="6505575" y="533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5431" name="Text Box 97"/>
          <p:cNvSpPr txBox="1">
            <a:spLocks noChangeArrowheads="1"/>
          </p:cNvSpPr>
          <p:nvPr/>
        </p:nvSpPr>
        <p:spPr bwMode="auto">
          <a:xfrm>
            <a:off x="6886575" y="53340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5432" name="Text Box 98"/>
          <p:cNvSpPr txBox="1">
            <a:spLocks noChangeArrowheads="1"/>
          </p:cNvSpPr>
          <p:nvPr/>
        </p:nvSpPr>
        <p:spPr bwMode="auto">
          <a:xfrm>
            <a:off x="7419975" y="53340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5433" name="Text Box 99"/>
          <p:cNvSpPr txBox="1">
            <a:spLocks noChangeArrowheads="1"/>
          </p:cNvSpPr>
          <p:nvPr/>
        </p:nvSpPr>
        <p:spPr bwMode="auto">
          <a:xfrm>
            <a:off x="7648575" y="53340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5434" name="Text Box 100"/>
          <p:cNvSpPr txBox="1">
            <a:spLocks noChangeArrowheads="1"/>
          </p:cNvSpPr>
          <p:nvPr/>
        </p:nvSpPr>
        <p:spPr bwMode="auto">
          <a:xfrm>
            <a:off x="7267575" y="4876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5435" name="Text Box 101"/>
          <p:cNvSpPr txBox="1">
            <a:spLocks noChangeArrowheads="1"/>
          </p:cNvSpPr>
          <p:nvPr/>
        </p:nvSpPr>
        <p:spPr bwMode="auto">
          <a:xfrm>
            <a:off x="7800975" y="4876800"/>
            <a:ext cx="3810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11</a:t>
            </a:r>
          </a:p>
        </p:txBody>
      </p:sp>
      <p:sp>
        <p:nvSpPr>
          <p:cNvPr id="15436" name="Text Box 102"/>
          <p:cNvSpPr txBox="1">
            <a:spLocks noChangeArrowheads="1"/>
          </p:cNvSpPr>
          <p:nvPr/>
        </p:nvSpPr>
        <p:spPr bwMode="auto">
          <a:xfrm>
            <a:off x="8181975" y="5334000"/>
            <a:ext cx="457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>
                <a:solidFill>
                  <a:schemeClr val="tx1"/>
                </a:solidFill>
              </a:rPr>
              <a:t>12</a:t>
            </a:r>
          </a:p>
        </p:txBody>
      </p:sp>
      <p:sp>
        <p:nvSpPr>
          <p:cNvPr id="15437" name="Text Box 103"/>
          <p:cNvSpPr txBox="1">
            <a:spLocks noChangeArrowheads="1"/>
          </p:cNvSpPr>
          <p:nvPr/>
        </p:nvSpPr>
        <p:spPr bwMode="auto">
          <a:xfrm>
            <a:off x="3914775" y="4010025"/>
            <a:ext cx="2743200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 u="sng">
                <a:solidFill>
                  <a:srgbClr val="006600"/>
                </a:solidFill>
              </a:rPr>
              <a:t>Down sweep:</a:t>
            </a:r>
          </a:p>
          <a:p>
            <a:pPr>
              <a:spcBef>
                <a:spcPct val="50000"/>
              </a:spcBef>
            </a:pPr>
            <a:r>
              <a:rPr lang="en-US" sz="1400">
                <a:solidFill>
                  <a:srgbClr val="006600"/>
                </a:solidFill>
              </a:rPr>
              <a:t>  </a:t>
            </a:r>
            <a:r>
              <a:rPr lang="en-US" sz="1400"/>
              <a:t>tmp = parent (root is 0)</a:t>
            </a:r>
          </a:p>
          <a:p>
            <a:pPr>
              <a:spcBef>
                <a:spcPct val="50000"/>
              </a:spcBef>
            </a:pPr>
            <a:r>
              <a:rPr lang="en-US" sz="1400"/>
              <a:t>  right = tmp + mine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2743200" y="3810000"/>
            <a:ext cx="2514600" cy="2665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800">
                <a:latin typeface="Times New Roman" charset="0"/>
              </a:rPr>
              <a:t>All  (and) 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800">
                <a:latin typeface="Times New Roman" charset="0"/>
              </a:rPr>
              <a:t>Any  ( or)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en-US" sz="2800">
              <a:latin typeface="Times New Roman" charset="0"/>
            </a:endParaRP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800">
                <a:latin typeface="Times New Roman" charset="0"/>
              </a:rPr>
              <a:t>Input: Bits (Boolean)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228600" y="3657600"/>
            <a:ext cx="2197100" cy="3035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228600" y="6019800"/>
            <a:ext cx="2209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487738" y="1979613"/>
            <a:ext cx="10731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304800" y="3657600"/>
            <a:ext cx="2133600" cy="349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800">
                <a:latin typeface="Times New Roman" charset="0"/>
              </a:rPr>
              <a:t>Sum (+)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800">
                <a:latin typeface="Times New Roman" charset="0"/>
              </a:rPr>
              <a:t>Product (*)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800">
                <a:latin typeface="Times New Roman" charset="0"/>
              </a:rPr>
              <a:t>Max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800">
                <a:latin typeface="Times New Roman" charset="0"/>
              </a:rPr>
              <a:t>Min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r>
              <a:rPr lang="en-US" sz="2800">
                <a:latin typeface="Times New Roman" charset="0"/>
              </a:rPr>
              <a:t>Input: Reals</a:t>
            </a:r>
          </a:p>
          <a:p>
            <a:pPr algn="ctr">
              <a:lnSpc>
                <a:spcPct val="90000"/>
              </a:lnSpc>
              <a:spcBef>
                <a:spcPct val="50000"/>
              </a:spcBef>
            </a:pPr>
            <a:endParaRPr lang="en-US" sz="2800">
              <a:latin typeface="Times New Roman" charset="0"/>
            </a:endParaRP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228600" y="152400"/>
            <a:ext cx="8686800" cy="63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/>
            <a:r>
              <a:rPr lang="en-US" sz="2800">
                <a:solidFill>
                  <a:srgbClr val="000099"/>
                </a:solidFill>
              </a:rPr>
              <a:t>Any associative operation works</a:t>
            </a:r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2425700" y="1235075"/>
            <a:ext cx="4267200" cy="1084263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800">
                <a:latin typeface="Times New Roman" charset="0"/>
                <a:cs typeface="Times New Roman" charset="0"/>
              </a:rPr>
              <a:t>Associative: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800">
                <a:latin typeface="Times New Roman" charset="0"/>
                <a:cs typeface="Times New Roman" charset="0"/>
              </a:rPr>
              <a:t>(a </a:t>
            </a:r>
            <a:r>
              <a:rPr lang="en-US" sz="2800">
                <a:latin typeface="Times New Roman" charset="0"/>
                <a:cs typeface="Times New Roman" charset="0"/>
                <a:sym typeface="Symbol" charset="0"/>
              </a:rPr>
              <a:t> </a:t>
            </a:r>
            <a:r>
              <a:rPr lang="en-US" sz="2800">
                <a:latin typeface="Times New Roman" charset="0"/>
                <a:cs typeface="Times New Roman" charset="0"/>
              </a:rPr>
              <a:t>b) </a:t>
            </a:r>
            <a:r>
              <a:rPr lang="en-US" sz="2800">
                <a:latin typeface="Times New Roman" charset="0"/>
                <a:cs typeface="Times New Roman" charset="0"/>
                <a:sym typeface="Symbol" charset="0"/>
              </a:rPr>
              <a:t> </a:t>
            </a:r>
            <a:r>
              <a:rPr lang="en-US" sz="2800">
                <a:latin typeface="Times New Roman" charset="0"/>
                <a:cs typeface="Times New Roman" charset="0"/>
              </a:rPr>
              <a:t>c = a</a:t>
            </a:r>
            <a:r>
              <a:rPr lang="en-US" sz="2800">
                <a:latin typeface="Times New Roman" charset="0"/>
                <a:cs typeface="Times New Roman" charset="0"/>
                <a:sym typeface="Symbol" charset="0"/>
              </a:rPr>
              <a:t>  </a:t>
            </a:r>
            <a:r>
              <a:rPr lang="en-US" sz="2800">
                <a:latin typeface="Times New Roman" charset="0"/>
                <a:cs typeface="Times New Roman" charset="0"/>
              </a:rPr>
              <a:t>(b</a:t>
            </a:r>
            <a:r>
              <a:rPr lang="en-US" sz="2800">
                <a:latin typeface="Times New Roman" charset="0"/>
                <a:cs typeface="Times New Roman" charset="0"/>
                <a:sym typeface="Symbol" charset="0"/>
              </a:rPr>
              <a:t>  </a:t>
            </a:r>
            <a:r>
              <a:rPr lang="en-US" sz="2800">
                <a:latin typeface="Times New Roman" charset="0"/>
                <a:cs typeface="Times New Roman" charset="0"/>
              </a:rPr>
              <a:t>c)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715000" y="4800600"/>
            <a:ext cx="2608263" cy="10826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800">
                <a:latin typeface="Times New Roman" charset="0"/>
              </a:rPr>
              <a:t>MatMul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800">
                <a:latin typeface="Times New Roman" charset="0"/>
              </a:rPr>
              <a:t>Input: Matrices</a:t>
            </a:r>
            <a:endParaRPr lang="en-US" sz="2400">
              <a:latin typeface="Times New Roman" charset="0"/>
            </a:endParaRPr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2743200" y="5486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5" name="Line 11"/>
          <p:cNvSpPr>
            <a:spLocks noChangeShapeType="1"/>
          </p:cNvSpPr>
          <p:nvPr/>
        </p:nvSpPr>
        <p:spPr bwMode="auto">
          <a:xfrm>
            <a:off x="5715000" y="53340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6" name="Oval 17"/>
          <p:cNvSpPr>
            <a:spLocks noChangeArrowheads="1"/>
          </p:cNvSpPr>
          <p:nvPr/>
        </p:nvSpPr>
        <p:spPr bwMode="auto">
          <a:xfrm>
            <a:off x="1752600" y="2708275"/>
            <a:ext cx="152400" cy="152400"/>
          </a:xfrm>
          <a:prstGeom prst="ellips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1FEF920C-28F1-5140-9D8E-03388BAE77A9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14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812088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Scan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(Parallel Prefix)</a:t>
            </a:r>
            <a:r>
              <a:rPr lang="en-US">
                <a:latin typeface="Arial" charset="0"/>
              </a:rPr>
              <a:t> Operations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4613275"/>
          </a:xfrm>
        </p:spPr>
        <p:txBody>
          <a:bodyPr/>
          <a:lstStyle/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Definition: the </a:t>
            </a:r>
            <a:r>
              <a:rPr lang="en-US">
                <a:solidFill>
                  <a:srgbClr val="006600"/>
                </a:solidFill>
                <a:latin typeface="Arial" charset="0"/>
              </a:rPr>
              <a:t>parallel prefix</a:t>
            </a:r>
            <a:r>
              <a:rPr lang="en-US">
                <a:latin typeface="Arial" charset="0"/>
              </a:rPr>
              <a:t> operation takes a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binary</a:t>
            </a:r>
            <a:r>
              <a:rPr lang="en-US">
                <a:solidFill>
                  <a:schemeClr val="hlink"/>
                </a:solidFill>
                <a:latin typeface="Arial" charset="0"/>
              </a:rPr>
              <a:t>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associative</a:t>
            </a:r>
            <a:r>
              <a:rPr lang="en-US">
                <a:latin typeface="Arial" charset="0"/>
              </a:rPr>
              <a:t> operator    , and an array of n elements</a:t>
            </a: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               [a</a:t>
            </a:r>
            <a:r>
              <a:rPr lang="en-US" baseline="-25000">
                <a:latin typeface="Arial" charset="0"/>
              </a:rPr>
              <a:t>0</a:t>
            </a:r>
            <a:r>
              <a:rPr lang="en-US">
                <a:latin typeface="Arial" charset="0"/>
              </a:rPr>
              <a:t>, a</a:t>
            </a:r>
            <a:r>
              <a:rPr lang="en-US" baseline="-25000">
                <a:latin typeface="Arial" charset="0"/>
              </a:rPr>
              <a:t>1</a:t>
            </a:r>
            <a:r>
              <a:rPr lang="en-US">
                <a:latin typeface="Arial" charset="0"/>
              </a:rPr>
              <a:t>, a</a:t>
            </a:r>
            <a:r>
              <a:rPr lang="en-US" baseline="-25000">
                <a:latin typeface="Arial" charset="0"/>
              </a:rPr>
              <a:t>2</a:t>
            </a:r>
            <a:r>
              <a:rPr lang="en-US">
                <a:latin typeface="Arial" charset="0"/>
              </a:rPr>
              <a:t>, … a</a:t>
            </a:r>
            <a:r>
              <a:rPr lang="en-US" baseline="-25000">
                <a:latin typeface="Arial" charset="0"/>
              </a:rPr>
              <a:t>n-1</a:t>
            </a:r>
            <a:r>
              <a:rPr lang="en-US">
                <a:latin typeface="Arial" charset="0"/>
              </a:rPr>
              <a:t>]</a:t>
            </a: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    and produces the array</a:t>
            </a: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              [a</a:t>
            </a:r>
            <a:r>
              <a:rPr lang="en-US" baseline="-25000">
                <a:latin typeface="Arial" charset="0"/>
              </a:rPr>
              <a:t>0</a:t>
            </a:r>
            <a:r>
              <a:rPr lang="en-US">
                <a:latin typeface="Arial" charset="0"/>
              </a:rPr>
              <a:t>, (a</a:t>
            </a:r>
            <a:r>
              <a:rPr lang="en-US" baseline="-25000">
                <a:latin typeface="Arial" charset="0"/>
              </a:rPr>
              <a:t>0 </a:t>
            </a:r>
            <a:r>
              <a:rPr lang="en-US">
                <a:latin typeface="Arial" charset="0"/>
              </a:rPr>
              <a:t>   a</a:t>
            </a:r>
            <a:r>
              <a:rPr lang="en-US" baseline="-25000">
                <a:latin typeface="Arial" charset="0"/>
              </a:rPr>
              <a:t>1</a:t>
            </a:r>
            <a:r>
              <a:rPr lang="en-US">
                <a:latin typeface="Arial" charset="0"/>
              </a:rPr>
              <a:t>), … (a</a:t>
            </a:r>
            <a:r>
              <a:rPr lang="en-US" baseline="-25000">
                <a:latin typeface="Arial" charset="0"/>
              </a:rPr>
              <a:t>0 </a:t>
            </a:r>
            <a:r>
              <a:rPr lang="en-US">
                <a:latin typeface="Arial" charset="0"/>
              </a:rPr>
              <a:t>    a</a:t>
            </a:r>
            <a:r>
              <a:rPr lang="en-US" baseline="-25000">
                <a:latin typeface="Arial" charset="0"/>
              </a:rPr>
              <a:t>1</a:t>
            </a:r>
            <a:r>
              <a:rPr lang="en-US">
                <a:latin typeface="Arial" charset="0"/>
              </a:rPr>
              <a:t>    ...     a</a:t>
            </a:r>
            <a:r>
              <a:rPr lang="en-US" baseline="-25000">
                <a:latin typeface="Arial" charset="0"/>
              </a:rPr>
              <a:t>n-1</a:t>
            </a:r>
            <a:r>
              <a:rPr lang="en-US">
                <a:latin typeface="Arial" charset="0"/>
              </a:rPr>
              <a:t>)]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Example: </a:t>
            </a:r>
            <a:r>
              <a:rPr lang="en-US">
                <a:solidFill>
                  <a:schemeClr val="accent1"/>
                </a:solidFill>
                <a:latin typeface="Arial" charset="0"/>
              </a:rPr>
              <a:t>add scan</a:t>
            </a:r>
            <a:r>
              <a:rPr lang="en-US">
                <a:latin typeface="Arial" charset="0"/>
              </a:rPr>
              <a:t> of </a:t>
            </a:r>
          </a:p>
          <a:p>
            <a:endParaRPr lang="en-US">
              <a:latin typeface="Arial" charset="0"/>
            </a:endParaRP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        [1, 2, 0, 4, 2, 1, 1, 3]    is     [1, 3, 3, 7, 9, 10, 11, 14]</a:t>
            </a:r>
          </a:p>
          <a:p>
            <a:endParaRPr lang="en-US">
              <a:latin typeface="Arial" charset="0"/>
            </a:endParaRPr>
          </a:p>
        </p:txBody>
      </p:sp>
      <p:grpSp>
        <p:nvGrpSpPr>
          <p:cNvPr id="17414" name="Group 4"/>
          <p:cNvGrpSpPr>
            <a:grpSpLocks/>
          </p:cNvGrpSpPr>
          <p:nvPr/>
        </p:nvGrpSpPr>
        <p:grpSpPr bwMode="auto">
          <a:xfrm>
            <a:off x="3735388" y="1828800"/>
            <a:ext cx="152400" cy="152400"/>
            <a:chOff x="1536" y="912"/>
            <a:chExt cx="96" cy="96"/>
          </a:xfrm>
        </p:grpSpPr>
        <p:sp>
          <p:nvSpPr>
            <p:cNvPr id="17427" name="Oval 5"/>
            <p:cNvSpPr>
              <a:spLocks noChangeArrowheads="1"/>
            </p:cNvSpPr>
            <p:nvPr/>
          </p:nvSpPr>
          <p:spPr bwMode="auto">
            <a:xfrm>
              <a:off x="1536" y="912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8" name="Line 6"/>
            <p:cNvSpPr>
              <a:spLocks noChangeShapeType="1"/>
            </p:cNvSpPr>
            <p:nvPr/>
          </p:nvSpPr>
          <p:spPr bwMode="auto">
            <a:xfrm>
              <a:off x="1536" y="96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15" name="Group 7"/>
          <p:cNvGrpSpPr>
            <a:grpSpLocks/>
          </p:cNvGrpSpPr>
          <p:nvPr/>
        </p:nvGrpSpPr>
        <p:grpSpPr bwMode="auto">
          <a:xfrm>
            <a:off x="2819400" y="3089275"/>
            <a:ext cx="152400" cy="152400"/>
            <a:chOff x="1536" y="912"/>
            <a:chExt cx="96" cy="96"/>
          </a:xfrm>
        </p:grpSpPr>
        <p:sp>
          <p:nvSpPr>
            <p:cNvPr id="17425" name="Oval 8"/>
            <p:cNvSpPr>
              <a:spLocks noChangeArrowheads="1"/>
            </p:cNvSpPr>
            <p:nvPr/>
          </p:nvSpPr>
          <p:spPr bwMode="auto">
            <a:xfrm>
              <a:off x="1536" y="912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6" name="Line 9"/>
            <p:cNvSpPr>
              <a:spLocks noChangeShapeType="1"/>
            </p:cNvSpPr>
            <p:nvPr/>
          </p:nvSpPr>
          <p:spPr bwMode="auto">
            <a:xfrm>
              <a:off x="1536" y="96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16" name="Group 10"/>
          <p:cNvGrpSpPr>
            <a:grpSpLocks/>
          </p:cNvGrpSpPr>
          <p:nvPr/>
        </p:nvGrpSpPr>
        <p:grpSpPr bwMode="auto">
          <a:xfrm>
            <a:off x="4470400" y="3101975"/>
            <a:ext cx="152400" cy="152400"/>
            <a:chOff x="1536" y="912"/>
            <a:chExt cx="96" cy="96"/>
          </a:xfrm>
        </p:grpSpPr>
        <p:sp>
          <p:nvSpPr>
            <p:cNvPr id="17423" name="Oval 11"/>
            <p:cNvSpPr>
              <a:spLocks noChangeArrowheads="1"/>
            </p:cNvSpPr>
            <p:nvPr/>
          </p:nvSpPr>
          <p:spPr bwMode="auto">
            <a:xfrm>
              <a:off x="1536" y="912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4" name="Line 12"/>
            <p:cNvSpPr>
              <a:spLocks noChangeShapeType="1"/>
            </p:cNvSpPr>
            <p:nvPr/>
          </p:nvSpPr>
          <p:spPr bwMode="auto">
            <a:xfrm>
              <a:off x="1536" y="96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17" name="Group 13"/>
          <p:cNvGrpSpPr>
            <a:grpSpLocks/>
          </p:cNvGrpSpPr>
          <p:nvPr/>
        </p:nvGrpSpPr>
        <p:grpSpPr bwMode="auto">
          <a:xfrm>
            <a:off x="5232400" y="3101975"/>
            <a:ext cx="152400" cy="152400"/>
            <a:chOff x="1536" y="912"/>
            <a:chExt cx="96" cy="96"/>
          </a:xfrm>
        </p:grpSpPr>
        <p:sp>
          <p:nvSpPr>
            <p:cNvPr id="17421" name="Oval 14"/>
            <p:cNvSpPr>
              <a:spLocks noChangeArrowheads="1"/>
            </p:cNvSpPr>
            <p:nvPr/>
          </p:nvSpPr>
          <p:spPr bwMode="auto">
            <a:xfrm>
              <a:off x="1536" y="912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2" name="Line 15"/>
            <p:cNvSpPr>
              <a:spLocks noChangeShapeType="1"/>
            </p:cNvSpPr>
            <p:nvPr/>
          </p:nvSpPr>
          <p:spPr bwMode="auto">
            <a:xfrm>
              <a:off x="1536" y="96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418" name="Group 16"/>
          <p:cNvGrpSpPr>
            <a:grpSpLocks/>
          </p:cNvGrpSpPr>
          <p:nvPr/>
        </p:nvGrpSpPr>
        <p:grpSpPr bwMode="auto">
          <a:xfrm>
            <a:off x="5892800" y="3101975"/>
            <a:ext cx="152400" cy="152400"/>
            <a:chOff x="1536" y="912"/>
            <a:chExt cx="96" cy="96"/>
          </a:xfrm>
        </p:grpSpPr>
        <p:sp>
          <p:nvSpPr>
            <p:cNvPr id="17419" name="Oval 17"/>
            <p:cNvSpPr>
              <a:spLocks noChangeArrowheads="1"/>
            </p:cNvSpPr>
            <p:nvPr/>
          </p:nvSpPr>
          <p:spPr bwMode="auto">
            <a:xfrm>
              <a:off x="1536" y="912"/>
              <a:ext cx="96" cy="96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0" name="Line 18"/>
            <p:cNvSpPr>
              <a:spLocks noChangeShapeType="1"/>
            </p:cNvSpPr>
            <p:nvPr/>
          </p:nvSpPr>
          <p:spPr bwMode="auto">
            <a:xfrm>
              <a:off x="1536" y="960"/>
              <a:ext cx="9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BF4BA552-7E97-ED43-B796-98EB2F0CB26A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15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Applications of scans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518150"/>
          </a:xfrm>
        </p:spPr>
        <p:txBody>
          <a:bodyPr/>
          <a:lstStyle/>
          <a:p>
            <a:r>
              <a:rPr lang="en-US">
                <a:latin typeface="Arial" charset="0"/>
              </a:rPr>
              <a:t>Many applications, some more obvious than others</a:t>
            </a:r>
          </a:p>
          <a:p>
            <a:pPr lvl="1"/>
            <a:endParaRPr lang="en-US">
              <a:latin typeface="Arial" charset="0"/>
            </a:endParaRPr>
          </a:p>
          <a:p>
            <a:pPr lvl="1"/>
            <a:r>
              <a:rPr lang="en-US">
                <a:latin typeface="Arial" charset="0"/>
              </a:rPr>
              <a:t>lexically compare strings of characters</a:t>
            </a:r>
          </a:p>
          <a:p>
            <a:pPr lvl="1"/>
            <a:r>
              <a:rPr lang="en-US">
                <a:latin typeface="Arial" charset="0"/>
              </a:rPr>
              <a:t>add multi-precision numbers</a:t>
            </a:r>
          </a:p>
          <a:p>
            <a:pPr lvl="1"/>
            <a:r>
              <a:rPr lang="en-US">
                <a:latin typeface="Arial" charset="0"/>
              </a:rPr>
              <a:t>add binary numbers fast in hardware</a:t>
            </a:r>
          </a:p>
          <a:p>
            <a:pPr lvl="1"/>
            <a:r>
              <a:rPr lang="en-US">
                <a:latin typeface="Arial" charset="0"/>
              </a:rPr>
              <a:t>graph algorithms</a:t>
            </a:r>
          </a:p>
          <a:p>
            <a:pPr lvl="1"/>
            <a:r>
              <a:rPr lang="en-US">
                <a:latin typeface="Arial" charset="0"/>
              </a:rPr>
              <a:t>evaluate polynomials</a:t>
            </a:r>
          </a:p>
          <a:p>
            <a:pPr lvl="1"/>
            <a:r>
              <a:rPr lang="en-US">
                <a:latin typeface="Arial" charset="0"/>
              </a:rPr>
              <a:t>implement bucket sort, radix sort, and even quicksort</a:t>
            </a:r>
          </a:p>
          <a:p>
            <a:pPr lvl="1"/>
            <a:r>
              <a:rPr lang="en-US">
                <a:latin typeface="Arial" charset="0"/>
              </a:rPr>
              <a:t>solve tridiagonal linear systems</a:t>
            </a:r>
          </a:p>
          <a:p>
            <a:pPr lvl="1"/>
            <a:r>
              <a:rPr lang="en-US">
                <a:latin typeface="Arial" charset="0"/>
              </a:rPr>
              <a:t>solve recurrence relations</a:t>
            </a:r>
          </a:p>
          <a:p>
            <a:pPr lvl="1"/>
            <a:r>
              <a:rPr lang="en-US">
                <a:latin typeface="Arial" charset="0"/>
              </a:rPr>
              <a:t>dynamically allocate processors</a:t>
            </a:r>
          </a:p>
          <a:p>
            <a:pPr lvl="1"/>
            <a:r>
              <a:rPr lang="en-US">
                <a:latin typeface="Arial" charset="0"/>
              </a:rPr>
              <a:t>search for regular expression (grep)</a:t>
            </a:r>
          </a:p>
          <a:p>
            <a:pPr lvl="1"/>
            <a:r>
              <a:rPr lang="en-US">
                <a:latin typeface="Arial" charset="0"/>
              </a:rPr>
              <a:t>image processing primitives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C2617E33-7A69-9643-8E42-CA1E33E6217F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16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E.g., Using Scans for Array Compression</a:t>
            </a:r>
          </a:p>
        </p:txBody>
      </p:sp>
      <p:sp>
        <p:nvSpPr>
          <p:cNvPr id="19461" name="Rectangle 3"/>
          <p:cNvSpPr>
            <a:spLocks noChangeArrowheads="1"/>
          </p:cNvSpPr>
          <p:nvPr/>
        </p:nvSpPr>
        <p:spPr bwMode="auto">
          <a:xfrm>
            <a:off x="609600" y="957263"/>
            <a:ext cx="8288338" cy="548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203200" indent="-203200">
              <a:spcBef>
                <a:spcPct val="15000"/>
              </a:spcBef>
              <a:buSzPct val="100000"/>
              <a:buFontTx/>
              <a:buChar char="•"/>
              <a:tabLst>
                <a:tab pos="574675" algn="l"/>
              </a:tabLst>
            </a:pPr>
            <a:r>
              <a:rPr lang="en-US" sz="2400" b="0">
                <a:solidFill>
                  <a:schemeClr val="tx1"/>
                </a:solidFill>
              </a:rPr>
              <a:t>Given an array of n elements</a:t>
            </a:r>
          </a:p>
          <a:p>
            <a:pPr marL="203200" indent="-203200">
              <a:spcBef>
                <a:spcPct val="15000"/>
              </a:spcBef>
              <a:buSzPct val="100000"/>
              <a:tabLst>
                <a:tab pos="574675" algn="l"/>
              </a:tabLst>
            </a:pPr>
            <a:r>
              <a:rPr lang="en-US" sz="2400" b="0">
                <a:solidFill>
                  <a:srgbClr val="000099"/>
                </a:solidFill>
              </a:rPr>
              <a:t>               [a</a:t>
            </a:r>
            <a:r>
              <a:rPr lang="en-US" sz="2400" b="0" baseline="-25000">
                <a:solidFill>
                  <a:srgbClr val="000099"/>
                </a:solidFill>
              </a:rPr>
              <a:t>0</a:t>
            </a:r>
            <a:r>
              <a:rPr lang="en-US" sz="2400" b="0">
                <a:solidFill>
                  <a:srgbClr val="000099"/>
                </a:solidFill>
              </a:rPr>
              <a:t>, a</a:t>
            </a:r>
            <a:r>
              <a:rPr lang="en-US" sz="2400" b="0" baseline="-25000">
                <a:solidFill>
                  <a:srgbClr val="000099"/>
                </a:solidFill>
              </a:rPr>
              <a:t>1</a:t>
            </a:r>
            <a:r>
              <a:rPr lang="en-US" sz="2400" b="0">
                <a:solidFill>
                  <a:srgbClr val="000099"/>
                </a:solidFill>
              </a:rPr>
              <a:t>, a</a:t>
            </a:r>
            <a:r>
              <a:rPr lang="en-US" sz="2400" b="0" baseline="-25000">
                <a:solidFill>
                  <a:srgbClr val="000099"/>
                </a:solidFill>
              </a:rPr>
              <a:t>2</a:t>
            </a:r>
            <a:r>
              <a:rPr lang="en-US" sz="2400" b="0">
                <a:solidFill>
                  <a:srgbClr val="000099"/>
                </a:solidFill>
              </a:rPr>
              <a:t>, … a</a:t>
            </a:r>
            <a:r>
              <a:rPr lang="en-US" sz="2400" b="0" baseline="-25000">
                <a:solidFill>
                  <a:srgbClr val="000099"/>
                </a:solidFill>
              </a:rPr>
              <a:t>n-1</a:t>
            </a:r>
            <a:r>
              <a:rPr lang="en-US" sz="2400" b="0">
                <a:solidFill>
                  <a:srgbClr val="000099"/>
                </a:solidFill>
              </a:rPr>
              <a:t>]</a:t>
            </a:r>
          </a:p>
          <a:p>
            <a:pPr marL="203200" indent="-203200">
              <a:spcBef>
                <a:spcPct val="15000"/>
              </a:spcBef>
              <a:buSzPct val="100000"/>
              <a:tabLst>
                <a:tab pos="574675" algn="l"/>
              </a:tabLst>
            </a:pPr>
            <a:r>
              <a:rPr lang="en-US" sz="2400" b="0">
                <a:solidFill>
                  <a:schemeClr val="tx1"/>
                </a:solidFill>
              </a:rPr>
              <a:t>    and an array of flags</a:t>
            </a:r>
          </a:p>
          <a:p>
            <a:pPr marL="203200" indent="-203200">
              <a:spcBef>
                <a:spcPct val="15000"/>
              </a:spcBef>
              <a:buSzPct val="100000"/>
              <a:tabLst>
                <a:tab pos="574675" algn="l"/>
              </a:tabLst>
            </a:pPr>
            <a:r>
              <a:rPr lang="en-US" sz="2400" b="0">
                <a:solidFill>
                  <a:srgbClr val="000099"/>
                </a:solidFill>
              </a:rPr>
              <a:t>              [1,0,1,1,0,0,1,…]</a:t>
            </a:r>
          </a:p>
          <a:p>
            <a:pPr marL="203200" indent="-203200">
              <a:spcBef>
                <a:spcPct val="15000"/>
              </a:spcBef>
              <a:buSzPct val="100000"/>
              <a:tabLst>
                <a:tab pos="574675" algn="l"/>
              </a:tabLst>
            </a:pPr>
            <a:r>
              <a:rPr lang="en-US" sz="2400" b="0">
                <a:solidFill>
                  <a:schemeClr val="tx1"/>
                </a:solidFill>
              </a:rPr>
              <a:t>    compress the flagged elements into</a:t>
            </a:r>
          </a:p>
          <a:p>
            <a:pPr marL="203200" indent="-203200">
              <a:spcBef>
                <a:spcPct val="15000"/>
              </a:spcBef>
              <a:buSzPct val="100000"/>
              <a:tabLst>
                <a:tab pos="574675" algn="l"/>
              </a:tabLst>
            </a:pPr>
            <a:r>
              <a:rPr lang="en-US" sz="2400" b="0">
                <a:solidFill>
                  <a:srgbClr val="000099"/>
                </a:solidFill>
              </a:rPr>
              <a:t>              [a</a:t>
            </a:r>
            <a:r>
              <a:rPr lang="en-US" sz="2400" b="0" baseline="-25000">
                <a:solidFill>
                  <a:srgbClr val="000099"/>
                </a:solidFill>
              </a:rPr>
              <a:t>0</a:t>
            </a:r>
            <a:r>
              <a:rPr lang="en-US" sz="2400" b="0">
                <a:solidFill>
                  <a:srgbClr val="000099"/>
                </a:solidFill>
              </a:rPr>
              <a:t>, a</a:t>
            </a:r>
            <a:r>
              <a:rPr lang="en-US" sz="2400" b="0" baseline="-25000">
                <a:solidFill>
                  <a:srgbClr val="000099"/>
                </a:solidFill>
              </a:rPr>
              <a:t>2</a:t>
            </a:r>
            <a:r>
              <a:rPr lang="en-US" sz="2400" b="0">
                <a:solidFill>
                  <a:srgbClr val="000099"/>
                </a:solidFill>
              </a:rPr>
              <a:t>, a</a:t>
            </a:r>
            <a:r>
              <a:rPr lang="en-US" sz="2400" b="0" baseline="-25000">
                <a:solidFill>
                  <a:srgbClr val="000099"/>
                </a:solidFill>
              </a:rPr>
              <a:t>3</a:t>
            </a:r>
            <a:r>
              <a:rPr lang="en-US" sz="2400" b="0">
                <a:solidFill>
                  <a:srgbClr val="000099"/>
                </a:solidFill>
              </a:rPr>
              <a:t>, a</a:t>
            </a:r>
            <a:r>
              <a:rPr lang="en-US" sz="2400" b="0" baseline="-25000">
                <a:solidFill>
                  <a:srgbClr val="000099"/>
                </a:solidFill>
              </a:rPr>
              <a:t>6</a:t>
            </a:r>
            <a:r>
              <a:rPr lang="en-US" sz="2400" b="0">
                <a:solidFill>
                  <a:srgbClr val="000099"/>
                </a:solidFill>
              </a:rPr>
              <a:t>, …]</a:t>
            </a: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  <a:tabLst>
                <a:tab pos="574675" algn="l"/>
              </a:tabLst>
            </a:pPr>
            <a:endParaRPr lang="en-US" sz="2400" b="0">
              <a:solidFill>
                <a:srgbClr val="000099"/>
              </a:solidFill>
            </a:endParaRP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  <a:tabLst>
                <a:tab pos="574675" algn="l"/>
              </a:tabLst>
            </a:pPr>
            <a:r>
              <a:rPr lang="en-US" sz="2400" b="0">
                <a:solidFill>
                  <a:schemeClr val="tx1"/>
                </a:solidFill>
              </a:rPr>
              <a:t>Compute an add scan of   </a:t>
            </a:r>
            <a:r>
              <a:rPr lang="en-US" sz="2400" b="0">
                <a:solidFill>
                  <a:schemeClr val="accent2"/>
                </a:solidFill>
              </a:rPr>
              <a:t>[0, flags]</a:t>
            </a:r>
            <a:r>
              <a:rPr lang="en-US" sz="2400" b="0">
                <a:solidFill>
                  <a:schemeClr val="tx1"/>
                </a:solidFill>
              </a:rPr>
              <a:t> :</a:t>
            </a:r>
          </a:p>
          <a:p>
            <a:pPr marL="203200" indent="-203200">
              <a:spcBef>
                <a:spcPct val="15000"/>
              </a:spcBef>
              <a:buSzPct val="100000"/>
              <a:tabLst>
                <a:tab pos="574675" algn="l"/>
              </a:tabLst>
            </a:pPr>
            <a:r>
              <a:rPr lang="en-US" sz="2400" b="0">
                <a:solidFill>
                  <a:schemeClr val="tx2"/>
                </a:solidFill>
              </a:rPr>
              <a:t>	</a:t>
            </a:r>
            <a:r>
              <a:rPr lang="en-US" sz="2400" b="0">
                <a:solidFill>
                  <a:srgbClr val="000099"/>
                </a:solidFill>
              </a:rPr>
              <a:t>	[0,1,1,2,3,3,4,…]</a:t>
            </a:r>
          </a:p>
          <a:p>
            <a:pPr marL="203200" indent="-203200">
              <a:spcBef>
                <a:spcPct val="15000"/>
              </a:spcBef>
              <a:buSzPct val="100000"/>
              <a:tabLst>
                <a:tab pos="574675" algn="l"/>
              </a:tabLst>
            </a:pPr>
            <a:endParaRPr lang="en-US" sz="2400" b="0">
              <a:solidFill>
                <a:srgbClr val="000099"/>
              </a:solidFill>
            </a:endParaRPr>
          </a:p>
          <a:p>
            <a:pPr marL="203200" indent="-203200">
              <a:spcBef>
                <a:spcPct val="15000"/>
              </a:spcBef>
              <a:buSzPct val="100000"/>
              <a:buFontTx/>
              <a:buChar char="•"/>
              <a:tabLst>
                <a:tab pos="574675" algn="l"/>
              </a:tabLst>
            </a:pPr>
            <a:r>
              <a:rPr lang="en-US" sz="2400" b="0">
                <a:solidFill>
                  <a:schemeClr val="tx1"/>
                </a:solidFill>
              </a:rPr>
              <a:t>Gives the index of the i</a:t>
            </a:r>
            <a:r>
              <a:rPr lang="en-US" sz="2400" b="0" baseline="30000">
                <a:solidFill>
                  <a:schemeClr val="tx1"/>
                </a:solidFill>
              </a:rPr>
              <a:t>th</a:t>
            </a:r>
            <a:r>
              <a:rPr lang="en-US" sz="2400" b="0">
                <a:solidFill>
                  <a:schemeClr val="tx1"/>
                </a:solidFill>
              </a:rPr>
              <a:t> element in the compressed array</a:t>
            </a:r>
          </a:p>
          <a:p>
            <a:pPr marL="685800" lvl="1" indent="-190500">
              <a:spcBef>
                <a:spcPct val="15000"/>
              </a:spcBef>
              <a:buSzPct val="100000"/>
              <a:buFontTx/>
              <a:buChar char="•"/>
              <a:tabLst>
                <a:tab pos="574675" algn="l"/>
              </a:tabLst>
            </a:pPr>
            <a:r>
              <a:rPr lang="en-US" sz="2400" b="0">
                <a:solidFill>
                  <a:srgbClr val="000099"/>
                </a:solidFill>
              </a:rPr>
              <a:t>If the flag for this element is 1, write it into the result array at the given position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19498D06-6BA5-2B46-B115-31F4EEF46CBF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17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038" name="Rectangle 2"/>
          <p:cNvSpPr>
            <a:spLocks noGrp="1" noChangeArrowheads="1"/>
          </p:cNvSpPr>
          <p:nvPr>
            <p:ph type="title"/>
          </p:nvPr>
        </p:nvSpPr>
        <p:spPr>
          <a:xfrm>
            <a:off x="593725" y="211138"/>
            <a:ext cx="8550275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E.g., Fibonacci via Matrix Multiply Prefix</a:t>
            </a:r>
          </a:p>
        </p:txBody>
      </p:sp>
      <p:sp>
        <p:nvSpPr>
          <p:cNvPr id="1039" name="Text Box 3"/>
          <p:cNvSpPr txBox="1">
            <a:spLocks noChangeArrowheads="1"/>
          </p:cNvSpPr>
          <p:nvPr/>
        </p:nvSpPr>
        <p:spPr bwMode="auto">
          <a:xfrm>
            <a:off x="1828800" y="1066800"/>
            <a:ext cx="2425700" cy="5286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800" b="0">
                <a:solidFill>
                  <a:schemeClr val="tx1"/>
                </a:solidFill>
                <a:latin typeface="Times New Roman" charset="0"/>
              </a:rPr>
              <a:t>F</a:t>
            </a:r>
            <a:r>
              <a:rPr lang="en-US" sz="2800" b="0" baseline="-25000">
                <a:solidFill>
                  <a:schemeClr val="tx1"/>
                </a:solidFill>
                <a:latin typeface="Times New Roman" charset="0"/>
              </a:rPr>
              <a:t>n+1</a:t>
            </a:r>
            <a:r>
              <a:rPr lang="en-US" sz="2800" b="0">
                <a:solidFill>
                  <a:schemeClr val="tx1"/>
                </a:solidFill>
                <a:latin typeface="Times New Roman" charset="0"/>
              </a:rPr>
              <a:t> = F</a:t>
            </a:r>
            <a:r>
              <a:rPr lang="en-US" sz="2800" b="0" baseline="-25000">
                <a:solidFill>
                  <a:schemeClr val="tx1"/>
                </a:solidFill>
                <a:latin typeface="Times New Roman" charset="0"/>
              </a:rPr>
              <a:t>n </a:t>
            </a:r>
            <a:r>
              <a:rPr lang="en-US" sz="2800" b="0">
                <a:solidFill>
                  <a:schemeClr val="tx1"/>
                </a:solidFill>
                <a:latin typeface="Times New Roman" charset="0"/>
              </a:rPr>
              <a:t> + F</a:t>
            </a:r>
            <a:r>
              <a:rPr lang="en-US" sz="2800" b="0" baseline="-25000">
                <a:solidFill>
                  <a:schemeClr val="tx1"/>
                </a:solidFill>
                <a:latin typeface="Times New Roman" charset="0"/>
              </a:rPr>
              <a:t>n-1</a:t>
            </a:r>
            <a:endParaRPr lang="en-US" sz="2800" b="0">
              <a:solidFill>
                <a:schemeClr val="tx1"/>
              </a:solidFill>
              <a:latin typeface="Times New Roman" charset="0"/>
            </a:endParaRP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1295400" y="1981200"/>
          <a:ext cx="4349750" cy="157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Equation" r:id="rId3" imgW="1333440" imgH="482400" progId="Equation.3">
                  <p:embed/>
                </p:oleObj>
              </mc:Choice>
              <mc:Fallback>
                <p:oleObj name="Equation" r:id="rId3" imgW="1333440" imgH="482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981200"/>
                        <a:ext cx="4349750" cy="15748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40" name="Text Box 5"/>
          <p:cNvSpPr txBox="1">
            <a:spLocks noChangeArrowheads="1"/>
          </p:cNvSpPr>
          <p:nvPr/>
        </p:nvSpPr>
        <p:spPr bwMode="auto">
          <a:xfrm>
            <a:off x="669925" y="4232275"/>
            <a:ext cx="6086475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Can compute all F</a:t>
            </a:r>
            <a:r>
              <a:rPr lang="en-US" sz="2400" b="0" baseline="-25000">
                <a:solidFill>
                  <a:schemeClr val="tx1"/>
                </a:solidFill>
                <a:latin typeface="Times New Roman" charset="0"/>
              </a:rPr>
              <a:t>n  </a:t>
            </a: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by matmul_prefix on </a:t>
            </a:r>
          </a:p>
          <a:p>
            <a:pPr eaLnBrk="1" hangingPunct="1"/>
            <a:r>
              <a:rPr lang="en-US" sz="4000" b="0">
                <a:solidFill>
                  <a:schemeClr val="tx1"/>
                </a:solidFill>
                <a:latin typeface="Times New Roman" charset="0"/>
              </a:rPr>
              <a:t>[</a:t>
            </a: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        ,       ,       ,       ,        ,       ,      ,       ,        </a:t>
            </a:r>
            <a:r>
              <a:rPr lang="en-US" sz="4000" b="0">
                <a:solidFill>
                  <a:schemeClr val="tx1"/>
                </a:solidFill>
                <a:latin typeface="Times New Roman" charset="0"/>
              </a:rPr>
              <a:t>]</a:t>
            </a:r>
          </a:p>
          <a:p>
            <a:pPr eaLnBrk="1" hangingPunct="1"/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then select the upper left entry</a:t>
            </a:r>
            <a:r>
              <a:rPr lang="en-US" sz="4000" b="0">
                <a:solidFill>
                  <a:schemeClr val="tx1"/>
                </a:solidFill>
                <a:latin typeface="Times New Roman" charset="0"/>
              </a:rPr>
              <a:t> </a:t>
            </a: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 </a:t>
            </a:r>
          </a:p>
        </p:txBody>
      </p:sp>
      <p:graphicFrame>
        <p:nvGraphicFramePr>
          <p:cNvPr id="1027" name="Object 6"/>
          <p:cNvGraphicFramePr>
            <a:graphicFrameLocks noChangeAspect="1"/>
          </p:cNvGraphicFramePr>
          <p:nvPr/>
        </p:nvGraphicFramePr>
        <p:xfrm>
          <a:off x="1066800" y="4800600"/>
          <a:ext cx="46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2" name="Equation" r:id="rId5" imgW="469800" imgH="457200" progId="Equation.3">
                  <p:embed/>
                </p:oleObj>
              </mc:Choice>
              <mc:Fallback>
                <p:oleObj name="Equation" r:id="rId5" imgW="4698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4800600"/>
                        <a:ext cx="469900" cy="457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7"/>
          <p:cNvGraphicFramePr>
            <a:graphicFrameLocks noChangeAspect="1"/>
          </p:cNvGraphicFramePr>
          <p:nvPr/>
        </p:nvGraphicFramePr>
        <p:xfrm>
          <a:off x="1676400" y="4800600"/>
          <a:ext cx="46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" name="Equation" r:id="rId7" imgW="469800" imgH="457200" progId="Equation.3">
                  <p:embed/>
                </p:oleObj>
              </mc:Choice>
              <mc:Fallback>
                <p:oleObj name="Equation" r:id="rId7" imgW="469800" imgH="457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800600"/>
                        <a:ext cx="469900" cy="457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9" name="Object 8"/>
          <p:cNvGraphicFramePr>
            <a:graphicFrameLocks noChangeAspect="1"/>
          </p:cNvGraphicFramePr>
          <p:nvPr/>
        </p:nvGraphicFramePr>
        <p:xfrm>
          <a:off x="2286000" y="4800600"/>
          <a:ext cx="46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4" name="Equation" r:id="rId8" imgW="469800" imgH="457200" progId="Equation.3">
                  <p:embed/>
                </p:oleObj>
              </mc:Choice>
              <mc:Fallback>
                <p:oleObj name="Equation" r:id="rId8" imgW="4698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4800600"/>
                        <a:ext cx="469900" cy="457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0" name="Object 9"/>
          <p:cNvGraphicFramePr>
            <a:graphicFrameLocks noChangeAspect="1"/>
          </p:cNvGraphicFramePr>
          <p:nvPr/>
        </p:nvGraphicFramePr>
        <p:xfrm>
          <a:off x="2895600" y="4800600"/>
          <a:ext cx="46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5" name="Equation" r:id="rId9" imgW="469800" imgH="457200" progId="Equation.3">
                  <p:embed/>
                </p:oleObj>
              </mc:Choice>
              <mc:Fallback>
                <p:oleObj name="Equation" r:id="rId9" imgW="469800" imgH="457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4800600"/>
                        <a:ext cx="469900" cy="457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" name="Object 10"/>
          <p:cNvGraphicFramePr>
            <a:graphicFrameLocks noChangeAspect="1"/>
          </p:cNvGraphicFramePr>
          <p:nvPr/>
        </p:nvGraphicFramePr>
        <p:xfrm>
          <a:off x="3505200" y="4800600"/>
          <a:ext cx="46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6" name="Equation" r:id="rId10" imgW="469800" imgH="457200" progId="Equation.3">
                  <p:embed/>
                </p:oleObj>
              </mc:Choice>
              <mc:Fallback>
                <p:oleObj name="Equation" r:id="rId10" imgW="469800" imgH="457200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4800600"/>
                        <a:ext cx="469900" cy="457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2" name="Object 11"/>
          <p:cNvGraphicFramePr>
            <a:graphicFrameLocks noChangeAspect="1"/>
          </p:cNvGraphicFramePr>
          <p:nvPr/>
        </p:nvGraphicFramePr>
        <p:xfrm>
          <a:off x="4114800" y="4800600"/>
          <a:ext cx="46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7" name="Equation" r:id="rId11" imgW="469800" imgH="457200" progId="Equation.3">
                  <p:embed/>
                </p:oleObj>
              </mc:Choice>
              <mc:Fallback>
                <p:oleObj name="Equation" r:id="rId11" imgW="469800" imgH="45720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14800" y="4800600"/>
                        <a:ext cx="469900" cy="457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3" name="Object 12"/>
          <p:cNvGraphicFramePr>
            <a:graphicFrameLocks noChangeAspect="1"/>
          </p:cNvGraphicFramePr>
          <p:nvPr/>
        </p:nvGraphicFramePr>
        <p:xfrm>
          <a:off x="4724400" y="4800600"/>
          <a:ext cx="46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8" name="Equation" r:id="rId12" imgW="469800" imgH="457200" progId="Equation.3">
                  <p:embed/>
                </p:oleObj>
              </mc:Choice>
              <mc:Fallback>
                <p:oleObj name="Equation" r:id="rId12" imgW="469800" imgH="4572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4800600"/>
                        <a:ext cx="469900" cy="457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4" name="Object 13"/>
          <p:cNvGraphicFramePr>
            <a:graphicFrameLocks noChangeAspect="1"/>
          </p:cNvGraphicFramePr>
          <p:nvPr/>
        </p:nvGraphicFramePr>
        <p:xfrm>
          <a:off x="5334000" y="4800600"/>
          <a:ext cx="46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9" name="Equation" r:id="rId13" imgW="469800" imgH="457200" progId="Equation.3">
                  <p:embed/>
                </p:oleObj>
              </mc:Choice>
              <mc:Fallback>
                <p:oleObj name="Equation" r:id="rId13" imgW="469800" imgH="4572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800600"/>
                        <a:ext cx="469900" cy="457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5" name="Object 14"/>
          <p:cNvGraphicFramePr>
            <a:graphicFrameLocks noChangeAspect="1"/>
          </p:cNvGraphicFramePr>
          <p:nvPr/>
        </p:nvGraphicFramePr>
        <p:xfrm>
          <a:off x="5943600" y="4800600"/>
          <a:ext cx="4699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0" name="Equation" r:id="rId14" imgW="469800" imgH="457200" progId="Equation.3">
                  <p:embed/>
                </p:oleObj>
              </mc:Choice>
              <mc:Fallback>
                <p:oleObj name="Equation" r:id="rId14" imgW="469800" imgH="457200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800600"/>
                        <a:ext cx="469900" cy="457200"/>
                      </a:xfrm>
                      <a:prstGeom prst="rect">
                        <a:avLst/>
                      </a:prstGeom>
                      <a:solidFill>
                        <a:srgbClr val="FFFFFF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304800"/>
            <a:ext cx="9144000" cy="42545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charset="0"/>
              </a:rPr>
              <a:t>Carry-Look Ahead Addition (Babbage 1800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s)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990600" y="3886200"/>
            <a:ext cx="7162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3200">
                <a:latin typeface="Times New Roman" charset="0"/>
              </a:rPr>
              <a:t>Goal: Add Two n-bit Integers 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457200" y="1371600"/>
            <a:ext cx="44958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pPr marL="285750" indent="-285750">
              <a:spcBef>
                <a:spcPct val="20000"/>
              </a:spcBef>
            </a:pPr>
            <a:r>
              <a:rPr lang="en-US" sz="3200">
                <a:latin typeface="Times New Roman" charset="0"/>
              </a:rPr>
              <a:t>        </a:t>
            </a:r>
            <a:r>
              <a:rPr lang="en-US">
                <a:latin typeface="Times New Roman" charset="0"/>
              </a:rPr>
              <a:t>Example</a:t>
            </a:r>
            <a:r>
              <a:rPr lang="en-US" sz="1400">
                <a:latin typeface="Times New Roman" charset="0"/>
              </a:rPr>
              <a:t> </a:t>
            </a:r>
          </a:p>
          <a:p>
            <a:pPr marL="285750" indent="-285750">
              <a:spcBef>
                <a:spcPct val="20000"/>
              </a:spcBef>
            </a:pPr>
            <a:r>
              <a:rPr lang="en-US" sz="1400">
                <a:latin typeface="Times New Roman" charset="0"/>
              </a:rPr>
              <a:t>   </a:t>
            </a:r>
            <a:r>
              <a:rPr lang="en-US" sz="2400">
                <a:latin typeface="Times New Roman" charset="0"/>
              </a:rPr>
              <a:t>1   0    1    1    1	  Carry</a:t>
            </a: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latin typeface="Times New Roman" charset="0"/>
              </a:rPr>
              <a:t>	   1    0    1    1    1    First Int </a:t>
            </a: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latin typeface="Times New Roman" charset="0"/>
              </a:rPr>
              <a:t>       1    0    1    0    1 Second Int</a:t>
            </a: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latin typeface="Times New Roman" charset="0"/>
              </a:rPr>
              <a:t> 1    0    1    1    0    0	  Sum		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>
            <a:off x="3124200" y="13716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09600" y="3276600"/>
            <a:ext cx="2362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  <a:latin typeface="Arial" charset="0"/>
              </a:rPr>
              <a:t>Carry-Look Ahead Addition (Babbage 1800</a:t>
            </a:r>
            <a:r>
              <a:rPr lang="ja-JP" altLang="en-US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>
                <a:solidFill>
                  <a:schemeClr val="tx1"/>
                </a:solidFill>
                <a:latin typeface="Arial" charset="0"/>
              </a:rPr>
              <a:t>s)</a:t>
            </a: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685800" y="609600"/>
            <a:ext cx="7162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3200">
                <a:latin typeface="Times New Roman" charset="0"/>
              </a:rPr>
              <a:t>Goal: Add Two n-bit Integers</a:t>
            </a:r>
            <a:r>
              <a:rPr lang="en-US" sz="320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57200" y="1371600"/>
            <a:ext cx="7391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pPr marL="285750" indent="-285750">
              <a:spcBef>
                <a:spcPct val="20000"/>
              </a:spcBef>
            </a:pPr>
            <a:r>
              <a:rPr lang="en-US" sz="3200">
                <a:solidFill>
                  <a:srgbClr val="FFFFFF"/>
                </a:solidFill>
                <a:latin typeface="Times New Roman" charset="0"/>
              </a:rPr>
              <a:t>       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Example</a:t>
            </a:r>
            <a:r>
              <a:rPr lang="en-US" sz="1400">
                <a:solidFill>
                  <a:srgbClr val="FFFFFF"/>
                </a:solidFill>
                <a:latin typeface="Times New Roman" charset="0"/>
              </a:rPr>
              <a:t>                                                                               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Notation</a:t>
            </a: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chemeClr val="folHlink"/>
                </a:solidFill>
                <a:latin typeface="Times New Roman" charset="0"/>
              </a:rPr>
              <a:t>  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1   0    1    1    1	  Carry	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2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     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1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     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0</a:t>
            </a:r>
            <a:endParaRPr lang="en-US" sz="2400">
              <a:solidFill>
                <a:srgbClr val="006600"/>
              </a:solidFill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  </a:t>
            </a:r>
            <a:r>
              <a:rPr lang="en-US" sz="2400">
                <a:latin typeface="Times New Roman" charset="0"/>
              </a:rPr>
              <a:t>1    0    1    1    1    First Int	a</a:t>
            </a:r>
            <a:r>
              <a:rPr lang="en-US" sz="2400" baseline="-25000">
                <a:latin typeface="Times New Roman" charset="0"/>
              </a:rPr>
              <a:t>3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2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1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0</a:t>
            </a:r>
            <a:endParaRPr lang="en-US" sz="2400"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latin typeface="Times New Roman" charset="0"/>
              </a:rPr>
              <a:t>       1    0    1    0    1  Second Int	b</a:t>
            </a:r>
            <a:r>
              <a:rPr lang="en-US" sz="2400" baseline="-25000">
                <a:latin typeface="Times New Roman" charset="0"/>
              </a:rPr>
              <a:t>3</a:t>
            </a:r>
            <a:r>
              <a:rPr lang="en-US" sz="2400">
                <a:latin typeface="Times New Roman" charset="0"/>
              </a:rPr>
              <a:t>     b</a:t>
            </a:r>
            <a:r>
              <a:rPr lang="en-US" sz="2400" baseline="-25000">
                <a:latin typeface="Times New Roman" charset="0"/>
              </a:rPr>
              <a:t>2</a:t>
            </a:r>
            <a:r>
              <a:rPr lang="en-US" sz="2400">
                <a:latin typeface="Times New Roman" charset="0"/>
              </a:rPr>
              <a:t>     b</a:t>
            </a:r>
            <a:r>
              <a:rPr lang="en-US" sz="2400" baseline="-25000">
                <a:latin typeface="Times New Roman" charset="0"/>
              </a:rPr>
              <a:t>1</a:t>
            </a:r>
            <a:r>
              <a:rPr lang="en-US" sz="2400">
                <a:latin typeface="Times New Roman" charset="0"/>
              </a:rPr>
              <a:t>    b</a:t>
            </a:r>
            <a:r>
              <a:rPr lang="en-US" sz="2400" baseline="-25000">
                <a:latin typeface="Times New Roman" charset="0"/>
              </a:rPr>
              <a:t>0</a:t>
            </a:r>
            <a:endParaRPr lang="en-US" sz="2400"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1    0    1    1    0    0	  Sum		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3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2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1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0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21509" name="Line 5"/>
          <p:cNvSpPr>
            <a:spLocks noChangeShapeType="1"/>
          </p:cNvSpPr>
          <p:nvPr/>
        </p:nvSpPr>
        <p:spPr bwMode="auto">
          <a:xfrm>
            <a:off x="3124200" y="13716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4876800" y="13716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609600" y="3276600"/>
            <a:ext cx="2362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5105400" y="3276600"/>
            <a:ext cx="2362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Parallel Vector Operations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6863" y="914400"/>
            <a:ext cx="8610600" cy="4452938"/>
          </a:xfrm>
        </p:spPr>
        <p:txBody>
          <a:bodyPr/>
          <a:lstStyle/>
          <a:p>
            <a:endParaRPr lang="en-US" sz="1000">
              <a:latin typeface="Arial" charset="0"/>
            </a:endParaRPr>
          </a:p>
          <a:p>
            <a:endParaRPr lang="en-US" sz="1000">
              <a:latin typeface="Arial" charset="0"/>
            </a:endParaRPr>
          </a:p>
          <a:p>
            <a:endParaRPr lang="en-US" sz="10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Vector add:   z = x + y </a:t>
            </a:r>
          </a:p>
          <a:p>
            <a:pPr lvl="1"/>
            <a:r>
              <a:rPr lang="en-US" sz="2800">
                <a:latin typeface="Arial" charset="0"/>
              </a:rPr>
              <a:t>Embarrassingly parallel if vectors are aligned</a:t>
            </a:r>
          </a:p>
          <a:p>
            <a:pPr lvl="1"/>
            <a:endParaRPr lang="en-US" sz="10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DAXPY:   z = a*x + y  </a:t>
            </a:r>
            <a:r>
              <a:rPr lang="en-US">
                <a:latin typeface="Arial" charset="0"/>
              </a:rPr>
              <a:t>(a is scalar)</a:t>
            </a:r>
          </a:p>
          <a:p>
            <a:pPr lvl="1"/>
            <a:r>
              <a:rPr lang="en-US" sz="2800" u="sng">
                <a:solidFill>
                  <a:schemeClr val="accent1"/>
                </a:solidFill>
                <a:latin typeface="Arial" charset="0"/>
              </a:rPr>
              <a:t>Broadcast</a:t>
            </a:r>
            <a:r>
              <a:rPr lang="en-US" sz="2800">
                <a:latin typeface="Arial" charset="0"/>
              </a:rPr>
              <a:t>  a, followed by independent * and +</a:t>
            </a:r>
          </a:p>
          <a:p>
            <a:pPr lvl="1"/>
            <a:endParaRPr lang="en-US" sz="1000">
              <a:latin typeface="Arial" charset="0"/>
            </a:endParaRPr>
          </a:p>
          <a:p>
            <a:r>
              <a:rPr lang="en-US" sz="2800">
                <a:latin typeface="Arial" charset="0"/>
              </a:rPr>
              <a:t>DDOT:    s = x</a:t>
            </a:r>
            <a:r>
              <a:rPr lang="en-US" sz="2800" baseline="30000">
                <a:latin typeface="Arial" charset="0"/>
              </a:rPr>
              <a:t>T</a:t>
            </a:r>
            <a:r>
              <a:rPr lang="en-US" sz="2800">
                <a:latin typeface="Arial" charset="0"/>
              </a:rPr>
              <a:t>y = </a:t>
            </a:r>
            <a:r>
              <a:rPr lang="en-US" sz="3200">
                <a:latin typeface="Symbol" charset="0"/>
              </a:rPr>
              <a:t>S</a:t>
            </a:r>
            <a:r>
              <a:rPr lang="en-US" sz="2800" baseline="-25000">
                <a:latin typeface="Arial" charset="0"/>
              </a:rPr>
              <a:t>j</a:t>
            </a:r>
            <a:r>
              <a:rPr lang="en-US" sz="2800">
                <a:latin typeface="Arial" charset="0"/>
              </a:rPr>
              <a:t> x[j] * y[j]</a:t>
            </a:r>
          </a:p>
          <a:p>
            <a:pPr lvl="1"/>
            <a:r>
              <a:rPr lang="en-US" sz="2800">
                <a:latin typeface="Arial" charset="0"/>
              </a:rPr>
              <a:t>Independent * followed by </a:t>
            </a:r>
            <a:r>
              <a:rPr lang="en-US" sz="2800" u="sng">
                <a:solidFill>
                  <a:schemeClr val="accent1"/>
                </a:solidFill>
                <a:latin typeface="Arial" charset="0"/>
              </a:rPr>
              <a:t>+ reduction</a:t>
            </a:r>
          </a:p>
          <a:p>
            <a:pPr lvl="1"/>
            <a:endParaRPr lang="en-US" sz="280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6675"/>
            <a:ext cx="9144000" cy="479425"/>
          </a:xfrm>
        </p:spPr>
        <p:txBody>
          <a:bodyPr/>
          <a:lstStyle/>
          <a:p>
            <a:r>
              <a:rPr lang="en-US" sz="3200">
                <a:solidFill>
                  <a:schemeClr val="tx1"/>
                </a:solidFill>
                <a:latin typeface="Arial" charset="0"/>
              </a:rPr>
              <a:t>Carry-Look Ahead Addition (Babbage 1800</a:t>
            </a:r>
            <a:r>
              <a:rPr lang="ja-JP" altLang="en-US" sz="3200">
                <a:solidFill>
                  <a:schemeClr val="tx1"/>
                </a:solidFill>
                <a:latin typeface="Arial" charset="0"/>
              </a:rPr>
              <a:t>’</a:t>
            </a:r>
            <a:r>
              <a:rPr lang="en-US" sz="3200">
                <a:solidFill>
                  <a:schemeClr val="tx1"/>
                </a:solidFill>
                <a:latin typeface="Arial" charset="0"/>
              </a:rPr>
              <a:t>s)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685800" y="609600"/>
            <a:ext cx="7162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3200">
                <a:latin typeface="Times New Roman" charset="0"/>
              </a:rPr>
              <a:t>Goal: Add Two n-bit Integers</a:t>
            </a:r>
            <a:r>
              <a:rPr lang="en-US" sz="320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57200" y="1371600"/>
            <a:ext cx="7391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pPr marL="285750" indent="-285750">
              <a:spcBef>
                <a:spcPct val="20000"/>
              </a:spcBef>
            </a:pPr>
            <a:r>
              <a:rPr lang="en-US" sz="3200">
                <a:solidFill>
                  <a:srgbClr val="FFFFFF"/>
                </a:solidFill>
                <a:latin typeface="Times New Roman" charset="0"/>
              </a:rPr>
              <a:t>       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Example</a:t>
            </a:r>
            <a:r>
              <a:rPr lang="en-US" sz="1400">
                <a:solidFill>
                  <a:srgbClr val="FFFFFF"/>
                </a:solidFill>
                <a:latin typeface="Times New Roman" charset="0"/>
              </a:rPr>
              <a:t>                                                                               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Notation</a:t>
            </a: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chemeClr val="folHlink"/>
                </a:solidFill>
                <a:latin typeface="Times New Roman" charset="0"/>
              </a:rPr>
              <a:t>  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1   0    1    1    1	  Carry	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2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     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1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     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0</a:t>
            </a:r>
            <a:endParaRPr lang="en-US" sz="2400">
              <a:solidFill>
                <a:srgbClr val="006600"/>
              </a:solidFill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  </a:t>
            </a:r>
            <a:r>
              <a:rPr lang="en-US" sz="2400">
                <a:latin typeface="Times New Roman" charset="0"/>
              </a:rPr>
              <a:t>1    0    1    1    1    First Int	a</a:t>
            </a:r>
            <a:r>
              <a:rPr lang="en-US" sz="2400" baseline="-25000">
                <a:latin typeface="Times New Roman" charset="0"/>
              </a:rPr>
              <a:t>3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2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1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0</a:t>
            </a:r>
            <a:endParaRPr lang="en-US" sz="2400"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latin typeface="Times New Roman" charset="0"/>
              </a:rPr>
              <a:t>       1    0    1    0    1  Second Int	b</a:t>
            </a:r>
            <a:r>
              <a:rPr lang="en-US" sz="2400" baseline="-25000">
                <a:latin typeface="Times New Roman" charset="0"/>
              </a:rPr>
              <a:t>3</a:t>
            </a:r>
            <a:r>
              <a:rPr lang="en-US" sz="2400">
                <a:latin typeface="Times New Roman" charset="0"/>
              </a:rPr>
              <a:t>     b</a:t>
            </a:r>
            <a:r>
              <a:rPr lang="en-US" sz="2400" baseline="-25000">
                <a:latin typeface="Times New Roman" charset="0"/>
              </a:rPr>
              <a:t>2</a:t>
            </a:r>
            <a:r>
              <a:rPr lang="en-US" sz="2400">
                <a:latin typeface="Times New Roman" charset="0"/>
              </a:rPr>
              <a:t>     b</a:t>
            </a:r>
            <a:r>
              <a:rPr lang="en-US" sz="2400" baseline="-25000">
                <a:latin typeface="Times New Roman" charset="0"/>
              </a:rPr>
              <a:t>1</a:t>
            </a:r>
            <a:r>
              <a:rPr lang="en-US" sz="2400">
                <a:latin typeface="Times New Roman" charset="0"/>
              </a:rPr>
              <a:t>    b</a:t>
            </a:r>
            <a:r>
              <a:rPr lang="en-US" sz="2400" baseline="-25000">
                <a:latin typeface="Times New Roman" charset="0"/>
              </a:rPr>
              <a:t>0</a:t>
            </a:r>
            <a:endParaRPr lang="en-US" sz="2400"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1    0    1    1    0    0	  Sum		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3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2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1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0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3886200" y="3657600"/>
            <a:ext cx="3806825" cy="2986088"/>
          </a:xfrm>
          <a:prstGeom prst="rect">
            <a:avLst/>
          </a:prstGeom>
          <a:noFill/>
          <a:ln w="1270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 c</a:t>
            </a:r>
            <a:r>
              <a:rPr lang="en-US" sz="2400" baseline="-25000">
                <a:latin typeface="Times New Roman" charset="0"/>
              </a:rPr>
              <a:t>-1</a:t>
            </a:r>
            <a:r>
              <a:rPr lang="en-US" sz="2400">
                <a:latin typeface="Times New Roman" charset="0"/>
              </a:rPr>
              <a:t> = 0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 for i = 0 : n-1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s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= 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c</a:t>
            </a:r>
            <a:r>
              <a:rPr lang="en-US" sz="2400" baseline="-25000">
                <a:latin typeface="Times New Roman" charset="0"/>
              </a:rPr>
              <a:t>i-1</a:t>
            </a:r>
            <a:endParaRPr lang="en-US" sz="2400">
              <a:latin typeface="Times New Roman" charset="0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c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= 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c</a:t>
            </a:r>
            <a:r>
              <a:rPr lang="en-US" sz="2400" baseline="-25000">
                <a:latin typeface="Times New Roman" charset="0"/>
              </a:rPr>
              <a:t>i-1</a:t>
            </a:r>
            <a:r>
              <a:rPr lang="en-US" sz="2400">
                <a:latin typeface="Times New Roman" charset="0"/>
              </a:rPr>
              <a:t>(a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)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end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s</a:t>
            </a:r>
            <a:r>
              <a:rPr lang="en-US" sz="2400" baseline="-25000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= c</a:t>
            </a:r>
            <a:r>
              <a:rPr lang="en-US" sz="2400" baseline="-25000">
                <a:latin typeface="Times New Roman" charset="0"/>
              </a:rPr>
              <a:t>n-1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3124200" y="13716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4876800" y="13716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609600" y="3276600"/>
            <a:ext cx="2362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5105400" y="3276600"/>
            <a:ext cx="2362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8" name="Text Box 10"/>
          <p:cNvSpPr txBox="1">
            <a:spLocks noChangeArrowheads="1"/>
          </p:cNvSpPr>
          <p:nvPr/>
        </p:nvSpPr>
        <p:spPr bwMode="auto">
          <a:xfrm>
            <a:off x="1243013" y="4343400"/>
            <a:ext cx="2230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>
                <a:latin typeface="Times New Roman" charset="0"/>
              </a:rPr>
              <a:t>(addition mod 2)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3600">
                <a:solidFill>
                  <a:srgbClr val="FFFFFF"/>
                </a:solidFill>
                <a:latin typeface="Arial" charset="0"/>
              </a:rPr>
              <a:t>Carry-Look Ahead Addition (Babbage 1800</a:t>
            </a:r>
            <a:r>
              <a:rPr lang="ja-JP" altLang="en-US" sz="3600">
                <a:solidFill>
                  <a:srgbClr val="FFFFFF"/>
                </a:solidFill>
                <a:latin typeface="Arial" charset="0"/>
              </a:rPr>
              <a:t>’</a:t>
            </a:r>
            <a:r>
              <a:rPr lang="en-US" sz="3600">
                <a:solidFill>
                  <a:srgbClr val="FFFFFF"/>
                </a:solidFill>
                <a:latin typeface="Arial" charset="0"/>
              </a:rPr>
              <a:t>s)</a:t>
            </a:r>
          </a:p>
        </p:txBody>
      </p:sp>
      <p:sp>
        <p:nvSpPr>
          <p:cNvPr id="23555" name="Rectangle 3"/>
          <p:cNvSpPr>
            <a:spLocks noChangeArrowheads="1"/>
          </p:cNvSpPr>
          <p:nvPr/>
        </p:nvSpPr>
        <p:spPr bwMode="auto">
          <a:xfrm>
            <a:off x="685800" y="609600"/>
            <a:ext cx="7162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3200">
                <a:latin typeface="Times New Roman" charset="0"/>
              </a:rPr>
              <a:t>Goal: Add Two n-bit Integers</a:t>
            </a:r>
            <a:r>
              <a:rPr lang="en-US" sz="320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457200" y="1371600"/>
            <a:ext cx="7391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pPr marL="285750" indent="-285750">
              <a:spcBef>
                <a:spcPct val="20000"/>
              </a:spcBef>
            </a:pPr>
            <a:r>
              <a:rPr lang="en-US" sz="3200">
                <a:solidFill>
                  <a:srgbClr val="FFFFFF"/>
                </a:solidFill>
                <a:latin typeface="Times New Roman" charset="0"/>
              </a:rPr>
              <a:t>       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Example</a:t>
            </a:r>
            <a:r>
              <a:rPr lang="en-US" sz="1400">
                <a:solidFill>
                  <a:srgbClr val="FFFFFF"/>
                </a:solidFill>
                <a:latin typeface="Times New Roman" charset="0"/>
              </a:rPr>
              <a:t>                                                                               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Notation</a:t>
            </a: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chemeClr val="folHlink"/>
                </a:solidFill>
                <a:latin typeface="Times New Roman" charset="0"/>
              </a:rPr>
              <a:t>  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1   0    1    1    1	  Carry	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2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     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1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     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0</a:t>
            </a:r>
            <a:endParaRPr lang="en-US" sz="2400">
              <a:solidFill>
                <a:srgbClr val="006600"/>
              </a:solidFill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  </a:t>
            </a:r>
            <a:r>
              <a:rPr lang="en-US" sz="2400">
                <a:latin typeface="Times New Roman" charset="0"/>
              </a:rPr>
              <a:t>1    0    1    1    1    First Int	a</a:t>
            </a:r>
            <a:r>
              <a:rPr lang="en-US" sz="2400" baseline="-25000">
                <a:latin typeface="Times New Roman" charset="0"/>
              </a:rPr>
              <a:t>3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2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1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0</a:t>
            </a:r>
            <a:endParaRPr lang="en-US" sz="2400"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latin typeface="Times New Roman" charset="0"/>
              </a:rPr>
              <a:t>       1    0    1    0    1  Second Int	b</a:t>
            </a:r>
            <a:r>
              <a:rPr lang="en-US" sz="2400" baseline="-25000">
                <a:latin typeface="Times New Roman" charset="0"/>
              </a:rPr>
              <a:t>3</a:t>
            </a:r>
            <a:r>
              <a:rPr lang="en-US" sz="2400">
                <a:latin typeface="Times New Roman" charset="0"/>
              </a:rPr>
              <a:t>     b</a:t>
            </a:r>
            <a:r>
              <a:rPr lang="en-US" sz="2400" baseline="-25000">
                <a:latin typeface="Times New Roman" charset="0"/>
              </a:rPr>
              <a:t>2</a:t>
            </a:r>
            <a:r>
              <a:rPr lang="en-US" sz="2400">
                <a:latin typeface="Times New Roman" charset="0"/>
              </a:rPr>
              <a:t>     b</a:t>
            </a:r>
            <a:r>
              <a:rPr lang="en-US" sz="2400" baseline="-25000">
                <a:latin typeface="Times New Roman" charset="0"/>
              </a:rPr>
              <a:t>1</a:t>
            </a:r>
            <a:r>
              <a:rPr lang="en-US" sz="2400">
                <a:latin typeface="Times New Roman" charset="0"/>
              </a:rPr>
              <a:t>    b</a:t>
            </a:r>
            <a:r>
              <a:rPr lang="en-US" sz="2400" baseline="-25000">
                <a:latin typeface="Times New Roman" charset="0"/>
              </a:rPr>
              <a:t>0</a:t>
            </a:r>
            <a:endParaRPr lang="en-US" sz="2400"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1    0    1    1    0    0	  Sum		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3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2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1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0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0" y="3657600"/>
            <a:ext cx="3806825" cy="2986088"/>
          </a:xfrm>
          <a:prstGeom prst="rect">
            <a:avLst/>
          </a:prstGeom>
          <a:noFill/>
          <a:ln w="1270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 c</a:t>
            </a:r>
            <a:r>
              <a:rPr lang="en-US" sz="2400" baseline="-25000">
                <a:latin typeface="Times New Roman" charset="0"/>
              </a:rPr>
              <a:t>-1</a:t>
            </a:r>
            <a:r>
              <a:rPr lang="en-US" sz="2400">
                <a:latin typeface="Times New Roman" charset="0"/>
              </a:rPr>
              <a:t> = 0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 for i = 0 : n-1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s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= 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c</a:t>
            </a:r>
            <a:r>
              <a:rPr lang="en-US" sz="2400" baseline="-25000">
                <a:latin typeface="Times New Roman" charset="0"/>
              </a:rPr>
              <a:t>i-1</a:t>
            </a:r>
            <a:endParaRPr lang="en-US" sz="2400">
              <a:latin typeface="Times New Roman" charset="0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c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= 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c</a:t>
            </a:r>
            <a:r>
              <a:rPr lang="en-US" sz="2400" baseline="-25000">
                <a:latin typeface="Times New Roman" charset="0"/>
              </a:rPr>
              <a:t>i-1</a:t>
            </a:r>
            <a:r>
              <a:rPr lang="en-US" sz="2400">
                <a:latin typeface="Times New Roman" charset="0"/>
              </a:rPr>
              <a:t>(a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)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end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s</a:t>
            </a:r>
            <a:r>
              <a:rPr lang="en-US" sz="2400" baseline="-25000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= c</a:t>
            </a:r>
            <a:r>
              <a:rPr lang="en-US" sz="2400" baseline="-25000">
                <a:latin typeface="Times New Roman" charset="0"/>
              </a:rPr>
              <a:t>n-1</a:t>
            </a:r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4343400" y="4572000"/>
            <a:ext cx="38068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c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	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   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      c</a:t>
            </a:r>
            <a:r>
              <a:rPr lang="en-US" sz="2400" baseline="-25000">
                <a:latin typeface="Times New Roman" charset="0"/>
              </a:rPr>
              <a:t>i-1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	    0         1         1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  </a:t>
            </a: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4265613" y="4648200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>
            <a:off x="4265613" y="4648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1" name="Line 9"/>
          <p:cNvSpPr>
            <a:spLocks noChangeShapeType="1"/>
          </p:cNvSpPr>
          <p:nvPr/>
        </p:nvSpPr>
        <p:spPr bwMode="auto">
          <a:xfrm>
            <a:off x="4265613" y="5410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5256213" y="4648200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5256213" y="4648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5256213" y="5410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>
            <a:off x="7161213" y="4648200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7161213" y="4648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7161213" y="5410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4722813" y="4648200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4646613" y="4648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>
            <a:off x="4646613" y="5410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6856413" y="4648200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6780213" y="4648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>
            <a:off x="6780213" y="5410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7772400" y="4648200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Line 23"/>
          <p:cNvSpPr>
            <a:spLocks noChangeShapeType="1"/>
          </p:cNvSpPr>
          <p:nvPr/>
        </p:nvSpPr>
        <p:spPr bwMode="auto">
          <a:xfrm>
            <a:off x="7696200" y="4648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>
            <a:off x="7696200" y="5410200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Rectangle 25"/>
          <p:cNvSpPr>
            <a:spLocks noChangeArrowheads="1"/>
          </p:cNvSpPr>
          <p:nvPr/>
        </p:nvSpPr>
        <p:spPr bwMode="auto">
          <a:xfrm>
            <a:off x="4800600" y="4878388"/>
            <a:ext cx="911225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=</a:t>
            </a:r>
          </a:p>
        </p:txBody>
      </p:sp>
      <p:sp>
        <p:nvSpPr>
          <p:cNvPr id="23578" name="Line 26"/>
          <p:cNvSpPr>
            <a:spLocks noChangeShapeType="1"/>
          </p:cNvSpPr>
          <p:nvPr/>
        </p:nvSpPr>
        <p:spPr bwMode="auto">
          <a:xfrm>
            <a:off x="3124200" y="13716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9" name="Line 27"/>
          <p:cNvSpPr>
            <a:spLocks noChangeShapeType="1"/>
          </p:cNvSpPr>
          <p:nvPr/>
        </p:nvSpPr>
        <p:spPr bwMode="auto">
          <a:xfrm>
            <a:off x="4876800" y="13716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0" name="Line 28"/>
          <p:cNvSpPr>
            <a:spLocks noChangeShapeType="1"/>
          </p:cNvSpPr>
          <p:nvPr/>
        </p:nvSpPr>
        <p:spPr bwMode="auto">
          <a:xfrm>
            <a:off x="609600" y="3276600"/>
            <a:ext cx="2362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1" name="Line 29"/>
          <p:cNvSpPr>
            <a:spLocks noChangeShapeType="1"/>
          </p:cNvSpPr>
          <p:nvPr/>
        </p:nvSpPr>
        <p:spPr bwMode="auto">
          <a:xfrm>
            <a:off x="5105400" y="3276600"/>
            <a:ext cx="2362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6046788" y="6011863"/>
            <a:ext cx="22304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>
                <a:latin typeface="Times New Roman" charset="0"/>
              </a:rPr>
              <a:t>(addition mod 2)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3600">
                <a:solidFill>
                  <a:srgbClr val="FFFFFF"/>
                </a:solidFill>
                <a:latin typeface="Arial" charset="0"/>
              </a:rPr>
              <a:t>Carry-Look Ahead Addition (Babbage 1800</a:t>
            </a:r>
            <a:r>
              <a:rPr lang="ja-JP" altLang="en-US" sz="3600">
                <a:solidFill>
                  <a:srgbClr val="FFFFFF"/>
                </a:solidFill>
                <a:latin typeface="Arial" charset="0"/>
              </a:rPr>
              <a:t>’</a:t>
            </a:r>
            <a:r>
              <a:rPr lang="en-US" sz="3600">
                <a:solidFill>
                  <a:srgbClr val="FFFFFF"/>
                </a:solidFill>
                <a:latin typeface="Arial" charset="0"/>
              </a:rPr>
              <a:t>s)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85800" y="609600"/>
            <a:ext cx="7162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algn="ctr"/>
            <a:r>
              <a:rPr lang="en-US" sz="3200">
                <a:latin typeface="Times New Roman" charset="0"/>
              </a:rPr>
              <a:t>Goal: Add Two n-bit Integers</a:t>
            </a:r>
            <a:r>
              <a:rPr lang="en-US" sz="320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457200" y="1371600"/>
            <a:ext cx="7391400" cy="2362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/>
          <a:lstStyle/>
          <a:p>
            <a:pPr marL="285750" indent="-285750">
              <a:spcBef>
                <a:spcPct val="20000"/>
              </a:spcBef>
            </a:pPr>
            <a:r>
              <a:rPr lang="en-US" sz="3200">
                <a:solidFill>
                  <a:srgbClr val="FFFFFF"/>
                </a:solidFill>
                <a:latin typeface="Times New Roman" charset="0"/>
              </a:rPr>
              <a:t>       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Example</a:t>
            </a:r>
            <a:r>
              <a:rPr lang="en-US" sz="1400">
                <a:solidFill>
                  <a:srgbClr val="FFFFFF"/>
                </a:solidFill>
                <a:latin typeface="Times New Roman" charset="0"/>
              </a:rPr>
              <a:t>                                                                                </a:t>
            </a:r>
            <a:r>
              <a:rPr lang="en-US">
                <a:solidFill>
                  <a:schemeClr val="accent2"/>
                </a:solidFill>
                <a:latin typeface="Times New Roman" charset="0"/>
              </a:rPr>
              <a:t>Notation</a:t>
            </a: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rgbClr val="006600"/>
                </a:solidFill>
                <a:latin typeface="Times New Roman" charset="0"/>
              </a:rPr>
              <a:t>  1   0    1    1    1	  Carry	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2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     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1</a:t>
            </a:r>
            <a:r>
              <a:rPr lang="en-US" sz="2400">
                <a:solidFill>
                  <a:srgbClr val="006600"/>
                </a:solidFill>
                <a:latin typeface="Times New Roman" charset="0"/>
              </a:rPr>
              <a:t>     c</a:t>
            </a:r>
            <a:r>
              <a:rPr lang="en-US" sz="2400" baseline="-25000">
                <a:solidFill>
                  <a:srgbClr val="006600"/>
                </a:solidFill>
                <a:latin typeface="Times New Roman" charset="0"/>
              </a:rPr>
              <a:t>0</a:t>
            </a:r>
            <a:endParaRPr lang="en-US" sz="2400">
              <a:solidFill>
                <a:srgbClr val="006600"/>
              </a:solidFill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  </a:t>
            </a:r>
            <a:r>
              <a:rPr lang="en-US" sz="2400">
                <a:latin typeface="Times New Roman" charset="0"/>
              </a:rPr>
              <a:t>1    0    1    1    1    First Int	a</a:t>
            </a:r>
            <a:r>
              <a:rPr lang="en-US" sz="2400" baseline="-25000">
                <a:latin typeface="Times New Roman" charset="0"/>
              </a:rPr>
              <a:t>3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2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1</a:t>
            </a:r>
            <a:r>
              <a:rPr lang="en-US" sz="2400">
                <a:latin typeface="Times New Roman" charset="0"/>
              </a:rPr>
              <a:t>     a</a:t>
            </a:r>
            <a:r>
              <a:rPr lang="en-US" sz="2400" baseline="-25000">
                <a:latin typeface="Times New Roman" charset="0"/>
              </a:rPr>
              <a:t>0</a:t>
            </a:r>
            <a:endParaRPr lang="en-US" sz="2400"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latin typeface="Times New Roman" charset="0"/>
              </a:rPr>
              <a:t>       1    0    1    0    1  Second Int	b</a:t>
            </a:r>
            <a:r>
              <a:rPr lang="en-US" sz="2400" baseline="-25000">
                <a:latin typeface="Times New Roman" charset="0"/>
              </a:rPr>
              <a:t>3</a:t>
            </a:r>
            <a:r>
              <a:rPr lang="en-US" sz="2400">
                <a:latin typeface="Times New Roman" charset="0"/>
              </a:rPr>
              <a:t>     b</a:t>
            </a:r>
            <a:r>
              <a:rPr lang="en-US" sz="2400" baseline="-25000">
                <a:latin typeface="Times New Roman" charset="0"/>
              </a:rPr>
              <a:t>2</a:t>
            </a:r>
            <a:r>
              <a:rPr lang="en-US" sz="2400">
                <a:latin typeface="Times New Roman" charset="0"/>
              </a:rPr>
              <a:t>     b</a:t>
            </a:r>
            <a:r>
              <a:rPr lang="en-US" sz="2400" baseline="-25000">
                <a:latin typeface="Times New Roman" charset="0"/>
              </a:rPr>
              <a:t>1</a:t>
            </a:r>
            <a:r>
              <a:rPr lang="en-US" sz="2400">
                <a:latin typeface="Times New Roman" charset="0"/>
              </a:rPr>
              <a:t>    b</a:t>
            </a:r>
            <a:r>
              <a:rPr lang="en-US" sz="2400" baseline="-25000">
                <a:latin typeface="Times New Roman" charset="0"/>
              </a:rPr>
              <a:t>0</a:t>
            </a:r>
            <a:endParaRPr lang="en-US" sz="2400">
              <a:latin typeface="Times New Roman" charset="0"/>
            </a:endParaRPr>
          </a:p>
          <a:p>
            <a:pPr marL="285750" indent="-285750">
              <a:spcBef>
                <a:spcPct val="20000"/>
              </a:spcBef>
            </a:pP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1    0    1    1    0    0	  Sum		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3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2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1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    s</a:t>
            </a:r>
            <a:r>
              <a:rPr lang="en-US" sz="2400" baseline="-25000">
                <a:solidFill>
                  <a:srgbClr val="FFFFFF"/>
                </a:solidFill>
                <a:latin typeface="Times New Roman" charset="0"/>
              </a:rPr>
              <a:t>0</a:t>
            </a:r>
            <a:r>
              <a:rPr lang="en-US" sz="2400">
                <a:solidFill>
                  <a:srgbClr val="FFFFFF"/>
                </a:solidFill>
                <a:latin typeface="Times New Roman" charset="0"/>
              </a:rPr>
              <a:t> </a:t>
            </a:r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0" y="3871913"/>
            <a:ext cx="3806825" cy="2986087"/>
          </a:xfrm>
          <a:prstGeom prst="rect">
            <a:avLst/>
          </a:prstGeom>
          <a:noFill/>
          <a:ln w="12700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 c</a:t>
            </a:r>
            <a:r>
              <a:rPr lang="en-US" sz="2400" baseline="-25000">
                <a:latin typeface="Times New Roman" charset="0"/>
              </a:rPr>
              <a:t>-1</a:t>
            </a:r>
            <a:r>
              <a:rPr lang="en-US" sz="2400">
                <a:latin typeface="Times New Roman" charset="0"/>
              </a:rPr>
              <a:t> = 0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 for i = 0 : n-1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s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= 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c</a:t>
            </a:r>
            <a:r>
              <a:rPr lang="en-US" sz="2400" baseline="-25000">
                <a:latin typeface="Times New Roman" charset="0"/>
              </a:rPr>
              <a:t>i-1</a:t>
            </a:r>
            <a:endParaRPr lang="en-US" sz="2400">
              <a:latin typeface="Times New Roman" charset="0"/>
            </a:endParaRP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c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= 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c</a:t>
            </a:r>
            <a:r>
              <a:rPr lang="en-US" sz="2400" baseline="-25000">
                <a:latin typeface="Times New Roman" charset="0"/>
              </a:rPr>
              <a:t>i-1</a:t>
            </a:r>
            <a:r>
              <a:rPr lang="en-US" sz="2400">
                <a:latin typeface="Times New Roman" charset="0"/>
              </a:rPr>
              <a:t>(a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)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end</a:t>
            </a:r>
          </a:p>
          <a:p>
            <a:pPr lvl="1"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s</a:t>
            </a:r>
            <a:r>
              <a:rPr lang="en-US" sz="2400" baseline="-25000">
                <a:latin typeface="Times New Roman" charset="0"/>
              </a:rPr>
              <a:t>n</a:t>
            </a:r>
            <a:r>
              <a:rPr lang="en-US" sz="2400">
                <a:latin typeface="Times New Roman" charset="0"/>
              </a:rPr>
              <a:t> = c</a:t>
            </a:r>
            <a:r>
              <a:rPr lang="en-US" sz="2400" baseline="-25000">
                <a:latin typeface="Times New Roman" charset="0"/>
              </a:rPr>
              <a:t>n-1</a:t>
            </a:r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4343400" y="4038600"/>
            <a:ext cx="38068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c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	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+ 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   a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b</a:t>
            </a:r>
            <a:r>
              <a:rPr lang="en-US" sz="2400" baseline="-25000">
                <a:latin typeface="Times New Roman" charset="0"/>
              </a:rPr>
              <a:t>i</a:t>
            </a:r>
            <a:r>
              <a:rPr lang="en-US" sz="2400">
                <a:latin typeface="Times New Roman" charset="0"/>
              </a:rPr>
              <a:t>       c</a:t>
            </a:r>
            <a:r>
              <a:rPr lang="en-US" sz="2400" baseline="-25000">
                <a:latin typeface="Times New Roman" charset="0"/>
              </a:rPr>
              <a:t>i-1</a:t>
            </a:r>
            <a:endParaRPr lang="en-US" sz="2400"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1	    0         1         1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       </a:t>
            </a:r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4265613" y="4189413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4265613" y="4189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4265613" y="4951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5256213" y="4189413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>
            <a:off x="5256213" y="4189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>
            <a:off x="5256213" y="4951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7161213" y="4189413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7161213" y="4189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7161213" y="4951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4722813" y="4189413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4646613" y="4189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Line 18"/>
          <p:cNvSpPr>
            <a:spLocks noChangeShapeType="1"/>
          </p:cNvSpPr>
          <p:nvPr/>
        </p:nvSpPr>
        <p:spPr bwMode="auto">
          <a:xfrm>
            <a:off x="4646613" y="4951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6856413" y="4189413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6780213" y="4189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6780213" y="4951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7772400" y="4189413"/>
            <a:ext cx="0" cy="76200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7696200" y="4189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7696200" y="4951413"/>
            <a:ext cx="76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Rectangle 25"/>
          <p:cNvSpPr>
            <a:spLocks noChangeArrowheads="1"/>
          </p:cNvSpPr>
          <p:nvPr/>
        </p:nvSpPr>
        <p:spPr bwMode="auto">
          <a:xfrm>
            <a:off x="4800600" y="4419600"/>
            <a:ext cx="911225" cy="417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>
                <a:latin typeface="Times New Roman" charset="0"/>
              </a:rPr>
              <a:t>=</a:t>
            </a:r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3124200" y="13716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4876800" y="13716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>
            <a:off x="609600" y="3276600"/>
            <a:ext cx="2362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Line 29"/>
          <p:cNvSpPr>
            <a:spLocks noChangeShapeType="1"/>
          </p:cNvSpPr>
          <p:nvPr/>
        </p:nvSpPr>
        <p:spPr bwMode="auto">
          <a:xfrm>
            <a:off x="5105400" y="3276600"/>
            <a:ext cx="23622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6" name="Text Box 31"/>
          <p:cNvSpPr txBox="1">
            <a:spLocks noChangeArrowheads="1"/>
          </p:cNvSpPr>
          <p:nvPr/>
        </p:nvSpPr>
        <p:spPr bwMode="auto">
          <a:xfrm>
            <a:off x="3886200" y="4940300"/>
            <a:ext cx="52578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 sz="1200">
              <a:latin typeface="Times New Roman" charset="0"/>
            </a:endParaRPr>
          </a:p>
          <a:p>
            <a:r>
              <a:rPr lang="en-US" sz="2400">
                <a:solidFill>
                  <a:schemeClr val="tx1"/>
                </a:solidFill>
                <a:latin typeface="Times New Roman" charset="0"/>
              </a:rPr>
              <a:t>1.  compute c</a:t>
            </a:r>
            <a:r>
              <a:rPr lang="en-US" sz="2400" baseline="-25000">
                <a:solidFill>
                  <a:schemeClr val="tx1"/>
                </a:solidFill>
                <a:latin typeface="Times New Roman" charset="0"/>
              </a:rPr>
              <a:t>i </a:t>
            </a:r>
            <a:r>
              <a:rPr lang="en-US" sz="2400">
                <a:solidFill>
                  <a:schemeClr val="tx1"/>
                </a:solidFill>
                <a:latin typeface="Times New Roman" charset="0"/>
              </a:rPr>
              <a:t>by binary matmul prefix</a:t>
            </a:r>
          </a:p>
          <a:p>
            <a:endParaRPr lang="en-US" sz="2400">
              <a:solidFill>
                <a:schemeClr val="tx1"/>
              </a:solidFill>
              <a:latin typeface="Times New Roman" charset="0"/>
            </a:endParaRPr>
          </a:p>
          <a:p>
            <a:r>
              <a:rPr lang="en-US" sz="2400">
                <a:solidFill>
                  <a:schemeClr val="tx1"/>
                </a:solidFill>
                <a:latin typeface="Times New Roman" charset="0"/>
              </a:rPr>
              <a:t>2.  compute s</a:t>
            </a:r>
            <a:r>
              <a:rPr lang="en-US" sz="2400" baseline="-25000">
                <a:solidFill>
                  <a:schemeClr val="tx1"/>
                </a:solidFill>
                <a:latin typeface="Times New Roman" charset="0"/>
              </a:rPr>
              <a:t>i</a:t>
            </a:r>
            <a:r>
              <a:rPr lang="en-US" sz="2400">
                <a:solidFill>
                  <a:schemeClr val="tx1"/>
                </a:solidFill>
                <a:latin typeface="Times New Roman" charset="0"/>
              </a:rPr>
              <a:t> = a</a:t>
            </a:r>
            <a:r>
              <a:rPr lang="en-US" sz="2400" baseline="-25000">
                <a:solidFill>
                  <a:schemeClr val="tx1"/>
                </a:solidFill>
                <a:latin typeface="Times New Roman" charset="0"/>
              </a:rPr>
              <a:t>i </a:t>
            </a:r>
            <a:r>
              <a:rPr lang="en-US" sz="2400">
                <a:solidFill>
                  <a:schemeClr val="tx1"/>
                </a:solidFill>
                <a:latin typeface="Times New Roman" charset="0"/>
              </a:rPr>
              <a:t>+ b</a:t>
            </a:r>
            <a:r>
              <a:rPr lang="en-US" sz="2400" baseline="-25000">
                <a:solidFill>
                  <a:schemeClr val="tx1"/>
                </a:solidFill>
                <a:latin typeface="Times New Roman" charset="0"/>
              </a:rPr>
              <a:t>i </a:t>
            </a:r>
            <a:r>
              <a:rPr lang="en-US" sz="2400">
                <a:solidFill>
                  <a:schemeClr val="tx1"/>
                </a:solidFill>
                <a:latin typeface="Times New Roman" charset="0"/>
              </a:rPr>
              <a:t>+c</a:t>
            </a:r>
            <a:r>
              <a:rPr lang="en-US" sz="2400" baseline="-25000">
                <a:solidFill>
                  <a:schemeClr val="tx1"/>
                </a:solidFill>
                <a:latin typeface="Times New Roman" charset="0"/>
              </a:rPr>
              <a:t>i-1  </a:t>
            </a:r>
            <a:r>
              <a:rPr lang="en-US" sz="2400">
                <a:solidFill>
                  <a:schemeClr val="tx1"/>
                </a:solidFill>
                <a:latin typeface="Times New Roman" charset="0"/>
              </a:rPr>
              <a:t>in parallel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F7233709-9C8A-4941-9F8D-77D58860E079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23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7431087" cy="422275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Adding two n-bit integers in O(log n) time</a:t>
            </a:r>
          </a:p>
        </p:txBody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572125"/>
          </a:xfrm>
        </p:spPr>
        <p:txBody>
          <a:bodyPr/>
          <a:lstStyle/>
          <a:p>
            <a:r>
              <a:rPr lang="en-US" sz="2000">
                <a:latin typeface="Arial" charset="0"/>
              </a:rPr>
              <a:t>Let a = a[n-1]a[n-2]…a[0] and b = b[n-1]b[n-2]…b[0] be two n-bit binary numbers</a:t>
            </a:r>
          </a:p>
          <a:p>
            <a:r>
              <a:rPr lang="en-US" sz="2000">
                <a:latin typeface="Arial" charset="0"/>
              </a:rPr>
              <a:t>We want their sum s = a+b = s[n]s[n-1]…s[0]</a:t>
            </a: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Challenge: compute all c[i] in O(log n) time via parallel prefix</a:t>
            </a: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endParaRPr lang="en-US" sz="2000">
              <a:latin typeface="Arial" charset="0"/>
            </a:endParaRPr>
          </a:p>
          <a:p>
            <a:r>
              <a:rPr lang="en-US" sz="2000">
                <a:latin typeface="Arial" charset="0"/>
              </a:rPr>
              <a:t>Used in all computers to implement addition - </a:t>
            </a:r>
            <a:r>
              <a:rPr lang="en-US" sz="2000">
                <a:solidFill>
                  <a:schemeClr val="accent2"/>
                </a:solidFill>
                <a:latin typeface="Arial" charset="0"/>
              </a:rPr>
              <a:t>Carry look-ahead</a:t>
            </a:r>
          </a:p>
        </p:txBody>
      </p: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1143000" y="1801813"/>
            <a:ext cx="6634163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b="0">
                <a:solidFill>
                  <a:schemeClr val="tx1"/>
                </a:solidFill>
              </a:rPr>
              <a:t>c[-1] = 0           </a:t>
            </a:r>
            <a:r>
              <a:rPr lang="en-US" sz="1600" b="0"/>
              <a:t>… rightmost carry bit</a:t>
            </a:r>
            <a:endParaRPr lang="en-US" sz="1600" b="0">
              <a:solidFill>
                <a:schemeClr val="tx1"/>
              </a:solidFill>
            </a:endParaRPr>
          </a:p>
          <a:p>
            <a:r>
              <a:rPr lang="en-US" sz="1600" b="0">
                <a:solidFill>
                  <a:schemeClr val="tx1"/>
                </a:solidFill>
              </a:rPr>
              <a:t>for i = 0 to n-1</a:t>
            </a:r>
          </a:p>
          <a:p>
            <a:r>
              <a:rPr lang="en-US" sz="1600" b="0">
                <a:solidFill>
                  <a:schemeClr val="tx1"/>
                </a:solidFill>
              </a:rPr>
              <a:t>     c[i] = ( (a[i] </a:t>
            </a:r>
            <a:r>
              <a:rPr lang="en-US" sz="1600" b="0">
                <a:solidFill>
                  <a:schemeClr val="accent2"/>
                </a:solidFill>
              </a:rPr>
              <a:t>xor</a:t>
            </a:r>
            <a:r>
              <a:rPr lang="en-US" sz="1600" b="0">
                <a:solidFill>
                  <a:schemeClr val="tx1"/>
                </a:solidFill>
              </a:rPr>
              <a:t> b[i])  </a:t>
            </a:r>
            <a:r>
              <a:rPr lang="en-US" sz="1600" b="0">
                <a:solidFill>
                  <a:schemeClr val="accent2"/>
                </a:solidFill>
              </a:rPr>
              <a:t>and</a:t>
            </a:r>
            <a:r>
              <a:rPr lang="en-US" sz="1600" b="0">
                <a:solidFill>
                  <a:schemeClr val="tx1"/>
                </a:solidFill>
              </a:rPr>
              <a:t>  c[i-1] )  </a:t>
            </a:r>
            <a:r>
              <a:rPr lang="en-US" sz="1600" b="0">
                <a:solidFill>
                  <a:schemeClr val="accent2"/>
                </a:solidFill>
              </a:rPr>
              <a:t>or</a:t>
            </a:r>
            <a:r>
              <a:rPr lang="en-US" sz="1600" b="0">
                <a:solidFill>
                  <a:schemeClr val="tx1"/>
                </a:solidFill>
              </a:rPr>
              <a:t>  ( a[i]  </a:t>
            </a:r>
            <a:r>
              <a:rPr lang="en-US" sz="1600" b="0">
                <a:solidFill>
                  <a:schemeClr val="accent2"/>
                </a:solidFill>
              </a:rPr>
              <a:t>and</a:t>
            </a:r>
            <a:r>
              <a:rPr lang="en-US" sz="1600" b="0">
                <a:solidFill>
                  <a:schemeClr val="tx1"/>
                </a:solidFill>
              </a:rPr>
              <a:t>  b[i] )   </a:t>
            </a:r>
            <a:r>
              <a:rPr lang="en-US" sz="1600" b="0"/>
              <a:t>... next carry bit</a:t>
            </a:r>
            <a:endParaRPr lang="en-US" sz="1600" b="0">
              <a:solidFill>
                <a:schemeClr val="tx1"/>
              </a:solidFill>
            </a:endParaRPr>
          </a:p>
          <a:p>
            <a:r>
              <a:rPr lang="en-US" sz="1600" b="0">
                <a:solidFill>
                  <a:schemeClr val="tx1"/>
                </a:solidFill>
              </a:rPr>
              <a:t>     s[i] = a[i] </a:t>
            </a:r>
            <a:r>
              <a:rPr lang="en-US" sz="1600" b="0">
                <a:solidFill>
                  <a:schemeClr val="accent2"/>
                </a:solidFill>
              </a:rPr>
              <a:t>xor</a:t>
            </a:r>
            <a:r>
              <a:rPr lang="en-US" sz="1600" b="0">
                <a:solidFill>
                  <a:schemeClr val="tx1"/>
                </a:solidFill>
              </a:rPr>
              <a:t> b[i] </a:t>
            </a:r>
            <a:r>
              <a:rPr lang="en-US" sz="1600" b="0">
                <a:solidFill>
                  <a:schemeClr val="accent2"/>
                </a:solidFill>
              </a:rPr>
              <a:t>xor</a:t>
            </a:r>
            <a:r>
              <a:rPr lang="en-US" sz="1600" b="0">
                <a:solidFill>
                  <a:schemeClr val="tx1"/>
                </a:solidFill>
              </a:rPr>
              <a:t> c[i-1]</a:t>
            </a:r>
          </a:p>
        </p:txBody>
      </p:sp>
      <p:sp>
        <p:nvSpPr>
          <p:cNvPr id="25607" name="Text Box 5"/>
          <p:cNvSpPr txBox="1">
            <a:spLocks noChangeArrowheads="1"/>
          </p:cNvSpPr>
          <p:nvPr/>
        </p:nvSpPr>
        <p:spPr bwMode="auto">
          <a:xfrm>
            <a:off x="990600" y="3276600"/>
            <a:ext cx="804545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b="0">
                <a:solidFill>
                  <a:schemeClr val="tx1"/>
                </a:solidFill>
              </a:rPr>
              <a:t> for all (0 &lt;= i &lt;= n-1)  p[i] = a[i] </a:t>
            </a:r>
            <a:r>
              <a:rPr lang="en-US" sz="1800" b="0">
                <a:solidFill>
                  <a:schemeClr val="accent2"/>
                </a:solidFill>
              </a:rPr>
              <a:t>xor</a:t>
            </a:r>
            <a:r>
              <a:rPr lang="en-US" sz="1800" b="0">
                <a:solidFill>
                  <a:schemeClr val="tx1"/>
                </a:solidFill>
              </a:rPr>
              <a:t> b[i]       </a:t>
            </a:r>
            <a:r>
              <a:rPr lang="en-US" sz="1800" b="0"/>
              <a:t>… propagate bit</a:t>
            </a:r>
            <a:endParaRPr lang="en-US" sz="1800" b="0">
              <a:solidFill>
                <a:schemeClr val="tx1"/>
              </a:solidFill>
            </a:endParaRPr>
          </a:p>
          <a:p>
            <a:r>
              <a:rPr lang="en-US" sz="1800" b="0">
                <a:solidFill>
                  <a:schemeClr val="tx1"/>
                </a:solidFill>
              </a:rPr>
              <a:t> for all (0 &lt;= i &lt;= n-1)  g[i] = a[i] </a:t>
            </a:r>
            <a:r>
              <a:rPr lang="en-US" sz="1800" b="0">
                <a:solidFill>
                  <a:schemeClr val="accent2"/>
                </a:solidFill>
              </a:rPr>
              <a:t>and</a:t>
            </a:r>
            <a:r>
              <a:rPr lang="en-US" sz="1800" b="0">
                <a:solidFill>
                  <a:schemeClr val="tx1"/>
                </a:solidFill>
              </a:rPr>
              <a:t> b[i]      </a:t>
            </a:r>
            <a:r>
              <a:rPr lang="en-US" sz="1800" b="0"/>
              <a:t>… generate bit</a:t>
            </a:r>
          </a:p>
          <a:p>
            <a:endParaRPr lang="en-US" sz="1800" b="0"/>
          </a:p>
          <a:p>
            <a:r>
              <a:rPr lang="en-US" sz="1800" b="0"/>
              <a:t>  </a:t>
            </a:r>
            <a:r>
              <a:rPr lang="en-US" sz="1800" b="0">
                <a:solidFill>
                  <a:schemeClr val="tx1"/>
                </a:solidFill>
              </a:rPr>
              <a:t>c[i]   =  ( p[i] </a:t>
            </a:r>
            <a:r>
              <a:rPr lang="en-US" sz="1800" b="0">
                <a:solidFill>
                  <a:schemeClr val="accent2"/>
                </a:solidFill>
              </a:rPr>
              <a:t>and</a:t>
            </a:r>
            <a:r>
              <a:rPr lang="en-US" sz="1800" b="0">
                <a:solidFill>
                  <a:schemeClr val="tx1"/>
                </a:solidFill>
              </a:rPr>
              <a:t> c[i-1] ) </a:t>
            </a:r>
            <a:r>
              <a:rPr lang="en-US" sz="1800" b="0">
                <a:solidFill>
                  <a:schemeClr val="accent2"/>
                </a:solidFill>
              </a:rPr>
              <a:t>or</a:t>
            </a:r>
            <a:r>
              <a:rPr lang="en-US" sz="1800" b="0">
                <a:solidFill>
                  <a:schemeClr val="tx1"/>
                </a:solidFill>
              </a:rPr>
              <a:t> g[i]  =  p[i]    g[i]  *  c[i-1]   =   M[i] *  c[i-1]</a:t>
            </a:r>
          </a:p>
          <a:p>
            <a:r>
              <a:rPr lang="en-US" sz="1800" b="0">
                <a:solidFill>
                  <a:schemeClr val="tx1"/>
                </a:solidFill>
              </a:rPr>
              <a:t>   1                             1                   0       1         1                         1</a:t>
            </a:r>
          </a:p>
          <a:p>
            <a:r>
              <a:rPr lang="en-US" sz="1800" b="0">
                <a:solidFill>
                  <a:schemeClr val="tx1"/>
                </a:solidFill>
              </a:rPr>
              <a:t>                   </a:t>
            </a:r>
            <a:r>
              <a:rPr lang="en-US" sz="1800" b="0"/>
              <a:t>… 2-by-2 Boolean matrix multiplication (associative)</a:t>
            </a:r>
          </a:p>
          <a:p>
            <a:endParaRPr lang="en-US" sz="1800" b="0"/>
          </a:p>
          <a:p>
            <a:r>
              <a:rPr lang="en-US" sz="1800" b="0"/>
              <a:t>        </a:t>
            </a:r>
            <a:r>
              <a:rPr lang="en-US" sz="1800" b="0">
                <a:solidFill>
                  <a:schemeClr val="tx1"/>
                </a:solidFill>
              </a:rPr>
              <a:t>=  M[i] * M[i-1] * … M[0] *     0</a:t>
            </a:r>
          </a:p>
          <a:p>
            <a:r>
              <a:rPr lang="en-US" sz="1800" b="0">
                <a:solidFill>
                  <a:schemeClr val="tx1"/>
                </a:solidFill>
              </a:rPr>
              <a:t>                                                    1</a:t>
            </a:r>
          </a:p>
          <a:p>
            <a:r>
              <a:rPr lang="en-US" sz="1800" b="0">
                <a:solidFill>
                  <a:schemeClr val="tx1"/>
                </a:solidFill>
              </a:rPr>
              <a:t>                   </a:t>
            </a:r>
            <a:r>
              <a:rPr lang="en-US" sz="1800" b="0"/>
              <a:t>… evaluate each product  M[i] * M[i-1] * … * M[0] by parallel prefix</a:t>
            </a:r>
            <a:endParaRPr lang="en-US" sz="1800" b="0">
              <a:solidFill>
                <a:schemeClr val="tx1"/>
              </a:solidFill>
            </a:endParaRPr>
          </a:p>
        </p:txBody>
      </p:sp>
      <p:sp>
        <p:nvSpPr>
          <p:cNvPr id="25608" name="AutoShape 6"/>
          <p:cNvSpPr>
            <a:spLocks/>
          </p:cNvSpPr>
          <p:nvPr/>
        </p:nvSpPr>
        <p:spPr bwMode="auto">
          <a:xfrm>
            <a:off x="1143000" y="4114800"/>
            <a:ext cx="76200" cy="609600"/>
          </a:xfrm>
          <a:prstGeom prst="lef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5609" name="AutoShape 7"/>
          <p:cNvSpPr>
            <a:spLocks/>
          </p:cNvSpPr>
          <p:nvPr/>
        </p:nvSpPr>
        <p:spPr bwMode="auto">
          <a:xfrm>
            <a:off x="1905000" y="4114800"/>
            <a:ext cx="76200" cy="609600"/>
          </a:xfrm>
          <a:prstGeom prst="lef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 sz="180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25610" name="AutoShape 8"/>
          <p:cNvSpPr>
            <a:spLocks/>
          </p:cNvSpPr>
          <p:nvPr/>
        </p:nvSpPr>
        <p:spPr bwMode="auto">
          <a:xfrm>
            <a:off x="4495800" y="4114800"/>
            <a:ext cx="76200" cy="609600"/>
          </a:xfrm>
          <a:prstGeom prst="lef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5611" name="AutoShape 9"/>
          <p:cNvSpPr>
            <a:spLocks/>
          </p:cNvSpPr>
          <p:nvPr/>
        </p:nvSpPr>
        <p:spPr bwMode="auto">
          <a:xfrm>
            <a:off x="5715000" y="4114800"/>
            <a:ext cx="76200" cy="609600"/>
          </a:xfrm>
          <a:prstGeom prst="lef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5612" name="AutoShape 10"/>
          <p:cNvSpPr>
            <a:spLocks/>
          </p:cNvSpPr>
          <p:nvPr/>
        </p:nvSpPr>
        <p:spPr bwMode="auto">
          <a:xfrm>
            <a:off x="7315200" y="4114800"/>
            <a:ext cx="76200" cy="609600"/>
          </a:xfrm>
          <a:prstGeom prst="lef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5613" name="AutoShape 11"/>
          <p:cNvSpPr>
            <a:spLocks/>
          </p:cNvSpPr>
          <p:nvPr/>
        </p:nvSpPr>
        <p:spPr bwMode="auto">
          <a:xfrm>
            <a:off x="1524000" y="4114800"/>
            <a:ext cx="76200" cy="609600"/>
          </a:xfrm>
          <a:prstGeom prst="righ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4" name="AutoShape 12"/>
          <p:cNvSpPr>
            <a:spLocks/>
          </p:cNvSpPr>
          <p:nvPr/>
        </p:nvSpPr>
        <p:spPr bwMode="auto">
          <a:xfrm>
            <a:off x="4191000" y="4114800"/>
            <a:ext cx="76200" cy="609600"/>
          </a:xfrm>
          <a:prstGeom prst="righ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AutoShape 13"/>
          <p:cNvSpPr>
            <a:spLocks/>
          </p:cNvSpPr>
          <p:nvPr/>
        </p:nvSpPr>
        <p:spPr bwMode="auto">
          <a:xfrm>
            <a:off x="5410200" y="4114800"/>
            <a:ext cx="76200" cy="609600"/>
          </a:xfrm>
          <a:prstGeom prst="righ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AutoShape 14"/>
          <p:cNvSpPr>
            <a:spLocks/>
          </p:cNvSpPr>
          <p:nvPr/>
        </p:nvSpPr>
        <p:spPr bwMode="auto">
          <a:xfrm>
            <a:off x="6248400" y="4114800"/>
            <a:ext cx="76200" cy="609600"/>
          </a:xfrm>
          <a:prstGeom prst="righ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AutoShape 15"/>
          <p:cNvSpPr>
            <a:spLocks/>
          </p:cNvSpPr>
          <p:nvPr/>
        </p:nvSpPr>
        <p:spPr bwMode="auto">
          <a:xfrm>
            <a:off x="7924800" y="4114800"/>
            <a:ext cx="76200" cy="609600"/>
          </a:xfrm>
          <a:prstGeom prst="righ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8" name="AutoShape 16"/>
          <p:cNvSpPr>
            <a:spLocks/>
          </p:cNvSpPr>
          <p:nvPr/>
        </p:nvSpPr>
        <p:spPr bwMode="auto">
          <a:xfrm>
            <a:off x="4648200" y="5181600"/>
            <a:ext cx="76200" cy="609600"/>
          </a:xfrm>
          <a:prstGeom prst="righ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9" name="AutoShape 17"/>
          <p:cNvSpPr>
            <a:spLocks/>
          </p:cNvSpPr>
          <p:nvPr/>
        </p:nvSpPr>
        <p:spPr bwMode="auto">
          <a:xfrm>
            <a:off x="4114800" y="5181600"/>
            <a:ext cx="76200" cy="609600"/>
          </a:xfrm>
          <a:prstGeom prst="leftBracket">
            <a:avLst>
              <a:gd name="adj" fmla="val 66667"/>
            </a:avLst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endParaRPr lang="en-US" sz="18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1AD47A83-FCAC-BD4E-8084-4CD135A195FB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24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82563"/>
            <a:ext cx="7162800" cy="579437"/>
          </a:xfrm>
          <a:noFill/>
        </p:spPr>
        <p:txBody>
          <a:bodyPr lIns="90488" tIns="44450" rIns="90488" bIns="44450" anchor="ctr"/>
          <a:lstStyle/>
          <a:p>
            <a:r>
              <a:rPr lang="en-US">
                <a:latin typeface="Arial" charset="0"/>
              </a:rPr>
              <a:t>Segmented Operations</a:t>
            </a:r>
          </a:p>
        </p:txBody>
      </p:sp>
      <p:sp>
        <p:nvSpPr>
          <p:cNvPr id="26629" name="Rectangle 3"/>
          <p:cNvSpPr>
            <a:spLocks noChangeArrowheads="1"/>
          </p:cNvSpPr>
          <p:nvPr/>
        </p:nvSpPr>
        <p:spPr bwMode="auto">
          <a:xfrm>
            <a:off x="625475" y="2351088"/>
            <a:ext cx="7997825" cy="3484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 lvl="4">
              <a:lnSpc>
                <a:spcPct val="90000"/>
              </a:lnSpc>
              <a:spcBef>
                <a:spcPct val="50000"/>
              </a:spcBef>
            </a:pPr>
            <a:r>
              <a:rPr lang="en-US" sz="2400" b="0" baseline="-25000">
                <a:solidFill>
                  <a:schemeClr val="tx1"/>
                </a:solidFill>
                <a:latin typeface="Times New Roman" charset="0"/>
              </a:rPr>
              <a:t>2</a:t>
            </a: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		(y, T)		(y, F)    </a:t>
            </a:r>
          </a:p>
          <a:p>
            <a:pPr lvl="3">
              <a:lnSpc>
                <a:spcPct val="90000"/>
              </a:lnSpc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     (x, T)		(x  y, T)	(y, F)</a:t>
            </a:r>
          </a:p>
          <a:p>
            <a:pPr lvl="3">
              <a:lnSpc>
                <a:spcPct val="90000"/>
              </a:lnSpc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     (x, F)		(y, T)		(x</a:t>
            </a:r>
            <a:r>
              <a:rPr lang="en-US" sz="2400" b="0">
                <a:solidFill>
                  <a:schemeClr val="tx1"/>
                </a:solidFill>
                <a:latin typeface="Symbol" charset="0"/>
              </a:rPr>
              <a:t>Å</a:t>
            </a: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y, F)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US" sz="2400">
              <a:solidFill>
                <a:schemeClr val="tx1"/>
              </a:solidFill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e. g.	1	2	3	4	5	6	7	8</a:t>
            </a:r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T	T      	F	F	F      	T      	F      	T</a:t>
            </a:r>
          </a:p>
          <a:p>
            <a:pPr lvl="2">
              <a:lnSpc>
                <a:spcPct val="90000"/>
              </a:lnSpc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1	3  	3	7         12	6	7	8     </a:t>
            </a:r>
          </a:p>
        </p:txBody>
      </p:sp>
      <p:sp>
        <p:nvSpPr>
          <p:cNvPr id="26630" name="Rectangle 4"/>
          <p:cNvSpPr>
            <a:spLocks noChangeArrowheads="1"/>
          </p:cNvSpPr>
          <p:nvPr/>
        </p:nvSpPr>
        <p:spPr bwMode="auto">
          <a:xfrm>
            <a:off x="1316038" y="4337050"/>
            <a:ext cx="1739900" cy="444500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1" name="Rectangle 5"/>
          <p:cNvSpPr>
            <a:spLocks noChangeArrowheads="1"/>
          </p:cNvSpPr>
          <p:nvPr/>
        </p:nvSpPr>
        <p:spPr bwMode="auto">
          <a:xfrm>
            <a:off x="3144838" y="4337050"/>
            <a:ext cx="2654300" cy="444500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2" name="Rectangle 6"/>
          <p:cNvSpPr>
            <a:spLocks noChangeArrowheads="1"/>
          </p:cNvSpPr>
          <p:nvPr/>
        </p:nvSpPr>
        <p:spPr bwMode="auto">
          <a:xfrm>
            <a:off x="5888038" y="4337050"/>
            <a:ext cx="2654300" cy="444500"/>
          </a:xfrm>
          <a:prstGeom prst="rect">
            <a:avLst/>
          </a:prstGeom>
          <a:noFill/>
          <a:ln w="12700">
            <a:solidFill>
              <a:schemeClr val="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Line 7"/>
          <p:cNvSpPr>
            <a:spLocks noChangeShapeType="1"/>
          </p:cNvSpPr>
          <p:nvPr/>
        </p:nvSpPr>
        <p:spPr bwMode="auto">
          <a:xfrm>
            <a:off x="6719888" y="4330700"/>
            <a:ext cx="0" cy="457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Line 8"/>
          <p:cNvSpPr>
            <a:spLocks noChangeShapeType="1"/>
          </p:cNvSpPr>
          <p:nvPr/>
        </p:nvSpPr>
        <p:spPr bwMode="auto">
          <a:xfrm>
            <a:off x="7634288" y="4330700"/>
            <a:ext cx="0" cy="457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5" name="Line 9"/>
          <p:cNvSpPr>
            <a:spLocks noChangeShapeType="1"/>
          </p:cNvSpPr>
          <p:nvPr/>
        </p:nvSpPr>
        <p:spPr bwMode="auto">
          <a:xfrm>
            <a:off x="3062288" y="4864100"/>
            <a:ext cx="0" cy="838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6" name="Line 10"/>
          <p:cNvSpPr>
            <a:spLocks noChangeShapeType="1"/>
          </p:cNvSpPr>
          <p:nvPr/>
        </p:nvSpPr>
        <p:spPr bwMode="auto">
          <a:xfrm>
            <a:off x="5805488" y="4864100"/>
            <a:ext cx="0" cy="838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7" name="Line 11"/>
          <p:cNvSpPr>
            <a:spLocks noChangeShapeType="1"/>
          </p:cNvSpPr>
          <p:nvPr/>
        </p:nvSpPr>
        <p:spPr bwMode="auto">
          <a:xfrm>
            <a:off x="6719888" y="4864100"/>
            <a:ext cx="0" cy="838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8" name="Line 12"/>
          <p:cNvSpPr>
            <a:spLocks noChangeShapeType="1"/>
          </p:cNvSpPr>
          <p:nvPr/>
        </p:nvSpPr>
        <p:spPr bwMode="auto">
          <a:xfrm>
            <a:off x="7634288" y="4864100"/>
            <a:ext cx="0" cy="838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9" name="Rectangle 13"/>
          <p:cNvSpPr>
            <a:spLocks noChangeArrowheads="1"/>
          </p:cNvSpPr>
          <p:nvPr/>
        </p:nvSpPr>
        <p:spPr bwMode="auto">
          <a:xfrm>
            <a:off x="396875" y="5322888"/>
            <a:ext cx="1292225" cy="417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Result</a:t>
            </a:r>
          </a:p>
        </p:txBody>
      </p:sp>
      <p:sp>
        <p:nvSpPr>
          <p:cNvPr id="26640" name="Line 14"/>
          <p:cNvSpPr>
            <a:spLocks noChangeShapeType="1"/>
          </p:cNvSpPr>
          <p:nvPr/>
        </p:nvSpPr>
        <p:spPr bwMode="auto">
          <a:xfrm>
            <a:off x="2224088" y="2806700"/>
            <a:ext cx="5257800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1" name="Rectangle 15"/>
          <p:cNvSpPr>
            <a:spLocks noChangeArrowheads="1"/>
          </p:cNvSpPr>
          <p:nvPr/>
        </p:nvSpPr>
        <p:spPr bwMode="auto">
          <a:xfrm>
            <a:off x="7391400" y="1524000"/>
            <a:ext cx="3810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42" name="Text Box 16"/>
          <p:cNvSpPr txBox="1">
            <a:spLocks noChangeArrowheads="1"/>
          </p:cNvSpPr>
          <p:nvPr/>
        </p:nvSpPr>
        <p:spPr bwMode="auto">
          <a:xfrm>
            <a:off x="396875" y="914400"/>
            <a:ext cx="4191000" cy="1441450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chemeClr val="tx1"/>
                </a:solidFill>
              </a:rPr>
              <a:t>Inputs = Ordered Pairs</a:t>
            </a:r>
          </a:p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chemeClr val="tx1"/>
                </a:solidFill>
              </a:rPr>
              <a:t>              (operand, boolean)</a:t>
            </a:r>
          </a:p>
          <a:p>
            <a:pPr eaLnBrk="1" hangingPunct="1">
              <a:spcBef>
                <a:spcPct val="20000"/>
              </a:spcBef>
            </a:pPr>
            <a:r>
              <a:rPr lang="en-US">
                <a:solidFill>
                  <a:schemeClr val="tx1"/>
                </a:solidFill>
              </a:rPr>
              <a:t>e.g. (x, T) or (x, F)</a:t>
            </a:r>
          </a:p>
          <a:p>
            <a:pPr eaLnBrk="1" hangingPunct="1"/>
            <a:endParaRPr lang="en-US">
              <a:solidFill>
                <a:schemeClr val="tx1"/>
              </a:solidFill>
            </a:endParaRPr>
          </a:p>
        </p:txBody>
      </p:sp>
      <p:sp>
        <p:nvSpPr>
          <p:cNvPr id="26643" name="Text Box 17"/>
          <p:cNvSpPr txBox="1">
            <a:spLocks noChangeArrowheads="1"/>
          </p:cNvSpPr>
          <p:nvPr/>
        </p:nvSpPr>
        <p:spPr bwMode="auto">
          <a:xfrm>
            <a:off x="6057900" y="914400"/>
            <a:ext cx="2514600" cy="1016000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006600"/>
                </a:solidFill>
              </a:rPr>
              <a:t>Change of segment indicated  by switching T/F</a:t>
            </a:r>
          </a:p>
        </p:txBody>
      </p:sp>
      <p:grpSp>
        <p:nvGrpSpPr>
          <p:cNvPr id="26644" name="Group 18"/>
          <p:cNvGrpSpPr>
            <a:grpSpLocks/>
          </p:cNvGrpSpPr>
          <p:nvPr/>
        </p:nvGrpSpPr>
        <p:grpSpPr bwMode="auto">
          <a:xfrm>
            <a:off x="4510088" y="2806700"/>
            <a:ext cx="350837" cy="457200"/>
            <a:chOff x="4262" y="1174"/>
            <a:chExt cx="221" cy="288"/>
          </a:xfrm>
        </p:grpSpPr>
        <p:sp>
          <p:nvSpPr>
            <p:cNvPr id="26648" name="Text Box 19"/>
            <p:cNvSpPr txBox="1">
              <a:spLocks noChangeArrowheads="1"/>
            </p:cNvSpPr>
            <p:nvPr/>
          </p:nvSpPr>
          <p:spPr bwMode="auto">
            <a:xfrm>
              <a:off x="4262" y="1174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400" b="0">
                  <a:solidFill>
                    <a:schemeClr val="tx1"/>
                  </a:solidFill>
                  <a:latin typeface="Symbol" charset="0"/>
                </a:rPr>
                <a:t>+</a:t>
              </a:r>
            </a:p>
          </p:txBody>
        </p:sp>
        <p:sp>
          <p:nvSpPr>
            <p:cNvPr id="26649" name="Oval 20"/>
            <p:cNvSpPr>
              <a:spLocks noChangeArrowheads="1"/>
            </p:cNvSpPr>
            <p:nvPr/>
          </p:nvSpPr>
          <p:spPr bwMode="auto">
            <a:xfrm>
              <a:off x="4320" y="1296"/>
              <a:ext cx="96" cy="96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6645" name="Group 21"/>
          <p:cNvGrpSpPr>
            <a:grpSpLocks/>
          </p:cNvGrpSpPr>
          <p:nvPr/>
        </p:nvGrpSpPr>
        <p:grpSpPr bwMode="auto">
          <a:xfrm>
            <a:off x="2224088" y="2349500"/>
            <a:ext cx="350837" cy="457200"/>
            <a:chOff x="4262" y="1174"/>
            <a:chExt cx="221" cy="288"/>
          </a:xfrm>
        </p:grpSpPr>
        <p:sp>
          <p:nvSpPr>
            <p:cNvPr id="26646" name="Text Box 22"/>
            <p:cNvSpPr txBox="1">
              <a:spLocks noChangeArrowheads="1"/>
            </p:cNvSpPr>
            <p:nvPr/>
          </p:nvSpPr>
          <p:spPr bwMode="auto">
            <a:xfrm>
              <a:off x="4262" y="1174"/>
              <a:ext cx="22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1pPr>
              <a:lvl2pPr marL="742950" indent="-28575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accent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400" b="0">
                  <a:solidFill>
                    <a:schemeClr val="tx1"/>
                  </a:solidFill>
                  <a:latin typeface="Symbol" charset="0"/>
                </a:rPr>
                <a:t>+</a:t>
              </a:r>
            </a:p>
          </p:txBody>
        </p:sp>
        <p:sp>
          <p:nvSpPr>
            <p:cNvPr id="26647" name="Oval 23"/>
            <p:cNvSpPr>
              <a:spLocks noChangeArrowheads="1"/>
            </p:cNvSpPr>
            <p:nvPr/>
          </p:nvSpPr>
          <p:spPr bwMode="auto">
            <a:xfrm>
              <a:off x="4320" y="1296"/>
              <a:ext cx="96" cy="96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685800"/>
            <a:ext cx="7162800" cy="4114800"/>
          </a:xfrm>
          <a:noFill/>
        </p:spPr>
        <p:txBody>
          <a:bodyPr lIns="90488" tIns="44450" rIns="90488" bIns="44450"/>
          <a:lstStyle/>
          <a:p>
            <a:pPr marL="285750" indent="-285750" algn="ctr">
              <a:buFontTx/>
              <a:buNone/>
            </a:pPr>
            <a:r>
              <a:rPr lang="en-US" sz="8000">
                <a:latin typeface="Arial" charset="0"/>
              </a:rPr>
              <a:t>Any Prefix Operation May Be Segmented!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90600" y="165100"/>
            <a:ext cx="7162800" cy="465138"/>
          </a:xfrm>
        </p:spPr>
        <p:txBody>
          <a:bodyPr lIns="90488" tIns="44450" rIns="90488" bIns="44450"/>
          <a:lstStyle/>
          <a:p>
            <a:pPr marL="285750" indent="-285750">
              <a:lnSpc>
                <a:spcPct val="87000"/>
              </a:lnSpc>
              <a:spcBef>
                <a:spcPct val="0"/>
              </a:spcBef>
              <a:buFontTx/>
              <a:buNone/>
              <a:defRPr/>
            </a:pPr>
            <a:r>
              <a:rPr lang="en-US" sz="2800" b="1" dirty="0" smtClean="0">
                <a:solidFill>
                  <a:srgbClr val="000099"/>
                </a:solidFill>
                <a:latin typeface="+mj-lt"/>
                <a:ea typeface="+mj-ea"/>
                <a:cs typeface="+mj-cs"/>
              </a:rPr>
              <a:t>Graph algorithms by segmented scans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FBF6DDDF-81E4-C248-9D4A-4677BE50566D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27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0724" name="Rectangle 2"/>
          <p:cNvSpPr>
            <a:spLocks noGrp="1" noChangeArrowheads="1"/>
          </p:cNvSpPr>
          <p:nvPr>
            <p:ph type="title"/>
          </p:nvPr>
        </p:nvSpPr>
        <p:spPr>
          <a:xfrm>
            <a:off x="798513" y="306388"/>
            <a:ext cx="8072437" cy="435504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Multiplying n-by-n matrices in O(log n) </a:t>
            </a:r>
            <a:r>
              <a:rPr lang="en-US" dirty="0" smtClean="0">
                <a:latin typeface="Arial" charset="0"/>
              </a:rPr>
              <a:t>span</a:t>
            </a:r>
            <a:endParaRPr lang="en-US" dirty="0">
              <a:latin typeface="Arial" charset="0"/>
            </a:endParaRPr>
          </a:p>
        </p:txBody>
      </p:sp>
      <p:sp>
        <p:nvSpPr>
          <p:cNvPr id="3072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2984407"/>
          </a:xfrm>
        </p:spPr>
        <p:txBody>
          <a:bodyPr/>
          <a:lstStyle/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For all (1 &lt;= </a:t>
            </a:r>
            <a:r>
              <a:rPr lang="en-US" dirty="0" err="1">
                <a:latin typeface="Arial" charset="0"/>
              </a:rPr>
              <a:t>i,j,k</a:t>
            </a:r>
            <a:r>
              <a:rPr lang="en-US" dirty="0">
                <a:latin typeface="Arial" charset="0"/>
              </a:rPr>
              <a:t> &lt;= n)    P(</a:t>
            </a:r>
            <a:r>
              <a:rPr lang="en-US" dirty="0" err="1">
                <a:latin typeface="Arial" charset="0"/>
              </a:rPr>
              <a:t>i,j,k</a:t>
            </a:r>
            <a:r>
              <a:rPr lang="en-US" dirty="0">
                <a:latin typeface="Arial" charset="0"/>
              </a:rPr>
              <a:t>) = A(</a:t>
            </a:r>
            <a:r>
              <a:rPr lang="en-US" dirty="0" err="1">
                <a:latin typeface="Arial" charset="0"/>
              </a:rPr>
              <a:t>i,k</a:t>
            </a:r>
            <a:r>
              <a:rPr lang="en-US" dirty="0">
                <a:latin typeface="Arial" charset="0"/>
              </a:rPr>
              <a:t>) * B(</a:t>
            </a:r>
            <a:r>
              <a:rPr lang="en-US" dirty="0" err="1">
                <a:latin typeface="Arial" charset="0"/>
              </a:rPr>
              <a:t>k,j</a:t>
            </a:r>
            <a:r>
              <a:rPr lang="en-US" dirty="0">
                <a:latin typeface="Arial" charset="0"/>
              </a:rPr>
              <a:t>)</a:t>
            </a:r>
          </a:p>
          <a:p>
            <a:pPr lvl="1"/>
            <a:r>
              <a:rPr lang="en-US" dirty="0" smtClean="0">
                <a:latin typeface="Arial" charset="0"/>
              </a:rPr>
              <a:t>span = 1, work = n</a:t>
            </a:r>
            <a:r>
              <a:rPr lang="en-US" baseline="30000" dirty="0" smtClean="0">
                <a:latin typeface="Arial" charset="0"/>
              </a:rPr>
              <a:t>3</a:t>
            </a:r>
            <a:r>
              <a:rPr lang="en-US" dirty="0">
                <a:latin typeface="Arial" charset="0"/>
              </a:rPr>
              <a:t/>
            </a:r>
            <a:br>
              <a:rPr lang="en-US" dirty="0">
                <a:latin typeface="Arial" charset="0"/>
              </a:rPr>
            </a:br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For all (1 &lt;= </a:t>
            </a:r>
            <a:r>
              <a:rPr lang="en-US" dirty="0" err="1" smtClean="0">
                <a:latin typeface="Arial" charset="0"/>
              </a:rPr>
              <a:t>i,j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&lt;= n)      C(</a:t>
            </a:r>
            <a:r>
              <a:rPr lang="en-US" dirty="0" err="1">
                <a:latin typeface="Arial" charset="0"/>
              </a:rPr>
              <a:t>i,j</a:t>
            </a:r>
            <a:r>
              <a:rPr lang="en-US" dirty="0">
                <a:latin typeface="Arial" charset="0"/>
              </a:rPr>
              <a:t>) = </a:t>
            </a:r>
            <a:r>
              <a:rPr lang="en-US" sz="2800" b="1" dirty="0">
                <a:latin typeface="Symbol" charset="0"/>
              </a:rPr>
              <a:t>S </a:t>
            </a:r>
            <a:r>
              <a:rPr lang="en-US" dirty="0">
                <a:latin typeface="Arial" charset="0"/>
              </a:rPr>
              <a:t>P(</a:t>
            </a:r>
            <a:r>
              <a:rPr lang="en-US" dirty="0" err="1">
                <a:latin typeface="Arial" charset="0"/>
              </a:rPr>
              <a:t>i,j,k</a:t>
            </a:r>
            <a:r>
              <a:rPr lang="en-US" dirty="0">
                <a:latin typeface="Arial" charset="0"/>
              </a:rPr>
              <a:t>)</a:t>
            </a:r>
          </a:p>
          <a:p>
            <a:pPr lvl="1"/>
            <a:r>
              <a:rPr lang="en-US" dirty="0">
                <a:latin typeface="Arial" charset="0"/>
              </a:rPr>
              <a:t>s</a:t>
            </a:r>
            <a:r>
              <a:rPr lang="en-US" dirty="0" smtClean="0">
                <a:latin typeface="Arial" charset="0"/>
              </a:rPr>
              <a:t>pan = </a:t>
            </a:r>
            <a:r>
              <a:rPr lang="en-US" dirty="0">
                <a:latin typeface="Arial" charset="0"/>
              </a:rPr>
              <a:t>O(log n</a:t>
            </a:r>
            <a:r>
              <a:rPr lang="en-US" dirty="0" smtClean="0">
                <a:latin typeface="Arial" charset="0"/>
              </a:rPr>
              <a:t>), work = </a:t>
            </a:r>
            <a:r>
              <a:rPr lang="en-US" dirty="0" smtClean="0">
                <a:latin typeface="Arial" charset="0"/>
              </a:rPr>
              <a:t>n</a:t>
            </a:r>
            <a:r>
              <a:rPr lang="en-US" baseline="30000" dirty="0" smtClean="0">
                <a:latin typeface="Arial" charset="0"/>
              </a:rPr>
              <a:t>3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using </a:t>
            </a:r>
            <a:r>
              <a:rPr lang="en-US" dirty="0">
                <a:latin typeface="Arial" charset="0"/>
              </a:rPr>
              <a:t>a </a:t>
            </a:r>
            <a:r>
              <a:rPr lang="en-US" dirty="0" smtClean="0">
                <a:latin typeface="Arial" charset="0"/>
              </a:rPr>
              <a:t>tree</a:t>
            </a:r>
            <a:endParaRPr lang="en-US" dirty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A70A859D-E6D1-514B-AE46-3FF8E5DA0043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28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489950" cy="435504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Inverting dense n-by-n matrices in O(log</a:t>
            </a:r>
            <a:r>
              <a:rPr lang="en-US" baseline="30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 n) </a:t>
            </a:r>
            <a:r>
              <a:rPr lang="en-US" dirty="0" smtClean="0">
                <a:latin typeface="Arial" charset="0"/>
              </a:rPr>
              <a:t>span</a:t>
            </a:r>
            <a:endParaRPr lang="en-US" dirty="0">
              <a:latin typeface="Arial" charset="0"/>
            </a:endParaRP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001000" cy="5462008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Lemma 1: </a:t>
            </a:r>
            <a:r>
              <a:rPr lang="en-US" dirty="0" err="1">
                <a:latin typeface="Arial" charset="0"/>
              </a:rPr>
              <a:t>Cayley</a:t>
            </a:r>
            <a:r>
              <a:rPr lang="en-US" dirty="0">
                <a:latin typeface="Arial" charset="0"/>
              </a:rPr>
              <a:t>-Hamilton Theorem</a:t>
            </a:r>
          </a:p>
          <a:p>
            <a:pPr lvl="1"/>
            <a:r>
              <a:rPr lang="en-US" dirty="0">
                <a:latin typeface="Arial" charset="0"/>
              </a:rPr>
              <a:t>expression for A</a:t>
            </a:r>
            <a:r>
              <a:rPr lang="en-US" baseline="30000" dirty="0">
                <a:latin typeface="Arial" charset="0"/>
              </a:rPr>
              <a:t>-1</a:t>
            </a:r>
            <a:r>
              <a:rPr lang="en-US" dirty="0">
                <a:latin typeface="Arial" charset="0"/>
              </a:rPr>
              <a:t> via characteristic polynomial in A</a:t>
            </a:r>
          </a:p>
          <a:p>
            <a:r>
              <a:rPr lang="en-US" dirty="0">
                <a:latin typeface="Arial" charset="0"/>
              </a:rPr>
              <a:t>Lemma 2: Newton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dirty="0">
                <a:latin typeface="Arial" charset="0"/>
              </a:rPr>
              <a:t>s Identities</a:t>
            </a:r>
          </a:p>
          <a:p>
            <a:pPr lvl="1"/>
            <a:r>
              <a:rPr lang="en-US" dirty="0">
                <a:latin typeface="Arial" charset="0"/>
              </a:rPr>
              <a:t>Triangular system of equations for coefficients of characteristic polynomial</a:t>
            </a:r>
          </a:p>
          <a:p>
            <a:r>
              <a:rPr lang="en-US" dirty="0">
                <a:latin typeface="Arial" charset="0"/>
              </a:rPr>
              <a:t>Lemma 3: trace(</a:t>
            </a:r>
            <a:r>
              <a:rPr lang="en-US" dirty="0" err="1">
                <a:latin typeface="Arial" charset="0"/>
              </a:rPr>
              <a:t>A</a:t>
            </a:r>
            <a:r>
              <a:rPr lang="en-US" baseline="50000" dirty="0" err="1">
                <a:latin typeface="Arial" charset="0"/>
              </a:rPr>
              <a:t>k</a:t>
            </a:r>
            <a:r>
              <a:rPr lang="en-US" dirty="0">
                <a:latin typeface="Arial" charset="0"/>
              </a:rPr>
              <a:t>)  =  </a:t>
            </a:r>
            <a:r>
              <a:rPr lang="en-US" dirty="0">
                <a:latin typeface="Symbol" charset="0"/>
              </a:rPr>
              <a:t>S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   </a:t>
            </a:r>
            <a:r>
              <a:rPr lang="en-US" dirty="0" err="1" smtClean="0">
                <a:latin typeface="Arial" charset="0"/>
              </a:rPr>
              <a:t>A</a:t>
            </a:r>
            <a:r>
              <a:rPr lang="en-US" baseline="50000" dirty="0" err="1" smtClean="0">
                <a:latin typeface="Arial" charset="0"/>
              </a:rPr>
              <a:t>k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Arial" charset="0"/>
              </a:rPr>
              <a:t>[</a:t>
            </a:r>
            <a:r>
              <a:rPr lang="en-US" dirty="0" err="1">
                <a:latin typeface="Arial" charset="0"/>
              </a:rPr>
              <a:t>i,i</a:t>
            </a:r>
            <a:r>
              <a:rPr lang="en-US" dirty="0">
                <a:latin typeface="Arial" charset="0"/>
              </a:rPr>
              <a:t>]  = </a:t>
            </a:r>
            <a:r>
              <a:rPr lang="en-US" dirty="0" smtClean="0">
                <a:latin typeface="Arial" charset="0"/>
              </a:rPr>
              <a:t> </a:t>
            </a:r>
            <a:r>
              <a:rPr lang="en-US" dirty="0">
                <a:latin typeface="Symbol" charset="0"/>
              </a:rPr>
              <a:t>S  </a:t>
            </a:r>
            <a:r>
              <a:rPr lang="en-US" dirty="0">
                <a:latin typeface="Arial" charset="0"/>
              </a:rPr>
              <a:t>[</a:t>
            </a:r>
            <a:r>
              <a:rPr lang="en-US" dirty="0">
                <a:latin typeface="Symbol" charset="0"/>
              </a:rPr>
              <a:t>l</a:t>
            </a:r>
            <a:r>
              <a:rPr lang="en-US" sz="3600" baseline="-26000" dirty="0">
                <a:latin typeface="Arial" charset="0"/>
              </a:rPr>
              <a:t>i</a:t>
            </a:r>
            <a:r>
              <a:rPr lang="en-US" dirty="0">
                <a:latin typeface="Arial" charset="0"/>
              </a:rPr>
              <a:t> (A)]</a:t>
            </a:r>
            <a:r>
              <a:rPr lang="en-US" baseline="50000" dirty="0">
                <a:latin typeface="Arial" charset="0"/>
              </a:rPr>
              <a:t>k</a:t>
            </a:r>
          </a:p>
          <a:p>
            <a:r>
              <a:rPr lang="en-US" dirty="0" err="1">
                <a:latin typeface="Arial" charset="0"/>
              </a:rPr>
              <a:t>Csanky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dirty="0">
                <a:latin typeface="Arial" charset="0"/>
              </a:rPr>
              <a:t>s Algorithm (1976)</a:t>
            </a: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Completely numerically unstable</a:t>
            </a:r>
          </a:p>
        </p:txBody>
      </p:sp>
      <p:sp>
        <p:nvSpPr>
          <p:cNvPr id="31750" name="Text Box 5"/>
          <p:cNvSpPr txBox="1">
            <a:spLocks noChangeArrowheads="1"/>
          </p:cNvSpPr>
          <p:nvPr/>
        </p:nvSpPr>
        <p:spPr bwMode="auto">
          <a:xfrm>
            <a:off x="3962400" y="3293269"/>
            <a:ext cx="51197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 err="1">
                <a:solidFill>
                  <a:schemeClr val="tx1"/>
                </a:solidFill>
              </a:rPr>
              <a:t>i</a:t>
            </a:r>
            <a:r>
              <a:rPr lang="en-US" sz="1800" dirty="0" smtClean="0">
                <a:solidFill>
                  <a:schemeClr val="tx1"/>
                </a:solidFill>
              </a:rPr>
              <a:t>=1</a:t>
            </a: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31751" name="Text Box 6"/>
          <p:cNvSpPr txBox="1">
            <a:spLocks noChangeArrowheads="1"/>
          </p:cNvSpPr>
          <p:nvPr/>
        </p:nvSpPr>
        <p:spPr bwMode="auto">
          <a:xfrm>
            <a:off x="3962400" y="2926556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n</a:t>
            </a: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31752" name="Text Box 7"/>
          <p:cNvSpPr txBox="1">
            <a:spLocks noChangeArrowheads="1"/>
          </p:cNvSpPr>
          <p:nvPr/>
        </p:nvSpPr>
        <p:spPr bwMode="auto">
          <a:xfrm>
            <a:off x="5638800" y="3383756"/>
            <a:ext cx="508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 err="1">
                <a:solidFill>
                  <a:schemeClr val="tx1"/>
                </a:solidFill>
              </a:rPr>
              <a:t>i</a:t>
            </a:r>
            <a:r>
              <a:rPr lang="en-US" sz="1800" dirty="0">
                <a:solidFill>
                  <a:schemeClr val="tx1"/>
                </a:solidFill>
              </a:rPr>
              <a:t>=1</a:t>
            </a: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31753" name="Text Box 8"/>
          <p:cNvSpPr txBox="1">
            <a:spLocks noChangeArrowheads="1"/>
          </p:cNvSpPr>
          <p:nvPr/>
        </p:nvSpPr>
        <p:spPr bwMode="auto">
          <a:xfrm>
            <a:off x="5655966" y="2834221"/>
            <a:ext cx="32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800" dirty="0">
                <a:solidFill>
                  <a:schemeClr val="tx1"/>
                </a:solidFill>
              </a:rPr>
              <a:t>n</a:t>
            </a:r>
            <a:endParaRPr lang="en-US" sz="1800" b="0" dirty="0">
              <a:solidFill>
                <a:schemeClr val="tx1"/>
              </a:solidFill>
            </a:endParaRPr>
          </a:p>
        </p:txBody>
      </p:sp>
      <p:sp>
        <p:nvSpPr>
          <p:cNvPr id="31754" name="Text Box 9"/>
          <p:cNvSpPr txBox="1">
            <a:spLocks noChangeArrowheads="1"/>
          </p:cNvSpPr>
          <p:nvPr/>
        </p:nvSpPr>
        <p:spPr bwMode="auto">
          <a:xfrm>
            <a:off x="1143000" y="3962400"/>
            <a:ext cx="6980238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600" dirty="0">
                <a:solidFill>
                  <a:schemeClr val="tx1"/>
                </a:solidFill>
              </a:rPr>
              <a:t>1) Compute the powers A</a:t>
            </a:r>
            <a:r>
              <a:rPr lang="en-US" sz="1600" baseline="300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, A</a:t>
            </a:r>
            <a:r>
              <a:rPr lang="en-US" sz="1600" baseline="30000" dirty="0">
                <a:solidFill>
                  <a:schemeClr val="tx1"/>
                </a:solidFill>
              </a:rPr>
              <a:t>3</a:t>
            </a:r>
            <a:r>
              <a:rPr lang="en-US" sz="1600" dirty="0">
                <a:solidFill>
                  <a:schemeClr val="tx1"/>
                </a:solidFill>
              </a:rPr>
              <a:t>, …,A</a:t>
            </a:r>
            <a:r>
              <a:rPr lang="en-US" sz="1600" baseline="30000" dirty="0">
                <a:solidFill>
                  <a:schemeClr val="tx1"/>
                </a:solidFill>
              </a:rPr>
              <a:t>n-1</a:t>
            </a:r>
            <a:r>
              <a:rPr lang="en-US" sz="1600" dirty="0">
                <a:solidFill>
                  <a:schemeClr val="tx1"/>
                </a:solidFill>
              </a:rPr>
              <a:t> by parallel prefix</a:t>
            </a:r>
          </a:p>
          <a:p>
            <a:r>
              <a:rPr lang="en-US" sz="1600" dirty="0">
                <a:solidFill>
                  <a:schemeClr val="tx1"/>
                </a:solidFill>
              </a:rPr>
              <a:t>          </a:t>
            </a:r>
            <a:r>
              <a:rPr lang="en-US" sz="1600" dirty="0" smtClean="0">
                <a:solidFill>
                  <a:schemeClr val="tx1"/>
                </a:solidFill>
              </a:rPr>
              <a:t>span = </a:t>
            </a:r>
            <a:r>
              <a:rPr lang="en-US" sz="1600" dirty="0">
                <a:solidFill>
                  <a:schemeClr val="tx1"/>
                </a:solidFill>
              </a:rPr>
              <a:t>O(log</a:t>
            </a:r>
            <a:r>
              <a:rPr lang="en-US" sz="1600" baseline="300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n)</a:t>
            </a:r>
          </a:p>
          <a:p>
            <a:r>
              <a:rPr lang="en-US" sz="1600" dirty="0">
                <a:solidFill>
                  <a:schemeClr val="tx1"/>
                </a:solidFill>
              </a:rPr>
              <a:t>2) Compute the traces </a:t>
            </a:r>
            <a:r>
              <a:rPr lang="en-US" sz="1600" dirty="0" err="1">
                <a:solidFill>
                  <a:schemeClr val="tx1"/>
                </a:solidFill>
              </a:rPr>
              <a:t>s</a:t>
            </a:r>
            <a:r>
              <a:rPr lang="en-US" sz="1600" baseline="-25000" dirty="0" err="1">
                <a:solidFill>
                  <a:schemeClr val="tx1"/>
                </a:solidFill>
              </a:rPr>
              <a:t>k</a:t>
            </a:r>
            <a:r>
              <a:rPr lang="en-US" sz="1600" dirty="0">
                <a:solidFill>
                  <a:schemeClr val="tx1"/>
                </a:solidFill>
              </a:rPr>
              <a:t> = trace(</a:t>
            </a:r>
            <a:r>
              <a:rPr lang="en-US" sz="1600" dirty="0" err="1">
                <a:solidFill>
                  <a:schemeClr val="tx1"/>
                </a:solidFill>
              </a:rPr>
              <a:t>A</a:t>
            </a:r>
            <a:r>
              <a:rPr lang="en-US" sz="1600" baseline="30000" dirty="0" err="1">
                <a:solidFill>
                  <a:schemeClr val="tx1"/>
                </a:solidFill>
              </a:rPr>
              <a:t>k</a:t>
            </a:r>
            <a:r>
              <a:rPr lang="en-US" sz="1600" dirty="0">
                <a:solidFill>
                  <a:schemeClr val="tx1"/>
                </a:solidFill>
              </a:rPr>
              <a:t>)</a:t>
            </a:r>
          </a:p>
          <a:p>
            <a:r>
              <a:rPr lang="en-US" sz="1600" dirty="0">
                <a:solidFill>
                  <a:schemeClr val="tx1"/>
                </a:solidFill>
              </a:rPr>
              <a:t>          </a:t>
            </a:r>
            <a:r>
              <a:rPr lang="en-US" sz="1600" dirty="0" smtClean="0">
                <a:solidFill>
                  <a:schemeClr val="tx1"/>
                </a:solidFill>
              </a:rPr>
              <a:t>span = </a:t>
            </a:r>
            <a:r>
              <a:rPr lang="en-US" sz="1600" dirty="0">
                <a:solidFill>
                  <a:schemeClr val="tx1"/>
                </a:solidFill>
              </a:rPr>
              <a:t>O(log n)</a:t>
            </a:r>
          </a:p>
          <a:p>
            <a:r>
              <a:rPr lang="en-US" sz="1600" dirty="0">
                <a:solidFill>
                  <a:schemeClr val="tx1"/>
                </a:solidFill>
              </a:rPr>
              <a:t>3) Solve Newton identities for coefficients of characteristic polynomial</a:t>
            </a:r>
          </a:p>
          <a:p>
            <a:r>
              <a:rPr lang="en-US" sz="1600" dirty="0">
                <a:solidFill>
                  <a:schemeClr val="tx1"/>
                </a:solidFill>
              </a:rPr>
              <a:t>          </a:t>
            </a:r>
            <a:r>
              <a:rPr lang="en-US" sz="1600" dirty="0" smtClean="0">
                <a:solidFill>
                  <a:schemeClr val="tx1"/>
                </a:solidFill>
              </a:rPr>
              <a:t>span = </a:t>
            </a:r>
            <a:r>
              <a:rPr lang="en-US" sz="1600" dirty="0">
                <a:solidFill>
                  <a:schemeClr val="tx1"/>
                </a:solidFill>
              </a:rPr>
              <a:t>O(log</a:t>
            </a:r>
            <a:r>
              <a:rPr lang="en-US" sz="1600" baseline="30000" dirty="0">
                <a:solidFill>
                  <a:schemeClr val="tx1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n)</a:t>
            </a:r>
          </a:p>
          <a:p>
            <a:r>
              <a:rPr lang="en-US" sz="1600" dirty="0">
                <a:solidFill>
                  <a:schemeClr val="tx1"/>
                </a:solidFill>
              </a:rPr>
              <a:t>4) Evaluate A</a:t>
            </a:r>
            <a:r>
              <a:rPr lang="en-US" sz="1600" baseline="30000" dirty="0">
                <a:solidFill>
                  <a:schemeClr val="tx1"/>
                </a:solidFill>
              </a:rPr>
              <a:t>-1</a:t>
            </a:r>
            <a:r>
              <a:rPr lang="en-US" sz="1600" dirty="0">
                <a:solidFill>
                  <a:schemeClr val="tx1"/>
                </a:solidFill>
              </a:rPr>
              <a:t> using </a:t>
            </a:r>
            <a:r>
              <a:rPr lang="en-US" sz="1600" dirty="0" err="1">
                <a:solidFill>
                  <a:schemeClr val="tx1"/>
                </a:solidFill>
              </a:rPr>
              <a:t>Cayley</a:t>
            </a:r>
            <a:r>
              <a:rPr lang="en-US" sz="1600" dirty="0">
                <a:solidFill>
                  <a:schemeClr val="tx1"/>
                </a:solidFill>
              </a:rPr>
              <a:t>-Hamilton Theorem</a:t>
            </a:r>
          </a:p>
          <a:p>
            <a:r>
              <a:rPr lang="en-US" sz="1600" dirty="0">
                <a:solidFill>
                  <a:schemeClr val="tx1"/>
                </a:solidFill>
              </a:rPr>
              <a:t>          </a:t>
            </a:r>
            <a:r>
              <a:rPr lang="en-US" sz="1600" dirty="0" smtClean="0">
                <a:solidFill>
                  <a:schemeClr val="tx1"/>
                </a:solidFill>
              </a:rPr>
              <a:t>span = </a:t>
            </a:r>
            <a:r>
              <a:rPr lang="en-US" sz="1600" dirty="0">
                <a:solidFill>
                  <a:schemeClr val="tx1"/>
                </a:solidFill>
              </a:rPr>
              <a:t>O(log n)</a:t>
            </a:r>
            <a:endParaRPr lang="en-US" sz="16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9E7D0471-DB3F-444F-A5AD-938C1B28EFF1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29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28600"/>
            <a:ext cx="7419975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Evaluating arbitrary expressions</a:t>
            </a:r>
          </a:p>
        </p:txBody>
      </p:sp>
      <p:sp>
        <p:nvSpPr>
          <p:cNvPr id="327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914400"/>
            <a:ext cx="8324850" cy="5185009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Let E be an arbitrary expression formed from +, -, *, /, parentheses, and n variables, where each appearance of each variable is counted separately</a:t>
            </a:r>
          </a:p>
          <a:p>
            <a:endParaRPr lang="en-US" sz="8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Can think of E as arbitrary expression tree with n leaves (the variables) and internal nodes </a:t>
            </a:r>
            <a:r>
              <a:rPr lang="en-US" dirty="0" err="1">
                <a:latin typeface="Arial" charset="0"/>
              </a:rPr>
              <a:t>labelled</a:t>
            </a:r>
            <a:r>
              <a:rPr lang="en-US" dirty="0">
                <a:latin typeface="Arial" charset="0"/>
              </a:rPr>
              <a:t> by +, -, * and /</a:t>
            </a:r>
          </a:p>
          <a:p>
            <a:endParaRPr lang="en-US" sz="8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Theorem (Brent): E can be evaluated </a:t>
            </a:r>
            <a:r>
              <a:rPr lang="en-US" dirty="0" smtClean="0">
                <a:latin typeface="Arial" charset="0"/>
              </a:rPr>
              <a:t>with O</a:t>
            </a:r>
            <a:r>
              <a:rPr lang="en-US" dirty="0">
                <a:latin typeface="Arial" charset="0"/>
              </a:rPr>
              <a:t>(log n) </a:t>
            </a:r>
            <a:r>
              <a:rPr lang="en-US" dirty="0" smtClean="0">
                <a:latin typeface="Arial" charset="0"/>
              </a:rPr>
              <a:t>span, </a:t>
            </a:r>
            <a:r>
              <a:rPr lang="en-US" dirty="0">
                <a:latin typeface="Arial" charset="0"/>
              </a:rPr>
              <a:t/>
            </a:r>
            <a:br>
              <a:rPr lang="en-US" dirty="0">
                <a:latin typeface="Arial" charset="0"/>
              </a:rPr>
            </a:br>
            <a:r>
              <a:rPr lang="en-US" dirty="0">
                <a:latin typeface="Arial" charset="0"/>
              </a:rPr>
              <a:t>if we reorganize it using laws of </a:t>
            </a:r>
            <a:r>
              <a:rPr lang="en-US" dirty="0" err="1">
                <a:latin typeface="Arial" charset="0"/>
              </a:rPr>
              <a:t>commutativity</a:t>
            </a:r>
            <a:r>
              <a:rPr lang="en-US" dirty="0">
                <a:latin typeface="Arial" charset="0"/>
              </a:rPr>
              <a:t>, associativity and </a:t>
            </a:r>
            <a:r>
              <a:rPr lang="en-US" dirty="0" err="1">
                <a:latin typeface="Arial" charset="0"/>
              </a:rPr>
              <a:t>distributivity</a:t>
            </a:r>
            <a:endParaRPr lang="en-US" dirty="0">
              <a:latin typeface="Arial" charset="0"/>
            </a:endParaRPr>
          </a:p>
          <a:p>
            <a:endParaRPr lang="en-US" sz="800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Sketch of (modern) proof: evaluate expression tree E greedily by</a:t>
            </a:r>
          </a:p>
          <a:p>
            <a:pPr lvl="1"/>
            <a:r>
              <a:rPr lang="en-US" dirty="0">
                <a:latin typeface="Arial" charset="0"/>
              </a:rPr>
              <a:t>collapsing all leaves into their parents at each time step</a:t>
            </a:r>
          </a:p>
          <a:p>
            <a:pPr lvl="1"/>
            <a:r>
              <a:rPr lang="en-US" dirty="0">
                <a:latin typeface="Arial" charset="0"/>
              </a:rPr>
              <a:t>evaluating all </a:t>
            </a:r>
            <a:r>
              <a:rPr lang="ja-JP" altLang="en-US" dirty="0">
                <a:latin typeface="Arial" charset="0"/>
              </a:rPr>
              <a:t>“</a:t>
            </a:r>
            <a:r>
              <a:rPr lang="en-US" dirty="0">
                <a:latin typeface="Arial" charset="0"/>
              </a:rPr>
              <a:t>chains</a:t>
            </a:r>
            <a:r>
              <a:rPr lang="ja-JP" altLang="en-US" dirty="0">
                <a:latin typeface="Arial" charset="0"/>
              </a:rPr>
              <a:t>”</a:t>
            </a:r>
            <a:r>
              <a:rPr lang="en-US" dirty="0">
                <a:latin typeface="Arial" charset="0"/>
              </a:rPr>
              <a:t> in E with parallel prefix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Broadcast and reduction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7538" y="908050"/>
            <a:ext cx="7927975" cy="318138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  <a:latin typeface="Arial" charset="0"/>
              </a:rPr>
              <a:t>Broadcast</a:t>
            </a:r>
            <a:r>
              <a:rPr lang="en-US" dirty="0">
                <a:latin typeface="Arial" charset="0"/>
              </a:rPr>
              <a:t> of 1 value to p processors </a:t>
            </a:r>
            <a:r>
              <a:rPr lang="en-US" dirty="0" smtClean="0">
                <a:latin typeface="Arial" charset="0"/>
              </a:rPr>
              <a:t>with log </a:t>
            </a:r>
            <a:r>
              <a:rPr lang="en-US" dirty="0">
                <a:latin typeface="Arial" charset="0"/>
              </a:rPr>
              <a:t>p </a:t>
            </a:r>
            <a:r>
              <a:rPr lang="en-US" dirty="0" smtClean="0">
                <a:latin typeface="Arial" charset="0"/>
              </a:rPr>
              <a:t>span</a:t>
            </a:r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dirty="0">
              <a:latin typeface="Arial" charset="0"/>
            </a:endParaRPr>
          </a:p>
          <a:p>
            <a:endParaRPr lang="en-US" sz="1200" dirty="0">
              <a:solidFill>
                <a:schemeClr val="accent1"/>
              </a:solidFill>
              <a:latin typeface="Arial" charset="0"/>
            </a:endParaRPr>
          </a:p>
          <a:p>
            <a:r>
              <a:rPr lang="en-US" dirty="0">
                <a:solidFill>
                  <a:schemeClr val="accent1"/>
                </a:solidFill>
                <a:latin typeface="Arial" charset="0"/>
              </a:rPr>
              <a:t>Reduction</a:t>
            </a:r>
            <a:r>
              <a:rPr lang="en-US" dirty="0">
                <a:latin typeface="Arial" charset="0"/>
              </a:rPr>
              <a:t> of p values to 1 </a:t>
            </a:r>
            <a:r>
              <a:rPr lang="en-US" dirty="0" smtClean="0">
                <a:latin typeface="Arial" charset="0"/>
              </a:rPr>
              <a:t>with log </a:t>
            </a:r>
            <a:r>
              <a:rPr lang="en-US" dirty="0">
                <a:latin typeface="Arial" charset="0"/>
              </a:rPr>
              <a:t>p </a:t>
            </a:r>
            <a:r>
              <a:rPr lang="en-US" dirty="0" smtClean="0">
                <a:latin typeface="Arial" charset="0"/>
              </a:rPr>
              <a:t>span</a:t>
            </a:r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Takes advantage of associativity in +, *, min, max, etc.</a:t>
            </a:r>
          </a:p>
        </p:txBody>
      </p:sp>
      <p:sp>
        <p:nvSpPr>
          <p:cNvPr id="6148" name="Line 5"/>
          <p:cNvSpPr>
            <a:spLocks noChangeShapeType="1"/>
          </p:cNvSpPr>
          <p:nvPr/>
        </p:nvSpPr>
        <p:spPr bwMode="auto">
          <a:xfrm flipH="1">
            <a:off x="3548063" y="1752600"/>
            <a:ext cx="339725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Line 6"/>
          <p:cNvSpPr>
            <a:spLocks noChangeShapeType="1"/>
          </p:cNvSpPr>
          <p:nvPr/>
        </p:nvSpPr>
        <p:spPr bwMode="auto">
          <a:xfrm>
            <a:off x="3971925" y="1752600"/>
            <a:ext cx="339725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Line 7"/>
          <p:cNvSpPr>
            <a:spLocks noChangeShapeType="1"/>
          </p:cNvSpPr>
          <p:nvPr/>
        </p:nvSpPr>
        <p:spPr bwMode="auto">
          <a:xfrm flipH="1">
            <a:off x="4141788" y="2133600"/>
            <a:ext cx="169862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Line 8"/>
          <p:cNvSpPr>
            <a:spLocks noChangeShapeType="1"/>
          </p:cNvSpPr>
          <p:nvPr/>
        </p:nvSpPr>
        <p:spPr bwMode="auto">
          <a:xfrm flipH="1">
            <a:off x="3294063" y="2133600"/>
            <a:ext cx="254000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Line 9"/>
          <p:cNvSpPr>
            <a:spLocks noChangeShapeType="1"/>
          </p:cNvSpPr>
          <p:nvPr/>
        </p:nvSpPr>
        <p:spPr bwMode="auto">
          <a:xfrm flipH="1">
            <a:off x="3971925" y="2514600"/>
            <a:ext cx="169863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3" name="Line 10"/>
          <p:cNvSpPr>
            <a:spLocks noChangeShapeType="1"/>
          </p:cNvSpPr>
          <p:nvPr/>
        </p:nvSpPr>
        <p:spPr bwMode="auto">
          <a:xfrm>
            <a:off x="4311650" y="2133600"/>
            <a:ext cx="254000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4" name="Line 11"/>
          <p:cNvSpPr>
            <a:spLocks noChangeShapeType="1"/>
          </p:cNvSpPr>
          <p:nvPr/>
        </p:nvSpPr>
        <p:spPr bwMode="auto">
          <a:xfrm>
            <a:off x="3548063" y="2133600"/>
            <a:ext cx="169862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Line 12"/>
          <p:cNvSpPr>
            <a:spLocks noChangeShapeType="1"/>
          </p:cNvSpPr>
          <p:nvPr/>
        </p:nvSpPr>
        <p:spPr bwMode="auto">
          <a:xfrm>
            <a:off x="4141788" y="2514600"/>
            <a:ext cx="169862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triangl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56" name="Group 13"/>
          <p:cNvGrpSpPr>
            <a:grpSpLocks/>
          </p:cNvGrpSpPr>
          <p:nvPr/>
        </p:nvGrpSpPr>
        <p:grpSpPr bwMode="auto">
          <a:xfrm>
            <a:off x="3548063" y="2514600"/>
            <a:ext cx="339725" cy="381000"/>
            <a:chOff x="1872" y="1488"/>
            <a:chExt cx="192" cy="240"/>
          </a:xfrm>
        </p:grpSpPr>
        <p:sp>
          <p:nvSpPr>
            <p:cNvPr id="6187" name="Line 14"/>
            <p:cNvSpPr>
              <a:spLocks noChangeShapeType="1"/>
            </p:cNvSpPr>
            <p:nvPr/>
          </p:nvSpPr>
          <p:spPr bwMode="auto">
            <a:xfrm flipH="1">
              <a:off x="1872" y="1488"/>
              <a:ext cx="96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8" name="Line 15"/>
            <p:cNvSpPr>
              <a:spLocks noChangeShapeType="1"/>
            </p:cNvSpPr>
            <p:nvPr/>
          </p:nvSpPr>
          <p:spPr bwMode="auto">
            <a:xfrm>
              <a:off x="1968" y="1488"/>
              <a:ext cx="96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57" name="Group 16"/>
          <p:cNvGrpSpPr>
            <a:grpSpLocks/>
          </p:cNvGrpSpPr>
          <p:nvPr/>
        </p:nvGrpSpPr>
        <p:grpSpPr bwMode="auto">
          <a:xfrm>
            <a:off x="3124200" y="2514600"/>
            <a:ext cx="339725" cy="381000"/>
            <a:chOff x="1872" y="1488"/>
            <a:chExt cx="192" cy="240"/>
          </a:xfrm>
        </p:grpSpPr>
        <p:sp>
          <p:nvSpPr>
            <p:cNvPr id="6185" name="Line 17"/>
            <p:cNvSpPr>
              <a:spLocks noChangeShapeType="1"/>
            </p:cNvSpPr>
            <p:nvPr/>
          </p:nvSpPr>
          <p:spPr bwMode="auto">
            <a:xfrm flipH="1">
              <a:off x="1872" y="1488"/>
              <a:ext cx="96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6" name="Line 18"/>
            <p:cNvSpPr>
              <a:spLocks noChangeShapeType="1"/>
            </p:cNvSpPr>
            <p:nvPr/>
          </p:nvSpPr>
          <p:spPr bwMode="auto">
            <a:xfrm>
              <a:off x="1968" y="1488"/>
              <a:ext cx="96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58" name="Group 19"/>
          <p:cNvGrpSpPr>
            <a:grpSpLocks/>
          </p:cNvGrpSpPr>
          <p:nvPr/>
        </p:nvGrpSpPr>
        <p:grpSpPr bwMode="auto">
          <a:xfrm>
            <a:off x="4395788" y="2514600"/>
            <a:ext cx="339725" cy="381000"/>
            <a:chOff x="1872" y="1488"/>
            <a:chExt cx="192" cy="240"/>
          </a:xfrm>
        </p:grpSpPr>
        <p:sp>
          <p:nvSpPr>
            <p:cNvPr id="6183" name="Line 20"/>
            <p:cNvSpPr>
              <a:spLocks noChangeShapeType="1"/>
            </p:cNvSpPr>
            <p:nvPr/>
          </p:nvSpPr>
          <p:spPr bwMode="auto">
            <a:xfrm flipH="1">
              <a:off x="1872" y="1488"/>
              <a:ext cx="96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4" name="Line 21"/>
            <p:cNvSpPr>
              <a:spLocks noChangeShapeType="1"/>
            </p:cNvSpPr>
            <p:nvPr/>
          </p:nvSpPr>
          <p:spPr bwMode="auto">
            <a:xfrm>
              <a:off x="1968" y="1488"/>
              <a:ext cx="96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none" w="sm" len="sm"/>
              <a:tailEnd type="triangl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9" name="Oval 22"/>
          <p:cNvSpPr>
            <a:spLocks noChangeArrowheads="1"/>
          </p:cNvSpPr>
          <p:nvPr/>
        </p:nvSpPr>
        <p:spPr bwMode="auto">
          <a:xfrm>
            <a:off x="3802063" y="1447800"/>
            <a:ext cx="339725" cy="304800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/>
            <a:r>
              <a:rPr lang="en-US"/>
              <a:t>a</a:t>
            </a:r>
          </a:p>
        </p:txBody>
      </p:sp>
      <p:sp>
        <p:nvSpPr>
          <p:cNvPr id="6160" name="Line 24"/>
          <p:cNvSpPr>
            <a:spLocks noChangeShapeType="1"/>
          </p:cNvSpPr>
          <p:nvPr/>
        </p:nvSpPr>
        <p:spPr bwMode="auto">
          <a:xfrm rot="10856475" flipH="1">
            <a:off x="4006850" y="5319713"/>
            <a:ext cx="317500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1" name="Line 25"/>
          <p:cNvSpPr>
            <a:spLocks noChangeShapeType="1"/>
          </p:cNvSpPr>
          <p:nvPr/>
        </p:nvSpPr>
        <p:spPr bwMode="auto">
          <a:xfrm rot="-10743525">
            <a:off x="3625850" y="5314950"/>
            <a:ext cx="317500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62" name="Oval 26"/>
          <p:cNvSpPr>
            <a:spLocks noChangeArrowheads="1"/>
          </p:cNvSpPr>
          <p:nvPr/>
        </p:nvSpPr>
        <p:spPr bwMode="auto">
          <a:xfrm rot="-10743525">
            <a:off x="3784600" y="5699125"/>
            <a:ext cx="317500" cy="304800"/>
          </a:xfrm>
          <a:prstGeom prst="ellipse">
            <a:avLst/>
          </a:prstGeom>
          <a:noFill/>
          <a:ln w="38100">
            <a:solidFill>
              <a:srgbClr val="0066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10800000" wrap="none" anchor="ctr"/>
          <a:lstStyle/>
          <a:p>
            <a:pPr algn="ctr"/>
            <a:r>
              <a:rPr lang="en-US"/>
              <a:t>8</a:t>
            </a:r>
          </a:p>
        </p:txBody>
      </p:sp>
      <p:sp>
        <p:nvSpPr>
          <p:cNvPr id="6163" name="Text Box 28"/>
          <p:cNvSpPr txBox="1">
            <a:spLocks noChangeArrowheads="1"/>
          </p:cNvSpPr>
          <p:nvPr/>
        </p:nvSpPr>
        <p:spPr bwMode="auto">
          <a:xfrm>
            <a:off x="3022600" y="4251325"/>
            <a:ext cx="22098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600">
                <a:latin typeface="Helvetica" charset="0"/>
              </a:rPr>
              <a:t>  1   3  1  0  4 -6 3   2</a:t>
            </a:r>
          </a:p>
        </p:txBody>
      </p:sp>
      <p:grpSp>
        <p:nvGrpSpPr>
          <p:cNvPr id="6164" name="Group 29"/>
          <p:cNvGrpSpPr>
            <a:grpSpLocks/>
          </p:cNvGrpSpPr>
          <p:nvPr/>
        </p:nvGrpSpPr>
        <p:grpSpPr bwMode="auto">
          <a:xfrm>
            <a:off x="3257550" y="4545013"/>
            <a:ext cx="315913" cy="382587"/>
            <a:chOff x="2068" y="2297"/>
            <a:chExt cx="199" cy="241"/>
          </a:xfrm>
        </p:grpSpPr>
        <p:sp>
          <p:nvSpPr>
            <p:cNvPr id="6181" name="Line 30"/>
            <p:cNvSpPr>
              <a:spLocks noChangeShapeType="1"/>
            </p:cNvSpPr>
            <p:nvPr/>
          </p:nvSpPr>
          <p:spPr bwMode="auto">
            <a:xfrm rot="10856475" flipH="1">
              <a:off x="2167" y="2298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Line 31"/>
            <p:cNvSpPr>
              <a:spLocks noChangeShapeType="1"/>
            </p:cNvSpPr>
            <p:nvPr/>
          </p:nvSpPr>
          <p:spPr bwMode="auto">
            <a:xfrm rot="-10743525">
              <a:off x="2068" y="2297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65" name="Group 32"/>
          <p:cNvGrpSpPr>
            <a:grpSpLocks/>
          </p:cNvGrpSpPr>
          <p:nvPr/>
        </p:nvGrpSpPr>
        <p:grpSpPr bwMode="auto">
          <a:xfrm>
            <a:off x="3632200" y="4556125"/>
            <a:ext cx="315913" cy="382588"/>
            <a:chOff x="2068" y="2297"/>
            <a:chExt cx="199" cy="241"/>
          </a:xfrm>
        </p:grpSpPr>
        <p:sp>
          <p:nvSpPr>
            <p:cNvPr id="6179" name="Line 33"/>
            <p:cNvSpPr>
              <a:spLocks noChangeShapeType="1"/>
            </p:cNvSpPr>
            <p:nvPr/>
          </p:nvSpPr>
          <p:spPr bwMode="auto">
            <a:xfrm rot="10856475" flipH="1">
              <a:off x="2167" y="2298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0" name="Line 34"/>
            <p:cNvSpPr>
              <a:spLocks noChangeShapeType="1"/>
            </p:cNvSpPr>
            <p:nvPr/>
          </p:nvSpPr>
          <p:spPr bwMode="auto">
            <a:xfrm rot="-10743525">
              <a:off x="2068" y="2297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66" name="Group 35"/>
          <p:cNvGrpSpPr>
            <a:grpSpLocks/>
          </p:cNvGrpSpPr>
          <p:nvPr/>
        </p:nvGrpSpPr>
        <p:grpSpPr bwMode="auto">
          <a:xfrm>
            <a:off x="4013200" y="4556125"/>
            <a:ext cx="315913" cy="382588"/>
            <a:chOff x="2068" y="2297"/>
            <a:chExt cx="199" cy="241"/>
          </a:xfrm>
        </p:grpSpPr>
        <p:sp>
          <p:nvSpPr>
            <p:cNvPr id="6177" name="Line 36"/>
            <p:cNvSpPr>
              <a:spLocks noChangeShapeType="1"/>
            </p:cNvSpPr>
            <p:nvPr/>
          </p:nvSpPr>
          <p:spPr bwMode="auto">
            <a:xfrm rot="10856475" flipH="1">
              <a:off x="2167" y="2298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8" name="Line 37"/>
            <p:cNvSpPr>
              <a:spLocks noChangeShapeType="1"/>
            </p:cNvSpPr>
            <p:nvPr/>
          </p:nvSpPr>
          <p:spPr bwMode="auto">
            <a:xfrm rot="-10743525">
              <a:off x="2068" y="2297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67" name="Group 38"/>
          <p:cNvGrpSpPr>
            <a:grpSpLocks/>
          </p:cNvGrpSpPr>
          <p:nvPr/>
        </p:nvGrpSpPr>
        <p:grpSpPr bwMode="auto">
          <a:xfrm>
            <a:off x="4394200" y="4556125"/>
            <a:ext cx="315913" cy="382588"/>
            <a:chOff x="2068" y="2297"/>
            <a:chExt cx="199" cy="241"/>
          </a:xfrm>
        </p:grpSpPr>
        <p:sp>
          <p:nvSpPr>
            <p:cNvPr id="6175" name="Line 39"/>
            <p:cNvSpPr>
              <a:spLocks noChangeShapeType="1"/>
            </p:cNvSpPr>
            <p:nvPr/>
          </p:nvSpPr>
          <p:spPr bwMode="auto">
            <a:xfrm rot="10856475" flipH="1">
              <a:off x="2167" y="2298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Line 40"/>
            <p:cNvSpPr>
              <a:spLocks noChangeShapeType="1"/>
            </p:cNvSpPr>
            <p:nvPr/>
          </p:nvSpPr>
          <p:spPr bwMode="auto">
            <a:xfrm rot="-10743525">
              <a:off x="2068" y="2297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68" name="Group 41"/>
          <p:cNvGrpSpPr>
            <a:grpSpLocks/>
          </p:cNvGrpSpPr>
          <p:nvPr/>
        </p:nvGrpSpPr>
        <p:grpSpPr bwMode="auto">
          <a:xfrm>
            <a:off x="3403600" y="4929188"/>
            <a:ext cx="387350" cy="384175"/>
            <a:chOff x="2160" y="2539"/>
            <a:chExt cx="244" cy="242"/>
          </a:xfrm>
        </p:grpSpPr>
        <p:sp>
          <p:nvSpPr>
            <p:cNvPr id="6173" name="Line 42"/>
            <p:cNvSpPr>
              <a:spLocks noChangeShapeType="1"/>
            </p:cNvSpPr>
            <p:nvPr/>
          </p:nvSpPr>
          <p:spPr bwMode="auto">
            <a:xfrm rot="10856475" flipH="1">
              <a:off x="2304" y="2541"/>
              <a:ext cx="10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" name="Line 43"/>
            <p:cNvSpPr>
              <a:spLocks noChangeShapeType="1"/>
            </p:cNvSpPr>
            <p:nvPr/>
          </p:nvSpPr>
          <p:spPr bwMode="auto">
            <a:xfrm rot="-10743525">
              <a:off x="2160" y="2539"/>
              <a:ext cx="150" cy="240"/>
            </a:xfrm>
            <a:prstGeom prst="line">
              <a:avLst/>
            </a:prstGeom>
            <a:noFill/>
            <a:ln w="38100">
              <a:solidFill>
                <a:srgbClr val="006600"/>
              </a:solidFill>
              <a:round/>
              <a:headEnd type="triangl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69" name="Line 44"/>
          <p:cNvSpPr>
            <a:spLocks noChangeShapeType="1"/>
          </p:cNvSpPr>
          <p:nvPr/>
        </p:nvSpPr>
        <p:spPr bwMode="auto">
          <a:xfrm rot="10856475" flipH="1">
            <a:off x="4318000" y="4937125"/>
            <a:ext cx="228600" cy="384175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0" name="Line 45"/>
          <p:cNvSpPr>
            <a:spLocks noChangeShapeType="1"/>
          </p:cNvSpPr>
          <p:nvPr/>
        </p:nvSpPr>
        <p:spPr bwMode="auto">
          <a:xfrm rot="-10743525">
            <a:off x="4164013" y="4937125"/>
            <a:ext cx="161925" cy="381000"/>
          </a:xfrm>
          <a:prstGeom prst="line">
            <a:avLst/>
          </a:prstGeom>
          <a:noFill/>
          <a:ln w="38100">
            <a:solidFill>
              <a:srgbClr val="006600"/>
            </a:solidFill>
            <a:round/>
            <a:headEnd type="triangl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71" name="Text Box 46"/>
          <p:cNvSpPr txBox="1">
            <a:spLocks noChangeArrowheads="1"/>
          </p:cNvSpPr>
          <p:nvPr/>
        </p:nvSpPr>
        <p:spPr bwMode="auto">
          <a:xfrm>
            <a:off x="4876800" y="5105400"/>
            <a:ext cx="2438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Helvetica" charset="0"/>
              </a:rPr>
              <a:t>Add-reduction</a:t>
            </a:r>
          </a:p>
        </p:txBody>
      </p:sp>
      <p:sp>
        <p:nvSpPr>
          <p:cNvPr id="6172" name="Text Box 47"/>
          <p:cNvSpPr txBox="1">
            <a:spLocks noChangeArrowheads="1"/>
          </p:cNvSpPr>
          <p:nvPr/>
        </p:nvSpPr>
        <p:spPr bwMode="auto">
          <a:xfrm>
            <a:off x="4800600" y="1981200"/>
            <a:ext cx="2819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>
                <a:latin typeface="Helvetica" charset="0"/>
              </a:rPr>
              <a:t>Broadcast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9CC8218E-2588-FF49-9ACC-B9C353E89B4E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30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37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838" y="1143000"/>
            <a:ext cx="8716962" cy="4114800"/>
          </a:xfrm>
          <a:noFill/>
        </p:spPr>
        <p:txBody>
          <a:bodyPr lIns="90488" tIns="44450" rIns="90488" bIns="44450"/>
          <a:lstStyle/>
          <a:p>
            <a:pPr marL="285750" indent="-285750"/>
            <a:r>
              <a:rPr lang="en-US" sz="2800" b="1" dirty="0">
                <a:latin typeface="Arial" charset="0"/>
              </a:rPr>
              <a:t>The log</a:t>
            </a:r>
            <a:r>
              <a:rPr lang="en-US" sz="2800" b="1" baseline="-25000" dirty="0">
                <a:latin typeface="Arial" charset="0"/>
              </a:rPr>
              <a:t>2 </a:t>
            </a:r>
            <a:r>
              <a:rPr lang="en-US" sz="2800" b="1" dirty="0">
                <a:latin typeface="Arial" charset="0"/>
              </a:rPr>
              <a:t>n </a:t>
            </a:r>
            <a:r>
              <a:rPr lang="en-US" sz="2800" b="1" dirty="0" smtClean="0">
                <a:latin typeface="Arial" charset="0"/>
              </a:rPr>
              <a:t>span is </a:t>
            </a:r>
            <a:r>
              <a:rPr lang="en-US" sz="2800" b="1" dirty="0">
                <a:solidFill>
                  <a:srgbClr val="006600"/>
                </a:solidFill>
                <a:latin typeface="Arial" charset="0"/>
              </a:rPr>
              <a:t>not </a:t>
            </a:r>
            <a:r>
              <a:rPr lang="en-US" sz="2800" b="1" dirty="0">
                <a:latin typeface="Arial" charset="0"/>
              </a:rPr>
              <a:t>the main reason for the usefulness of parallel prefix.  </a:t>
            </a:r>
          </a:p>
          <a:p>
            <a:pPr marL="285750" indent="-285750"/>
            <a:endParaRPr lang="en-US" sz="2800" b="1" dirty="0">
              <a:latin typeface="Arial" charset="0"/>
            </a:endParaRPr>
          </a:p>
          <a:p>
            <a:pPr marL="285750" indent="-285750"/>
            <a:r>
              <a:rPr lang="en-US" sz="2800" b="1" dirty="0">
                <a:latin typeface="Arial" charset="0"/>
              </a:rPr>
              <a:t>Say n = 1000000p </a:t>
            </a:r>
            <a:r>
              <a:rPr lang="en-US" sz="2800" dirty="0">
                <a:latin typeface="Arial" charset="0"/>
              </a:rPr>
              <a:t>(1000000 summands per processor)</a:t>
            </a:r>
          </a:p>
          <a:p>
            <a:pPr lvl="1" indent="-228600"/>
            <a:r>
              <a:rPr lang="en-US" dirty="0">
                <a:latin typeface="Arial" charset="0"/>
              </a:rPr>
              <a:t>Cost = (2000000 adds) + (log</a:t>
            </a:r>
            <a:r>
              <a:rPr lang="en-US" baseline="-25000" dirty="0">
                <a:latin typeface="Arial" charset="0"/>
              </a:rPr>
              <a:t>2</a:t>
            </a:r>
            <a:r>
              <a:rPr lang="en-US" dirty="0">
                <a:latin typeface="Arial" charset="0"/>
              </a:rPr>
              <a:t>P message </a:t>
            </a:r>
            <a:r>
              <a:rPr lang="en-US" dirty="0" err="1">
                <a:latin typeface="Arial" charset="0"/>
              </a:rPr>
              <a:t>passings</a:t>
            </a:r>
            <a:r>
              <a:rPr lang="en-US" dirty="0">
                <a:latin typeface="Arial" charset="0"/>
              </a:rPr>
              <a:t>)</a:t>
            </a:r>
          </a:p>
          <a:p>
            <a:pPr marL="285750" indent="-285750"/>
            <a:endParaRPr lang="en-US" dirty="0">
              <a:latin typeface="Arial" charset="0"/>
            </a:endParaRPr>
          </a:p>
          <a:p>
            <a:pPr marL="285750" indent="-285750">
              <a:buFontTx/>
              <a:buNone/>
            </a:pPr>
            <a:r>
              <a:rPr lang="en-US" sz="2800" dirty="0">
                <a:latin typeface="Arial" charset="0"/>
              </a:rPr>
              <a:t>     </a:t>
            </a:r>
            <a:r>
              <a:rPr lang="en-US" sz="2800" dirty="0">
                <a:solidFill>
                  <a:srgbClr val="006600"/>
                </a:solidFill>
                <a:latin typeface="Arial" charset="0"/>
              </a:rPr>
              <a:t>fast &amp; </a:t>
            </a:r>
            <a:r>
              <a:rPr lang="en-US" sz="2800" dirty="0" err="1">
                <a:solidFill>
                  <a:srgbClr val="006600"/>
                </a:solidFill>
                <a:latin typeface="Arial" charset="0"/>
              </a:rPr>
              <a:t>embarassingly</a:t>
            </a:r>
            <a:r>
              <a:rPr lang="en-US" sz="2800" dirty="0">
                <a:solidFill>
                  <a:srgbClr val="006600"/>
                </a:solidFill>
                <a:latin typeface="Arial" charset="0"/>
              </a:rPr>
              <a:t> parallel</a:t>
            </a:r>
          </a:p>
          <a:p>
            <a:pPr marL="285750" indent="-285750">
              <a:buFontTx/>
              <a:buNone/>
            </a:pPr>
            <a:r>
              <a:rPr lang="en-US" dirty="0">
                <a:solidFill>
                  <a:srgbClr val="000099"/>
                </a:solidFill>
                <a:latin typeface="Arial" charset="0"/>
              </a:rPr>
              <a:t> (2000000 local adds are serial for each processor, of course)</a:t>
            </a:r>
          </a:p>
        </p:txBody>
      </p:sp>
      <p:sp>
        <p:nvSpPr>
          <p:cNvPr id="33797" name="Rectangle 3"/>
          <p:cNvSpPr>
            <a:spLocks noGrp="1" noChangeArrowheads="1"/>
          </p:cNvSpPr>
          <p:nvPr>
            <p:ph type="title"/>
          </p:nvPr>
        </p:nvSpPr>
        <p:spPr>
          <a:xfrm>
            <a:off x="593725" y="212725"/>
            <a:ext cx="7483475" cy="549275"/>
          </a:xfrm>
          <a:noFill/>
        </p:spPr>
        <p:txBody>
          <a:bodyPr lIns="90488" tIns="44450" rIns="90488" bIns="44450" anchor="ctr"/>
          <a:lstStyle/>
          <a:p>
            <a:r>
              <a:rPr lang="en-US">
                <a:latin typeface="Arial" charset="0"/>
              </a:rPr>
              <a:t>The myth of log n</a:t>
            </a:r>
          </a:p>
        </p:txBody>
      </p:sp>
      <p:sp>
        <p:nvSpPr>
          <p:cNvPr id="33798" name="Line 4"/>
          <p:cNvSpPr>
            <a:spLocks noChangeShapeType="1"/>
          </p:cNvSpPr>
          <p:nvPr/>
        </p:nvSpPr>
        <p:spPr bwMode="auto">
          <a:xfrm>
            <a:off x="3019425" y="3886200"/>
            <a:ext cx="0" cy="396875"/>
          </a:xfrm>
          <a:prstGeom prst="line">
            <a:avLst/>
          </a:prstGeom>
          <a:noFill/>
          <a:ln w="25400">
            <a:solidFill>
              <a:srgbClr val="006600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Rectangle 5"/>
          <p:cNvSpPr>
            <a:spLocks noChangeArrowheads="1"/>
          </p:cNvSpPr>
          <p:nvPr/>
        </p:nvSpPr>
        <p:spPr bwMode="auto">
          <a:xfrm>
            <a:off x="2057400" y="3429000"/>
            <a:ext cx="2289175" cy="457200"/>
          </a:xfrm>
          <a:prstGeom prst="rect">
            <a:avLst/>
          </a:prstGeom>
          <a:noFill/>
          <a:ln w="38100">
            <a:solidFill>
              <a:srgbClr val="0066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9B677563-B8B2-E644-8F27-B01EEFF7F843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31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3482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28600"/>
            <a:ext cx="6254750" cy="422275"/>
          </a:xfrm>
        </p:spPr>
        <p:txBody>
          <a:bodyPr/>
          <a:lstStyle/>
          <a:p>
            <a:r>
              <a:rPr lang="en-US">
                <a:latin typeface="Arial" charset="0"/>
              </a:rPr>
              <a:t>Summary of tree algorithms</a:t>
            </a:r>
          </a:p>
        </p:txBody>
      </p:sp>
      <p:sp>
        <p:nvSpPr>
          <p:cNvPr id="3482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31800" y="914400"/>
            <a:ext cx="8712200" cy="5043488"/>
          </a:xfrm>
        </p:spPr>
        <p:txBody>
          <a:bodyPr/>
          <a:lstStyle/>
          <a:p>
            <a:r>
              <a:rPr lang="en-US" dirty="0">
                <a:latin typeface="Arial" charset="0"/>
              </a:rPr>
              <a:t>Lots of problems can be done quickly - in theory - using trees</a:t>
            </a:r>
          </a:p>
          <a:p>
            <a:r>
              <a:rPr lang="en-US" dirty="0">
                <a:latin typeface="Arial" charset="0"/>
              </a:rPr>
              <a:t>Some algorithms are widely used</a:t>
            </a:r>
          </a:p>
          <a:p>
            <a:pPr lvl="1"/>
            <a:r>
              <a:rPr lang="en-US" dirty="0">
                <a:latin typeface="Arial" charset="0"/>
              </a:rPr>
              <a:t>broadcasts, reductions, parallel prefix</a:t>
            </a:r>
          </a:p>
          <a:p>
            <a:pPr lvl="1"/>
            <a:r>
              <a:rPr lang="en-US" dirty="0">
                <a:latin typeface="Arial" charset="0"/>
              </a:rPr>
              <a:t>carry look ahead addition</a:t>
            </a:r>
          </a:p>
          <a:p>
            <a:r>
              <a:rPr lang="en-US" dirty="0">
                <a:latin typeface="Arial" charset="0"/>
              </a:rPr>
              <a:t>Some are of theoretical interest only</a:t>
            </a:r>
          </a:p>
          <a:p>
            <a:pPr lvl="1"/>
            <a:r>
              <a:rPr lang="en-US" dirty="0" err="1">
                <a:latin typeface="Arial" charset="0"/>
              </a:rPr>
              <a:t>Csanky</a:t>
            </a:r>
            <a:r>
              <a:rPr lang="ja-JP" altLang="en-US" dirty="0">
                <a:latin typeface="Arial" charset="0"/>
              </a:rPr>
              <a:t>’</a:t>
            </a:r>
            <a:r>
              <a:rPr lang="en-US" dirty="0">
                <a:latin typeface="Arial" charset="0"/>
              </a:rPr>
              <a:t>s method for matrix inversion</a:t>
            </a:r>
          </a:p>
          <a:p>
            <a:pPr lvl="1"/>
            <a:r>
              <a:rPr lang="en-US" dirty="0">
                <a:latin typeface="Arial" charset="0"/>
              </a:rPr>
              <a:t>Solving </a:t>
            </a:r>
            <a:r>
              <a:rPr lang="en-US" dirty="0" err="1">
                <a:latin typeface="Arial" charset="0"/>
              </a:rPr>
              <a:t>tridiagonal</a:t>
            </a:r>
            <a:r>
              <a:rPr lang="en-US" dirty="0">
                <a:latin typeface="Arial" charset="0"/>
              </a:rPr>
              <a:t> linear systems (without pivoting)</a:t>
            </a:r>
          </a:p>
          <a:p>
            <a:pPr lvl="1"/>
            <a:r>
              <a:rPr lang="en-US" dirty="0">
                <a:latin typeface="Arial" charset="0"/>
              </a:rPr>
              <a:t>Both numerically unstable</a:t>
            </a:r>
          </a:p>
          <a:p>
            <a:pPr lvl="1"/>
            <a:r>
              <a:rPr lang="en-US" dirty="0" err="1">
                <a:latin typeface="Arial" charset="0"/>
              </a:rPr>
              <a:t>Csanky</a:t>
            </a:r>
            <a:r>
              <a:rPr lang="en-US" dirty="0"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does too much work</a:t>
            </a:r>
            <a:endParaRPr lang="en-US" dirty="0">
              <a:latin typeface="Arial" charset="0"/>
            </a:endParaRPr>
          </a:p>
          <a:p>
            <a:r>
              <a:rPr lang="en-US" dirty="0">
                <a:latin typeface="Arial" charset="0"/>
              </a:rPr>
              <a:t>Embedded in various systems</a:t>
            </a:r>
          </a:p>
          <a:p>
            <a:pPr lvl="1"/>
            <a:r>
              <a:rPr lang="en-US" dirty="0">
                <a:latin typeface="Arial" charset="0"/>
              </a:rPr>
              <a:t>CM-5 hardware control network</a:t>
            </a:r>
          </a:p>
          <a:p>
            <a:pPr lvl="1"/>
            <a:r>
              <a:rPr lang="en-US" dirty="0">
                <a:latin typeface="Arial" charset="0"/>
              </a:rPr>
              <a:t>MPI, UPC, Titanium, NESL, other languages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7813" y="1563688"/>
            <a:ext cx="8866187" cy="3197225"/>
          </a:xfrm>
        </p:spPr>
        <p:txBody>
          <a:bodyPr/>
          <a:lstStyle/>
          <a:p>
            <a:pPr marL="609600" indent="-609600">
              <a:lnSpc>
                <a:spcPct val="80000"/>
              </a:lnSpc>
            </a:pPr>
            <a:r>
              <a:rPr lang="en-US" sz="2800">
                <a:latin typeface="Arial" charset="0"/>
              </a:rPr>
              <a:t>A theoretical secret for turning serial into parallel</a:t>
            </a:r>
          </a:p>
          <a:p>
            <a:pPr marL="609600" indent="-609600">
              <a:lnSpc>
                <a:spcPct val="80000"/>
              </a:lnSpc>
            </a:pPr>
            <a:endParaRPr lang="en-US" sz="2800">
              <a:latin typeface="Arial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n-US" sz="2800">
                <a:latin typeface="Arial" charset="0"/>
              </a:rPr>
              <a:t>Surprising parallel algorithms:</a:t>
            </a:r>
            <a:r>
              <a:rPr lang="en-US" sz="2800">
                <a:latin typeface="Arial" charset="0"/>
                <a:sym typeface="Wingdings" charset="0"/>
              </a:rPr>
              <a:t>  </a:t>
            </a:r>
          </a:p>
          <a:p>
            <a:pPr marL="609600" indent="-609600">
              <a:lnSpc>
                <a:spcPct val="80000"/>
              </a:lnSpc>
              <a:buFontTx/>
              <a:buNone/>
            </a:pPr>
            <a:r>
              <a:rPr lang="en-US" sz="2800">
                <a:latin typeface="Arial" charset="0"/>
                <a:sym typeface="Wingdings" charset="0"/>
              </a:rPr>
              <a:t/>
            </a:r>
            <a:br>
              <a:rPr lang="en-US" sz="2800">
                <a:latin typeface="Arial" charset="0"/>
                <a:sym typeface="Wingdings" charset="0"/>
              </a:rPr>
            </a:br>
            <a:r>
              <a:rPr lang="en-US" sz="2800">
                <a:latin typeface="Arial" charset="0"/>
                <a:sym typeface="Wingdings" charset="0"/>
              </a:rPr>
              <a:t> If </a:t>
            </a:r>
            <a:r>
              <a:rPr lang="ja-JP" altLang="en-US" sz="2800">
                <a:latin typeface="Arial" charset="0"/>
                <a:sym typeface="Wingdings" charset="0"/>
              </a:rPr>
              <a:t>“</a:t>
            </a:r>
            <a:r>
              <a:rPr lang="en-US" sz="2800">
                <a:latin typeface="Arial" charset="0"/>
                <a:sym typeface="Wingdings" charset="0"/>
              </a:rPr>
              <a:t>there is no way to parallelize this algorithm!</a:t>
            </a:r>
            <a:r>
              <a:rPr lang="ja-JP" altLang="en-US" sz="2800">
                <a:latin typeface="Arial" charset="0"/>
                <a:sym typeface="Wingdings" charset="0"/>
              </a:rPr>
              <a:t>”</a:t>
            </a:r>
            <a:r>
              <a:rPr lang="en-US" sz="2800">
                <a:latin typeface="Arial" charset="0"/>
                <a:sym typeface="Wingdings" charset="0"/>
              </a:rPr>
              <a:t> …</a:t>
            </a:r>
          </a:p>
          <a:p>
            <a:pPr marL="609600" indent="-609600">
              <a:lnSpc>
                <a:spcPct val="80000"/>
              </a:lnSpc>
            </a:pPr>
            <a:endParaRPr lang="en-US" sz="2800">
              <a:latin typeface="Arial" charset="0"/>
              <a:sym typeface="Wingdings" charset="0"/>
            </a:endParaRPr>
          </a:p>
          <a:p>
            <a:pPr marL="609600" indent="-609600">
              <a:lnSpc>
                <a:spcPct val="80000"/>
              </a:lnSpc>
            </a:pPr>
            <a:r>
              <a:rPr lang="en-US" sz="2800">
                <a:latin typeface="Arial" charset="0"/>
                <a:sym typeface="Wingdings" charset="0"/>
              </a:rPr>
              <a:t>… it</a:t>
            </a:r>
            <a:r>
              <a:rPr lang="ja-JP" altLang="en-US" sz="2800">
                <a:latin typeface="Arial" charset="0"/>
                <a:sym typeface="Wingdings" charset="0"/>
              </a:rPr>
              <a:t>’</a:t>
            </a:r>
            <a:r>
              <a:rPr lang="en-US" sz="2800">
                <a:latin typeface="Arial" charset="0"/>
                <a:sym typeface="Wingdings" charset="0"/>
              </a:rPr>
              <a:t>s probably a variation on parallel prefix!</a:t>
            </a:r>
            <a:endParaRPr lang="en-US" sz="2800">
              <a:latin typeface="Arial" charset="0"/>
            </a:endParaRPr>
          </a:p>
          <a:p>
            <a:pPr marL="609600" indent="-609600">
              <a:lnSpc>
                <a:spcPct val="80000"/>
              </a:lnSpc>
            </a:pPr>
            <a:endParaRPr lang="en-US" sz="2800">
              <a:latin typeface="Arial" charset="0"/>
            </a:endParaRPr>
          </a:p>
        </p:txBody>
      </p:sp>
      <p:sp>
        <p:nvSpPr>
          <p:cNvPr id="7171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Parallel Prefix Algorithms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Example of a prefix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4313238"/>
          </a:xfrm>
        </p:spPr>
        <p:txBody>
          <a:bodyPr/>
          <a:lstStyle/>
          <a:p>
            <a:pPr>
              <a:buFontTx/>
              <a:buNone/>
            </a:pPr>
            <a:r>
              <a:rPr lang="en-US" u="sng">
                <a:latin typeface="Arial" charset="0"/>
              </a:rPr>
              <a:t>Sum Prefix</a:t>
            </a:r>
            <a:endParaRPr lang="en-US">
              <a:latin typeface="Arial" charset="0"/>
            </a:endParaRP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 		Input		        x = (x1, x2, . . ., xn)</a:t>
            </a: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 		Output	        y = (y1, y2, . . ., yn)</a:t>
            </a: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 			</a:t>
            </a:r>
          </a:p>
          <a:p>
            <a:pPr>
              <a:buFontTx/>
              <a:buNone/>
            </a:pPr>
            <a:r>
              <a:rPr lang="en-US" sz="2800">
                <a:latin typeface="Arial" charset="0"/>
              </a:rPr>
              <a:t>                     y</a:t>
            </a:r>
            <a:r>
              <a:rPr lang="en-US" sz="2800" baseline="-25000">
                <a:latin typeface="Arial" charset="0"/>
              </a:rPr>
              <a:t>i</a:t>
            </a:r>
            <a:r>
              <a:rPr lang="en-US" sz="2800">
                <a:latin typeface="Arial" charset="0"/>
              </a:rPr>
              <a:t> =  </a:t>
            </a:r>
            <a:r>
              <a:rPr lang="el-GR" sz="2800">
                <a:latin typeface="Arial" charset="0"/>
                <a:cs typeface="Arial" charset="0"/>
              </a:rPr>
              <a:t>Σ</a:t>
            </a:r>
            <a:r>
              <a:rPr lang="en-US" sz="2800" baseline="-25000">
                <a:latin typeface="Arial" charset="0"/>
                <a:cs typeface="Arial" charset="0"/>
              </a:rPr>
              <a:t>j=1:i  </a:t>
            </a:r>
            <a:r>
              <a:rPr lang="en-US" sz="2800">
                <a:latin typeface="Arial" charset="0"/>
              </a:rPr>
              <a:t>x</a:t>
            </a:r>
            <a:r>
              <a:rPr lang="en-US" sz="2800" baseline="-25000">
                <a:latin typeface="Arial" charset="0"/>
              </a:rPr>
              <a:t>j</a:t>
            </a:r>
            <a:endParaRPr lang="en-US" baseline="-25000">
              <a:latin typeface="Arial" charset="0"/>
            </a:endParaRPr>
          </a:p>
          <a:p>
            <a:pPr>
              <a:buFontTx/>
              <a:buNone/>
            </a:pPr>
            <a:endParaRPr lang="en-US" u="sng">
              <a:latin typeface="Arial" charset="0"/>
            </a:endParaRPr>
          </a:p>
          <a:p>
            <a:pPr>
              <a:buFontTx/>
              <a:buNone/>
            </a:pPr>
            <a:r>
              <a:rPr lang="en-US" u="sng">
                <a:latin typeface="Arial" charset="0"/>
              </a:rPr>
              <a:t>Example</a:t>
            </a:r>
            <a:endParaRPr lang="en-US">
              <a:latin typeface="Arial" charset="0"/>
            </a:endParaRP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 		x = ( 1, 2, 3,  4,   5,   6,   7,  8 )</a:t>
            </a: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 		y = ( 1, 3, 6, 10, 15, 21, 28, 36)</a:t>
            </a:r>
          </a:p>
          <a:p>
            <a:pPr>
              <a:buFontTx/>
              <a:buNone/>
            </a:pPr>
            <a:endParaRPr lang="en-US">
              <a:latin typeface="Arial" charset="0"/>
            </a:endParaRP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355725" y="4864100"/>
            <a:ext cx="6948488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endParaRPr lang="en-US" u="sng"/>
          </a:p>
          <a:p>
            <a:r>
              <a:rPr lang="en-US" u="sng"/>
              <a:t>Prefix</a:t>
            </a:r>
            <a:r>
              <a:rPr lang="en-US"/>
              <a:t> Functions-- outputs depend upon an </a:t>
            </a:r>
            <a:r>
              <a:rPr lang="en-US" i="1"/>
              <a:t>initial</a:t>
            </a:r>
            <a:r>
              <a:rPr lang="en-US"/>
              <a:t> string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What do you think?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8001000" cy="5499100"/>
          </a:xfrm>
        </p:spPr>
        <p:txBody>
          <a:bodyPr/>
          <a:lstStyle/>
          <a:p>
            <a:r>
              <a:rPr lang="en-US">
                <a:latin typeface="Arial" charset="0"/>
              </a:rPr>
              <a:t>Can we really parallelize this?</a:t>
            </a:r>
          </a:p>
          <a:p>
            <a:pPr lvl="4"/>
            <a:endParaRPr lang="en-US">
              <a:latin typeface="Times New Roman" charset="0"/>
            </a:endParaRPr>
          </a:p>
          <a:p>
            <a:r>
              <a:rPr lang="en-US">
                <a:latin typeface="Arial" charset="0"/>
              </a:rPr>
              <a:t>It looks like this kind of code:</a:t>
            </a:r>
          </a:p>
          <a:p>
            <a:pPr lvl="4"/>
            <a:endParaRPr lang="en-US" sz="800">
              <a:latin typeface="Times New Roman" charset="0"/>
            </a:endParaRPr>
          </a:p>
          <a:p>
            <a:pPr lvl="1">
              <a:buFontTx/>
              <a:buNone/>
            </a:pPr>
            <a:r>
              <a:rPr lang="en-US">
                <a:latin typeface="Arial" charset="0"/>
              </a:rPr>
              <a:t>               y(0) = 0;</a:t>
            </a:r>
          </a:p>
          <a:p>
            <a:pPr lvl="1">
              <a:buFontTx/>
              <a:buNone/>
            </a:pPr>
            <a:r>
              <a:rPr lang="en-US">
                <a:latin typeface="Arial" charset="0"/>
              </a:rPr>
              <a:t>               for i = 1:n</a:t>
            </a:r>
            <a:br>
              <a:rPr lang="en-US">
                <a:latin typeface="Arial" charset="0"/>
              </a:rPr>
            </a:br>
            <a:r>
              <a:rPr lang="en-US">
                <a:latin typeface="Arial" charset="0"/>
              </a:rPr>
              <a:t>                  y(i) = y(i-1) + x(i);  </a:t>
            </a:r>
          </a:p>
          <a:p>
            <a:pPr lvl="1">
              <a:buFontTx/>
              <a:buNone/>
            </a:pPr>
            <a:endParaRPr lang="en-US" sz="800">
              <a:latin typeface="Arial" charset="0"/>
            </a:endParaRPr>
          </a:p>
          <a:p>
            <a:pPr lvl="1">
              <a:buFontTx/>
              <a:buNone/>
            </a:pPr>
            <a:endParaRPr lang="en-US" sz="800">
              <a:latin typeface="Arial" charset="0"/>
            </a:endParaRPr>
          </a:p>
          <a:p>
            <a:pPr lvl="1">
              <a:buFontTx/>
              <a:buNone/>
            </a:pPr>
            <a:endParaRPr lang="en-US" sz="800">
              <a:latin typeface="Arial" charset="0"/>
            </a:endParaRPr>
          </a:p>
          <a:p>
            <a:r>
              <a:rPr lang="en-US">
                <a:latin typeface="Arial" charset="0"/>
              </a:rPr>
              <a:t>The ith iteration of the loop depends completely on the (i-1)st iteration.  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Work = n, span = n, parallelism = 1.</a:t>
            </a:r>
          </a:p>
          <a:p>
            <a:endParaRPr lang="en-US">
              <a:latin typeface="Arial" charset="0"/>
            </a:endParaRPr>
          </a:p>
          <a:p>
            <a:r>
              <a:rPr lang="en-US">
                <a:latin typeface="Arial" charset="0"/>
              </a:rPr>
              <a:t>Impossible to parallelize, right?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Arial" charset="0"/>
              </a:rPr>
              <a:t>A clue?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31900"/>
            <a:ext cx="8001000" cy="4613275"/>
          </a:xfrm>
        </p:spPr>
        <p:txBody>
          <a:bodyPr/>
          <a:lstStyle/>
          <a:p>
            <a:pPr>
              <a:buFontTx/>
              <a:buNone/>
            </a:pPr>
            <a:r>
              <a:rPr lang="en-US">
                <a:latin typeface="Arial" charset="0"/>
              </a:rPr>
              <a:t>        x = ( 1, 2, 3,  4,   5,   6,   7,  8 )</a:t>
            </a: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 	     y = ( 1, 3, 6, 10, 15, 21, 28, 36)</a:t>
            </a:r>
          </a:p>
          <a:p>
            <a:pPr>
              <a:buFontTx/>
              <a:buNone/>
            </a:pPr>
            <a:endParaRPr lang="en-US">
              <a:latin typeface="Arial" charset="0"/>
            </a:endParaRP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Is there any value in adding, say, 4+5+6+7?</a:t>
            </a:r>
          </a:p>
          <a:p>
            <a:pPr>
              <a:buFontTx/>
              <a:buNone/>
            </a:pPr>
            <a:endParaRPr lang="en-US">
              <a:latin typeface="Arial" charset="0"/>
            </a:endParaRP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If we separately have 1+2+3, what can we do?</a:t>
            </a:r>
          </a:p>
          <a:p>
            <a:pPr>
              <a:buFontTx/>
              <a:buNone/>
            </a:pPr>
            <a:endParaRPr lang="en-US">
              <a:latin typeface="Arial" charset="0"/>
            </a:endParaRPr>
          </a:p>
          <a:p>
            <a:pPr>
              <a:buFontTx/>
              <a:buNone/>
            </a:pPr>
            <a:r>
              <a:rPr lang="en-US">
                <a:latin typeface="Arial" charset="0"/>
              </a:rPr>
              <a:t>Suppose we added 1+2, 3+4, etc. pairwise -- what could we do?</a:t>
            </a:r>
          </a:p>
          <a:p>
            <a:pPr>
              <a:buFontTx/>
              <a:buNone/>
            </a:pPr>
            <a:endParaRPr lang="en-US">
              <a:latin typeface="Arial" charset="0"/>
            </a:endParaRPr>
          </a:p>
          <a:p>
            <a:endParaRPr lang="en-US"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5A2362CF-2D5E-654B-88A5-F6259867F5CE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8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sp>
        <p:nvSpPr>
          <p:cNvPr id="11267" name="Rectangle 2"/>
          <p:cNvSpPr>
            <a:spLocks noChangeArrowheads="1"/>
          </p:cNvSpPr>
          <p:nvPr/>
        </p:nvSpPr>
        <p:spPr bwMode="auto">
          <a:xfrm>
            <a:off x="79375" y="1820863"/>
            <a:ext cx="9064625" cy="4427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   1   2   3   4      5      6     7     8     9    10   11   12   13   14      15     16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US" sz="2400" b="0">
              <a:solidFill>
                <a:schemeClr val="tx1"/>
              </a:solidFill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        </a:t>
            </a:r>
            <a:r>
              <a:rPr lang="en-US" sz="4000" b="0">
                <a:solidFill>
                  <a:schemeClr val="tx1"/>
                </a:solidFill>
                <a:latin typeface="Times New Roman" charset="0"/>
              </a:rPr>
              <a:t>3    7       11    15     19    23    27     31</a:t>
            </a: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 	       </a:t>
            </a:r>
            <a:r>
              <a:rPr lang="en-US" sz="2800" b="0">
                <a:solidFill>
                  <a:schemeClr val="accent2"/>
                </a:solidFill>
                <a:latin typeface="Times New Roman" charset="0"/>
              </a:rPr>
              <a:t>(Recursively compute prefix sums)</a:t>
            </a:r>
            <a:endParaRPr lang="en-US" sz="1800" b="0">
              <a:solidFill>
                <a:schemeClr val="accent2"/>
              </a:solidFill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         </a:t>
            </a:r>
            <a:r>
              <a:rPr lang="en-US" sz="4000" b="0">
                <a:solidFill>
                  <a:schemeClr val="tx1"/>
                </a:solidFill>
                <a:latin typeface="Times New Roman" charset="0"/>
              </a:rPr>
              <a:t>3   10     21    36     55   78    105    136</a:t>
            </a:r>
          </a:p>
          <a:p>
            <a:pPr>
              <a:lnSpc>
                <a:spcPct val="90000"/>
              </a:lnSpc>
              <a:spcBef>
                <a:spcPct val="50000"/>
              </a:spcBef>
            </a:pPr>
            <a:endParaRPr lang="en-US" sz="2400" b="0">
              <a:solidFill>
                <a:schemeClr val="tx1"/>
              </a:solidFill>
              <a:latin typeface="Times New Roman" charset="0"/>
            </a:endParaRPr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sz="2400" b="0">
                <a:solidFill>
                  <a:schemeClr val="tx1"/>
                </a:solidFill>
                <a:latin typeface="Times New Roman" charset="0"/>
              </a:rPr>
              <a:t>   1   3   6   10   15   21   28   36   45   55   66   78   91   105   120   136</a:t>
            </a:r>
          </a:p>
        </p:txBody>
      </p:sp>
      <p:sp>
        <p:nvSpPr>
          <p:cNvPr id="11268" name="Line 3"/>
          <p:cNvSpPr>
            <a:spLocks noChangeShapeType="1"/>
          </p:cNvSpPr>
          <p:nvPr/>
        </p:nvSpPr>
        <p:spPr bwMode="auto">
          <a:xfrm>
            <a:off x="7699375" y="4800600"/>
            <a:ext cx="0" cy="7620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9" name="Line 4"/>
          <p:cNvSpPr>
            <a:spLocks noChangeShapeType="1"/>
          </p:cNvSpPr>
          <p:nvPr/>
        </p:nvSpPr>
        <p:spPr bwMode="auto">
          <a:xfrm>
            <a:off x="1222375" y="4876800"/>
            <a:ext cx="0" cy="6858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Rectangle 5"/>
          <p:cNvSpPr>
            <a:spLocks noChangeArrowheads="1"/>
          </p:cNvSpPr>
          <p:nvPr/>
        </p:nvSpPr>
        <p:spPr bwMode="auto">
          <a:xfrm>
            <a:off x="457200" y="228600"/>
            <a:ext cx="792321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/>
            <a:r>
              <a:rPr lang="en-US" sz="2800">
                <a:solidFill>
                  <a:srgbClr val="000099"/>
                </a:solidFill>
              </a:rPr>
              <a:t>Prefix sum in parallel</a:t>
            </a:r>
          </a:p>
        </p:txBody>
      </p:sp>
      <p:sp>
        <p:nvSpPr>
          <p:cNvPr id="11271" name="Line 6"/>
          <p:cNvSpPr>
            <a:spLocks noChangeShapeType="1"/>
          </p:cNvSpPr>
          <p:nvPr/>
        </p:nvSpPr>
        <p:spPr bwMode="auto">
          <a:xfrm>
            <a:off x="839788" y="2200275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2" name="Line 7"/>
          <p:cNvSpPr>
            <a:spLocks noChangeShapeType="1"/>
          </p:cNvSpPr>
          <p:nvPr/>
        </p:nvSpPr>
        <p:spPr bwMode="auto">
          <a:xfrm>
            <a:off x="1601788" y="2200275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8"/>
          <p:cNvSpPr>
            <a:spLocks noChangeShapeType="1"/>
          </p:cNvSpPr>
          <p:nvPr/>
        </p:nvSpPr>
        <p:spPr bwMode="auto">
          <a:xfrm>
            <a:off x="2744788" y="2200275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9"/>
          <p:cNvSpPr>
            <a:spLocks noChangeShapeType="1"/>
          </p:cNvSpPr>
          <p:nvPr/>
        </p:nvSpPr>
        <p:spPr bwMode="auto">
          <a:xfrm>
            <a:off x="3811588" y="2200275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5" name="Line 10"/>
          <p:cNvSpPr>
            <a:spLocks noChangeShapeType="1"/>
          </p:cNvSpPr>
          <p:nvPr/>
        </p:nvSpPr>
        <p:spPr bwMode="auto">
          <a:xfrm>
            <a:off x="4878388" y="2200275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1"/>
          <p:cNvSpPr>
            <a:spLocks noChangeShapeType="1"/>
          </p:cNvSpPr>
          <p:nvPr/>
        </p:nvSpPr>
        <p:spPr bwMode="auto">
          <a:xfrm>
            <a:off x="5945188" y="2200275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7" name="Line 12"/>
          <p:cNvSpPr>
            <a:spLocks noChangeShapeType="1"/>
          </p:cNvSpPr>
          <p:nvPr/>
        </p:nvSpPr>
        <p:spPr bwMode="auto">
          <a:xfrm>
            <a:off x="7088188" y="2200275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8" name="Line 13"/>
          <p:cNvSpPr>
            <a:spLocks noChangeShapeType="1"/>
          </p:cNvSpPr>
          <p:nvPr/>
        </p:nvSpPr>
        <p:spPr bwMode="auto">
          <a:xfrm>
            <a:off x="8535988" y="2200275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9" name="Line 14"/>
          <p:cNvSpPr>
            <a:spLocks noChangeShapeType="1"/>
          </p:cNvSpPr>
          <p:nvPr/>
        </p:nvSpPr>
        <p:spPr bwMode="auto">
          <a:xfrm>
            <a:off x="460375" y="4800600"/>
            <a:ext cx="0" cy="7620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0" name="Line 15"/>
          <p:cNvSpPr>
            <a:spLocks noChangeShapeType="1"/>
          </p:cNvSpPr>
          <p:nvPr/>
        </p:nvSpPr>
        <p:spPr bwMode="auto">
          <a:xfrm>
            <a:off x="2212975" y="4800600"/>
            <a:ext cx="0" cy="7620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1" name="Line 16"/>
          <p:cNvSpPr>
            <a:spLocks noChangeShapeType="1"/>
          </p:cNvSpPr>
          <p:nvPr/>
        </p:nvSpPr>
        <p:spPr bwMode="auto">
          <a:xfrm>
            <a:off x="3279775" y="4953000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2" name="Line 17"/>
          <p:cNvSpPr>
            <a:spLocks noChangeShapeType="1"/>
          </p:cNvSpPr>
          <p:nvPr/>
        </p:nvSpPr>
        <p:spPr bwMode="auto">
          <a:xfrm>
            <a:off x="4346575" y="4953000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3" name="Line 18"/>
          <p:cNvSpPr>
            <a:spLocks noChangeShapeType="1"/>
          </p:cNvSpPr>
          <p:nvPr/>
        </p:nvSpPr>
        <p:spPr bwMode="auto">
          <a:xfrm>
            <a:off x="5413375" y="4953000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4" name="Line 19"/>
          <p:cNvSpPr>
            <a:spLocks noChangeShapeType="1"/>
          </p:cNvSpPr>
          <p:nvPr/>
        </p:nvSpPr>
        <p:spPr bwMode="auto">
          <a:xfrm>
            <a:off x="6480175" y="4953000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5" name="Line 20"/>
          <p:cNvSpPr>
            <a:spLocks noChangeShapeType="1"/>
          </p:cNvSpPr>
          <p:nvPr/>
        </p:nvSpPr>
        <p:spPr bwMode="auto">
          <a:xfrm>
            <a:off x="458788" y="2200275"/>
            <a:ext cx="3810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6" name="Line 21"/>
          <p:cNvSpPr>
            <a:spLocks noChangeShapeType="1"/>
          </p:cNvSpPr>
          <p:nvPr/>
        </p:nvSpPr>
        <p:spPr bwMode="auto">
          <a:xfrm>
            <a:off x="2211388" y="2200275"/>
            <a:ext cx="5334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7" name="Line 22"/>
          <p:cNvSpPr>
            <a:spLocks noChangeShapeType="1"/>
          </p:cNvSpPr>
          <p:nvPr/>
        </p:nvSpPr>
        <p:spPr bwMode="auto">
          <a:xfrm>
            <a:off x="3278188" y="2200275"/>
            <a:ext cx="5334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8" name="Line 23"/>
          <p:cNvSpPr>
            <a:spLocks noChangeShapeType="1"/>
          </p:cNvSpPr>
          <p:nvPr/>
        </p:nvSpPr>
        <p:spPr bwMode="auto">
          <a:xfrm>
            <a:off x="4344988" y="2200275"/>
            <a:ext cx="5334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89" name="Line 24"/>
          <p:cNvSpPr>
            <a:spLocks noChangeShapeType="1"/>
          </p:cNvSpPr>
          <p:nvPr/>
        </p:nvSpPr>
        <p:spPr bwMode="auto">
          <a:xfrm>
            <a:off x="5487988" y="2200275"/>
            <a:ext cx="4572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0" name="Line 25"/>
          <p:cNvSpPr>
            <a:spLocks noChangeShapeType="1"/>
          </p:cNvSpPr>
          <p:nvPr/>
        </p:nvSpPr>
        <p:spPr bwMode="auto">
          <a:xfrm>
            <a:off x="6630988" y="2200275"/>
            <a:ext cx="4572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1" name="Line 26"/>
          <p:cNvSpPr>
            <a:spLocks noChangeShapeType="1"/>
          </p:cNvSpPr>
          <p:nvPr/>
        </p:nvSpPr>
        <p:spPr bwMode="auto">
          <a:xfrm>
            <a:off x="7850188" y="2200275"/>
            <a:ext cx="6096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2" name="Line 27"/>
          <p:cNvSpPr>
            <a:spLocks noChangeShapeType="1"/>
          </p:cNvSpPr>
          <p:nvPr/>
        </p:nvSpPr>
        <p:spPr bwMode="auto">
          <a:xfrm>
            <a:off x="841375" y="4953000"/>
            <a:ext cx="3810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3" name="Line 28"/>
          <p:cNvSpPr>
            <a:spLocks noChangeShapeType="1"/>
          </p:cNvSpPr>
          <p:nvPr/>
        </p:nvSpPr>
        <p:spPr bwMode="auto">
          <a:xfrm>
            <a:off x="1755775" y="4953000"/>
            <a:ext cx="4572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4" name="Line 29"/>
          <p:cNvSpPr>
            <a:spLocks noChangeShapeType="1"/>
          </p:cNvSpPr>
          <p:nvPr/>
        </p:nvSpPr>
        <p:spPr bwMode="auto">
          <a:xfrm>
            <a:off x="2822575" y="4953000"/>
            <a:ext cx="4572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5" name="Line 30"/>
          <p:cNvSpPr>
            <a:spLocks noChangeShapeType="1"/>
          </p:cNvSpPr>
          <p:nvPr/>
        </p:nvSpPr>
        <p:spPr bwMode="auto">
          <a:xfrm>
            <a:off x="3889375" y="4953000"/>
            <a:ext cx="4572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6" name="Line 31"/>
          <p:cNvSpPr>
            <a:spLocks noChangeShapeType="1"/>
          </p:cNvSpPr>
          <p:nvPr/>
        </p:nvSpPr>
        <p:spPr bwMode="auto">
          <a:xfrm>
            <a:off x="4956175" y="4953000"/>
            <a:ext cx="4572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7" name="Line 32"/>
          <p:cNvSpPr>
            <a:spLocks noChangeShapeType="1"/>
          </p:cNvSpPr>
          <p:nvPr/>
        </p:nvSpPr>
        <p:spPr bwMode="auto">
          <a:xfrm>
            <a:off x="6022975" y="4953000"/>
            <a:ext cx="4572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8" name="Line 33"/>
          <p:cNvSpPr>
            <a:spLocks noChangeShapeType="1"/>
          </p:cNvSpPr>
          <p:nvPr/>
        </p:nvSpPr>
        <p:spPr bwMode="auto">
          <a:xfrm>
            <a:off x="7013575" y="4953000"/>
            <a:ext cx="6858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99" name="Line 34"/>
          <p:cNvSpPr>
            <a:spLocks noChangeShapeType="1"/>
          </p:cNvSpPr>
          <p:nvPr/>
        </p:nvSpPr>
        <p:spPr bwMode="auto">
          <a:xfrm>
            <a:off x="3279775" y="4800600"/>
            <a:ext cx="0" cy="7620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0" name="Line 35"/>
          <p:cNvSpPr>
            <a:spLocks noChangeShapeType="1"/>
          </p:cNvSpPr>
          <p:nvPr/>
        </p:nvSpPr>
        <p:spPr bwMode="auto">
          <a:xfrm>
            <a:off x="4346575" y="4800600"/>
            <a:ext cx="0" cy="7620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1" name="Line 36"/>
          <p:cNvSpPr>
            <a:spLocks noChangeShapeType="1"/>
          </p:cNvSpPr>
          <p:nvPr/>
        </p:nvSpPr>
        <p:spPr bwMode="auto">
          <a:xfrm>
            <a:off x="5413375" y="4800600"/>
            <a:ext cx="0" cy="7620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2" name="Line 37"/>
          <p:cNvSpPr>
            <a:spLocks noChangeShapeType="1"/>
          </p:cNvSpPr>
          <p:nvPr/>
        </p:nvSpPr>
        <p:spPr bwMode="auto">
          <a:xfrm>
            <a:off x="6480175" y="4800600"/>
            <a:ext cx="0" cy="7620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3" name="Line 38"/>
          <p:cNvSpPr>
            <a:spLocks noChangeShapeType="1"/>
          </p:cNvSpPr>
          <p:nvPr/>
        </p:nvSpPr>
        <p:spPr bwMode="auto">
          <a:xfrm>
            <a:off x="1220788" y="2200275"/>
            <a:ext cx="38100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4" name="Line 39"/>
          <p:cNvSpPr>
            <a:spLocks noChangeShapeType="1"/>
          </p:cNvSpPr>
          <p:nvPr/>
        </p:nvSpPr>
        <p:spPr bwMode="auto">
          <a:xfrm>
            <a:off x="8537575" y="4953000"/>
            <a:ext cx="0" cy="6096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5" name="Line 40"/>
          <p:cNvSpPr>
            <a:spLocks noChangeShapeType="1"/>
          </p:cNvSpPr>
          <p:nvPr/>
        </p:nvSpPr>
        <p:spPr bwMode="auto">
          <a:xfrm flipV="1">
            <a:off x="2212975" y="2200275"/>
            <a:ext cx="0" cy="2524125"/>
          </a:xfrm>
          <a:prstGeom prst="line">
            <a:avLst/>
          </a:prstGeom>
          <a:noFill/>
          <a:ln w="9525" cap="rnd">
            <a:solidFill>
              <a:srgbClr val="006600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6" name="Line 41"/>
          <p:cNvSpPr>
            <a:spLocks noChangeShapeType="1"/>
          </p:cNvSpPr>
          <p:nvPr/>
        </p:nvSpPr>
        <p:spPr bwMode="auto">
          <a:xfrm flipH="1" flipV="1">
            <a:off x="3278188" y="2200275"/>
            <a:ext cx="1587" cy="2524125"/>
          </a:xfrm>
          <a:prstGeom prst="line">
            <a:avLst/>
          </a:prstGeom>
          <a:noFill/>
          <a:ln w="9525" cap="rnd">
            <a:solidFill>
              <a:srgbClr val="006600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7" name="Line 42"/>
          <p:cNvSpPr>
            <a:spLocks noChangeShapeType="1"/>
          </p:cNvSpPr>
          <p:nvPr/>
        </p:nvSpPr>
        <p:spPr bwMode="auto">
          <a:xfrm flipH="1" flipV="1">
            <a:off x="4344988" y="2200275"/>
            <a:ext cx="1587" cy="2600325"/>
          </a:xfrm>
          <a:prstGeom prst="line">
            <a:avLst/>
          </a:prstGeom>
          <a:noFill/>
          <a:ln w="9525" cap="rnd">
            <a:solidFill>
              <a:srgbClr val="006600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8" name="Line 43"/>
          <p:cNvSpPr>
            <a:spLocks noChangeShapeType="1"/>
          </p:cNvSpPr>
          <p:nvPr/>
        </p:nvSpPr>
        <p:spPr bwMode="auto">
          <a:xfrm flipH="1" flipV="1">
            <a:off x="5395913" y="2200275"/>
            <a:ext cx="17462" cy="2600325"/>
          </a:xfrm>
          <a:prstGeom prst="line">
            <a:avLst/>
          </a:prstGeom>
          <a:noFill/>
          <a:ln w="9525" cap="rnd">
            <a:solidFill>
              <a:srgbClr val="006600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09" name="Line 44"/>
          <p:cNvSpPr>
            <a:spLocks noChangeShapeType="1"/>
          </p:cNvSpPr>
          <p:nvPr/>
        </p:nvSpPr>
        <p:spPr bwMode="auto">
          <a:xfrm flipV="1">
            <a:off x="6480175" y="2200275"/>
            <a:ext cx="0" cy="2600325"/>
          </a:xfrm>
          <a:prstGeom prst="line">
            <a:avLst/>
          </a:prstGeom>
          <a:noFill/>
          <a:ln w="9525" cap="rnd">
            <a:solidFill>
              <a:srgbClr val="006600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0" name="Line 45"/>
          <p:cNvSpPr>
            <a:spLocks noChangeShapeType="1"/>
          </p:cNvSpPr>
          <p:nvPr/>
        </p:nvSpPr>
        <p:spPr bwMode="auto">
          <a:xfrm flipV="1">
            <a:off x="7699375" y="2200275"/>
            <a:ext cx="0" cy="2600325"/>
          </a:xfrm>
          <a:prstGeom prst="line">
            <a:avLst/>
          </a:prstGeom>
          <a:noFill/>
          <a:ln w="9525" cap="rnd">
            <a:solidFill>
              <a:srgbClr val="006600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1" name="Line 46"/>
          <p:cNvSpPr>
            <a:spLocks noChangeShapeType="1"/>
          </p:cNvSpPr>
          <p:nvPr/>
        </p:nvSpPr>
        <p:spPr bwMode="auto">
          <a:xfrm flipV="1">
            <a:off x="1222375" y="2200275"/>
            <a:ext cx="0" cy="2600325"/>
          </a:xfrm>
          <a:prstGeom prst="line">
            <a:avLst/>
          </a:prstGeom>
          <a:noFill/>
          <a:ln w="9525" cap="rnd">
            <a:solidFill>
              <a:srgbClr val="006600"/>
            </a:solidFill>
            <a:prstDash val="sysDot"/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312" name="Text Box 47"/>
          <p:cNvSpPr txBox="1">
            <a:spLocks noChangeArrowheads="1"/>
          </p:cNvSpPr>
          <p:nvPr/>
        </p:nvSpPr>
        <p:spPr bwMode="auto">
          <a:xfrm>
            <a:off x="347663" y="960438"/>
            <a:ext cx="8374062" cy="406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chemeClr val="accent2"/>
                </a:solidFill>
              </a:rPr>
              <a:t>Algorithm:  </a:t>
            </a:r>
            <a:r>
              <a:rPr lang="en-US">
                <a:solidFill>
                  <a:schemeClr val="tx1"/>
                </a:solidFill>
              </a:rPr>
              <a:t> 1. Pairwise sum     2. Recursive prefix    3. Pairwise sum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5575" y="1193800"/>
            <a:ext cx="8858250" cy="5716436"/>
          </a:xfrm>
          <a:noFill/>
        </p:spPr>
        <p:txBody>
          <a:bodyPr lIns="90488" tIns="44450" rIns="90488" bIns="44450"/>
          <a:lstStyle/>
          <a:p>
            <a:pPr>
              <a:lnSpc>
                <a:spcPct val="95000"/>
              </a:lnSpc>
            </a:pPr>
            <a:r>
              <a:rPr lang="en-US" sz="2800" dirty="0">
                <a:latin typeface="Arial" charset="0"/>
              </a:rPr>
              <a:t> What</a:t>
            </a:r>
            <a:r>
              <a:rPr lang="ja-JP" altLang="en-US" sz="2800" dirty="0">
                <a:latin typeface="Arial" charset="0"/>
              </a:rPr>
              <a:t>’</a:t>
            </a:r>
            <a:r>
              <a:rPr lang="en-US" sz="2800" dirty="0">
                <a:latin typeface="Arial" charset="0"/>
              </a:rPr>
              <a:t>s the total work?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1  2  3  4   5  6    7  8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                                      Pairwise sums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3      7      11    15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                                      Recursive prefix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3     10     21    36</a:t>
            </a: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                                        Update </a:t>
            </a:r>
            <a:r>
              <a:rPr lang="ja-JP" altLang="en-US" sz="2800" dirty="0">
                <a:latin typeface="Arial" charset="0"/>
              </a:rPr>
              <a:t>“</a:t>
            </a:r>
            <a:r>
              <a:rPr lang="en-US" sz="2800" dirty="0">
                <a:latin typeface="Arial" charset="0"/>
              </a:rPr>
              <a:t>odds</a:t>
            </a:r>
            <a:r>
              <a:rPr lang="ja-JP" altLang="en-US" sz="2800" dirty="0">
                <a:latin typeface="Arial" charset="0"/>
              </a:rPr>
              <a:t>”</a:t>
            </a:r>
            <a:endParaRPr lang="en-US" sz="2800" dirty="0">
              <a:latin typeface="Arial" charset="0"/>
            </a:endParaRP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latin typeface="Arial" charset="0"/>
              </a:rPr>
              <a:t>     1  3  6 10 15 21 28 36</a:t>
            </a:r>
          </a:p>
          <a:p>
            <a:pPr>
              <a:lnSpc>
                <a:spcPct val="95000"/>
              </a:lnSpc>
              <a:buFontTx/>
              <a:buNone/>
            </a:pPr>
            <a:endParaRPr lang="en-US" sz="2800" dirty="0">
              <a:latin typeface="Arial" charset="0"/>
            </a:endParaRPr>
          </a:p>
          <a:p>
            <a:pPr>
              <a:lnSpc>
                <a:spcPct val="95000"/>
              </a:lnSpc>
            </a:pPr>
            <a:r>
              <a:rPr lang="en-US" sz="2800" dirty="0">
                <a:solidFill>
                  <a:schemeClr val="bg1"/>
                </a:solidFill>
                <a:latin typeface="Arial" charset="0"/>
              </a:rPr>
              <a:t>T</a:t>
            </a:r>
            <a:r>
              <a:rPr lang="en-US" sz="2800" baseline="-25000" dirty="0">
                <a:solidFill>
                  <a:schemeClr val="bg1"/>
                </a:solidFill>
                <a:latin typeface="Arial" charset="0"/>
              </a:rPr>
              <a:t>1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(n) = n/2 + n/2 + T</a:t>
            </a:r>
            <a:r>
              <a:rPr lang="en-US" sz="2800" baseline="-25000" dirty="0">
                <a:solidFill>
                  <a:schemeClr val="bg1"/>
                </a:solidFill>
                <a:latin typeface="Arial" charset="0"/>
              </a:rPr>
              <a:t>1 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(n/2)  =  n + T</a:t>
            </a:r>
            <a:r>
              <a:rPr lang="en-US" sz="2800" baseline="-25000" dirty="0">
                <a:solidFill>
                  <a:schemeClr val="bg1"/>
                </a:solidFill>
                <a:latin typeface="Arial" charset="0"/>
              </a:rPr>
              <a:t>1 </a:t>
            </a:r>
            <a:r>
              <a:rPr lang="en-US" sz="2800" dirty="0">
                <a:solidFill>
                  <a:schemeClr val="bg1"/>
                </a:solidFill>
                <a:latin typeface="Arial" charset="0"/>
              </a:rPr>
              <a:t>(n/2)  = 2n – 1</a:t>
            </a:r>
          </a:p>
          <a:p>
            <a:pPr marL="0" indent="0">
              <a:lnSpc>
                <a:spcPct val="95000"/>
              </a:lnSpc>
              <a:buNone/>
            </a:pPr>
            <a:endParaRPr lang="en-US" sz="2800" dirty="0">
              <a:latin typeface="Arial" charset="0"/>
            </a:endParaRPr>
          </a:p>
          <a:p>
            <a:pPr>
              <a:lnSpc>
                <a:spcPct val="95000"/>
              </a:lnSpc>
              <a:buFontTx/>
              <a:buNone/>
            </a:pPr>
            <a:r>
              <a:rPr lang="en-US" sz="2800" dirty="0">
                <a:solidFill>
                  <a:schemeClr val="bg1"/>
                </a:solidFill>
                <a:latin typeface="Arial" charset="0"/>
              </a:rPr>
              <a:t>at the cost of more work!</a:t>
            </a:r>
          </a:p>
        </p:txBody>
      </p:sp>
      <p:sp>
        <p:nvSpPr>
          <p:cNvPr id="12291" name="Slide Number Placeholder 5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accent1"/>
                </a:solidFill>
                <a:latin typeface="Arial" charset="0"/>
                <a:ea typeface="ＭＳ Ｐゴシック" charset="0"/>
              </a:defRPr>
            </a:lvl9pPr>
          </a:lstStyle>
          <a:p>
            <a:fld id="{699FF101-0140-934D-BBBE-B9FF96D7467C}" type="slidenum">
              <a:rPr lang="en-US" sz="1400" b="0">
                <a:solidFill>
                  <a:schemeClr val="tx1"/>
                </a:solidFill>
                <a:latin typeface="Helvetica" charset="0"/>
              </a:rPr>
              <a:pPr/>
              <a:t>9</a:t>
            </a:fld>
            <a:endParaRPr lang="en-US" sz="1400" b="0">
              <a:solidFill>
                <a:schemeClr val="tx1"/>
              </a:solidFill>
              <a:latin typeface="Helvetica" charset="0"/>
            </a:endParaRPr>
          </a:p>
        </p:txBody>
      </p:sp>
      <p:grpSp>
        <p:nvGrpSpPr>
          <p:cNvPr id="12293" name="Group 12"/>
          <p:cNvGrpSpPr>
            <a:grpSpLocks/>
          </p:cNvGrpSpPr>
          <p:nvPr/>
        </p:nvGrpSpPr>
        <p:grpSpPr bwMode="auto">
          <a:xfrm>
            <a:off x="876300" y="2089150"/>
            <a:ext cx="381000" cy="368300"/>
            <a:chOff x="656" y="1272"/>
            <a:chExt cx="240" cy="232"/>
          </a:xfrm>
        </p:grpSpPr>
        <p:sp>
          <p:nvSpPr>
            <p:cNvPr id="12316" name="Line 13"/>
            <p:cNvSpPr>
              <a:spLocks noChangeShapeType="1"/>
            </p:cNvSpPr>
            <p:nvPr/>
          </p:nvSpPr>
          <p:spPr bwMode="auto">
            <a:xfrm>
              <a:off x="656" y="1272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7" name="Line 14"/>
            <p:cNvSpPr>
              <a:spLocks noChangeShapeType="1"/>
            </p:cNvSpPr>
            <p:nvPr/>
          </p:nvSpPr>
          <p:spPr bwMode="auto">
            <a:xfrm flipV="1">
              <a:off x="800" y="1280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4" name="Group 15"/>
          <p:cNvGrpSpPr>
            <a:grpSpLocks/>
          </p:cNvGrpSpPr>
          <p:nvPr/>
        </p:nvGrpSpPr>
        <p:grpSpPr bwMode="auto">
          <a:xfrm>
            <a:off x="1562100" y="2089150"/>
            <a:ext cx="381000" cy="368300"/>
            <a:chOff x="1232" y="1248"/>
            <a:chExt cx="240" cy="232"/>
          </a:xfrm>
        </p:grpSpPr>
        <p:sp>
          <p:nvSpPr>
            <p:cNvPr id="12314" name="Line 16"/>
            <p:cNvSpPr>
              <a:spLocks noChangeShapeType="1"/>
            </p:cNvSpPr>
            <p:nvPr/>
          </p:nvSpPr>
          <p:spPr bwMode="auto">
            <a:xfrm>
              <a:off x="1232" y="1248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5" name="Line 17"/>
            <p:cNvSpPr>
              <a:spLocks noChangeShapeType="1"/>
            </p:cNvSpPr>
            <p:nvPr/>
          </p:nvSpPr>
          <p:spPr bwMode="auto">
            <a:xfrm flipV="1">
              <a:off x="1376" y="1256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5" name="Group 18"/>
          <p:cNvGrpSpPr>
            <a:grpSpLocks/>
          </p:cNvGrpSpPr>
          <p:nvPr/>
        </p:nvGrpSpPr>
        <p:grpSpPr bwMode="auto">
          <a:xfrm>
            <a:off x="2400300" y="2089150"/>
            <a:ext cx="381000" cy="368300"/>
            <a:chOff x="1872" y="1232"/>
            <a:chExt cx="240" cy="232"/>
          </a:xfrm>
        </p:grpSpPr>
        <p:sp>
          <p:nvSpPr>
            <p:cNvPr id="12312" name="Line 19"/>
            <p:cNvSpPr>
              <a:spLocks noChangeShapeType="1"/>
            </p:cNvSpPr>
            <p:nvPr/>
          </p:nvSpPr>
          <p:spPr bwMode="auto">
            <a:xfrm>
              <a:off x="1872" y="1232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3" name="Line 20"/>
            <p:cNvSpPr>
              <a:spLocks noChangeShapeType="1"/>
            </p:cNvSpPr>
            <p:nvPr/>
          </p:nvSpPr>
          <p:spPr bwMode="auto">
            <a:xfrm flipV="1">
              <a:off x="2016" y="1240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296" name="Group 21"/>
          <p:cNvGrpSpPr>
            <a:grpSpLocks/>
          </p:cNvGrpSpPr>
          <p:nvPr/>
        </p:nvGrpSpPr>
        <p:grpSpPr bwMode="auto">
          <a:xfrm>
            <a:off x="3314700" y="2089150"/>
            <a:ext cx="381000" cy="368300"/>
            <a:chOff x="2568" y="1248"/>
            <a:chExt cx="240" cy="232"/>
          </a:xfrm>
        </p:grpSpPr>
        <p:sp>
          <p:nvSpPr>
            <p:cNvPr id="12310" name="Line 22"/>
            <p:cNvSpPr>
              <a:spLocks noChangeShapeType="1"/>
            </p:cNvSpPr>
            <p:nvPr/>
          </p:nvSpPr>
          <p:spPr bwMode="auto">
            <a:xfrm>
              <a:off x="2568" y="1248"/>
              <a:ext cx="96" cy="232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2311" name="Line 23"/>
            <p:cNvSpPr>
              <a:spLocks noChangeShapeType="1"/>
            </p:cNvSpPr>
            <p:nvPr/>
          </p:nvSpPr>
          <p:spPr bwMode="auto">
            <a:xfrm flipV="1">
              <a:off x="2712" y="1256"/>
              <a:ext cx="96" cy="216"/>
            </a:xfrm>
            <a:prstGeom prst="line">
              <a:avLst/>
            </a:prstGeom>
            <a:noFill/>
            <a:ln w="50800">
              <a:solidFill>
                <a:srgbClr val="0000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297" name="Line 24"/>
          <p:cNvSpPr>
            <a:spLocks noChangeShapeType="1"/>
          </p:cNvSpPr>
          <p:nvPr/>
        </p:nvSpPr>
        <p:spPr bwMode="auto">
          <a:xfrm flipV="1">
            <a:off x="876300" y="40322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25"/>
          <p:cNvSpPr>
            <a:spLocks noChangeShapeType="1"/>
          </p:cNvSpPr>
          <p:nvPr/>
        </p:nvSpPr>
        <p:spPr bwMode="auto">
          <a:xfrm>
            <a:off x="1028700" y="40322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9" name="Line 26"/>
          <p:cNvSpPr>
            <a:spLocks noChangeShapeType="1"/>
          </p:cNvSpPr>
          <p:nvPr/>
        </p:nvSpPr>
        <p:spPr bwMode="auto">
          <a:xfrm flipV="1">
            <a:off x="1562100" y="39560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0" name="Line 27"/>
          <p:cNvSpPr>
            <a:spLocks noChangeShapeType="1"/>
          </p:cNvSpPr>
          <p:nvPr/>
        </p:nvSpPr>
        <p:spPr bwMode="auto">
          <a:xfrm>
            <a:off x="1727200" y="39814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1" name="Line 28"/>
          <p:cNvSpPr>
            <a:spLocks noChangeShapeType="1"/>
          </p:cNvSpPr>
          <p:nvPr/>
        </p:nvSpPr>
        <p:spPr bwMode="auto">
          <a:xfrm flipV="1">
            <a:off x="2400300" y="39560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2" name="Line 29"/>
          <p:cNvSpPr>
            <a:spLocks noChangeShapeType="1"/>
          </p:cNvSpPr>
          <p:nvPr/>
        </p:nvSpPr>
        <p:spPr bwMode="auto">
          <a:xfrm>
            <a:off x="2628900" y="39560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3" name="Line 30"/>
          <p:cNvSpPr>
            <a:spLocks noChangeShapeType="1"/>
          </p:cNvSpPr>
          <p:nvPr/>
        </p:nvSpPr>
        <p:spPr bwMode="auto">
          <a:xfrm flipV="1">
            <a:off x="3238500" y="3956050"/>
            <a:ext cx="152400" cy="3683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4" name="Line 31"/>
          <p:cNvSpPr>
            <a:spLocks noChangeShapeType="1"/>
          </p:cNvSpPr>
          <p:nvPr/>
        </p:nvSpPr>
        <p:spPr bwMode="auto">
          <a:xfrm>
            <a:off x="3467100" y="4032250"/>
            <a:ext cx="15240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5" name="Line 32"/>
          <p:cNvSpPr>
            <a:spLocks noChangeShapeType="1"/>
          </p:cNvSpPr>
          <p:nvPr/>
        </p:nvSpPr>
        <p:spPr bwMode="auto">
          <a:xfrm>
            <a:off x="10366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6" name="Line 33"/>
          <p:cNvSpPr>
            <a:spLocks noChangeShapeType="1"/>
          </p:cNvSpPr>
          <p:nvPr/>
        </p:nvSpPr>
        <p:spPr bwMode="auto">
          <a:xfrm>
            <a:off x="17224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7" name="Line 34"/>
          <p:cNvSpPr>
            <a:spLocks noChangeShapeType="1"/>
          </p:cNvSpPr>
          <p:nvPr/>
        </p:nvSpPr>
        <p:spPr bwMode="auto">
          <a:xfrm>
            <a:off x="25606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8" name="Line 35"/>
          <p:cNvSpPr>
            <a:spLocks noChangeShapeType="1"/>
          </p:cNvSpPr>
          <p:nvPr/>
        </p:nvSpPr>
        <p:spPr bwMode="auto">
          <a:xfrm>
            <a:off x="3398838" y="3089275"/>
            <a:ext cx="0" cy="342900"/>
          </a:xfrm>
          <a:prstGeom prst="line">
            <a:avLst/>
          </a:prstGeom>
          <a:noFill/>
          <a:ln w="50800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309" name="Rectangle 37"/>
          <p:cNvSpPr>
            <a:spLocks noChangeArrowheads="1"/>
          </p:cNvSpPr>
          <p:nvPr/>
        </p:nvSpPr>
        <p:spPr bwMode="auto">
          <a:xfrm>
            <a:off x="457200" y="228600"/>
            <a:ext cx="7923213" cy="427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 eaLnBrk="1" hangingPunct="1"/>
            <a:r>
              <a:rPr lang="en-US" sz="2800">
                <a:solidFill>
                  <a:srgbClr val="000099"/>
                </a:solidFill>
              </a:rPr>
              <a:t>Parallel prefix cost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Yelick267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00CC"/>
      </a:hlink>
      <a:folHlink>
        <a:srgbClr val="EAEC5E"/>
      </a:folHlink>
    </a:clrScheme>
    <a:fontScheme name="Yelick267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Yelick267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Yelick267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Yelick267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81D58"/>
      </a:dk2>
      <a:lt2>
        <a:srgbClr val="919191"/>
      </a:lt2>
      <a:accent1>
        <a:srgbClr val="FC0128"/>
      </a:accent1>
      <a:accent2>
        <a:srgbClr val="063DE8"/>
      </a:accent2>
      <a:accent3>
        <a:srgbClr val="FFFFFF"/>
      </a:accent3>
      <a:accent4>
        <a:srgbClr val="000000"/>
      </a:accent4>
      <a:accent5>
        <a:srgbClr val="FDAAAC"/>
      </a:accent5>
      <a:accent6>
        <a:srgbClr val="0536D2"/>
      </a:accent6>
      <a:hlink>
        <a:srgbClr val="00DFCA"/>
      </a:hlink>
      <a:folHlink>
        <a:srgbClr val="EAEC5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1490427540</TotalTime>
  <Pages>27</Pages>
  <Words>2214</Words>
  <Application>Microsoft Macintosh PowerPoint</Application>
  <PresentationFormat>Letter Paper (8.5x11 in)</PresentationFormat>
  <Paragraphs>422</Paragraphs>
  <Slides>31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Times New Roman</vt:lpstr>
      <vt:lpstr>Helvetica</vt:lpstr>
      <vt:lpstr>Symbol</vt:lpstr>
      <vt:lpstr>Wingdings</vt:lpstr>
      <vt:lpstr>Yelick267</vt:lpstr>
      <vt:lpstr>Microsoft Equation 3.0</vt:lpstr>
      <vt:lpstr>CS 240A: Parallel Prefix Algorithms or Tricks with Trees</vt:lpstr>
      <vt:lpstr>Parallel Vector Operations</vt:lpstr>
      <vt:lpstr>Broadcast and reduction</vt:lpstr>
      <vt:lpstr>Parallel Prefix Algorithms</vt:lpstr>
      <vt:lpstr>Example of a prefix</vt:lpstr>
      <vt:lpstr>What do you think?</vt:lpstr>
      <vt:lpstr>A clue?</vt:lpstr>
      <vt:lpstr>PowerPoint Presentation</vt:lpstr>
      <vt:lpstr>PowerPoint Presentation</vt:lpstr>
      <vt:lpstr>PowerPoint Presentation</vt:lpstr>
      <vt:lpstr>PowerPoint Presentation</vt:lpstr>
      <vt:lpstr>Non-recursive view of parallel prefix scan</vt:lpstr>
      <vt:lpstr>PowerPoint Presentation</vt:lpstr>
      <vt:lpstr>Scan (Parallel Prefix) Operations</vt:lpstr>
      <vt:lpstr>Applications of scans</vt:lpstr>
      <vt:lpstr>E.g., Using Scans for Array Compression</vt:lpstr>
      <vt:lpstr>E.g., Fibonacci via Matrix Multiply Prefix</vt:lpstr>
      <vt:lpstr>Carry-Look Ahead Addition (Babbage 1800’s)</vt:lpstr>
      <vt:lpstr>Carry-Look Ahead Addition (Babbage 1800’s)</vt:lpstr>
      <vt:lpstr>Carry-Look Ahead Addition (Babbage 1800’s)</vt:lpstr>
      <vt:lpstr>Carry-Look Ahead Addition (Babbage 1800’s)</vt:lpstr>
      <vt:lpstr>Carry-Look Ahead Addition (Babbage 1800’s)</vt:lpstr>
      <vt:lpstr>Adding two n-bit integers in O(log n) time</vt:lpstr>
      <vt:lpstr>Segmented Operations</vt:lpstr>
      <vt:lpstr>PowerPoint Presentation</vt:lpstr>
      <vt:lpstr>PowerPoint Presentation</vt:lpstr>
      <vt:lpstr>Multiplying n-by-n matrices in O(log n) span</vt:lpstr>
      <vt:lpstr>Inverting dense n-by-n matrices in O(log2 n) span</vt:lpstr>
      <vt:lpstr>Evaluating arbitrary expressions</vt:lpstr>
      <vt:lpstr>The myth of log n</vt:lpstr>
      <vt:lpstr>Summary of tree algorithms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Optimizing Matrix Multiply</dc:title>
  <dc:creator>Kathy Yelick</dc:creator>
  <dc:description>Slides by Jim Demmel, David Culler, Horst Simon, and Erich Strohmaier</dc:description>
  <cp:lastModifiedBy>John Gilbert</cp:lastModifiedBy>
  <cp:revision>275</cp:revision>
  <cp:lastPrinted>1997-01-22T19:34:41Z</cp:lastPrinted>
  <dcterms:created xsi:type="dcterms:W3CDTF">1997-01-20T07:06:50Z</dcterms:created>
  <dcterms:modified xsi:type="dcterms:W3CDTF">2011-05-11T18:43:11Z</dcterms:modified>
</cp:coreProperties>
</file>