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48"/>
  </p:notesMasterIdLst>
  <p:handoutMasterIdLst>
    <p:handoutMasterId r:id="rId49"/>
  </p:handoutMasterIdLst>
  <p:sldIdLst>
    <p:sldId id="514" r:id="rId2"/>
    <p:sldId id="599" r:id="rId3"/>
    <p:sldId id="600" r:id="rId4"/>
    <p:sldId id="602" r:id="rId5"/>
    <p:sldId id="601" r:id="rId6"/>
    <p:sldId id="611" r:id="rId7"/>
    <p:sldId id="626" r:id="rId8"/>
    <p:sldId id="628" r:id="rId9"/>
    <p:sldId id="612" r:id="rId10"/>
    <p:sldId id="613" r:id="rId11"/>
    <p:sldId id="614" r:id="rId12"/>
    <p:sldId id="615" r:id="rId13"/>
    <p:sldId id="642" r:id="rId14"/>
    <p:sldId id="634" r:id="rId15"/>
    <p:sldId id="630" r:id="rId16"/>
    <p:sldId id="631" r:id="rId17"/>
    <p:sldId id="627" r:id="rId18"/>
    <p:sldId id="616" r:id="rId19"/>
    <p:sldId id="617" r:id="rId20"/>
    <p:sldId id="618" r:id="rId21"/>
    <p:sldId id="619" r:id="rId22"/>
    <p:sldId id="620" r:id="rId23"/>
    <p:sldId id="621" r:id="rId24"/>
    <p:sldId id="622" r:id="rId25"/>
    <p:sldId id="624" r:id="rId26"/>
    <p:sldId id="625" r:id="rId27"/>
    <p:sldId id="555" r:id="rId28"/>
    <p:sldId id="556" r:id="rId29"/>
    <p:sldId id="643" r:id="rId30"/>
    <p:sldId id="557" r:id="rId31"/>
    <p:sldId id="559" r:id="rId32"/>
    <p:sldId id="560" r:id="rId33"/>
    <p:sldId id="561" r:id="rId34"/>
    <p:sldId id="563" r:id="rId35"/>
    <p:sldId id="569" r:id="rId36"/>
    <p:sldId id="570" r:id="rId37"/>
    <p:sldId id="580" r:id="rId38"/>
    <p:sldId id="636" r:id="rId39"/>
    <p:sldId id="593" r:id="rId40"/>
    <p:sldId id="641" r:id="rId41"/>
    <p:sldId id="595" r:id="rId42"/>
    <p:sldId id="588" r:id="rId43"/>
    <p:sldId id="589" r:id="rId44"/>
    <p:sldId id="590" r:id="rId45"/>
    <p:sldId id="591" r:id="rId46"/>
    <p:sldId id="594" r:id="rId47"/>
  </p:sldIdLst>
  <p:sldSz cx="9144000" cy="6858000" type="letter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accent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accent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accent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accent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accent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2000" b="1" kern="1200">
        <a:solidFill>
          <a:schemeClr val="accent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2000" b="1" kern="1200">
        <a:solidFill>
          <a:schemeClr val="accent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2000" b="1" kern="1200">
        <a:solidFill>
          <a:schemeClr val="accent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2000" b="1" kern="1200">
        <a:solidFill>
          <a:schemeClr val="accent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CC"/>
    <a:srgbClr val="EBD7C3"/>
    <a:srgbClr val="CCECFF"/>
    <a:srgbClr val="006600"/>
    <a:srgbClr val="DAB590"/>
    <a:srgbClr val="D4A97E"/>
    <a:srgbClr val="DDDDDD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60" autoAdjust="0"/>
  </p:normalViewPr>
  <p:slideViewPr>
    <p:cSldViewPr snapToGrid="0" snapToObjects="1">
      <p:cViewPr varScale="1">
        <p:scale>
          <a:sx n="107" d="100"/>
          <a:sy n="107" d="100"/>
        </p:scale>
        <p:origin x="-2576" y="-104"/>
      </p:cViewPr>
      <p:guideLst>
        <p:guide orient="horz" pos="213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1" d="100"/>
        <a:sy n="201" d="100"/>
      </p:scale>
      <p:origin x="0" y="222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interSettings" Target="printerSettings/printerSettings1.bin"/><Relationship Id="rId51" Type="http://schemas.openxmlformats.org/officeDocument/2006/relationships/presProps" Target="presProps.xml"/><Relationship Id="rId52" Type="http://schemas.openxmlformats.org/officeDocument/2006/relationships/viewProps" Target="viewProps.xml"/><Relationship Id="rId53" Type="http://schemas.openxmlformats.org/officeDocument/2006/relationships/theme" Target="theme/theme1.xml"/><Relationship Id="rId54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notesMaster" Target="notesMasters/notesMaster1.xml"/><Relationship Id="rId4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88"/>
            <a:ext cx="316865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00" tIns="0" rIns="19800" bIns="0" numCol="1" anchor="t" anchorCtr="0" compatLnSpc="1">
            <a:prstTxWarp prst="textNoShape">
              <a:avLst/>
            </a:prstTxWarp>
          </a:bodyPr>
          <a:lstStyle>
            <a:lvl1pPr defTabSz="987425">
              <a:defRPr sz="900" b="0" i="1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0" y="-1588"/>
            <a:ext cx="316865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00" tIns="0" rIns="19800" bIns="0" numCol="1" anchor="t" anchorCtr="0" compatLnSpc="1">
            <a:prstTxWarp prst="textNoShape">
              <a:avLst/>
            </a:prstTxWarp>
          </a:bodyPr>
          <a:lstStyle>
            <a:lvl1pPr algn="r" defTabSz="987425">
              <a:defRPr sz="900" b="0" i="1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6865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00" tIns="0" rIns="19800" bIns="0" numCol="1" anchor="b" anchorCtr="0" compatLnSpc="1">
            <a:prstTxWarp prst="textNoShape">
              <a:avLst/>
            </a:prstTxWarp>
          </a:bodyPr>
          <a:lstStyle>
            <a:lvl1pPr defTabSz="987425">
              <a:defRPr sz="900" b="0" i="1">
                <a:ea typeface="+mn-ea"/>
              </a:defRPr>
            </a:lvl1pPr>
          </a:lstStyle>
          <a:p>
            <a:pPr>
              <a:defRPr/>
            </a:pPr>
            <a:r>
              <a:rPr lang="en-US"/>
              <a:t>CS267 Lecture 2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0" y="9120188"/>
            <a:ext cx="316865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00" tIns="0" rIns="19800" bIns="0" numCol="1" anchor="b" anchorCtr="0" compatLnSpc="1">
            <a:prstTxWarp prst="textNoShape">
              <a:avLst/>
            </a:prstTxWarp>
          </a:bodyPr>
          <a:lstStyle>
            <a:lvl1pPr algn="r" defTabSz="987425">
              <a:defRPr sz="900" b="0" i="1"/>
            </a:lvl1pPr>
          </a:lstStyle>
          <a:p>
            <a:fld id="{BA85349B-43A6-524E-89EC-BCAE0F03055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9332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88"/>
            <a:ext cx="316865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00" tIns="0" rIns="19800" bIns="0" numCol="1" anchor="t" anchorCtr="0" compatLnSpc="1">
            <a:prstTxWarp prst="textNoShape">
              <a:avLst/>
            </a:prstTxWarp>
          </a:bodyPr>
          <a:lstStyle>
            <a:lvl1pPr defTabSz="987425">
              <a:defRPr sz="900" b="0" i="1">
                <a:solidFill>
                  <a:schemeClr val="tx1"/>
                </a:solidFill>
                <a:latin typeface="Times New Roman" pitchFamily="1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6550" y="-1588"/>
            <a:ext cx="316865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00" tIns="0" rIns="19800" bIns="0" numCol="1" anchor="t" anchorCtr="0" compatLnSpc="1">
            <a:prstTxWarp prst="textNoShape">
              <a:avLst/>
            </a:prstTxWarp>
          </a:bodyPr>
          <a:lstStyle>
            <a:lvl1pPr algn="r" defTabSz="987425">
              <a:defRPr sz="900" b="0" i="1">
                <a:solidFill>
                  <a:schemeClr val="tx1"/>
                </a:solidFill>
                <a:latin typeface="Times New Roman" pitchFamily="1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6865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00" tIns="0" rIns="19800" bIns="0" numCol="1" anchor="b" anchorCtr="0" compatLnSpc="1">
            <a:prstTxWarp prst="textNoShape">
              <a:avLst/>
            </a:prstTxWarp>
          </a:bodyPr>
          <a:lstStyle>
            <a:lvl1pPr defTabSz="987425">
              <a:defRPr sz="900" b="0" i="1">
                <a:solidFill>
                  <a:schemeClr val="tx1"/>
                </a:solidFill>
                <a:latin typeface="Times New Roman" pitchFamily="1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CS267 Lecture 2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6550" y="9120188"/>
            <a:ext cx="316865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00" tIns="0" rIns="19800" bIns="0" numCol="1" anchor="b" anchorCtr="0" compatLnSpc="1">
            <a:prstTxWarp prst="textNoShape">
              <a:avLst/>
            </a:prstTxWarp>
          </a:bodyPr>
          <a:lstStyle>
            <a:lvl1pPr algn="r" defTabSz="987425">
              <a:defRPr sz="900" b="0" i="1">
                <a:solidFill>
                  <a:schemeClr val="tx1"/>
                </a:solidFill>
                <a:latin typeface="Times New Roman" charset="0"/>
              </a:defRPr>
            </a:lvl1pPr>
          </a:lstStyle>
          <a:p>
            <a:fld id="{FA330615-5A6B-CC4E-A336-ADF8B3A01F9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9158" name="Rectangle 6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70000" y="615950"/>
            <a:ext cx="4786313" cy="3589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55" name="Rectangle 7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50863" y="4560888"/>
            <a:ext cx="6303962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346" tIns="49498" rIns="97346" bIns="494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We want this to be in font 11 and justify.</a:t>
            </a:r>
          </a:p>
        </p:txBody>
      </p:sp>
    </p:spTree>
    <p:extLst>
      <p:ext uri="{BB962C8B-B14F-4D97-AF65-F5344CB8AC3E}">
        <p14:creationId xmlns:p14="http://schemas.microsoft.com/office/powerpoint/2010/main" val="349344716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just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742950" indent="-285750" algn="l" defTabSz="9493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ＭＳ Ｐゴシック" charset="0"/>
        <a:cs typeface="+mn-cs"/>
      </a:defRPr>
    </a:lvl2pPr>
    <a:lvl3pPr marL="1143000" indent="-228600" algn="l" defTabSz="9493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ＭＳ Ｐゴシック" charset="0"/>
        <a:cs typeface="+mn-cs"/>
      </a:defRPr>
    </a:lvl3pPr>
    <a:lvl4pPr marL="1600200" indent="-228600" algn="l" defTabSz="9493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ＭＳ Ｐゴシック" charset="0"/>
        <a:cs typeface="+mn-cs"/>
      </a:defRPr>
    </a:lvl4pPr>
    <a:lvl5pPr marL="2057400" indent="-228600" algn="l" defTabSz="9493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4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900" b="0">
                <a:solidFill>
                  <a:schemeClr val="tx1"/>
                </a:solidFill>
                <a:latin typeface="Times New Roman" charset="0"/>
              </a:rPr>
              <a:t>CS267 Lecture 2</a:t>
            </a:r>
          </a:p>
        </p:txBody>
      </p:sp>
      <p:sp>
        <p:nvSpPr>
          <p:cNvPr id="50179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8FB9E193-A4F1-CD4C-9481-1EDF8DEECBE0}" type="slidenum">
              <a:rPr lang="en-US" sz="900" b="0">
                <a:solidFill>
                  <a:schemeClr val="tx1"/>
                </a:solidFill>
                <a:latin typeface="Times New Roman" charset="0"/>
              </a:rPr>
              <a:pPr/>
              <a:t>1</a:t>
            </a:fld>
            <a:endParaRPr lang="en-US" sz="9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501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82700" y="623888"/>
            <a:ext cx="4762500" cy="3571875"/>
          </a:xfrm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7351" tIns="49500" rIns="97351" bIns="4950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4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900" b="0">
                <a:solidFill>
                  <a:schemeClr val="tx1"/>
                </a:solidFill>
                <a:latin typeface="Times New Roman" charset="0"/>
              </a:rPr>
              <a:t>CS267 Lecture 2</a:t>
            </a:r>
          </a:p>
        </p:txBody>
      </p:sp>
      <p:sp>
        <p:nvSpPr>
          <p:cNvPr id="51203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4C3BC322-7C83-804E-80E6-E864C8D838A6}" type="slidenum">
              <a:rPr lang="en-US" sz="900" b="0">
                <a:solidFill>
                  <a:schemeClr val="tx1"/>
                </a:solidFill>
                <a:latin typeface="Times New Roman" charset="0"/>
              </a:rPr>
              <a:pPr/>
              <a:t>2</a:t>
            </a:fld>
            <a:endParaRPr lang="en-US" sz="9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512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8413" y="615950"/>
            <a:ext cx="4786312" cy="3589338"/>
          </a:xfrm>
        </p:spPr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9275" y="4559300"/>
            <a:ext cx="6305550" cy="43227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/>
              <a:t>Not all problems solved on parallel machines involve simulation, but many do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4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900" b="0">
                <a:solidFill>
                  <a:schemeClr val="tx1"/>
                </a:solidFill>
                <a:latin typeface="Times New Roman" charset="0"/>
              </a:rPr>
              <a:t>CS267 Lecture 2</a:t>
            </a:r>
          </a:p>
        </p:txBody>
      </p:sp>
      <p:sp>
        <p:nvSpPr>
          <p:cNvPr id="52227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AFF8B35E-12E9-8445-9C33-1122E7A25A49}" type="slidenum">
              <a:rPr lang="en-US" sz="900" b="0">
                <a:solidFill>
                  <a:schemeClr val="tx1"/>
                </a:solidFill>
                <a:latin typeface="Times New Roman" charset="0"/>
              </a:rPr>
              <a:pPr/>
              <a:t>15</a:t>
            </a:fld>
            <a:endParaRPr lang="en-US" sz="9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522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8413" y="615950"/>
            <a:ext cx="4786312" cy="35893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9275" y="4559300"/>
            <a:ext cx="6305550" cy="4322763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/>
              <a:t>Nodes and edges in graph may be weighted</a:t>
            </a:r>
          </a:p>
          <a:p>
            <a:r>
              <a:rPr lang="en-US"/>
              <a:t>Optimal graph partitioning is NP-complete (define for non-CS audience)</a:t>
            </a:r>
          </a:p>
          <a:p>
            <a:r>
              <a:rPr lang="en-US"/>
              <a:t>Good graph partitioning techniques exist</a:t>
            </a:r>
          </a:p>
          <a:p>
            <a:r>
              <a:rPr lang="en-US"/>
              <a:t>More on this in a later lecture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4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900" b="0">
                <a:solidFill>
                  <a:schemeClr val="tx1"/>
                </a:solidFill>
                <a:latin typeface="Times New Roman" charset="0"/>
              </a:rPr>
              <a:t>CS267 Lecture 2</a:t>
            </a:r>
          </a:p>
        </p:txBody>
      </p:sp>
      <p:sp>
        <p:nvSpPr>
          <p:cNvPr id="53251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E04683A0-C545-3D4C-B8E4-4A34499E9177}" type="slidenum">
              <a:rPr lang="en-US" sz="900" b="0">
                <a:solidFill>
                  <a:schemeClr val="tx1"/>
                </a:solidFill>
                <a:latin typeface="Times New Roman" charset="0"/>
              </a:rPr>
              <a:pPr/>
              <a:t>31</a:t>
            </a:fld>
            <a:endParaRPr lang="en-US" sz="9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532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8413" y="615950"/>
            <a:ext cx="4786312" cy="3589338"/>
          </a:xfrm>
        </p:spPr>
      </p:sp>
      <p:sp>
        <p:nvSpPr>
          <p:cNvPr id="532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9275" y="4559300"/>
            <a:ext cx="6305550" cy="43227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/>
              <a:t>Reason is a locality property from physics.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609600" y="685800"/>
            <a:ext cx="8001000" cy="0"/>
          </a:xfrm>
          <a:prstGeom prst="line">
            <a:avLst/>
          </a:prstGeom>
          <a:noFill/>
          <a:ln w="47625" cmpd="thickThin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9421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209800" y="1981200"/>
            <a:ext cx="4953000" cy="581025"/>
          </a:xfrm>
        </p:spPr>
        <p:txBody>
          <a:bodyPr/>
          <a:lstStyle>
            <a:lvl1pPr algn="ctr">
              <a:defRPr sz="4000">
                <a:latin typeface="Helvetica" pitchFamily="1" charset="0"/>
              </a:defRPr>
            </a:lvl1pPr>
          </a:lstStyle>
          <a:p>
            <a:endParaRPr lang="en-US"/>
          </a:p>
        </p:txBody>
      </p:sp>
      <p:sp>
        <p:nvSpPr>
          <p:cNvPr id="9421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3657600"/>
            <a:ext cx="6400800" cy="477838"/>
          </a:xfrm>
        </p:spPr>
        <p:txBody>
          <a:bodyPr/>
          <a:lstStyle>
            <a:lvl1pPr marL="0" indent="0" algn="ctr">
              <a:buFontTx/>
              <a:buNone/>
              <a:defRPr sz="2800">
                <a:latin typeface="Helvetica" pitchFamily="1" charset="0"/>
              </a:defRPr>
            </a:lvl1pPr>
          </a:lstStyle>
          <a:p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Sources of Parallelism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A9B170-6FA2-8740-8C45-EEC2A1AB57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527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Sources of Parallelism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5DFC78-B363-454E-8B4A-7CB96A271F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319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6388"/>
            <a:ext cx="2000250" cy="2778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6388"/>
            <a:ext cx="5848350" cy="2778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Sources of Parallelism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4196F5-FB87-3544-BBD0-A1A1AEFC8B3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543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Sources of Parallelism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FD758A-5FB6-0442-932D-3DB34198BF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78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Sources of Parallelism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6B94BD-CE32-8D45-9A63-4246B29418F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801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914400"/>
            <a:ext cx="3924300" cy="2170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914400"/>
            <a:ext cx="3924300" cy="2170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Sources of Parallelism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DF0B85-8F53-484E-9CDB-E023F3006B2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897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Sources of Parallelism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343FFE-01CB-0340-9CFC-F4F1A3EBE6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965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Sources of Parallelism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3779DB-0202-3747-8685-BD803C0952B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859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Sources of Parallelism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71DD4-FC1B-A949-89D3-493E9B2154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669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Sources of Parallelism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367272-504A-654E-A0AD-BF0B91C869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511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Sources of Parallelism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9608D1-3682-FA4B-8AB2-39A5FDD669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556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Helvetica" pitchFamily="1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latin typeface="Helvetica" pitchFamily="1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Sources of Parallelism</a:t>
            </a:r>
          </a:p>
        </p:txBody>
      </p:sp>
      <p:sp>
        <p:nvSpPr>
          <p:cNvPr id="9318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Helvetica" charset="0"/>
              </a:defRPr>
            </a:lvl1pPr>
          </a:lstStyle>
          <a:p>
            <a:fld id="{F0D91705-0F3F-2B4E-BF7B-C648E6C0435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98513" y="306388"/>
            <a:ext cx="7812087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Title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914400"/>
            <a:ext cx="8001000" cy="217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This is our 1st Level Bullet</a:t>
            </a:r>
          </a:p>
          <a:p>
            <a:pPr lvl="1"/>
            <a:r>
              <a:rPr lang="en-US"/>
              <a:t>This is our 2nd level bullet</a:t>
            </a:r>
          </a:p>
          <a:p>
            <a:pPr lvl="2"/>
            <a:r>
              <a:rPr lang="en-US"/>
              <a:t>This is our 3rd level bullet</a:t>
            </a:r>
          </a:p>
          <a:p>
            <a:pPr lvl="0"/>
            <a:r>
              <a:rPr lang="en-US"/>
              <a:t>This is our next 1st Level Bullet</a:t>
            </a:r>
          </a:p>
          <a:p>
            <a:pPr lvl="1"/>
            <a:r>
              <a:rPr lang="en-US"/>
              <a:t>This is our 2nd level bullet</a:t>
            </a:r>
          </a:p>
          <a:p>
            <a:pPr lvl="2"/>
            <a:r>
              <a:rPr lang="en-US"/>
              <a:t>This is our 3rd level bullet</a:t>
            </a:r>
          </a:p>
        </p:txBody>
      </p:sp>
      <p:sp>
        <p:nvSpPr>
          <p:cNvPr id="93191" name="Line 7"/>
          <p:cNvSpPr>
            <a:spLocks noChangeShapeType="1"/>
          </p:cNvSpPr>
          <p:nvPr/>
        </p:nvSpPr>
        <p:spPr bwMode="auto">
          <a:xfrm>
            <a:off x="609600" y="685800"/>
            <a:ext cx="8001000" cy="0"/>
          </a:xfrm>
          <a:prstGeom prst="line">
            <a:avLst/>
          </a:prstGeom>
          <a:noFill/>
          <a:ln w="47625" cmpd="thickThin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ftr="0" dt="0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charset="0"/>
          <a:ea typeface="ＭＳ Ｐゴシック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charset="0"/>
          <a:ea typeface="ＭＳ Ｐゴシック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charset="0"/>
          <a:ea typeface="ＭＳ Ｐゴシック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charset="0"/>
          <a:ea typeface="ＭＳ Ｐゴシック" charset="0"/>
        </a:defRPr>
      </a:lvl5pPr>
      <a:lvl6pPr marL="457200"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charset="0"/>
        </a:defRPr>
      </a:lvl6pPr>
      <a:lvl7pPr marL="914400"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charset="0"/>
        </a:defRPr>
      </a:lvl7pPr>
      <a:lvl8pPr marL="1371600"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charset="0"/>
        </a:defRPr>
      </a:lvl8pPr>
      <a:lvl9pPr marL="1828800"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charset="0"/>
        </a:defRPr>
      </a:lvl9pPr>
    </p:titleStyle>
    <p:bodyStyle>
      <a:lvl1pPr marL="203200" indent="-203200" algn="l" rtl="0" eaLnBrk="0" fontAlgn="base" hangingPunct="0">
        <a:spcBef>
          <a:spcPct val="15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685800" indent="-190500" algn="l" rtl="0" eaLnBrk="0" fontAlgn="base" hangingPunct="0">
        <a:spcBef>
          <a:spcPct val="15000"/>
        </a:spcBef>
        <a:spcAft>
          <a:spcPct val="0"/>
        </a:spcAft>
        <a:buSzPct val="100000"/>
        <a:buChar char="•"/>
        <a:defRPr sz="2000">
          <a:solidFill>
            <a:srgbClr val="000099"/>
          </a:solidFill>
          <a:latin typeface="+mn-lt"/>
          <a:ea typeface="ＭＳ Ｐゴシック" charset="0"/>
        </a:defRPr>
      </a:lvl2pPr>
      <a:lvl3pPr marL="1257300" indent="-342900" algn="l" rtl="0" eaLnBrk="0" fontAlgn="base" hangingPunct="0">
        <a:spcBef>
          <a:spcPct val="15000"/>
        </a:spcBef>
        <a:spcAft>
          <a:spcPct val="0"/>
        </a:spcAft>
        <a:buSzPct val="100000"/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njord.umiacs.umd.edu:1601/users/brabec/quadtree/points/prquad.html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3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jpeg"/><Relationship Id="rId3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jpe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jpeg"/><Relationship Id="rId3" Type="http://schemas.openxmlformats.org/officeDocument/2006/relationships/hyperlink" Target="http://www.llnl.gov/CASC/SAMRAI/" TargetMode="Externa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jpe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jpeg"/><Relationship Id="rId3" Type="http://schemas.openxmlformats.org/officeDocument/2006/relationships/image" Target="../media/image10.jpe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63747" y="1290572"/>
            <a:ext cx="5630798" cy="2206758"/>
          </a:xfrm>
          <a:noFill/>
        </p:spPr>
        <p:txBody>
          <a:bodyPr wrap="none" anchor="ctr"/>
          <a:lstStyle/>
          <a:p>
            <a:r>
              <a:rPr lang="en-US" dirty="0" smtClean="0">
                <a:latin typeface="Helvetica" charset="0"/>
              </a:rPr>
              <a:t>CS 240A: </a:t>
            </a:r>
            <a:br>
              <a:rPr lang="en-US" dirty="0" smtClean="0">
                <a:latin typeface="Helvetica" charset="0"/>
              </a:rPr>
            </a:br>
            <a:r>
              <a:rPr lang="en-US" dirty="0" smtClean="0">
                <a:latin typeface="Helvetica" charset="0"/>
              </a:rPr>
              <a:t/>
            </a:r>
            <a:br>
              <a:rPr lang="en-US" dirty="0" smtClean="0">
                <a:latin typeface="Helvetica" charset="0"/>
              </a:rPr>
            </a:br>
            <a:r>
              <a:rPr lang="en-US" dirty="0" smtClean="0">
                <a:latin typeface="Helvetica" charset="0"/>
              </a:rPr>
              <a:t>Sources </a:t>
            </a:r>
            <a:r>
              <a:rPr lang="en-US" dirty="0">
                <a:latin typeface="Helvetica" charset="0"/>
              </a:rPr>
              <a:t>of Parallelism</a:t>
            </a:r>
            <a:br>
              <a:rPr lang="en-US" dirty="0">
                <a:latin typeface="Helvetica" charset="0"/>
              </a:rPr>
            </a:br>
            <a:r>
              <a:rPr lang="en-US" dirty="0">
                <a:latin typeface="Helvetica" charset="0"/>
              </a:rPr>
              <a:t>in Physical Simulation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19150" y="3886200"/>
            <a:ext cx="7659688" cy="1885950"/>
          </a:xfrm>
          <a:noFill/>
        </p:spPr>
        <p:txBody>
          <a:bodyPr/>
          <a:lstStyle/>
          <a:p>
            <a:pPr marL="203200" indent="-203200"/>
            <a:r>
              <a:rPr lang="en-US">
                <a:solidFill>
                  <a:schemeClr val="tx2"/>
                </a:solidFill>
                <a:latin typeface="Helvetica" charset="0"/>
              </a:rPr>
              <a:t>Based on slides from David Culler, </a:t>
            </a:r>
            <a:br>
              <a:rPr lang="en-US">
                <a:solidFill>
                  <a:schemeClr val="tx2"/>
                </a:solidFill>
                <a:latin typeface="Helvetica" charset="0"/>
              </a:rPr>
            </a:br>
            <a:r>
              <a:rPr lang="en-US">
                <a:solidFill>
                  <a:schemeClr val="tx2"/>
                </a:solidFill>
                <a:latin typeface="Helvetica" charset="0"/>
              </a:rPr>
              <a:t>Jim Demmel, Kathy Yelick, et al., UCB CS267</a:t>
            </a:r>
          </a:p>
          <a:p>
            <a:pPr marL="203200" indent="-203200"/>
            <a:endParaRPr lang="en-US">
              <a:latin typeface="Helvetica" charset="0"/>
            </a:endParaRPr>
          </a:p>
          <a:p>
            <a:pPr marL="203200" indent="-203200"/>
            <a:endParaRPr lang="en-US">
              <a:solidFill>
                <a:schemeClr val="accent1"/>
              </a:solidFill>
              <a:latin typeface="Helvetica" charset="0"/>
            </a:endParaRPr>
          </a:p>
        </p:txBody>
      </p:sp>
    </p:spTree>
  </p:cSld>
  <p:clrMapOvr>
    <a:masterClrMapping/>
  </p:clrMapOvr>
  <p:transition xmlns:p14="http://schemas.microsoft.com/office/powerpoint/2010/main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85366678-3064-534B-826F-CF686B7B641B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10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1433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Fish-only: the Game of Life</a:t>
            </a:r>
          </a:p>
        </p:txBody>
      </p:sp>
      <p:sp>
        <p:nvSpPr>
          <p:cNvPr id="14340" name="Rectangle 1027"/>
          <p:cNvSpPr>
            <a:spLocks noChangeArrowheads="1"/>
          </p:cNvSpPr>
          <p:nvPr/>
        </p:nvSpPr>
        <p:spPr bwMode="auto">
          <a:xfrm>
            <a:off x="609600" y="990600"/>
            <a:ext cx="8001000" cy="447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>
            <a:spAutoFit/>
          </a:bodyPr>
          <a:lstStyle/>
          <a:p>
            <a:pPr marL="203200" indent="-203200">
              <a:spcBef>
                <a:spcPct val="15000"/>
              </a:spcBef>
              <a:buSzPct val="100000"/>
              <a:buFontTx/>
              <a:buChar char="•"/>
            </a:pPr>
            <a:r>
              <a:rPr lang="en-US" sz="2800" b="0">
                <a:solidFill>
                  <a:schemeClr val="tx1"/>
                </a:solidFill>
              </a:rPr>
              <a:t>An new fish is born if</a:t>
            </a:r>
          </a:p>
          <a:p>
            <a:pPr marL="685800" lvl="1" indent="-190500">
              <a:spcBef>
                <a:spcPct val="15000"/>
              </a:spcBef>
              <a:buSzPct val="100000"/>
              <a:buFontTx/>
              <a:buChar char="•"/>
            </a:pPr>
            <a:r>
              <a:rPr lang="en-US" sz="2400" b="0">
                <a:solidFill>
                  <a:srgbClr val="000099"/>
                </a:solidFill>
              </a:rPr>
              <a:t>a cell is empty</a:t>
            </a:r>
          </a:p>
          <a:p>
            <a:pPr marL="685800" lvl="1" indent="-190500">
              <a:spcBef>
                <a:spcPct val="15000"/>
              </a:spcBef>
              <a:buSzPct val="100000"/>
              <a:buFontTx/>
              <a:buChar char="•"/>
            </a:pPr>
            <a:r>
              <a:rPr lang="en-US" sz="2400" b="0">
                <a:solidFill>
                  <a:srgbClr val="000099"/>
                </a:solidFill>
              </a:rPr>
              <a:t>exactly 3 (of 8) neighbors contain fish</a:t>
            </a:r>
          </a:p>
          <a:p>
            <a:pPr marL="203200" indent="-203200">
              <a:spcBef>
                <a:spcPct val="15000"/>
              </a:spcBef>
              <a:buSzPct val="100000"/>
              <a:buFontTx/>
              <a:buChar char="•"/>
            </a:pPr>
            <a:r>
              <a:rPr lang="en-US" sz="2800" b="0">
                <a:solidFill>
                  <a:schemeClr val="tx1"/>
                </a:solidFill>
              </a:rPr>
              <a:t>A fish dies (of overcrowding) if</a:t>
            </a:r>
          </a:p>
          <a:p>
            <a:pPr marL="685800" lvl="1" indent="-190500">
              <a:spcBef>
                <a:spcPct val="15000"/>
              </a:spcBef>
              <a:buSzPct val="100000"/>
              <a:buFontTx/>
              <a:buChar char="•"/>
            </a:pPr>
            <a:r>
              <a:rPr lang="en-US" sz="2400" b="0">
                <a:solidFill>
                  <a:srgbClr val="000099"/>
                </a:solidFill>
              </a:rPr>
              <a:t>cell contains a fish</a:t>
            </a:r>
          </a:p>
          <a:p>
            <a:pPr marL="685800" lvl="1" indent="-190500">
              <a:spcBef>
                <a:spcPct val="15000"/>
              </a:spcBef>
              <a:buSzPct val="100000"/>
              <a:buFontTx/>
              <a:buChar char="•"/>
            </a:pPr>
            <a:r>
              <a:rPr lang="en-US" sz="2400" b="0">
                <a:solidFill>
                  <a:srgbClr val="000099"/>
                </a:solidFill>
              </a:rPr>
              <a:t>4 or more neighboring cells are full</a:t>
            </a:r>
          </a:p>
          <a:p>
            <a:pPr marL="203200" indent="-203200">
              <a:spcBef>
                <a:spcPct val="15000"/>
              </a:spcBef>
              <a:buSzPct val="100000"/>
              <a:buFontTx/>
              <a:buChar char="•"/>
            </a:pPr>
            <a:r>
              <a:rPr lang="en-US" sz="2800" b="0">
                <a:solidFill>
                  <a:schemeClr val="tx1"/>
                </a:solidFill>
              </a:rPr>
              <a:t>A fish dies (of loneliness) if</a:t>
            </a:r>
          </a:p>
          <a:p>
            <a:pPr marL="685800" lvl="1" indent="-190500">
              <a:spcBef>
                <a:spcPct val="15000"/>
              </a:spcBef>
              <a:buSzPct val="100000"/>
              <a:buFontTx/>
              <a:buChar char="•"/>
            </a:pPr>
            <a:r>
              <a:rPr lang="en-US" sz="2400" b="0">
                <a:solidFill>
                  <a:srgbClr val="000099"/>
                </a:solidFill>
              </a:rPr>
              <a:t>cell contains a fish</a:t>
            </a:r>
          </a:p>
          <a:p>
            <a:pPr marL="685800" lvl="1" indent="-190500">
              <a:spcBef>
                <a:spcPct val="15000"/>
              </a:spcBef>
              <a:buSzPct val="100000"/>
              <a:buFontTx/>
              <a:buChar char="•"/>
            </a:pPr>
            <a:r>
              <a:rPr lang="en-US" sz="2400" b="0">
                <a:solidFill>
                  <a:srgbClr val="000099"/>
                </a:solidFill>
              </a:rPr>
              <a:t>less than 2 neighboring cells are full</a:t>
            </a:r>
          </a:p>
          <a:p>
            <a:pPr marL="203200" indent="-203200">
              <a:spcBef>
                <a:spcPct val="15000"/>
              </a:spcBef>
              <a:buSzPct val="100000"/>
              <a:buFontTx/>
              <a:buChar char="•"/>
            </a:pPr>
            <a:r>
              <a:rPr lang="en-US" sz="2800" b="0">
                <a:solidFill>
                  <a:schemeClr val="tx1"/>
                </a:solidFill>
              </a:rPr>
              <a:t>Other configurations are stable</a:t>
            </a:r>
          </a:p>
        </p:txBody>
      </p:sp>
      <p:sp>
        <p:nvSpPr>
          <p:cNvPr id="14341" name="Rectangle 1028"/>
          <p:cNvSpPr>
            <a:spLocks noGrp="1" noChangeArrowheads="1"/>
          </p:cNvSpPr>
          <p:nvPr>
            <p:ph type="body" idx="1"/>
          </p:nvPr>
        </p:nvSpPr>
        <p:spPr>
          <a:xfrm>
            <a:off x="609600" y="5791200"/>
            <a:ext cx="8001000" cy="415925"/>
          </a:xfrm>
        </p:spPr>
        <p:txBody>
          <a:bodyPr/>
          <a:lstStyle/>
          <a:p>
            <a:r>
              <a:rPr lang="en-US">
                <a:solidFill>
                  <a:schemeClr val="accent2"/>
                </a:solidFill>
                <a:latin typeface="Arial" charset="0"/>
              </a:rPr>
              <a:t>The original Wator problem adds sharks that eat fish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5B8F9036-755E-E944-87DD-D9FAFD8D7DE4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11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7735887" cy="422275"/>
          </a:xfrm>
        </p:spPr>
        <p:txBody>
          <a:bodyPr/>
          <a:lstStyle/>
          <a:p>
            <a:r>
              <a:rPr lang="en-US">
                <a:latin typeface="Arial" charset="0"/>
              </a:rPr>
              <a:t>Parallelism in Sharks and Fish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2814638"/>
          </a:xfrm>
        </p:spPr>
        <p:txBody>
          <a:bodyPr/>
          <a:lstStyle/>
          <a:p>
            <a:r>
              <a:rPr lang="en-US">
                <a:latin typeface="Arial" charset="0"/>
              </a:rPr>
              <a:t>The activities in this system are </a:t>
            </a:r>
            <a:r>
              <a:rPr lang="en-US">
                <a:solidFill>
                  <a:schemeClr val="accent1"/>
                </a:solidFill>
                <a:latin typeface="Arial" charset="0"/>
              </a:rPr>
              <a:t>discrete events</a:t>
            </a:r>
          </a:p>
          <a:p>
            <a:r>
              <a:rPr lang="en-US">
                <a:latin typeface="Arial" charset="0"/>
              </a:rPr>
              <a:t>The simulation is </a:t>
            </a:r>
            <a:r>
              <a:rPr lang="en-US">
                <a:solidFill>
                  <a:schemeClr val="accent1"/>
                </a:solidFill>
                <a:latin typeface="Arial" charset="0"/>
              </a:rPr>
              <a:t>synchronous</a:t>
            </a:r>
          </a:p>
          <a:p>
            <a:pPr marL="679450" lvl="1"/>
            <a:r>
              <a:rPr lang="en-US">
                <a:latin typeface="Arial" charset="0"/>
              </a:rPr>
              <a:t>use two copies of the grid (old and new)</a:t>
            </a:r>
          </a:p>
          <a:p>
            <a:pPr marL="679450" lvl="1"/>
            <a:r>
              <a:rPr lang="en-US">
                <a:latin typeface="Arial" charset="0"/>
              </a:rPr>
              <a:t>the value of each new grid cell in new depends only on the 9 cells (itself plus neighbors) in old grid </a:t>
            </a:r>
            <a:r>
              <a:rPr lang="en-US">
                <a:solidFill>
                  <a:schemeClr val="accent1"/>
                </a:solidFill>
                <a:latin typeface="Arial" charset="0"/>
              </a:rPr>
              <a:t>(</a:t>
            </a:r>
            <a:r>
              <a:rPr lang="ja-JP" altLang="en-US">
                <a:solidFill>
                  <a:schemeClr val="accent1"/>
                </a:solidFill>
                <a:latin typeface="Arial" charset="0"/>
              </a:rPr>
              <a:t>“</a:t>
            </a:r>
            <a:r>
              <a:rPr lang="en-US">
                <a:solidFill>
                  <a:schemeClr val="accent1"/>
                </a:solidFill>
                <a:latin typeface="Arial" charset="0"/>
              </a:rPr>
              <a:t>stencil computation</a:t>
            </a:r>
            <a:r>
              <a:rPr lang="ja-JP" altLang="en-US">
                <a:solidFill>
                  <a:schemeClr val="accent1"/>
                </a:solidFill>
                <a:latin typeface="Arial" charset="0"/>
              </a:rPr>
              <a:t>”</a:t>
            </a:r>
            <a:r>
              <a:rPr lang="en-US">
                <a:solidFill>
                  <a:schemeClr val="accent1"/>
                </a:solidFill>
                <a:latin typeface="Arial" charset="0"/>
              </a:rPr>
              <a:t>)</a:t>
            </a:r>
          </a:p>
          <a:p>
            <a:pPr marL="1023938" lvl="2" indent="-230188"/>
            <a:r>
              <a:rPr lang="en-US">
                <a:latin typeface="Arial" charset="0"/>
              </a:rPr>
              <a:t>Each grid cell update is independent: reordering or parallelism OK</a:t>
            </a:r>
          </a:p>
          <a:p>
            <a:pPr marL="679450" lvl="1"/>
            <a:r>
              <a:rPr lang="en-US">
                <a:latin typeface="Arial" charset="0"/>
              </a:rPr>
              <a:t>simulation proceeds in timesteps, where (logically) each cell is evaluated at every timestep</a:t>
            </a:r>
          </a:p>
        </p:txBody>
      </p:sp>
      <p:sp>
        <p:nvSpPr>
          <p:cNvPr id="15365" name="Rectangle 4"/>
          <p:cNvSpPr>
            <a:spLocks noChangeArrowheads="1"/>
          </p:cNvSpPr>
          <p:nvPr/>
        </p:nvSpPr>
        <p:spPr bwMode="auto">
          <a:xfrm>
            <a:off x="2895600" y="4343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3276600" y="4343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Rectangle 6"/>
          <p:cNvSpPr>
            <a:spLocks noChangeArrowheads="1"/>
          </p:cNvSpPr>
          <p:nvPr/>
        </p:nvSpPr>
        <p:spPr bwMode="auto">
          <a:xfrm>
            <a:off x="2514600" y="4343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Rectangle 7"/>
          <p:cNvSpPr>
            <a:spLocks noChangeArrowheads="1"/>
          </p:cNvSpPr>
          <p:nvPr/>
        </p:nvSpPr>
        <p:spPr bwMode="auto">
          <a:xfrm>
            <a:off x="3276600" y="4724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Rectangle 8"/>
          <p:cNvSpPr>
            <a:spLocks noChangeArrowheads="1"/>
          </p:cNvSpPr>
          <p:nvPr/>
        </p:nvSpPr>
        <p:spPr bwMode="auto">
          <a:xfrm>
            <a:off x="2514600" y="4724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Rectangle 9"/>
          <p:cNvSpPr>
            <a:spLocks noChangeArrowheads="1"/>
          </p:cNvSpPr>
          <p:nvPr/>
        </p:nvSpPr>
        <p:spPr bwMode="auto">
          <a:xfrm>
            <a:off x="2895600" y="5105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Rectangle 10"/>
          <p:cNvSpPr>
            <a:spLocks noChangeArrowheads="1"/>
          </p:cNvSpPr>
          <p:nvPr/>
        </p:nvSpPr>
        <p:spPr bwMode="auto">
          <a:xfrm>
            <a:off x="3276600" y="5105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Rectangle 11"/>
          <p:cNvSpPr>
            <a:spLocks noChangeArrowheads="1"/>
          </p:cNvSpPr>
          <p:nvPr/>
        </p:nvSpPr>
        <p:spPr bwMode="auto">
          <a:xfrm>
            <a:off x="2133600" y="5105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Oval 12"/>
          <p:cNvSpPr>
            <a:spLocks noChangeArrowheads="1"/>
          </p:cNvSpPr>
          <p:nvPr/>
        </p:nvSpPr>
        <p:spPr bwMode="auto">
          <a:xfrm>
            <a:off x="2667000" y="44958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Oval 13"/>
          <p:cNvSpPr>
            <a:spLocks noChangeArrowheads="1"/>
          </p:cNvSpPr>
          <p:nvPr/>
        </p:nvSpPr>
        <p:spPr bwMode="auto">
          <a:xfrm>
            <a:off x="3048000" y="44958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Oval 14"/>
          <p:cNvSpPr>
            <a:spLocks noChangeArrowheads="1"/>
          </p:cNvSpPr>
          <p:nvPr/>
        </p:nvSpPr>
        <p:spPr bwMode="auto">
          <a:xfrm>
            <a:off x="3429000" y="44958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6" name="Oval 15"/>
          <p:cNvSpPr>
            <a:spLocks noChangeArrowheads="1"/>
          </p:cNvSpPr>
          <p:nvPr/>
        </p:nvSpPr>
        <p:spPr bwMode="auto">
          <a:xfrm>
            <a:off x="2667000" y="48768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7" name="Oval 16"/>
          <p:cNvSpPr>
            <a:spLocks noChangeArrowheads="1"/>
          </p:cNvSpPr>
          <p:nvPr/>
        </p:nvSpPr>
        <p:spPr bwMode="auto">
          <a:xfrm>
            <a:off x="3048000" y="48768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8" name="Oval 17"/>
          <p:cNvSpPr>
            <a:spLocks noChangeArrowheads="1"/>
          </p:cNvSpPr>
          <p:nvPr/>
        </p:nvSpPr>
        <p:spPr bwMode="auto">
          <a:xfrm>
            <a:off x="3429000" y="48768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Oval 18"/>
          <p:cNvSpPr>
            <a:spLocks noChangeArrowheads="1"/>
          </p:cNvSpPr>
          <p:nvPr/>
        </p:nvSpPr>
        <p:spPr bwMode="auto">
          <a:xfrm>
            <a:off x="2667000" y="52578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0" name="Oval 19"/>
          <p:cNvSpPr>
            <a:spLocks noChangeArrowheads="1"/>
          </p:cNvSpPr>
          <p:nvPr/>
        </p:nvSpPr>
        <p:spPr bwMode="auto">
          <a:xfrm>
            <a:off x="3048000" y="52578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1" name="Oval 20"/>
          <p:cNvSpPr>
            <a:spLocks noChangeArrowheads="1"/>
          </p:cNvSpPr>
          <p:nvPr/>
        </p:nvSpPr>
        <p:spPr bwMode="auto">
          <a:xfrm>
            <a:off x="3429000" y="52578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2" name="Text Box 21"/>
          <p:cNvSpPr txBox="1">
            <a:spLocks noChangeArrowheads="1"/>
          </p:cNvSpPr>
          <p:nvPr/>
        </p:nvSpPr>
        <p:spPr bwMode="auto">
          <a:xfrm>
            <a:off x="2438400" y="6019800"/>
            <a:ext cx="1174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0"/>
              <a:t>old ocean</a:t>
            </a:r>
          </a:p>
        </p:txBody>
      </p:sp>
      <p:sp>
        <p:nvSpPr>
          <p:cNvPr id="15383" name="Text Box 22"/>
          <p:cNvSpPr txBox="1">
            <a:spLocks noChangeArrowheads="1"/>
          </p:cNvSpPr>
          <p:nvPr/>
        </p:nvSpPr>
        <p:spPr bwMode="auto">
          <a:xfrm>
            <a:off x="4648200" y="6019800"/>
            <a:ext cx="1289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0"/>
              <a:t>new ocean</a:t>
            </a:r>
          </a:p>
        </p:txBody>
      </p:sp>
      <p:sp>
        <p:nvSpPr>
          <p:cNvPr id="15384" name="Rectangle 23"/>
          <p:cNvSpPr>
            <a:spLocks noChangeArrowheads="1"/>
          </p:cNvSpPr>
          <p:nvPr/>
        </p:nvSpPr>
        <p:spPr bwMode="auto">
          <a:xfrm>
            <a:off x="2133600" y="3962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5" name="Rectangle 24"/>
          <p:cNvSpPr>
            <a:spLocks noChangeArrowheads="1"/>
          </p:cNvSpPr>
          <p:nvPr/>
        </p:nvSpPr>
        <p:spPr bwMode="auto">
          <a:xfrm>
            <a:off x="2133600" y="4343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6" name="Rectangle 25"/>
          <p:cNvSpPr>
            <a:spLocks noChangeArrowheads="1"/>
          </p:cNvSpPr>
          <p:nvPr/>
        </p:nvSpPr>
        <p:spPr bwMode="auto">
          <a:xfrm>
            <a:off x="2514600" y="5105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7" name="Rectangle 26"/>
          <p:cNvSpPr>
            <a:spLocks noChangeArrowheads="1"/>
          </p:cNvSpPr>
          <p:nvPr/>
        </p:nvSpPr>
        <p:spPr bwMode="auto">
          <a:xfrm>
            <a:off x="2133600" y="4724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8" name="Rectangle 27"/>
          <p:cNvSpPr>
            <a:spLocks noChangeArrowheads="1"/>
          </p:cNvSpPr>
          <p:nvPr/>
        </p:nvSpPr>
        <p:spPr bwMode="auto">
          <a:xfrm>
            <a:off x="3657600" y="5105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9" name="Rectangle 28"/>
          <p:cNvSpPr>
            <a:spLocks noChangeArrowheads="1"/>
          </p:cNvSpPr>
          <p:nvPr/>
        </p:nvSpPr>
        <p:spPr bwMode="auto">
          <a:xfrm>
            <a:off x="3657600" y="3962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0" name="Rectangle 29"/>
          <p:cNvSpPr>
            <a:spLocks noChangeArrowheads="1"/>
          </p:cNvSpPr>
          <p:nvPr/>
        </p:nvSpPr>
        <p:spPr bwMode="auto">
          <a:xfrm>
            <a:off x="3657600" y="4343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1" name="Rectangle 30"/>
          <p:cNvSpPr>
            <a:spLocks noChangeArrowheads="1"/>
          </p:cNvSpPr>
          <p:nvPr/>
        </p:nvSpPr>
        <p:spPr bwMode="auto">
          <a:xfrm>
            <a:off x="3657600" y="4724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2" name="Rectangle 31"/>
          <p:cNvSpPr>
            <a:spLocks noChangeArrowheads="1"/>
          </p:cNvSpPr>
          <p:nvPr/>
        </p:nvSpPr>
        <p:spPr bwMode="auto">
          <a:xfrm>
            <a:off x="2514600" y="3962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3" name="Rectangle 32"/>
          <p:cNvSpPr>
            <a:spLocks noChangeArrowheads="1"/>
          </p:cNvSpPr>
          <p:nvPr/>
        </p:nvSpPr>
        <p:spPr bwMode="auto">
          <a:xfrm>
            <a:off x="2895600" y="3962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4" name="Rectangle 33"/>
          <p:cNvSpPr>
            <a:spLocks noChangeArrowheads="1"/>
          </p:cNvSpPr>
          <p:nvPr/>
        </p:nvSpPr>
        <p:spPr bwMode="auto">
          <a:xfrm>
            <a:off x="3276600" y="3962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5" name="Rectangle 34"/>
          <p:cNvSpPr>
            <a:spLocks noChangeArrowheads="1"/>
          </p:cNvSpPr>
          <p:nvPr/>
        </p:nvSpPr>
        <p:spPr bwMode="auto">
          <a:xfrm>
            <a:off x="2133600" y="5486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6" name="Rectangle 35"/>
          <p:cNvSpPr>
            <a:spLocks noChangeArrowheads="1"/>
          </p:cNvSpPr>
          <p:nvPr/>
        </p:nvSpPr>
        <p:spPr bwMode="auto">
          <a:xfrm>
            <a:off x="3657600" y="5486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7" name="Rectangle 36"/>
          <p:cNvSpPr>
            <a:spLocks noChangeArrowheads="1"/>
          </p:cNvSpPr>
          <p:nvPr/>
        </p:nvSpPr>
        <p:spPr bwMode="auto">
          <a:xfrm>
            <a:off x="2514600" y="5486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8" name="Rectangle 37"/>
          <p:cNvSpPr>
            <a:spLocks noChangeArrowheads="1"/>
          </p:cNvSpPr>
          <p:nvPr/>
        </p:nvSpPr>
        <p:spPr bwMode="auto">
          <a:xfrm>
            <a:off x="2895600" y="5486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9" name="Rectangle 38"/>
          <p:cNvSpPr>
            <a:spLocks noChangeArrowheads="1"/>
          </p:cNvSpPr>
          <p:nvPr/>
        </p:nvSpPr>
        <p:spPr bwMode="auto">
          <a:xfrm>
            <a:off x="3276600" y="5486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00" name="Rectangle 39"/>
          <p:cNvSpPr>
            <a:spLocks noChangeArrowheads="1"/>
          </p:cNvSpPr>
          <p:nvPr/>
        </p:nvSpPr>
        <p:spPr bwMode="auto">
          <a:xfrm>
            <a:off x="5257800" y="4343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01" name="Rectangle 40"/>
          <p:cNvSpPr>
            <a:spLocks noChangeArrowheads="1"/>
          </p:cNvSpPr>
          <p:nvPr/>
        </p:nvSpPr>
        <p:spPr bwMode="auto">
          <a:xfrm>
            <a:off x="5638800" y="4343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02" name="Rectangle 41"/>
          <p:cNvSpPr>
            <a:spLocks noChangeArrowheads="1"/>
          </p:cNvSpPr>
          <p:nvPr/>
        </p:nvSpPr>
        <p:spPr bwMode="auto">
          <a:xfrm>
            <a:off x="4876800" y="4343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03" name="Rectangle 42"/>
          <p:cNvSpPr>
            <a:spLocks noChangeArrowheads="1"/>
          </p:cNvSpPr>
          <p:nvPr/>
        </p:nvSpPr>
        <p:spPr bwMode="auto">
          <a:xfrm>
            <a:off x="5638800" y="4724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04" name="Rectangle 43"/>
          <p:cNvSpPr>
            <a:spLocks noChangeArrowheads="1"/>
          </p:cNvSpPr>
          <p:nvPr/>
        </p:nvSpPr>
        <p:spPr bwMode="auto">
          <a:xfrm>
            <a:off x="4876800" y="4724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05" name="Rectangle 44"/>
          <p:cNvSpPr>
            <a:spLocks noChangeArrowheads="1"/>
          </p:cNvSpPr>
          <p:nvPr/>
        </p:nvSpPr>
        <p:spPr bwMode="auto">
          <a:xfrm>
            <a:off x="5257800" y="5105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06" name="Rectangle 45"/>
          <p:cNvSpPr>
            <a:spLocks noChangeArrowheads="1"/>
          </p:cNvSpPr>
          <p:nvPr/>
        </p:nvSpPr>
        <p:spPr bwMode="auto">
          <a:xfrm>
            <a:off x="5638800" y="5105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07" name="Rectangle 46"/>
          <p:cNvSpPr>
            <a:spLocks noChangeArrowheads="1"/>
          </p:cNvSpPr>
          <p:nvPr/>
        </p:nvSpPr>
        <p:spPr bwMode="auto">
          <a:xfrm>
            <a:off x="4495800" y="5105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08" name="Oval 47"/>
          <p:cNvSpPr>
            <a:spLocks noChangeArrowheads="1"/>
          </p:cNvSpPr>
          <p:nvPr/>
        </p:nvSpPr>
        <p:spPr bwMode="auto">
          <a:xfrm>
            <a:off x="5029200" y="4495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409" name="Oval 48"/>
          <p:cNvSpPr>
            <a:spLocks noChangeArrowheads="1"/>
          </p:cNvSpPr>
          <p:nvPr/>
        </p:nvSpPr>
        <p:spPr bwMode="auto">
          <a:xfrm>
            <a:off x="5410200" y="4495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410" name="Oval 49"/>
          <p:cNvSpPr>
            <a:spLocks noChangeArrowheads="1"/>
          </p:cNvSpPr>
          <p:nvPr/>
        </p:nvSpPr>
        <p:spPr bwMode="auto">
          <a:xfrm>
            <a:off x="5791200" y="4495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411" name="Oval 50"/>
          <p:cNvSpPr>
            <a:spLocks noChangeArrowheads="1"/>
          </p:cNvSpPr>
          <p:nvPr/>
        </p:nvSpPr>
        <p:spPr bwMode="auto">
          <a:xfrm>
            <a:off x="5029200" y="4876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412" name="Oval 51"/>
          <p:cNvSpPr>
            <a:spLocks noChangeArrowheads="1"/>
          </p:cNvSpPr>
          <p:nvPr/>
        </p:nvSpPr>
        <p:spPr bwMode="auto">
          <a:xfrm>
            <a:off x="5410200" y="48768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413" name="Oval 52"/>
          <p:cNvSpPr>
            <a:spLocks noChangeArrowheads="1"/>
          </p:cNvSpPr>
          <p:nvPr/>
        </p:nvSpPr>
        <p:spPr bwMode="auto">
          <a:xfrm>
            <a:off x="5791200" y="4876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414" name="Oval 53"/>
          <p:cNvSpPr>
            <a:spLocks noChangeArrowheads="1"/>
          </p:cNvSpPr>
          <p:nvPr/>
        </p:nvSpPr>
        <p:spPr bwMode="auto">
          <a:xfrm>
            <a:off x="5029200" y="5257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415" name="Oval 54"/>
          <p:cNvSpPr>
            <a:spLocks noChangeArrowheads="1"/>
          </p:cNvSpPr>
          <p:nvPr/>
        </p:nvSpPr>
        <p:spPr bwMode="auto">
          <a:xfrm>
            <a:off x="5410200" y="5257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416" name="Oval 55"/>
          <p:cNvSpPr>
            <a:spLocks noChangeArrowheads="1"/>
          </p:cNvSpPr>
          <p:nvPr/>
        </p:nvSpPr>
        <p:spPr bwMode="auto">
          <a:xfrm>
            <a:off x="5791200" y="5257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417" name="Rectangle 56"/>
          <p:cNvSpPr>
            <a:spLocks noChangeArrowheads="1"/>
          </p:cNvSpPr>
          <p:nvPr/>
        </p:nvSpPr>
        <p:spPr bwMode="auto">
          <a:xfrm>
            <a:off x="4495800" y="3962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18" name="Rectangle 57"/>
          <p:cNvSpPr>
            <a:spLocks noChangeArrowheads="1"/>
          </p:cNvSpPr>
          <p:nvPr/>
        </p:nvSpPr>
        <p:spPr bwMode="auto">
          <a:xfrm>
            <a:off x="4495800" y="4343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19" name="Rectangle 58"/>
          <p:cNvSpPr>
            <a:spLocks noChangeArrowheads="1"/>
          </p:cNvSpPr>
          <p:nvPr/>
        </p:nvSpPr>
        <p:spPr bwMode="auto">
          <a:xfrm>
            <a:off x="4876800" y="5105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20" name="Rectangle 59"/>
          <p:cNvSpPr>
            <a:spLocks noChangeArrowheads="1"/>
          </p:cNvSpPr>
          <p:nvPr/>
        </p:nvSpPr>
        <p:spPr bwMode="auto">
          <a:xfrm>
            <a:off x="4495800" y="4724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21" name="Rectangle 60"/>
          <p:cNvSpPr>
            <a:spLocks noChangeArrowheads="1"/>
          </p:cNvSpPr>
          <p:nvPr/>
        </p:nvSpPr>
        <p:spPr bwMode="auto">
          <a:xfrm>
            <a:off x="6019800" y="5105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22" name="Rectangle 61"/>
          <p:cNvSpPr>
            <a:spLocks noChangeArrowheads="1"/>
          </p:cNvSpPr>
          <p:nvPr/>
        </p:nvSpPr>
        <p:spPr bwMode="auto">
          <a:xfrm>
            <a:off x="6019800" y="3962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23" name="Rectangle 62"/>
          <p:cNvSpPr>
            <a:spLocks noChangeArrowheads="1"/>
          </p:cNvSpPr>
          <p:nvPr/>
        </p:nvSpPr>
        <p:spPr bwMode="auto">
          <a:xfrm>
            <a:off x="6019800" y="4343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24" name="Rectangle 63"/>
          <p:cNvSpPr>
            <a:spLocks noChangeArrowheads="1"/>
          </p:cNvSpPr>
          <p:nvPr/>
        </p:nvSpPr>
        <p:spPr bwMode="auto">
          <a:xfrm>
            <a:off x="6019800" y="4724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25" name="Rectangle 64"/>
          <p:cNvSpPr>
            <a:spLocks noChangeArrowheads="1"/>
          </p:cNvSpPr>
          <p:nvPr/>
        </p:nvSpPr>
        <p:spPr bwMode="auto">
          <a:xfrm>
            <a:off x="4876800" y="3962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26" name="Rectangle 65"/>
          <p:cNvSpPr>
            <a:spLocks noChangeArrowheads="1"/>
          </p:cNvSpPr>
          <p:nvPr/>
        </p:nvSpPr>
        <p:spPr bwMode="auto">
          <a:xfrm>
            <a:off x="5257800" y="3962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27" name="Rectangle 66"/>
          <p:cNvSpPr>
            <a:spLocks noChangeArrowheads="1"/>
          </p:cNvSpPr>
          <p:nvPr/>
        </p:nvSpPr>
        <p:spPr bwMode="auto">
          <a:xfrm>
            <a:off x="5638800" y="3962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28" name="Rectangle 67"/>
          <p:cNvSpPr>
            <a:spLocks noChangeArrowheads="1"/>
          </p:cNvSpPr>
          <p:nvPr/>
        </p:nvSpPr>
        <p:spPr bwMode="auto">
          <a:xfrm>
            <a:off x="4495800" y="5486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29" name="Rectangle 68"/>
          <p:cNvSpPr>
            <a:spLocks noChangeArrowheads="1"/>
          </p:cNvSpPr>
          <p:nvPr/>
        </p:nvSpPr>
        <p:spPr bwMode="auto">
          <a:xfrm>
            <a:off x="6019800" y="5486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30" name="Rectangle 69"/>
          <p:cNvSpPr>
            <a:spLocks noChangeArrowheads="1"/>
          </p:cNvSpPr>
          <p:nvPr/>
        </p:nvSpPr>
        <p:spPr bwMode="auto">
          <a:xfrm>
            <a:off x="4876800" y="5486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31" name="Rectangle 70"/>
          <p:cNvSpPr>
            <a:spLocks noChangeArrowheads="1"/>
          </p:cNvSpPr>
          <p:nvPr/>
        </p:nvSpPr>
        <p:spPr bwMode="auto">
          <a:xfrm>
            <a:off x="5257800" y="5486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32" name="Rectangle 71"/>
          <p:cNvSpPr>
            <a:spLocks noChangeArrowheads="1"/>
          </p:cNvSpPr>
          <p:nvPr/>
        </p:nvSpPr>
        <p:spPr bwMode="auto">
          <a:xfrm>
            <a:off x="5638800" y="5486400"/>
            <a:ext cx="3810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1A3BDEFA-9077-854A-B5B7-D3C78C431C96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12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7735887" cy="435504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Parallelism in </a:t>
            </a:r>
            <a:r>
              <a:rPr lang="en-US" dirty="0" smtClean="0">
                <a:latin typeface="Arial" charset="0"/>
              </a:rPr>
              <a:t>Stencil Computations</a:t>
            </a:r>
            <a:endParaRPr lang="en-US" dirty="0">
              <a:latin typeface="Arial" charset="0"/>
            </a:endParaRP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4833938"/>
          </a:xfrm>
        </p:spPr>
        <p:txBody>
          <a:bodyPr/>
          <a:lstStyle/>
          <a:p>
            <a:r>
              <a:rPr lang="en-US">
                <a:solidFill>
                  <a:schemeClr val="accent1"/>
                </a:solidFill>
                <a:latin typeface="Arial" charset="0"/>
              </a:rPr>
              <a:t>Parallelism</a:t>
            </a:r>
            <a:r>
              <a:rPr lang="en-US">
                <a:latin typeface="Arial" charset="0"/>
              </a:rPr>
              <a:t> is straightforward</a:t>
            </a:r>
          </a:p>
          <a:p>
            <a:pPr lvl="1"/>
            <a:r>
              <a:rPr lang="en-US">
                <a:latin typeface="Arial" charset="0"/>
              </a:rPr>
              <a:t>ocean is </a:t>
            </a:r>
            <a:r>
              <a:rPr lang="en-US">
                <a:solidFill>
                  <a:schemeClr val="accent1"/>
                </a:solidFill>
                <a:latin typeface="Arial" charset="0"/>
              </a:rPr>
              <a:t>regular</a:t>
            </a:r>
            <a:r>
              <a:rPr lang="en-US">
                <a:latin typeface="Arial" charset="0"/>
              </a:rPr>
              <a:t> data structure</a:t>
            </a:r>
          </a:p>
          <a:p>
            <a:pPr lvl="1"/>
            <a:r>
              <a:rPr lang="en-US">
                <a:latin typeface="Arial" charset="0"/>
              </a:rPr>
              <a:t>even decomposition across processors gives </a:t>
            </a:r>
            <a:r>
              <a:rPr lang="en-US">
                <a:solidFill>
                  <a:schemeClr val="accent1"/>
                </a:solidFill>
                <a:latin typeface="Arial" charset="0"/>
              </a:rPr>
              <a:t>load balance</a:t>
            </a:r>
          </a:p>
          <a:p>
            <a:r>
              <a:rPr lang="en-US">
                <a:solidFill>
                  <a:schemeClr val="accent1"/>
                </a:solidFill>
                <a:latin typeface="Arial" charset="0"/>
              </a:rPr>
              <a:t>Locality</a:t>
            </a:r>
            <a:r>
              <a:rPr lang="en-US">
                <a:latin typeface="Arial" charset="0"/>
              </a:rPr>
              <a:t> is achieved by using large patches of the ocean</a:t>
            </a:r>
          </a:p>
          <a:p>
            <a:pPr lvl="1"/>
            <a:r>
              <a:rPr lang="en-US">
                <a:latin typeface="Arial" charset="0"/>
              </a:rPr>
              <a:t>boundary values from neighboring patches are needed</a:t>
            </a: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Optimization: visit only occupied cells (and neighbors) </a:t>
            </a:r>
            <a:endParaRPr lang="en-US">
              <a:solidFill>
                <a:schemeClr val="accent1"/>
              </a:solidFill>
              <a:latin typeface="Arial" charset="0"/>
            </a:endParaRPr>
          </a:p>
        </p:txBody>
      </p:sp>
      <p:sp>
        <p:nvSpPr>
          <p:cNvPr id="16389" name="Rectangle 4"/>
          <p:cNvSpPr>
            <a:spLocks noChangeArrowheads="1"/>
          </p:cNvSpPr>
          <p:nvPr/>
        </p:nvSpPr>
        <p:spPr bwMode="auto">
          <a:xfrm>
            <a:off x="3048000" y="3581400"/>
            <a:ext cx="381000" cy="3810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Rectangle 5"/>
          <p:cNvSpPr>
            <a:spLocks noChangeArrowheads="1"/>
          </p:cNvSpPr>
          <p:nvPr/>
        </p:nvSpPr>
        <p:spPr bwMode="auto">
          <a:xfrm>
            <a:off x="3429000" y="3581400"/>
            <a:ext cx="3810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Rectangle 6"/>
          <p:cNvSpPr>
            <a:spLocks noChangeArrowheads="1"/>
          </p:cNvSpPr>
          <p:nvPr/>
        </p:nvSpPr>
        <p:spPr bwMode="auto">
          <a:xfrm>
            <a:off x="2667000" y="3581400"/>
            <a:ext cx="381000" cy="3810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2" name="Rectangle 7"/>
          <p:cNvSpPr>
            <a:spLocks noChangeArrowheads="1"/>
          </p:cNvSpPr>
          <p:nvPr/>
        </p:nvSpPr>
        <p:spPr bwMode="auto">
          <a:xfrm>
            <a:off x="3429000" y="3962400"/>
            <a:ext cx="3810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3" name="Rectangle 8"/>
          <p:cNvSpPr>
            <a:spLocks noChangeArrowheads="1"/>
          </p:cNvSpPr>
          <p:nvPr/>
        </p:nvSpPr>
        <p:spPr bwMode="auto">
          <a:xfrm>
            <a:off x="2667000" y="3962400"/>
            <a:ext cx="381000" cy="3810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Rectangle 9"/>
          <p:cNvSpPr>
            <a:spLocks noChangeArrowheads="1"/>
          </p:cNvSpPr>
          <p:nvPr/>
        </p:nvSpPr>
        <p:spPr bwMode="auto">
          <a:xfrm>
            <a:off x="3048000" y="4343400"/>
            <a:ext cx="381000" cy="3810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Rectangle 10"/>
          <p:cNvSpPr>
            <a:spLocks noChangeArrowheads="1"/>
          </p:cNvSpPr>
          <p:nvPr/>
        </p:nvSpPr>
        <p:spPr bwMode="auto">
          <a:xfrm>
            <a:off x="3429000" y="4343400"/>
            <a:ext cx="3810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Rectangle 11"/>
          <p:cNvSpPr>
            <a:spLocks noChangeArrowheads="1"/>
          </p:cNvSpPr>
          <p:nvPr/>
        </p:nvSpPr>
        <p:spPr bwMode="auto">
          <a:xfrm>
            <a:off x="2286000" y="4343400"/>
            <a:ext cx="381000" cy="3810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7" name="Rectangle 12"/>
          <p:cNvSpPr>
            <a:spLocks noChangeArrowheads="1"/>
          </p:cNvSpPr>
          <p:nvPr/>
        </p:nvSpPr>
        <p:spPr bwMode="auto">
          <a:xfrm>
            <a:off x="2286000" y="3200400"/>
            <a:ext cx="381000" cy="3810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Rectangle 13"/>
          <p:cNvSpPr>
            <a:spLocks noChangeArrowheads="1"/>
          </p:cNvSpPr>
          <p:nvPr/>
        </p:nvSpPr>
        <p:spPr bwMode="auto">
          <a:xfrm>
            <a:off x="2286000" y="3581400"/>
            <a:ext cx="381000" cy="3810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Rectangle 14"/>
          <p:cNvSpPr>
            <a:spLocks noChangeArrowheads="1"/>
          </p:cNvSpPr>
          <p:nvPr/>
        </p:nvSpPr>
        <p:spPr bwMode="auto">
          <a:xfrm>
            <a:off x="2667000" y="4343400"/>
            <a:ext cx="381000" cy="3810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0" name="Rectangle 15"/>
          <p:cNvSpPr>
            <a:spLocks noChangeArrowheads="1"/>
          </p:cNvSpPr>
          <p:nvPr/>
        </p:nvSpPr>
        <p:spPr bwMode="auto">
          <a:xfrm>
            <a:off x="2286000" y="3962400"/>
            <a:ext cx="381000" cy="3810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Rectangle 16"/>
          <p:cNvSpPr>
            <a:spLocks noChangeArrowheads="1"/>
          </p:cNvSpPr>
          <p:nvPr/>
        </p:nvSpPr>
        <p:spPr bwMode="auto">
          <a:xfrm>
            <a:off x="3810000" y="4343400"/>
            <a:ext cx="3810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2" name="Rectangle 17"/>
          <p:cNvSpPr>
            <a:spLocks noChangeArrowheads="1"/>
          </p:cNvSpPr>
          <p:nvPr/>
        </p:nvSpPr>
        <p:spPr bwMode="auto">
          <a:xfrm>
            <a:off x="3810000" y="3200400"/>
            <a:ext cx="3810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3" name="Rectangle 18"/>
          <p:cNvSpPr>
            <a:spLocks noChangeArrowheads="1"/>
          </p:cNvSpPr>
          <p:nvPr/>
        </p:nvSpPr>
        <p:spPr bwMode="auto">
          <a:xfrm>
            <a:off x="3810000" y="3581400"/>
            <a:ext cx="3810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4" name="Rectangle 19"/>
          <p:cNvSpPr>
            <a:spLocks noChangeArrowheads="1"/>
          </p:cNvSpPr>
          <p:nvPr/>
        </p:nvSpPr>
        <p:spPr bwMode="auto">
          <a:xfrm>
            <a:off x="3810000" y="3962400"/>
            <a:ext cx="3810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5" name="Rectangle 20"/>
          <p:cNvSpPr>
            <a:spLocks noChangeArrowheads="1"/>
          </p:cNvSpPr>
          <p:nvPr/>
        </p:nvSpPr>
        <p:spPr bwMode="auto">
          <a:xfrm>
            <a:off x="2667000" y="3200400"/>
            <a:ext cx="381000" cy="3810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6" name="Rectangle 21"/>
          <p:cNvSpPr>
            <a:spLocks noChangeArrowheads="1"/>
          </p:cNvSpPr>
          <p:nvPr/>
        </p:nvSpPr>
        <p:spPr bwMode="auto">
          <a:xfrm>
            <a:off x="3048000" y="3200400"/>
            <a:ext cx="381000" cy="3810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7" name="Rectangle 22"/>
          <p:cNvSpPr>
            <a:spLocks noChangeArrowheads="1"/>
          </p:cNvSpPr>
          <p:nvPr/>
        </p:nvSpPr>
        <p:spPr bwMode="auto">
          <a:xfrm>
            <a:off x="3429000" y="3200400"/>
            <a:ext cx="3810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8" name="Rectangle 23"/>
          <p:cNvSpPr>
            <a:spLocks noChangeArrowheads="1"/>
          </p:cNvSpPr>
          <p:nvPr/>
        </p:nvSpPr>
        <p:spPr bwMode="auto">
          <a:xfrm>
            <a:off x="2286000" y="4724400"/>
            <a:ext cx="381000" cy="3810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9" name="Rectangle 24"/>
          <p:cNvSpPr>
            <a:spLocks noChangeArrowheads="1"/>
          </p:cNvSpPr>
          <p:nvPr/>
        </p:nvSpPr>
        <p:spPr bwMode="auto">
          <a:xfrm>
            <a:off x="3810000" y="4724400"/>
            <a:ext cx="3810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0" name="Rectangle 25"/>
          <p:cNvSpPr>
            <a:spLocks noChangeArrowheads="1"/>
          </p:cNvSpPr>
          <p:nvPr/>
        </p:nvSpPr>
        <p:spPr bwMode="auto">
          <a:xfrm>
            <a:off x="2667000" y="4724400"/>
            <a:ext cx="381000" cy="3810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1" name="Rectangle 26"/>
          <p:cNvSpPr>
            <a:spLocks noChangeArrowheads="1"/>
          </p:cNvSpPr>
          <p:nvPr/>
        </p:nvSpPr>
        <p:spPr bwMode="auto">
          <a:xfrm>
            <a:off x="3048000" y="4724400"/>
            <a:ext cx="381000" cy="3810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2" name="Rectangle 27"/>
          <p:cNvSpPr>
            <a:spLocks noChangeArrowheads="1"/>
          </p:cNvSpPr>
          <p:nvPr/>
        </p:nvSpPr>
        <p:spPr bwMode="auto">
          <a:xfrm>
            <a:off x="3429000" y="4724400"/>
            <a:ext cx="3810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3" name="Rectangle 28"/>
          <p:cNvSpPr>
            <a:spLocks noChangeArrowheads="1"/>
          </p:cNvSpPr>
          <p:nvPr/>
        </p:nvSpPr>
        <p:spPr bwMode="auto">
          <a:xfrm>
            <a:off x="4953000" y="3581400"/>
            <a:ext cx="381000" cy="381000"/>
          </a:xfrm>
          <a:prstGeom prst="rect">
            <a:avLst/>
          </a:prstGeom>
          <a:solidFill>
            <a:srgbClr val="D4A97E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4" name="Rectangle 29"/>
          <p:cNvSpPr>
            <a:spLocks noChangeArrowheads="1"/>
          </p:cNvSpPr>
          <p:nvPr/>
        </p:nvSpPr>
        <p:spPr bwMode="auto">
          <a:xfrm>
            <a:off x="5334000" y="3581400"/>
            <a:ext cx="381000" cy="381000"/>
          </a:xfrm>
          <a:prstGeom prst="rect">
            <a:avLst/>
          </a:prstGeom>
          <a:solidFill>
            <a:srgbClr val="D4A97E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5" name="Rectangle 30"/>
          <p:cNvSpPr>
            <a:spLocks noChangeArrowheads="1"/>
          </p:cNvSpPr>
          <p:nvPr/>
        </p:nvSpPr>
        <p:spPr bwMode="auto">
          <a:xfrm>
            <a:off x="4572000" y="3581400"/>
            <a:ext cx="381000" cy="381000"/>
          </a:xfrm>
          <a:prstGeom prst="rect">
            <a:avLst/>
          </a:prstGeom>
          <a:solidFill>
            <a:srgbClr val="D4A97E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6" name="Rectangle 31"/>
          <p:cNvSpPr>
            <a:spLocks noChangeArrowheads="1"/>
          </p:cNvSpPr>
          <p:nvPr/>
        </p:nvSpPr>
        <p:spPr bwMode="auto">
          <a:xfrm>
            <a:off x="5334000" y="3962400"/>
            <a:ext cx="381000" cy="381000"/>
          </a:xfrm>
          <a:prstGeom prst="rect">
            <a:avLst/>
          </a:prstGeom>
          <a:solidFill>
            <a:srgbClr val="D4A97E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7" name="Rectangle 32"/>
          <p:cNvSpPr>
            <a:spLocks noChangeArrowheads="1"/>
          </p:cNvSpPr>
          <p:nvPr/>
        </p:nvSpPr>
        <p:spPr bwMode="auto">
          <a:xfrm>
            <a:off x="4572000" y="3962400"/>
            <a:ext cx="381000" cy="381000"/>
          </a:xfrm>
          <a:prstGeom prst="rect">
            <a:avLst/>
          </a:prstGeom>
          <a:solidFill>
            <a:srgbClr val="D4A97E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8" name="Rectangle 33"/>
          <p:cNvSpPr>
            <a:spLocks noChangeArrowheads="1"/>
          </p:cNvSpPr>
          <p:nvPr/>
        </p:nvSpPr>
        <p:spPr bwMode="auto">
          <a:xfrm>
            <a:off x="4953000" y="4343400"/>
            <a:ext cx="381000" cy="381000"/>
          </a:xfrm>
          <a:prstGeom prst="rect">
            <a:avLst/>
          </a:prstGeom>
          <a:solidFill>
            <a:srgbClr val="D4A97E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9" name="Rectangle 34"/>
          <p:cNvSpPr>
            <a:spLocks noChangeArrowheads="1"/>
          </p:cNvSpPr>
          <p:nvPr/>
        </p:nvSpPr>
        <p:spPr bwMode="auto">
          <a:xfrm>
            <a:off x="5334000" y="4343400"/>
            <a:ext cx="381000" cy="381000"/>
          </a:xfrm>
          <a:prstGeom prst="rect">
            <a:avLst/>
          </a:prstGeom>
          <a:solidFill>
            <a:srgbClr val="D4A97E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20" name="Rectangle 35"/>
          <p:cNvSpPr>
            <a:spLocks noChangeArrowheads="1"/>
          </p:cNvSpPr>
          <p:nvPr/>
        </p:nvSpPr>
        <p:spPr bwMode="auto">
          <a:xfrm>
            <a:off x="4191000" y="4343400"/>
            <a:ext cx="3810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21" name="Rectangle 36"/>
          <p:cNvSpPr>
            <a:spLocks noChangeArrowheads="1"/>
          </p:cNvSpPr>
          <p:nvPr/>
        </p:nvSpPr>
        <p:spPr bwMode="auto">
          <a:xfrm>
            <a:off x="4191000" y="3200400"/>
            <a:ext cx="3810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22" name="Rectangle 37"/>
          <p:cNvSpPr>
            <a:spLocks noChangeArrowheads="1"/>
          </p:cNvSpPr>
          <p:nvPr/>
        </p:nvSpPr>
        <p:spPr bwMode="auto">
          <a:xfrm>
            <a:off x="4191000" y="3581400"/>
            <a:ext cx="3810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23" name="Rectangle 38"/>
          <p:cNvSpPr>
            <a:spLocks noChangeArrowheads="1"/>
          </p:cNvSpPr>
          <p:nvPr/>
        </p:nvSpPr>
        <p:spPr bwMode="auto">
          <a:xfrm>
            <a:off x="4572000" y="4343400"/>
            <a:ext cx="381000" cy="381000"/>
          </a:xfrm>
          <a:prstGeom prst="rect">
            <a:avLst/>
          </a:prstGeom>
          <a:solidFill>
            <a:srgbClr val="D4A97E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24" name="Rectangle 39"/>
          <p:cNvSpPr>
            <a:spLocks noChangeArrowheads="1"/>
          </p:cNvSpPr>
          <p:nvPr/>
        </p:nvSpPr>
        <p:spPr bwMode="auto">
          <a:xfrm>
            <a:off x="4191000" y="3962400"/>
            <a:ext cx="3810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25" name="Rectangle 40"/>
          <p:cNvSpPr>
            <a:spLocks noChangeArrowheads="1"/>
          </p:cNvSpPr>
          <p:nvPr/>
        </p:nvSpPr>
        <p:spPr bwMode="auto">
          <a:xfrm>
            <a:off x="4572000" y="3200400"/>
            <a:ext cx="381000" cy="381000"/>
          </a:xfrm>
          <a:prstGeom prst="rect">
            <a:avLst/>
          </a:prstGeom>
          <a:solidFill>
            <a:srgbClr val="D4A97E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26" name="Rectangle 41"/>
          <p:cNvSpPr>
            <a:spLocks noChangeArrowheads="1"/>
          </p:cNvSpPr>
          <p:nvPr/>
        </p:nvSpPr>
        <p:spPr bwMode="auto">
          <a:xfrm>
            <a:off x="4953000" y="3200400"/>
            <a:ext cx="381000" cy="381000"/>
          </a:xfrm>
          <a:prstGeom prst="rect">
            <a:avLst/>
          </a:prstGeom>
          <a:solidFill>
            <a:srgbClr val="D4A97E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27" name="Rectangle 42"/>
          <p:cNvSpPr>
            <a:spLocks noChangeArrowheads="1"/>
          </p:cNvSpPr>
          <p:nvPr/>
        </p:nvSpPr>
        <p:spPr bwMode="auto">
          <a:xfrm>
            <a:off x="5334000" y="3200400"/>
            <a:ext cx="381000" cy="381000"/>
          </a:xfrm>
          <a:prstGeom prst="rect">
            <a:avLst/>
          </a:prstGeom>
          <a:solidFill>
            <a:srgbClr val="D4A97E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28" name="Rectangle 43"/>
          <p:cNvSpPr>
            <a:spLocks noChangeArrowheads="1"/>
          </p:cNvSpPr>
          <p:nvPr/>
        </p:nvSpPr>
        <p:spPr bwMode="auto">
          <a:xfrm>
            <a:off x="4191000" y="4724400"/>
            <a:ext cx="3810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29" name="Rectangle 44"/>
          <p:cNvSpPr>
            <a:spLocks noChangeArrowheads="1"/>
          </p:cNvSpPr>
          <p:nvPr/>
        </p:nvSpPr>
        <p:spPr bwMode="auto">
          <a:xfrm>
            <a:off x="4572000" y="4724400"/>
            <a:ext cx="381000" cy="381000"/>
          </a:xfrm>
          <a:prstGeom prst="rect">
            <a:avLst/>
          </a:prstGeom>
          <a:solidFill>
            <a:srgbClr val="D4A97E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30" name="Rectangle 45"/>
          <p:cNvSpPr>
            <a:spLocks noChangeArrowheads="1"/>
          </p:cNvSpPr>
          <p:nvPr/>
        </p:nvSpPr>
        <p:spPr bwMode="auto">
          <a:xfrm>
            <a:off x="4953000" y="4724400"/>
            <a:ext cx="381000" cy="381000"/>
          </a:xfrm>
          <a:prstGeom prst="rect">
            <a:avLst/>
          </a:prstGeom>
          <a:solidFill>
            <a:srgbClr val="D4A97E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31" name="Rectangle 46"/>
          <p:cNvSpPr>
            <a:spLocks noChangeArrowheads="1"/>
          </p:cNvSpPr>
          <p:nvPr/>
        </p:nvSpPr>
        <p:spPr bwMode="auto">
          <a:xfrm>
            <a:off x="5334000" y="4724400"/>
            <a:ext cx="381000" cy="381000"/>
          </a:xfrm>
          <a:prstGeom prst="rect">
            <a:avLst/>
          </a:prstGeom>
          <a:solidFill>
            <a:srgbClr val="D4A97E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32" name="Rectangle 47"/>
          <p:cNvSpPr>
            <a:spLocks noChangeArrowheads="1"/>
          </p:cNvSpPr>
          <p:nvPr/>
        </p:nvSpPr>
        <p:spPr bwMode="auto">
          <a:xfrm>
            <a:off x="3048000" y="3962400"/>
            <a:ext cx="381000" cy="3810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33" name="Rectangle 48"/>
          <p:cNvSpPr>
            <a:spLocks noChangeArrowheads="1"/>
          </p:cNvSpPr>
          <p:nvPr/>
        </p:nvSpPr>
        <p:spPr bwMode="auto">
          <a:xfrm>
            <a:off x="4953000" y="3962400"/>
            <a:ext cx="381000" cy="381000"/>
          </a:xfrm>
          <a:prstGeom prst="rect">
            <a:avLst/>
          </a:prstGeom>
          <a:solidFill>
            <a:srgbClr val="D4A97E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7354887" cy="422275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Where’s the data?  Two possible answers: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229600" cy="2408238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Arial" charset="0"/>
              </a:rPr>
              <a:t>n</a:t>
            </a:r>
            <a:r>
              <a:rPr lang="en-US" dirty="0">
                <a:latin typeface="Arial" charset="0"/>
              </a:rPr>
              <a:t> </a:t>
            </a:r>
            <a:r>
              <a:rPr lang="en-US" dirty="0" smtClean="0">
                <a:latin typeface="Arial" charset="0"/>
              </a:rPr>
              <a:t>grid nodes,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p</a:t>
            </a:r>
            <a:r>
              <a:rPr lang="en-US" dirty="0">
                <a:latin typeface="Arial" charset="0"/>
              </a:rPr>
              <a:t> processors</a:t>
            </a:r>
          </a:p>
          <a:p>
            <a:r>
              <a:rPr lang="en-US" dirty="0">
                <a:latin typeface="Arial" charset="0"/>
              </a:rPr>
              <a:t>Each processor has a patch of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n/p</a:t>
            </a:r>
            <a:r>
              <a:rPr lang="en-US" dirty="0">
                <a:latin typeface="Arial" charset="0"/>
              </a:rPr>
              <a:t> </a:t>
            </a:r>
            <a:r>
              <a:rPr lang="en-US" dirty="0" smtClean="0">
                <a:latin typeface="Arial" charset="0"/>
              </a:rPr>
              <a:t>nodes</a:t>
            </a:r>
            <a:endParaRPr lang="en-US" dirty="0">
              <a:latin typeface="Arial" charset="0"/>
            </a:endParaRPr>
          </a:p>
          <a:p>
            <a:r>
              <a:rPr lang="en-US" dirty="0" smtClean="0">
                <a:latin typeface="Arial" charset="0"/>
              </a:rPr>
              <a:t>Patch = consecutive rows:    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v = 2 * p * </a:t>
            </a:r>
            <a:r>
              <a:rPr lang="en-US" dirty="0" err="1">
                <a:solidFill>
                  <a:srgbClr val="FF0000"/>
                </a:solidFill>
                <a:latin typeface="Arial" charset="0"/>
              </a:rPr>
              <a:t>sqrt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(n)</a:t>
            </a:r>
          </a:p>
          <a:p>
            <a:r>
              <a:rPr lang="en-US" dirty="0" smtClean="0">
                <a:latin typeface="Arial" charset="0"/>
              </a:rPr>
              <a:t>Patch = square block:           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v = 4 * </a:t>
            </a:r>
            <a:r>
              <a:rPr lang="en-US" dirty="0" err="1">
                <a:solidFill>
                  <a:srgbClr val="FF0000"/>
                </a:solidFill>
                <a:latin typeface="Arial" charset="0"/>
              </a:rPr>
              <a:t>sqrt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(p) * </a:t>
            </a:r>
            <a:r>
              <a:rPr lang="en-US" dirty="0" err="1">
                <a:solidFill>
                  <a:srgbClr val="FF0000"/>
                </a:solidFill>
                <a:latin typeface="Arial" charset="0"/>
              </a:rPr>
              <a:t>sqrt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(n)</a:t>
            </a:r>
          </a:p>
        </p:txBody>
      </p:sp>
      <p:pic>
        <p:nvPicPr>
          <p:cNvPr id="4101" name="Picture 4" descr="2DHeatParti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819400"/>
            <a:ext cx="3117850" cy="350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42186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0089692A-6D72-F742-AD88-995A22EEC796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14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18435" name="Rectangle 2"/>
          <p:cNvSpPr>
            <a:spLocks noChangeArrowheads="1"/>
          </p:cNvSpPr>
          <p:nvPr/>
        </p:nvSpPr>
        <p:spPr bwMode="auto">
          <a:xfrm>
            <a:off x="1724025" y="1655763"/>
            <a:ext cx="3279775" cy="307657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6" name="Rectangle 3"/>
          <p:cNvSpPr>
            <a:spLocks noChangeArrowheads="1"/>
          </p:cNvSpPr>
          <p:nvPr/>
        </p:nvSpPr>
        <p:spPr bwMode="auto">
          <a:xfrm>
            <a:off x="2133600" y="2039938"/>
            <a:ext cx="2460625" cy="2308225"/>
          </a:xfrm>
          <a:prstGeom prst="rect">
            <a:avLst/>
          </a:prstGeom>
          <a:solidFill>
            <a:srgbClr val="CCC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Rectangle 4"/>
          <p:cNvSpPr>
            <a:spLocks noChangeArrowheads="1"/>
          </p:cNvSpPr>
          <p:nvPr/>
        </p:nvSpPr>
        <p:spPr bwMode="auto">
          <a:xfrm>
            <a:off x="2544763" y="2425700"/>
            <a:ext cx="1639887" cy="1538288"/>
          </a:xfrm>
          <a:prstGeom prst="rect">
            <a:avLst/>
          </a:prstGeom>
          <a:solidFill>
            <a:srgbClr val="00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Rectangle 5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882063" cy="422275"/>
          </a:xfrm>
        </p:spPr>
        <p:txBody>
          <a:bodyPr/>
          <a:lstStyle/>
          <a:p>
            <a:r>
              <a:rPr lang="en-US">
                <a:latin typeface="Arial" charset="0"/>
              </a:rPr>
              <a:t>Redundant </a:t>
            </a:r>
            <a:r>
              <a:rPr lang="ja-JP" altLang="en-US">
                <a:latin typeface="Arial" charset="0"/>
              </a:rPr>
              <a:t>“</a:t>
            </a:r>
            <a:r>
              <a:rPr lang="en-US">
                <a:latin typeface="Arial" charset="0"/>
              </a:rPr>
              <a:t>Ghost</a:t>
            </a:r>
            <a:r>
              <a:rPr lang="ja-JP" altLang="en-US">
                <a:latin typeface="Arial" charset="0"/>
              </a:rPr>
              <a:t>”</a:t>
            </a:r>
            <a:r>
              <a:rPr lang="en-US">
                <a:latin typeface="Arial" charset="0"/>
              </a:rPr>
              <a:t> Nodes in Stencil Computations</a:t>
            </a:r>
          </a:p>
        </p:txBody>
      </p:sp>
      <p:sp>
        <p:nvSpPr>
          <p:cNvPr id="18439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229600" cy="5554663"/>
          </a:xfrm>
        </p:spPr>
        <p:txBody>
          <a:bodyPr/>
          <a:lstStyle/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Size of ghost region (and redundant computation) depends on network/memory speed vs. computation</a:t>
            </a:r>
          </a:p>
          <a:p>
            <a:pPr lvl="4"/>
            <a:endParaRPr lang="en-US" sz="800">
              <a:latin typeface="Times New Roman" charset="0"/>
            </a:endParaRPr>
          </a:p>
          <a:p>
            <a:r>
              <a:rPr lang="en-US">
                <a:latin typeface="Arial" charset="0"/>
              </a:rPr>
              <a:t>Can be used on unstructured meshes</a:t>
            </a:r>
          </a:p>
        </p:txBody>
      </p:sp>
      <p:grpSp>
        <p:nvGrpSpPr>
          <p:cNvPr id="18440" name="Group 7"/>
          <p:cNvGrpSpPr>
            <a:grpSpLocks/>
          </p:cNvGrpSpPr>
          <p:nvPr/>
        </p:nvGrpSpPr>
        <p:grpSpPr bwMode="auto">
          <a:xfrm>
            <a:off x="1724025" y="1655763"/>
            <a:ext cx="1639888" cy="1538287"/>
            <a:chOff x="1267" y="1502"/>
            <a:chExt cx="1033" cy="969"/>
          </a:xfrm>
        </p:grpSpPr>
        <p:sp>
          <p:nvSpPr>
            <p:cNvPr id="18481" name="Rectangle 8"/>
            <p:cNvSpPr>
              <a:spLocks noChangeArrowheads="1"/>
            </p:cNvSpPr>
            <p:nvPr/>
          </p:nvSpPr>
          <p:spPr bwMode="auto">
            <a:xfrm>
              <a:off x="1267" y="1502"/>
              <a:ext cx="1033" cy="96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2" name="Rectangle 9"/>
            <p:cNvSpPr>
              <a:spLocks noChangeArrowheads="1"/>
            </p:cNvSpPr>
            <p:nvPr/>
          </p:nvSpPr>
          <p:spPr bwMode="auto">
            <a:xfrm>
              <a:off x="1267" y="1987"/>
              <a:ext cx="517" cy="4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3" name="Rectangle 10"/>
            <p:cNvSpPr>
              <a:spLocks noChangeArrowheads="1"/>
            </p:cNvSpPr>
            <p:nvPr/>
          </p:nvSpPr>
          <p:spPr bwMode="auto">
            <a:xfrm>
              <a:off x="1784" y="1502"/>
              <a:ext cx="516" cy="48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4" name="Rectangle 11"/>
            <p:cNvSpPr>
              <a:spLocks noChangeArrowheads="1"/>
            </p:cNvSpPr>
            <p:nvPr/>
          </p:nvSpPr>
          <p:spPr bwMode="auto">
            <a:xfrm>
              <a:off x="1267" y="2229"/>
              <a:ext cx="258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5" name="Rectangle 12"/>
            <p:cNvSpPr>
              <a:spLocks noChangeArrowheads="1"/>
            </p:cNvSpPr>
            <p:nvPr/>
          </p:nvSpPr>
          <p:spPr bwMode="auto">
            <a:xfrm>
              <a:off x="1525" y="1987"/>
              <a:ext cx="259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6" name="Rectangle 13"/>
            <p:cNvSpPr>
              <a:spLocks noChangeArrowheads="1"/>
            </p:cNvSpPr>
            <p:nvPr/>
          </p:nvSpPr>
          <p:spPr bwMode="auto">
            <a:xfrm>
              <a:off x="1267" y="1744"/>
              <a:ext cx="258" cy="24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7" name="Rectangle 14"/>
            <p:cNvSpPr>
              <a:spLocks noChangeArrowheads="1"/>
            </p:cNvSpPr>
            <p:nvPr/>
          </p:nvSpPr>
          <p:spPr bwMode="auto">
            <a:xfrm>
              <a:off x="2042" y="1744"/>
              <a:ext cx="258" cy="24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8" name="Rectangle 15"/>
            <p:cNvSpPr>
              <a:spLocks noChangeArrowheads="1"/>
            </p:cNvSpPr>
            <p:nvPr/>
          </p:nvSpPr>
          <p:spPr bwMode="auto">
            <a:xfrm>
              <a:off x="1784" y="1502"/>
              <a:ext cx="258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9" name="Rectangle 16"/>
            <p:cNvSpPr>
              <a:spLocks noChangeArrowheads="1"/>
            </p:cNvSpPr>
            <p:nvPr/>
          </p:nvSpPr>
          <p:spPr bwMode="auto">
            <a:xfrm>
              <a:off x="2042" y="2229"/>
              <a:ext cx="258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0" name="Rectangle 17"/>
            <p:cNvSpPr>
              <a:spLocks noChangeArrowheads="1"/>
            </p:cNvSpPr>
            <p:nvPr/>
          </p:nvSpPr>
          <p:spPr bwMode="auto">
            <a:xfrm>
              <a:off x="1784" y="1987"/>
              <a:ext cx="258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1" name="Rectangle 18"/>
            <p:cNvSpPr>
              <a:spLocks noChangeArrowheads="1"/>
            </p:cNvSpPr>
            <p:nvPr/>
          </p:nvSpPr>
          <p:spPr bwMode="auto">
            <a:xfrm>
              <a:off x="1525" y="1502"/>
              <a:ext cx="259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441" name="Group 19"/>
          <p:cNvGrpSpPr>
            <a:grpSpLocks/>
          </p:cNvGrpSpPr>
          <p:nvPr/>
        </p:nvGrpSpPr>
        <p:grpSpPr bwMode="auto">
          <a:xfrm>
            <a:off x="3363913" y="1655763"/>
            <a:ext cx="1639887" cy="1538287"/>
            <a:chOff x="1267" y="1502"/>
            <a:chExt cx="1033" cy="969"/>
          </a:xfrm>
        </p:grpSpPr>
        <p:sp>
          <p:nvSpPr>
            <p:cNvPr id="18470" name="Rectangle 20"/>
            <p:cNvSpPr>
              <a:spLocks noChangeArrowheads="1"/>
            </p:cNvSpPr>
            <p:nvPr/>
          </p:nvSpPr>
          <p:spPr bwMode="auto">
            <a:xfrm>
              <a:off x="1267" y="1502"/>
              <a:ext cx="1033" cy="96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1" name="Rectangle 21"/>
            <p:cNvSpPr>
              <a:spLocks noChangeArrowheads="1"/>
            </p:cNvSpPr>
            <p:nvPr/>
          </p:nvSpPr>
          <p:spPr bwMode="auto">
            <a:xfrm>
              <a:off x="1267" y="1987"/>
              <a:ext cx="517" cy="4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2" name="Rectangle 22"/>
            <p:cNvSpPr>
              <a:spLocks noChangeArrowheads="1"/>
            </p:cNvSpPr>
            <p:nvPr/>
          </p:nvSpPr>
          <p:spPr bwMode="auto">
            <a:xfrm>
              <a:off x="1784" y="1502"/>
              <a:ext cx="516" cy="48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3" name="Rectangle 23"/>
            <p:cNvSpPr>
              <a:spLocks noChangeArrowheads="1"/>
            </p:cNvSpPr>
            <p:nvPr/>
          </p:nvSpPr>
          <p:spPr bwMode="auto">
            <a:xfrm>
              <a:off x="1267" y="2229"/>
              <a:ext cx="258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4" name="Rectangle 24"/>
            <p:cNvSpPr>
              <a:spLocks noChangeArrowheads="1"/>
            </p:cNvSpPr>
            <p:nvPr/>
          </p:nvSpPr>
          <p:spPr bwMode="auto">
            <a:xfrm>
              <a:off x="1525" y="1987"/>
              <a:ext cx="259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5" name="Rectangle 25"/>
            <p:cNvSpPr>
              <a:spLocks noChangeArrowheads="1"/>
            </p:cNvSpPr>
            <p:nvPr/>
          </p:nvSpPr>
          <p:spPr bwMode="auto">
            <a:xfrm>
              <a:off x="1267" y="1744"/>
              <a:ext cx="258" cy="24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6" name="Rectangle 26"/>
            <p:cNvSpPr>
              <a:spLocks noChangeArrowheads="1"/>
            </p:cNvSpPr>
            <p:nvPr/>
          </p:nvSpPr>
          <p:spPr bwMode="auto">
            <a:xfrm>
              <a:off x="2042" y="1744"/>
              <a:ext cx="258" cy="24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7" name="Rectangle 27"/>
            <p:cNvSpPr>
              <a:spLocks noChangeArrowheads="1"/>
            </p:cNvSpPr>
            <p:nvPr/>
          </p:nvSpPr>
          <p:spPr bwMode="auto">
            <a:xfrm>
              <a:off x="1784" y="1502"/>
              <a:ext cx="258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8" name="Rectangle 28"/>
            <p:cNvSpPr>
              <a:spLocks noChangeArrowheads="1"/>
            </p:cNvSpPr>
            <p:nvPr/>
          </p:nvSpPr>
          <p:spPr bwMode="auto">
            <a:xfrm>
              <a:off x="2042" y="2229"/>
              <a:ext cx="258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9" name="Rectangle 29"/>
            <p:cNvSpPr>
              <a:spLocks noChangeArrowheads="1"/>
            </p:cNvSpPr>
            <p:nvPr/>
          </p:nvSpPr>
          <p:spPr bwMode="auto">
            <a:xfrm>
              <a:off x="1784" y="1987"/>
              <a:ext cx="258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0" name="Rectangle 30"/>
            <p:cNvSpPr>
              <a:spLocks noChangeArrowheads="1"/>
            </p:cNvSpPr>
            <p:nvPr/>
          </p:nvSpPr>
          <p:spPr bwMode="auto">
            <a:xfrm>
              <a:off x="1525" y="1502"/>
              <a:ext cx="259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442" name="Group 31"/>
          <p:cNvGrpSpPr>
            <a:grpSpLocks/>
          </p:cNvGrpSpPr>
          <p:nvPr/>
        </p:nvGrpSpPr>
        <p:grpSpPr bwMode="auto">
          <a:xfrm>
            <a:off x="1724025" y="3194050"/>
            <a:ext cx="1639888" cy="1538288"/>
            <a:chOff x="1267" y="1502"/>
            <a:chExt cx="1033" cy="969"/>
          </a:xfrm>
        </p:grpSpPr>
        <p:sp>
          <p:nvSpPr>
            <p:cNvPr id="18459" name="Rectangle 32"/>
            <p:cNvSpPr>
              <a:spLocks noChangeArrowheads="1"/>
            </p:cNvSpPr>
            <p:nvPr/>
          </p:nvSpPr>
          <p:spPr bwMode="auto">
            <a:xfrm>
              <a:off x="1267" y="1502"/>
              <a:ext cx="1033" cy="96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0" name="Rectangle 33"/>
            <p:cNvSpPr>
              <a:spLocks noChangeArrowheads="1"/>
            </p:cNvSpPr>
            <p:nvPr/>
          </p:nvSpPr>
          <p:spPr bwMode="auto">
            <a:xfrm>
              <a:off x="1267" y="1987"/>
              <a:ext cx="517" cy="4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1" name="Rectangle 34"/>
            <p:cNvSpPr>
              <a:spLocks noChangeArrowheads="1"/>
            </p:cNvSpPr>
            <p:nvPr/>
          </p:nvSpPr>
          <p:spPr bwMode="auto">
            <a:xfrm>
              <a:off x="1784" y="1502"/>
              <a:ext cx="516" cy="48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2" name="Rectangle 35"/>
            <p:cNvSpPr>
              <a:spLocks noChangeArrowheads="1"/>
            </p:cNvSpPr>
            <p:nvPr/>
          </p:nvSpPr>
          <p:spPr bwMode="auto">
            <a:xfrm>
              <a:off x="1267" y="2229"/>
              <a:ext cx="258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3" name="Rectangle 36"/>
            <p:cNvSpPr>
              <a:spLocks noChangeArrowheads="1"/>
            </p:cNvSpPr>
            <p:nvPr/>
          </p:nvSpPr>
          <p:spPr bwMode="auto">
            <a:xfrm>
              <a:off x="1525" y="1987"/>
              <a:ext cx="259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4" name="Rectangle 37"/>
            <p:cNvSpPr>
              <a:spLocks noChangeArrowheads="1"/>
            </p:cNvSpPr>
            <p:nvPr/>
          </p:nvSpPr>
          <p:spPr bwMode="auto">
            <a:xfrm>
              <a:off x="1267" y="1744"/>
              <a:ext cx="258" cy="24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5" name="Rectangle 38"/>
            <p:cNvSpPr>
              <a:spLocks noChangeArrowheads="1"/>
            </p:cNvSpPr>
            <p:nvPr/>
          </p:nvSpPr>
          <p:spPr bwMode="auto">
            <a:xfrm>
              <a:off x="2042" y="1744"/>
              <a:ext cx="258" cy="24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6" name="Rectangle 39"/>
            <p:cNvSpPr>
              <a:spLocks noChangeArrowheads="1"/>
            </p:cNvSpPr>
            <p:nvPr/>
          </p:nvSpPr>
          <p:spPr bwMode="auto">
            <a:xfrm>
              <a:off x="1784" y="1502"/>
              <a:ext cx="258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7" name="Rectangle 40"/>
            <p:cNvSpPr>
              <a:spLocks noChangeArrowheads="1"/>
            </p:cNvSpPr>
            <p:nvPr/>
          </p:nvSpPr>
          <p:spPr bwMode="auto">
            <a:xfrm>
              <a:off x="2042" y="2229"/>
              <a:ext cx="258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8" name="Rectangle 41"/>
            <p:cNvSpPr>
              <a:spLocks noChangeArrowheads="1"/>
            </p:cNvSpPr>
            <p:nvPr/>
          </p:nvSpPr>
          <p:spPr bwMode="auto">
            <a:xfrm>
              <a:off x="1784" y="1987"/>
              <a:ext cx="258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9" name="Rectangle 42"/>
            <p:cNvSpPr>
              <a:spLocks noChangeArrowheads="1"/>
            </p:cNvSpPr>
            <p:nvPr/>
          </p:nvSpPr>
          <p:spPr bwMode="auto">
            <a:xfrm>
              <a:off x="1525" y="1502"/>
              <a:ext cx="259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443" name="Group 43"/>
          <p:cNvGrpSpPr>
            <a:grpSpLocks/>
          </p:cNvGrpSpPr>
          <p:nvPr/>
        </p:nvGrpSpPr>
        <p:grpSpPr bwMode="auto">
          <a:xfrm>
            <a:off x="3363913" y="3194050"/>
            <a:ext cx="1639887" cy="1538288"/>
            <a:chOff x="1267" y="1502"/>
            <a:chExt cx="1033" cy="969"/>
          </a:xfrm>
        </p:grpSpPr>
        <p:sp>
          <p:nvSpPr>
            <p:cNvPr id="18448" name="Rectangle 44"/>
            <p:cNvSpPr>
              <a:spLocks noChangeArrowheads="1"/>
            </p:cNvSpPr>
            <p:nvPr/>
          </p:nvSpPr>
          <p:spPr bwMode="auto">
            <a:xfrm>
              <a:off x="1267" y="1502"/>
              <a:ext cx="1033" cy="96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9" name="Rectangle 45"/>
            <p:cNvSpPr>
              <a:spLocks noChangeArrowheads="1"/>
            </p:cNvSpPr>
            <p:nvPr/>
          </p:nvSpPr>
          <p:spPr bwMode="auto">
            <a:xfrm>
              <a:off x="1267" y="1987"/>
              <a:ext cx="517" cy="4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0" name="Rectangle 46"/>
            <p:cNvSpPr>
              <a:spLocks noChangeArrowheads="1"/>
            </p:cNvSpPr>
            <p:nvPr/>
          </p:nvSpPr>
          <p:spPr bwMode="auto">
            <a:xfrm>
              <a:off x="1784" y="1502"/>
              <a:ext cx="516" cy="48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1" name="Rectangle 47"/>
            <p:cNvSpPr>
              <a:spLocks noChangeArrowheads="1"/>
            </p:cNvSpPr>
            <p:nvPr/>
          </p:nvSpPr>
          <p:spPr bwMode="auto">
            <a:xfrm>
              <a:off x="1267" y="2229"/>
              <a:ext cx="258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2" name="Rectangle 48"/>
            <p:cNvSpPr>
              <a:spLocks noChangeArrowheads="1"/>
            </p:cNvSpPr>
            <p:nvPr/>
          </p:nvSpPr>
          <p:spPr bwMode="auto">
            <a:xfrm>
              <a:off x="1525" y="1987"/>
              <a:ext cx="259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3" name="Rectangle 49"/>
            <p:cNvSpPr>
              <a:spLocks noChangeArrowheads="1"/>
            </p:cNvSpPr>
            <p:nvPr/>
          </p:nvSpPr>
          <p:spPr bwMode="auto">
            <a:xfrm>
              <a:off x="1267" y="1744"/>
              <a:ext cx="258" cy="24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4" name="Rectangle 50"/>
            <p:cNvSpPr>
              <a:spLocks noChangeArrowheads="1"/>
            </p:cNvSpPr>
            <p:nvPr/>
          </p:nvSpPr>
          <p:spPr bwMode="auto">
            <a:xfrm>
              <a:off x="2042" y="1744"/>
              <a:ext cx="258" cy="24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5" name="Rectangle 51"/>
            <p:cNvSpPr>
              <a:spLocks noChangeArrowheads="1"/>
            </p:cNvSpPr>
            <p:nvPr/>
          </p:nvSpPr>
          <p:spPr bwMode="auto">
            <a:xfrm>
              <a:off x="1784" y="1502"/>
              <a:ext cx="258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6" name="Rectangle 52"/>
            <p:cNvSpPr>
              <a:spLocks noChangeArrowheads="1"/>
            </p:cNvSpPr>
            <p:nvPr/>
          </p:nvSpPr>
          <p:spPr bwMode="auto">
            <a:xfrm>
              <a:off x="2042" y="2229"/>
              <a:ext cx="258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7" name="Rectangle 53"/>
            <p:cNvSpPr>
              <a:spLocks noChangeArrowheads="1"/>
            </p:cNvSpPr>
            <p:nvPr/>
          </p:nvSpPr>
          <p:spPr bwMode="auto">
            <a:xfrm>
              <a:off x="1784" y="1987"/>
              <a:ext cx="258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8" name="Rectangle 54"/>
            <p:cNvSpPr>
              <a:spLocks noChangeArrowheads="1"/>
            </p:cNvSpPr>
            <p:nvPr/>
          </p:nvSpPr>
          <p:spPr bwMode="auto">
            <a:xfrm>
              <a:off x="1525" y="1502"/>
              <a:ext cx="259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444" name="Text Box 55"/>
          <p:cNvSpPr txBox="1">
            <a:spLocks noChangeArrowheads="1"/>
          </p:cNvSpPr>
          <p:nvPr/>
        </p:nvSpPr>
        <p:spPr bwMode="auto">
          <a:xfrm>
            <a:off x="5381625" y="1884363"/>
            <a:ext cx="2133600" cy="379412"/>
          </a:xfrm>
          <a:prstGeom prst="rect">
            <a:avLst/>
          </a:prstGeom>
          <a:solidFill>
            <a:srgbClr val="00FF99"/>
          </a:solidFill>
          <a:ln w="12700">
            <a:solidFill>
              <a:srgbClr val="00FF99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0">
                <a:solidFill>
                  <a:schemeClr val="tx1"/>
                </a:solidFill>
              </a:rPr>
              <a:t>To compute green</a:t>
            </a:r>
          </a:p>
        </p:txBody>
      </p:sp>
      <p:sp>
        <p:nvSpPr>
          <p:cNvPr id="18445" name="Line 56"/>
          <p:cNvSpPr>
            <a:spLocks noChangeShapeType="1"/>
          </p:cNvSpPr>
          <p:nvPr/>
        </p:nvSpPr>
        <p:spPr bwMode="auto">
          <a:xfrm flipH="1">
            <a:off x="4184650" y="2263775"/>
            <a:ext cx="1196975" cy="161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6" name="Text Box 57"/>
          <p:cNvSpPr txBox="1">
            <a:spLocks noChangeArrowheads="1"/>
          </p:cNvSpPr>
          <p:nvPr/>
        </p:nvSpPr>
        <p:spPr bwMode="auto">
          <a:xfrm>
            <a:off x="5381625" y="2814638"/>
            <a:ext cx="2133600" cy="366712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0">
                <a:solidFill>
                  <a:schemeClr val="tx1"/>
                </a:solidFill>
              </a:rPr>
              <a:t>Copy yellow</a:t>
            </a:r>
          </a:p>
        </p:txBody>
      </p:sp>
      <p:sp>
        <p:nvSpPr>
          <p:cNvPr id="18447" name="Text Box 58"/>
          <p:cNvSpPr txBox="1">
            <a:spLocks noChangeArrowheads="1"/>
          </p:cNvSpPr>
          <p:nvPr/>
        </p:nvSpPr>
        <p:spPr bwMode="auto">
          <a:xfrm>
            <a:off x="5381625" y="3963988"/>
            <a:ext cx="2133600" cy="366712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0">
                <a:solidFill>
                  <a:schemeClr val="tx1"/>
                </a:solidFill>
              </a:rPr>
              <a:t>Compute blue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C4F913AC-BF32-1344-8BFE-3940BC0C44F0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15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7964487" cy="422275"/>
          </a:xfrm>
        </p:spPr>
        <p:txBody>
          <a:bodyPr/>
          <a:lstStyle/>
          <a:p>
            <a:r>
              <a:rPr lang="en-US">
                <a:latin typeface="Arial" charset="0"/>
              </a:rPr>
              <a:t>Synchronous Circuit Simulation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2882900"/>
          </a:xfrm>
        </p:spPr>
        <p:txBody>
          <a:bodyPr/>
          <a:lstStyle/>
          <a:p>
            <a:r>
              <a:rPr lang="en-US" sz="2000">
                <a:latin typeface="Arial" charset="0"/>
              </a:rPr>
              <a:t>Circuit is a</a:t>
            </a:r>
            <a:r>
              <a:rPr lang="en-US" sz="2000">
                <a:solidFill>
                  <a:schemeClr val="accent1"/>
                </a:solidFill>
                <a:latin typeface="Arial" charset="0"/>
              </a:rPr>
              <a:t> graph</a:t>
            </a:r>
            <a:r>
              <a:rPr lang="en-US" sz="2000">
                <a:latin typeface="Arial" charset="0"/>
              </a:rPr>
              <a:t> made up of subcircuits connected by wires</a:t>
            </a:r>
          </a:p>
          <a:p>
            <a:pPr marL="461963" lvl="1" indent="-144463"/>
            <a:r>
              <a:rPr lang="en-US" sz="1800">
                <a:latin typeface="Arial" charset="0"/>
              </a:rPr>
              <a:t>Component simulations need to interact if they share a wire.</a:t>
            </a:r>
          </a:p>
          <a:p>
            <a:pPr marL="461963" lvl="1" indent="-144463"/>
            <a:r>
              <a:rPr lang="en-US" sz="1800">
                <a:latin typeface="Arial" charset="0"/>
              </a:rPr>
              <a:t>Data structure is irregular (graph) of subcircuits.</a:t>
            </a:r>
            <a:endParaRPr lang="en-US" sz="1800">
              <a:solidFill>
                <a:schemeClr val="accent1"/>
              </a:solidFill>
              <a:latin typeface="Arial" charset="0"/>
            </a:endParaRPr>
          </a:p>
          <a:p>
            <a:pPr marL="461963" lvl="1" indent="-144463"/>
            <a:r>
              <a:rPr lang="en-US" sz="1800">
                <a:latin typeface="Arial" charset="0"/>
              </a:rPr>
              <a:t>Parallel algorithm is timing-driven or </a:t>
            </a:r>
            <a:r>
              <a:rPr lang="en-US" sz="1800">
                <a:solidFill>
                  <a:schemeClr val="accent1"/>
                </a:solidFill>
                <a:latin typeface="Arial" charset="0"/>
              </a:rPr>
              <a:t>synchronous:</a:t>
            </a:r>
          </a:p>
          <a:p>
            <a:pPr marL="793750" lvl="2" indent="-215900"/>
            <a:r>
              <a:rPr lang="en-US" sz="1600">
                <a:latin typeface="Arial" charset="0"/>
              </a:rPr>
              <a:t>Evaluate all components at every timestep (determined by known circuit delay)</a:t>
            </a:r>
          </a:p>
          <a:p>
            <a:r>
              <a:rPr lang="en-US" sz="2000">
                <a:solidFill>
                  <a:schemeClr val="accent1"/>
                </a:solidFill>
                <a:latin typeface="Arial" charset="0"/>
              </a:rPr>
              <a:t>Graph partitioning</a:t>
            </a:r>
            <a:r>
              <a:rPr lang="en-US" sz="2000">
                <a:latin typeface="Arial" charset="0"/>
              </a:rPr>
              <a:t> assigns subgraphs to processors (NP-complete)</a:t>
            </a:r>
          </a:p>
          <a:p>
            <a:pPr marL="461963" lvl="1" indent="-144463"/>
            <a:r>
              <a:rPr lang="en-US" sz="1800">
                <a:latin typeface="Arial" charset="0"/>
              </a:rPr>
              <a:t>Determines parallelism and locality.</a:t>
            </a:r>
          </a:p>
          <a:p>
            <a:pPr marL="461963" lvl="1" indent="-144463"/>
            <a:r>
              <a:rPr lang="en-US" sz="1800">
                <a:latin typeface="Arial" charset="0"/>
              </a:rPr>
              <a:t>Attempts to evenly distribute subgraphs to nodes  (load balance).</a:t>
            </a:r>
          </a:p>
          <a:p>
            <a:pPr marL="461963" lvl="1" indent="-144463"/>
            <a:r>
              <a:rPr lang="en-US" sz="1800">
                <a:latin typeface="Arial" charset="0"/>
              </a:rPr>
              <a:t>Attempts to minimize edge crossing (minimize communication).</a:t>
            </a:r>
          </a:p>
        </p:txBody>
      </p:sp>
      <p:grpSp>
        <p:nvGrpSpPr>
          <p:cNvPr id="19461" name="Group 4"/>
          <p:cNvGrpSpPr>
            <a:grpSpLocks/>
          </p:cNvGrpSpPr>
          <p:nvPr/>
        </p:nvGrpSpPr>
        <p:grpSpPr bwMode="auto">
          <a:xfrm>
            <a:off x="2057400" y="4175125"/>
            <a:ext cx="4251325" cy="2165350"/>
            <a:chOff x="1238" y="1632"/>
            <a:chExt cx="2678" cy="1364"/>
          </a:xfrm>
        </p:grpSpPr>
        <p:grpSp>
          <p:nvGrpSpPr>
            <p:cNvPr id="19462" name="Group 5"/>
            <p:cNvGrpSpPr>
              <a:grpSpLocks/>
            </p:cNvGrpSpPr>
            <p:nvPr/>
          </p:nvGrpSpPr>
          <p:grpSpPr bwMode="auto">
            <a:xfrm>
              <a:off x="1392" y="1632"/>
              <a:ext cx="768" cy="1104"/>
              <a:chOff x="768" y="1536"/>
              <a:chExt cx="768" cy="1104"/>
            </a:xfrm>
          </p:grpSpPr>
          <p:sp>
            <p:nvSpPr>
              <p:cNvPr id="19487" name="Oval 6"/>
              <p:cNvSpPr>
                <a:spLocks noChangeArrowheads="1"/>
              </p:cNvSpPr>
              <p:nvPr/>
            </p:nvSpPr>
            <p:spPr bwMode="auto">
              <a:xfrm>
                <a:off x="864" y="1584"/>
                <a:ext cx="144" cy="144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88" name="Oval 7"/>
              <p:cNvSpPr>
                <a:spLocks noChangeArrowheads="1"/>
              </p:cNvSpPr>
              <p:nvPr/>
            </p:nvSpPr>
            <p:spPr bwMode="auto">
              <a:xfrm>
                <a:off x="1296" y="1584"/>
                <a:ext cx="144" cy="144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89" name="Oval 8"/>
              <p:cNvSpPr>
                <a:spLocks noChangeArrowheads="1"/>
              </p:cNvSpPr>
              <p:nvPr/>
            </p:nvSpPr>
            <p:spPr bwMode="auto">
              <a:xfrm>
                <a:off x="864" y="1872"/>
                <a:ext cx="144" cy="144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90" name="Oval 9"/>
              <p:cNvSpPr>
                <a:spLocks noChangeArrowheads="1"/>
              </p:cNvSpPr>
              <p:nvPr/>
            </p:nvSpPr>
            <p:spPr bwMode="auto">
              <a:xfrm>
                <a:off x="1296" y="1872"/>
                <a:ext cx="144" cy="144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91" name="Oval 10"/>
              <p:cNvSpPr>
                <a:spLocks noChangeArrowheads="1"/>
              </p:cNvSpPr>
              <p:nvPr/>
            </p:nvSpPr>
            <p:spPr bwMode="auto">
              <a:xfrm>
                <a:off x="864" y="2160"/>
                <a:ext cx="144" cy="144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92" name="Oval 11"/>
              <p:cNvSpPr>
                <a:spLocks noChangeArrowheads="1"/>
              </p:cNvSpPr>
              <p:nvPr/>
            </p:nvSpPr>
            <p:spPr bwMode="auto">
              <a:xfrm>
                <a:off x="1296" y="2160"/>
                <a:ext cx="144" cy="144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93" name="Oval 12"/>
              <p:cNvSpPr>
                <a:spLocks noChangeArrowheads="1"/>
              </p:cNvSpPr>
              <p:nvPr/>
            </p:nvSpPr>
            <p:spPr bwMode="auto">
              <a:xfrm>
                <a:off x="864" y="2448"/>
                <a:ext cx="144" cy="144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94" name="Oval 13"/>
              <p:cNvSpPr>
                <a:spLocks noChangeArrowheads="1"/>
              </p:cNvSpPr>
              <p:nvPr/>
            </p:nvSpPr>
            <p:spPr bwMode="auto">
              <a:xfrm>
                <a:off x="1296" y="2448"/>
                <a:ext cx="144" cy="144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95" name="Line 14"/>
              <p:cNvSpPr>
                <a:spLocks noChangeShapeType="1"/>
              </p:cNvSpPr>
              <p:nvPr/>
            </p:nvSpPr>
            <p:spPr bwMode="auto">
              <a:xfrm>
                <a:off x="1008" y="1680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96" name="Line 15"/>
              <p:cNvSpPr>
                <a:spLocks noChangeShapeType="1"/>
              </p:cNvSpPr>
              <p:nvPr/>
            </p:nvSpPr>
            <p:spPr bwMode="auto">
              <a:xfrm>
                <a:off x="1008" y="1968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97" name="Line 16"/>
              <p:cNvSpPr>
                <a:spLocks noChangeShapeType="1"/>
              </p:cNvSpPr>
              <p:nvPr/>
            </p:nvSpPr>
            <p:spPr bwMode="auto">
              <a:xfrm>
                <a:off x="1008" y="2256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98" name="Line 17"/>
              <p:cNvSpPr>
                <a:spLocks noChangeShapeType="1"/>
              </p:cNvSpPr>
              <p:nvPr/>
            </p:nvSpPr>
            <p:spPr bwMode="auto">
              <a:xfrm>
                <a:off x="1008" y="2544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99" name="Line 18"/>
              <p:cNvSpPr>
                <a:spLocks noChangeShapeType="1"/>
              </p:cNvSpPr>
              <p:nvPr/>
            </p:nvSpPr>
            <p:spPr bwMode="auto">
              <a:xfrm>
                <a:off x="1008" y="1680"/>
                <a:ext cx="288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00" name="Line 19"/>
              <p:cNvSpPr>
                <a:spLocks noChangeShapeType="1"/>
              </p:cNvSpPr>
              <p:nvPr/>
            </p:nvSpPr>
            <p:spPr bwMode="auto">
              <a:xfrm flipV="1">
                <a:off x="1008" y="1680"/>
                <a:ext cx="288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01" name="Line 20"/>
              <p:cNvSpPr>
                <a:spLocks noChangeShapeType="1"/>
              </p:cNvSpPr>
              <p:nvPr/>
            </p:nvSpPr>
            <p:spPr bwMode="auto">
              <a:xfrm>
                <a:off x="1008" y="1968"/>
                <a:ext cx="288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02" name="Line 21"/>
              <p:cNvSpPr>
                <a:spLocks noChangeShapeType="1"/>
              </p:cNvSpPr>
              <p:nvPr/>
            </p:nvSpPr>
            <p:spPr bwMode="auto">
              <a:xfrm flipV="1">
                <a:off x="1008" y="1968"/>
                <a:ext cx="288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03" name="Line 22"/>
              <p:cNvSpPr>
                <a:spLocks noChangeShapeType="1"/>
              </p:cNvSpPr>
              <p:nvPr/>
            </p:nvSpPr>
            <p:spPr bwMode="auto">
              <a:xfrm>
                <a:off x="1008" y="2256"/>
                <a:ext cx="288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04" name="Line 23"/>
              <p:cNvSpPr>
                <a:spLocks noChangeShapeType="1"/>
              </p:cNvSpPr>
              <p:nvPr/>
            </p:nvSpPr>
            <p:spPr bwMode="auto">
              <a:xfrm flipV="1">
                <a:off x="1008" y="2256"/>
                <a:ext cx="288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05" name="AutoShape 24"/>
              <p:cNvSpPr>
                <a:spLocks noChangeArrowheads="1"/>
              </p:cNvSpPr>
              <p:nvPr/>
            </p:nvSpPr>
            <p:spPr bwMode="auto">
              <a:xfrm>
                <a:off x="768" y="1536"/>
                <a:ext cx="768" cy="240"/>
              </a:xfrm>
              <a:prstGeom prst="roundRect">
                <a:avLst>
                  <a:gd name="adj" fmla="val 16667"/>
                </a:avLst>
              </a:prstGeom>
              <a:noFill/>
              <a:ln w="12700">
                <a:solidFill>
                  <a:srgbClr val="3366FF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06" name="AutoShape 25"/>
              <p:cNvSpPr>
                <a:spLocks noChangeArrowheads="1"/>
              </p:cNvSpPr>
              <p:nvPr/>
            </p:nvSpPr>
            <p:spPr bwMode="auto">
              <a:xfrm>
                <a:off x="768" y="1824"/>
                <a:ext cx="768" cy="240"/>
              </a:xfrm>
              <a:prstGeom prst="roundRect">
                <a:avLst>
                  <a:gd name="adj" fmla="val 16667"/>
                </a:avLst>
              </a:prstGeom>
              <a:noFill/>
              <a:ln w="12700">
                <a:solidFill>
                  <a:schemeClr val="accent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07" name="AutoShape 26"/>
              <p:cNvSpPr>
                <a:spLocks noChangeArrowheads="1"/>
              </p:cNvSpPr>
              <p:nvPr/>
            </p:nvSpPr>
            <p:spPr bwMode="auto">
              <a:xfrm>
                <a:off x="768" y="2112"/>
                <a:ext cx="768" cy="240"/>
              </a:xfrm>
              <a:prstGeom prst="roundRect">
                <a:avLst>
                  <a:gd name="adj" fmla="val 16667"/>
                </a:avLst>
              </a:prstGeom>
              <a:noFill/>
              <a:ln w="12700">
                <a:solidFill>
                  <a:srgbClr val="FF66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08" name="AutoShape 27"/>
              <p:cNvSpPr>
                <a:spLocks noChangeArrowheads="1"/>
              </p:cNvSpPr>
              <p:nvPr/>
            </p:nvSpPr>
            <p:spPr bwMode="auto">
              <a:xfrm>
                <a:off x="768" y="2400"/>
                <a:ext cx="768" cy="240"/>
              </a:xfrm>
              <a:prstGeom prst="roundRect">
                <a:avLst>
                  <a:gd name="adj" fmla="val 16667"/>
                </a:avLst>
              </a:prstGeom>
              <a:noFill/>
              <a:ln w="12700">
                <a:solidFill>
                  <a:srgbClr val="80008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9463" name="Oval 28"/>
            <p:cNvSpPr>
              <a:spLocks noChangeArrowheads="1"/>
            </p:cNvSpPr>
            <p:nvPr/>
          </p:nvSpPr>
          <p:spPr bwMode="auto">
            <a:xfrm>
              <a:off x="3072" y="1680"/>
              <a:ext cx="144" cy="144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4" name="Oval 29"/>
            <p:cNvSpPr>
              <a:spLocks noChangeArrowheads="1"/>
            </p:cNvSpPr>
            <p:nvPr/>
          </p:nvSpPr>
          <p:spPr bwMode="auto">
            <a:xfrm>
              <a:off x="3504" y="1680"/>
              <a:ext cx="144" cy="144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5" name="Oval 30"/>
            <p:cNvSpPr>
              <a:spLocks noChangeArrowheads="1"/>
            </p:cNvSpPr>
            <p:nvPr/>
          </p:nvSpPr>
          <p:spPr bwMode="auto">
            <a:xfrm>
              <a:off x="3072" y="1968"/>
              <a:ext cx="144" cy="144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6" name="Oval 31"/>
            <p:cNvSpPr>
              <a:spLocks noChangeArrowheads="1"/>
            </p:cNvSpPr>
            <p:nvPr/>
          </p:nvSpPr>
          <p:spPr bwMode="auto">
            <a:xfrm>
              <a:off x="3504" y="1968"/>
              <a:ext cx="144" cy="144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7" name="Oval 32"/>
            <p:cNvSpPr>
              <a:spLocks noChangeArrowheads="1"/>
            </p:cNvSpPr>
            <p:nvPr/>
          </p:nvSpPr>
          <p:spPr bwMode="auto">
            <a:xfrm>
              <a:off x="3072" y="2256"/>
              <a:ext cx="144" cy="144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8" name="Oval 33"/>
            <p:cNvSpPr>
              <a:spLocks noChangeArrowheads="1"/>
            </p:cNvSpPr>
            <p:nvPr/>
          </p:nvSpPr>
          <p:spPr bwMode="auto">
            <a:xfrm>
              <a:off x="3504" y="2256"/>
              <a:ext cx="144" cy="144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9" name="Oval 34"/>
            <p:cNvSpPr>
              <a:spLocks noChangeArrowheads="1"/>
            </p:cNvSpPr>
            <p:nvPr/>
          </p:nvSpPr>
          <p:spPr bwMode="auto">
            <a:xfrm>
              <a:off x="3072" y="2544"/>
              <a:ext cx="144" cy="144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0" name="Oval 35"/>
            <p:cNvSpPr>
              <a:spLocks noChangeArrowheads="1"/>
            </p:cNvSpPr>
            <p:nvPr/>
          </p:nvSpPr>
          <p:spPr bwMode="auto">
            <a:xfrm>
              <a:off x="3504" y="2544"/>
              <a:ext cx="144" cy="144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1" name="Line 36"/>
            <p:cNvSpPr>
              <a:spLocks noChangeShapeType="1"/>
            </p:cNvSpPr>
            <p:nvPr/>
          </p:nvSpPr>
          <p:spPr bwMode="auto">
            <a:xfrm>
              <a:off x="3216" y="1776"/>
              <a:ext cx="288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2" name="Line 37"/>
            <p:cNvSpPr>
              <a:spLocks noChangeShapeType="1"/>
            </p:cNvSpPr>
            <p:nvPr/>
          </p:nvSpPr>
          <p:spPr bwMode="auto">
            <a:xfrm>
              <a:off x="3216" y="2064"/>
              <a:ext cx="288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3" name="Line 38"/>
            <p:cNvSpPr>
              <a:spLocks noChangeShapeType="1"/>
            </p:cNvSpPr>
            <p:nvPr/>
          </p:nvSpPr>
          <p:spPr bwMode="auto">
            <a:xfrm>
              <a:off x="3216" y="2352"/>
              <a:ext cx="288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4" name="Line 39"/>
            <p:cNvSpPr>
              <a:spLocks noChangeShapeType="1"/>
            </p:cNvSpPr>
            <p:nvPr/>
          </p:nvSpPr>
          <p:spPr bwMode="auto">
            <a:xfrm>
              <a:off x="3216" y="2640"/>
              <a:ext cx="288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5" name="Line 40"/>
            <p:cNvSpPr>
              <a:spLocks noChangeShapeType="1"/>
            </p:cNvSpPr>
            <p:nvPr/>
          </p:nvSpPr>
          <p:spPr bwMode="auto">
            <a:xfrm>
              <a:off x="3216" y="1776"/>
              <a:ext cx="288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6" name="Line 41"/>
            <p:cNvSpPr>
              <a:spLocks noChangeShapeType="1"/>
            </p:cNvSpPr>
            <p:nvPr/>
          </p:nvSpPr>
          <p:spPr bwMode="auto">
            <a:xfrm flipV="1">
              <a:off x="3216" y="1776"/>
              <a:ext cx="288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7" name="Line 42"/>
            <p:cNvSpPr>
              <a:spLocks noChangeShapeType="1"/>
            </p:cNvSpPr>
            <p:nvPr/>
          </p:nvSpPr>
          <p:spPr bwMode="auto">
            <a:xfrm>
              <a:off x="3216" y="2064"/>
              <a:ext cx="288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8" name="Line 43"/>
            <p:cNvSpPr>
              <a:spLocks noChangeShapeType="1"/>
            </p:cNvSpPr>
            <p:nvPr/>
          </p:nvSpPr>
          <p:spPr bwMode="auto">
            <a:xfrm flipV="1">
              <a:off x="3216" y="2064"/>
              <a:ext cx="288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9" name="Line 44"/>
            <p:cNvSpPr>
              <a:spLocks noChangeShapeType="1"/>
            </p:cNvSpPr>
            <p:nvPr/>
          </p:nvSpPr>
          <p:spPr bwMode="auto">
            <a:xfrm>
              <a:off x="3216" y="2352"/>
              <a:ext cx="288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0" name="Line 45"/>
            <p:cNvSpPr>
              <a:spLocks noChangeShapeType="1"/>
            </p:cNvSpPr>
            <p:nvPr/>
          </p:nvSpPr>
          <p:spPr bwMode="auto">
            <a:xfrm flipV="1">
              <a:off x="3216" y="2352"/>
              <a:ext cx="288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1" name="AutoShape 46"/>
            <p:cNvSpPr>
              <a:spLocks noChangeArrowheads="1"/>
            </p:cNvSpPr>
            <p:nvPr/>
          </p:nvSpPr>
          <p:spPr bwMode="auto">
            <a:xfrm>
              <a:off x="3408" y="1632"/>
              <a:ext cx="336" cy="528"/>
            </a:xfrm>
            <a:prstGeom prst="roundRect">
              <a:avLst>
                <a:gd name="adj" fmla="val 16667"/>
              </a:avLst>
            </a:prstGeom>
            <a:noFill/>
            <a:ln w="12700">
              <a:solidFill>
                <a:srgbClr val="3366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2" name="AutoShape 47"/>
            <p:cNvSpPr>
              <a:spLocks noChangeArrowheads="1"/>
            </p:cNvSpPr>
            <p:nvPr/>
          </p:nvSpPr>
          <p:spPr bwMode="auto">
            <a:xfrm>
              <a:off x="2976" y="1632"/>
              <a:ext cx="336" cy="528"/>
            </a:xfrm>
            <a:prstGeom prst="roundRect">
              <a:avLst>
                <a:gd name="adj" fmla="val 16667"/>
              </a:avLst>
            </a:prstGeom>
            <a:noFill/>
            <a:ln w="12700">
              <a:solidFill>
                <a:schemeClr val="accent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3" name="AutoShape 48"/>
            <p:cNvSpPr>
              <a:spLocks noChangeArrowheads="1"/>
            </p:cNvSpPr>
            <p:nvPr/>
          </p:nvSpPr>
          <p:spPr bwMode="auto">
            <a:xfrm>
              <a:off x="3408" y="2208"/>
              <a:ext cx="336" cy="528"/>
            </a:xfrm>
            <a:prstGeom prst="roundRect">
              <a:avLst>
                <a:gd name="adj" fmla="val 16667"/>
              </a:avLst>
            </a:prstGeom>
            <a:noFill/>
            <a:ln w="12700">
              <a:solidFill>
                <a:srgbClr val="FF66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4" name="AutoShape 49"/>
            <p:cNvSpPr>
              <a:spLocks noChangeArrowheads="1"/>
            </p:cNvSpPr>
            <p:nvPr/>
          </p:nvSpPr>
          <p:spPr bwMode="auto">
            <a:xfrm>
              <a:off x="2976" y="2208"/>
              <a:ext cx="336" cy="528"/>
            </a:xfrm>
            <a:prstGeom prst="roundRect">
              <a:avLst>
                <a:gd name="adj" fmla="val 16667"/>
              </a:avLst>
            </a:prstGeom>
            <a:noFill/>
            <a:ln w="12700">
              <a:solidFill>
                <a:srgbClr val="80008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5" name="Text Box 50"/>
            <p:cNvSpPr txBox="1">
              <a:spLocks noChangeArrowheads="1"/>
            </p:cNvSpPr>
            <p:nvPr/>
          </p:nvSpPr>
          <p:spPr bwMode="auto">
            <a:xfrm>
              <a:off x="1238" y="2774"/>
              <a:ext cx="106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600" b="0">
                  <a:solidFill>
                    <a:schemeClr val="tx1"/>
                  </a:solidFill>
                  <a:latin typeface="Times New Roman" charset="0"/>
                </a:rPr>
                <a:t>edge crossings = 6</a:t>
              </a:r>
            </a:p>
          </p:txBody>
        </p:sp>
        <p:sp>
          <p:nvSpPr>
            <p:cNvPr id="19486" name="Text Box 51"/>
            <p:cNvSpPr txBox="1">
              <a:spLocks noChangeArrowheads="1"/>
            </p:cNvSpPr>
            <p:nvPr/>
          </p:nvSpPr>
          <p:spPr bwMode="auto">
            <a:xfrm>
              <a:off x="2784" y="2784"/>
              <a:ext cx="113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600" b="0">
                  <a:solidFill>
                    <a:schemeClr val="tx1"/>
                  </a:solidFill>
                  <a:latin typeface="Times New Roman" charset="0"/>
                </a:rPr>
                <a:t>edge crossings = 10</a:t>
              </a: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6EAC2319-D324-044E-A89E-CDD15B2A6325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16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8116887" cy="422275"/>
          </a:xfrm>
        </p:spPr>
        <p:txBody>
          <a:bodyPr/>
          <a:lstStyle/>
          <a:p>
            <a:r>
              <a:rPr lang="en-US">
                <a:latin typeface="Arial" charset="0"/>
              </a:rPr>
              <a:t>Asynchronous Simulation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305800" cy="5084763"/>
          </a:xfrm>
        </p:spPr>
        <p:txBody>
          <a:bodyPr/>
          <a:lstStyle/>
          <a:p>
            <a:r>
              <a:rPr lang="en-US">
                <a:latin typeface="Arial" charset="0"/>
              </a:rPr>
              <a:t>Synchronous simulations may waste time:</a:t>
            </a:r>
          </a:p>
          <a:p>
            <a:pPr lvl="1"/>
            <a:r>
              <a:rPr lang="en-US">
                <a:latin typeface="Arial" charset="0"/>
              </a:rPr>
              <a:t>Simulate even when the inputs do not change.</a:t>
            </a:r>
          </a:p>
          <a:p>
            <a:pPr lvl="1"/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Asynchronous simulations update only when an </a:t>
            </a:r>
            <a:r>
              <a:rPr lang="en-US">
                <a:solidFill>
                  <a:schemeClr val="accent1"/>
                </a:solidFill>
                <a:latin typeface="Arial" charset="0"/>
              </a:rPr>
              <a:t>event </a:t>
            </a:r>
            <a:r>
              <a:rPr lang="en-US">
                <a:latin typeface="Arial" charset="0"/>
              </a:rPr>
              <a:t>arrives from another component:</a:t>
            </a:r>
          </a:p>
          <a:p>
            <a:pPr lvl="1"/>
            <a:r>
              <a:rPr lang="en-US">
                <a:latin typeface="Arial" charset="0"/>
              </a:rPr>
              <a:t>No global time steps, but individual events contain time stamp.</a:t>
            </a:r>
          </a:p>
          <a:p>
            <a:pPr lvl="1"/>
            <a:r>
              <a:rPr lang="en-US">
                <a:latin typeface="Arial" charset="0"/>
              </a:rPr>
              <a:t>Example: Game of life in loosely connected ponds (don</a:t>
            </a:r>
            <a:r>
              <a:rPr lang="ja-JP" altLang="en-US">
                <a:latin typeface="Arial" charset="0"/>
              </a:rPr>
              <a:t>’</a:t>
            </a:r>
            <a:r>
              <a:rPr lang="en-US">
                <a:latin typeface="Arial" charset="0"/>
              </a:rPr>
              <a:t>t simulate empty ponds).</a:t>
            </a:r>
          </a:p>
          <a:p>
            <a:pPr lvl="1"/>
            <a:r>
              <a:rPr lang="en-US">
                <a:latin typeface="Arial" charset="0"/>
              </a:rPr>
              <a:t>Example: Circuit simulation with delays (events are gates flipping).</a:t>
            </a:r>
          </a:p>
          <a:p>
            <a:pPr lvl="1"/>
            <a:r>
              <a:rPr lang="en-US">
                <a:latin typeface="Arial" charset="0"/>
              </a:rPr>
              <a:t>Example: Traffic simulation (events are cars changing lanes, etc.).</a:t>
            </a:r>
          </a:p>
          <a:p>
            <a:pPr lvl="1"/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Asynchronous is more efficient, but harder to parallelize</a:t>
            </a:r>
          </a:p>
          <a:p>
            <a:pPr lvl="1"/>
            <a:r>
              <a:rPr lang="en-US">
                <a:latin typeface="Arial" charset="0"/>
              </a:rPr>
              <a:t>In MPI, events can be messages …</a:t>
            </a:r>
          </a:p>
          <a:p>
            <a:pPr lvl="1"/>
            <a:r>
              <a:rPr lang="en-US">
                <a:latin typeface="Arial" charset="0"/>
              </a:rPr>
              <a:t>… but how do you know when to </a:t>
            </a:r>
            <a:r>
              <a:rPr lang="ja-JP" altLang="en-US">
                <a:latin typeface="Arial" charset="0"/>
              </a:rPr>
              <a:t>“</a:t>
            </a:r>
            <a:r>
              <a:rPr lang="en-US">
                <a:latin typeface="Arial" charset="0"/>
              </a:rPr>
              <a:t>receive</a:t>
            </a:r>
            <a:r>
              <a:rPr lang="ja-JP" altLang="en-US">
                <a:latin typeface="Arial" charset="0"/>
              </a:rPr>
              <a:t>”</a:t>
            </a:r>
            <a:r>
              <a:rPr lang="en-US">
                <a:latin typeface="Arial" charset="0"/>
              </a:rPr>
              <a:t>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C6D28DA1-B8C5-8A41-9B97-674C48781F09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17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47800" y="2057400"/>
            <a:ext cx="6248400" cy="766763"/>
          </a:xfrm>
        </p:spPr>
        <p:txBody>
          <a:bodyPr/>
          <a:lstStyle/>
          <a:p>
            <a:r>
              <a:rPr lang="en-US" sz="5400">
                <a:solidFill>
                  <a:schemeClr val="accent1"/>
                </a:solidFill>
                <a:latin typeface="Helvetica" charset="0"/>
              </a:rPr>
              <a:t>Particle Systems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BC49250C-D29A-704E-9412-26991E8ED5B3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18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22531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4002087" cy="422275"/>
          </a:xfrm>
        </p:spPr>
        <p:txBody>
          <a:bodyPr/>
          <a:lstStyle/>
          <a:p>
            <a:r>
              <a:rPr lang="en-US">
                <a:latin typeface="Arial" charset="0"/>
              </a:rPr>
              <a:t>Particle Systems</a:t>
            </a:r>
          </a:p>
        </p:txBody>
      </p:sp>
      <p:sp>
        <p:nvSpPr>
          <p:cNvPr id="22532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5178425"/>
          </a:xfrm>
        </p:spPr>
        <p:txBody>
          <a:bodyPr/>
          <a:lstStyle/>
          <a:p>
            <a:r>
              <a:rPr lang="en-US">
                <a:latin typeface="Arial" charset="0"/>
              </a:rPr>
              <a:t>A particle system has </a:t>
            </a:r>
          </a:p>
          <a:p>
            <a:pPr lvl="1"/>
            <a:r>
              <a:rPr lang="en-US">
                <a:latin typeface="Arial" charset="0"/>
              </a:rPr>
              <a:t>a finite number of particles.</a:t>
            </a:r>
          </a:p>
          <a:p>
            <a:pPr lvl="1"/>
            <a:r>
              <a:rPr lang="en-US">
                <a:latin typeface="Arial" charset="0"/>
              </a:rPr>
              <a:t>moving in space according to Newton</a:t>
            </a:r>
            <a:r>
              <a:rPr lang="ja-JP" altLang="en-US">
                <a:latin typeface="Arial" charset="0"/>
              </a:rPr>
              <a:t>’</a:t>
            </a:r>
            <a:r>
              <a:rPr lang="en-US">
                <a:latin typeface="Arial" charset="0"/>
              </a:rPr>
              <a:t>s Laws (i.e. </a:t>
            </a:r>
            <a:r>
              <a:rPr lang="en-US">
                <a:latin typeface="Times New Roman" charset="0"/>
              </a:rPr>
              <a:t>F = ma</a:t>
            </a:r>
            <a:r>
              <a:rPr lang="en-US">
                <a:latin typeface="Arial" charset="0"/>
              </a:rPr>
              <a:t>).</a:t>
            </a:r>
          </a:p>
          <a:p>
            <a:pPr lvl="1"/>
            <a:r>
              <a:rPr lang="en-US">
                <a:latin typeface="Arial" charset="0"/>
              </a:rPr>
              <a:t>time is continuous.</a:t>
            </a:r>
          </a:p>
          <a:p>
            <a:pPr lvl="1"/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Examples:</a:t>
            </a:r>
          </a:p>
          <a:p>
            <a:pPr lvl="1"/>
            <a:r>
              <a:rPr lang="en-US">
                <a:latin typeface="Arial" charset="0"/>
              </a:rPr>
              <a:t>stars in space: laws of gravity.</a:t>
            </a:r>
          </a:p>
          <a:p>
            <a:pPr lvl="1"/>
            <a:r>
              <a:rPr lang="en-US">
                <a:latin typeface="Arial" charset="0"/>
              </a:rPr>
              <a:t>atoms in a molecule: electrostatic forces.</a:t>
            </a:r>
          </a:p>
          <a:p>
            <a:pPr lvl="1"/>
            <a:r>
              <a:rPr lang="en-US">
                <a:latin typeface="Arial" charset="0"/>
              </a:rPr>
              <a:t>neutrons in a fission reactor.</a:t>
            </a:r>
          </a:p>
          <a:p>
            <a:pPr lvl="1"/>
            <a:r>
              <a:rPr lang="en-US">
                <a:latin typeface="Arial" charset="0"/>
              </a:rPr>
              <a:t>electron beam and ion beam semiconductor manufacturing.</a:t>
            </a:r>
          </a:p>
          <a:p>
            <a:pPr lvl="1"/>
            <a:r>
              <a:rPr lang="en-US">
                <a:latin typeface="Arial" charset="0"/>
              </a:rPr>
              <a:t>cars on a freeway: Newton</a:t>
            </a:r>
            <a:r>
              <a:rPr lang="ja-JP" altLang="en-US">
                <a:latin typeface="Arial" charset="0"/>
              </a:rPr>
              <a:t>’</a:t>
            </a:r>
            <a:r>
              <a:rPr lang="en-US">
                <a:latin typeface="Arial" charset="0"/>
              </a:rPr>
              <a:t>s laws + models of driver &amp; engine.</a:t>
            </a:r>
          </a:p>
          <a:p>
            <a:pPr lvl="1"/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Many simulations combine particle simulation techniques with some discrete event techniques.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B3E146FD-F513-544B-B85D-BBB366E9B3D9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19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5068887" cy="422275"/>
          </a:xfrm>
        </p:spPr>
        <p:txBody>
          <a:bodyPr/>
          <a:lstStyle/>
          <a:p>
            <a:r>
              <a:rPr lang="en-US">
                <a:latin typeface="Arial" charset="0"/>
              </a:rPr>
              <a:t>Forces in Particle Systems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873125"/>
          </a:xfrm>
        </p:spPr>
        <p:txBody>
          <a:bodyPr/>
          <a:lstStyle/>
          <a:p>
            <a:r>
              <a:rPr lang="en-US">
                <a:latin typeface="Arial" charset="0"/>
              </a:rPr>
              <a:t>Force on each particle decomposed into near and far:</a:t>
            </a:r>
          </a:p>
          <a:p>
            <a:pPr algn="ctr">
              <a:spcBef>
                <a:spcPct val="50000"/>
              </a:spcBef>
              <a:buSzTx/>
              <a:buFontTx/>
              <a:buNone/>
            </a:pPr>
            <a:r>
              <a:rPr lang="en-US" sz="2000" b="1">
                <a:solidFill>
                  <a:srgbClr val="800000"/>
                </a:solidFill>
                <a:latin typeface="Arial" charset="0"/>
              </a:rPr>
              <a:t>force = external_force + nearby_force + far_field_force</a:t>
            </a:r>
            <a:endParaRPr lang="en-US" b="1">
              <a:solidFill>
                <a:srgbClr val="800000"/>
              </a:solidFill>
              <a:latin typeface="Arial" charset="0"/>
            </a:endParaRPr>
          </a:p>
        </p:txBody>
      </p:sp>
      <p:sp>
        <p:nvSpPr>
          <p:cNvPr id="23557" name="Rectangle 4"/>
          <p:cNvSpPr>
            <a:spLocks noChangeArrowheads="1"/>
          </p:cNvSpPr>
          <p:nvPr/>
        </p:nvSpPr>
        <p:spPr bwMode="auto">
          <a:xfrm>
            <a:off x="609600" y="1905000"/>
            <a:ext cx="8001000" cy="481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>
            <a:spAutoFit/>
          </a:bodyPr>
          <a:lstStyle/>
          <a:p>
            <a:pPr marL="203200" indent="-203200">
              <a:spcBef>
                <a:spcPct val="15000"/>
              </a:spcBef>
              <a:buSzPct val="100000"/>
              <a:buFontTx/>
              <a:buChar char="•"/>
            </a:pPr>
            <a:r>
              <a:rPr lang="en-US" sz="2400" b="0">
                <a:solidFill>
                  <a:srgbClr val="800000"/>
                </a:solidFill>
              </a:rPr>
              <a:t>External force</a:t>
            </a:r>
          </a:p>
          <a:p>
            <a:pPr marL="685800" lvl="1" indent="-190500">
              <a:spcBef>
                <a:spcPct val="15000"/>
              </a:spcBef>
              <a:buSzPct val="100000"/>
              <a:buFontTx/>
              <a:buChar char="•"/>
            </a:pPr>
            <a:r>
              <a:rPr lang="en-US" b="0">
                <a:solidFill>
                  <a:srgbClr val="000099"/>
                </a:solidFill>
              </a:rPr>
              <a:t>ocean current to sharks and fish world (S&amp;F 1).</a:t>
            </a:r>
          </a:p>
          <a:p>
            <a:pPr marL="685800" lvl="1" indent="-190500">
              <a:spcBef>
                <a:spcPct val="15000"/>
              </a:spcBef>
              <a:buSzPct val="100000"/>
              <a:buFontTx/>
              <a:buChar char="•"/>
            </a:pPr>
            <a:r>
              <a:rPr lang="en-US" b="0">
                <a:solidFill>
                  <a:srgbClr val="000099"/>
                </a:solidFill>
              </a:rPr>
              <a:t>externally imposed electric field in electron beam.</a:t>
            </a:r>
          </a:p>
          <a:p>
            <a:pPr marL="685800" lvl="1" indent="-190500">
              <a:spcBef>
                <a:spcPct val="15000"/>
              </a:spcBef>
              <a:buSzPct val="100000"/>
              <a:buFontTx/>
              <a:buChar char="•"/>
            </a:pPr>
            <a:endParaRPr lang="en-US" b="0">
              <a:solidFill>
                <a:srgbClr val="000099"/>
              </a:solidFill>
            </a:endParaRPr>
          </a:p>
          <a:p>
            <a:pPr marL="203200" indent="-203200">
              <a:spcBef>
                <a:spcPct val="15000"/>
              </a:spcBef>
              <a:buSzPct val="100000"/>
              <a:buFontTx/>
              <a:buChar char="•"/>
            </a:pPr>
            <a:r>
              <a:rPr lang="en-US" sz="2400" b="0">
                <a:solidFill>
                  <a:srgbClr val="800000"/>
                </a:solidFill>
              </a:rPr>
              <a:t>Nearby force</a:t>
            </a:r>
          </a:p>
          <a:p>
            <a:pPr marL="685800" lvl="1" indent="-190500">
              <a:spcBef>
                <a:spcPct val="15000"/>
              </a:spcBef>
              <a:buSzPct val="100000"/>
              <a:buFontTx/>
              <a:buChar char="•"/>
            </a:pPr>
            <a:r>
              <a:rPr lang="en-US" b="0">
                <a:solidFill>
                  <a:srgbClr val="000099"/>
                </a:solidFill>
              </a:rPr>
              <a:t>sharks attracted to eat nearby fish (S&amp;F 5).</a:t>
            </a:r>
          </a:p>
          <a:p>
            <a:pPr marL="685800" lvl="1" indent="-190500">
              <a:spcBef>
                <a:spcPct val="15000"/>
              </a:spcBef>
              <a:buSzPct val="100000"/>
              <a:buFontTx/>
              <a:buChar char="•"/>
            </a:pPr>
            <a:r>
              <a:rPr lang="en-US" b="0">
                <a:solidFill>
                  <a:srgbClr val="000099"/>
                </a:solidFill>
              </a:rPr>
              <a:t>balls on a billiard table bounce off of each other.</a:t>
            </a:r>
          </a:p>
          <a:p>
            <a:pPr marL="685800" lvl="1" indent="-190500">
              <a:spcBef>
                <a:spcPct val="15000"/>
              </a:spcBef>
              <a:buSzPct val="100000"/>
              <a:buFontTx/>
              <a:buChar char="•"/>
            </a:pPr>
            <a:r>
              <a:rPr lang="en-US" b="0">
                <a:solidFill>
                  <a:srgbClr val="000099"/>
                </a:solidFill>
              </a:rPr>
              <a:t>Van der Waals forces in fluid (1/r</a:t>
            </a:r>
            <a:r>
              <a:rPr lang="en-US" b="0" baseline="30000">
                <a:solidFill>
                  <a:srgbClr val="000099"/>
                </a:solidFill>
              </a:rPr>
              <a:t>6</a:t>
            </a:r>
            <a:r>
              <a:rPr lang="en-US" b="0">
                <a:solidFill>
                  <a:srgbClr val="000099"/>
                </a:solidFill>
              </a:rPr>
              <a:t>).</a:t>
            </a:r>
          </a:p>
          <a:p>
            <a:pPr marL="685800" lvl="1" indent="-190500">
              <a:spcBef>
                <a:spcPct val="15000"/>
              </a:spcBef>
              <a:buSzPct val="100000"/>
              <a:buFontTx/>
              <a:buChar char="•"/>
            </a:pPr>
            <a:endParaRPr lang="en-US" b="0">
              <a:solidFill>
                <a:srgbClr val="000099"/>
              </a:solidFill>
            </a:endParaRPr>
          </a:p>
          <a:p>
            <a:pPr marL="203200" indent="-203200">
              <a:spcBef>
                <a:spcPct val="15000"/>
              </a:spcBef>
              <a:buSzPct val="100000"/>
              <a:buFontTx/>
              <a:buChar char="•"/>
            </a:pPr>
            <a:r>
              <a:rPr lang="en-US" sz="2400" b="0">
                <a:solidFill>
                  <a:srgbClr val="800000"/>
                </a:solidFill>
              </a:rPr>
              <a:t>Far-field force</a:t>
            </a:r>
          </a:p>
          <a:p>
            <a:pPr marL="685800" lvl="1" indent="-190500">
              <a:spcBef>
                <a:spcPct val="15000"/>
              </a:spcBef>
              <a:buSzPct val="100000"/>
              <a:buFontTx/>
              <a:buChar char="•"/>
            </a:pPr>
            <a:r>
              <a:rPr lang="en-US" b="0">
                <a:solidFill>
                  <a:srgbClr val="000099"/>
                </a:solidFill>
              </a:rPr>
              <a:t>fish attract other fish by gravity-like (1/r</a:t>
            </a:r>
            <a:r>
              <a:rPr lang="en-US" b="0" baseline="30000">
                <a:solidFill>
                  <a:srgbClr val="000099"/>
                </a:solidFill>
              </a:rPr>
              <a:t>2</a:t>
            </a:r>
            <a:r>
              <a:rPr lang="en-US" b="0">
                <a:solidFill>
                  <a:srgbClr val="000099"/>
                </a:solidFill>
              </a:rPr>
              <a:t> ) force (S&amp;F 2).</a:t>
            </a:r>
          </a:p>
          <a:p>
            <a:pPr marL="685800" lvl="1" indent="-190500">
              <a:spcBef>
                <a:spcPct val="15000"/>
              </a:spcBef>
              <a:buSzPct val="100000"/>
              <a:buFontTx/>
              <a:buChar char="•"/>
            </a:pPr>
            <a:r>
              <a:rPr lang="en-US" b="0">
                <a:solidFill>
                  <a:srgbClr val="000099"/>
                </a:solidFill>
              </a:rPr>
              <a:t>gravity, electrostatics</a:t>
            </a:r>
          </a:p>
          <a:p>
            <a:pPr marL="685800" lvl="1" indent="-190500">
              <a:spcBef>
                <a:spcPct val="15000"/>
              </a:spcBef>
              <a:buSzPct val="100000"/>
              <a:buFontTx/>
              <a:buChar char="•"/>
            </a:pPr>
            <a:r>
              <a:rPr lang="en-US" b="0">
                <a:solidFill>
                  <a:srgbClr val="000099"/>
                </a:solidFill>
              </a:rPr>
              <a:t>forces governed by elliptic PDEs.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BE6F7415-A6B9-5E41-9275-7C3D67B6C2EE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2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7659687" cy="422275"/>
          </a:xfrm>
        </p:spPr>
        <p:txBody>
          <a:bodyPr/>
          <a:lstStyle/>
          <a:p>
            <a:r>
              <a:rPr lang="en-US">
                <a:latin typeface="Arial" charset="0"/>
              </a:rPr>
              <a:t>Parallelism and Locality in Simulation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5024438"/>
          </a:xfrm>
        </p:spPr>
        <p:txBody>
          <a:bodyPr/>
          <a:lstStyle/>
          <a:p>
            <a:r>
              <a:rPr lang="en-US">
                <a:latin typeface="Arial" charset="0"/>
              </a:rPr>
              <a:t>Real world problems have parallelism and locality:</a:t>
            </a:r>
          </a:p>
          <a:p>
            <a:pPr lvl="1"/>
            <a:r>
              <a:rPr lang="en-US">
                <a:latin typeface="Arial" charset="0"/>
              </a:rPr>
              <a:t>Some objects may operate independently of others.</a:t>
            </a:r>
          </a:p>
          <a:p>
            <a:pPr lvl="1"/>
            <a:r>
              <a:rPr lang="en-US">
                <a:latin typeface="Arial" charset="0"/>
              </a:rPr>
              <a:t>Objects may depend more on nearby than distant objects.</a:t>
            </a:r>
          </a:p>
          <a:p>
            <a:pPr lvl="1"/>
            <a:r>
              <a:rPr lang="en-US">
                <a:latin typeface="Arial" charset="0"/>
              </a:rPr>
              <a:t>Dependence on distant objects can often be simplified.</a:t>
            </a:r>
          </a:p>
          <a:p>
            <a:pPr lvl="1"/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Scientific models may introduce more parallelism:</a:t>
            </a:r>
          </a:p>
          <a:p>
            <a:pPr lvl="1"/>
            <a:r>
              <a:rPr lang="en-US">
                <a:latin typeface="Arial" charset="0"/>
              </a:rPr>
              <a:t>When a continuous problem is discretized, time-domain dependencies are generally limited to adjacent time steps.</a:t>
            </a:r>
          </a:p>
          <a:p>
            <a:pPr lvl="1"/>
            <a:r>
              <a:rPr lang="en-US">
                <a:latin typeface="Arial" charset="0"/>
              </a:rPr>
              <a:t>Far-field effects can sometimes be ignored or approximated.</a:t>
            </a:r>
          </a:p>
          <a:p>
            <a:pPr lvl="1"/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Many problems exhibit parallelism at multiple levels</a:t>
            </a:r>
          </a:p>
          <a:p>
            <a:pPr lvl="1"/>
            <a:r>
              <a:rPr lang="en-US">
                <a:latin typeface="Arial" charset="0"/>
              </a:rPr>
              <a:t>Example: circuits can be simulated at many levels, and within each there may be parallelism within and between subcircuits.</a:t>
            </a:r>
          </a:p>
          <a:p>
            <a:pPr lvl="1"/>
            <a:endParaRPr lang="en-US">
              <a:latin typeface="Arial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626EAB9C-34DD-2949-BD7E-426B99D8DC9B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20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2457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6364287" cy="422275"/>
          </a:xfrm>
        </p:spPr>
        <p:txBody>
          <a:bodyPr/>
          <a:lstStyle/>
          <a:p>
            <a:r>
              <a:rPr lang="en-US">
                <a:latin typeface="Arial" charset="0"/>
              </a:rPr>
              <a:t>Parallelism in External Forces</a:t>
            </a:r>
          </a:p>
        </p:txBody>
      </p:sp>
      <p:sp>
        <p:nvSpPr>
          <p:cNvPr id="24580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41313" y="914400"/>
            <a:ext cx="8802687" cy="4122738"/>
          </a:xfrm>
        </p:spPr>
        <p:txBody>
          <a:bodyPr/>
          <a:lstStyle/>
          <a:p>
            <a:r>
              <a:rPr lang="en-US" sz="2800">
                <a:latin typeface="Arial" charset="0"/>
              </a:rPr>
              <a:t>External forces are the simplest to implement.</a:t>
            </a:r>
          </a:p>
          <a:p>
            <a:pPr lvl="1"/>
            <a:r>
              <a:rPr lang="en-US" sz="2400">
                <a:latin typeface="Arial" charset="0"/>
              </a:rPr>
              <a:t>Force on one particle is independent of other particles.</a:t>
            </a:r>
          </a:p>
          <a:p>
            <a:pPr lvl="1"/>
            <a:r>
              <a:rPr lang="ja-JP" altLang="en-US" sz="2400">
                <a:latin typeface="Arial" charset="0"/>
              </a:rPr>
              <a:t>“</a:t>
            </a:r>
            <a:r>
              <a:rPr lang="en-US" sz="2400">
                <a:latin typeface="Arial" charset="0"/>
              </a:rPr>
              <a:t>Embarrassingly parallel</a:t>
            </a:r>
            <a:r>
              <a:rPr lang="ja-JP" altLang="en-US" sz="2400">
                <a:latin typeface="Arial" charset="0"/>
              </a:rPr>
              <a:t>”</a:t>
            </a:r>
            <a:r>
              <a:rPr lang="en-US" sz="2400">
                <a:latin typeface="Arial" charset="0"/>
              </a:rPr>
              <a:t>.</a:t>
            </a:r>
          </a:p>
          <a:p>
            <a:endParaRPr lang="en-US" sz="2800">
              <a:latin typeface="Arial" charset="0"/>
            </a:endParaRPr>
          </a:p>
          <a:p>
            <a:r>
              <a:rPr lang="en-US" sz="2800">
                <a:latin typeface="Arial" charset="0"/>
              </a:rPr>
              <a:t>Evenly distribute particles on processors</a:t>
            </a:r>
          </a:p>
          <a:p>
            <a:pPr lvl="1"/>
            <a:r>
              <a:rPr lang="en-US" sz="2400">
                <a:latin typeface="Arial" charset="0"/>
              </a:rPr>
              <a:t>Any even distribution works.</a:t>
            </a:r>
          </a:p>
          <a:p>
            <a:pPr lvl="1"/>
            <a:r>
              <a:rPr lang="en-US" sz="2400">
                <a:latin typeface="Arial" charset="0"/>
              </a:rPr>
              <a:t>Locality is not an issue, since no communication.</a:t>
            </a:r>
          </a:p>
          <a:p>
            <a:endParaRPr lang="en-US" sz="2800">
              <a:latin typeface="Arial" charset="0"/>
            </a:endParaRPr>
          </a:p>
          <a:p>
            <a:r>
              <a:rPr lang="en-US" sz="2800">
                <a:latin typeface="Arial" charset="0"/>
              </a:rPr>
              <a:t>For each particle on processor, apply external force.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020BBFF9-836E-764A-953C-30CA6F1FEC54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21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25603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6745287" cy="422275"/>
          </a:xfrm>
        </p:spPr>
        <p:txBody>
          <a:bodyPr/>
          <a:lstStyle/>
          <a:p>
            <a:r>
              <a:rPr lang="en-US">
                <a:latin typeface="Arial" charset="0"/>
              </a:rPr>
              <a:t>Parallelism in Nearby Forces</a:t>
            </a:r>
          </a:p>
        </p:txBody>
      </p:sp>
      <p:sp>
        <p:nvSpPr>
          <p:cNvPr id="25604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305800" cy="2870200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Nearby forces require interaction =&gt; communication.</a:t>
            </a:r>
          </a:p>
          <a:p>
            <a:r>
              <a:rPr lang="en-US" dirty="0">
                <a:latin typeface="Arial" charset="0"/>
              </a:rPr>
              <a:t>Force depends on other particles nearby </a:t>
            </a:r>
            <a:r>
              <a:rPr lang="en-US" dirty="0">
                <a:solidFill>
                  <a:schemeClr val="accent2"/>
                </a:solidFill>
                <a:latin typeface="Arial" charset="0"/>
              </a:rPr>
              <a:t>(e.g. collisions)</a:t>
            </a:r>
          </a:p>
          <a:p>
            <a:r>
              <a:rPr lang="en-US" dirty="0">
                <a:latin typeface="Arial" charset="0"/>
              </a:rPr>
              <a:t>Simple algorithm: check every pair for collision:  </a:t>
            </a:r>
            <a:r>
              <a:rPr lang="en-US" dirty="0">
                <a:solidFill>
                  <a:schemeClr val="accent1"/>
                </a:solidFill>
                <a:latin typeface="Arial" charset="0"/>
              </a:rPr>
              <a:t>O(n</a:t>
            </a:r>
            <a:r>
              <a:rPr lang="en-US" baseline="30000" dirty="0">
                <a:solidFill>
                  <a:schemeClr val="accent1"/>
                </a:solidFill>
                <a:latin typeface="Arial" charset="0"/>
              </a:rPr>
              <a:t>2</a:t>
            </a:r>
            <a:r>
              <a:rPr lang="en-US" dirty="0">
                <a:solidFill>
                  <a:schemeClr val="accent1"/>
                </a:solidFill>
                <a:latin typeface="Arial" charset="0"/>
              </a:rPr>
              <a:t>)</a:t>
            </a:r>
          </a:p>
          <a:p>
            <a:r>
              <a:rPr lang="en-US" dirty="0">
                <a:latin typeface="Arial" charset="0"/>
              </a:rPr>
              <a:t>Parallelism by </a:t>
            </a:r>
            <a:r>
              <a:rPr lang="en-US" dirty="0">
                <a:solidFill>
                  <a:schemeClr val="accent2"/>
                </a:solidFill>
                <a:latin typeface="Arial" charset="0"/>
              </a:rPr>
              <a:t>decomposition </a:t>
            </a:r>
            <a:r>
              <a:rPr lang="en-US" dirty="0">
                <a:latin typeface="Arial" charset="0"/>
              </a:rPr>
              <a:t>of physical domain:</a:t>
            </a:r>
          </a:p>
          <a:p>
            <a:pPr lvl="1"/>
            <a:r>
              <a:rPr lang="en-US" dirty="0">
                <a:latin typeface="Arial" charset="0"/>
              </a:rPr>
              <a:t> O(</a:t>
            </a:r>
            <a:r>
              <a:rPr lang="en-US" dirty="0" smtClean="0">
                <a:latin typeface="Arial" charset="0"/>
              </a:rPr>
              <a:t>n/</a:t>
            </a:r>
            <a:r>
              <a:rPr lang="en-US" dirty="0">
                <a:latin typeface="Arial" charset="0"/>
              </a:rPr>
              <a:t>p) particles per processor if evenly distributed.</a:t>
            </a:r>
          </a:p>
          <a:p>
            <a:r>
              <a:rPr lang="en-US" dirty="0">
                <a:latin typeface="Arial" charset="0"/>
              </a:rPr>
              <a:t>Better algorithm: only check pairs near boundaries</a:t>
            </a:r>
            <a:endParaRPr lang="en-US" dirty="0">
              <a:solidFill>
                <a:schemeClr val="accent1"/>
              </a:solidFill>
              <a:latin typeface="Arial" charset="0"/>
            </a:endParaRPr>
          </a:p>
          <a:p>
            <a:endParaRPr lang="en-US" dirty="0">
              <a:latin typeface="Arial" charset="0"/>
            </a:endParaRPr>
          </a:p>
        </p:txBody>
      </p:sp>
      <p:sp>
        <p:nvSpPr>
          <p:cNvPr id="25605" name="Line 1028"/>
          <p:cNvSpPr>
            <a:spLocks noChangeShapeType="1"/>
          </p:cNvSpPr>
          <p:nvPr/>
        </p:nvSpPr>
        <p:spPr bwMode="auto">
          <a:xfrm flipV="1">
            <a:off x="4064000" y="4826000"/>
            <a:ext cx="1470025" cy="188913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Text Box 1029"/>
          <p:cNvSpPr txBox="1">
            <a:spLocks noChangeArrowheads="1"/>
          </p:cNvSpPr>
          <p:nvPr/>
        </p:nvSpPr>
        <p:spPr bwMode="auto">
          <a:xfrm>
            <a:off x="5534025" y="4384675"/>
            <a:ext cx="2009775" cy="838200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tx1"/>
                </a:solidFill>
                <a:latin typeface="Helvetica" charset="0"/>
              </a:rPr>
              <a:t>Need to check for collisions between regions</a:t>
            </a:r>
          </a:p>
        </p:txBody>
      </p:sp>
      <p:grpSp>
        <p:nvGrpSpPr>
          <p:cNvPr id="25607" name="Group 1030"/>
          <p:cNvGrpSpPr>
            <a:grpSpLocks/>
          </p:cNvGrpSpPr>
          <p:nvPr/>
        </p:nvGrpSpPr>
        <p:grpSpPr bwMode="auto">
          <a:xfrm>
            <a:off x="2393950" y="3752850"/>
            <a:ext cx="2338388" cy="2209800"/>
            <a:chOff x="1824" y="2400"/>
            <a:chExt cx="1680" cy="1680"/>
          </a:xfrm>
        </p:grpSpPr>
        <p:sp>
          <p:nvSpPr>
            <p:cNvPr id="25609" name="Rectangle 1031"/>
            <p:cNvSpPr>
              <a:spLocks noChangeArrowheads="1"/>
            </p:cNvSpPr>
            <p:nvPr/>
          </p:nvSpPr>
          <p:spPr bwMode="auto">
            <a:xfrm>
              <a:off x="1824" y="2400"/>
              <a:ext cx="336" cy="16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0" name="Rectangle 1032"/>
            <p:cNvSpPr>
              <a:spLocks noChangeArrowheads="1"/>
            </p:cNvSpPr>
            <p:nvPr/>
          </p:nvSpPr>
          <p:spPr bwMode="auto">
            <a:xfrm>
              <a:off x="3168" y="2400"/>
              <a:ext cx="336" cy="16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1" name="Rectangle 1033"/>
            <p:cNvSpPr>
              <a:spLocks noChangeArrowheads="1"/>
            </p:cNvSpPr>
            <p:nvPr/>
          </p:nvSpPr>
          <p:spPr bwMode="auto">
            <a:xfrm>
              <a:off x="2832" y="2400"/>
              <a:ext cx="336" cy="16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2" name="Rectangle 1034"/>
            <p:cNvSpPr>
              <a:spLocks noChangeArrowheads="1"/>
            </p:cNvSpPr>
            <p:nvPr/>
          </p:nvSpPr>
          <p:spPr bwMode="auto">
            <a:xfrm>
              <a:off x="2496" y="2400"/>
              <a:ext cx="336" cy="16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3" name="Rectangle 1035"/>
            <p:cNvSpPr>
              <a:spLocks noChangeArrowheads="1"/>
            </p:cNvSpPr>
            <p:nvPr/>
          </p:nvSpPr>
          <p:spPr bwMode="auto">
            <a:xfrm>
              <a:off x="2160" y="2400"/>
              <a:ext cx="336" cy="16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4" name="Rectangle 1036"/>
            <p:cNvSpPr>
              <a:spLocks noChangeArrowheads="1"/>
            </p:cNvSpPr>
            <p:nvPr/>
          </p:nvSpPr>
          <p:spPr bwMode="auto">
            <a:xfrm>
              <a:off x="1824" y="2400"/>
              <a:ext cx="1680" cy="33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5" name="Rectangle 1037"/>
            <p:cNvSpPr>
              <a:spLocks noChangeArrowheads="1"/>
            </p:cNvSpPr>
            <p:nvPr/>
          </p:nvSpPr>
          <p:spPr bwMode="auto">
            <a:xfrm>
              <a:off x="1824" y="2736"/>
              <a:ext cx="1680" cy="33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6" name="Rectangle 1038"/>
            <p:cNvSpPr>
              <a:spLocks noChangeArrowheads="1"/>
            </p:cNvSpPr>
            <p:nvPr/>
          </p:nvSpPr>
          <p:spPr bwMode="auto">
            <a:xfrm>
              <a:off x="1824" y="3072"/>
              <a:ext cx="1680" cy="33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7" name="Rectangle 1039"/>
            <p:cNvSpPr>
              <a:spLocks noChangeArrowheads="1"/>
            </p:cNvSpPr>
            <p:nvPr/>
          </p:nvSpPr>
          <p:spPr bwMode="auto">
            <a:xfrm>
              <a:off x="1824" y="3744"/>
              <a:ext cx="1680" cy="33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8" name="Oval 1040"/>
            <p:cNvSpPr>
              <a:spLocks noChangeArrowheads="1"/>
            </p:cNvSpPr>
            <p:nvPr/>
          </p:nvSpPr>
          <p:spPr bwMode="auto">
            <a:xfrm>
              <a:off x="2016" y="2592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9" name="Oval 1041"/>
            <p:cNvSpPr>
              <a:spLocks noChangeArrowheads="1"/>
            </p:cNvSpPr>
            <p:nvPr/>
          </p:nvSpPr>
          <p:spPr bwMode="auto">
            <a:xfrm>
              <a:off x="2112" y="2688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0" name="Oval 1042"/>
            <p:cNvSpPr>
              <a:spLocks noChangeArrowheads="1"/>
            </p:cNvSpPr>
            <p:nvPr/>
          </p:nvSpPr>
          <p:spPr bwMode="auto">
            <a:xfrm>
              <a:off x="2016" y="2928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1" name="Oval 1043"/>
            <p:cNvSpPr>
              <a:spLocks noChangeArrowheads="1"/>
            </p:cNvSpPr>
            <p:nvPr/>
          </p:nvSpPr>
          <p:spPr bwMode="auto">
            <a:xfrm>
              <a:off x="2592" y="3312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2" name="Oval 1044"/>
            <p:cNvSpPr>
              <a:spLocks noChangeArrowheads="1"/>
            </p:cNvSpPr>
            <p:nvPr/>
          </p:nvSpPr>
          <p:spPr bwMode="auto">
            <a:xfrm>
              <a:off x="2544" y="2448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3" name="Oval 1045"/>
            <p:cNvSpPr>
              <a:spLocks noChangeArrowheads="1"/>
            </p:cNvSpPr>
            <p:nvPr/>
          </p:nvSpPr>
          <p:spPr bwMode="auto">
            <a:xfrm>
              <a:off x="2688" y="3216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4" name="Oval 1046"/>
            <p:cNvSpPr>
              <a:spLocks noChangeArrowheads="1"/>
            </p:cNvSpPr>
            <p:nvPr/>
          </p:nvSpPr>
          <p:spPr bwMode="auto">
            <a:xfrm>
              <a:off x="2256" y="3504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5" name="Oval 1047"/>
            <p:cNvSpPr>
              <a:spLocks noChangeArrowheads="1"/>
            </p:cNvSpPr>
            <p:nvPr/>
          </p:nvSpPr>
          <p:spPr bwMode="auto">
            <a:xfrm>
              <a:off x="2784" y="3360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6" name="Oval 1048"/>
            <p:cNvSpPr>
              <a:spLocks noChangeArrowheads="1"/>
            </p:cNvSpPr>
            <p:nvPr/>
          </p:nvSpPr>
          <p:spPr bwMode="auto">
            <a:xfrm>
              <a:off x="3216" y="3024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7" name="Oval 1049"/>
            <p:cNvSpPr>
              <a:spLocks noChangeArrowheads="1"/>
            </p:cNvSpPr>
            <p:nvPr/>
          </p:nvSpPr>
          <p:spPr bwMode="auto">
            <a:xfrm>
              <a:off x="2832" y="3408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8" name="Oval 1050"/>
            <p:cNvSpPr>
              <a:spLocks noChangeArrowheads="1"/>
            </p:cNvSpPr>
            <p:nvPr/>
          </p:nvSpPr>
          <p:spPr bwMode="auto">
            <a:xfrm>
              <a:off x="2928" y="2592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9" name="Oval 1051"/>
            <p:cNvSpPr>
              <a:spLocks noChangeArrowheads="1"/>
            </p:cNvSpPr>
            <p:nvPr/>
          </p:nvSpPr>
          <p:spPr bwMode="auto">
            <a:xfrm>
              <a:off x="2928" y="3888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0" name="Oval 1052"/>
            <p:cNvSpPr>
              <a:spLocks noChangeArrowheads="1"/>
            </p:cNvSpPr>
            <p:nvPr/>
          </p:nvSpPr>
          <p:spPr bwMode="auto">
            <a:xfrm>
              <a:off x="3264" y="3552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1" name="Oval 1053"/>
            <p:cNvSpPr>
              <a:spLocks noChangeArrowheads="1"/>
            </p:cNvSpPr>
            <p:nvPr/>
          </p:nvSpPr>
          <p:spPr bwMode="auto">
            <a:xfrm>
              <a:off x="3264" y="2832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2" name="Oval 1054"/>
            <p:cNvSpPr>
              <a:spLocks noChangeArrowheads="1"/>
            </p:cNvSpPr>
            <p:nvPr/>
          </p:nvSpPr>
          <p:spPr bwMode="auto">
            <a:xfrm>
              <a:off x="2688" y="3312"/>
              <a:ext cx="336" cy="240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prstDash val="sysDot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3" name="Oval 1055"/>
            <p:cNvSpPr>
              <a:spLocks noChangeArrowheads="1"/>
            </p:cNvSpPr>
            <p:nvPr/>
          </p:nvSpPr>
          <p:spPr bwMode="auto">
            <a:xfrm>
              <a:off x="2592" y="2832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5608" name="Text Box 1056"/>
          <p:cNvSpPr txBox="1">
            <a:spLocks noChangeArrowheads="1"/>
          </p:cNvSpPr>
          <p:nvPr/>
        </p:nvSpPr>
        <p:spPr bwMode="auto">
          <a:xfrm>
            <a:off x="579438" y="6130925"/>
            <a:ext cx="8305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0">
                <a:solidFill>
                  <a:schemeClr val="accent2"/>
                </a:solidFill>
              </a:rPr>
              <a:t>*often called </a:t>
            </a:r>
            <a:r>
              <a:rPr lang="ja-JP" altLang="en-US" sz="1600" b="0">
                <a:solidFill>
                  <a:schemeClr val="accent2"/>
                </a:solidFill>
              </a:rPr>
              <a:t>“</a:t>
            </a:r>
            <a:r>
              <a:rPr lang="en-US" sz="1600" b="0">
                <a:solidFill>
                  <a:schemeClr val="accent2"/>
                </a:solidFill>
              </a:rPr>
              <a:t>domain decomposition,</a:t>
            </a:r>
            <a:r>
              <a:rPr lang="ja-JP" altLang="en-US" sz="1600" b="0">
                <a:solidFill>
                  <a:schemeClr val="accent2"/>
                </a:solidFill>
              </a:rPr>
              <a:t>”</a:t>
            </a:r>
            <a:r>
              <a:rPr lang="en-US" sz="1600" b="0">
                <a:solidFill>
                  <a:schemeClr val="accent2"/>
                </a:solidFill>
              </a:rPr>
              <a:t> but the term also refers to a numerical technique.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11B623D7-D4B0-5949-BAD7-DFC95B52DF26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22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grpSp>
        <p:nvGrpSpPr>
          <p:cNvPr id="26627" name="Group 2"/>
          <p:cNvGrpSpPr>
            <a:grpSpLocks/>
          </p:cNvGrpSpPr>
          <p:nvPr/>
        </p:nvGrpSpPr>
        <p:grpSpPr bwMode="auto">
          <a:xfrm>
            <a:off x="1952625" y="3714750"/>
            <a:ext cx="2286000" cy="2208213"/>
            <a:chOff x="215" y="2768"/>
            <a:chExt cx="1440" cy="1391"/>
          </a:xfrm>
        </p:grpSpPr>
        <p:grpSp>
          <p:nvGrpSpPr>
            <p:cNvPr id="26646" name="Group 3"/>
            <p:cNvGrpSpPr>
              <a:grpSpLocks/>
            </p:cNvGrpSpPr>
            <p:nvPr/>
          </p:nvGrpSpPr>
          <p:grpSpPr bwMode="auto">
            <a:xfrm>
              <a:off x="503" y="2768"/>
              <a:ext cx="288" cy="1391"/>
              <a:chOff x="503" y="2768"/>
              <a:chExt cx="288" cy="1391"/>
            </a:xfrm>
          </p:grpSpPr>
          <p:grpSp>
            <p:nvGrpSpPr>
              <p:cNvPr id="26711" name="Group 4"/>
              <p:cNvGrpSpPr>
                <a:grpSpLocks/>
              </p:cNvGrpSpPr>
              <p:nvPr/>
            </p:nvGrpSpPr>
            <p:grpSpPr bwMode="auto">
              <a:xfrm>
                <a:off x="503" y="3046"/>
                <a:ext cx="288" cy="278"/>
                <a:chOff x="384" y="3456"/>
                <a:chExt cx="288" cy="278"/>
              </a:xfrm>
            </p:grpSpPr>
            <p:sp>
              <p:nvSpPr>
                <p:cNvPr id="26724" name="Rectangle 5"/>
                <p:cNvSpPr>
                  <a:spLocks noChangeArrowheads="1"/>
                </p:cNvSpPr>
                <p:nvPr/>
              </p:nvSpPr>
              <p:spPr bwMode="auto"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725" name="Rectangle 6"/>
                <p:cNvSpPr>
                  <a:spLocks noChangeArrowheads="1"/>
                </p:cNvSpPr>
                <p:nvPr/>
              </p:nvSpPr>
              <p:spPr bwMode="auto"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6712" name="Group 7"/>
              <p:cNvGrpSpPr>
                <a:grpSpLocks/>
              </p:cNvGrpSpPr>
              <p:nvPr/>
            </p:nvGrpSpPr>
            <p:grpSpPr bwMode="auto">
              <a:xfrm>
                <a:off x="503" y="2768"/>
                <a:ext cx="288" cy="278"/>
                <a:chOff x="384" y="3456"/>
                <a:chExt cx="288" cy="278"/>
              </a:xfrm>
            </p:grpSpPr>
            <p:sp>
              <p:nvSpPr>
                <p:cNvPr id="26722" name="Rectangle 8"/>
                <p:cNvSpPr>
                  <a:spLocks noChangeArrowheads="1"/>
                </p:cNvSpPr>
                <p:nvPr/>
              </p:nvSpPr>
              <p:spPr bwMode="auto"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723" name="Rectangle 9"/>
                <p:cNvSpPr>
                  <a:spLocks noChangeArrowheads="1"/>
                </p:cNvSpPr>
                <p:nvPr/>
              </p:nvSpPr>
              <p:spPr bwMode="auto"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6713" name="Group 10"/>
              <p:cNvGrpSpPr>
                <a:grpSpLocks/>
              </p:cNvGrpSpPr>
              <p:nvPr/>
            </p:nvGrpSpPr>
            <p:grpSpPr bwMode="auto">
              <a:xfrm>
                <a:off x="503" y="3325"/>
                <a:ext cx="288" cy="278"/>
                <a:chOff x="384" y="3456"/>
                <a:chExt cx="288" cy="278"/>
              </a:xfrm>
            </p:grpSpPr>
            <p:sp>
              <p:nvSpPr>
                <p:cNvPr id="26720" name="Rectangle 11"/>
                <p:cNvSpPr>
                  <a:spLocks noChangeArrowheads="1"/>
                </p:cNvSpPr>
                <p:nvPr/>
              </p:nvSpPr>
              <p:spPr bwMode="auto"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721" name="Rectangle 12"/>
                <p:cNvSpPr>
                  <a:spLocks noChangeArrowheads="1"/>
                </p:cNvSpPr>
                <p:nvPr/>
              </p:nvSpPr>
              <p:spPr bwMode="auto"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6714" name="Group 13"/>
              <p:cNvGrpSpPr>
                <a:grpSpLocks/>
              </p:cNvGrpSpPr>
              <p:nvPr/>
            </p:nvGrpSpPr>
            <p:grpSpPr bwMode="auto">
              <a:xfrm>
                <a:off x="503" y="3603"/>
                <a:ext cx="288" cy="278"/>
                <a:chOff x="384" y="3456"/>
                <a:chExt cx="288" cy="278"/>
              </a:xfrm>
            </p:grpSpPr>
            <p:sp>
              <p:nvSpPr>
                <p:cNvPr id="26718" name="Rectangle 14"/>
                <p:cNvSpPr>
                  <a:spLocks noChangeArrowheads="1"/>
                </p:cNvSpPr>
                <p:nvPr/>
              </p:nvSpPr>
              <p:spPr bwMode="auto"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719" name="Rectangle 15"/>
                <p:cNvSpPr>
                  <a:spLocks noChangeArrowheads="1"/>
                </p:cNvSpPr>
                <p:nvPr/>
              </p:nvSpPr>
              <p:spPr bwMode="auto"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6715" name="Group 16"/>
              <p:cNvGrpSpPr>
                <a:grpSpLocks/>
              </p:cNvGrpSpPr>
              <p:nvPr/>
            </p:nvGrpSpPr>
            <p:grpSpPr bwMode="auto">
              <a:xfrm>
                <a:off x="503" y="3881"/>
                <a:ext cx="288" cy="278"/>
                <a:chOff x="384" y="3456"/>
                <a:chExt cx="288" cy="278"/>
              </a:xfrm>
            </p:grpSpPr>
            <p:sp>
              <p:nvSpPr>
                <p:cNvPr id="26716" name="Rectangle 17"/>
                <p:cNvSpPr>
                  <a:spLocks noChangeArrowheads="1"/>
                </p:cNvSpPr>
                <p:nvPr/>
              </p:nvSpPr>
              <p:spPr bwMode="auto"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717" name="Rectangle 18"/>
                <p:cNvSpPr>
                  <a:spLocks noChangeArrowheads="1"/>
                </p:cNvSpPr>
                <p:nvPr/>
              </p:nvSpPr>
              <p:spPr bwMode="auto"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6647" name="Group 19"/>
            <p:cNvGrpSpPr>
              <a:grpSpLocks/>
            </p:cNvGrpSpPr>
            <p:nvPr/>
          </p:nvGrpSpPr>
          <p:grpSpPr bwMode="auto">
            <a:xfrm>
              <a:off x="791" y="2768"/>
              <a:ext cx="288" cy="1391"/>
              <a:chOff x="503" y="2768"/>
              <a:chExt cx="288" cy="1391"/>
            </a:xfrm>
          </p:grpSpPr>
          <p:grpSp>
            <p:nvGrpSpPr>
              <p:cNvPr id="26696" name="Group 20"/>
              <p:cNvGrpSpPr>
                <a:grpSpLocks/>
              </p:cNvGrpSpPr>
              <p:nvPr/>
            </p:nvGrpSpPr>
            <p:grpSpPr bwMode="auto">
              <a:xfrm>
                <a:off x="503" y="3046"/>
                <a:ext cx="288" cy="278"/>
                <a:chOff x="384" y="3456"/>
                <a:chExt cx="288" cy="278"/>
              </a:xfrm>
            </p:grpSpPr>
            <p:sp>
              <p:nvSpPr>
                <p:cNvPr id="26709" name="Rectangle 21"/>
                <p:cNvSpPr>
                  <a:spLocks noChangeArrowheads="1"/>
                </p:cNvSpPr>
                <p:nvPr/>
              </p:nvSpPr>
              <p:spPr bwMode="auto"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710" name="Rectangle 22"/>
                <p:cNvSpPr>
                  <a:spLocks noChangeArrowheads="1"/>
                </p:cNvSpPr>
                <p:nvPr/>
              </p:nvSpPr>
              <p:spPr bwMode="auto"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6697" name="Group 23"/>
              <p:cNvGrpSpPr>
                <a:grpSpLocks/>
              </p:cNvGrpSpPr>
              <p:nvPr/>
            </p:nvGrpSpPr>
            <p:grpSpPr bwMode="auto">
              <a:xfrm>
                <a:off x="503" y="2768"/>
                <a:ext cx="288" cy="278"/>
                <a:chOff x="384" y="3456"/>
                <a:chExt cx="288" cy="278"/>
              </a:xfrm>
            </p:grpSpPr>
            <p:sp>
              <p:nvSpPr>
                <p:cNvPr id="26707" name="Rectangle 24"/>
                <p:cNvSpPr>
                  <a:spLocks noChangeArrowheads="1"/>
                </p:cNvSpPr>
                <p:nvPr/>
              </p:nvSpPr>
              <p:spPr bwMode="auto"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708" name="Rectangle 25"/>
                <p:cNvSpPr>
                  <a:spLocks noChangeArrowheads="1"/>
                </p:cNvSpPr>
                <p:nvPr/>
              </p:nvSpPr>
              <p:spPr bwMode="auto"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6698" name="Group 26"/>
              <p:cNvGrpSpPr>
                <a:grpSpLocks/>
              </p:cNvGrpSpPr>
              <p:nvPr/>
            </p:nvGrpSpPr>
            <p:grpSpPr bwMode="auto">
              <a:xfrm>
                <a:off x="503" y="3325"/>
                <a:ext cx="288" cy="278"/>
                <a:chOff x="384" y="3456"/>
                <a:chExt cx="288" cy="278"/>
              </a:xfrm>
            </p:grpSpPr>
            <p:sp>
              <p:nvSpPr>
                <p:cNvPr id="26705" name="Rectangle 27"/>
                <p:cNvSpPr>
                  <a:spLocks noChangeArrowheads="1"/>
                </p:cNvSpPr>
                <p:nvPr/>
              </p:nvSpPr>
              <p:spPr bwMode="auto"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706" name="Rectangle 28"/>
                <p:cNvSpPr>
                  <a:spLocks noChangeArrowheads="1"/>
                </p:cNvSpPr>
                <p:nvPr/>
              </p:nvSpPr>
              <p:spPr bwMode="auto"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6699" name="Group 29"/>
              <p:cNvGrpSpPr>
                <a:grpSpLocks/>
              </p:cNvGrpSpPr>
              <p:nvPr/>
            </p:nvGrpSpPr>
            <p:grpSpPr bwMode="auto">
              <a:xfrm>
                <a:off x="503" y="3603"/>
                <a:ext cx="288" cy="278"/>
                <a:chOff x="384" y="3456"/>
                <a:chExt cx="288" cy="278"/>
              </a:xfrm>
            </p:grpSpPr>
            <p:sp>
              <p:nvSpPr>
                <p:cNvPr id="26703" name="Rectangle 30"/>
                <p:cNvSpPr>
                  <a:spLocks noChangeArrowheads="1"/>
                </p:cNvSpPr>
                <p:nvPr/>
              </p:nvSpPr>
              <p:spPr bwMode="auto"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704" name="Rectangle 31"/>
                <p:cNvSpPr>
                  <a:spLocks noChangeArrowheads="1"/>
                </p:cNvSpPr>
                <p:nvPr/>
              </p:nvSpPr>
              <p:spPr bwMode="auto"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6700" name="Group 32"/>
              <p:cNvGrpSpPr>
                <a:grpSpLocks/>
              </p:cNvGrpSpPr>
              <p:nvPr/>
            </p:nvGrpSpPr>
            <p:grpSpPr bwMode="auto">
              <a:xfrm>
                <a:off x="503" y="3881"/>
                <a:ext cx="288" cy="278"/>
                <a:chOff x="384" y="3456"/>
                <a:chExt cx="288" cy="278"/>
              </a:xfrm>
            </p:grpSpPr>
            <p:sp>
              <p:nvSpPr>
                <p:cNvPr id="26701" name="Rectangle 33"/>
                <p:cNvSpPr>
                  <a:spLocks noChangeArrowheads="1"/>
                </p:cNvSpPr>
                <p:nvPr/>
              </p:nvSpPr>
              <p:spPr bwMode="auto"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702" name="Rectangle 34"/>
                <p:cNvSpPr>
                  <a:spLocks noChangeArrowheads="1"/>
                </p:cNvSpPr>
                <p:nvPr/>
              </p:nvSpPr>
              <p:spPr bwMode="auto"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6648" name="Group 35"/>
            <p:cNvGrpSpPr>
              <a:grpSpLocks/>
            </p:cNvGrpSpPr>
            <p:nvPr/>
          </p:nvGrpSpPr>
          <p:grpSpPr bwMode="auto">
            <a:xfrm>
              <a:off x="1079" y="2768"/>
              <a:ext cx="288" cy="1391"/>
              <a:chOff x="503" y="2768"/>
              <a:chExt cx="288" cy="1391"/>
            </a:xfrm>
          </p:grpSpPr>
          <p:grpSp>
            <p:nvGrpSpPr>
              <p:cNvPr id="26681" name="Group 36"/>
              <p:cNvGrpSpPr>
                <a:grpSpLocks/>
              </p:cNvGrpSpPr>
              <p:nvPr/>
            </p:nvGrpSpPr>
            <p:grpSpPr bwMode="auto">
              <a:xfrm>
                <a:off x="503" y="3046"/>
                <a:ext cx="288" cy="278"/>
                <a:chOff x="384" y="3456"/>
                <a:chExt cx="288" cy="278"/>
              </a:xfrm>
            </p:grpSpPr>
            <p:sp>
              <p:nvSpPr>
                <p:cNvPr id="26694" name="Rectangle 37"/>
                <p:cNvSpPr>
                  <a:spLocks noChangeArrowheads="1"/>
                </p:cNvSpPr>
                <p:nvPr/>
              </p:nvSpPr>
              <p:spPr bwMode="auto"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95" name="Rectangle 38"/>
                <p:cNvSpPr>
                  <a:spLocks noChangeArrowheads="1"/>
                </p:cNvSpPr>
                <p:nvPr/>
              </p:nvSpPr>
              <p:spPr bwMode="auto"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6682" name="Group 39"/>
              <p:cNvGrpSpPr>
                <a:grpSpLocks/>
              </p:cNvGrpSpPr>
              <p:nvPr/>
            </p:nvGrpSpPr>
            <p:grpSpPr bwMode="auto">
              <a:xfrm>
                <a:off x="503" y="2768"/>
                <a:ext cx="288" cy="278"/>
                <a:chOff x="384" y="3456"/>
                <a:chExt cx="288" cy="278"/>
              </a:xfrm>
            </p:grpSpPr>
            <p:sp>
              <p:nvSpPr>
                <p:cNvPr id="26692" name="Rectangle 40"/>
                <p:cNvSpPr>
                  <a:spLocks noChangeArrowheads="1"/>
                </p:cNvSpPr>
                <p:nvPr/>
              </p:nvSpPr>
              <p:spPr bwMode="auto"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93" name="Rectangle 41"/>
                <p:cNvSpPr>
                  <a:spLocks noChangeArrowheads="1"/>
                </p:cNvSpPr>
                <p:nvPr/>
              </p:nvSpPr>
              <p:spPr bwMode="auto"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6683" name="Group 42"/>
              <p:cNvGrpSpPr>
                <a:grpSpLocks/>
              </p:cNvGrpSpPr>
              <p:nvPr/>
            </p:nvGrpSpPr>
            <p:grpSpPr bwMode="auto">
              <a:xfrm>
                <a:off x="503" y="3325"/>
                <a:ext cx="288" cy="278"/>
                <a:chOff x="384" y="3456"/>
                <a:chExt cx="288" cy="278"/>
              </a:xfrm>
            </p:grpSpPr>
            <p:sp>
              <p:nvSpPr>
                <p:cNvPr id="26690" name="Rectangle 43"/>
                <p:cNvSpPr>
                  <a:spLocks noChangeArrowheads="1"/>
                </p:cNvSpPr>
                <p:nvPr/>
              </p:nvSpPr>
              <p:spPr bwMode="auto"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91" name="Rectangle 44"/>
                <p:cNvSpPr>
                  <a:spLocks noChangeArrowheads="1"/>
                </p:cNvSpPr>
                <p:nvPr/>
              </p:nvSpPr>
              <p:spPr bwMode="auto"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6684" name="Group 45"/>
              <p:cNvGrpSpPr>
                <a:grpSpLocks/>
              </p:cNvGrpSpPr>
              <p:nvPr/>
            </p:nvGrpSpPr>
            <p:grpSpPr bwMode="auto">
              <a:xfrm>
                <a:off x="503" y="3603"/>
                <a:ext cx="288" cy="278"/>
                <a:chOff x="384" y="3456"/>
                <a:chExt cx="288" cy="278"/>
              </a:xfrm>
            </p:grpSpPr>
            <p:sp>
              <p:nvSpPr>
                <p:cNvPr id="26688" name="Rectangle 46"/>
                <p:cNvSpPr>
                  <a:spLocks noChangeArrowheads="1"/>
                </p:cNvSpPr>
                <p:nvPr/>
              </p:nvSpPr>
              <p:spPr bwMode="auto"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89" name="Rectangle 47"/>
                <p:cNvSpPr>
                  <a:spLocks noChangeArrowheads="1"/>
                </p:cNvSpPr>
                <p:nvPr/>
              </p:nvSpPr>
              <p:spPr bwMode="auto"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6685" name="Group 48"/>
              <p:cNvGrpSpPr>
                <a:grpSpLocks/>
              </p:cNvGrpSpPr>
              <p:nvPr/>
            </p:nvGrpSpPr>
            <p:grpSpPr bwMode="auto">
              <a:xfrm>
                <a:off x="503" y="3881"/>
                <a:ext cx="288" cy="278"/>
                <a:chOff x="384" y="3456"/>
                <a:chExt cx="288" cy="278"/>
              </a:xfrm>
            </p:grpSpPr>
            <p:sp>
              <p:nvSpPr>
                <p:cNvPr id="26686" name="Rectangle 49"/>
                <p:cNvSpPr>
                  <a:spLocks noChangeArrowheads="1"/>
                </p:cNvSpPr>
                <p:nvPr/>
              </p:nvSpPr>
              <p:spPr bwMode="auto"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87" name="Rectangle 50"/>
                <p:cNvSpPr>
                  <a:spLocks noChangeArrowheads="1"/>
                </p:cNvSpPr>
                <p:nvPr/>
              </p:nvSpPr>
              <p:spPr bwMode="auto"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6649" name="Group 51"/>
            <p:cNvGrpSpPr>
              <a:grpSpLocks/>
            </p:cNvGrpSpPr>
            <p:nvPr/>
          </p:nvGrpSpPr>
          <p:grpSpPr bwMode="auto">
            <a:xfrm>
              <a:off x="1367" y="2768"/>
              <a:ext cx="288" cy="1391"/>
              <a:chOff x="503" y="2768"/>
              <a:chExt cx="288" cy="1391"/>
            </a:xfrm>
          </p:grpSpPr>
          <p:grpSp>
            <p:nvGrpSpPr>
              <p:cNvPr id="26666" name="Group 52"/>
              <p:cNvGrpSpPr>
                <a:grpSpLocks/>
              </p:cNvGrpSpPr>
              <p:nvPr/>
            </p:nvGrpSpPr>
            <p:grpSpPr bwMode="auto">
              <a:xfrm>
                <a:off x="503" y="3046"/>
                <a:ext cx="288" cy="278"/>
                <a:chOff x="384" y="3456"/>
                <a:chExt cx="288" cy="278"/>
              </a:xfrm>
            </p:grpSpPr>
            <p:sp>
              <p:nvSpPr>
                <p:cNvPr id="26679" name="Rectangle 53"/>
                <p:cNvSpPr>
                  <a:spLocks noChangeArrowheads="1"/>
                </p:cNvSpPr>
                <p:nvPr/>
              </p:nvSpPr>
              <p:spPr bwMode="auto"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80" name="Rectangle 54"/>
                <p:cNvSpPr>
                  <a:spLocks noChangeArrowheads="1"/>
                </p:cNvSpPr>
                <p:nvPr/>
              </p:nvSpPr>
              <p:spPr bwMode="auto"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6667" name="Group 55"/>
              <p:cNvGrpSpPr>
                <a:grpSpLocks/>
              </p:cNvGrpSpPr>
              <p:nvPr/>
            </p:nvGrpSpPr>
            <p:grpSpPr bwMode="auto">
              <a:xfrm>
                <a:off x="503" y="2768"/>
                <a:ext cx="288" cy="278"/>
                <a:chOff x="384" y="3456"/>
                <a:chExt cx="288" cy="278"/>
              </a:xfrm>
            </p:grpSpPr>
            <p:sp>
              <p:nvSpPr>
                <p:cNvPr id="26677" name="Rectangle 56"/>
                <p:cNvSpPr>
                  <a:spLocks noChangeArrowheads="1"/>
                </p:cNvSpPr>
                <p:nvPr/>
              </p:nvSpPr>
              <p:spPr bwMode="auto"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78" name="Rectangle 57"/>
                <p:cNvSpPr>
                  <a:spLocks noChangeArrowheads="1"/>
                </p:cNvSpPr>
                <p:nvPr/>
              </p:nvSpPr>
              <p:spPr bwMode="auto"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6668" name="Group 58"/>
              <p:cNvGrpSpPr>
                <a:grpSpLocks/>
              </p:cNvGrpSpPr>
              <p:nvPr/>
            </p:nvGrpSpPr>
            <p:grpSpPr bwMode="auto">
              <a:xfrm>
                <a:off x="503" y="3325"/>
                <a:ext cx="288" cy="278"/>
                <a:chOff x="384" y="3456"/>
                <a:chExt cx="288" cy="278"/>
              </a:xfrm>
            </p:grpSpPr>
            <p:sp>
              <p:nvSpPr>
                <p:cNvPr id="26675" name="Rectangle 59"/>
                <p:cNvSpPr>
                  <a:spLocks noChangeArrowheads="1"/>
                </p:cNvSpPr>
                <p:nvPr/>
              </p:nvSpPr>
              <p:spPr bwMode="auto"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76" name="Rectangle 60"/>
                <p:cNvSpPr>
                  <a:spLocks noChangeArrowheads="1"/>
                </p:cNvSpPr>
                <p:nvPr/>
              </p:nvSpPr>
              <p:spPr bwMode="auto"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6669" name="Group 61"/>
              <p:cNvGrpSpPr>
                <a:grpSpLocks/>
              </p:cNvGrpSpPr>
              <p:nvPr/>
            </p:nvGrpSpPr>
            <p:grpSpPr bwMode="auto">
              <a:xfrm>
                <a:off x="503" y="3603"/>
                <a:ext cx="288" cy="278"/>
                <a:chOff x="384" y="3456"/>
                <a:chExt cx="288" cy="278"/>
              </a:xfrm>
            </p:grpSpPr>
            <p:sp>
              <p:nvSpPr>
                <p:cNvPr id="26673" name="Rectangle 62"/>
                <p:cNvSpPr>
                  <a:spLocks noChangeArrowheads="1"/>
                </p:cNvSpPr>
                <p:nvPr/>
              </p:nvSpPr>
              <p:spPr bwMode="auto"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74" name="Rectangle 63"/>
                <p:cNvSpPr>
                  <a:spLocks noChangeArrowheads="1"/>
                </p:cNvSpPr>
                <p:nvPr/>
              </p:nvSpPr>
              <p:spPr bwMode="auto"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6670" name="Group 64"/>
              <p:cNvGrpSpPr>
                <a:grpSpLocks/>
              </p:cNvGrpSpPr>
              <p:nvPr/>
            </p:nvGrpSpPr>
            <p:grpSpPr bwMode="auto">
              <a:xfrm>
                <a:off x="503" y="3881"/>
                <a:ext cx="288" cy="278"/>
                <a:chOff x="384" y="3456"/>
                <a:chExt cx="288" cy="278"/>
              </a:xfrm>
            </p:grpSpPr>
            <p:sp>
              <p:nvSpPr>
                <p:cNvPr id="26671" name="Rectangle 65"/>
                <p:cNvSpPr>
                  <a:spLocks noChangeArrowheads="1"/>
                </p:cNvSpPr>
                <p:nvPr/>
              </p:nvSpPr>
              <p:spPr bwMode="auto"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72" name="Rectangle 66"/>
                <p:cNvSpPr>
                  <a:spLocks noChangeArrowheads="1"/>
                </p:cNvSpPr>
                <p:nvPr/>
              </p:nvSpPr>
              <p:spPr bwMode="auto"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6650" name="Group 67"/>
            <p:cNvGrpSpPr>
              <a:grpSpLocks/>
            </p:cNvGrpSpPr>
            <p:nvPr/>
          </p:nvGrpSpPr>
          <p:grpSpPr bwMode="auto">
            <a:xfrm>
              <a:off x="215" y="2768"/>
              <a:ext cx="288" cy="1391"/>
              <a:chOff x="503" y="2768"/>
              <a:chExt cx="288" cy="1391"/>
            </a:xfrm>
          </p:grpSpPr>
          <p:grpSp>
            <p:nvGrpSpPr>
              <p:cNvPr id="26651" name="Group 68"/>
              <p:cNvGrpSpPr>
                <a:grpSpLocks/>
              </p:cNvGrpSpPr>
              <p:nvPr/>
            </p:nvGrpSpPr>
            <p:grpSpPr bwMode="auto">
              <a:xfrm>
                <a:off x="503" y="3046"/>
                <a:ext cx="288" cy="278"/>
                <a:chOff x="384" y="3456"/>
                <a:chExt cx="288" cy="278"/>
              </a:xfrm>
            </p:grpSpPr>
            <p:sp>
              <p:nvSpPr>
                <p:cNvPr id="26664" name="Rectangle 69"/>
                <p:cNvSpPr>
                  <a:spLocks noChangeArrowheads="1"/>
                </p:cNvSpPr>
                <p:nvPr/>
              </p:nvSpPr>
              <p:spPr bwMode="auto"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65" name="Rectangle 70"/>
                <p:cNvSpPr>
                  <a:spLocks noChangeArrowheads="1"/>
                </p:cNvSpPr>
                <p:nvPr/>
              </p:nvSpPr>
              <p:spPr bwMode="auto"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6652" name="Group 71"/>
              <p:cNvGrpSpPr>
                <a:grpSpLocks/>
              </p:cNvGrpSpPr>
              <p:nvPr/>
            </p:nvGrpSpPr>
            <p:grpSpPr bwMode="auto">
              <a:xfrm>
                <a:off x="503" y="2768"/>
                <a:ext cx="288" cy="278"/>
                <a:chOff x="384" y="3456"/>
                <a:chExt cx="288" cy="278"/>
              </a:xfrm>
            </p:grpSpPr>
            <p:sp>
              <p:nvSpPr>
                <p:cNvPr id="26662" name="Rectangle 72"/>
                <p:cNvSpPr>
                  <a:spLocks noChangeArrowheads="1"/>
                </p:cNvSpPr>
                <p:nvPr/>
              </p:nvSpPr>
              <p:spPr bwMode="auto"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63" name="Rectangle 73"/>
                <p:cNvSpPr>
                  <a:spLocks noChangeArrowheads="1"/>
                </p:cNvSpPr>
                <p:nvPr/>
              </p:nvSpPr>
              <p:spPr bwMode="auto"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6653" name="Group 74"/>
              <p:cNvGrpSpPr>
                <a:grpSpLocks/>
              </p:cNvGrpSpPr>
              <p:nvPr/>
            </p:nvGrpSpPr>
            <p:grpSpPr bwMode="auto">
              <a:xfrm>
                <a:off x="503" y="3325"/>
                <a:ext cx="288" cy="278"/>
                <a:chOff x="384" y="3456"/>
                <a:chExt cx="288" cy="278"/>
              </a:xfrm>
            </p:grpSpPr>
            <p:sp>
              <p:nvSpPr>
                <p:cNvPr id="26660" name="Rectangle 75"/>
                <p:cNvSpPr>
                  <a:spLocks noChangeArrowheads="1"/>
                </p:cNvSpPr>
                <p:nvPr/>
              </p:nvSpPr>
              <p:spPr bwMode="auto"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61" name="Rectangle 76"/>
                <p:cNvSpPr>
                  <a:spLocks noChangeArrowheads="1"/>
                </p:cNvSpPr>
                <p:nvPr/>
              </p:nvSpPr>
              <p:spPr bwMode="auto"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6654" name="Group 77"/>
              <p:cNvGrpSpPr>
                <a:grpSpLocks/>
              </p:cNvGrpSpPr>
              <p:nvPr/>
            </p:nvGrpSpPr>
            <p:grpSpPr bwMode="auto">
              <a:xfrm>
                <a:off x="503" y="3603"/>
                <a:ext cx="288" cy="278"/>
                <a:chOff x="384" y="3456"/>
                <a:chExt cx="288" cy="278"/>
              </a:xfrm>
            </p:grpSpPr>
            <p:sp>
              <p:nvSpPr>
                <p:cNvPr id="26658" name="Rectangle 78"/>
                <p:cNvSpPr>
                  <a:spLocks noChangeArrowheads="1"/>
                </p:cNvSpPr>
                <p:nvPr/>
              </p:nvSpPr>
              <p:spPr bwMode="auto"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59" name="Rectangle 79"/>
                <p:cNvSpPr>
                  <a:spLocks noChangeArrowheads="1"/>
                </p:cNvSpPr>
                <p:nvPr/>
              </p:nvSpPr>
              <p:spPr bwMode="auto"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6655" name="Group 80"/>
              <p:cNvGrpSpPr>
                <a:grpSpLocks/>
              </p:cNvGrpSpPr>
              <p:nvPr/>
            </p:nvGrpSpPr>
            <p:grpSpPr bwMode="auto">
              <a:xfrm>
                <a:off x="503" y="3881"/>
                <a:ext cx="288" cy="278"/>
                <a:chOff x="384" y="3456"/>
                <a:chExt cx="288" cy="278"/>
              </a:xfrm>
            </p:grpSpPr>
            <p:sp>
              <p:nvSpPr>
                <p:cNvPr id="26656" name="Rectangle 81"/>
                <p:cNvSpPr>
                  <a:spLocks noChangeArrowheads="1"/>
                </p:cNvSpPr>
                <p:nvPr/>
              </p:nvSpPr>
              <p:spPr bwMode="auto">
                <a:xfrm>
                  <a:off x="384" y="3456"/>
                  <a:ext cx="288" cy="278"/>
                </a:xfrm>
                <a:prstGeom prst="rect">
                  <a:avLst/>
                </a:prstGeom>
                <a:solidFill>
                  <a:srgbClr val="CCECFF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57" name="Rectangle 82"/>
                <p:cNvSpPr>
                  <a:spLocks noChangeArrowheads="1"/>
                </p:cNvSpPr>
                <p:nvPr/>
              </p:nvSpPr>
              <p:spPr bwMode="auto">
                <a:xfrm>
                  <a:off x="432" y="350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6628" name="Rectangle 83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6745287" cy="422275"/>
          </a:xfrm>
        </p:spPr>
        <p:txBody>
          <a:bodyPr/>
          <a:lstStyle/>
          <a:p>
            <a:r>
              <a:rPr lang="en-US">
                <a:latin typeface="Arial" charset="0"/>
              </a:rPr>
              <a:t>Parallelism in Nearby Forces</a:t>
            </a:r>
          </a:p>
        </p:txBody>
      </p:sp>
      <p:sp>
        <p:nvSpPr>
          <p:cNvPr id="26629" name="Rectangle 84"/>
          <p:cNvSpPr>
            <a:spLocks noGrp="1" noChangeArrowheads="1"/>
          </p:cNvSpPr>
          <p:nvPr>
            <p:ph type="body" idx="1"/>
          </p:nvPr>
        </p:nvSpPr>
        <p:spPr>
          <a:xfrm>
            <a:off x="341313" y="914400"/>
            <a:ext cx="8269287" cy="1906588"/>
          </a:xfrm>
        </p:spPr>
        <p:txBody>
          <a:bodyPr/>
          <a:lstStyle/>
          <a:p>
            <a:r>
              <a:rPr lang="en-US">
                <a:latin typeface="Arial" charset="0"/>
              </a:rPr>
              <a:t>Challenge 1: interactions of particles near boundaries:</a:t>
            </a:r>
          </a:p>
          <a:p>
            <a:pPr lvl="1"/>
            <a:endParaRPr lang="en-US" sz="800">
              <a:latin typeface="Arial" charset="0"/>
            </a:endParaRPr>
          </a:p>
          <a:p>
            <a:pPr lvl="1"/>
            <a:r>
              <a:rPr lang="en-US">
                <a:latin typeface="Arial" charset="0"/>
              </a:rPr>
              <a:t>Communicate particles near boundary to neighboring processors.</a:t>
            </a:r>
          </a:p>
          <a:p>
            <a:pPr lvl="1"/>
            <a:endParaRPr lang="en-US" sz="800">
              <a:solidFill>
                <a:schemeClr val="accent1"/>
              </a:solidFill>
              <a:latin typeface="Arial" charset="0"/>
            </a:endParaRPr>
          </a:p>
          <a:p>
            <a:pPr lvl="1"/>
            <a:r>
              <a:rPr lang="en-US">
                <a:solidFill>
                  <a:schemeClr val="accent1"/>
                </a:solidFill>
                <a:latin typeface="Arial" charset="0"/>
              </a:rPr>
              <a:t>Surface to volume effect</a:t>
            </a:r>
            <a:r>
              <a:rPr lang="en-US">
                <a:latin typeface="Arial" charset="0"/>
              </a:rPr>
              <a:t> limits communication.</a:t>
            </a:r>
          </a:p>
          <a:p>
            <a:pPr lvl="1"/>
            <a:endParaRPr lang="en-US" sz="800">
              <a:latin typeface="Arial" charset="0"/>
            </a:endParaRPr>
          </a:p>
          <a:p>
            <a:pPr lvl="1"/>
            <a:r>
              <a:rPr lang="en-US">
                <a:latin typeface="Arial" charset="0"/>
              </a:rPr>
              <a:t>Which communicates less: squares (as below) or slabs?</a:t>
            </a:r>
          </a:p>
        </p:txBody>
      </p:sp>
      <p:sp>
        <p:nvSpPr>
          <p:cNvPr id="26630" name="Text Box 85"/>
          <p:cNvSpPr txBox="1">
            <a:spLocks noChangeArrowheads="1"/>
          </p:cNvSpPr>
          <p:nvPr/>
        </p:nvSpPr>
        <p:spPr bwMode="auto">
          <a:xfrm>
            <a:off x="4876800" y="4195763"/>
            <a:ext cx="3200400" cy="654050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0">
                <a:solidFill>
                  <a:schemeClr val="tx1"/>
                </a:solidFill>
                <a:latin typeface="Helvetica" charset="0"/>
              </a:rPr>
              <a:t>Communicate particles in boundary region to neighbors</a:t>
            </a:r>
          </a:p>
        </p:txBody>
      </p:sp>
      <p:sp>
        <p:nvSpPr>
          <p:cNvPr id="26631" name="Oval 86"/>
          <p:cNvSpPr>
            <a:spLocks noChangeArrowheads="1"/>
          </p:cNvSpPr>
          <p:nvPr/>
        </p:nvSpPr>
        <p:spPr bwMode="auto">
          <a:xfrm>
            <a:off x="2166938" y="3965575"/>
            <a:ext cx="66675" cy="635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2" name="Oval 87"/>
          <p:cNvSpPr>
            <a:spLocks noChangeArrowheads="1"/>
          </p:cNvSpPr>
          <p:nvPr/>
        </p:nvSpPr>
        <p:spPr bwMode="auto">
          <a:xfrm>
            <a:off x="2301875" y="4092575"/>
            <a:ext cx="66675" cy="61913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3" name="Oval 88"/>
          <p:cNvSpPr>
            <a:spLocks noChangeArrowheads="1"/>
          </p:cNvSpPr>
          <p:nvPr/>
        </p:nvSpPr>
        <p:spPr bwMode="auto">
          <a:xfrm>
            <a:off x="2166938" y="4406900"/>
            <a:ext cx="66675" cy="635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Oval 89"/>
          <p:cNvSpPr>
            <a:spLocks noChangeArrowheads="1"/>
          </p:cNvSpPr>
          <p:nvPr/>
        </p:nvSpPr>
        <p:spPr bwMode="auto">
          <a:xfrm>
            <a:off x="2968625" y="4913313"/>
            <a:ext cx="66675" cy="61912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5" name="Oval 90"/>
          <p:cNvSpPr>
            <a:spLocks noChangeArrowheads="1"/>
          </p:cNvSpPr>
          <p:nvPr/>
        </p:nvSpPr>
        <p:spPr bwMode="auto">
          <a:xfrm>
            <a:off x="2901950" y="3776663"/>
            <a:ext cx="66675" cy="635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6" name="Oval 91"/>
          <p:cNvSpPr>
            <a:spLocks noChangeArrowheads="1"/>
          </p:cNvSpPr>
          <p:nvPr/>
        </p:nvSpPr>
        <p:spPr bwMode="auto">
          <a:xfrm>
            <a:off x="3103563" y="4786313"/>
            <a:ext cx="66675" cy="635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7" name="Oval 92"/>
          <p:cNvSpPr>
            <a:spLocks noChangeArrowheads="1"/>
          </p:cNvSpPr>
          <p:nvPr/>
        </p:nvSpPr>
        <p:spPr bwMode="auto">
          <a:xfrm>
            <a:off x="2501900" y="5165725"/>
            <a:ext cx="66675" cy="635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8" name="Oval 93"/>
          <p:cNvSpPr>
            <a:spLocks noChangeArrowheads="1"/>
          </p:cNvSpPr>
          <p:nvPr/>
        </p:nvSpPr>
        <p:spPr bwMode="auto">
          <a:xfrm>
            <a:off x="3236913" y="4975225"/>
            <a:ext cx="66675" cy="635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9" name="Oval 94"/>
          <p:cNvSpPr>
            <a:spLocks noChangeArrowheads="1"/>
          </p:cNvSpPr>
          <p:nvPr/>
        </p:nvSpPr>
        <p:spPr bwMode="auto">
          <a:xfrm>
            <a:off x="3836988" y="4533900"/>
            <a:ext cx="68262" cy="635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0" name="Oval 95"/>
          <p:cNvSpPr>
            <a:spLocks noChangeArrowheads="1"/>
          </p:cNvSpPr>
          <p:nvPr/>
        </p:nvSpPr>
        <p:spPr bwMode="auto">
          <a:xfrm>
            <a:off x="3303588" y="5038725"/>
            <a:ext cx="66675" cy="635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1" name="Oval 96"/>
          <p:cNvSpPr>
            <a:spLocks noChangeArrowheads="1"/>
          </p:cNvSpPr>
          <p:nvPr/>
        </p:nvSpPr>
        <p:spPr bwMode="auto">
          <a:xfrm>
            <a:off x="3436938" y="3965575"/>
            <a:ext cx="66675" cy="635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2" name="Oval 97"/>
          <p:cNvSpPr>
            <a:spLocks noChangeArrowheads="1"/>
          </p:cNvSpPr>
          <p:nvPr/>
        </p:nvSpPr>
        <p:spPr bwMode="auto">
          <a:xfrm>
            <a:off x="3436938" y="5670550"/>
            <a:ext cx="66675" cy="635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3" name="Oval 98"/>
          <p:cNvSpPr>
            <a:spLocks noChangeArrowheads="1"/>
          </p:cNvSpPr>
          <p:nvPr/>
        </p:nvSpPr>
        <p:spPr bwMode="auto">
          <a:xfrm>
            <a:off x="3905250" y="5229225"/>
            <a:ext cx="66675" cy="61913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4" name="Oval 99"/>
          <p:cNvSpPr>
            <a:spLocks noChangeArrowheads="1"/>
          </p:cNvSpPr>
          <p:nvPr/>
        </p:nvSpPr>
        <p:spPr bwMode="auto">
          <a:xfrm>
            <a:off x="3905250" y="4281488"/>
            <a:ext cx="66675" cy="635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5" name="Oval 100"/>
          <p:cNvSpPr>
            <a:spLocks noChangeArrowheads="1"/>
          </p:cNvSpPr>
          <p:nvPr/>
        </p:nvSpPr>
        <p:spPr bwMode="auto">
          <a:xfrm>
            <a:off x="2968625" y="4281488"/>
            <a:ext cx="66675" cy="635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ADAF821A-B422-D840-9788-48317B83EFE8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23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7354887" cy="422275"/>
          </a:xfrm>
        </p:spPr>
        <p:txBody>
          <a:bodyPr/>
          <a:lstStyle/>
          <a:p>
            <a:r>
              <a:rPr lang="en-US">
                <a:latin typeface="Arial" charset="0"/>
              </a:rPr>
              <a:t>Parallelism in Nearby Forces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2084388"/>
          </a:xfrm>
        </p:spPr>
        <p:txBody>
          <a:bodyPr/>
          <a:lstStyle/>
          <a:p>
            <a:r>
              <a:rPr lang="en-US">
                <a:latin typeface="Arial" charset="0"/>
              </a:rPr>
              <a:t>Challenge 2: load imbalance, if particles cluster together:</a:t>
            </a:r>
          </a:p>
          <a:p>
            <a:pPr lvl="1"/>
            <a:r>
              <a:rPr lang="en-US">
                <a:latin typeface="Arial" charset="0"/>
              </a:rPr>
              <a:t>Stars in galaxies, for example</a:t>
            </a:r>
          </a:p>
          <a:p>
            <a:pPr lvl="1"/>
            <a:endParaRPr lang="en-US" sz="1000">
              <a:latin typeface="Arial" charset="0"/>
            </a:endParaRPr>
          </a:p>
          <a:p>
            <a:r>
              <a:rPr lang="en-US">
                <a:latin typeface="Arial" charset="0"/>
              </a:rPr>
              <a:t>To reduce load imbalance, divide space unevenly.</a:t>
            </a:r>
          </a:p>
          <a:p>
            <a:pPr lvl="1"/>
            <a:r>
              <a:rPr lang="en-US">
                <a:latin typeface="Arial" charset="0"/>
              </a:rPr>
              <a:t>Each region contains roughly equal number of particles.</a:t>
            </a:r>
          </a:p>
          <a:p>
            <a:pPr lvl="1"/>
            <a:r>
              <a:rPr lang="en-US">
                <a:latin typeface="Arial" charset="0"/>
              </a:rPr>
              <a:t>Quad-tree in 2D, oct-tree in 3D.</a:t>
            </a:r>
          </a:p>
        </p:txBody>
      </p:sp>
      <p:grpSp>
        <p:nvGrpSpPr>
          <p:cNvPr id="27653" name="Group 4"/>
          <p:cNvGrpSpPr>
            <a:grpSpLocks/>
          </p:cNvGrpSpPr>
          <p:nvPr/>
        </p:nvGrpSpPr>
        <p:grpSpPr bwMode="auto">
          <a:xfrm>
            <a:off x="2065338" y="3317875"/>
            <a:ext cx="2982912" cy="2670175"/>
            <a:chOff x="1223" y="1880"/>
            <a:chExt cx="2148" cy="2070"/>
          </a:xfrm>
        </p:grpSpPr>
        <p:sp>
          <p:nvSpPr>
            <p:cNvPr id="27656" name="Rectangle 5"/>
            <p:cNvSpPr>
              <a:spLocks noChangeArrowheads="1"/>
            </p:cNvSpPr>
            <p:nvPr/>
          </p:nvSpPr>
          <p:spPr bwMode="auto">
            <a:xfrm>
              <a:off x="1223" y="1880"/>
              <a:ext cx="2148" cy="207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7" name="Line 6"/>
            <p:cNvSpPr>
              <a:spLocks noChangeShapeType="1"/>
            </p:cNvSpPr>
            <p:nvPr/>
          </p:nvSpPr>
          <p:spPr bwMode="auto">
            <a:xfrm>
              <a:off x="1223" y="2915"/>
              <a:ext cx="21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8" name="Line 7"/>
            <p:cNvSpPr>
              <a:spLocks noChangeShapeType="1"/>
            </p:cNvSpPr>
            <p:nvPr/>
          </p:nvSpPr>
          <p:spPr bwMode="auto">
            <a:xfrm>
              <a:off x="2297" y="1880"/>
              <a:ext cx="0" cy="20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9" name="Line 8"/>
            <p:cNvSpPr>
              <a:spLocks noChangeShapeType="1"/>
            </p:cNvSpPr>
            <p:nvPr/>
          </p:nvSpPr>
          <p:spPr bwMode="auto">
            <a:xfrm>
              <a:off x="1223" y="2398"/>
              <a:ext cx="21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0" name="Line 9"/>
            <p:cNvSpPr>
              <a:spLocks noChangeShapeType="1"/>
            </p:cNvSpPr>
            <p:nvPr/>
          </p:nvSpPr>
          <p:spPr bwMode="auto">
            <a:xfrm>
              <a:off x="1760" y="1880"/>
              <a:ext cx="0" cy="10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1" name="Line 10"/>
            <p:cNvSpPr>
              <a:spLocks noChangeShapeType="1"/>
            </p:cNvSpPr>
            <p:nvPr/>
          </p:nvSpPr>
          <p:spPr bwMode="auto">
            <a:xfrm>
              <a:off x="2834" y="1880"/>
              <a:ext cx="0" cy="10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2" name="Line 11"/>
            <p:cNvSpPr>
              <a:spLocks noChangeShapeType="1"/>
            </p:cNvSpPr>
            <p:nvPr/>
          </p:nvSpPr>
          <p:spPr bwMode="auto">
            <a:xfrm>
              <a:off x="1491" y="1880"/>
              <a:ext cx="0" cy="5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3" name="Line 12"/>
            <p:cNvSpPr>
              <a:spLocks noChangeShapeType="1"/>
            </p:cNvSpPr>
            <p:nvPr/>
          </p:nvSpPr>
          <p:spPr bwMode="auto">
            <a:xfrm>
              <a:off x="1223" y="2139"/>
              <a:ext cx="53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4" name="Line 13"/>
            <p:cNvSpPr>
              <a:spLocks noChangeShapeType="1"/>
            </p:cNvSpPr>
            <p:nvPr/>
          </p:nvSpPr>
          <p:spPr bwMode="auto">
            <a:xfrm>
              <a:off x="1626" y="1880"/>
              <a:ext cx="0" cy="2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5" name="Line 14"/>
            <p:cNvSpPr>
              <a:spLocks noChangeShapeType="1"/>
            </p:cNvSpPr>
            <p:nvPr/>
          </p:nvSpPr>
          <p:spPr bwMode="auto">
            <a:xfrm>
              <a:off x="1491" y="2009"/>
              <a:ext cx="26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6" name="Line 15"/>
            <p:cNvSpPr>
              <a:spLocks noChangeShapeType="1"/>
            </p:cNvSpPr>
            <p:nvPr/>
          </p:nvSpPr>
          <p:spPr bwMode="auto">
            <a:xfrm>
              <a:off x="2834" y="2656"/>
              <a:ext cx="53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7" name="Line 16"/>
            <p:cNvSpPr>
              <a:spLocks noChangeShapeType="1"/>
            </p:cNvSpPr>
            <p:nvPr/>
          </p:nvSpPr>
          <p:spPr bwMode="auto">
            <a:xfrm>
              <a:off x="3102" y="2398"/>
              <a:ext cx="0" cy="51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8" name="Oval 17"/>
            <p:cNvSpPr>
              <a:spLocks noChangeArrowheads="1"/>
            </p:cNvSpPr>
            <p:nvPr/>
          </p:nvSpPr>
          <p:spPr bwMode="auto">
            <a:xfrm>
              <a:off x="2565" y="3605"/>
              <a:ext cx="45" cy="43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9" name="Oval 18"/>
            <p:cNvSpPr>
              <a:spLocks noChangeArrowheads="1"/>
            </p:cNvSpPr>
            <p:nvPr/>
          </p:nvSpPr>
          <p:spPr bwMode="auto">
            <a:xfrm>
              <a:off x="1715" y="3174"/>
              <a:ext cx="45" cy="43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0" name="Oval 19"/>
            <p:cNvSpPr>
              <a:spLocks noChangeArrowheads="1"/>
            </p:cNvSpPr>
            <p:nvPr/>
          </p:nvSpPr>
          <p:spPr bwMode="auto">
            <a:xfrm>
              <a:off x="3102" y="3131"/>
              <a:ext cx="45" cy="43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1" name="Oval 20"/>
            <p:cNvSpPr>
              <a:spLocks noChangeArrowheads="1"/>
            </p:cNvSpPr>
            <p:nvPr/>
          </p:nvSpPr>
          <p:spPr bwMode="auto">
            <a:xfrm>
              <a:off x="1984" y="3562"/>
              <a:ext cx="44" cy="43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2" name="Oval 21"/>
            <p:cNvSpPr>
              <a:spLocks noChangeArrowheads="1"/>
            </p:cNvSpPr>
            <p:nvPr/>
          </p:nvSpPr>
          <p:spPr bwMode="auto">
            <a:xfrm>
              <a:off x="1312" y="2484"/>
              <a:ext cx="45" cy="43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3" name="Oval 22"/>
            <p:cNvSpPr>
              <a:spLocks noChangeArrowheads="1"/>
            </p:cNvSpPr>
            <p:nvPr/>
          </p:nvSpPr>
          <p:spPr bwMode="auto">
            <a:xfrm>
              <a:off x="1536" y="2743"/>
              <a:ext cx="45" cy="43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4" name="Oval 23"/>
            <p:cNvSpPr>
              <a:spLocks noChangeArrowheads="1"/>
            </p:cNvSpPr>
            <p:nvPr/>
          </p:nvSpPr>
          <p:spPr bwMode="auto">
            <a:xfrm>
              <a:off x="2923" y="2484"/>
              <a:ext cx="45" cy="43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5" name="Oval 24"/>
            <p:cNvSpPr>
              <a:spLocks noChangeArrowheads="1"/>
            </p:cNvSpPr>
            <p:nvPr/>
          </p:nvSpPr>
          <p:spPr bwMode="auto">
            <a:xfrm>
              <a:off x="3013" y="2570"/>
              <a:ext cx="45" cy="43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6" name="Oval 25"/>
            <p:cNvSpPr>
              <a:spLocks noChangeArrowheads="1"/>
            </p:cNvSpPr>
            <p:nvPr/>
          </p:nvSpPr>
          <p:spPr bwMode="auto">
            <a:xfrm>
              <a:off x="2028" y="2182"/>
              <a:ext cx="45" cy="43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7" name="Oval 26"/>
            <p:cNvSpPr>
              <a:spLocks noChangeArrowheads="1"/>
            </p:cNvSpPr>
            <p:nvPr/>
          </p:nvSpPr>
          <p:spPr bwMode="auto">
            <a:xfrm>
              <a:off x="1849" y="2009"/>
              <a:ext cx="45" cy="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8" name="Oval 27"/>
            <p:cNvSpPr>
              <a:spLocks noChangeArrowheads="1"/>
            </p:cNvSpPr>
            <p:nvPr/>
          </p:nvSpPr>
          <p:spPr bwMode="auto">
            <a:xfrm>
              <a:off x="2207" y="2009"/>
              <a:ext cx="45" cy="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9" name="Oval 28"/>
            <p:cNvSpPr>
              <a:spLocks noChangeArrowheads="1"/>
            </p:cNvSpPr>
            <p:nvPr/>
          </p:nvSpPr>
          <p:spPr bwMode="auto">
            <a:xfrm>
              <a:off x="1536" y="1923"/>
              <a:ext cx="45" cy="43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0" name="Oval 29"/>
            <p:cNvSpPr>
              <a:spLocks noChangeArrowheads="1"/>
            </p:cNvSpPr>
            <p:nvPr/>
          </p:nvSpPr>
          <p:spPr bwMode="auto">
            <a:xfrm>
              <a:off x="1536" y="2009"/>
              <a:ext cx="45" cy="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1" name="Oval 30"/>
            <p:cNvSpPr>
              <a:spLocks noChangeArrowheads="1"/>
            </p:cNvSpPr>
            <p:nvPr/>
          </p:nvSpPr>
          <p:spPr bwMode="auto">
            <a:xfrm>
              <a:off x="1670" y="1923"/>
              <a:ext cx="45" cy="43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2" name="Oval 31"/>
            <p:cNvSpPr>
              <a:spLocks noChangeArrowheads="1"/>
            </p:cNvSpPr>
            <p:nvPr/>
          </p:nvSpPr>
          <p:spPr bwMode="auto">
            <a:xfrm>
              <a:off x="1626" y="2009"/>
              <a:ext cx="44" cy="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3" name="Oval 32"/>
            <p:cNvSpPr>
              <a:spLocks noChangeArrowheads="1"/>
            </p:cNvSpPr>
            <p:nvPr/>
          </p:nvSpPr>
          <p:spPr bwMode="auto">
            <a:xfrm>
              <a:off x="1670" y="2053"/>
              <a:ext cx="45" cy="43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4" name="Oval 33"/>
            <p:cNvSpPr>
              <a:spLocks noChangeArrowheads="1"/>
            </p:cNvSpPr>
            <p:nvPr/>
          </p:nvSpPr>
          <p:spPr bwMode="auto">
            <a:xfrm>
              <a:off x="1268" y="1923"/>
              <a:ext cx="44" cy="43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5" name="Oval 34"/>
            <p:cNvSpPr>
              <a:spLocks noChangeArrowheads="1"/>
            </p:cNvSpPr>
            <p:nvPr/>
          </p:nvSpPr>
          <p:spPr bwMode="auto">
            <a:xfrm>
              <a:off x="1357" y="2053"/>
              <a:ext cx="45" cy="43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6" name="Oval 35"/>
            <p:cNvSpPr>
              <a:spLocks noChangeArrowheads="1"/>
            </p:cNvSpPr>
            <p:nvPr/>
          </p:nvSpPr>
          <p:spPr bwMode="auto">
            <a:xfrm>
              <a:off x="2700" y="2009"/>
              <a:ext cx="44" cy="4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7" name="Oval 36"/>
            <p:cNvSpPr>
              <a:spLocks noChangeArrowheads="1"/>
            </p:cNvSpPr>
            <p:nvPr/>
          </p:nvSpPr>
          <p:spPr bwMode="auto">
            <a:xfrm>
              <a:off x="2968" y="2053"/>
              <a:ext cx="45" cy="43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654" name="Text Box 37"/>
          <p:cNvSpPr txBox="1">
            <a:spLocks noChangeArrowheads="1"/>
          </p:cNvSpPr>
          <p:nvPr/>
        </p:nvSpPr>
        <p:spPr bwMode="auto">
          <a:xfrm>
            <a:off x="5564188" y="3395663"/>
            <a:ext cx="2557462" cy="928687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0">
                <a:solidFill>
                  <a:schemeClr val="tx1"/>
                </a:solidFill>
                <a:latin typeface="Helvetica" charset="0"/>
              </a:rPr>
              <a:t>Example: each square contains at most 3 particles</a:t>
            </a:r>
          </a:p>
        </p:txBody>
      </p:sp>
      <p:sp>
        <p:nvSpPr>
          <p:cNvPr id="27655" name="Rectangle 38"/>
          <p:cNvSpPr>
            <a:spLocks noChangeArrowheads="1"/>
          </p:cNvSpPr>
          <p:nvPr/>
        </p:nvSpPr>
        <p:spPr bwMode="auto">
          <a:xfrm>
            <a:off x="609600" y="6124575"/>
            <a:ext cx="749617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600" b="0"/>
              <a:t>See: </a:t>
            </a:r>
            <a:r>
              <a:rPr lang="en-US" sz="1600" b="0">
                <a:hlinkClick r:id="rId2"/>
              </a:rPr>
              <a:t>http://njord.umiacs.umd.edu:1601/users/brabec/quadtree/points/prquad.html</a:t>
            </a:r>
            <a:endParaRPr lang="en-US" sz="1600" b="0"/>
          </a:p>
          <a:p>
            <a:endParaRPr lang="en-US" sz="1600" b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048ABE46-3AC6-6743-86C2-F773B744C48B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24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7202487" cy="422275"/>
          </a:xfrm>
        </p:spPr>
        <p:txBody>
          <a:bodyPr/>
          <a:lstStyle/>
          <a:p>
            <a:r>
              <a:rPr lang="en-US">
                <a:latin typeface="Arial" charset="0"/>
              </a:rPr>
              <a:t>Parallelism in Far-Field Forces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14400"/>
            <a:ext cx="9144000" cy="5489575"/>
          </a:xfrm>
        </p:spPr>
        <p:txBody>
          <a:bodyPr/>
          <a:lstStyle/>
          <a:p>
            <a:r>
              <a:rPr lang="en-US">
                <a:latin typeface="Arial" charset="0"/>
              </a:rPr>
              <a:t>Far-field forces involve all-to-all interaction and communication.</a:t>
            </a:r>
          </a:p>
          <a:p>
            <a:r>
              <a:rPr lang="en-US">
                <a:latin typeface="Arial" charset="0"/>
              </a:rPr>
              <a:t>Force on one particle depends on all other particles.</a:t>
            </a:r>
          </a:p>
          <a:p>
            <a:pPr lvl="1"/>
            <a:endParaRPr lang="en-US">
              <a:latin typeface="Arial" charset="0"/>
            </a:endParaRPr>
          </a:p>
          <a:p>
            <a:pPr lvl="1"/>
            <a:r>
              <a:rPr lang="en-US">
                <a:latin typeface="Arial" charset="0"/>
              </a:rPr>
              <a:t>Examples: galaxies (gravity), protein folding (electrostatics)</a:t>
            </a:r>
          </a:p>
          <a:p>
            <a:pPr lvl="1"/>
            <a:r>
              <a:rPr lang="en-US">
                <a:latin typeface="Arial" charset="0"/>
              </a:rPr>
              <a:t>Simplest algorithm is </a:t>
            </a:r>
            <a:r>
              <a:rPr lang="en-US">
                <a:solidFill>
                  <a:schemeClr val="accent1"/>
                </a:solidFill>
                <a:latin typeface="Arial" charset="0"/>
              </a:rPr>
              <a:t>O(n</a:t>
            </a:r>
            <a:r>
              <a:rPr lang="en-US" baseline="30000">
                <a:solidFill>
                  <a:schemeClr val="accent1"/>
                </a:solidFill>
                <a:latin typeface="Arial" charset="0"/>
              </a:rPr>
              <a:t>2</a:t>
            </a:r>
            <a:r>
              <a:rPr lang="en-US">
                <a:solidFill>
                  <a:schemeClr val="accent1"/>
                </a:solidFill>
                <a:latin typeface="Arial" charset="0"/>
              </a:rPr>
              <a:t>)</a:t>
            </a:r>
            <a:r>
              <a:rPr lang="en-US">
                <a:latin typeface="Arial" charset="0"/>
              </a:rPr>
              <a:t> as in S&amp;F 2, 4, 5.</a:t>
            </a:r>
          </a:p>
          <a:p>
            <a:pPr lvl="1"/>
            <a:r>
              <a:rPr lang="en-US">
                <a:latin typeface="Arial" charset="0"/>
              </a:rPr>
              <a:t>Decomposing space does not help total work or communication, </a:t>
            </a:r>
            <a:br>
              <a:rPr lang="en-US">
                <a:latin typeface="Arial" charset="0"/>
              </a:rPr>
            </a:br>
            <a:r>
              <a:rPr lang="en-US">
                <a:latin typeface="Arial" charset="0"/>
              </a:rPr>
              <a:t>since every particle needs to </a:t>
            </a:r>
            <a:r>
              <a:rPr lang="ja-JP" altLang="en-US">
                <a:latin typeface="Arial" charset="0"/>
              </a:rPr>
              <a:t>“</a:t>
            </a:r>
            <a:r>
              <a:rPr lang="en-US">
                <a:latin typeface="Arial" charset="0"/>
              </a:rPr>
              <a:t>visit</a:t>
            </a:r>
            <a:r>
              <a:rPr lang="ja-JP" altLang="en-US">
                <a:latin typeface="Arial" charset="0"/>
              </a:rPr>
              <a:t>”</a:t>
            </a:r>
            <a:r>
              <a:rPr lang="en-US">
                <a:latin typeface="Arial" charset="0"/>
              </a:rPr>
              <a:t> every other particle.</a:t>
            </a: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pPr algn="ctr">
              <a:buFontTx/>
              <a:buNone/>
            </a:pPr>
            <a:r>
              <a:rPr lang="en-US">
                <a:solidFill>
                  <a:schemeClr val="accent1"/>
                </a:solidFill>
                <a:latin typeface="Arial" charset="0"/>
              </a:rPr>
              <a:t>Use more clever algorithms to beat O(n</a:t>
            </a:r>
            <a:r>
              <a:rPr lang="en-US" baseline="30000">
                <a:solidFill>
                  <a:schemeClr val="accent1"/>
                </a:solidFill>
                <a:latin typeface="Arial" charset="0"/>
              </a:rPr>
              <a:t>2</a:t>
            </a:r>
            <a:r>
              <a:rPr lang="en-US">
                <a:solidFill>
                  <a:schemeClr val="accent1"/>
                </a:solidFill>
                <a:latin typeface="Arial" charset="0"/>
              </a:rPr>
              <a:t>) ?</a:t>
            </a:r>
          </a:p>
        </p:txBody>
      </p:sp>
      <p:sp>
        <p:nvSpPr>
          <p:cNvPr id="28677" name="Rectangle 4"/>
          <p:cNvSpPr>
            <a:spLocks noChangeArrowheads="1"/>
          </p:cNvSpPr>
          <p:nvPr/>
        </p:nvSpPr>
        <p:spPr bwMode="auto">
          <a:xfrm>
            <a:off x="2997200" y="4292600"/>
            <a:ext cx="466725" cy="4413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Rectangle 5"/>
          <p:cNvSpPr>
            <a:spLocks noChangeArrowheads="1"/>
          </p:cNvSpPr>
          <p:nvPr/>
        </p:nvSpPr>
        <p:spPr bwMode="auto">
          <a:xfrm>
            <a:off x="2062163" y="4292600"/>
            <a:ext cx="466725" cy="4413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Rectangle 6"/>
          <p:cNvSpPr>
            <a:spLocks noChangeArrowheads="1"/>
          </p:cNvSpPr>
          <p:nvPr/>
        </p:nvSpPr>
        <p:spPr bwMode="auto">
          <a:xfrm>
            <a:off x="1593850" y="4292600"/>
            <a:ext cx="2338388" cy="4413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0" name="AutoShape 7"/>
          <p:cNvSpPr>
            <a:spLocks noChangeArrowheads="1"/>
          </p:cNvSpPr>
          <p:nvPr/>
        </p:nvSpPr>
        <p:spPr bwMode="auto">
          <a:xfrm>
            <a:off x="1995488" y="4454525"/>
            <a:ext cx="200025" cy="125413"/>
          </a:xfrm>
          <a:prstGeom prst="rightArrow">
            <a:avLst>
              <a:gd name="adj1" fmla="val 50000"/>
              <a:gd name="adj2" fmla="val 39873"/>
            </a:avLst>
          </a:prstGeom>
          <a:solidFill>
            <a:srgbClr val="00CC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1" name="AutoShape 8"/>
          <p:cNvSpPr>
            <a:spLocks noChangeArrowheads="1"/>
          </p:cNvSpPr>
          <p:nvPr/>
        </p:nvSpPr>
        <p:spPr bwMode="auto">
          <a:xfrm>
            <a:off x="2495550" y="4481513"/>
            <a:ext cx="200025" cy="125412"/>
          </a:xfrm>
          <a:prstGeom prst="rightArrow">
            <a:avLst>
              <a:gd name="adj1" fmla="val 50000"/>
              <a:gd name="adj2" fmla="val 39874"/>
            </a:avLst>
          </a:prstGeom>
          <a:solidFill>
            <a:srgbClr val="00CC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AutoShape 9"/>
          <p:cNvSpPr>
            <a:spLocks noChangeArrowheads="1"/>
          </p:cNvSpPr>
          <p:nvPr/>
        </p:nvSpPr>
        <p:spPr bwMode="auto">
          <a:xfrm>
            <a:off x="2930525" y="4481513"/>
            <a:ext cx="200025" cy="125412"/>
          </a:xfrm>
          <a:prstGeom prst="rightArrow">
            <a:avLst>
              <a:gd name="adj1" fmla="val 50000"/>
              <a:gd name="adj2" fmla="val 39874"/>
            </a:avLst>
          </a:prstGeom>
          <a:solidFill>
            <a:srgbClr val="00CC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3" name="AutoShape 10"/>
          <p:cNvSpPr>
            <a:spLocks noChangeArrowheads="1"/>
          </p:cNvSpPr>
          <p:nvPr/>
        </p:nvSpPr>
        <p:spPr bwMode="auto">
          <a:xfrm>
            <a:off x="3398838" y="4481513"/>
            <a:ext cx="200025" cy="125412"/>
          </a:xfrm>
          <a:prstGeom prst="rightArrow">
            <a:avLst>
              <a:gd name="adj1" fmla="val 50000"/>
              <a:gd name="adj2" fmla="val 39874"/>
            </a:avLst>
          </a:prstGeom>
          <a:solidFill>
            <a:srgbClr val="00CC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AutoShape 11"/>
          <p:cNvSpPr>
            <a:spLocks noChangeArrowheads="1"/>
          </p:cNvSpPr>
          <p:nvPr/>
        </p:nvSpPr>
        <p:spPr bwMode="auto">
          <a:xfrm>
            <a:off x="3940175" y="4337050"/>
            <a:ext cx="144463" cy="287338"/>
          </a:xfrm>
          <a:prstGeom prst="curvedLeftArrow">
            <a:avLst>
              <a:gd name="adj1" fmla="val 39780"/>
              <a:gd name="adj2" fmla="val 79560"/>
              <a:gd name="adj3" fmla="val 33333"/>
            </a:avLst>
          </a:prstGeom>
          <a:solidFill>
            <a:srgbClr val="00CC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Text Box 12"/>
          <p:cNvSpPr txBox="1">
            <a:spLocks noChangeArrowheads="1"/>
          </p:cNvSpPr>
          <p:nvPr/>
        </p:nvSpPr>
        <p:spPr bwMode="auto">
          <a:xfrm>
            <a:off x="4648200" y="3933825"/>
            <a:ext cx="4210050" cy="1616075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230188" indent="-230188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0" dirty="0">
                <a:solidFill>
                  <a:schemeClr val="tx1"/>
                </a:solidFill>
              </a:rPr>
              <a:t>Implement by rotating particle sets.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Keeps processors busy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All processors see all particles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Just like </a:t>
            </a:r>
            <a:r>
              <a:rPr lang="en-US" sz="1800" b="0" dirty="0" smtClean="0">
                <a:solidFill>
                  <a:schemeClr val="tx1"/>
                </a:solidFill>
              </a:rPr>
              <a:t>MGR matrix </a:t>
            </a:r>
            <a:r>
              <a:rPr lang="en-US" sz="1800" b="0" dirty="0">
                <a:solidFill>
                  <a:schemeClr val="tx1"/>
                </a:solidFill>
              </a:rPr>
              <a:t>multiply!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F15E035A-B9F7-5246-B384-12CEBA717AE6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25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7659687" cy="422275"/>
          </a:xfrm>
        </p:spPr>
        <p:txBody>
          <a:bodyPr/>
          <a:lstStyle/>
          <a:p>
            <a:r>
              <a:rPr lang="en-US">
                <a:latin typeface="Arial" charset="0"/>
              </a:rPr>
              <a:t>Far-field forces: Tree Decomposition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5477397"/>
          </a:xfrm>
        </p:spPr>
        <p:txBody>
          <a:bodyPr/>
          <a:lstStyle/>
          <a:p>
            <a:r>
              <a:rPr lang="ja-JP" altLang="en-US" dirty="0">
                <a:latin typeface="Arial" charset="0"/>
              </a:rPr>
              <a:t>“</a:t>
            </a:r>
            <a:r>
              <a:rPr lang="en-US" dirty="0">
                <a:latin typeface="Arial" charset="0"/>
              </a:rPr>
              <a:t>Fast </a:t>
            </a:r>
            <a:r>
              <a:rPr lang="en-US" dirty="0" err="1">
                <a:latin typeface="Arial" charset="0"/>
              </a:rPr>
              <a:t>multipole</a:t>
            </a:r>
            <a:r>
              <a:rPr lang="ja-JP" altLang="en-US" dirty="0">
                <a:latin typeface="Arial" charset="0"/>
              </a:rPr>
              <a:t>”</a:t>
            </a:r>
            <a:r>
              <a:rPr lang="en-US" dirty="0">
                <a:latin typeface="Arial" charset="0"/>
              </a:rPr>
              <a:t> algorithms</a:t>
            </a:r>
          </a:p>
          <a:p>
            <a:pPr lvl="1"/>
            <a:r>
              <a:rPr lang="en-US" dirty="0" smtClean="0">
                <a:latin typeface="Arial" charset="0"/>
              </a:rPr>
              <a:t>Approximate the force from far-away particles</a:t>
            </a:r>
            <a:endParaRPr lang="en-US" dirty="0">
              <a:latin typeface="Arial" charset="0"/>
            </a:endParaRPr>
          </a:p>
          <a:p>
            <a:pPr lvl="1"/>
            <a:r>
              <a:rPr lang="en-US" dirty="0" smtClean="0">
                <a:latin typeface="Arial" charset="0"/>
              </a:rPr>
              <a:t>Simplify a </a:t>
            </a:r>
            <a:r>
              <a:rPr lang="en-US" dirty="0">
                <a:latin typeface="Arial" charset="0"/>
              </a:rPr>
              <a:t>group of far-away </a:t>
            </a:r>
            <a:r>
              <a:rPr lang="en-US" dirty="0" smtClean="0">
                <a:latin typeface="Arial" charset="0"/>
              </a:rPr>
              <a:t>particles </a:t>
            </a:r>
            <a:r>
              <a:rPr lang="en-US" dirty="0">
                <a:latin typeface="Arial" charset="0"/>
              </a:rPr>
              <a:t>into a </a:t>
            </a:r>
            <a:r>
              <a:rPr lang="en-US" dirty="0" smtClean="0">
                <a:latin typeface="Arial" charset="0"/>
              </a:rPr>
              <a:t>single </a:t>
            </a:r>
            <a:r>
              <a:rPr lang="en-US" dirty="0" err="1">
                <a:solidFill>
                  <a:schemeClr val="accent1"/>
                </a:solidFill>
                <a:latin typeface="Arial" charset="0"/>
              </a:rPr>
              <a:t>multipole</a:t>
            </a:r>
            <a:r>
              <a:rPr lang="en-US" dirty="0" smtClean="0">
                <a:latin typeface="Arial" charset="0"/>
              </a:rPr>
              <a:t>.</a:t>
            </a:r>
          </a:p>
          <a:p>
            <a:pPr lvl="1"/>
            <a:r>
              <a:rPr lang="en-US" dirty="0" smtClean="0">
                <a:latin typeface="Arial" charset="0"/>
              </a:rPr>
              <a:t>Do this at </a:t>
            </a:r>
            <a:r>
              <a:rPr lang="en-US" u="sng" dirty="0" smtClean="0">
                <a:latin typeface="Arial" charset="0"/>
              </a:rPr>
              <a:t>every</a:t>
            </a:r>
            <a:r>
              <a:rPr lang="en-US" dirty="0" smtClean="0">
                <a:latin typeface="Arial" charset="0"/>
              </a:rPr>
              <a:t> scale simultaneously (every </a:t>
            </a:r>
            <a:r>
              <a:rPr lang="en-US" dirty="0" err="1" smtClean="0">
                <a:latin typeface="Arial" charset="0"/>
              </a:rPr>
              <a:t>quadtree</a:t>
            </a:r>
            <a:r>
              <a:rPr lang="en-US" dirty="0" smtClean="0">
                <a:latin typeface="Arial" charset="0"/>
              </a:rPr>
              <a:t> level)</a:t>
            </a:r>
            <a:endParaRPr lang="en-US" dirty="0">
              <a:latin typeface="Arial" charset="0"/>
            </a:endParaRPr>
          </a:p>
          <a:p>
            <a:pPr lvl="1"/>
            <a:r>
              <a:rPr lang="en-US" dirty="0">
                <a:latin typeface="Arial" charset="0"/>
              </a:rPr>
              <a:t>Each </a:t>
            </a:r>
            <a:r>
              <a:rPr lang="en-US" dirty="0" err="1">
                <a:latin typeface="Arial" charset="0"/>
              </a:rPr>
              <a:t>quadtree</a:t>
            </a:r>
            <a:r>
              <a:rPr lang="en-US" dirty="0">
                <a:latin typeface="Arial" charset="0"/>
              </a:rPr>
              <a:t> node contains an approximation of descendants.</a:t>
            </a:r>
          </a:p>
          <a:p>
            <a:pPr lvl="1"/>
            <a:endParaRPr lang="en-US" sz="800" dirty="0">
              <a:latin typeface="Arial" charset="0"/>
            </a:endParaRPr>
          </a:p>
          <a:p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O(n log n) or even O(n) </a:t>
            </a:r>
            <a:r>
              <a:rPr lang="en-US" dirty="0" smtClean="0">
                <a:latin typeface="Arial" charset="0"/>
              </a:rPr>
              <a:t/>
            </a:r>
            <a:br>
              <a:rPr lang="en-US" dirty="0" smtClean="0">
                <a:latin typeface="Arial" charset="0"/>
              </a:rPr>
            </a:br>
            <a:r>
              <a:rPr lang="en-US" dirty="0" smtClean="0">
                <a:latin typeface="Arial" charset="0"/>
              </a:rPr>
              <a:t>instead </a:t>
            </a:r>
            <a:r>
              <a:rPr lang="en-US" dirty="0">
                <a:latin typeface="Arial" charset="0"/>
              </a:rPr>
              <a:t>of O(n</a:t>
            </a:r>
            <a:r>
              <a:rPr lang="en-US" baseline="30000" dirty="0">
                <a:latin typeface="Arial" charset="0"/>
              </a:rPr>
              <a:t>2</a:t>
            </a:r>
            <a:r>
              <a:rPr lang="en-US" dirty="0">
                <a:latin typeface="Arial" charset="0"/>
              </a:rPr>
              <a:t>).</a:t>
            </a:r>
          </a:p>
          <a:p>
            <a:endParaRPr lang="en-US" sz="800" dirty="0">
              <a:latin typeface="Arial" charset="0"/>
            </a:endParaRPr>
          </a:p>
          <a:p>
            <a:pPr lvl="1">
              <a:buFontTx/>
              <a:buNone/>
            </a:pPr>
            <a:r>
              <a:rPr lang="en-US" dirty="0">
                <a:latin typeface="Arial" charset="0"/>
              </a:rPr>
              <a:t>     </a:t>
            </a:r>
          </a:p>
          <a:p>
            <a:r>
              <a:rPr lang="en-US" dirty="0" smtClean="0">
                <a:latin typeface="Arial" charset="0"/>
              </a:rPr>
              <a:t>“Top 10 Algorithms of the</a:t>
            </a:r>
            <a:br>
              <a:rPr lang="en-US" dirty="0" smtClean="0">
                <a:latin typeface="Arial" charset="0"/>
              </a:rPr>
            </a:br>
            <a:r>
              <a:rPr lang="en-US" dirty="0" smtClean="0">
                <a:latin typeface="Arial" charset="0"/>
              </a:rPr>
              <a:t>  20</a:t>
            </a:r>
            <a:r>
              <a:rPr lang="en-US" baseline="30000" dirty="0" smtClean="0">
                <a:latin typeface="Arial" charset="0"/>
              </a:rPr>
              <a:t>th</a:t>
            </a:r>
            <a:r>
              <a:rPr lang="en-US" dirty="0" smtClean="0">
                <a:latin typeface="Arial" charset="0"/>
              </a:rPr>
              <a:t> Century” (resources page)</a:t>
            </a:r>
          </a:p>
          <a:p>
            <a:r>
              <a:rPr lang="en-US" dirty="0" smtClean="0">
                <a:latin typeface="Arial" charset="0"/>
              </a:rPr>
              <a:t>Possible </a:t>
            </a:r>
            <a:r>
              <a:rPr lang="en-US" dirty="0">
                <a:latin typeface="Arial" charset="0"/>
              </a:rPr>
              <a:t>topic for later lecture.</a:t>
            </a:r>
            <a:endParaRPr lang="en-US" sz="3200" dirty="0">
              <a:latin typeface="Arial" charset="0"/>
            </a:endParaRPr>
          </a:p>
          <a:p>
            <a:endParaRPr lang="en-US" sz="3200" dirty="0">
              <a:latin typeface="Arial" charset="0"/>
            </a:endParaRPr>
          </a:p>
        </p:txBody>
      </p:sp>
      <p:grpSp>
        <p:nvGrpSpPr>
          <p:cNvPr id="29701" name="Group 4"/>
          <p:cNvGrpSpPr>
            <a:grpSpLocks/>
          </p:cNvGrpSpPr>
          <p:nvPr/>
        </p:nvGrpSpPr>
        <p:grpSpPr bwMode="auto">
          <a:xfrm>
            <a:off x="5336116" y="3052764"/>
            <a:ext cx="2654300" cy="2514600"/>
            <a:chOff x="1152" y="1584"/>
            <a:chExt cx="2304" cy="2304"/>
          </a:xfrm>
        </p:grpSpPr>
        <p:sp>
          <p:nvSpPr>
            <p:cNvPr id="29702" name="Rectangle 5"/>
            <p:cNvSpPr>
              <a:spLocks noChangeArrowheads="1"/>
            </p:cNvSpPr>
            <p:nvPr/>
          </p:nvSpPr>
          <p:spPr bwMode="auto">
            <a:xfrm>
              <a:off x="1152" y="1584"/>
              <a:ext cx="2304" cy="230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3" name="Line 6"/>
            <p:cNvSpPr>
              <a:spLocks noChangeShapeType="1"/>
            </p:cNvSpPr>
            <p:nvPr/>
          </p:nvSpPr>
          <p:spPr bwMode="auto">
            <a:xfrm>
              <a:off x="1152" y="2736"/>
              <a:ext cx="23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4" name="Line 7"/>
            <p:cNvSpPr>
              <a:spLocks noChangeShapeType="1"/>
            </p:cNvSpPr>
            <p:nvPr/>
          </p:nvSpPr>
          <p:spPr bwMode="auto">
            <a:xfrm>
              <a:off x="2304" y="1584"/>
              <a:ext cx="0" cy="23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5" name="Line 8"/>
            <p:cNvSpPr>
              <a:spLocks noChangeShapeType="1"/>
            </p:cNvSpPr>
            <p:nvPr/>
          </p:nvSpPr>
          <p:spPr bwMode="auto">
            <a:xfrm>
              <a:off x="1152" y="2160"/>
              <a:ext cx="23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6" name="Line 9"/>
            <p:cNvSpPr>
              <a:spLocks noChangeShapeType="1"/>
            </p:cNvSpPr>
            <p:nvPr/>
          </p:nvSpPr>
          <p:spPr bwMode="auto">
            <a:xfrm>
              <a:off x="1728" y="1584"/>
              <a:ext cx="0" cy="11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7" name="Line 10"/>
            <p:cNvSpPr>
              <a:spLocks noChangeShapeType="1"/>
            </p:cNvSpPr>
            <p:nvPr/>
          </p:nvSpPr>
          <p:spPr bwMode="auto">
            <a:xfrm>
              <a:off x="2880" y="1584"/>
              <a:ext cx="0" cy="11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8" name="Line 11"/>
            <p:cNvSpPr>
              <a:spLocks noChangeShapeType="1"/>
            </p:cNvSpPr>
            <p:nvPr/>
          </p:nvSpPr>
          <p:spPr bwMode="auto">
            <a:xfrm>
              <a:off x="1440" y="1584"/>
              <a:ext cx="0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9" name="Line 12"/>
            <p:cNvSpPr>
              <a:spLocks noChangeShapeType="1"/>
            </p:cNvSpPr>
            <p:nvPr/>
          </p:nvSpPr>
          <p:spPr bwMode="auto">
            <a:xfrm>
              <a:off x="1152" y="1872"/>
              <a:ext cx="5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0" name="Line 13"/>
            <p:cNvSpPr>
              <a:spLocks noChangeShapeType="1"/>
            </p:cNvSpPr>
            <p:nvPr/>
          </p:nvSpPr>
          <p:spPr bwMode="auto">
            <a:xfrm>
              <a:off x="1584" y="1584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1" name="Line 14"/>
            <p:cNvSpPr>
              <a:spLocks noChangeShapeType="1"/>
            </p:cNvSpPr>
            <p:nvPr/>
          </p:nvSpPr>
          <p:spPr bwMode="auto">
            <a:xfrm>
              <a:off x="1440" y="1728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2" name="Line 15"/>
            <p:cNvSpPr>
              <a:spLocks noChangeShapeType="1"/>
            </p:cNvSpPr>
            <p:nvPr/>
          </p:nvSpPr>
          <p:spPr bwMode="auto">
            <a:xfrm>
              <a:off x="2880" y="2448"/>
              <a:ext cx="5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3" name="Line 16"/>
            <p:cNvSpPr>
              <a:spLocks noChangeShapeType="1"/>
            </p:cNvSpPr>
            <p:nvPr/>
          </p:nvSpPr>
          <p:spPr bwMode="auto">
            <a:xfrm>
              <a:off x="3168" y="2160"/>
              <a:ext cx="0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4" name="Oval 17"/>
            <p:cNvSpPr>
              <a:spLocks noChangeArrowheads="1"/>
            </p:cNvSpPr>
            <p:nvPr/>
          </p:nvSpPr>
          <p:spPr bwMode="auto">
            <a:xfrm>
              <a:off x="2592" y="3504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5" name="Oval 18"/>
            <p:cNvSpPr>
              <a:spLocks noChangeArrowheads="1"/>
            </p:cNvSpPr>
            <p:nvPr/>
          </p:nvSpPr>
          <p:spPr bwMode="auto">
            <a:xfrm>
              <a:off x="1680" y="3024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6" name="Oval 19"/>
            <p:cNvSpPr>
              <a:spLocks noChangeArrowheads="1"/>
            </p:cNvSpPr>
            <p:nvPr/>
          </p:nvSpPr>
          <p:spPr bwMode="auto">
            <a:xfrm>
              <a:off x="3168" y="2976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7" name="Oval 20"/>
            <p:cNvSpPr>
              <a:spLocks noChangeArrowheads="1"/>
            </p:cNvSpPr>
            <p:nvPr/>
          </p:nvSpPr>
          <p:spPr bwMode="auto">
            <a:xfrm>
              <a:off x="1968" y="3456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8" name="Oval 21"/>
            <p:cNvSpPr>
              <a:spLocks noChangeArrowheads="1"/>
            </p:cNvSpPr>
            <p:nvPr/>
          </p:nvSpPr>
          <p:spPr bwMode="auto">
            <a:xfrm>
              <a:off x="1248" y="2256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9" name="Oval 22"/>
            <p:cNvSpPr>
              <a:spLocks noChangeArrowheads="1"/>
            </p:cNvSpPr>
            <p:nvPr/>
          </p:nvSpPr>
          <p:spPr bwMode="auto">
            <a:xfrm>
              <a:off x="1488" y="2544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0" name="Oval 23"/>
            <p:cNvSpPr>
              <a:spLocks noChangeArrowheads="1"/>
            </p:cNvSpPr>
            <p:nvPr/>
          </p:nvSpPr>
          <p:spPr bwMode="auto">
            <a:xfrm>
              <a:off x="2976" y="2256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1" name="Oval 24"/>
            <p:cNvSpPr>
              <a:spLocks noChangeArrowheads="1"/>
            </p:cNvSpPr>
            <p:nvPr/>
          </p:nvSpPr>
          <p:spPr bwMode="auto">
            <a:xfrm>
              <a:off x="3072" y="2352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2" name="Oval 25"/>
            <p:cNvSpPr>
              <a:spLocks noChangeArrowheads="1"/>
            </p:cNvSpPr>
            <p:nvPr/>
          </p:nvSpPr>
          <p:spPr bwMode="auto">
            <a:xfrm>
              <a:off x="2016" y="1920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3" name="Oval 26"/>
            <p:cNvSpPr>
              <a:spLocks noChangeArrowheads="1"/>
            </p:cNvSpPr>
            <p:nvPr/>
          </p:nvSpPr>
          <p:spPr bwMode="auto">
            <a:xfrm>
              <a:off x="1824" y="1728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4" name="Oval 27"/>
            <p:cNvSpPr>
              <a:spLocks noChangeArrowheads="1"/>
            </p:cNvSpPr>
            <p:nvPr/>
          </p:nvSpPr>
          <p:spPr bwMode="auto">
            <a:xfrm>
              <a:off x="2208" y="1728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5" name="Oval 28"/>
            <p:cNvSpPr>
              <a:spLocks noChangeArrowheads="1"/>
            </p:cNvSpPr>
            <p:nvPr/>
          </p:nvSpPr>
          <p:spPr bwMode="auto">
            <a:xfrm>
              <a:off x="1488" y="1632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6" name="Oval 29"/>
            <p:cNvSpPr>
              <a:spLocks noChangeArrowheads="1"/>
            </p:cNvSpPr>
            <p:nvPr/>
          </p:nvSpPr>
          <p:spPr bwMode="auto">
            <a:xfrm>
              <a:off x="1488" y="1728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7" name="Oval 30"/>
            <p:cNvSpPr>
              <a:spLocks noChangeArrowheads="1"/>
            </p:cNvSpPr>
            <p:nvPr/>
          </p:nvSpPr>
          <p:spPr bwMode="auto">
            <a:xfrm>
              <a:off x="1632" y="1632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8" name="Oval 31"/>
            <p:cNvSpPr>
              <a:spLocks noChangeArrowheads="1"/>
            </p:cNvSpPr>
            <p:nvPr/>
          </p:nvSpPr>
          <p:spPr bwMode="auto">
            <a:xfrm>
              <a:off x="1584" y="1728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9" name="Oval 32"/>
            <p:cNvSpPr>
              <a:spLocks noChangeArrowheads="1"/>
            </p:cNvSpPr>
            <p:nvPr/>
          </p:nvSpPr>
          <p:spPr bwMode="auto">
            <a:xfrm>
              <a:off x="1632" y="1776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0" name="Oval 33"/>
            <p:cNvSpPr>
              <a:spLocks noChangeArrowheads="1"/>
            </p:cNvSpPr>
            <p:nvPr/>
          </p:nvSpPr>
          <p:spPr bwMode="auto">
            <a:xfrm>
              <a:off x="1200" y="1632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1" name="Oval 34"/>
            <p:cNvSpPr>
              <a:spLocks noChangeArrowheads="1"/>
            </p:cNvSpPr>
            <p:nvPr/>
          </p:nvSpPr>
          <p:spPr bwMode="auto">
            <a:xfrm>
              <a:off x="1296" y="1776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2" name="Oval 35"/>
            <p:cNvSpPr>
              <a:spLocks noChangeArrowheads="1"/>
            </p:cNvSpPr>
            <p:nvPr/>
          </p:nvSpPr>
          <p:spPr bwMode="auto">
            <a:xfrm>
              <a:off x="2736" y="1728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3" name="Oval 36"/>
            <p:cNvSpPr>
              <a:spLocks noChangeArrowheads="1"/>
            </p:cNvSpPr>
            <p:nvPr/>
          </p:nvSpPr>
          <p:spPr bwMode="auto">
            <a:xfrm>
              <a:off x="3024" y="1776"/>
              <a:ext cx="48" cy="4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4A107487-E6A3-8242-BFD0-3A6DA2348D53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26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30723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Summary of Particle Methods</a:t>
            </a:r>
          </a:p>
        </p:txBody>
      </p:sp>
      <p:sp>
        <p:nvSpPr>
          <p:cNvPr id="30724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5367338"/>
          </a:xfrm>
        </p:spPr>
        <p:txBody>
          <a:bodyPr/>
          <a:lstStyle/>
          <a:p>
            <a:r>
              <a:rPr lang="en-US">
                <a:latin typeface="Arial" charset="0"/>
              </a:rPr>
              <a:t>Model contains discrete entities, namely, particles</a:t>
            </a:r>
          </a:p>
          <a:p>
            <a:pPr algn="ctr">
              <a:spcBef>
                <a:spcPct val="50000"/>
              </a:spcBef>
              <a:buSzTx/>
              <a:buFontTx/>
              <a:buNone/>
            </a:pPr>
            <a:r>
              <a:rPr lang="en-US" sz="2000" b="1">
                <a:solidFill>
                  <a:srgbClr val="800000"/>
                </a:solidFill>
                <a:latin typeface="Arial" charset="0"/>
              </a:rPr>
              <a:t>force = external_force + nearby_force + far_field_force</a:t>
            </a:r>
            <a:endParaRPr lang="en-US" b="1">
              <a:solidFill>
                <a:srgbClr val="800000"/>
              </a:solidFill>
              <a:latin typeface="Arial" charset="0"/>
            </a:endParaRPr>
          </a:p>
          <a:p>
            <a:endParaRPr lang="en-US" sz="2000">
              <a:latin typeface="Arial" charset="0"/>
            </a:endParaRPr>
          </a:p>
          <a:p>
            <a:r>
              <a:rPr lang="en-US">
                <a:latin typeface="Arial" charset="0"/>
              </a:rPr>
              <a:t>Time is continuous – is discretized to solve</a:t>
            </a:r>
          </a:p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Simulation follows particles through timesteps</a:t>
            </a:r>
          </a:p>
          <a:p>
            <a:pPr lvl="1"/>
            <a:endParaRPr lang="en-US">
              <a:latin typeface="Arial" charset="0"/>
            </a:endParaRPr>
          </a:p>
          <a:p>
            <a:pPr lvl="1"/>
            <a:r>
              <a:rPr lang="en-US">
                <a:latin typeface="Arial" charset="0"/>
              </a:rPr>
              <a:t>All-pairs algorithm is simple, but inefficient, O(n</a:t>
            </a:r>
            <a:r>
              <a:rPr lang="en-US" baseline="30000">
                <a:latin typeface="Arial" charset="0"/>
              </a:rPr>
              <a:t>2</a:t>
            </a:r>
            <a:r>
              <a:rPr lang="en-US">
                <a:latin typeface="Arial" charset="0"/>
              </a:rPr>
              <a:t>)</a:t>
            </a:r>
          </a:p>
          <a:p>
            <a:pPr lvl="1"/>
            <a:r>
              <a:rPr lang="en-US">
                <a:latin typeface="Arial" charset="0"/>
              </a:rPr>
              <a:t>Particle-mesh methods approximates by moving particles</a:t>
            </a:r>
          </a:p>
          <a:p>
            <a:pPr lvl="1"/>
            <a:r>
              <a:rPr lang="en-US">
                <a:latin typeface="Arial" charset="0"/>
              </a:rPr>
              <a:t>Tree-based algorithms approximate by treating set of particles as a group, when far away</a:t>
            </a:r>
          </a:p>
          <a:p>
            <a:pPr lvl="1"/>
            <a:endParaRPr lang="en-US">
              <a:latin typeface="Arial" charset="0"/>
            </a:endParaRPr>
          </a:p>
          <a:p>
            <a:pPr lvl="1"/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This is a special case of a </a:t>
            </a:r>
            <a:r>
              <a:rPr lang="ja-JP" altLang="en-US">
                <a:latin typeface="Arial" charset="0"/>
              </a:rPr>
              <a:t>“</a:t>
            </a:r>
            <a:r>
              <a:rPr lang="en-US">
                <a:latin typeface="Arial" charset="0"/>
              </a:rPr>
              <a:t>lumped</a:t>
            </a:r>
            <a:r>
              <a:rPr lang="ja-JP" altLang="en-US">
                <a:latin typeface="Arial" charset="0"/>
              </a:rPr>
              <a:t>”</a:t>
            </a:r>
            <a:r>
              <a:rPr lang="en-US">
                <a:latin typeface="Arial" charset="0"/>
              </a:rPr>
              <a:t> system . . 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287EA6A9-39C3-3241-AAA2-D28B43E0AD4D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27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81200" y="1828800"/>
            <a:ext cx="5229225" cy="2198688"/>
          </a:xfrm>
        </p:spPr>
        <p:txBody>
          <a:bodyPr/>
          <a:lstStyle/>
          <a:p>
            <a:r>
              <a:rPr lang="en-US" sz="5400">
                <a:solidFill>
                  <a:schemeClr val="accent1"/>
                </a:solidFill>
                <a:latin typeface="Helvetica" charset="0"/>
              </a:rPr>
              <a:t>Lumped Systems:</a:t>
            </a:r>
            <a:br>
              <a:rPr lang="en-US" sz="5400">
                <a:solidFill>
                  <a:schemeClr val="accent1"/>
                </a:solidFill>
                <a:latin typeface="Helvetica" charset="0"/>
              </a:rPr>
            </a:br>
            <a:r>
              <a:rPr lang="en-US" sz="5400">
                <a:solidFill>
                  <a:schemeClr val="accent1"/>
                </a:solidFill>
                <a:latin typeface="Helvetica" charset="0"/>
              </a:rPr>
              <a:t>ODEs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1793FAFC-E9E8-314E-ADDC-F1C71FB6108D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28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6592887" cy="422275"/>
          </a:xfrm>
        </p:spPr>
        <p:txBody>
          <a:bodyPr/>
          <a:lstStyle/>
          <a:p>
            <a:r>
              <a:rPr lang="en-US">
                <a:latin typeface="Arial" charset="0"/>
              </a:rPr>
              <a:t>System of Lumped Variables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229600" cy="6105262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Finitely many variables </a:t>
            </a:r>
            <a:endParaRPr lang="en-US" dirty="0">
              <a:latin typeface="Times New Roman" charset="0"/>
            </a:endParaRPr>
          </a:p>
          <a:p>
            <a:r>
              <a:rPr lang="en-US" dirty="0">
                <a:latin typeface="Arial" charset="0"/>
              </a:rPr>
              <a:t>Depending on a continuous parameter (usually time)</a:t>
            </a:r>
          </a:p>
          <a:p>
            <a:pPr lvl="8"/>
            <a:endParaRPr lang="en-US" sz="800" dirty="0">
              <a:latin typeface="Times New Roman" charset="0"/>
            </a:endParaRPr>
          </a:p>
          <a:p>
            <a:r>
              <a:rPr lang="en-US" dirty="0" smtClean="0">
                <a:latin typeface="Arial" charset="0"/>
              </a:rPr>
              <a:t>Example 1 – System of chemical reactions:</a:t>
            </a:r>
          </a:p>
          <a:p>
            <a:pPr lvl="1"/>
            <a:r>
              <a:rPr lang="en-US" dirty="0" smtClean="0">
                <a:latin typeface="Arial" charset="0"/>
              </a:rPr>
              <a:t>Each reaction consumes some “compounds” and produces others</a:t>
            </a:r>
          </a:p>
          <a:p>
            <a:pPr lvl="1"/>
            <a:r>
              <a:rPr lang="en-US" dirty="0" err="1" smtClean="0">
                <a:latin typeface="Arial" charset="0"/>
              </a:rPr>
              <a:t>Stoichometric</a:t>
            </a:r>
            <a:r>
              <a:rPr lang="en-US" dirty="0" smtClean="0">
                <a:latin typeface="Arial" charset="0"/>
              </a:rPr>
              <a:t> matrix </a:t>
            </a:r>
            <a:r>
              <a:rPr lang="en-US" dirty="0" smtClean="0">
                <a:solidFill>
                  <a:srgbClr val="FC0128"/>
                </a:solidFill>
                <a:latin typeface="Arial" charset="0"/>
              </a:rPr>
              <a:t>S</a:t>
            </a:r>
            <a:r>
              <a:rPr lang="en-US" dirty="0" smtClean="0">
                <a:latin typeface="Arial" charset="0"/>
              </a:rPr>
              <a:t>: rows for compounds, cols for reactions</a:t>
            </a:r>
          </a:p>
          <a:p>
            <a:pPr lvl="1"/>
            <a:r>
              <a:rPr lang="en-US" dirty="0" smtClean="0">
                <a:latin typeface="Arial" charset="0"/>
              </a:rPr>
              <a:t>Compound </a:t>
            </a:r>
            <a:r>
              <a:rPr lang="en-US" u="sng" dirty="0" smtClean="0">
                <a:latin typeface="Arial" charset="0"/>
              </a:rPr>
              <a:t>concentrations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smtClean="0">
                <a:solidFill>
                  <a:srgbClr val="FC0128"/>
                </a:solidFill>
                <a:latin typeface="Arial" charset="0"/>
              </a:rPr>
              <a:t>x(</a:t>
            </a:r>
            <a:r>
              <a:rPr lang="en-US" dirty="0" err="1" smtClean="0">
                <a:solidFill>
                  <a:srgbClr val="FC0128"/>
                </a:solidFill>
                <a:latin typeface="Arial" charset="0"/>
              </a:rPr>
              <a:t>i</a:t>
            </a:r>
            <a:r>
              <a:rPr lang="en-US" dirty="0" smtClean="0">
                <a:solidFill>
                  <a:srgbClr val="FC0128"/>
                </a:solidFill>
                <a:latin typeface="Arial" charset="0"/>
              </a:rPr>
              <a:t>) </a:t>
            </a:r>
            <a:r>
              <a:rPr lang="en-US" dirty="0" smtClean="0">
                <a:latin typeface="Arial" charset="0"/>
              </a:rPr>
              <a:t>in terms of </a:t>
            </a:r>
            <a:r>
              <a:rPr lang="en-US" u="sng" dirty="0" smtClean="0">
                <a:latin typeface="Arial" charset="0"/>
              </a:rPr>
              <a:t>reaction rates </a:t>
            </a:r>
            <a:r>
              <a:rPr lang="en-US" dirty="0" smtClean="0">
                <a:solidFill>
                  <a:srgbClr val="FC0128"/>
                </a:solidFill>
                <a:latin typeface="Arial" charset="0"/>
              </a:rPr>
              <a:t>v(j)</a:t>
            </a:r>
            <a:r>
              <a:rPr lang="en-US" dirty="0" smtClean="0">
                <a:latin typeface="Arial" charset="0"/>
              </a:rPr>
              <a:t>:</a:t>
            </a:r>
          </a:p>
          <a:p>
            <a:pPr marL="495300" lvl="1" indent="0">
              <a:buNone/>
            </a:pPr>
            <a:r>
              <a:rPr lang="en-US" dirty="0" smtClean="0">
                <a:solidFill>
                  <a:srgbClr val="FC0128"/>
                </a:solidFill>
                <a:latin typeface="Arial" charset="0"/>
              </a:rPr>
              <a:t>                                       dx/</a:t>
            </a:r>
            <a:r>
              <a:rPr lang="en-US" dirty="0" err="1" smtClean="0">
                <a:solidFill>
                  <a:srgbClr val="FC0128"/>
                </a:solidFill>
                <a:latin typeface="Arial" charset="0"/>
              </a:rPr>
              <a:t>dt</a:t>
            </a:r>
            <a:r>
              <a:rPr lang="en-US" dirty="0" smtClean="0">
                <a:solidFill>
                  <a:srgbClr val="FC0128"/>
                </a:solidFill>
                <a:latin typeface="Arial" charset="0"/>
              </a:rPr>
              <a:t> = S * v</a:t>
            </a:r>
            <a:endParaRPr lang="en-US" dirty="0" smtClean="0">
              <a:latin typeface="Arial" charset="0"/>
            </a:endParaRPr>
          </a:p>
          <a:p>
            <a:r>
              <a:rPr lang="en-US" dirty="0" smtClean="0">
                <a:latin typeface="Arial" charset="0"/>
              </a:rPr>
              <a:t>Example </a:t>
            </a:r>
            <a:r>
              <a:rPr lang="en-US" dirty="0">
                <a:latin typeface="Arial" charset="0"/>
              </a:rPr>
              <a:t>2 </a:t>
            </a:r>
            <a:r>
              <a:rPr lang="en-US" dirty="0" smtClean="0">
                <a:latin typeface="Arial" charset="0"/>
              </a:rPr>
              <a:t>– Electronic circuit</a:t>
            </a:r>
            <a:r>
              <a:rPr lang="en-US" dirty="0">
                <a:latin typeface="Arial" charset="0"/>
              </a:rPr>
              <a:t>:</a:t>
            </a:r>
          </a:p>
          <a:p>
            <a:pPr lvl="1"/>
            <a:r>
              <a:rPr lang="en-US" dirty="0">
                <a:latin typeface="Arial" charset="0"/>
              </a:rPr>
              <a:t>Circuit is a graph.</a:t>
            </a:r>
          </a:p>
          <a:p>
            <a:pPr marL="1082675" lvl="2" indent="-168275"/>
            <a:r>
              <a:rPr lang="en-US" dirty="0">
                <a:latin typeface="Arial" charset="0"/>
              </a:rPr>
              <a:t>wires are edges.</a:t>
            </a:r>
          </a:p>
          <a:p>
            <a:pPr marL="1082675" lvl="2" indent="-168275"/>
            <a:r>
              <a:rPr lang="en-US" dirty="0" smtClean="0">
                <a:latin typeface="Arial" charset="0"/>
              </a:rPr>
              <a:t>each </a:t>
            </a:r>
            <a:r>
              <a:rPr lang="en-US" dirty="0">
                <a:latin typeface="Arial" charset="0"/>
              </a:rPr>
              <a:t>edge has resistor, capacitor, inductor or voltage source.</a:t>
            </a:r>
          </a:p>
          <a:p>
            <a:pPr lvl="1"/>
            <a:r>
              <a:rPr lang="en-US" dirty="0">
                <a:latin typeface="Arial" charset="0"/>
              </a:rPr>
              <a:t>Variables are </a:t>
            </a:r>
            <a:r>
              <a:rPr lang="en-US" u="sng" dirty="0">
                <a:latin typeface="Arial" charset="0"/>
              </a:rPr>
              <a:t>voltage</a:t>
            </a:r>
            <a:r>
              <a:rPr lang="en-US" dirty="0">
                <a:latin typeface="Arial" charset="0"/>
              </a:rPr>
              <a:t> &amp; </a:t>
            </a:r>
            <a:r>
              <a:rPr lang="en-US" u="sng" dirty="0">
                <a:latin typeface="Arial" charset="0"/>
              </a:rPr>
              <a:t>current</a:t>
            </a:r>
            <a:r>
              <a:rPr lang="en-US" dirty="0">
                <a:latin typeface="Arial" charset="0"/>
              </a:rPr>
              <a:t> at endpoints of edges.</a:t>
            </a:r>
          </a:p>
          <a:p>
            <a:pPr lvl="1"/>
            <a:r>
              <a:rPr lang="en-US" dirty="0">
                <a:latin typeface="Arial" charset="0"/>
              </a:rPr>
              <a:t>Related by Ohm</a:t>
            </a:r>
            <a:r>
              <a:rPr lang="ja-JP" altLang="en-US" dirty="0">
                <a:latin typeface="Arial" charset="0"/>
              </a:rPr>
              <a:t>’</a:t>
            </a:r>
            <a:r>
              <a:rPr lang="en-US" dirty="0">
                <a:latin typeface="Arial" charset="0"/>
              </a:rPr>
              <a:t>s Law, </a:t>
            </a:r>
            <a:r>
              <a:rPr lang="en-US" dirty="0" err="1">
                <a:latin typeface="Arial" charset="0"/>
              </a:rPr>
              <a:t>Kirchoff</a:t>
            </a:r>
            <a:r>
              <a:rPr lang="ja-JP" altLang="en-US" dirty="0">
                <a:latin typeface="Arial" charset="0"/>
              </a:rPr>
              <a:t>’</a:t>
            </a:r>
            <a:r>
              <a:rPr lang="en-US" dirty="0">
                <a:latin typeface="Arial" charset="0"/>
              </a:rPr>
              <a:t>s Laws, etc.</a:t>
            </a:r>
          </a:p>
          <a:p>
            <a:pPr lvl="4"/>
            <a:endParaRPr lang="en-US" sz="800" dirty="0">
              <a:latin typeface="Times New Roman" charset="0"/>
            </a:endParaRPr>
          </a:p>
          <a:p>
            <a:r>
              <a:rPr lang="en-US" dirty="0">
                <a:latin typeface="Arial" charset="0"/>
              </a:rPr>
              <a:t>Forms a system of ordinary differential equations (ODEs).</a:t>
            </a:r>
          </a:p>
          <a:p>
            <a:pPr lvl="1"/>
            <a:r>
              <a:rPr lang="en-US" dirty="0">
                <a:latin typeface="Arial" charset="0"/>
              </a:rPr>
              <a:t>Differentiated with respect to time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6254E91F-009E-994E-8021-1E6AF80E95C9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29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7777446" cy="435504"/>
          </a:xfrm>
        </p:spPr>
        <p:txBody>
          <a:bodyPr/>
          <a:lstStyle/>
          <a:p>
            <a:r>
              <a:rPr lang="en-US" dirty="0" smtClean="0">
                <a:latin typeface="Arial" charset="0"/>
              </a:rPr>
              <a:t>Example: Stoichiometry Matrix </a:t>
            </a:r>
            <a:r>
              <a:rPr lang="en-US" sz="2000" dirty="0" smtClean="0">
                <a:solidFill>
                  <a:srgbClr val="FC0128"/>
                </a:solidFill>
                <a:latin typeface="Arial" charset="0"/>
              </a:rPr>
              <a:t>(slide in progress)</a:t>
            </a:r>
            <a:endParaRPr lang="en-US" dirty="0">
              <a:solidFill>
                <a:srgbClr val="FC0128"/>
              </a:solidFill>
              <a:latin typeface="Arial" charset="0"/>
            </a:endParaRP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1999" y="914400"/>
            <a:ext cx="7953785" cy="5037276"/>
          </a:xfrm>
        </p:spPr>
        <p:txBody>
          <a:bodyPr/>
          <a:lstStyle/>
          <a:p>
            <a:r>
              <a:rPr lang="en-US" dirty="0" smtClean="0">
                <a:latin typeface="Arial" charset="0"/>
              </a:rPr>
              <a:t>System of reacting chemical compounds</a:t>
            </a:r>
          </a:p>
          <a:p>
            <a:r>
              <a:rPr lang="en-US" dirty="0" smtClean="0">
                <a:latin typeface="Arial" charset="0"/>
              </a:rPr>
              <a:t>Matrix S : row = compound, column = reaction</a:t>
            </a:r>
          </a:p>
          <a:p>
            <a:pPr marL="0" indent="0">
              <a:buNone/>
            </a:pPr>
            <a:endParaRPr lang="en-US" dirty="0">
              <a:latin typeface="Arial" charset="0"/>
            </a:endParaRPr>
          </a:p>
          <a:p>
            <a:r>
              <a:rPr lang="en-US" dirty="0" smtClean="0">
                <a:latin typeface="Arial" charset="0"/>
              </a:rPr>
              <a:t>Linear system: d(concentration)/</a:t>
            </a:r>
            <a:r>
              <a:rPr lang="en-US" dirty="0" err="1" smtClean="0">
                <a:latin typeface="Arial" charset="0"/>
              </a:rPr>
              <a:t>dt</a:t>
            </a:r>
            <a:r>
              <a:rPr lang="en-US" dirty="0" smtClean="0">
                <a:latin typeface="Arial" charset="0"/>
              </a:rPr>
              <a:t> = S * reaction rate</a:t>
            </a:r>
            <a:endParaRPr lang="en-US" dirty="0">
              <a:latin typeface="Arial" charset="0"/>
            </a:endParaRPr>
          </a:p>
          <a:p>
            <a:pPr marL="495300" lvl="1" indent="0">
              <a:buNone/>
            </a:pPr>
            <a:r>
              <a:rPr lang="en-US" dirty="0">
                <a:latin typeface="Arial" charset="0"/>
              </a:rPr>
              <a:t>c</a:t>
            </a:r>
            <a:r>
              <a:rPr lang="en-US" dirty="0" smtClean="0">
                <a:latin typeface="Arial" charset="0"/>
              </a:rPr>
              <a:t>ompound A</a:t>
            </a:r>
            <a:endParaRPr lang="en-US" dirty="0">
              <a:latin typeface="Arial" charset="0"/>
            </a:endParaRPr>
          </a:p>
          <a:p>
            <a:pPr marL="495300" lvl="1" indent="0">
              <a:buNone/>
            </a:pPr>
            <a:r>
              <a:rPr lang="en-US" dirty="0" smtClean="0">
                <a:latin typeface="Arial" charset="0"/>
              </a:rPr>
              <a:t>compound C</a:t>
            </a:r>
            <a:endParaRPr lang="en-US" dirty="0">
              <a:latin typeface="Arial" charset="0"/>
            </a:endParaRPr>
          </a:p>
          <a:p>
            <a:pPr marL="495300" lvl="1" indent="0">
              <a:buNone/>
            </a:pPr>
            <a:r>
              <a:rPr lang="en-US" dirty="0" smtClean="0">
                <a:latin typeface="Arial" charset="0"/>
              </a:rPr>
              <a:t>compound P</a:t>
            </a:r>
            <a:endParaRPr lang="en-US" dirty="0">
              <a:latin typeface="Arial" charset="0"/>
            </a:endParaRPr>
          </a:p>
          <a:p>
            <a:pPr marL="495300" lvl="1" indent="0">
              <a:buNone/>
            </a:pPr>
            <a:r>
              <a:rPr lang="en-US" dirty="0" smtClean="0">
                <a:latin typeface="Arial" charset="0"/>
              </a:rPr>
              <a:t>compound CP</a:t>
            </a:r>
            <a:endParaRPr lang="en-US" dirty="0">
              <a:latin typeface="Arial" charset="0"/>
            </a:endParaRPr>
          </a:p>
          <a:p>
            <a:pPr marL="495300" lvl="1" indent="0">
              <a:buNone/>
            </a:pPr>
            <a:r>
              <a:rPr lang="en-US" dirty="0" smtClean="0">
                <a:latin typeface="Arial" charset="0"/>
              </a:rPr>
              <a:t>compound AP</a:t>
            </a:r>
          </a:p>
          <a:p>
            <a:pPr marL="495300" lvl="1" indent="0">
              <a:buNone/>
            </a:pPr>
            <a:r>
              <a:rPr lang="en-US" dirty="0" smtClean="0">
                <a:latin typeface="Arial" charset="0"/>
              </a:rPr>
              <a:t>compound PC</a:t>
            </a:r>
            <a:endParaRPr lang="en-US" dirty="0">
              <a:latin typeface="Arial" charset="0"/>
            </a:endParaRPr>
          </a:p>
          <a:p>
            <a:pPr>
              <a:buFontTx/>
              <a:buNone/>
            </a:pPr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Write as single large system of ODEs (possibly with constraints).</a:t>
            </a:r>
          </a:p>
        </p:txBody>
      </p:sp>
      <p:sp>
        <p:nvSpPr>
          <p:cNvPr id="33798" name="Text Box 5"/>
          <p:cNvSpPr txBox="1">
            <a:spLocks noChangeArrowheads="1"/>
          </p:cNvSpPr>
          <p:nvPr/>
        </p:nvSpPr>
        <p:spPr bwMode="auto">
          <a:xfrm>
            <a:off x="3962400" y="2735263"/>
            <a:ext cx="4753384" cy="204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35000"/>
              </a:spcBef>
            </a:pPr>
            <a:r>
              <a:rPr lang="en-US" sz="1800" b="0" dirty="0">
                <a:solidFill>
                  <a:schemeClr val="tx1"/>
                </a:solidFill>
                <a:latin typeface="Times New Roman" charset="0"/>
              </a:rPr>
              <a:t>		</a:t>
            </a:r>
            <a:r>
              <a:rPr lang="en-US" sz="1800" b="0" dirty="0" smtClean="0">
                <a:solidFill>
                  <a:schemeClr val="tx1"/>
                </a:solidFill>
                <a:latin typeface="Times New Roman" charset="0"/>
              </a:rPr>
              <a:t>1</a:t>
            </a:r>
            <a:r>
              <a:rPr lang="en-US" sz="1800" b="0" dirty="0">
                <a:solidFill>
                  <a:schemeClr val="tx1"/>
                </a:solidFill>
                <a:latin typeface="Times New Roman" charset="0"/>
              </a:rPr>
              <a:t>	</a:t>
            </a:r>
            <a:r>
              <a:rPr lang="en-US" sz="1800" b="0" dirty="0" smtClean="0">
                <a:solidFill>
                  <a:schemeClr val="tx1"/>
                </a:solidFill>
                <a:latin typeface="Times New Roman" charset="0"/>
              </a:rPr>
              <a:t>v</a:t>
            </a:r>
            <a:r>
              <a:rPr lang="en-US" sz="1800" b="0" baseline="-25000" dirty="0" smtClean="0">
                <a:solidFill>
                  <a:schemeClr val="tx1"/>
                </a:solidFill>
                <a:latin typeface="Times New Roman" charset="0"/>
              </a:rPr>
              <a:t>1</a:t>
            </a:r>
            <a:r>
              <a:rPr lang="en-US" sz="1800" b="0" dirty="0">
                <a:solidFill>
                  <a:schemeClr val="tx1"/>
                </a:solidFill>
                <a:latin typeface="Times New Roman" charset="0"/>
              </a:rPr>
              <a:t>	</a:t>
            </a:r>
          </a:p>
          <a:p>
            <a:pPr>
              <a:spcBef>
                <a:spcPct val="35000"/>
              </a:spcBef>
            </a:pPr>
            <a:r>
              <a:rPr lang="en-US" sz="1800" b="0" dirty="0">
                <a:solidFill>
                  <a:schemeClr val="tx1"/>
                </a:solidFill>
                <a:latin typeface="Times New Roman" charset="0"/>
              </a:rPr>
              <a:t>	</a:t>
            </a:r>
            <a:r>
              <a:rPr lang="en-US" sz="1800" b="0" dirty="0" smtClean="0">
                <a:solidFill>
                  <a:schemeClr val="tx1"/>
                </a:solidFill>
                <a:latin typeface="Times New Roman" charset="0"/>
              </a:rPr>
              <a:t>-1</a:t>
            </a:r>
            <a:r>
              <a:rPr lang="en-US" sz="1800" b="0" dirty="0">
                <a:solidFill>
                  <a:schemeClr val="tx1"/>
                </a:solidFill>
                <a:latin typeface="Times New Roman" charset="0"/>
              </a:rPr>
              <a:t>	</a:t>
            </a:r>
            <a:r>
              <a:rPr lang="en-US" sz="1800" b="0" dirty="0" smtClean="0">
                <a:solidFill>
                  <a:schemeClr val="tx1"/>
                </a:solidFill>
                <a:latin typeface="Times New Roman" charset="0"/>
              </a:rPr>
              <a:t>-1     </a:t>
            </a:r>
            <a:r>
              <a:rPr lang="en-US" sz="1800" b="0" dirty="0">
                <a:solidFill>
                  <a:schemeClr val="tx1"/>
                </a:solidFill>
                <a:latin typeface="Times New Roman" charset="0"/>
              </a:rPr>
              <a:t>*	</a:t>
            </a:r>
            <a:r>
              <a:rPr lang="en-US" sz="1800" b="0" dirty="0" smtClean="0">
                <a:solidFill>
                  <a:schemeClr val="tx1"/>
                </a:solidFill>
                <a:latin typeface="Times New Roman" charset="0"/>
              </a:rPr>
              <a:t>v</a:t>
            </a:r>
            <a:r>
              <a:rPr lang="en-US" sz="1800" b="0" baseline="-25000" dirty="0" smtClean="0">
                <a:solidFill>
                  <a:schemeClr val="tx1"/>
                </a:solidFill>
                <a:latin typeface="Times New Roman" charset="0"/>
              </a:rPr>
              <a:t>2</a:t>
            </a:r>
            <a:r>
              <a:rPr lang="en-US" sz="1800" b="0" dirty="0" smtClean="0">
                <a:solidFill>
                  <a:schemeClr val="tx1"/>
                </a:solidFill>
                <a:latin typeface="Times New Roman" charset="0"/>
              </a:rPr>
              <a:t>    </a:t>
            </a:r>
            <a:r>
              <a:rPr lang="en-US" sz="1800" b="0" dirty="0">
                <a:solidFill>
                  <a:schemeClr val="tx1"/>
                </a:solidFill>
                <a:latin typeface="Times New Roman" charset="0"/>
              </a:rPr>
              <a:t>=	</a:t>
            </a:r>
            <a:r>
              <a:rPr lang="en-US" sz="1800" b="0" dirty="0" smtClean="0">
                <a:solidFill>
                  <a:schemeClr val="tx1"/>
                </a:solidFill>
                <a:latin typeface="Times New Roman" charset="0"/>
              </a:rPr>
              <a:t>dx</a:t>
            </a:r>
            <a:r>
              <a:rPr lang="en-US" sz="1800" b="0" baseline="-25000" dirty="0" smtClean="0">
                <a:solidFill>
                  <a:schemeClr val="tx1"/>
                </a:solidFill>
                <a:latin typeface="Times New Roman" charset="0"/>
              </a:rPr>
              <a:t>2</a:t>
            </a:r>
            <a:r>
              <a:rPr lang="en-US" sz="1800" b="0" dirty="0" smtClean="0">
                <a:solidFill>
                  <a:schemeClr val="tx1"/>
                </a:solidFill>
                <a:latin typeface="Times New Roman" charset="0"/>
              </a:rPr>
              <a:t>	-1		v</a:t>
            </a:r>
            <a:r>
              <a:rPr lang="en-US" sz="1800" b="0" baseline="-25000" dirty="0" smtClean="0">
                <a:solidFill>
                  <a:schemeClr val="tx1"/>
                </a:solidFill>
                <a:latin typeface="Times New Roman" charset="0"/>
              </a:rPr>
              <a:t>3</a:t>
            </a:r>
            <a:r>
              <a:rPr lang="en-US" sz="1800" b="0" dirty="0" smtClean="0">
                <a:solidFill>
                  <a:schemeClr val="tx1"/>
                </a:solidFill>
                <a:latin typeface="Times New Roman" charset="0"/>
              </a:rPr>
              <a:t>	     -1</a:t>
            </a:r>
            <a:r>
              <a:rPr lang="en-US" sz="1800" b="0" dirty="0">
                <a:solidFill>
                  <a:schemeClr val="tx1"/>
                </a:solidFill>
                <a:latin typeface="Times New Roman" charset="0"/>
              </a:rPr>
              <a:t>	1</a:t>
            </a:r>
            <a:r>
              <a:rPr lang="en-US" sz="1800" b="0" dirty="0" smtClean="0">
                <a:solidFill>
                  <a:schemeClr val="tx1"/>
                </a:solidFill>
                <a:latin typeface="Times New Roman" charset="0"/>
              </a:rPr>
              <a:t>              1</a:t>
            </a:r>
          </a:p>
          <a:p>
            <a:pPr>
              <a:spcBef>
                <a:spcPct val="35000"/>
              </a:spcBef>
            </a:pPr>
            <a:r>
              <a:rPr lang="en-US" sz="1800" b="0" dirty="0">
                <a:solidFill>
                  <a:schemeClr val="tx1"/>
                </a:solidFill>
                <a:latin typeface="Times New Roman" charset="0"/>
              </a:rPr>
              <a:t>		</a:t>
            </a:r>
            <a:r>
              <a:rPr lang="en-US" sz="1800" b="0" dirty="0" smtClean="0">
                <a:solidFill>
                  <a:schemeClr val="tx1"/>
                </a:solidFill>
                <a:latin typeface="Times New Roman" charset="0"/>
              </a:rPr>
              <a:t>-1</a:t>
            </a:r>
            <a:endParaRPr lang="en-US" sz="1800" b="0" dirty="0">
              <a:solidFill>
                <a:schemeClr val="tx1"/>
              </a:solidFill>
              <a:latin typeface="Times New Roman" charset="0"/>
            </a:endParaRPr>
          </a:p>
          <a:p>
            <a:pPr>
              <a:spcBef>
                <a:spcPct val="35000"/>
              </a:spcBef>
            </a:pPr>
            <a:r>
              <a:rPr lang="en-US" sz="1800" b="0" dirty="0" smtClean="0">
                <a:solidFill>
                  <a:schemeClr val="tx1"/>
                </a:solidFill>
                <a:latin typeface="Times New Roman" charset="0"/>
              </a:rPr>
              <a:t>1</a:t>
            </a:r>
            <a:r>
              <a:rPr lang="en-US" sz="1800" b="0" dirty="0">
                <a:solidFill>
                  <a:schemeClr val="tx1"/>
                </a:solidFill>
                <a:latin typeface="Times New Roman" charset="0"/>
              </a:rPr>
              <a:t>				0</a:t>
            </a:r>
          </a:p>
        </p:txBody>
      </p:sp>
      <p:sp>
        <p:nvSpPr>
          <p:cNvPr id="33799" name="AutoShape 6"/>
          <p:cNvSpPr>
            <a:spLocks/>
          </p:cNvSpPr>
          <p:nvPr/>
        </p:nvSpPr>
        <p:spPr bwMode="auto">
          <a:xfrm>
            <a:off x="3810000" y="2811463"/>
            <a:ext cx="76200" cy="1905000"/>
          </a:xfrm>
          <a:prstGeom prst="leftBracket">
            <a:avLst>
              <a:gd name="adj" fmla="val 208333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0" name="AutoShape 7"/>
          <p:cNvSpPr>
            <a:spLocks/>
          </p:cNvSpPr>
          <p:nvPr/>
        </p:nvSpPr>
        <p:spPr bwMode="auto">
          <a:xfrm>
            <a:off x="7543800" y="2811463"/>
            <a:ext cx="76200" cy="1905000"/>
          </a:xfrm>
          <a:prstGeom prst="leftBracket">
            <a:avLst>
              <a:gd name="adj" fmla="val 208333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AutoShape 8"/>
          <p:cNvSpPr>
            <a:spLocks/>
          </p:cNvSpPr>
          <p:nvPr/>
        </p:nvSpPr>
        <p:spPr bwMode="auto">
          <a:xfrm>
            <a:off x="6172200" y="2811463"/>
            <a:ext cx="76200" cy="1905000"/>
          </a:xfrm>
          <a:prstGeom prst="rightBracket">
            <a:avLst>
              <a:gd name="adj" fmla="val 208333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2" name="AutoShape 9"/>
          <p:cNvSpPr>
            <a:spLocks/>
          </p:cNvSpPr>
          <p:nvPr/>
        </p:nvSpPr>
        <p:spPr bwMode="auto">
          <a:xfrm>
            <a:off x="7924800" y="2811463"/>
            <a:ext cx="76200" cy="1905000"/>
          </a:xfrm>
          <a:prstGeom prst="rightBracket">
            <a:avLst>
              <a:gd name="adj" fmla="val 208333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3" name="AutoShape 10"/>
          <p:cNvSpPr>
            <a:spLocks/>
          </p:cNvSpPr>
          <p:nvPr/>
        </p:nvSpPr>
        <p:spPr bwMode="auto">
          <a:xfrm>
            <a:off x="6629400" y="2811463"/>
            <a:ext cx="76200" cy="1066800"/>
          </a:xfrm>
          <a:prstGeom prst="leftBracket">
            <a:avLst>
              <a:gd name="adj" fmla="val 116667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AutoShape 11"/>
          <p:cNvSpPr>
            <a:spLocks/>
          </p:cNvSpPr>
          <p:nvPr/>
        </p:nvSpPr>
        <p:spPr bwMode="auto">
          <a:xfrm>
            <a:off x="7048500" y="2811463"/>
            <a:ext cx="76200" cy="1066800"/>
          </a:xfrm>
          <a:prstGeom prst="rightBracket">
            <a:avLst>
              <a:gd name="adj" fmla="val 116667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691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71092FA3-7936-6D48-95A0-D8F4ECFFC6ED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3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Multilevel Modeling: Circuit Simulation 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338138"/>
          </a:xfrm>
        </p:spPr>
        <p:txBody>
          <a:bodyPr/>
          <a:lstStyle/>
          <a:p>
            <a:r>
              <a:rPr lang="en-US">
                <a:latin typeface="Arial" charset="0"/>
              </a:rPr>
              <a:t>Circuits are simulated at many different levels</a:t>
            </a:r>
          </a:p>
        </p:txBody>
      </p:sp>
      <p:graphicFrame>
        <p:nvGraphicFramePr>
          <p:cNvPr id="535556" name="Group 4"/>
          <p:cNvGraphicFramePr>
            <a:graphicFrameLocks noGrp="1"/>
          </p:cNvGraphicFramePr>
          <p:nvPr/>
        </p:nvGraphicFramePr>
        <p:xfrm>
          <a:off x="1371600" y="1371600"/>
          <a:ext cx="6629400" cy="4821518"/>
        </p:xfrm>
        <a:graphic>
          <a:graphicData uri="http://schemas.openxmlformats.org/drawingml/2006/table">
            <a:tbl>
              <a:tblPr/>
              <a:tblGrid>
                <a:gridCol w="2362200"/>
                <a:gridCol w="2286000"/>
                <a:gridCol w="1981200"/>
              </a:tblGrid>
              <a:tr h="3961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Level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Primitives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Examples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5809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Instruction level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Instructions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SimOS, SPIM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7936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Cycle level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Functional units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VIRAM-p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7009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Register Transfer Level (RTL)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Register, counter, MUX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VHDL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7009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Gate Level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Gate, flip-flop, memory cell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Thor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809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Switch level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Ideal transistor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Cosmos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7009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Circuit level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Resistors, capacitors, etc.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Spice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809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Device level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Electrons, silicon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7211" name="Line 42"/>
          <p:cNvSpPr>
            <a:spLocks noChangeShapeType="1"/>
          </p:cNvSpPr>
          <p:nvPr/>
        </p:nvSpPr>
        <p:spPr bwMode="auto">
          <a:xfrm flipV="1">
            <a:off x="6400800" y="22860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12" name="Line 43"/>
          <p:cNvSpPr>
            <a:spLocks noChangeShapeType="1"/>
          </p:cNvSpPr>
          <p:nvPr/>
        </p:nvSpPr>
        <p:spPr bwMode="auto">
          <a:xfrm>
            <a:off x="6400800" y="32766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13" name="Line 44"/>
          <p:cNvSpPr>
            <a:spLocks noChangeShapeType="1"/>
          </p:cNvSpPr>
          <p:nvPr/>
        </p:nvSpPr>
        <p:spPr bwMode="auto">
          <a:xfrm>
            <a:off x="6705600" y="2133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6254E91F-009E-994E-8021-1E6AF80E95C9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30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4306887" cy="422275"/>
          </a:xfrm>
        </p:spPr>
        <p:txBody>
          <a:bodyPr/>
          <a:lstStyle/>
          <a:p>
            <a:r>
              <a:rPr lang="en-US">
                <a:latin typeface="Arial" charset="0"/>
              </a:rPr>
              <a:t>Circuit Example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914400"/>
            <a:ext cx="6019800" cy="4849813"/>
          </a:xfrm>
        </p:spPr>
        <p:txBody>
          <a:bodyPr/>
          <a:lstStyle/>
          <a:p>
            <a:r>
              <a:rPr lang="en-US">
                <a:latin typeface="Arial" charset="0"/>
              </a:rPr>
              <a:t>State of the system is represented by</a:t>
            </a:r>
          </a:p>
          <a:p>
            <a:pPr lvl="1"/>
            <a:r>
              <a:rPr lang="en-US">
                <a:latin typeface="Arial" charset="0"/>
              </a:rPr>
              <a:t>v</a:t>
            </a:r>
            <a:r>
              <a:rPr lang="en-US" baseline="-25000">
                <a:latin typeface="Arial" charset="0"/>
              </a:rPr>
              <a:t>n</a:t>
            </a:r>
            <a:r>
              <a:rPr lang="en-US">
                <a:latin typeface="Arial" charset="0"/>
              </a:rPr>
              <a:t>(t)  node voltages</a:t>
            </a:r>
          </a:p>
          <a:p>
            <a:pPr lvl="1"/>
            <a:r>
              <a:rPr lang="en-US">
                <a:latin typeface="Arial" charset="0"/>
              </a:rPr>
              <a:t>i</a:t>
            </a:r>
            <a:r>
              <a:rPr lang="en-US" baseline="-25000">
                <a:latin typeface="Arial" charset="0"/>
              </a:rPr>
              <a:t>b</a:t>
            </a:r>
            <a:r>
              <a:rPr lang="en-US">
                <a:latin typeface="Arial" charset="0"/>
              </a:rPr>
              <a:t>(t) branch currents	all at time t</a:t>
            </a:r>
          </a:p>
          <a:p>
            <a:pPr lvl="1"/>
            <a:r>
              <a:rPr lang="en-US">
                <a:latin typeface="Arial" charset="0"/>
              </a:rPr>
              <a:t>v</a:t>
            </a:r>
            <a:r>
              <a:rPr lang="en-US" baseline="-25000">
                <a:latin typeface="Arial" charset="0"/>
              </a:rPr>
              <a:t>b</a:t>
            </a:r>
            <a:r>
              <a:rPr lang="en-US">
                <a:latin typeface="Arial" charset="0"/>
              </a:rPr>
              <a:t>(t) branch voltages</a:t>
            </a:r>
          </a:p>
          <a:p>
            <a:r>
              <a:rPr lang="en-US">
                <a:latin typeface="Arial" charset="0"/>
              </a:rPr>
              <a:t>Equations include</a:t>
            </a:r>
          </a:p>
          <a:p>
            <a:pPr lvl="1"/>
            <a:r>
              <a:rPr lang="en-US">
                <a:latin typeface="Arial" charset="0"/>
              </a:rPr>
              <a:t>Kirchoff</a:t>
            </a:r>
            <a:r>
              <a:rPr lang="ja-JP" altLang="en-US">
                <a:latin typeface="Arial" charset="0"/>
              </a:rPr>
              <a:t>’</a:t>
            </a:r>
            <a:r>
              <a:rPr lang="en-US">
                <a:latin typeface="Arial" charset="0"/>
              </a:rPr>
              <a:t>s current</a:t>
            </a:r>
          </a:p>
          <a:p>
            <a:pPr lvl="1"/>
            <a:r>
              <a:rPr lang="en-US">
                <a:latin typeface="Arial" charset="0"/>
              </a:rPr>
              <a:t>Kirchoff</a:t>
            </a:r>
            <a:r>
              <a:rPr lang="ja-JP" altLang="en-US">
                <a:latin typeface="Arial" charset="0"/>
              </a:rPr>
              <a:t>’</a:t>
            </a:r>
            <a:r>
              <a:rPr lang="en-US">
                <a:latin typeface="Arial" charset="0"/>
              </a:rPr>
              <a:t>s voltage</a:t>
            </a:r>
          </a:p>
          <a:p>
            <a:pPr lvl="1"/>
            <a:r>
              <a:rPr lang="en-US">
                <a:latin typeface="Arial" charset="0"/>
              </a:rPr>
              <a:t>Ohm</a:t>
            </a:r>
            <a:r>
              <a:rPr lang="ja-JP" altLang="en-US">
                <a:latin typeface="Arial" charset="0"/>
              </a:rPr>
              <a:t>’</a:t>
            </a:r>
            <a:r>
              <a:rPr lang="en-US">
                <a:latin typeface="Arial" charset="0"/>
              </a:rPr>
              <a:t>s law</a:t>
            </a:r>
          </a:p>
          <a:p>
            <a:pPr lvl="1"/>
            <a:r>
              <a:rPr lang="en-US">
                <a:latin typeface="Arial" charset="0"/>
              </a:rPr>
              <a:t>Capacitance</a:t>
            </a:r>
          </a:p>
          <a:p>
            <a:pPr lvl="1"/>
            <a:r>
              <a:rPr lang="en-US">
                <a:latin typeface="Arial" charset="0"/>
              </a:rPr>
              <a:t>Inductance</a:t>
            </a:r>
          </a:p>
          <a:p>
            <a:pPr>
              <a:buFontTx/>
              <a:buNone/>
            </a:pPr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Write as single large system of ODEs (possibly with constraints).</a:t>
            </a:r>
          </a:p>
        </p:txBody>
      </p:sp>
      <p:sp>
        <p:nvSpPr>
          <p:cNvPr id="33797" name="AutoShape 4"/>
          <p:cNvSpPr>
            <a:spLocks/>
          </p:cNvSpPr>
          <p:nvPr/>
        </p:nvSpPr>
        <p:spPr bwMode="auto">
          <a:xfrm>
            <a:off x="4038600" y="1371600"/>
            <a:ext cx="152400" cy="1066800"/>
          </a:xfrm>
          <a:prstGeom prst="rightBrace">
            <a:avLst>
              <a:gd name="adj1" fmla="val 58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Text Box 5"/>
          <p:cNvSpPr txBox="1">
            <a:spLocks noChangeArrowheads="1"/>
          </p:cNvSpPr>
          <p:nvPr/>
        </p:nvSpPr>
        <p:spPr bwMode="auto">
          <a:xfrm>
            <a:off x="3962400" y="2735263"/>
            <a:ext cx="4419600" cy="185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35000"/>
              </a:spcBef>
            </a:pPr>
            <a:r>
              <a:rPr lang="en-US" sz="1800" b="0">
                <a:solidFill>
                  <a:schemeClr val="tx1"/>
                </a:solidFill>
                <a:latin typeface="Times New Roman" charset="0"/>
              </a:rPr>
              <a:t>0	M	0	v</a:t>
            </a:r>
            <a:r>
              <a:rPr lang="en-US" sz="1800" b="0" baseline="-25000">
                <a:solidFill>
                  <a:schemeClr val="tx1"/>
                </a:solidFill>
                <a:latin typeface="Times New Roman" charset="0"/>
              </a:rPr>
              <a:t>n</a:t>
            </a:r>
            <a:r>
              <a:rPr lang="en-US" sz="1800" b="0">
                <a:solidFill>
                  <a:schemeClr val="tx1"/>
                </a:solidFill>
                <a:latin typeface="Times New Roman" charset="0"/>
              </a:rPr>
              <a:t>	0</a:t>
            </a:r>
          </a:p>
          <a:p>
            <a:pPr>
              <a:spcBef>
                <a:spcPct val="35000"/>
              </a:spcBef>
            </a:pPr>
            <a:r>
              <a:rPr lang="en-US" sz="1800" b="0">
                <a:solidFill>
                  <a:schemeClr val="tx1"/>
                </a:solidFill>
                <a:latin typeface="Times New Roman" charset="0"/>
              </a:rPr>
              <a:t>M</a:t>
            </a:r>
            <a:r>
              <a:rPr lang="en-US" sz="1800" b="0" baseline="30000">
                <a:solidFill>
                  <a:schemeClr val="tx1"/>
                </a:solidFill>
                <a:latin typeface="Times New Roman" charset="0"/>
              </a:rPr>
              <a:t>T</a:t>
            </a:r>
            <a:r>
              <a:rPr lang="en-US" sz="1800" b="0">
                <a:solidFill>
                  <a:schemeClr val="tx1"/>
                </a:solidFill>
                <a:latin typeface="Times New Roman" charset="0"/>
              </a:rPr>
              <a:t>	0	-I     *	i</a:t>
            </a:r>
            <a:r>
              <a:rPr lang="en-US" sz="1800" b="0" baseline="-25000">
                <a:solidFill>
                  <a:schemeClr val="tx1"/>
                </a:solidFill>
                <a:latin typeface="Times New Roman" charset="0"/>
              </a:rPr>
              <a:t>b</a:t>
            </a:r>
            <a:r>
              <a:rPr lang="en-US" sz="1800" b="0">
                <a:solidFill>
                  <a:schemeClr val="tx1"/>
                </a:solidFill>
                <a:latin typeface="Times New Roman" charset="0"/>
              </a:rPr>
              <a:t>    =	S</a:t>
            </a:r>
          </a:p>
          <a:p>
            <a:pPr>
              <a:spcBef>
                <a:spcPct val="35000"/>
              </a:spcBef>
            </a:pPr>
            <a:r>
              <a:rPr lang="en-US" sz="1800" b="0">
                <a:solidFill>
                  <a:schemeClr val="tx1"/>
                </a:solidFill>
                <a:latin typeface="Times New Roman" charset="0"/>
              </a:rPr>
              <a:t>0	R	-I	v</a:t>
            </a:r>
            <a:r>
              <a:rPr lang="en-US" sz="1800" b="0" baseline="-25000">
                <a:solidFill>
                  <a:schemeClr val="tx1"/>
                </a:solidFill>
                <a:latin typeface="Times New Roman" charset="0"/>
              </a:rPr>
              <a:t>b</a:t>
            </a:r>
            <a:r>
              <a:rPr lang="en-US" sz="1800" b="0">
                <a:solidFill>
                  <a:schemeClr val="tx1"/>
                </a:solidFill>
                <a:latin typeface="Times New Roman" charset="0"/>
              </a:rPr>
              <a:t>	0</a:t>
            </a:r>
          </a:p>
          <a:p>
            <a:pPr>
              <a:spcBef>
                <a:spcPct val="35000"/>
              </a:spcBef>
            </a:pPr>
            <a:r>
              <a:rPr lang="en-US" sz="1800" b="0">
                <a:solidFill>
                  <a:schemeClr val="tx1"/>
                </a:solidFill>
                <a:latin typeface="Times New Roman" charset="0"/>
              </a:rPr>
              <a:t>0	-I       C*d/dt		0</a:t>
            </a:r>
          </a:p>
          <a:p>
            <a:pPr>
              <a:spcBef>
                <a:spcPct val="35000"/>
              </a:spcBef>
            </a:pPr>
            <a:r>
              <a:rPr lang="en-US" sz="1800" b="0">
                <a:solidFill>
                  <a:schemeClr val="tx1"/>
                </a:solidFill>
                <a:latin typeface="Times New Roman" charset="0"/>
              </a:rPr>
              <a:t>0	L*d/dt	I		0</a:t>
            </a:r>
          </a:p>
        </p:txBody>
      </p:sp>
      <p:sp>
        <p:nvSpPr>
          <p:cNvPr id="33799" name="AutoShape 6"/>
          <p:cNvSpPr>
            <a:spLocks/>
          </p:cNvSpPr>
          <p:nvPr/>
        </p:nvSpPr>
        <p:spPr bwMode="auto">
          <a:xfrm>
            <a:off x="3810000" y="2811463"/>
            <a:ext cx="76200" cy="1905000"/>
          </a:xfrm>
          <a:prstGeom prst="leftBracket">
            <a:avLst>
              <a:gd name="adj" fmla="val 208333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0" name="AutoShape 7"/>
          <p:cNvSpPr>
            <a:spLocks/>
          </p:cNvSpPr>
          <p:nvPr/>
        </p:nvSpPr>
        <p:spPr bwMode="auto">
          <a:xfrm>
            <a:off x="7543800" y="2811463"/>
            <a:ext cx="76200" cy="1905000"/>
          </a:xfrm>
          <a:prstGeom prst="leftBracket">
            <a:avLst>
              <a:gd name="adj" fmla="val 208333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AutoShape 8"/>
          <p:cNvSpPr>
            <a:spLocks/>
          </p:cNvSpPr>
          <p:nvPr/>
        </p:nvSpPr>
        <p:spPr bwMode="auto">
          <a:xfrm>
            <a:off x="6172200" y="2811463"/>
            <a:ext cx="76200" cy="1905000"/>
          </a:xfrm>
          <a:prstGeom prst="rightBracket">
            <a:avLst>
              <a:gd name="adj" fmla="val 208333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2" name="AutoShape 9"/>
          <p:cNvSpPr>
            <a:spLocks/>
          </p:cNvSpPr>
          <p:nvPr/>
        </p:nvSpPr>
        <p:spPr bwMode="auto">
          <a:xfrm>
            <a:off x="7924800" y="2811463"/>
            <a:ext cx="76200" cy="1905000"/>
          </a:xfrm>
          <a:prstGeom prst="rightBracket">
            <a:avLst>
              <a:gd name="adj" fmla="val 208333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3" name="AutoShape 10"/>
          <p:cNvSpPr>
            <a:spLocks/>
          </p:cNvSpPr>
          <p:nvPr/>
        </p:nvSpPr>
        <p:spPr bwMode="auto">
          <a:xfrm>
            <a:off x="6629400" y="2811463"/>
            <a:ext cx="76200" cy="1066800"/>
          </a:xfrm>
          <a:prstGeom prst="leftBracket">
            <a:avLst>
              <a:gd name="adj" fmla="val 116667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AutoShape 11"/>
          <p:cNvSpPr>
            <a:spLocks/>
          </p:cNvSpPr>
          <p:nvPr/>
        </p:nvSpPr>
        <p:spPr bwMode="auto">
          <a:xfrm>
            <a:off x="7048500" y="2811463"/>
            <a:ext cx="76200" cy="1066800"/>
          </a:xfrm>
          <a:prstGeom prst="rightBracket">
            <a:avLst>
              <a:gd name="adj" fmla="val 116667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877007F9-0C16-E146-858A-0DE50BD18F14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31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Solving ODEs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4349750"/>
          </a:xfrm>
        </p:spPr>
        <p:txBody>
          <a:bodyPr/>
          <a:lstStyle/>
          <a:p>
            <a:r>
              <a:rPr lang="en-US">
                <a:latin typeface="Arial" charset="0"/>
              </a:rPr>
              <a:t>In most examples, the matrices are sparse:</a:t>
            </a:r>
          </a:p>
          <a:p>
            <a:pPr lvl="1"/>
            <a:r>
              <a:rPr lang="en-US">
                <a:latin typeface="Arial" charset="0"/>
              </a:rPr>
              <a:t>most array elements are 0.</a:t>
            </a:r>
          </a:p>
          <a:p>
            <a:pPr lvl="1"/>
            <a:r>
              <a:rPr lang="en-US">
                <a:latin typeface="Arial" charset="0"/>
              </a:rPr>
              <a:t>neither store nor compute on these 0</a:t>
            </a:r>
            <a:r>
              <a:rPr lang="ja-JP" altLang="en-US">
                <a:latin typeface="Arial" charset="0"/>
              </a:rPr>
              <a:t>’</a:t>
            </a:r>
            <a:r>
              <a:rPr lang="en-US">
                <a:latin typeface="Arial" charset="0"/>
              </a:rPr>
              <a:t>s.</a:t>
            </a:r>
          </a:p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Given a set of ODEs, two kinds of questions are:</a:t>
            </a:r>
          </a:p>
          <a:p>
            <a:pPr lvl="1"/>
            <a:r>
              <a:rPr lang="en-US">
                <a:latin typeface="Arial" charset="0"/>
              </a:rPr>
              <a:t>Compute the values of the variables at some time t</a:t>
            </a:r>
          </a:p>
          <a:p>
            <a:pPr lvl="2"/>
            <a:r>
              <a:rPr lang="en-US" sz="2000">
                <a:latin typeface="Arial" charset="0"/>
              </a:rPr>
              <a:t>Explicit methods</a:t>
            </a:r>
          </a:p>
          <a:p>
            <a:pPr lvl="2"/>
            <a:r>
              <a:rPr lang="en-US" sz="2000">
                <a:latin typeface="Arial" charset="0"/>
              </a:rPr>
              <a:t>Implicit methods</a:t>
            </a:r>
          </a:p>
          <a:p>
            <a:pPr lvl="1"/>
            <a:r>
              <a:rPr lang="en-US">
                <a:latin typeface="Arial" charset="0"/>
              </a:rPr>
              <a:t>Compute modes of vibration</a:t>
            </a:r>
          </a:p>
          <a:p>
            <a:pPr lvl="2"/>
            <a:r>
              <a:rPr lang="en-US" sz="2000">
                <a:latin typeface="Arial" charset="0"/>
              </a:rPr>
              <a:t>Eigenvalue problems</a:t>
            </a:r>
          </a:p>
          <a:p>
            <a:pPr lvl="2"/>
            <a:endParaRPr lang="en-US">
              <a:latin typeface="Arial" charset="0"/>
            </a:endParaRPr>
          </a:p>
          <a:p>
            <a:pPr lvl="2"/>
            <a:endParaRPr lang="en-US">
              <a:latin typeface="Arial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D0B1D598-69D4-2241-8365-3FD77D9DB0B3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32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Solving ODEs: Explicit Methods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305800" cy="5084763"/>
          </a:xfrm>
        </p:spPr>
        <p:txBody>
          <a:bodyPr/>
          <a:lstStyle/>
          <a:p>
            <a:r>
              <a:rPr lang="en-US">
                <a:latin typeface="Arial" charset="0"/>
              </a:rPr>
              <a:t>Rearrange ODE into the form x</a:t>
            </a:r>
            <a:r>
              <a:rPr lang="ja-JP" altLang="en-US">
                <a:latin typeface="Arial" charset="0"/>
              </a:rPr>
              <a:t>’</a:t>
            </a:r>
            <a:r>
              <a:rPr lang="en-US">
                <a:latin typeface="Arial" charset="0"/>
              </a:rPr>
              <a:t>(t) = f(x) = A*x, </a:t>
            </a:r>
            <a:br>
              <a:rPr lang="en-US">
                <a:latin typeface="Arial" charset="0"/>
              </a:rPr>
            </a:br>
            <a:r>
              <a:rPr lang="en-US">
                <a:latin typeface="Arial" charset="0"/>
              </a:rPr>
              <a:t>where A is a sparse matrix</a:t>
            </a:r>
          </a:p>
          <a:p>
            <a:pPr lvl="1"/>
            <a:r>
              <a:rPr lang="en-US">
                <a:latin typeface="Arial" charset="0"/>
              </a:rPr>
              <a:t>Compute x(i*dt) = x[i] </a:t>
            </a:r>
          </a:p>
          <a:p>
            <a:pPr lvl="1">
              <a:buFontTx/>
              <a:buNone/>
            </a:pPr>
            <a:r>
              <a:rPr lang="en-US">
                <a:latin typeface="Arial" charset="0"/>
              </a:rPr>
              <a:t>         at i=0,1,2,…</a:t>
            </a:r>
          </a:p>
          <a:p>
            <a:pPr lvl="1"/>
            <a:r>
              <a:rPr lang="en-US">
                <a:latin typeface="Arial" charset="0"/>
              </a:rPr>
              <a:t>Approximate x</a:t>
            </a:r>
            <a:r>
              <a:rPr lang="ja-JP" altLang="en-US">
                <a:latin typeface="Arial" charset="0"/>
              </a:rPr>
              <a:t>’</a:t>
            </a:r>
            <a:r>
              <a:rPr lang="en-US">
                <a:latin typeface="Arial" charset="0"/>
              </a:rPr>
              <a:t>(i*dt) </a:t>
            </a:r>
          </a:p>
          <a:p>
            <a:pPr lvl="1">
              <a:buFontTx/>
              <a:buNone/>
            </a:pPr>
            <a:r>
              <a:rPr lang="en-US">
                <a:latin typeface="Arial" charset="0"/>
              </a:rPr>
              <a:t>      x[i+1]=x[i] + dt*slope </a:t>
            </a:r>
          </a:p>
          <a:p>
            <a:endParaRPr lang="en-US" sz="2000">
              <a:latin typeface="Arial" charset="0"/>
            </a:endParaRPr>
          </a:p>
          <a:p>
            <a:r>
              <a:rPr lang="en-US">
                <a:latin typeface="Arial" charset="0"/>
              </a:rPr>
              <a:t>Explicit methods, e.g., (Forward) Euler</a:t>
            </a:r>
            <a:r>
              <a:rPr lang="ja-JP" altLang="en-US">
                <a:latin typeface="Arial" charset="0"/>
              </a:rPr>
              <a:t>’</a:t>
            </a:r>
            <a:r>
              <a:rPr lang="en-US">
                <a:latin typeface="Arial" charset="0"/>
              </a:rPr>
              <a:t>s method.</a:t>
            </a:r>
          </a:p>
          <a:p>
            <a:pPr lvl="1"/>
            <a:r>
              <a:rPr lang="en-US">
                <a:latin typeface="Arial" charset="0"/>
              </a:rPr>
              <a:t>Approximate x</a:t>
            </a:r>
            <a:r>
              <a:rPr lang="ja-JP" altLang="en-US">
                <a:latin typeface="Arial" charset="0"/>
              </a:rPr>
              <a:t>’</a:t>
            </a:r>
            <a:r>
              <a:rPr lang="en-US">
                <a:latin typeface="Arial" charset="0"/>
              </a:rPr>
              <a:t>(t)=A*x by (x[i+1] - x[i] )/dt = A*x[i].</a:t>
            </a:r>
          </a:p>
          <a:p>
            <a:pPr lvl="1"/>
            <a:r>
              <a:rPr lang="en-US">
                <a:latin typeface="Arial" charset="0"/>
              </a:rPr>
              <a:t>x[i+1] = x[i]+dt*A*x[i],  i.e. sparse matrix-vector multiplication.</a:t>
            </a:r>
          </a:p>
          <a:p>
            <a:r>
              <a:rPr lang="en-US">
                <a:latin typeface="Arial" charset="0"/>
              </a:rPr>
              <a:t>Tradeoffs:</a:t>
            </a:r>
          </a:p>
          <a:p>
            <a:pPr lvl="1"/>
            <a:r>
              <a:rPr lang="en-US">
                <a:latin typeface="Arial" charset="0"/>
              </a:rPr>
              <a:t>Simple algorithm: sparse matrix vector multiply.</a:t>
            </a:r>
          </a:p>
          <a:p>
            <a:pPr lvl="1"/>
            <a:r>
              <a:rPr lang="en-US">
                <a:latin typeface="Arial" charset="0"/>
              </a:rPr>
              <a:t>Stability problems: May need to take very small time steps, especially if system is </a:t>
            </a:r>
            <a:r>
              <a:rPr lang="en-US">
                <a:solidFill>
                  <a:srgbClr val="00CC99"/>
                </a:solidFill>
                <a:latin typeface="Arial" charset="0"/>
              </a:rPr>
              <a:t>stiff</a:t>
            </a:r>
            <a:r>
              <a:rPr lang="en-US">
                <a:latin typeface="Arial" charset="0"/>
              </a:rPr>
              <a:t>.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3898900" y="1190625"/>
          <a:ext cx="4029075" cy="238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Chart" r:id="rId3" imgW="4029456" imgH="2381707" progId="MSGraph.Chart.8">
                  <p:embed followColorScheme="full"/>
                </p:oleObj>
              </mc:Choice>
              <mc:Fallback>
                <p:oleObj name="Chart" r:id="rId3" imgW="4029456" imgH="2381707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8900" y="1190625"/>
                        <a:ext cx="4029075" cy="2381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1968500" y="3205163"/>
            <a:ext cx="1930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0"/>
              <a:t>Use slope at x[i]</a:t>
            </a: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 flipV="1">
            <a:off x="5943600" y="1663700"/>
            <a:ext cx="782638" cy="49371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CE8B47E3-607A-8046-B491-67968AE1EED8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33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Solving ODEs: Implicit Methods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5010150"/>
          </a:xfrm>
        </p:spPr>
        <p:txBody>
          <a:bodyPr/>
          <a:lstStyle/>
          <a:p>
            <a:r>
              <a:rPr lang="en-US" sz="2000">
                <a:latin typeface="Arial" charset="0"/>
              </a:rPr>
              <a:t>Assume ODE is x</a:t>
            </a:r>
            <a:r>
              <a:rPr lang="ja-JP" altLang="en-US" sz="2000">
                <a:latin typeface="Arial" charset="0"/>
              </a:rPr>
              <a:t>’</a:t>
            </a:r>
            <a:r>
              <a:rPr lang="en-US" sz="2000">
                <a:latin typeface="Arial" charset="0"/>
              </a:rPr>
              <a:t>(t) = f(x) = A*x, where A is a sparse matrix</a:t>
            </a:r>
          </a:p>
          <a:p>
            <a:pPr lvl="1"/>
            <a:r>
              <a:rPr lang="en-US">
                <a:latin typeface="Arial" charset="0"/>
              </a:rPr>
              <a:t>Compute x(i*dt) = x[i] </a:t>
            </a:r>
          </a:p>
          <a:p>
            <a:pPr lvl="1">
              <a:buFontTx/>
              <a:buNone/>
            </a:pPr>
            <a:r>
              <a:rPr lang="en-US">
                <a:latin typeface="Arial" charset="0"/>
              </a:rPr>
              <a:t>         at i=0,1,2,…</a:t>
            </a:r>
          </a:p>
          <a:p>
            <a:pPr lvl="1"/>
            <a:r>
              <a:rPr lang="en-US">
                <a:latin typeface="Arial" charset="0"/>
              </a:rPr>
              <a:t>Approximate x</a:t>
            </a:r>
            <a:r>
              <a:rPr lang="ja-JP" altLang="en-US">
                <a:latin typeface="Arial" charset="0"/>
              </a:rPr>
              <a:t>’</a:t>
            </a:r>
            <a:r>
              <a:rPr lang="en-US">
                <a:latin typeface="Arial" charset="0"/>
              </a:rPr>
              <a:t>(i*dt) </a:t>
            </a:r>
          </a:p>
          <a:p>
            <a:pPr lvl="1">
              <a:buFontTx/>
              <a:buNone/>
            </a:pPr>
            <a:r>
              <a:rPr lang="en-US">
                <a:latin typeface="Arial" charset="0"/>
              </a:rPr>
              <a:t>       x[i+1]=x[i] + dt*slope</a:t>
            </a:r>
          </a:p>
          <a:p>
            <a:pPr lvl="1"/>
            <a:endParaRPr lang="en-US">
              <a:latin typeface="Arial" charset="0"/>
            </a:endParaRPr>
          </a:p>
          <a:p>
            <a:pPr lvl="1"/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Implicit method, e.g., Backward Euler solve:</a:t>
            </a:r>
          </a:p>
          <a:p>
            <a:pPr lvl="1"/>
            <a:r>
              <a:rPr lang="en-US">
                <a:latin typeface="Arial" charset="0"/>
              </a:rPr>
              <a:t>Approximate x</a:t>
            </a:r>
            <a:r>
              <a:rPr lang="ja-JP" altLang="en-US">
                <a:latin typeface="Arial" charset="0"/>
              </a:rPr>
              <a:t>’</a:t>
            </a:r>
            <a:r>
              <a:rPr lang="en-US">
                <a:latin typeface="Arial" charset="0"/>
              </a:rPr>
              <a:t>(t)=A*x by (x[i+1] - x[i] )/dt = A*x[i+1].</a:t>
            </a:r>
          </a:p>
          <a:p>
            <a:pPr lvl="1"/>
            <a:r>
              <a:rPr lang="en-US">
                <a:latin typeface="Arial" charset="0"/>
              </a:rPr>
              <a:t>(I - dt*A)*x[i+1] = x[i],  i.e. we need to solve a sparse linear system of equations.</a:t>
            </a:r>
          </a:p>
          <a:p>
            <a:r>
              <a:rPr lang="en-US">
                <a:latin typeface="Arial" charset="0"/>
              </a:rPr>
              <a:t>Trade-offs:</a:t>
            </a:r>
          </a:p>
          <a:p>
            <a:pPr lvl="1"/>
            <a:r>
              <a:rPr lang="en-US">
                <a:latin typeface="Arial" charset="0"/>
              </a:rPr>
              <a:t>Larger timestep possible: especially for</a:t>
            </a:r>
            <a:r>
              <a:rPr lang="en-US">
                <a:solidFill>
                  <a:srgbClr val="00CC99"/>
                </a:solidFill>
                <a:latin typeface="Arial" charset="0"/>
              </a:rPr>
              <a:t> </a:t>
            </a:r>
            <a:r>
              <a:rPr lang="en-US">
                <a:solidFill>
                  <a:srgbClr val="006600"/>
                </a:solidFill>
                <a:latin typeface="Arial" charset="0"/>
              </a:rPr>
              <a:t>stiff</a:t>
            </a:r>
            <a:r>
              <a:rPr lang="en-US">
                <a:solidFill>
                  <a:srgbClr val="00CC99"/>
                </a:solidFill>
                <a:latin typeface="Arial" charset="0"/>
              </a:rPr>
              <a:t> </a:t>
            </a:r>
            <a:r>
              <a:rPr lang="en-US">
                <a:latin typeface="Arial" charset="0"/>
              </a:rPr>
              <a:t>problems</a:t>
            </a:r>
          </a:p>
          <a:p>
            <a:pPr lvl="1"/>
            <a:r>
              <a:rPr lang="en-US">
                <a:latin typeface="Arial" charset="0"/>
              </a:rPr>
              <a:t>Harder algorithm: need to solve a sparse system at each step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4056063" y="1190625"/>
          <a:ext cx="4029075" cy="238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Chart" r:id="rId3" imgW="4029456" imgH="2381707" progId="MSGraph.Chart.8">
                  <p:embed followColorScheme="full"/>
                </p:oleObj>
              </mc:Choice>
              <mc:Fallback>
                <p:oleObj name="Chart" r:id="rId3" imgW="4029456" imgH="2381707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6063" y="1190625"/>
                        <a:ext cx="4029075" cy="2381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4" name="Line 5"/>
          <p:cNvSpPr>
            <a:spLocks noChangeShapeType="1"/>
          </p:cNvSpPr>
          <p:nvPr/>
        </p:nvSpPr>
        <p:spPr bwMode="auto">
          <a:xfrm flipV="1">
            <a:off x="6038850" y="1866900"/>
            <a:ext cx="869950" cy="1651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5" name="Text Box 6"/>
          <p:cNvSpPr txBox="1">
            <a:spLocks noChangeArrowheads="1"/>
          </p:cNvSpPr>
          <p:nvPr/>
        </p:nvSpPr>
        <p:spPr bwMode="auto">
          <a:xfrm>
            <a:off x="1968500" y="3021013"/>
            <a:ext cx="2386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0"/>
              <a:t>Use slope at x[i+1]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4AC67FB5-F740-514C-9356-00D4C34BB50C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34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4992687" cy="422275"/>
          </a:xfrm>
        </p:spPr>
        <p:txBody>
          <a:bodyPr/>
          <a:lstStyle/>
          <a:p>
            <a:r>
              <a:rPr lang="en-US">
                <a:latin typeface="Arial" charset="0"/>
              </a:rPr>
              <a:t>ODEs and Sparse Matrices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3937000"/>
          </a:xfrm>
        </p:spPr>
        <p:txBody>
          <a:bodyPr/>
          <a:lstStyle/>
          <a:p>
            <a:r>
              <a:rPr lang="en-US">
                <a:latin typeface="Arial" charset="0"/>
              </a:rPr>
              <a:t>All these reduce to sparse matrix problems</a:t>
            </a:r>
          </a:p>
          <a:p>
            <a:endParaRPr lang="en-US">
              <a:latin typeface="Arial" charset="0"/>
            </a:endParaRPr>
          </a:p>
          <a:p>
            <a:pPr lvl="1"/>
            <a:r>
              <a:rPr lang="en-US" sz="2400">
                <a:latin typeface="Arial" charset="0"/>
              </a:rPr>
              <a:t>Explicit: sparse matrix-vector multiplication.</a:t>
            </a:r>
          </a:p>
          <a:p>
            <a:pPr lvl="1"/>
            <a:endParaRPr lang="en-US" sz="2400">
              <a:latin typeface="Arial" charset="0"/>
            </a:endParaRPr>
          </a:p>
          <a:p>
            <a:pPr lvl="1"/>
            <a:r>
              <a:rPr lang="en-US" sz="2400">
                <a:latin typeface="Arial" charset="0"/>
              </a:rPr>
              <a:t>Implicit: solve a sparse linear system</a:t>
            </a:r>
          </a:p>
          <a:p>
            <a:pPr lvl="2"/>
            <a:r>
              <a:rPr lang="en-US" sz="2000">
                <a:latin typeface="Arial" charset="0"/>
              </a:rPr>
              <a:t>direct solvers (Gaussian elimination).</a:t>
            </a:r>
          </a:p>
          <a:p>
            <a:pPr lvl="2"/>
            <a:r>
              <a:rPr lang="en-US" sz="2000">
                <a:latin typeface="Arial" charset="0"/>
              </a:rPr>
              <a:t>iterative solvers (use sparse matrix-vector multiplication).</a:t>
            </a:r>
          </a:p>
          <a:p>
            <a:pPr lvl="2"/>
            <a:endParaRPr lang="en-US" sz="2000">
              <a:latin typeface="Arial" charset="0"/>
            </a:endParaRPr>
          </a:p>
          <a:p>
            <a:pPr lvl="1"/>
            <a:r>
              <a:rPr lang="en-US" sz="2400">
                <a:latin typeface="Arial" charset="0"/>
              </a:rPr>
              <a:t>Eigenvalue/eigenvector algorithms may also be either explicit or implicit.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598D4B3E-0993-8844-B364-98D22DB212E5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35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842963" y="2133600"/>
            <a:ext cx="7005637" cy="1362075"/>
          </a:xfrm>
        </p:spPr>
        <p:txBody>
          <a:bodyPr/>
          <a:lstStyle/>
          <a:p>
            <a:r>
              <a:rPr lang="en-US" sz="4000">
                <a:solidFill>
                  <a:schemeClr val="accent1"/>
                </a:solidFill>
                <a:latin typeface="Helvetica" charset="0"/>
              </a:rPr>
              <a:t>Partial Differential Equations</a:t>
            </a:r>
          </a:p>
          <a:p>
            <a:r>
              <a:rPr lang="en-US" sz="4000">
                <a:solidFill>
                  <a:schemeClr val="accent1"/>
                </a:solidFill>
                <a:latin typeface="Helvetica" charset="0"/>
              </a:rPr>
              <a:t>(PDEs)</a:t>
            </a:r>
            <a:endParaRPr lang="en-US" sz="3200">
              <a:latin typeface="Helvetica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174E47F0-6A20-3548-90F9-EEDAE9D0F270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36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6388"/>
            <a:ext cx="8215313" cy="422275"/>
          </a:xfrm>
        </p:spPr>
        <p:txBody>
          <a:bodyPr/>
          <a:lstStyle/>
          <a:p>
            <a:r>
              <a:rPr lang="en-US">
                <a:latin typeface="Arial" charset="0"/>
              </a:rPr>
              <a:t>Continuous Variables, Continuous Parameters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81075"/>
            <a:ext cx="7942263" cy="5886450"/>
          </a:xfrm>
        </p:spPr>
        <p:txBody>
          <a:bodyPr/>
          <a:lstStyle/>
          <a:p>
            <a:pPr>
              <a:buFontTx/>
              <a:buNone/>
            </a:pPr>
            <a:r>
              <a:rPr lang="en-US">
                <a:solidFill>
                  <a:schemeClr val="accent2"/>
                </a:solidFill>
                <a:latin typeface="Arial" charset="0"/>
              </a:rPr>
              <a:t>Examples:</a:t>
            </a:r>
          </a:p>
          <a:p>
            <a:pPr>
              <a:buFontTx/>
              <a:buNone/>
            </a:pPr>
            <a:endParaRPr lang="en-US" sz="800">
              <a:solidFill>
                <a:schemeClr val="accent2"/>
              </a:solidFill>
              <a:latin typeface="Arial" charset="0"/>
            </a:endParaRPr>
          </a:p>
          <a:p>
            <a:r>
              <a:rPr lang="en-US">
                <a:latin typeface="Arial" charset="0"/>
              </a:rPr>
              <a:t>Parabolic (time-dependent) problems:</a:t>
            </a:r>
          </a:p>
          <a:p>
            <a:pPr lvl="1"/>
            <a:r>
              <a:rPr lang="en-US" sz="2400">
                <a:latin typeface="Arial" charset="0"/>
              </a:rPr>
              <a:t>Heat flow: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Temperature(position, time)</a:t>
            </a:r>
          </a:p>
          <a:p>
            <a:pPr lvl="1"/>
            <a:r>
              <a:rPr lang="en-US" sz="2400">
                <a:latin typeface="Arial" charset="0"/>
              </a:rPr>
              <a:t>Diffusion: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Concentration(position, time)</a:t>
            </a:r>
          </a:p>
          <a:p>
            <a:pPr lvl="1"/>
            <a:endParaRPr lang="en-US" sz="800">
              <a:solidFill>
                <a:schemeClr val="hlink"/>
              </a:solidFill>
              <a:latin typeface="Arial" charset="0"/>
            </a:endParaRPr>
          </a:p>
          <a:p>
            <a:r>
              <a:rPr lang="en-US">
                <a:latin typeface="Arial" charset="0"/>
              </a:rPr>
              <a:t>Elliptic (steady state) problems:</a:t>
            </a:r>
          </a:p>
          <a:p>
            <a:pPr lvl="1"/>
            <a:r>
              <a:rPr lang="en-US" sz="2400">
                <a:latin typeface="Arial" charset="0"/>
              </a:rPr>
              <a:t>Electrostatic or Gravitational Potential: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Potential(position)</a:t>
            </a:r>
          </a:p>
          <a:p>
            <a:pPr lvl="1"/>
            <a:endParaRPr lang="en-US" sz="800">
              <a:solidFill>
                <a:schemeClr val="hlink"/>
              </a:solidFill>
              <a:latin typeface="Arial" charset="0"/>
            </a:endParaRPr>
          </a:p>
          <a:p>
            <a:r>
              <a:rPr lang="en-US">
                <a:latin typeface="Arial" charset="0"/>
              </a:rPr>
              <a:t>Hyperbolic problems (waves):</a:t>
            </a:r>
          </a:p>
          <a:p>
            <a:pPr lvl="1"/>
            <a:r>
              <a:rPr lang="en-US" sz="2400">
                <a:latin typeface="Arial" charset="0"/>
              </a:rPr>
              <a:t>Quantum mechanics: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Wave-function(position,time)</a:t>
            </a:r>
            <a:endParaRPr lang="en-US" sz="2400">
              <a:latin typeface="Arial" charset="0"/>
            </a:endParaRPr>
          </a:p>
          <a:p>
            <a:pPr>
              <a:buFontTx/>
              <a:buNone/>
            </a:pPr>
            <a:endParaRPr lang="en-US" sz="1200">
              <a:solidFill>
                <a:schemeClr val="accent2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>
                <a:solidFill>
                  <a:schemeClr val="accent2"/>
                </a:solidFill>
                <a:latin typeface="Arial" charset="0"/>
              </a:rPr>
              <a:t>Many problems combine features of above</a:t>
            </a:r>
          </a:p>
          <a:p>
            <a:r>
              <a:rPr lang="en-US">
                <a:latin typeface="Arial" charset="0"/>
              </a:rPr>
              <a:t>Fluid flow: 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Velocity,Pressure,Density(position,time)</a:t>
            </a:r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Elasticity:   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Stress,Strain(position,time)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FE8EA29E-7A1E-2D49-B468-98AA6BDAF9E0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37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4151312" cy="422275"/>
          </a:xfrm>
        </p:spPr>
        <p:txBody>
          <a:bodyPr/>
          <a:lstStyle/>
          <a:p>
            <a:r>
              <a:rPr lang="en-US">
                <a:latin typeface="Arial" charset="0"/>
              </a:rPr>
              <a:t>2D Implicit Method 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5313" y="906463"/>
            <a:ext cx="8001000" cy="5886450"/>
          </a:xfrm>
        </p:spPr>
        <p:txBody>
          <a:bodyPr/>
          <a:lstStyle/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Multiplying by this matrix is just nearest neighbor computation on 2D grid.</a:t>
            </a:r>
          </a:p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To solve this system, there are several techniques.</a:t>
            </a:r>
          </a:p>
        </p:txBody>
      </p:sp>
      <p:sp>
        <p:nvSpPr>
          <p:cNvPr id="38917" name="AutoShape 4"/>
          <p:cNvSpPr>
            <a:spLocks/>
          </p:cNvSpPr>
          <p:nvPr/>
        </p:nvSpPr>
        <p:spPr bwMode="auto">
          <a:xfrm>
            <a:off x="1673225" y="1538288"/>
            <a:ext cx="76200" cy="3276600"/>
          </a:xfrm>
          <a:prstGeom prst="leftBracket">
            <a:avLst>
              <a:gd name="adj" fmla="val 358333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8" name="Text Box 5"/>
          <p:cNvSpPr txBox="1">
            <a:spLocks noChangeArrowheads="1"/>
          </p:cNvSpPr>
          <p:nvPr/>
        </p:nvSpPr>
        <p:spPr bwMode="auto">
          <a:xfrm>
            <a:off x="1749425" y="1538288"/>
            <a:ext cx="3733800" cy="327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>
                <a:solidFill>
                  <a:schemeClr val="tx1"/>
                </a:solidFill>
              </a:rPr>
              <a:t>4    -1           -1</a:t>
            </a:r>
          </a:p>
          <a:p>
            <a:pPr>
              <a:spcBef>
                <a:spcPct val="50000"/>
              </a:spcBef>
            </a:pPr>
            <a:r>
              <a:rPr lang="en-US" sz="1600">
                <a:solidFill>
                  <a:schemeClr val="tx1"/>
                </a:solidFill>
              </a:rPr>
              <a:t>-1    4    -1          -1</a:t>
            </a:r>
          </a:p>
          <a:p>
            <a:pPr>
              <a:spcBef>
                <a:spcPct val="50000"/>
              </a:spcBef>
            </a:pPr>
            <a:r>
              <a:rPr lang="en-US" sz="1600">
                <a:solidFill>
                  <a:schemeClr val="tx1"/>
                </a:solidFill>
              </a:rPr>
              <a:t>      -1     4                 -1</a:t>
            </a:r>
          </a:p>
          <a:p>
            <a:pPr>
              <a:spcBef>
                <a:spcPct val="50000"/>
              </a:spcBef>
            </a:pPr>
            <a:r>
              <a:rPr lang="en-US" sz="1600">
                <a:solidFill>
                  <a:schemeClr val="tx1"/>
                </a:solidFill>
              </a:rPr>
              <a:t> -1                4     -1          -1</a:t>
            </a:r>
          </a:p>
          <a:p>
            <a:pPr>
              <a:spcBef>
                <a:spcPct val="50000"/>
              </a:spcBef>
            </a:pPr>
            <a:r>
              <a:rPr lang="en-US" sz="1600">
                <a:solidFill>
                  <a:schemeClr val="tx1"/>
                </a:solidFill>
              </a:rPr>
              <a:t>       -1         -1     4    -1          -1          </a:t>
            </a:r>
          </a:p>
          <a:p>
            <a:pPr>
              <a:spcBef>
                <a:spcPct val="50000"/>
              </a:spcBef>
            </a:pPr>
            <a:r>
              <a:rPr lang="en-US" sz="1600">
                <a:solidFill>
                  <a:schemeClr val="tx1"/>
                </a:solidFill>
              </a:rPr>
              <a:t>              -1         -1     4                  -1</a:t>
            </a:r>
          </a:p>
          <a:p>
            <a:pPr>
              <a:spcBef>
                <a:spcPct val="50000"/>
              </a:spcBef>
            </a:pPr>
            <a:r>
              <a:rPr lang="en-US" sz="1600">
                <a:solidFill>
                  <a:schemeClr val="tx1"/>
                </a:solidFill>
              </a:rPr>
              <a:t>                   -1                   4    -1</a:t>
            </a:r>
          </a:p>
          <a:p>
            <a:pPr>
              <a:spcBef>
                <a:spcPct val="50000"/>
              </a:spcBef>
            </a:pPr>
            <a:r>
              <a:rPr lang="en-US" sz="1600">
                <a:solidFill>
                  <a:schemeClr val="tx1"/>
                </a:solidFill>
              </a:rPr>
              <a:t>                          -1            -1     4    -1</a:t>
            </a:r>
          </a:p>
          <a:p>
            <a:pPr>
              <a:spcBef>
                <a:spcPct val="50000"/>
              </a:spcBef>
            </a:pPr>
            <a:r>
              <a:rPr lang="en-US" sz="1600">
                <a:solidFill>
                  <a:schemeClr val="tx1"/>
                </a:solidFill>
              </a:rPr>
              <a:t>                                -1             -1     4</a:t>
            </a:r>
          </a:p>
        </p:txBody>
      </p:sp>
      <p:sp>
        <p:nvSpPr>
          <p:cNvPr id="38919" name="AutoShape 6"/>
          <p:cNvSpPr>
            <a:spLocks/>
          </p:cNvSpPr>
          <p:nvPr/>
        </p:nvSpPr>
        <p:spPr bwMode="auto">
          <a:xfrm>
            <a:off x="5254625" y="1538288"/>
            <a:ext cx="76200" cy="3276600"/>
          </a:xfrm>
          <a:prstGeom prst="rightBracket">
            <a:avLst>
              <a:gd name="adj" fmla="val 358333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0" name="Text Box 7"/>
          <p:cNvSpPr txBox="1">
            <a:spLocks noChangeArrowheads="1"/>
          </p:cNvSpPr>
          <p:nvPr/>
        </p:nvSpPr>
        <p:spPr bwMode="auto">
          <a:xfrm>
            <a:off x="795338" y="2909888"/>
            <a:ext cx="954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i="1">
                <a:solidFill>
                  <a:schemeClr val="tx1"/>
                </a:solidFill>
                <a:latin typeface="NewCenturySchlbk" charset="0"/>
              </a:rPr>
              <a:t>A =</a:t>
            </a:r>
          </a:p>
        </p:txBody>
      </p:sp>
      <p:sp>
        <p:nvSpPr>
          <p:cNvPr id="38921" name="Rectangle 8"/>
          <p:cNvSpPr>
            <a:spLocks noChangeArrowheads="1"/>
          </p:cNvSpPr>
          <p:nvPr/>
        </p:nvSpPr>
        <p:spPr bwMode="auto">
          <a:xfrm>
            <a:off x="5711825" y="1919288"/>
            <a:ext cx="1828800" cy="1828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2" name="Rectangle 9"/>
          <p:cNvSpPr>
            <a:spLocks noChangeArrowheads="1"/>
          </p:cNvSpPr>
          <p:nvPr/>
        </p:nvSpPr>
        <p:spPr bwMode="auto">
          <a:xfrm>
            <a:off x="5711825" y="2833688"/>
            <a:ext cx="9144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3" name="Rectangle 10"/>
          <p:cNvSpPr>
            <a:spLocks noChangeArrowheads="1"/>
          </p:cNvSpPr>
          <p:nvPr/>
        </p:nvSpPr>
        <p:spPr bwMode="auto">
          <a:xfrm>
            <a:off x="6626225" y="1919288"/>
            <a:ext cx="9144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4" name="Rectangle 11"/>
          <p:cNvSpPr>
            <a:spLocks noChangeArrowheads="1"/>
          </p:cNvSpPr>
          <p:nvPr/>
        </p:nvSpPr>
        <p:spPr bwMode="auto">
          <a:xfrm>
            <a:off x="5711825" y="3290888"/>
            <a:ext cx="4572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5" name="Rectangle 12"/>
          <p:cNvSpPr>
            <a:spLocks noChangeArrowheads="1"/>
          </p:cNvSpPr>
          <p:nvPr/>
        </p:nvSpPr>
        <p:spPr bwMode="auto">
          <a:xfrm>
            <a:off x="6169025" y="2833688"/>
            <a:ext cx="4572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6" name="Rectangle 13"/>
          <p:cNvSpPr>
            <a:spLocks noChangeArrowheads="1"/>
          </p:cNvSpPr>
          <p:nvPr/>
        </p:nvSpPr>
        <p:spPr bwMode="auto">
          <a:xfrm>
            <a:off x="5711825" y="2376488"/>
            <a:ext cx="4572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7" name="Rectangle 14"/>
          <p:cNvSpPr>
            <a:spLocks noChangeArrowheads="1"/>
          </p:cNvSpPr>
          <p:nvPr/>
        </p:nvSpPr>
        <p:spPr bwMode="auto">
          <a:xfrm>
            <a:off x="7083425" y="2376488"/>
            <a:ext cx="4572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8" name="Rectangle 15"/>
          <p:cNvSpPr>
            <a:spLocks noChangeArrowheads="1"/>
          </p:cNvSpPr>
          <p:nvPr/>
        </p:nvSpPr>
        <p:spPr bwMode="auto">
          <a:xfrm>
            <a:off x="6626225" y="1919288"/>
            <a:ext cx="4572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9" name="Rectangle 16"/>
          <p:cNvSpPr>
            <a:spLocks noChangeArrowheads="1"/>
          </p:cNvSpPr>
          <p:nvPr/>
        </p:nvSpPr>
        <p:spPr bwMode="auto">
          <a:xfrm>
            <a:off x="7083425" y="3290888"/>
            <a:ext cx="4572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0" name="Rectangle 17"/>
          <p:cNvSpPr>
            <a:spLocks noChangeArrowheads="1"/>
          </p:cNvSpPr>
          <p:nvPr/>
        </p:nvSpPr>
        <p:spPr bwMode="auto">
          <a:xfrm>
            <a:off x="6626225" y="2833688"/>
            <a:ext cx="4572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1" name="Rectangle 18"/>
          <p:cNvSpPr>
            <a:spLocks noChangeArrowheads="1"/>
          </p:cNvSpPr>
          <p:nvPr/>
        </p:nvSpPr>
        <p:spPr bwMode="auto">
          <a:xfrm>
            <a:off x="6169025" y="1919288"/>
            <a:ext cx="4572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2" name="Line 19"/>
          <p:cNvSpPr>
            <a:spLocks noChangeShapeType="1"/>
          </p:cNvSpPr>
          <p:nvPr/>
        </p:nvSpPr>
        <p:spPr bwMode="auto">
          <a:xfrm>
            <a:off x="6169025" y="2833688"/>
            <a:ext cx="9144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3" name="Line 20"/>
          <p:cNvSpPr>
            <a:spLocks noChangeShapeType="1"/>
          </p:cNvSpPr>
          <p:nvPr/>
        </p:nvSpPr>
        <p:spPr bwMode="auto">
          <a:xfrm>
            <a:off x="6626225" y="2376488"/>
            <a:ext cx="0" cy="914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4" name="Text Box 21"/>
          <p:cNvSpPr txBox="1">
            <a:spLocks noChangeArrowheads="1"/>
          </p:cNvSpPr>
          <p:nvPr/>
        </p:nvSpPr>
        <p:spPr bwMode="auto">
          <a:xfrm>
            <a:off x="6550025" y="2528888"/>
            <a:ext cx="2968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>
                <a:solidFill>
                  <a:schemeClr val="accent2"/>
                </a:solidFill>
              </a:rPr>
              <a:t>4</a:t>
            </a:r>
            <a:endParaRPr lang="en-US" sz="1800" b="0">
              <a:solidFill>
                <a:schemeClr val="tx1"/>
              </a:solidFill>
            </a:endParaRPr>
          </a:p>
        </p:txBody>
      </p:sp>
      <p:sp>
        <p:nvSpPr>
          <p:cNvPr id="38935" name="Text Box 22"/>
          <p:cNvSpPr txBox="1">
            <a:spLocks noChangeArrowheads="1"/>
          </p:cNvSpPr>
          <p:nvPr/>
        </p:nvSpPr>
        <p:spPr bwMode="auto">
          <a:xfrm>
            <a:off x="6473825" y="3214688"/>
            <a:ext cx="3651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>
                <a:solidFill>
                  <a:schemeClr val="accent2"/>
                </a:solidFill>
              </a:rPr>
              <a:t>-1</a:t>
            </a:r>
            <a:endParaRPr lang="en-US" sz="1800" b="0">
              <a:solidFill>
                <a:schemeClr val="tx1"/>
              </a:solidFill>
            </a:endParaRPr>
          </a:p>
        </p:txBody>
      </p:sp>
      <p:sp>
        <p:nvSpPr>
          <p:cNvPr id="38936" name="Text Box 23"/>
          <p:cNvSpPr txBox="1">
            <a:spLocks noChangeArrowheads="1"/>
          </p:cNvSpPr>
          <p:nvPr/>
        </p:nvSpPr>
        <p:spPr bwMode="auto">
          <a:xfrm>
            <a:off x="6016625" y="2528888"/>
            <a:ext cx="3651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>
                <a:solidFill>
                  <a:schemeClr val="accent2"/>
                </a:solidFill>
              </a:rPr>
              <a:t>-1</a:t>
            </a:r>
            <a:endParaRPr lang="en-US" sz="1800" b="0">
              <a:solidFill>
                <a:schemeClr val="tx1"/>
              </a:solidFill>
            </a:endParaRPr>
          </a:p>
        </p:txBody>
      </p:sp>
      <p:sp>
        <p:nvSpPr>
          <p:cNvPr id="38937" name="Text Box 24"/>
          <p:cNvSpPr txBox="1">
            <a:spLocks noChangeArrowheads="1"/>
          </p:cNvSpPr>
          <p:nvPr/>
        </p:nvSpPr>
        <p:spPr bwMode="auto">
          <a:xfrm>
            <a:off x="6473825" y="2071688"/>
            <a:ext cx="3651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>
                <a:solidFill>
                  <a:schemeClr val="accent2"/>
                </a:solidFill>
              </a:rPr>
              <a:t>-1</a:t>
            </a:r>
            <a:endParaRPr lang="en-US" sz="1800" b="0">
              <a:solidFill>
                <a:schemeClr val="tx1"/>
              </a:solidFill>
            </a:endParaRPr>
          </a:p>
        </p:txBody>
      </p:sp>
      <p:sp>
        <p:nvSpPr>
          <p:cNvPr id="38938" name="Text Box 25"/>
          <p:cNvSpPr txBox="1">
            <a:spLocks noChangeArrowheads="1"/>
          </p:cNvSpPr>
          <p:nvPr/>
        </p:nvSpPr>
        <p:spPr bwMode="auto">
          <a:xfrm>
            <a:off x="6931025" y="2528888"/>
            <a:ext cx="3651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>
                <a:solidFill>
                  <a:schemeClr val="accent2"/>
                </a:solidFill>
              </a:rPr>
              <a:t>-1</a:t>
            </a:r>
            <a:endParaRPr lang="en-US" sz="1800" b="0">
              <a:solidFill>
                <a:schemeClr val="tx1"/>
              </a:solidFill>
            </a:endParaRPr>
          </a:p>
        </p:txBody>
      </p:sp>
      <p:sp>
        <p:nvSpPr>
          <p:cNvPr id="38939" name="Oval 26"/>
          <p:cNvSpPr>
            <a:spLocks noChangeArrowheads="1"/>
          </p:cNvSpPr>
          <p:nvPr/>
        </p:nvSpPr>
        <p:spPr bwMode="auto">
          <a:xfrm>
            <a:off x="6169025" y="2833688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accent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40" name="Oval 27"/>
          <p:cNvSpPr>
            <a:spLocks noChangeArrowheads="1"/>
          </p:cNvSpPr>
          <p:nvPr/>
        </p:nvSpPr>
        <p:spPr bwMode="auto">
          <a:xfrm>
            <a:off x="6550025" y="3214688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accent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41" name="Oval 28"/>
          <p:cNvSpPr>
            <a:spLocks noChangeArrowheads="1"/>
          </p:cNvSpPr>
          <p:nvPr/>
        </p:nvSpPr>
        <p:spPr bwMode="auto">
          <a:xfrm>
            <a:off x="6550025" y="2833688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accent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42" name="Oval 29"/>
          <p:cNvSpPr>
            <a:spLocks noChangeArrowheads="1"/>
          </p:cNvSpPr>
          <p:nvPr/>
        </p:nvSpPr>
        <p:spPr bwMode="auto">
          <a:xfrm>
            <a:off x="6550025" y="2376488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accent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43" name="Oval 30"/>
          <p:cNvSpPr>
            <a:spLocks noChangeArrowheads="1"/>
          </p:cNvSpPr>
          <p:nvPr/>
        </p:nvSpPr>
        <p:spPr bwMode="auto">
          <a:xfrm>
            <a:off x="7007225" y="2833688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accent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44" name="Line 31"/>
          <p:cNvSpPr>
            <a:spLocks noChangeShapeType="1"/>
          </p:cNvSpPr>
          <p:nvPr/>
        </p:nvSpPr>
        <p:spPr bwMode="auto">
          <a:xfrm>
            <a:off x="1825625" y="2605088"/>
            <a:ext cx="3352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45" name="Line 32"/>
          <p:cNvSpPr>
            <a:spLocks noChangeShapeType="1"/>
          </p:cNvSpPr>
          <p:nvPr/>
        </p:nvSpPr>
        <p:spPr bwMode="auto">
          <a:xfrm>
            <a:off x="1825625" y="3748088"/>
            <a:ext cx="34290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46" name="Line 33"/>
          <p:cNvSpPr>
            <a:spLocks noChangeShapeType="1"/>
          </p:cNvSpPr>
          <p:nvPr/>
        </p:nvSpPr>
        <p:spPr bwMode="auto">
          <a:xfrm>
            <a:off x="2892425" y="1614488"/>
            <a:ext cx="0" cy="31242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47" name="Line 34"/>
          <p:cNvSpPr>
            <a:spLocks noChangeShapeType="1"/>
          </p:cNvSpPr>
          <p:nvPr/>
        </p:nvSpPr>
        <p:spPr bwMode="auto">
          <a:xfrm>
            <a:off x="4035425" y="1614488"/>
            <a:ext cx="0" cy="31242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48" name="Rectangle 35"/>
          <p:cNvSpPr>
            <a:spLocks noChangeArrowheads="1"/>
          </p:cNvSpPr>
          <p:nvPr/>
        </p:nvSpPr>
        <p:spPr bwMode="auto">
          <a:xfrm>
            <a:off x="5483225" y="1385888"/>
            <a:ext cx="3155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Graph and </a:t>
            </a:r>
            <a:r>
              <a:rPr lang="ja-JP" altLang="en-US" sz="1800">
                <a:solidFill>
                  <a:schemeClr val="tx1"/>
                </a:solidFill>
              </a:rPr>
              <a:t>“</a:t>
            </a:r>
            <a:r>
              <a:rPr lang="en-US" sz="1800">
                <a:solidFill>
                  <a:schemeClr val="accent2"/>
                </a:solidFill>
              </a:rPr>
              <a:t>5 point</a:t>
            </a:r>
            <a:r>
              <a:rPr lang="en-US" sz="1800">
                <a:solidFill>
                  <a:schemeClr val="tx1"/>
                </a:solidFill>
              </a:rPr>
              <a:t> </a:t>
            </a:r>
            <a:r>
              <a:rPr lang="en-US" sz="1800">
                <a:solidFill>
                  <a:schemeClr val="accent2"/>
                </a:solidFill>
              </a:rPr>
              <a:t>stencil</a:t>
            </a:r>
            <a:r>
              <a:rPr lang="ja-JP" altLang="en-US" sz="1800">
                <a:solidFill>
                  <a:schemeClr val="tx1"/>
                </a:solidFill>
              </a:rPr>
              <a:t>”</a:t>
            </a: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38949" name="Text Box 36"/>
          <p:cNvSpPr txBox="1">
            <a:spLocks noChangeArrowheads="1"/>
          </p:cNvSpPr>
          <p:nvPr/>
        </p:nvSpPr>
        <p:spPr bwMode="auto">
          <a:xfrm>
            <a:off x="5732463" y="4005263"/>
            <a:ext cx="2844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0">
                <a:solidFill>
                  <a:schemeClr val="accent2"/>
                </a:solidFill>
              </a:rPr>
              <a:t>3D case is analogous (7 point stencil)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>
                <a:latin typeface="Arial" charset="0"/>
              </a:rPr>
              <a:t>The (2-dimensional) model problem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3429000"/>
            <a:ext cx="8610600" cy="3429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latin typeface="Arial" charset="0"/>
              </a:rPr>
              <a:t>Graph is a regular square grid with n = k^2 vertices.</a:t>
            </a:r>
          </a:p>
          <a:p>
            <a:pPr>
              <a:lnSpc>
                <a:spcPct val="90000"/>
              </a:lnSpc>
            </a:pPr>
            <a:endParaRPr lang="en-US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</a:rPr>
              <a:t>Corresponds to matrix for regular 2D finite difference mesh.</a:t>
            </a:r>
          </a:p>
          <a:p>
            <a:pPr>
              <a:lnSpc>
                <a:spcPct val="90000"/>
              </a:lnSpc>
            </a:pPr>
            <a:endParaRPr lang="en-US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</a:rPr>
              <a:t>Gives good intuition for behavior of sparse matrix algorithms on many 2-dimensional physical problems.</a:t>
            </a:r>
          </a:p>
          <a:p>
            <a:pPr>
              <a:lnSpc>
                <a:spcPct val="90000"/>
              </a:lnSpc>
            </a:pPr>
            <a:endParaRPr lang="en-US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</a:rPr>
              <a:t>There</a:t>
            </a:r>
            <a:r>
              <a:rPr lang="ja-JP" altLang="en-US">
                <a:latin typeface="Arial" charset="0"/>
              </a:rPr>
              <a:t>’</a:t>
            </a:r>
            <a:r>
              <a:rPr lang="en-US">
                <a:latin typeface="Arial" charset="0"/>
              </a:rPr>
              <a:t>s also a 3-dimensional model problem.</a:t>
            </a:r>
          </a:p>
        </p:txBody>
      </p:sp>
      <p:grpSp>
        <p:nvGrpSpPr>
          <p:cNvPr id="39940" name="Group 4"/>
          <p:cNvGrpSpPr>
            <a:grpSpLocks/>
          </p:cNvGrpSpPr>
          <p:nvPr/>
        </p:nvGrpSpPr>
        <p:grpSpPr bwMode="auto">
          <a:xfrm>
            <a:off x="2895600" y="1371600"/>
            <a:ext cx="2362200" cy="1524000"/>
            <a:chOff x="960" y="1104"/>
            <a:chExt cx="1488" cy="960"/>
          </a:xfrm>
        </p:grpSpPr>
        <p:grpSp>
          <p:nvGrpSpPr>
            <p:cNvPr id="39941" name="Group 5"/>
            <p:cNvGrpSpPr>
              <a:grpSpLocks/>
            </p:cNvGrpSpPr>
            <p:nvPr/>
          </p:nvGrpSpPr>
          <p:grpSpPr bwMode="auto">
            <a:xfrm>
              <a:off x="1488" y="1104"/>
              <a:ext cx="960" cy="960"/>
              <a:chOff x="436" y="1482"/>
              <a:chExt cx="960" cy="960"/>
            </a:xfrm>
          </p:grpSpPr>
          <p:grpSp>
            <p:nvGrpSpPr>
              <p:cNvPr id="39944" name="Group 6"/>
              <p:cNvGrpSpPr>
                <a:grpSpLocks/>
              </p:cNvGrpSpPr>
              <p:nvPr/>
            </p:nvGrpSpPr>
            <p:grpSpPr bwMode="auto">
              <a:xfrm>
                <a:off x="436" y="1482"/>
                <a:ext cx="960" cy="953"/>
                <a:chOff x="1440" y="1441"/>
                <a:chExt cx="960" cy="953"/>
              </a:xfrm>
            </p:grpSpPr>
            <p:sp>
              <p:nvSpPr>
                <p:cNvPr id="39951" name="Line 7"/>
                <p:cNvSpPr>
                  <a:spLocks noChangeShapeType="1"/>
                </p:cNvSpPr>
                <p:nvPr/>
              </p:nvSpPr>
              <p:spPr bwMode="auto">
                <a:xfrm>
                  <a:off x="1440" y="1441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952" name="Line 8"/>
                <p:cNvSpPr>
                  <a:spLocks noChangeShapeType="1"/>
                </p:cNvSpPr>
                <p:nvPr/>
              </p:nvSpPr>
              <p:spPr bwMode="auto">
                <a:xfrm>
                  <a:off x="1440" y="1679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953" name="Line 9"/>
                <p:cNvSpPr>
                  <a:spLocks noChangeShapeType="1"/>
                </p:cNvSpPr>
                <p:nvPr/>
              </p:nvSpPr>
              <p:spPr bwMode="auto">
                <a:xfrm>
                  <a:off x="1440" y="191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954" name="Line 10"/>
                <p:cNvSpPr>
                  <a:spLocks noChangeShapeType="1"/>
                </p:cNvSpPr>
                <p:nvPr/>
              </p:nvSpPr>
              <p:spPr bwMode="auto">
                <a:xfrm>
                  <a:off x="1440" y="215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955" name="Line 11"/>
                <p:cNvSpPr>
                  <a:spLocks noChangeShapeType="1"/>
                </p:cNvSpPr>
                <p:nvPr/>
              </p:nvSpPr>
              <p:spPr bwMode="auto">
                <a:xfrm>
                  <a:off x="1440" y="23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9945" name="Group 12"/>
              <p:cNvGrpSpPr>
                <a:grpSpLocks/>
              </p:cNvGrpSpPr>
              <p:nvPr/>
            </p:nvGrpSpPr>
            <p:grpSpPr bwMode="auto">
              <a:xfrm rot="-5400000">
                <a:off x="438" y="1485"/>
                <a:ext cx="960" cy="953"/>
                <a:chOff x="1440" y="1441"/>
                <a:chExt cx="960" cy="953"/>
              </a:xfrm>
            </p:grpSpPr>
            <p:sp>
              <p:nvSpPr>
                <p:cNvPr id="39946" name="Line 13"/>
                <p:cNvSpPr>
                  <a:spLocks noChangeShapeType="1"/>
                </p:cNvSpPr>
                <p:nvPr/>
              </p:nvSpPr>
              <p:spPr bwMode="auto">
                <a:xfrm>
                  <a:off x="1440" y="1441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947" name="Line 14"/>
                <p:cNvSpPr>
                  <a:spLocks noChangeShapeType="1"/>
                </p:cNvSpPr>
                <p:nvPr/>
              </p:nvSpPr>
              <p:spPr bwMode="auto">
                <a:xfrm>
                  <a:off x="1440" y="1679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948" name="Line 15"/>
                <p:cNvSpPr>
                  <a:spLocks noChangeShapeType="1"/>
                </p:cNvSpPr>
                <p:nvPr/>
              </p:nvSpPr>
              <p:spPr bwMode="auto">
                <a:xfrm>
                  <a:off x="1440" y="191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949" name="Line 16"/>
                <p:cNvSpPr>
                  <a:spLocks noChangeShapeType="1"/>
                </p:cNvSpPr>
                <p:nvPr/>
              </p:nvSpPr>
              <p:spPr bwMode="auto">
                <a:xfrm>
                  <a:off x="1440" y="215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950" name="Line 17"/>
                <p:cNvSpPr>
                  <a:spLocks noChangeShapeType="1"/>
                </p:cNvSpPr>
                <p:nvPr/>
              </p:nvSpPr>
              <p:spPr bwMode="auto">
                <a:xfrm>
                  <a:off x="1440" y="23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39942" name="Text Box 18"/>
            <p:cNvSpPr txBox="1">
              <a:spLocks noChangeArrowheads="1"/>
            </p:cNvSpPr>
            <p:nvPr/>
          </p:nvSpPr>
          <p:spPr bwMode="auto">
            <a:xfrm>
              <a:off x="960" y="1440"/>
              <a:ext cx="4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400">
                  <a:solidFill>
                    <a:schemeClr val="hlink"/>
                  </a:solidFill>
                </a:rPr>
                <a:t>n</a:t>
              </a:r>
              <a:r>
                <a:rPr lang="en-US" sz="2400" baseline="30000">
                  <a:solidFill>
                    <a:schemeClr val="hlink"/>
                  </a:solidFill>
                </a:rPr>
                <a:t>1/2</a:t>
              </a:r>
            </a:p>
          </p:txBody>
        </p:sp>
        <p:sp>
          <p:nvSpPr>
            <p:cNvPr id="39943" name="Line 19"/>
            <p:cNvSpPr>
              <a:spLocks noChangeShapeType="1"/>
            </p:cNvSpPr>
            <p:nvPr/>
          </p:nvSpPr>
          <p:spPr bwMode="auto">
            <a:xfrm flipV="1">
              <a:off x="1392" y="1104"/>
              <a:ext cx="0" cy="96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CB64674B-9460-1D46-9A89-0F994B45430D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39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472363" cy="422275"/>
          </a:xfrm>
        </p:spPr>
        <p:txBody>
          <a:bodyPr/>
          <a:lstStyle/>
          <a:p>
            <a:r>
              <a:rPr lang="en-US">
                <a:latin typeface="Arial" charset="0"/>
              </a:rPr>
              <a:t>Irregular mesh: NASA Airfoil in 2D</a:t>
            </a:r>
          </a:p>
        </p:txBody>
      </p:sp>
      <p:pic>
        <p:nvPicPr>
          <p:cNvPr id="40964" name="Picture 3" descr="airfoilmes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914400"/>
            <a:ext cx="4505325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5" name="Picture 4" descr="airfoilmat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962400"/>
            <a:ext cx="4591050" cy="231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28DDD184-A0AE-CA4A-9591-DF73FDFCCAE9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4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4419600" cy="422275"/>
          </a:xfrm>
          <a:noFill/>
        </p:spPr>
        <p:txBody>
          <a:bodyPr wrap="none"/>
          <a:lstStyle/>
          <a:p>
            <a:r>
              <a:rPr lang="en-US">
                <a:latin typeface="Arial" charset="0"/>
              </a:rPr>
              <a:t>Basic kinds of simulation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44600"/>
            <a:ext cx="6629400" cy="3860800"/>
          </a:xfrm>
          <a:noFill/>
        </p:spPr>
        <p:txBody>
          <a:bodyPr/>
          <a:lstStyle/>
          <a:p>
            <a:r>
              <a:rPr lang="en-US">
                <a:latin typeface="Arial" charset="0"/>
              </a:rPr>
              <a:t>Discrete event systems</a:t>
            </a:r>
          </a:p>
          <a:p>
            <a:pPr lvl="1"/>
            <a:r>
              <a:rPr lang="en-US">
                <a:latin typeface="Arial" charset="0"/>
              </a:rPr>
              <a:t>Time and space are discrete</a:t>
            </a:r>
          </a:p>
          <a:p>
            <a:pPr lvl="4"/>
            <a:endParaRPr lang="en-US" sz="800">
              <a:latin typeface="Times New Roman" charset="0"/>
            </a:endParaRPr>
          </a:p>
          <a:p>
            <a:r>
              <a:rPr lang="en-US">
                <a:latin typeface="Arial" charset="0"/>
              </a:rPr>
              <a:t>Particle systems</a:t>
            </a:r>
          </a:p>
          <a:p>
            <a:pPr lvl="1"/>
            <a:r>
              <a:rPr lang="en-US">
                <a:latin typeface="Arial" charset="0"/>
              </a:rPr>
              <a:t>Important special case of lumped systems</a:t>
            </a:r>
          </a:p>
          <a:p>
            <a:pPr lvl="1"/>
            <a:endParaRPr lang="en-US" sz="800">
              <a:latin typeface="Arial" charset="0"/>
            </a:endParaRPr>
          </a:p>
          <a:p>
            <a:r>
              <a:rPr lang="en-US">
                <a:latin typeface="Arial" charset="0"/>
              </a:rPr>
              <a:t>Ordinary Differential Equations (ODEs)</a:t>
            </a:r>
          </a:p>
          <a:p>
            <a:pPr lvl="1"/>
            <a:r>
              <a:rPr lang="en-US">
                <a:latin typeface="Arial" charset="0"/>
              </a:rPr>
              <a:t>Lumped systems</a:t>
            </a:r>
          </a:p>
          <a:p>
            <a:pPr lvl="1"/>
            <a:r>
              <a:rPr lang="en-US">
                <a:latin typeface="Arial" charset="0"/>
              </a:rPr>
              <a:t>Location/entities are discrete, time is continuous</a:t>
            </a:r>
          </a:p>
          <a:p>
            <a:pPr lvl="1"/>
            <a:endParaRPr lang="en-US" sz="800">
              <a:latin typeface="Arial" charset="0"/>
            </a:endParaRPr>
          </a:p>
          <a:p>
            <a:r>
              <a:rPr lang="en-US">
                <a:latin typeface="Arial" charset="0"/>
              </a:rPr>
              <a:t>Partial Different Equations (PDEs)</a:t>
            </a:r>
          </a:p>
          <a:p>
            <a:pPr lvl="1"/>
            <a:r>
              <a:rPr lang="en-US">
                <a:latin typeface="Arial" charset="0"/>
              </a:rPr>
              <a:t>Time and space are continuous</a:t>
            </a:r>
          </a:p>
        </p:txBody>
      </p:sp>
      <p:sp>
        <p:nvSpPr>
          <p:cNvPr id="8197" name="Line 4"/>
          <p:cNvSpPr>
            <a:spLocks noChangeShapeType="1"/>
          </p:cNvSpPr>
          <p:nvPr/>
        </p:nvSpPr>
        <p:spPr bwMode="auto">
          <a:xfrm>
            <a:off x="7162800" y="1066800"/>
            <a:ext cx="0" cy="403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" name="Text Box 5"/>
          <p:cNvSpPr txBox="1">
            <a:spLocks noChangeArrowheads="1"/>
          </p:cNvSpPr>
          <p:nvPr/>
        </p:nvSpPr>
        <p:spPr bwMode="auto">
          <a:xfrm>
            <a:off x="7391400" y="914400"/>
            <a:ext cx="1219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0"/>
              <a:t>discrete</a:t>
            </a:r>
          </a:p>
        </p:txBody>
      </p:sp>
      <p:sp>
        <p:nvSpPr>
          <p:cNvPr id="8199" name="Text Box 6"/>
          <p:cNvSpPr txBox="1">
            <a:spLocks noChangeArrowheads="1"/>
          </p:cNvSpPr>
          <p:nvPr/>
        </p:nvSpPr>
        <p:spPr bwMode="auto">
          <a:xfrm>
            <a:off x="7467600" y="5105400"/>
            <a:ext cx="152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0"/>
              <a:t>continuous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915400" cy="425450"/>
          </a:xfrm>
        </p:spPr>
        <p:txBody>
          <a:bodyPr/>
          <a:lstStyle/>
          <a:p>
            <a:r>
              <a:rPr lang="en-US">
                <a:latin typeface="Arial" charset="0"/>
              </a:rPr>
              <a:t>      Graphs and Sparse Matrices</a:t>
            </a:r>
            <a:endParaRPr lang="en-US" sz="1800">
              <a:solidFill>
                <a:srgbClr val="021FAE"/>
              </a:solidFill>
              <a:latin typeface="Arial" charset="0"/>
            </a:endParaRPr>
          </a:p>
        </p:txBody>
      </p:sp>
      <p:sp>
        <p:nvSpPr>
          <p:cNvPr id="41987" name="Oval 3"/>
          <p:cNvSpPr>
            <a:spLocks noChangeAspect="1" noChangeArrowheads="1"/>
          </p:cNvSpPr>
          <p:nvPr/>
        </p:nvSpPr>
        <p:spPr bwMode="auto">
          <a:xfrm>
            <a:off x="631825" y="1352550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8" name="Oval 4"/>
          <p:cNvSpPr>
            <a:spLocks noChangeAspect="1" noChangeArrowheads="1"/>
          </p:cNvSpPr>
          <p:nvPr/>
        </p:nvSpPr>
        <p:spPr bwMode="auto">
          <a:xfrm>
            <a:off x="798513" y="1352550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9" name="Oval 5"/>
          <p:cNvSpPr>
            <a:spLocks noChangeAspect="1" noChangeArrowheads="1"/>
          </p:cNvSpPr>
          <p:nvPr/>
        </p:nvSpPr>
        <p:spPr bwMode="auto">
          <a:xfrm>
            <a:off x="965200" y="1352550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0" name="Oval 6"/>
          <p:cNvSpPr>
            <a:spLocks noChangeAspect="1" noChangeArrowheads="1"/>
          </p:cNvSpPr>
          <p:nvPr/>
        </p:nvSpPr>
        <p:spPr bwMode="auto">
          <a:xfrm>
            <a:off x="1131888" y="1352550"/>
            <a:ext cx="90487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Oval 7"/>
          <p:cNvSpPr>
            <a:spLocks noChangeAspect="1" noChangeArrowheads="1"/>
          </p:cNvSpPr>
          <p:nvPr/>
        </p:nvSpPr>
        <p:spPr bwMode="auto">
          <a:xfrm>
            <a:off x="1298575" y="1352550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2" name="Oval 8"/>
          <p:cNvSpPr>
            <a:spLocks noChangeAspect="1" noChangeArrowheads="1"/>
          </p:cNvSpPr>
          <p:nvPr/>
        </p:nvSpPr>
        <p:spPr bwMode="auto">
          <a:xfrm>
            <a:off x="1465263" y="1352550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3" name="Oval 9"/>
          <p:cNvSpPr>
            <a:spLocks noChangeAspect="1" noChangeArrowheads="1"/>
          </p:cNvSpPr>
          <p:nvPr/>
        </p:nvSpPr>
        <p:spPr bwMode="auto">
          <a:xfrm>
            <a:off x="1631950" y="1352550"/>
            <a:ext cx="90488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4" name="Oval 10"/>
          <p:cNvSpPr>
            <a:spLocks noChangeAspect="1" noChangeArrowheads="1"/>
          </p:cNvSpPr>
          <p:nvPr/>
        </p:nvSpPr>
        <p:spPr bwMode="auto">
          <a:xfrm>
            <a:off x="1798638" y="1352550"/>
            <a:ext cx="90487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5" name="Oval 11"/>
          <p:cNvSpPr>
            <a:spLocks noChangeAspect="1" noChangeArrowheads="1"/>
          </p:cNvSpPr>
          <p:nvPr/>
        </p:nvSpPr>
        <p:spPr bwMode="auto">
          <a:xfrm>
            <a:off x="1965325" y="1352550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6" name="Oval 12"/>
          <p:cNvSpPr>
            <a:spLocks noChangeAspect="1" noChangeArrowheads="1"/>
          </p:cNvSpPr>
          <p:nvPr/>
        </p:nvSpPr>
        <p:spPr bwMode="auto">
          <a:xfrm>
            <a:off x="2133600" y="1352550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7" name="Oval 13"/>
          <p:cNvSpPr>
            <a:spLocks noChangeAspect="1" noChangeArrowheads="1"/>
          </p:cNvSpPr>
          <p:nvPr/>
        </p:nvSpPr>
        <p:spPr bwMode="auto">
          <a:xfrm>
            <a:off x="631825" y="1511300"/>
            <a:ext cx="88900" cy="9048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8" name="Oval 14"/>
          <p:cNvSpPr>
            <a:spLocks noChangeAspect="1" noChangeArrowheads="1"/>
          </p:cNvSpPr>
          <p:nvPr/>
        </p:nvSpPr>
        <p:spPr bwMode="auto">
          <a:xfrm>
            <a:off x="798513" y="1511300"/>
            <a:ext cx="88900" cy="90488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9" name="Oval 15"/>
          <p:cNvSpPr>
            <a:spLocks noChangeAspect="1" noChangeArrowheads="1"/>
          </p:cNvSpPr>
          <p:nvPr/>
        </p:nvSpPr>
        <p:spPr bwMode="auto">
          <a:xfrm>
            <a:off x="965200" y="1511300"/>
            <a:ext cx="88900" cy="9048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0" name="Oval 16"/>
          <p:cNvSpPr>
            <a:spLocks noChangeAspect="1" noChangeArrowheads="1"/>
          </p:cNvSpPr>
          <p:nvPr/>
        </p:nvSpPr>
        <p:spPr bwMode="auto">
          <a:xfrm>
            <a:off x="1131888" y="1511300"/>
            <a:ext cx="90487" cy="9048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1" name="Oval 17"/>
          <p:cNvSpPr>
            <a:spLocks noChangeAspect="1" noChangeArrowheads="1"/>
          </p:cNvSpPr>
          <p:nvPr/>
        </p:nvSpPr>
        <p:spPr bwMode="auto">
          <a:xfrm>
            <a:off x="1298575" y="1511300"/>
            <a:ext cx="88900" cy="90488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2" name="Oval 18"/>
          <p:cNvSpPr>
            <a:spLocks noChangeAspect="1" noChangeArrowheads="1"/>
          </p:cNvSpPr>
          <p:nvPr/>
        </p:nvSpPr>
        <p:spPr bwMode="auto">
          <a:xfrm>
            <a:off x="1465263" y="1511300"/>
            <a:ext cx="88900" cy="9048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3" name="Oval 19"/>
          <p:cNvSpPr>
            <a:spLocks noChangeAspect="1" noChangeArrowheads="1"/>
          </p:cNvSpPr>
          <p:nvPr/>
        </p:nvSpPr>
        <p:spPr bwMode="auto">
          <a:xfrm>
            <a:off x="1631950" y="1511300"/>
            <a:ext cx="90488" cy="9048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4" name="Oval 20"/>
          <p:cNvSpPr>
            <a:spLocks noChangeAspect="1" noChangeArrowheads="1"/>
          </p:cNvSpPr>
          <p:nvPr/>
        </p:nvSpPr>
        <p:spPr bwMode="auto">
          <a:xfrm>
            <a:off x="1798638" y="1511300"/>
            <a:ext cx="90487" cy="9048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5" name="Oval 21"/>
          <p:cNvSpPr>
            <a:spLocks noChangeAspect="1" noChangeArrowheads="1"/>
          </p:cNvSpPr>
          <p:nvPr/>
        </p:nvSpPr>
        <p:spPr bwMode="auto">
          <a:xfrm>
            <a:off x="1965325" y="1511300"/>
            <a:ext cx="88900" cy="9048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6" name="Oval 22"/>
          <p:cNvSpPr>
            <a:spLocks noChangeAspect="1" noChangeArrowheads="1"/>
          </p:cNvSpPr>
          <p:nvPr/>
        </p:nvSpPr>
        <p:spPr bwMode="auto">
          <a:xfrm>
            <a:off x="2133600" y="1511300"/>
            <a:ext cx="88900" cy="90488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7" name="Oval 23"/>
          <p:cNvSpPr>
            <a:spLocks noChangeAspect="1" noChangeArrowheads="1"/>
          </p:cNvSpPr>
          <p:nvPr/>
        </p:nvSpPr>
        <p:spPr bwMode="auto">
          <a:xfrm>
            <a:off x="631825" y="1671638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8" name="Oval 24"/>
          <p:cNvSpPr>
            <a:spLocks noChangeAspect="1" noChangeArrowheads="1"/>
          </p:cNvSpPr>
          <p:nvPr/>
        </p:nvSpPr>
        <p:spPr bwMode="auto">
          <a:xfrm>
            <a:off x="798513" y="1671638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9" name="Oval 25"/>
          <p:cNvSpPr>
            <a:spLocks noChangeAspect="1" noChangeArrowheads="1"/>
          </p:cNvSpPr>
          <p:nvPr/>
        </p:nvSpPr>
        <p:spPr bwMode="auto">
          <a:xfrm>
            <a:off x="965200" y="1671638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10" name="Oval 26"/>
          <p:cNvSpPr>
            <a:spLocks noChangeAspect="1" noChangeArrowheads="1"/>
          </p:cNvSpPr>
          <p:nvPr/>
        </p:nvSpPr>
        <p:spPr bwMode="auto">
          <a:xfrm>
            <a:off x="1131888" y="1671638"/>
            <a:ext cx="90487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11" name="Oval 27"/>
          <p:cNvSpPr>
            <a:spLocks noChangeAspect="1" noChangeArrowheads="1"/>
          </p:cNvSpPr>
          <p:nvPr/>
        </p:nvSpPr>
        <p:spPr bwMode="auto">
          <a:xfrm>
            <a:off x="1298575" y="1671638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12" name="Oval 28"/>
          <p:cNvSpPr>
            <a:spLocks noChangeAspect="1" noChangeArrowheads="1"/>
          </p:cNvSpPr>
          <p:nvPr/>
        </p:nvSpPr>
        <p:spPr bwMode="auto">
          <a:xfrm>
            <a:off x="1465263" y="1671638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13" name="Oval 29"/>
          <p:cNvSpPr>
            <a:spLocks noChangeAspect="1" noChangeArrowheads="1"/>
          </p:cNvSpPr>
          <p:nvPr/>
        </p:nvSpPr>
        <p:spPr bwMode="auto">
          <a:xfrm>
            <a:off x="1631950" y="1671638"/>
            <a:ext cx="90488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14" name="Oval 30"/>
          <p:cNvSpPr>
            <a:spLocks noChangeAspect="1" noChangeArrowheads="1"/>
          </p:cNvSpPr>
          <p:nvPr/>
        </p:nvSpPr>
        <p:spPr bwMode="auto">
          <a:xfrm>
            <a:off x="1798638" y="1671638"/>
            <a:ext cx="90487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15" name="Oval 31"/>
          <p:cNvSpPr>
            <a:spLocks noChangeAspect="1" noChangeArrowheads="1"/>
          </p:cNvSpPr>
          <p:nvPr/>
        </p:nvSpPr>
        <p:spPr bwMode="auto">
          <a:xfrm>
            <a:off x="1965325" y="1671638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16" name="Oval 32"/>
          <p:cNvSpPr>
            <a:spLocks noChangeAspect="1" noChangeArrowheads="1"/>
          </p:cNvSpPr>
          <p:nvPr/>
        </p:nvSpPr>
        <p:spPr bwMode="auto">
          <a:xfrm>
            <a:off x="2133600" y="1671638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17" name="Oval 33"/>
          <p:cNvSpPr>
            <a:spLocks noChangeAspect="1" noChangeArrowheads="1"/>
          </p:cNvSpPr>
          <p:nvPr/>
        </p:nvSpPr>
        <p:spPr bwMode="auto">
          <a:xfrm>
            <a:off x="631825" y="1830388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18" name="Oval 34"/>
          <p:cNvSpPr>
            <a:spLocks noChangeAspect="1" noChangeArrowheads="1"/>
          </p:cNvSpPr>
          <p:nvPr/>
        </p:nvSpPr>
        <p:spPr bwMode="auto">
          <a:xfrm>
            <a:off x="798513" y="1830388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19" name="Oval 35"/>
          <p:cNvSpPr>
            <a:spLocks noChangeAspect="1" noChangeArrowheads="1"/>
          </p:cNvSpPr>
          <p:nvPr/>
        </p:nvSpPr>
        <p:spPr bwMode="auto">
          <a:xfrm>
            <a:off x="965200" y="1830388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20" name="Oval 36"/>
          <p:cNvSpPr>
            <a:spLocks noChangeAspect="1" noChangeArrowheads="1"/>
          </p:cNvSpPr>
          <p:nvPr/>
        </p:nvSpPr>
        <p:spPr bwMode="auto">
          <a:xfrm>
            <a:off x="1131888" y="1830388"/>
            <a:ext cx="90487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21" name="Oval 37"/>
          <p:cNvSpPr>
            <a:spLocks noChangeAspect="1" noChangeArrowheads="1"/>
          </p:cNvSpPr>
          <p:nvPr/>
        </p:nvSpPr>
        <p:spPr bwMode="auto">
          <a:xfrm>
            <a:off x="1298575" y="1830388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22" name="Oval 38"/>
          <p:cNvSpPr>
            <a:spLocks noChangeAspect="1" noChangeArrowheads="1"/>
          </p:cNvSpPr>
          <p:nvPr/>
        </p:nvSpPr>
        <p:spPr bwMode="auto">
          <a:xfrm>
            <a:off x="1465263" y="1830388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23" name="Oval 39"/>
          <p:cNvSpPr>
            <a:spLocks noChangeAspect="1" noChangeArrowheads="1"/>
          </p:cNvSpPr>
          <p:nvPr/>
        </p:nvSpPr>
        <p:spPr bwMode="auto">
          <a:xfrm>
            <a:off x="1631950" y="1830388"/>
            <a:ext cx="90488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24" name="Oval 40"/>
          <p:cNvSpPr>
            <a:spLocks noChangeAspect="1" noChangeArrowheads="1"/>
          </p:cNvSpPr>
          <p:nvPr/>
        </p:nvSpPr>
        <p:spPr bwMode="auto">
          <a:xfrm>
            <a:off x="1798638" y="1830388"/>
            <a:ext cx="90487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25" name="Oval 41"/>
          <p:cNvSpPr>
            <a:spLocks noChangeAspect="1" noChangeArrowheads="1"/>
          </p:cNvSpPr>
          <p:nvPr/>
        </p:nvSpPr>
        <p:spPr bwMode="auto">
          <a:xfrm>
            <a:off x="1965325" y="1830388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26" name="Oval 42"/>
          <p:cNvSpPr>
            <a:spLocks noChangeAspect="1" noChangeArrowheads="1"/>
          </p:cNvSpPr>
          <p:nvPr/>
        </p:nvSpPr>
        <p:spPr bwMode="auto">
          <a:xfrm>
            <a:off x="2133600" y="1830388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27" name="Oval 43"/>
          <p:cNvSpPr>
            <a:spLocks noChangeAspect="1" noChangeArrowheads="1"/>
          </p:cNvSpPr>
          <p:nvPr/>
        </p:nvSpPr>
        <p:spPr bwMode="auto">
          <a:xfrm>
            <a:off x="631825" y="1989138"/>
            <a:ext cx="88900" cy="9048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28" name="Oval 44"/>
          <p:cNvSpPr>
            <a:spLocks noChangeAspect="1" noChangeArrowheads="1"/>
          </p:cNvSpPr>
          <p:nvPr/>
        </p:nvSpPr>
        <p:spPr bwMode="auto">
          <a:xfrm>
            <a:off x="798513" y="1989138"/>
            <a:ext cx="88900" cy="90487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29" name="Oval 45"/>
          <p:cNvSpPr>
            <a:spLocks noChangeAspect="1" noChangeArrowheads="1"/>
          </p:cNvSpPr>
          <p:nvPr/>
        </p:nvSpPr>
        <p:spPr bwMode="auto">
          <a:xfrm>
            <a:off x="965200" y="1989138"/>
            <a:ext cx="88900" cy="9048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30" name="Oval 46"/>
          <p:cNvSpPr>
            <a:spLocks noChangeAspect="1" noChangeArrowheads="1"/>
          </p:cNvSpPr>
          <p:nvPr/>
        </p:nvSpPr>
        <p:spPr bwMode="auto">
          <a:xfrm>
            <a:off x="1131888" y="1989138"/>
            <a:ext cx="90487" cy="9048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31" name="Oval 47"/>
          <p:cNvSpPr>
            <a:spLocks noChangeAspect="1" noChangeArrowheads="1"/>
          </p:cNvSpPr>
          <p:nvPr/>
        </p:nvSpPr>
        <p:spPr bwMode="auto">
          <a:xfrm>
            <a:off x="1298575" y="1989138"/>
            <a:ext cx="88900" cy="90487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32" name="Oval 48"/>
          <p:cNvSpPr>
            <a:spLocks noChangeAspect="1" noChangeArrowheads="1"/>
          </p:cNvSpPr>
          <p:nvPr/>
        </p:nvSpPr>
        <p:spPr bwMode="auto">
          <a:xfrm>
            <a:off x="1465263" y="1989138"/>
            <a:ext cx="88900" cy="9048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33" name="Oval 49"/>
          <p:cNvSpPr>
            <a:spLocks noChangeAspect="1" noChangeArrowheads="1"/>
          </p:cNvSpPr>
          <p:nvPr/>
        </p:nvSpPr>
        <p:spPr bwMode="auto">
          <a:xfrm>
            <a:off x="1631950" y="1989138"/>
            <a:ext cx="90488" cy="9048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34" name="Oval 50"/>
          <p:cNvSpPr>
            <a:spLocks noChangeAspect="1" noChangeArrowheads="1"/>
          </p:cNvSpPr>
          <p:nvPr/>
        </p:nvSpPr>
        <p:spPr bwMode="auto">
          <a:xfrm>
            <a:off x="1798638" y="1989138"/>
            <a:ext cx="90487" cy="9048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35" name="Oval 51"/>
          <p:cNvSpPr>
            <a:spLocks noChangeAspect="1" noChangeArrowheads="1"/>
          </p:cNvSpPr>
          <p:nvPr/>
        </p:nvSpPr>
        <p:spPr bwMode="auto">
          <a:xfrm>
            <a:off x="1965325" y="1989138"/>
            <a:ext cx="88900" cy="90487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36" name="Oval 52"/>
          <p:cNvSpPr>
            <a:spLocks noChangeAspect="1" noChangeArrowheads="1"/>
          </p:cNvSpPr>
          <p:nvPr/>
        </p:nvSpPr>
        <p:spPr bwMode="auto">
          <a:xfrm>
            <a:off x="2133600" y="1989138"/>
            <a:ext cx="88900" cy="9048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37" name="Oval 53"/>
          <p:cNvSpPr>
            <a:spLocks noChangeAspect="1" noChangeArrowheads="1"/>
          </p:cNvSpPr>
          <p:nvPr/>
        </p:nvSpPr>
        <p:spPr bwMode="auto">
          <a:xfrm>
            <a:off x="631825" y="2147888"/>
            <a:ext cx="88900" cy="9048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38" name="Oval 54"/>
          <p:cNvSpPr>
            <a:spLocks noChangeAspect="1" noChangeArrowheads="1"/>
          </p:cNvSpPr>
          <p:nvPr/>
        </p:nvSpPr>
        <p:spPr bwMode="auto">
          <a:xfrm>
            <a:off x="798513" y="2147888"/>
            <a:ext cx="88900" cy="9048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39" name="Oval 55"/>
          <p:cNvSpPr>
            <a:spLocks noChangeAspect="1" noChangeArrowheads="1"/>
          </p:cNvSpPr>
          <p:nvPr/>
        </p:nvSpPr>
        <p:spPr bwMode="auto">
          <a:xfrm>
            <a:off x="965200" y="2147888"/>
            <a:ext cx="88900" cy="9048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40" name="Oval 56"/>
          <p:cNvSpPr>
            <a:spLocks noChangeAspect="1" noChangeArrowheads="1"/>
          </p:cNvSpPr>
          <p:nvPr/>
        </p:nvSpPr>
        <p:spPr bwMode="auto">
          <a:xfrm>
            <a:off x="1131888" y="2147888"/>
            <a:ext cx="90487" cy="9048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41" name="Oval 57"/>
          <p:cNvSpPr>
            <a:spLocks noChangeAspect="1" noChangeArrowheads="1"/>
          </p:cNvSpPr>
          <p:nvPr/>
        </p:nvSpPr>
        <p:spPr bwMode="auto">
          <a:xfrm>
            <a:off x="1298575" y="2147888"/>
            <a:ext cx="88900" cy="9048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42" name="Oval 58"/>
          <p:cNvSpPr>
            <a:spLocks noChangeAspect="1" noChangeArrowheads="1"/>
          </p:cNvSpPr>
          <p:nvPr/>
        </p:nvSpPr>
        <p:spPr bwMode="auto">
          <a:xfrm>
            <a:off x="1465263" y="2147888"/>
            <a:ext cx="88900" cy="90487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43" name="Oval 59"/>
          <p:cNvSpPr>
            <a:spLocks noChangeAspect="1" noChangeArrowheads="1"/>
          </p:cNvSpPr>
          <p:nvPr/>
        </p:nvSpPr>
        <p:spPr bwMode="auto">
          <a:xfrm>
            <a:off x="1631950" y="2147888"/>
            <a:ext cx="90488" cy="90487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44" name="Oval 60"/>
          <p:cNvSpPr>
            <a:spLocks noChangeAspect="1" noChangeArrowheads="1"/>
          </p:cNvSpPr>
          <p:nvPr/>
        </p:nvSpPr>
        <p:spPr bwMode="auto">
          <a:xfrm>
            <a:off x="1798638" y="2147888"/>
            <a:ext cx="90487" cy="90487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45" name="Oval 61"/>
          <p:cNvSpPr>
            <a:spLocks noChangeAspect="1" noChangeArrowheads="1"/>
          </p:cNvSpPr>
          <p:nvPr/>
        </p:nvSpPr>
        <p:spPr bwMode="auto">
          <a:xfrm>
            <a:off x="1965325" y="2147888"/>
            <a:ext cx="88900" cy="9048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46" name="Oval 62"/>
          <p:cNvSpPr>
            <a:spLocks noChangeAspect="1" noChangeArrowheads="1"/>
          </p:cNvSpPr>
          <p:nvPr/>
        </p:nvSpPr>
        <p:spPr bwMode="auto">
          <a:xfrm>
            <a:off x="2133600" y="2147888"/>
            <a:ext cx="88900" cy="9048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47" name="Oval 63"/>
          <p:cNvSpPr>
            <a:spLocks noChangeAspect="1" noChangeArrowheads="1"/>
          </p:cNvSpPr>
          <p:nvPr/>
        </p:nvSpPr>
        <p:spPr bwMode="auto">
          <a:xfrm>
            <a:off x="631825" y="2308225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48" name="Oval 64"/>
          <p:cNvSpPr>
            <a:spLocks noChangeAspect="1" noChangeArrowheads="1"/>
          </p:cNvSpPr>
          <p:nvPr/>
        </p:nvSpPr>
        <p:spPr bwMode="auto">
          <a:xfrm>
            <a:off x="798513" y="2308225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49" name="Oval 65"/>
          <p:cNvSpPr>
            <a:spLocks noChangeAspect="1" noChangeArrowheads="1"/>
          </p:cNvSpPr>
          <p:nvPr/>
        </p:nvSpPr>
        <p:spPr bwMode="auto">
          <a:xfrm>
            <a:off x="965200" y="230822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50" name="Oval 66"/>
          <p:cNvSpPr>
            <a:spLocks noChangeAspect="1" noChangeArrowheads="1"/>
          </p:cNvSpPr>
          <p:nvPr/>
        </p:nvSpPr>
        <p:spPr bwMode="auto">
          <a:xfrm>
            <a:off x="1131888" y="2308225"/>
            <a:ext cx="90487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51" name="Oval 67"/>
          <p:cNvSpPr>
            <a:spLocks noChangeAspect="1" noChangeArrowheads="1"/>
          </p:cNvSpPr>
          <p:nvPr/>
        </p:nvSpPr>
        <p:spPr bwMode="auto">
          <a:xfrm>
            <a:off x="1298575" y="2308225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52" name="Oval 68"/>
          <p:cNvSpPr>
            <a:spLocks noChangeAspect="1" noChangeArrowheads="1"/>
          </p:cNvSpPr>
          <p:nvPr/>
        </p:nvSpPr>
        <p:spPr bwMode="auto">
          <a:xfrm>
            <a:off x="1465263" y="230822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53" name="Oval 69"/>
          <p:cNvSpPr>
            <a:spLocks noChangeAspect="1" noChangeArrowheads="1"/>
          </p:cNvSpPr>
          <p:nvPr/>
        </p:nvSpPr>
        <p:spPr bwMode="auto">
          <a:xfrm>
            <a:off x="1631950" y="2308225"/>
            <a:ext cx="90488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54" name="Oval 70"/>
          <p:cNvSpPr>
            <a:spLocks noChangeAspect="1" noChangeArrowheads="1"/>
          </p:cNvSpPr>
          <p:nvPr/>
        </p:nvSpPr>
        <p:spPr bwMode="auto">
          <a:xfrm>
            <a:off x="1798638" y="2308225"/>
            <a:ext cx="90487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55" name="Oval 71"/>
          <p:cNvSpPr>
            <a:spLocks noChangeAspect="1" noChangeArrowheads="1"/>
          </p:cNvSpPr>
          <p:nvPr/>
        </p:nvSpPr>
        <p:spPr bwMode="auto">
          <a:xfrm>
            <a:off x="1965325" y="2308225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56" name="Oval 72"/>
          <p:cNvSpPr>
            <a:spLocks noChangeAspect="1" noChangeArrowheads="1"/>
          </p:cNvSpPr>
          <p:nvPr/>
        </p:nvSpPr>
        <p:spPr bwMode="auto">
          <a:xfrm>
            <a:off x="2133600" y="2308225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57" name="Oval 73"/>
          <p:cNvSpPr>
            <a:spLocks noChangeAspect="1" noChangeArrowheads="1"/>
          </p:cNvSpPr>
          <p:nvPr/>
        </p:nvSpPr>
        <p:spPr bwMode="auto">
          <a:xfrm>
            <a:off x="631825" y="246697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58" name="Oval 74"/>
          <p:cNvSpPr>
            <a:spLocks noChangeAspect="1" noChangeArrowheads="1"/>
          </p:cNvSpPr>
          <p:nvPr/>
        </p:nvSpPr>
        <p:spPr bwMode="auto">
          <a:xfrm>
            <a:off x="798513" y="2466975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59" name="Oval 75"/>
          <p:cNvSpPr>
            <a:spLocks noChangeAspect="1" noChangeArrowheads="1"/>
          </p:cNvSpPr>
          <p:nvPr/>
        </p:nvSpPr>
        <p:spPr bwMode="auto">
          <a:xfrm>
            <a:off x="965200" y="2466975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60" name="Oval 76"/>
          <p:cNvSpPr>
            <a:spLocks noChangeAspect="1" noChangeArrowheads="1"/>
          </p:cNvSpPr>
          <p:nvPr/>
        </p:nvSpPr>
        <p:spPr bwMode="auto">
          <a:xfrm>
            <a:off x="1131888" y="2466975"/>
            <a:ext cx="90487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61" name="Oval 77"/>
          <p:cNvSpPr>
            <a:spLocks noChangeAspect="1" noChangeArrowheads="1"/>
          </p:cNvSpPr>
          <p:nvPr/>
        </p:nvSpPr>
        <p:spPr bwMode="auto">
          <a:xfrm>
            <a:off x="1298575" y="2466975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62" name="Oval 78"/>
          <p:cNvSpPr>
            <a:spLocks noChangeAspect="1" noChangeArrowheads="1"/>
          </p:cNvSpPr>
          <p:nvPr/>
        </p:nvSpPr>
        <p:spPr bwMode="auto">
          <a:xfrm>
            <a:off x="1465263" y="246697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63" name="Oval 79"/>
          <p:cNvSpPr>
            <a:spLocks noChangeAspect="1" noChangeArrowheads="1"/>
          </p:cNvSpPr>
          <p:nvPr/>
        </p:nvSpPr>
        <p:spPr bwMode="auto">
          <a:xfrm>
            <a:off x="1631950" y="2466975"/>
            <a:ext cx="90488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64" name="Oval 80"/>
          <p:cNvSpPr>
            <a:spLocks noChangeAspect="1" noChangeArrowheads="1"/>
          </p:cNvSpPr>
          <p:nvPr/>
        </p:nvSpPr>
        <p:spPr bwMode="auto">
          <a:xfrm>
            <a:off x="1798638" y="2466975"/>
            <a:ext cx="90487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65" name="Oval 81"/>
          <p:cNvSpPr>
            <a:spLocks noChangeAspect="1" noChangeArrowheads="1"/>
          </p:cNvSpPr>
          <p:nvPr/>
        </p:nvSpPr>
        <p:spPr bwMode="auto">
          <a:xfrm>
            <a:off x="1965325" y="246697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66" name="Oval 82"/>
          <p:cNvSpPr>
            <a:spLocks noChangeAspect="1" noChangeArrowheads="1"/>
          </p:cNvSpPr>
          <p:nvPr/>
        </p:nvSpPr>
        <p:spPr bwMode="auto">
          <a:xfrm>
            <a:off x="2133600" y="246697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67" name="Oval 83"/>
          <p:cNvSpPr>
            <a:spLocks noChangeAspect="1" noChangeArrowheads="1"/>
          </p:cNvSpPr>
          <p:nvPr/>
        </p:nvSpPr>
        <p:spPr bwMode="auto">
          <a:xfrm>
            <a:off x="631825" y="2625725"/>
            <a:ext cx="88900" cy="9048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68" name="Oval 84"/>
          <p:cNvSpPr>
            <a:spLocks noChangeAspect="1" noChangeArrowheads="1"/>
          </p:cNvSpPr>
          <p:nvPr/>
        </p:nvSpPr>
        <p:spPr bwMode="auto">
          <a:xfrm>
            <a:off x="798513" y="2625725"/>
            <a:ext cx="88900" cy="9048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69" name="Oval 85"/>
          <p:cNvSpPr>
            <a:spLocks noChangeAspect="1" noChangeArrowheads="1"/>
          </p:cNvSpPr>
          <p:nvPr/>
        </p:nvSpPr>
        <p:spPr bwMode="auto">
          <a:xfrm>
            <a:off x="965200" y="2625725"/>
            <a:ext cx="88900" cy="9048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70" name="Oval 86"/>
          <p:cNvSpPr>
            <a:spLocks noChangeAspect="1" noChangeArrowheads="1"/>
          </p:cNvSpPr>
          <p:nvPr/>
        </p:nvSpPr>
        <p:spPr bwMode="auto">
          <a:xfrm>
            <a:off x="1131888" y="2625725"/>
            <a:ext cx="90487" cy="90488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71" name="Oval 87"/>
          <p:cNvSpPr>
            <a:spLocks noChangeAspect="1" noChangeArrowheads="1"/>
          </p:cNvSpPr>
          <p:nvPr/>
        </p:nvSpPr>
        <p:spPr bwMode="auto">
          <a:xfrm>
            <a:off x="1298575" y="2625725"/>
            <a:ext cx="88900" cy="90488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72" name="Oval 88"/>
          <p:cNvSpPr>
            <a:spLocks noChangeAspect="1" noChangeArrowheads="1"/>
          </p:cNvSpPr>
          <p:nvPr/>
        </p:nvSpPr>
        <p:spPr bwMode="auto">
          <a:xfrm>
            <a:off x="1465263" y="2625725"/>
            <a:ext cx="88900" cy="9048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73" name="Oval 89"/>
          <p:cNvSpPr>
            <a:spLocks noChangeAspect="1" noChangeArrowheads="1"/>
          </p:cNvSpPr>
          <p:nvPr/>
        </p:nvSpPr>
        <p:spPr bwMode="auto">
          <a:xfrm>
            <a:off x="1631950" y="2625725"/>
            <a:ext cx="90488" cy="9048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74" name="Oval 90"/>
          <p:cNvSpPr>
            <a:spLocks noChangeAspect="1" noChangeArrowheads="1"/>
          </p:cNvSpPr>
          <p:nvPr/>
        </p:nvSpPr>
        <p:spPr bwMode="auto">
          <a:xfrm>
            <a:off x="1798638" y="2625725"/>
            <a:ext cx="90487" cy="90488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75" name="Oval 91"/>
          <p:cNvSpPr>
            <a:spLocks noChangeAspect="1" noChangeArrowheads="1"/>
          </p:cNvSpPr>
          <p:nvPr/>
        </p:nvSpPr>
        <p:spPr bwMode="auto">
          <a:xfrm>
            <a:off x="1965325" y="2625725"/>
            <a:ext cx="88900" cy="90488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76" name="Oval 92"/>
          <p:cNvSpPr>
            <a:spLocks noChangeAspect="1" noChangeArrowheads="1"/>
          </p:cNvSpPr>
          <p:nvPr/>
        </p:nvSpPr>
        <p:spPr bwMode="auto">
          <a:xfrm>
            <a:off x="2133600" y="2625725"/>
            <a:ext cx="88900" cy="9048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77" name="Oval 93"/>
          <p:cNvSpPr>
            <a:spLocks noChangeAspect="1" noChangeArrowheads="1"/>
          </p:cNvSpPr>
          <p:nvPr/>
        </p:nvSpPr>
        <p:spPr bwMode="auto">
          <a:xfrm>
            <a:off x="631825" y="2786063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78" name="Oval 94"/>
          <p:cNvSpPr>
            <a:spLocks noChangeAspect="1" noChangeArrowheads="1"/>
          </p:cNvSpPr>
          <p:nvPr/>
        </p:nvSpPr>
        <p:spPr bwMode="auto">
          <a:xfrm>
            <a:off x="798513" y="2786063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79" name="Oval 95"/>
          <p:cNvSpPr>
            <a:spLocks noChangeAspect="1" noChangeArrowheads="1"/>
          </p:cNvSpPr>
          <p:nvPr/>
        </p:nvSpPr>
        <p:spPr bwMode="auto">
          <a:xfrm>
            <a:off x="965200" y="2786063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80" name="Oval 96"/>
          <p:cNvSpPr>
            <a:spLocks noChangeAspect="1" noChangeArrowheads="1"/>
          </p:cNvSpPr>
          <p:nvPr/>
        </p:nvSpPr>
        <p:spPr bwMode="auto">
          <a:xfrm>
            <a:off x="1131888" y="2786063"/>
            <a:ext cx="90487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81" name="Oval 97"/>
          <p:cNvSpPr>
            <a:spLocks noChangeAspect="1" noChangeArrowheads="1"/>
          </p:cNvSpPr>
          <p:nvPr/>
        </p:nvSpPr>
        <p:spPr bwMode="auto">
          <a:xfrm>
            <a:off x="1298575" y="2786063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82" name="Oval 98"/>
          <p:cNvSpPr>
            <a:spLocks noChangeAspect="1" noChangeArrowheads="1"/>
          </p:cNvSpPr>
          <p:nvPr/>
        </p:nvSpPr>
        <p:spPr bwMode="auto">
          <a:xfrm>
            <a:off x="1465263" y="2786063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83" name="Oval 99"/>
          <p:cNvSpPr>
            <a:spLocks noChangeAspect="1" noChangeArrowheads="1"/>
          </p:cNvSpPr>
          <p:nvPr/>
        </p:nvSpPr>
        <p:spPr bwMode="auto">
          <a:xfrm>
            <a:off x="1631950" y="2786063"/>
            <a:ext cx="90488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84" name="Oval 100"/>
          <p:cNvSpPr>
            <a:spLocks noChangeAspect="1" noChangeArrowheads="1"/>
          </p:cNvSpPr>
          <p:nvPr/>
        </p:nvSpPr>
        <p:spPr bwMode="auto">
          <a:xfrm>
            <a:off x="1798638" y="2786063"/>
            <a:ext cx="90487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85" name="Oval 101"/>
          <p:cNvSpPr>
            <a:spLocks noChangeAspect="1" noChangeArrowheads="1"/>
          </p:cNvSpPr>
          <p:nvPr/>
        </p:nvSpPr>
        <p:spPr bwMode="auto">
          <a:xfrm>
            <a:off x="1965325" y="2786063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86" name="Oval 102"/>
          <p:cNvSpPr>
            <a:spLocks noChangeAspect="1" noChangeArrowheads="1"/>
          </p:cNvSpPr>
          <p:nvPr/>
        </p:nvSpPr>
        <p:spPr bwMode="auto">
          <a:xfrm>
            <a:off x="2133600" y="2786063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87" name="Line 103"/>
          <p:cNvSpPr>
            <a:spLocks noChangeShapeType="1"/>
          </p:cNvSpPr>
          <p:nvPr/>
        </p:nvSpPr>
        <p:spPr bwMode="auto">
          <a:xfrm flipH="1">
            <a:off x="555625" y="1266825"/>
            <a:ext cx="17526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88" name="Line 104"/>
          <p:cNvSpPr>
            <a:spLocks noChangeShapeType="1"/>
          </p:cNvSpPr>
          <p:nvPr/>
        </p:nvSpPr>
        <p:spPr bwMode="auto">
          <a:xfrm rot="16200000" flipH="1">
            <a:off x="-287337" y="2114550"/>
            <a:ext cx="16764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2089" name="Group 105"/>
          <p:cNvGrpSpPr>
            <a:grpSpLocks/>
          </p:cNvGrpSpPr>
          <p:nvPr/>
        </p:nvGrpSpPr>
        <p:grpSpPr bwMode="auto">
          <a:xfrm>
            <a:off x="3217863" y="1276350"/>
            <a:ext cx="1752600" cy="1676400"/>
            <a:chOff x="3840" y="1872"/>
            <a:chExt cx="1104" cy="1056"/>
          </a:xfrm>
        </p:grpSpPr>
        <p:sp>
          <p:nvSpPr>
            <p:cNvPr id="42161" name="Oval 106"/>
            <p:cNvSpPr>
              <a:spLocks noChangeAspect="1" noChangeArrowheads="1"/>
            </p:cNvSpPr>
            <p:nvPr/>
          </p:nvSpPr>
          <p:spPr bwMode="auto">
            <a:xfrm>
              <a:off x="3891" y="1920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62" name="Oval 107"/>
            <p:cNvSpPr>
              <a:spLocks noChangeAspect="1" noChangeArrowheads="1"/>
            </p:cNvSpPr>
            <p:nvPr/>
          </p:nvSpPr>
          <p:spPr bwMode="auto">
            <a:xfrm>
              <a:off x="3996" y="1920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63" name="Oval 108"/>
            <p:cNvSpPr>
              <a:spLocks noChangeAspect="1" noChangeArrowheads="1"/>
            </p:cNvSpPr>
            <p:nvPr/>
          </p:nvSpPr>
          <p:spPr bwMode="auto">
            <a:xfrm>
              <a:off x="4101" y="1920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64" name="Oval 109"/>
            <p:cNvSpPr>
              <a:spLocks noChangeAspect="1" noChangeArrowheads="1"/>
            </p:cNvSpPr>
            <p:nvPr/>
          </p:nvSpPr>
          <p:spPr bwMode="auto">
            <a:xfrm>
              <a:off x="4206" y="1920"/>
              <a:ext cx="57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65" name="Oval 110"/>
            <p:cNvSpPr>
              <a:spLocks noChangeAspect="1" noChangeArrowheads="1"/>
            </p:cNvSpPr>
            <p:nvPr/>
          </p:nvSpPr>
          <p:spPr bwMode="auto">
            <a:xfrm>
              <a:off x="4311" y="1920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66" name="Oval 111"/>
            <p:cNvSpPr>
              <a:spLocks noChangeAspect="1" noChangeArrowheads="1"/>
            </p:cNvSpPr>
            <p:nvPr/>
          </p:nvSpPr>
          <p:spPr bwMode="auto">
            <a:xfrm>
              <a:off x="4416" y="1920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67" name="Oval 112"/>
            <p:cNvSpPr>
              <a:spLocks noChangeAspect="1" noChangeArrowheads="1"/>
            </p:cNvSpPr>
            <p:nvPr/>
          </p:nvSpPr>
          <p:spPr bwMode="auto">
            <a:xfrm>
              <a:off x="4521" y="1920"/>
              <a:ext cx="57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68" name="Oval 113"/>
            <p:cNvSpPr>
              <a:spLocks noChangeAspect="1" noChangeArrowheads="1"/>
            </p:cNvSpPr>
            <p:nvPr/>
          </p:nvSpPr>
          <p:spPr bwMode="auto">
            <a:xfrm>
              <a:off x="4626" y="1920"/>
              <a:ext cx="57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69" name="Oval 114"/>
            <p:cNvSpPr>
              <a:spLocks noChangeAspect="1" noChangeArrowheads="1"/>
            </p:cNvSpPr>
            <p:nvPr/>
          </p:nvSpPr>
          <p:spPr bwMode="auto">
            <a:xfrm>
              <a:off x="4731" y="1920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70" name="Oval 115"/>
            <p:cNvSpPr>
              <a:spLocks noChangeAspect="1" noChangeArrowheads="1"/>
            </p:cNvSpPr>
            <p:nvPr/>
          </p:nvSpPr>
          <p:spPr bwMode="auto">
            <a:xfrm>
              <a:off x="4837" y="1920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71" name="Oval 116"/>
            <p:cNvSpPr>
              <a:spLocks noChangeAspect="1" noChangeArrowheads="1"/>
            </p:cNvSpPr>
            <p:nvPr/>
          </p:nvSpPr>
          <p:spPr bwMode="auto">
            <a:xfrm>
              <a:off x="3891" y="2020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72" name="Oval 117"/>
            <p:cNvSpPr>
              <a:spLocks noChangeAspect="1" noChangeArrowheads="1"/>
            </p:cNvSpPr>
            <p:nvPr/>
          </p:nvSpPr>
          <p:spPr bwMode="auto">
            <a:xfrm>
              <a:off x="3996" y="2020"/>
              <a:ext cx="56" cy="5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73" name="Oval 118"/>
            <p:cNvSpPr>
              <a:spLocks noChangeAspect="1" noChangeArrowheads="1"/>
            </p:cNvSpPr>
            <p:nvPr/>
          </p:nvSpPr>
          <p:spPr bwMode="auto">
            <a:xfrm>
              <a:off x="4101" y="2020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74" name="Oval 119"/>
            <p:cNvSpPr>
              <a:spLocks noChangeAspect="1" noChangeArrowheads="1"/>
            </p:cNvSpPr>
            <p:nvPr/>
          </p:nvSpPr>
          <p:spPr bwMode="auto">
            <a:xfrm>
              <a:off x="4206" y="2020"/>
              <a:ext cx="57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75" name="Oval 120"/>
            <p:cNvSpPr>
              <a:spLocks noChangeAspect="1" noChangeArrowheads="1"/>
            </p:cNvSpPr>
            <p:nvPr/>
          </p:nvSpPr>
          <p:spPr bwMode="auto">
            <a:xfrm>
              <a:off x="4311" y="2020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76" name="Oval 121"/>
            <p:cNvSpPr>
              <a:spLocks noChangeAspect="1" noChangeArrowheads="1"/>
            </p:cNvSpPr>
            <p:nvPr/>
          </p:nvSpPr>
          <p:spPr bwMode="auto">
            <a:xfrm>
              <a:off x="4416" y="2020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77" name="Oval 122"/>
            <p:cNvSpPr>
              <a:spLocks noChangeAspect="1" noChangeArrowheads="1"/>
            </p:cNvSpPr>
            <p:nvPr/>
          </p:nvSpPr>
          <p:spPr bwMode="auto">
            <a:xfrm>
              <a:off x="4521" y="2020"/>
              <a:ext cx="57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78" name="Oval 123"/>
            <p:cNvSpPr>
              <a:spLocks noChangeAspect="1" noChangeArrowheads="1"/>
            </p:cNvSpPr>
            <p:nvPr/>
          </p:nvSpPr>
          <p:spPr bwMode="auto">
            <a:xfrm>
              <a:off x="4626" y="2020"/>
              <a:ext cx="57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79" name="Oval 124"/>
            <p:cNvSpPr>
              <a:spLocks noChangeAspect="1" noChangeArrowheads="1"/>
            </p:cNvSpPr>
            <p:nvPr/>
          </p:nvSpPr>
          <p:spPr bwMode="auto">
            <a:xfrm>
              <a:off x="4731" y="2020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80" name="Oval 125"/>
            <p:cNvSpPr>
              <a:spLocks noChangeAspect="1" noChangeArrowheads="1"/>
            </p:cNvSpPr>
            <p:nvPr/>
          </p:nvSpPr>
          <p:spPr bwMode="auto">
            <a:xfrm>
              <a:off x="4837" y="2020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81" name="Oval 126"/>
            <p:cNvSpPr>
              <a:spLocks noChangeAspect="1" noChangeArrowheads="1"/>
            </p:cNvSpPr>
            <p:nvPr/>
          </p:nvSpPr>
          <p:spPr bwMode="auto">
            <a:xfrm>
              <a:off x="3891" y="2121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82" name="Oval 127"/>
            <p:cNvSpPr>
              <a:spLocks noChangeAspect="1" noChangeArrowheads="1"/>
            </p:cNvSpPr>
            <p:nvPr/>
          </p:nvSpPr>
          <p:spPr bwMode="auto">
            <a:xfrm>
              <a:off x="3996" y="2121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83" name="Oval 128"/>
            <p:cNvSpPr>
              <a:spLocks noChangeAspect="1" noChangeArrowheads="1"/>
            </p:cNvSpPr>
            <p:nvPr/>
          </p:nvSpPr>
          <p:spPr bwMode="auto">
            <a:xfrm>
              <a:off x="4101" y="2121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84" name="Oval 129"/>
            <p:cNvSpPr>
              <a:spLocks noChangeAspect="1" noChangeArrowheads="1"/>
            </p:cNvSpPr>
            <p:nvPr/>
          </p:nvSpPr>
          <p:spPr bwMode="auto">
            <a:xfrm>
              <a:off x="4206" y="2121"/>
              <a:ext cx="57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85" name="Oval 130"/>
            <p:cNvSpPr>
              <a:spLocks noChangeAspect="1" noChangeArrowheads="1"/>
            </p:cNvSpPr>
            <p:nvPr/>
          </p:nvSpPr>
          <p:spPr bwMode="auto">
            <a:xfrm>
              <a:off x="4311" y="2121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86" name="Oval 131"/>
            <p:cNvSpPr>
              <a:spLocks noChangeAspect="1" noChangeArrowheads="1"/>
            </p:cNvSpPr>
            <p:nvPr/>
          </p:nvSpPr>
          <p:spPr bwMode="auto">
            <a:xfrm>
              <a:off x="4416" y="2121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87" name="Oval 132"/>
            <p:cNvSpPr>
              <a:spLocks noChangeAspect="1" noChangeArrowheads="1"/>
            </p:cNvSpPr>
            <p:nvPr/>
          </p:nvSpPr>
          <p:spPr bwMode="auto">
            <a:xfrm>
              <a:off x="4521" y="2121"/>
              <a:ext cx="57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88" name="Oval 133"/>
            <p:cNvSpPr>
              <a:spLocks noChangeAspect="1" noChangeArrowheads="1"/>
            </p:cNvSpPr>
            <p:nvPr/>
          </p:nvSpPr>
          <p:spPr bwMode="auto">
            <a:xfrm>
              <a:off x="4626" y="2121"/>
              <a:ext cx="57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89" name="Oval 134"/>
            <p:cNvSpPr>
              <a:spLocks noChangeAspect="1" noChangeArrowheads="1"/>
            </p:cNvSpPr>
            <p:nvPr/>
          </p:nvSpPr>
          <p:spPr bwMode="auto">
            <a:xfrm>
              <a:off x="4731" y="2121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90" name="Oval 135"/>
            <p:cNvSpPr>
              <a:spLocks noChangeAspect="1" noChangeArrowheads="1"/>
            </p:cNvSpPr>
            <p:nvPr/>
          </p:nvSpPr>
          <p:spPr bwMode="auto">
            <a:xfrm>
              <a:off x="4837" y="2121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91" name="Oval 136"/>
            <p:cNvSpPr>
              <a:spLocks noChangeAspect="1" noChangeArrowheads="1"/>
            </p:cNvSpPr>
            <p:nvPr/>
          </p:nvSpPr>
          <p:spPr bwMode="auto">
            <a:xfrm>
              <a:off x="3891" y="2221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92" name="Oval 137"/>
            <p:cNvSpPr>
              <a:spLocks noChangeAspect="1" noChangeArrowheads="1"/>
            </p:cNvSpPr>
            <p:nvPr/>
          </p:nvSpPr>
          <p:spPr bwMode="auto">
            <a:xfrm>
              <a:off x="3996" y="2221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93" name="Oval 138"/>
            <p:cNvSpPr>
              <a:spLocks noChangeAspect="1" noChangeArrowheads="1"/>
            </p:cNvSpPr>
            <p:nvPr/>
          </p:nvSpPr>
          <p:spPr bwMode="auto">
            <a:xfrm>
              <a:off x="4101" y="2221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94" name="Oval 139"/>
            <p:cNvSpPr>
              <a:spLocks noChangeAspect="1" noChangeArrowheads="1"/>
            </p:cNvSpPr>
            <p:nvPr/>
          </p:nvSpPr>
          <p:spPr bwMode="auto">
            <a:xfrm>
              <a:off x="4206" y="2221"/>
              <a:ext cx="57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95" name="Oval 140"/>
            <p:cNvSpPr>
              <a:spLocks noChangeAspect="1" noChangeArrowheads="1"/>
            </p:cNvSpPr>
            <p:nvPr/>
          </p:nvSpPr>
          <p:spPr bwMode="auto">
            <a:xfrm>
              <a:off x="4311" y="2221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96" name="Oval 141"/>
            <p:cNvSpPr>
              <a:spLocks noChangeAspect="1" noChangeArrowheads="1"/>
            </p:cNvSpPr>
            <p:nvPr/>
          </p:nvSpPr>
          <p:spPr bwMode="auto">
            <a:xfrm>
              <a:off x="4416" y="2221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97" name="Oval 142"/>
            <p:cNvSpPr>
              <a:spLocks noChangeAspect="1" noChangeArrowheads="1"/>
            </p:cNvSpPr>
            <p:nvPr/>
          </p:nvSpPr>
          <p:spPr bwMode="auto">
            <a:xfrm>
              <a:off x="4521" y="2221"/>
              <a:ext cx="57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98" name="Oval 143"/>
            <p:cNvSpPr>
              <a:spLocks noChangeAspect="1" noChangeArrowheads="1"/>
            </p:cNvSpPr>
            <p:nvPr/>
          </p:nvSpPr>
          <p:spPr bwMode="auto">
            <a:xfrm>
              <a:off x="4626" y="2221"/>
              <a:ext cx="57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99" name="Oval 144"/>
            <p:cNvSpPr>
              <a:spLocks noChangeAspect="1" noChangeArrowheads="1"/>
            </p:cNvSpPr>
            <p:nvPr/>
          </p:nvSpPr>
          <p:spPr bwMode="auto">
            <a:xfrm>
              <a:off x="4731" y="2221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00" name="Oval 145"/>
            <p:cNvSpPr>
              <a:spLocks noChangeAspect="1" noChangeArrowheads="1"/>
            </p:cNvSpPr>
            <p:nvPr/>
          </p:nvSpPr>
          <p:spPr bwMode="auto">
            <a:xfrm>
              <a:off x="4837" y="2221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01" name="Oval 146"/>
            <p:cNvSpPr>
              <a:spLocks noChangeAspect="1" noChangeArrowheads="1"/>
            </p:cNvSpPr>
            <p:nvPr/>
          </p:nvSpPr>
          <p:spPr bwMode="auto">
            <a:xfrm>
              <a:off x="3891" y="2321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02" name="Oval 147"/>
            <p:cNvSpPr>
              <a:spLocks noChangeAspect="1" noChangeArrowheads="1"/>
            </p:cNvSpPr>
            <p:nvPr/>
          </p:nvSpPr>
          <p:spPr bwMode="auto">
            <a:xfrm>
              <a:off x="3996" y="2321"/>
              <a:ext cx="56" cy="5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03" name="Oval 148"/>
            <p:cNvSpPr>
              <a:spLocks noChangeAspect="1" noChangeArrowheads="1"/>
            </p:cNvSpPr>
            <p:nvPr/>
          </p:nvSpPr>
          <p:spPr bwMode="auto">
            <a:xfrm>
              <a:off x="4101" y="2321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04" name="Oval 149"/>
            <p:cNvSpPr>
              <a:spLocks noChangeAspect="1" noChangeArrowheads="1"/>
            </p:cNvSpPr>
            <p:nvPr/>
          </p:nvSpPr>
          <p:spPr bwMode="auto">
            <a:xfrm>
              <a:off x="4206" y="2321"/>
              <a:ext cx="57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05" name="Oval 150"/>
            <p:cNvSpPr>
              <a:spLocks noChangeAspect="1" noChangeArrowheads="1"/>
            </p:cNvSpPr>
            <p:nvPr/>
          </p:nvSpPr>
          <p:spPr bwMode="auto">
            <a:xfrm>
              <a:off x="4311" y="2321"/>
              <a:ext cx="56" cy="5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06" name="Oval 151"/>
            <p:cNvSpPr>
              <a:spLocks noChangeAspect="1" noChangeArrowheads="1"/>
            </p:cNvSpPr>
            <p:nvPr/>
          </p:nvSpPr>
          <p:spPr bwMode="auto">
            <a:xfrm>
              <a:off x="4416" y="2321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07" name="Oval 152"/>
            <p:cNvSpPr>
              <a:spLocks noChangeAspect="1" noChangeArrowheads="1"/>
            </p:cNvSpPr>
            <p:nvPr/>
          </p:nvSpPr>
          <p:spPr bwMode="auto">
            <a:xfrm>
              <a:off x="4521" y="2321"/>
              <a:ext cx="57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08" name="Oval 153"/>
            <p:cNvSpPr>
              <a:spLocks noChangeAspect="1" noChangeArrowheads="1"/>
            </p:cNvSpPr>
            <p:nvPr/>
          </p:nvSpPr>
          <p:spPr bwMode="auto">
            <a:xfrm>
              <a:off x="4626" y="2321"/>
              <a:ext cx="57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09" name="Oval 154"/>
            <p:cNvSpPr>
              <a:spLocks noChangeAspect="1" noChangeArrowheads="1"/>
            </p:cNvSpPr>
            <p:nvPr/>
          </p:nvSpPr>
          <p:spPr bwMode="auto">
            <a:xfrm>
              <a:off x="4731" y="2321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10" name="Oval 155"/>
            <p:cNvSpPr>
              <a:spLocks noChangeAspect="1" noChangeArrowheads="1"/>
            </p:cNvSpPr>
            <p:nvPr/>
          </p:nvSpPr>
          <p:spPr bwMode="auto">
            <a:xfrm>
              <a:off x="4837" y="2321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11" name="Oval 156"/>
            <p:cNvSpPr>
              <a:spLocks noChangeAspect="1" noChangeArrowheads="1"/>
            </p:cNvSpPr>
            <p:nvPr/>
          </p:nvSpPr>
          <p:spPr bwMode="auto">
            <a:xfrm>
              <a:off x="3891" y="2421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12" name="Oval 157"/>
            <p:cNvSpPr>
              <a:spLocks noChangeAspect="1" noChangeArrowheads="1"/>
            </p:cNvSpPr>
            <p:nvPr/>
          </p:nvSpPr>
          <p:spPr bwMode="auto">
            <a:xfrm>
              <a:off x="3996" y="2421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13" name="Oval 158"/>
            <p:cNvSpPr>
              <a:spLocks noChangeAspect="1" noChangeArrowheads="1"/>
            </p:cNvSpPr>
            <p:nvPr/>
          </p:nvSpPr>
          <p:spPr bwMode="auto">
            <a:xfrm>
              <a:off x="4101" y="2421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14" name="Oval 159"/>
            <p:cNvSpPr>
              <a:spLocks noChangeAspect="1" noChangeArrowheads="1"/>
            </p:cNvSpPr>
            <p:nvPr/>
          </p:nvSpPr>
          <p:spPr bwMode="auto">
            <a:xfrm>
              <a:off x="4206" y="2421"/>
              <a:ext cx="57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15" name="Oval 160"/>
            <p:cNvSpPr>
              <a:spLocks noChangeAspect="1" noChangeArrowheads="1"/>
            </p:cNvSpPr>
            <p:nvPr/>
          </p:nvSpPr>
          <p:spPr bwMode="auto">
            <a:xfrm>
              <a:off x="4311" y="2421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16" name="Oval 161"/>
            <p:cNvSpPr>
              <a:spLocks noChangeAspect="1" noChangeArrowheads="1"/>
            </p:cNvSpPr>
            <p:nvPr/>
          </p:nvSpPr>
          <p:spPr bwMode="auto">
            <a:xfrm>
              <a:off x="4416" y="2421"/>
              <a:ext cx="56" cy="5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17" name="Oval 162"/>
            <p:cNvSpPr>
              <a:spLocks noChangeAspect="1" noChangeArrowheads="1"/>
            </p:cNvSpPr>
            <p:nvPr/>
          </p:nvSpPr>
          <p:spPr bwMode="auto">
            <a:xfrm>
              <a:off x="4521" y="2421"/>
              <a:ext cx="57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18" name="Oval 163"/>
            <p:cNvSpPr>
              <a:spLocks noChangeAspect="1" noChangeArrowheads="1"/>
            </p:cNvSpPr>
            <p:nvPr/>
          </p:nvSpPr>
          <p:spPr bwMode="auto">
            <a:xfrm>
              <a:off x="4626" y="2421"/>
              <a:ext cx="57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19" name="Oval 164"/>
            <p:cNvSpPr>
              <a:spLocks noChangeAspect="1" noChangeArrowheads="1"/>
            </p:cNvSpPr>
            <p:nvPr/>
          </p:nvSpPr>
          <p:spPr bwMode="auto">
            <a:xfrm>
              <a:off x="4731" y="2421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20" name="Oval 165"/>
            <p:cNvSpPr>
              <a:spLocks noChangeAspect="1" noChangeArrowheads="1"/>
            </p:cNvSpPr>
            <p:nvPr/>
          </p:nvSpPr>
          <p:spPr bwMode="auto">
            <a:xfrm>
              <a:off x="4837" y="2421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21" name="Oval 166"/>
            <p:cNvSpPr>
              <a:spLocks noChangeAspect="1" noChangeArrowheads="1"/>
            </p:cNvSpPr>
            <p:nvPr/>
          </p:nvSpPr>
          <p:spPr bwMode="auto">
            <a:xfrm>
              <a:off x="3891" y="2522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22" name="Oval 167"/>
            <p:cNvSpPr>
              <a:spLocks noChangeAspect="1" noChangeArrowheads="1"/>
            </p:cNvSpPr>
            <p:nvPr/>
          </p:nvSpPr>
          <p:spPr bwMode="auto">
            <a:xfrm>
              <a:off x="3996" y="2522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23" name="Oval 168"/>
            <p:cNvSpPr>
              <a:spLocks noChangeAspect="1" noChangeArrowheads="1"/>
            </p:cNvSpPr>
            <p:nvPr/>
          </p:nvSpPr>
          <p:spPr bwMode="auto">
            <a:xfrm>
              <a:off x="4101" y="2522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24" name="Oval 169"/>
            <p:cNvSpPr>
              <a:spLocks noChangeAspect="1" noChangeArrowheads="1"/>
            </p:cNvSpPr>
            <p:nvPr/>
          </p:nvSpPr>
          <p:spPr bwMode="auto">
            <a:xfrm>
              <a:off x="4206" y="2522"/>
              <a:ext cx="57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25" name="Oval 170"/>
            <p:cNvSpPr>
              <a:spLocks noChangeAspect="1" noChangeArrowheads="1"/>
            </p:cNvSpPr>
            <p:nvPr/>
          </p:nvSpPr>
          <p:spPr bwMode="auto">
            <a:xfrm>
              <a:off x="4311" y="2522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26" name="Oval 171"/>
            <p:cNvSpPr>
              <a:spLocks noChangeAspect="1" noChangeArrowheads="1"/>
            </p:cNvSpPr>
            <p:nvPr/>
          </p:nvSpPr>
          <p:spPr bwMode="auto">
            <a:xfrm>
              <a:off x="4416" y="2522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27" name="Oval 172"/>
            <p:cNvSpPr>
              <a:spLocks noChangeAspect="1" noChangeArrowheads="1"/>
            </p:cNvSpPr>
            <p:nvPr/>
          </p:nvSpPr>
          <p:spPr bwMode="auto">
            <a:xfrm>
              <a:off x="4521" y="2522"/>
              <a:ext cx="57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28" name="Oval 173"/>
            <p:cNvSpPr>
              <a:spLocks noChangeAspect="1" noChangeArrowheads="1"/>
            </p:cNvSpPr>
            <p:nvPr/>
          </p:nvSpPr>
          <p:spPr bwMode="auto">
            <a:xfrm>
              <a:off x="4626" y="2522"/>
              <a:ext cx="57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29" name="Oval 174"/>
            <p:cNvSpPr>
              <a:spLocks noChangeAspect="1" noChangeArrowheads="1"/>
            </p:cNvSpPr>
            <p:nvPr/>
          </p:nvSpPr>
          <p:spPr bwMode="auto">
            <a:xfrm>
              <a:off x="4731" y="2522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30" name="Oval 175"/>
            <p:cNvSpPr>
              <a:spLocks noChangeAspect="1" noChangeArrowheads="1"/>
            </p:cNvSpPr>
            <p:nvPr/>
          </p:nvSpPr>
          <p:spPr bwMode="auto">
            <a:xfrm>
              <a:off x="4837" y="2522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31" name="Oval 176"/>
            <p:cNvSpPr>
              <a:spLocks noChangeAspect="1" noChangeArrowheads="1"/>
            </p:cNvSpPr>
            <p:nvPr/>
          </p:nvSpPr>
          <p:spPr bwMode="auto">
            <a:xfrm>
              <a:off x="3891" y="2622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32" name="Oval 177"/>
            <p:cNvSpPr>
              <a:spLocks noChangeAspect="1" noChangeArrowheads="1"/>
            </p:cNvSpPr>
            <p:nvPr/>
          </p:nvSpPr>
          <p:spPr bwMode="auto">
            <a:xfrm>
              <a:off x="3996" y="2622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33" name="Oval 178"/>
            <p:cNvSpPr>
              <a:spLocks noChangeAspect="1" noChangeArrowheads="1"/>
            </p:cNvSpPr>
            <p:nvPr/>
          </p:nvSpPr>
          <p:spPr bwMode="auto">
            <a:xfrm>
              <a:off x="4101" y="2622"/>
              <a:ext cx="56" cy="5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34" name="Oval 179"/>
            <p:cNvSpPr>
              <a:spLocks noChangeAspect="1" noChangeArrowheads="1"/>
            </p:cNvSpPr>
            <p:nvPr/>
          </p:nvSpPr>
          <p:spPr bwMode="auto">
            <a:xfrm>
              <a:off x="4206" y="2622"/>
              <a:ext cx="57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35" name="Oval 180"/>
            <p:cNvSpPr>
              <a:spLocks noChangeAspect="1" noChangeArrowheads="1"/>
            </p:cNvSpPr>
            <p:nvPr/>
          </p:nvSpPr>
          <p:spPr bwMode="auto">
            <a:xfrm>
              <a:off x="4311" y="2622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36" name="Oval 181"/>
            <p:cNvSpPr>
              <a:spLocks noChangeAspect="1" noChangeArrowheads="1"/>
            </p:cNvSpPr>
            <p:nvPr/>
          </p:nvSpPr>
          <p:spPr bwMode="auto">
            <a:xfrm>
              <a:off x="4416" y="2622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37" name="Oval 182"/>
            <p:cNvSpPr>
              <a:spLocks noChangeAspect="1" noChangeArrowheads="1"/>
            </p:cNvSpPr>
            <p:nvPr/>
          </p:nvSpPr>
          <p:spPr bwMode="auto">
            <a:xfrm>
              <a:off x="4521" y="2622"/>
              <a:ext cx="57" cy="5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38" name="Oval 183"/>
            <p:cNvSpPr>
              <a:spLocks noChangeAspect="1" noChangeArrowheads="1"/>
            </p:cNvSpPr>
            <p:nvPr/>
          </p:nvSpPr>
          <p:spPr bwMode="auto">
            <a:xfrm>
              <a:off x="4626" y="2622"/>
              <a:ext cx="57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39" name="Oval 184"/>
            <p:cNvSpPr>
              <a:spLocks noChangeAspect="1" noChangeArrowheads="1"/>
            </p:cNvSpPr>
            <p:nvPr/>
          </p:nvSpPr>
          <p:spPr bwMode="auto">
            <a:xfrm>
              <a:off x="4731" y="2622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40" name="Oval 185"/>
            <p:cNvSpPr>
              <a:spLocks noChangeAspect="1" noChangeArrowheads="1"/>
            </p:cNvSpPr>
            <p:nvPr/>
          </p:nvSpPr>
          <p:spPr bwMode="auto">
            <a:xfrm>
              <a:off x="4837" y="2622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41" name="Oval 186"/>
            <p:cNvSpPr>
              <a:spLocks noChangeAspect="1" noChangeArrowheads="1"/>
            </p:cNvSpPr>
            <p:nvPr/>
          </p:nvSpPr>
          <p:spPr bwMode="auto">
            <a:xfrm>
              <a:off x="3891" y="2722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42" name="Oval 187"/>
            <p:cNvSpPr>
              <a:spLocks noChangeAspect="1" noChangeArrowheads="1"/>
            </p:cNvSpPr>
            <p:nvPr/>
          </p:nvSpPr>
          <p:spPr bwMode="auto">
            <a:xfrm>
              <a:off x="3996" y="2722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43" name="Oval 188"/>
            <p:cNvSpPr>
              <a:spLocks noChangeAspect="1" noChangeArrowheads="1"/>
            </p:cNvSpPr>
            <p:nvPr/>
          </p:nvSpPr>
          <p:spPr bwMode="auto">
            <a:xfrm>
              <a:off x="4101" y="2722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44" name="Oval 189"/>
            <p:cNvSpPr>
              <a:spLocks noChangeAspect="1" noChangeArrowheads="1"/>
            </p:cNvSpPr>
            <p:nvPr/>
          </p:nvSpPr>
          <p:spPr bwMode="auto">
            <a:xfrm>
              <a:off x="4206" y="2722"/>
              <a:ext cx="57" cy="5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45" name="Oval 190"/>
            <p:cNvSpPr>
              <a:spLocks noChangeAspect="1" noChangeArrowheads="1"/>
            </p:cNvSpPr>
            <p:nvPr/>
          </p:nvSpPr>
          <p:spPr bwMode="auto">
            <a:xfrm>
              <a:off x="4311" y="2722"/>
              <a:ext cx="56" cy="5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46" name="Oval 191"/>
            <p:cNvSpPr>
              <a:spLocks noChangeAspect="1" noChangeArrowheads="1"/>
            </p:cNvSpPr>
            <p:nvPr/>
          </p:nvSpPr>
          <p:spPr bwMode="auto">
            <a:xfrm>
              <a:off x="4416" y="2722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47" name="Oval 192"/>
            <p:cNvSpPr>
              <a:spLocks noChangeAspect="1" noChangeArrowheads="1"/>
            </p:cNvSpPr>
            <p:nvPr/>
          </p:nvSpPr>
          <p:spPr bwMode="auto">
            <a:xfrm>
              <a:off x="4521" y="2722"/>
              <a:ext cx="57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48" name="Oval 193"/>
            <p:cNvSpPr>
              <a:spLocks noChangeAspect="1" noChangeArrowheads="1"/>
            </p:cNvSpPr>
            <p:nvPr/>
          </p:nvSpPr>
          <p:spPr bwMode="auto">
            <a:xfrm>
              <a:off x="4626" y="2722"/>
              <a:ext cx="57" cy="5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49" name="Oval 194"/>
            <p:cNvSpPr>
              <a:spLocks noChangeAspect="1" noChangeArrowheads="1"/>
            </p:cNvSpPr>
            <p:nvPr/>
          </p:nvSpPr>
          <p:spPr bwMode="auto">
            <a:xfrm>
              <a:off x="4731" y="2722"/>
              <a:ext cx="56" cy="5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50" name="Oval 195"/>
            <p:cNvSpPr>
              <a:spLocks noChangeAspect="1" noChangeArrowheads="1"/>
            </p:cNvSpPr>
            <p:nvPr/>
          </p:nvSpPr>
          <p:spPr bwMode="auto">
            <a:xfrm>
              <a:off x="4837" y="2722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51" name="Oval 196"/>
            <p:cNvSpPr>
              <a:spLocks noChangeAspect="1" noChangeArrowheads="1"/>
            </p:cNvSpPr>
            <p:nvPr/>
          </p:nvSpPr>
          <p:spPr bwMode="auto">
            <a:xfrm>
              <a:off x="3891" y="2823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52" name="Oval 197"/>
            <p:cNvSpPr>
              <a:spLocks noChangeAspect="1" noChangeArrowheads="1"/>
            </p:cNvSpPr>
            <p:nvPr/>
          </p:nvSpPr>
          <p:spPr bwMode="auto">
            <a:xfrm>
              <a:off x="3996" y="2823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53" name="Oval 198"/>
            <p:cNvSpPr>
              <a:spLocks noChangeAspect="1" noChangeArrowheads="1"/>
            </p:cNvSpPr>
            <p:nvPr/>
          </p:nvSpPr>
          <p:spPr bwMode="auto">
            <a:xfrm>
              <a:off x="4101" y="2823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54" name="Oval 199"/>
            <p:cNvSpPr>
              <a:spLocks noChangeAspect="1" noChangeArrowheads="1"/>
            </p:cNvSpPr>
            <p:nvPr/>
          </p:nvSpPr>
          <p:spPr bwMode="auto">
            <a:xfrm>
              <a:off x="4206" y="2823"/>
              <a:ext cx="57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55" name="Oval 200"/>
            <p:cNvSpPr>
              <a:spLocks noChangeAspect="1" noChangeArrowheads="1"/>
            </p:cNvSpPr>
            <p:nvPr/>
          </p:nvSpPr>
          <p:spPr bwMode="auto">
            <a:xfrm>
              <a:off x="4311" y="2823"/>
              <a:ext cx="56" cy="5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56" name="Oval 201"/>
            <p:cNvSpPr>
              <a:spLocks noChangeAspect="1" noChangeArrowheads="1"/>
            </p:cNvSpPr>
            <p:nvPr/>
          </p:nvSpPr>
          <p:spPr bwMode="auto">
            <a:xfrm>
              <a:off x="4416" y="2823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57" name="Oval 202"/>
            <p:cNvSpPr>
              <a:spLocks noChangeAspect="1" noChangeArrowheads="1"/>
            </p:cNvSpPr>
            <p:nvPr/>
          </p:nvSpPr>
          <p:spPr bwMode="auto">
            <a:xfrm>
              <a:off x="4521" y="2823"/>
              <a:ext cx="57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58" name="Oval 203"/>
            <p:cNvSpPr>
              <a:spLocks noChangeAspect="1" noChangeArrowheads="1"/>
            </p:cNvSpPr>
            <p:nvPr/>
          </p:nvSpPr>
          <p:spPr bwMode="auto">
            <a:xfrm>
              <a:off x="4626" y="2823"/>
              <a:ext cx="57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59" name="Oval 204"/>
            <p:cNvSpPr>
              <a:spLocks noChangeAspect="1" noChangeArrowheads="1"/>
            </p:cNvSpPr>
            <p:nvPr/>
          </p:nvSpPr>
          <p:spPr bwMode="auto">
            <a:xfrm>
              <a:off x="4731" y="2823"/>
              <a:ext cx="56" cy="5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60" name="Oval 205"/>
            <p:cNvSpPr>
              <a:spLocks noChangeAspect="1" noChangeArrowheads="1"/>
            </p:cNvSpPr>
            <p:nvPr/>
          </p:nvSpPr>
          <p:spPr bwMode="auto">
            <a:xfrm>
              <a:off x="4837" y="2823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61" name="Rectangle 206"/>
            <p:cNvSpPr>
              <a:spLocks noChangeArrowheads="1"/>
            </p:cNvSpPr>
            <p:nvPr/>
          </p:nvSpPr>
          <p:spPr bwMode="auto">
            <a:xfrm>
              <a:off x="3840" y="1872"/>
              <a:ext cx="1104" cy="1056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62" name="Line 207"/>
            <p:cNvSpPr>
              <a:spLocks noChangeShapeType="1"/>
            </p:cNvSpPr>
            <p:nvPr/>
          </p:nvSpPr>
          <p:spPr bwMode="auto">
            <a:xfrm>
              <a:off x="3936" y="1872"/>
              <a:ext cx="1008" cy="96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263" name="Line 208"/>
            <p:cNvSpPr>
              <a:spLocks noChangeShapeType="1"/>
            </p:cNvSpPr>
            <p:nvPr/>
          </p:nvSpPr>
          <p:spPr bwMode="auto">
            <a:xfrm flipH="1">
              <a:off x="3840" y="1872"/>
              <a:ext cx="96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264" name="Line 209"/>
            <p:cNvSpPr>
              <a:spLocks noChangeShapeType="1"/>
            </p:cNvSpPr>
            <p:nvPr/>
          </p:nvSpPr>
          <p:spPr bwMode="auto">
            <a:xfrm flipH="1">
              <a:off x="3840" y="2928"/>
              <a:ext cx="1104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265" name="Line 210"/>
            <p:cNvSpPr>
              <a:spLocks noChangeShapeType="1"/>
            </p:cNvSpPr>
            <p:nvPr/>
          </p:nvSpPr>
          <p:spPr bwMode="auto">
            <a:xfrm rot="16200000" flipH="1">
              <a:off x="3312" y="2400"/>
              <a:ext cx="1056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266" name="Line 211"/>
            <p:cNvSpPr>
              <a:spLocks noChangeShapeType="1"/>
            </p:cNvSpPr>
            <p:nvPr/>
          </p:nvSpPr>
          <p:spPr bwMode="auto">
            <a:xfrm rot="16200000" flipH="1">
              <a:off x="4896" y="2880"/>
              <a:ext cx="96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2090" name="Group 212"/>
          <p:cNvGrpSpPr>
            <a:grpSpLocks noChangeAspect="1"/>
          </p:cNvGrpSpPr>
          <p:nvPr/>
        </p:nvGrpSpPr>
        <p:grpSpPr bwMode="auto">
          <a:xfrm>
            <a:off x="3238500" y="3276600"/>
            <a:ext cx="1711325" cy="2185988"/>
            <a:chOff x="1872" y="2256"/>
            <a:chExt cx="940" cy="1201"/>
          </a:xfrm>
        </p:grpSpPr>
        <p:sp>
          <p:nvSpPr>
            <p:cNvPr id="42128" name="Text Box 213"/>
            <p:cNvSpPr txBox="1">
              <a:spLocks noChangeAspect="1" noChangeArrowheads="1"/>
            </p:cNvSpPr>
            <p:nvPr/>
          </p:nvSpPr>
          <p:spPr bwMode="auto">
            <a:xfrm>
              <a:off x="2619" y="2904"/>
              <a:ext cx="193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200">
                  <a:solidFill>
                    <a:srgbClr val="FF0000"/>
                  </a:solidFill>
                </a:rPr>
                <a:t>10</a:t>
              </a:r>
            </a:p>
          </p:txBody>
        </p:sp>
        <p:sp>
          <p:nvSpPr>
            <p:cNvPr id="42129" name="Text Box 214"/>
            <p:cNvSpPr txBox="1">
              <a:spLocks noChangeAspect="1" noChangeArrowheads="1"/>
            </p:cNvSpPr>
            <p:nvPr/>
          </p:nvSpPr>
          <p:spPr bwMode="auto">
            <a:xfrm>
              <a:off x="1878" y="2310"/>
              <a:ext cx="148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20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42130" name="Text Box 215"/>
            <p:cNvSpPr txBox="1">
              <a:spLocks noChangeAspect="1" noChangeArrowheads="1"/>
            </p:cNvSpPr>
            <p:nvPr/>
          </p:nvSpPr>
          <p:spPr bwMode="auto">
            <a:xfrm>
              <a:off x="2241" y="2256"/>
              <a:ext cx="147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20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42131" name="Line 216"/>
            <p:cNvSpPr>
              <a:spLocks noChangeAspect="1" noChangeShapeType="1"/>
            </p:cNvSpPr>
            <p:nvPr/>
          </p:nvSpPr>
          <p:spPr bwMode="auto">
            <a:xfrm rot="-5400000">
              <a:off x="2185" y="2870"/>
              <a:ext cx="291" cy="57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132" name="Line 217"/>
            <p:cNvSpPr>
              <a:spLocks noChangeAspect="1" noChangeShapeType="1"/>
            </p:cNvSpPr>
            <p:nvPr/>
          </p:nvSpPr>
          <p:spPr bwMode="auto">
            <a:xfrm rot="-5400000">
              <a:off x="2182" y="2297"/>
              <a:ext cx="291" cy="57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133" name="Line 218"/>
            <p:cNvSpPr>
              <a:spLocks noChangeAspect="1" noChangeShapeType="1"/>
            </p:cNvSpPr>
            <p:nvPr/>
          </p:nvSpPr>
          <p:spPr bwMode="auto">
            <a:xfrm rot="-5400000">
              <a:off x="2046" y="2427"/>
              <a:ext cx="288" cy="2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134" name="Line 219"/>
            <p:cNvSpPr>
              <a:spLocks noChangeAspect="1" noChangeShapeType="1"/>
            </p:cNvSpPr>
            <p:nvPr/>
          </p:nvSpPr>
          <p:spPr bwMode="auto">
            <a:xfrm rot="-5400000">
              <a:off x="2334" y="3006"/>
              <a:ext cx="288" cy="2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135" name="Oval 220"/>
            <p:cNvSpPr>
              <a:spLocks noChangeAspect="1" noChangeArrowheads="1"/>
            </p:cNvSpPr>
            <p:nvPr/>
          </p:nvSpPr>
          <p:spPr bwMode="auto">
            <a:xfrm>
              <a:off x="1995" y="3258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36" name="Oval 221"/>
            <p:cNvSpPr>
              <a:spLocks noChangeAspect="1" noChangeArrowheads="1"/>
            </p:cNvSpPr>
            <p:nvPr/>
          </p:nvSpPr>
          <p:spPr bwMode="auto">
            <a:xfrm>
              <a:off x="2283" y="3258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37" name="Oval 222"/>
            <p:cNvSpPr>
              <a:spLocks noChangeAspect="1" noChangeArrowheads="1"/>
            </p:cNvSpPr>
            <p:nvPr/>
          </p:nvSpPr>
          <p:spPr bwMode="auto">
            <a:xfrm>
              <a:off x="2571" y="3258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38" name="Oval 223"/>
            <p:cNvSpPr>
              <a:spLocks noChangeAspect="1" noChangeArrowheads="1"/>
            </p:cNvSpPr>
            <p:nvPr/>
          </p:nvSpPr>
          <p:spPr bwMode="auto">
            <a:xfrm>
              <a:off x="1995" y="2394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39" name="Oval 224"/>
            <p:cNvSpPr>
              <a:spLocks noChangeAspect="1" noChangeArrowheads="1"/>
            </p:cNvSpPr>
            <p:nvPr/>
          </p:nvSpPr>
          <p:spPr bwMode="auto">
            <a:xfrm>
              <a:off x="2283" y="2394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40" name="Oval 225"/>
            <p:cNvSpPr>
              <a:spLocks noChangeAspect="1" noChangeArrowheads="1"/>
            </p:cNvSpPr>
            <p:nvPr/>
          </p:nvSpPr>
          <p:spPr bwMode="auto">
            <a:xfrm>
              <a:off x="2571" y="2394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41" name="Oval 226"/>
            <p:cNvSpPr>
              <a:spLocks noChangeAspect="1" noChangeArrowheads="1"/>
            </p:cNvSpPr>
            <p:nvPr/>
          </p:nvSpPr>
          <p:spPr bwMode="auto">
            <a:xfrm>
              <a:off x="1995" y="2682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42" name="Oval 227"/>
            <p:cNvSpPr>
              <a:spLocks noChangeAspect="1" noChangeArrowheads="1"/>
            </p:cNvSpPr>
            <p:nvPr/>
          </p:nvSpPr>
          <p:spPr bwMode="auto">
            <a:xfrm>
              <a:off x="2571" y="2682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43" name="Oval 228"/>
            <p:cNvSpPr>
              <a:spLocks noChangeAspect="1" noChangeArrowheads="1"/>
            </p:cNvSpPr>
            <p:nvPr/>
          </p:nvSpPr>
          <p:spPr bwMode="auto">
            <a:xfrm>
              <a:off x="2283" y="2970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44" name="Oval 229"/>
            <p:cNvSpPr>
              <a:spLocks noChangeAspect="1" noChangeArrowheads="1"/>
            </p:cNvSpPr>
            <p:nvPr/>
          </p:nvSpPr>
          <p:spPr bwMode="auto">
            <a:xfrm>
              <a:off x="2571" y="2970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45" name="Line 230"/>
            <p:cNvSpPr>
              <a:spLocks noChangeAspect="1" noChangeShapeType="1"/>
            </p:cNvSpPr>
            <p:nvPr/>
          </p:nvSpPr>
          <p:spPr bwMode="auto">
            <a:xfrm>
              <a:off x="2043" y="3306"/>
              <a:ext cx="5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146" name="Line 231"/>
            <p:cNvSpPr>
              <a:spLocks noChangeAspect="1" noChangeShapeType="1"/>
            </p:cNvSpPr>
            <p:nvPr/>
          </p:nvSpPr>
          <p:spPr bwMode="auto">
            <a:xfrm>
              <a:off x="2043" y="2442"/>
              <a:ext cx="5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147" name="Line 232"/>
            <p:cNvSpPr>
              <a:spLocks noChangeAspect="1" noChangeShapeType="1"/>
            </p:cNvSpPr>
            <p:nvPr/>
          </p:nvSpPr>
          <p:spPr bwMode="auto">
            <a:xfrm>
              <a:off x="2043" y="2730"/>
              <a:ext cx="5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148" name="Line 233"/>
            <p:cNvSpPr>
              <a:spLocks noChangeAspect="1" noChangeShapeType="1"/>
            </p:cNvSpPr>
            <p:nvPr/>
          </p:nvSpPr>
          <p:spPr bwMode="auto">
            <a:xfrm>
              <a:off x="2331" y="3018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149" name="Line 234"/>
            <p:cNvSpPr>
              <a:spLocks noChangeAspect="1" noChangeShapeType="1"/>
            </p:cNvSpPr>
            <p:nvPr/>
          </p:nvSpPr>
          <p:spPr bwMode="auto">
            <a:xfrm rot="-5400000">
              <a:off x="2475" y="3162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150" name="Line 235"/>
            <p:cNvSpPr>
              <a:spLocks noChangeAspect="1" noChangeShapeType="1"/>
            </p:cNvSpPr>
            <p:nvPr/>
          </p:nvSpPr>
          <p:spPr bwMode="auto">
            <a:xfrm rot="-5400000">
              <a:off x="2475" y="2586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151" name="Line 236"/>
            <p:cNvSpPr>
              <a:spLocks noChangeAspect="1" noChangeShapeType="1"/>
            </p:cNvSpPr>
            <p:nvPr/>
          </p:nvSpPr>
          <p:spPr bwMode="auto">
            <a:xfrm rot="-5400000">
              <a:off x="1611" y="2874"/>
              <a:ext cx="8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152" name="Line 237"/>
            <p:cNvSpPr>
              <a:spLocks noChangeAspect="1" noChangeShapeType="1"/>
            </p:cNvSpPr>
            <p:nvPr/>
          </p:nvSpPr>
          <p:spPr bwMode="auto">
            <a:xfrm rot="-5400000">
              <a:off x="2043" y="3018"/>
              <a:ext cx="288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153" name="Line 238"/>
            <p:cNvSpPr>
              <a:spLocks noChangeAspect="1" noChangeShapeType="1"/>
            </p:cNvSpPr>
            <p:nvPr/>
          </p:nvSpPr>
          <p:spPr bwMode="auto">
            <a:xfrm rot="5400000" flipV="1">
              <a:off x="2187" y="2586"/>
              <a:ext cx="288" cy="5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154" name="Text Box 239"/>
            <p:cNvSpPr txBox="1">
              <a:spLocks noChangeAspect="1" noChangeArrowheads="1"/>
            </p:cNvSpPr>
            <p:nvPr/>
          </p:nvSpPr>
          <p:spPr bwMode="auto">
            <a:xfrm>
              <a:off x="2622" y="3243"/>
              <a:ext cx="147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20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42155" name="Text Box 240"/>
            <p:cNvSpPr txBox="1">
              <a:spLocks noChangeAspect="1" noChangeArrowheads="1"/>
            </p:cNvSpPr>
            <p:nvPr/>
          </p:nvSpPr>
          <p:spPr bwMode="auto">
            <a:xfrm>
              <a:off x="2172" y="2865"/>
              <a:ext cx="147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20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42156" name="Text Box 241"/>
            <p:cNvSpPr txBox="1">
              <a:spLocks noChangeAspect="1" noChangeArrowheads="1"/>
            </p:cNvSpPr>
            <p:nvPr/>
          </p:nvSpPr>
          <p:spPr bwMode="auto">
            <a:xfrm>
              <a:off x="2235" y="3306"/>
              <a:ext cx="147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20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42157" name="Text Box 242"/>
            <p:cNvSpPr txBox="1">
              <a:spLocks noChangeAspect="1" noChangeArrowheads="1"/>
            </p:cNvSpPr>
            <p:nvPr/>
          </p:nvSpPr>
          <p:spPr bwMode="auto">
            <a:xfrm>
              <a:off x="2616" y="2631"/>
              <a:ext cx="147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20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42158" name="Text Box 243"/>
            <p:cNvSpPr txBox="1">
              <a:spLocks noChangeAspect="1" noChangeArrowheads="1"/>
            </p:cNvSpPr>
            <p:nvPr/>
          </p:nvSpPr>
          <p:spPr bwMode="auto">
            <a:xfrm>
              <a:off x="2619" y="2298"/>
              <a:ext cx="147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20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42159" name="Text Box 244"/>
            <p:cNvSpPr txBox="1">
              <a:spLocks noChangeAspect="1" noChangeArrowheads="1"/>
            </p:cNvSpPr>
            <p:nvPr/>
          </p:nvSpPr>
          <p:spPr bwMode="auto">
            <a:xfrm>
              <a:off x="1872" y="2634"/>
              <a:ext cx="147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20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42160" name="Text Box 245"/>
            <p:cNvSpPr txBox="1">
              <a:spLocks noChangeAspect="1" noChangeArrowheads="1"/>
            </p:cNvSpPr>
            <p:nvPr/>
          </p:nvSpPr>
          <p:spPr bwMode="auto">
            <a:xfrm>
              <a:off x="1872" y="3243"/>
              <a:ext cx="147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200">
                  <a:solidFill>
                    <a:srgbClr val="FF0000"/>
                  </a:solidFill>
                </a:rPr>
                <a:t>9</a:t>
              </a:r>
            </a:p>
          </p:txBody>
        </p:sp>
      </p:grpSp>
      <p:grpSp>
        <p:nvGrpSpPr>
          <p:cNvPr id="42091" name="Group 246"/>
          <p:cNvGrpSpPr>
            <a:grpSpLocks/>
          </p:cNvGrpSpPr>
          <p:nvPr/>
        </p:nvGrpSpPr>
        <p:grpSpPr bwMode="auto">
          <a:xfrm>
            <a:off x="571500" y="3276600"/>
            <a:ext cx="1711325" cy="2185988"/>
            <a:chOff x="1008" y="2064"/>
            <a:chExt cx="1078" cy="1377"/>
          </a:xfrm>
        </p:grpSpPr>
        <p:sp>
          <p:nvSpPr>
            <p:cNvPr id="42099" name="Text Box 247"/>
            <p:cNvSpPr txBox="1">
              <a:spLocks noChangeAspect="1" noChangeArrowheads="1"/>
            </p:cNvSpPr>
            <p:nvPr/>
          </p:nvSpPr>
          <p:spPr bwMode="auto">
            <a:xfrm>
              <a:off x="1865" y="2807"/>
              <a:ext cx="22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200">
                  <a:solidFill>
                    <a:srgbClr val="FF0000"/>
                  </a:solidFill>
                </a:rPr>
                <a:t>10</a:t>
              </a:r>
            </a:p>
          </p:txBody>
        </p:sp>
        <p:sp>
          <p:nvSpPr>
            <p:cNvPr id="42100" name="Text Box 248"/>
            <p:cNvSpPr txBox="1">
              <a:spLocks noChangeAspect="1" noChangeArrowheads="1"/>
            </p:cNvSpPr>
            <p:nvPr/>
          </p:nvSpPr>
          <p:spPr bwMode="auto">
            <a:xfrm>
              <a:off x="1015" y="2126"/>
              <a:ext cx="17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20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42101" name="Text Box 249"/>
            <p:cNvSpPr txBox="1">
              <a:spLocks noChangeAspect="1" noChangeArrowheads="1"/>
            </p:cNvSpPr>
            <p:nvPr/>
          </p:nvSpPr>
          <p:spPr bwMode="auto">
            <a:xfrm>
              <a:off x="1431" y="2064"/>
              <a:ext cx="16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20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42102" name="Oval 250"/>
            <p:cNvSpPr>
              <a:spLocks noChangeAspect="1" noChangeArrowheads="1"/>
            </p:cNvSpPr>
            <p:nvPr/>
          </p:nvSpPr>
          <p:spPr bwMode="auto">
            <a:xfrm>
              <a:off x="1149" y="3213"/>
              <a:ext cx="99" cy="9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03" name="Oval 251"/>
            <p:cNvSpPr>
              <a:spLocks noChangeAspect="1" noChangeArrowheads="1"/>
            </p:cNvSpPr>
            <p:nvPr/>
          </p:nvSpPr>
          <p:spPr bwMode="auto">
            <a:xfrm>
              <a:off x="1479" y="3213"/>
              <a:ext cx="99" cy="9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04" name="Oval 252"/>
            <p:cNvSpPr>
              <a:spLocks noChangeAspect="1" noChangeArrowheads="1"/>
            </p:cNvSpPr>
            <p:nvPr/>
          </p:nvSpPr>
          <p:spPr bwMode="auto">
            <a:xfrm>
              <a:off x="1810" y="3213"/>
              <a:ext cx="98" cy="9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05" name="Oval 253"/>
            <p:cNvSpPr>
              <a:spLocks noChangeAspect="1" noChangeArrowheads="1"/>
            </p:cNvSpPr>
            <p:nvPr/>
          </p:nvSpPr>
          <p:spPr bwMode="auto">
            <a:xfrm>
              <a:off x="1149" y="2222"/>
              <a:ext cx="99" cy="9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06" name="Oval 254"/>
            <p:cNvSpPr>
              <a:spLocks noChangeAspect="1" noChangeArrowheads="1"/>
            </p:cNvSpPr>
            <p:nvPr/>
          </p:nvSpPr>
          <p:spPr bwMode="auto">
            <a:xfrm>
              <a:off x="1479" y="2222"/>
              <a:ext cx="99" cy="9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07" name="Oval 255"/>
            <p:cNvSpPr>
              <a:spLocks noChangeAspect="1" noChangeArrowheads="1"/>
            </p:cNvSpPr>
            <p:nvPr/>
          </p:nvSpPr>
          <p:spPr bwMode="auto">
            <a:xfrm>
              <a:off x="1810" y="2222"/>
              <a:ext cx="98" cy="9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08" name="Oval 256"/>
            <p:cNvSpPr>
              <a:spLocks noChangeAspect="1" noChangeArrowheads="1"/>
            </p:cNvSpPr>
            <p:nvPr/>
          </p:nvSpPr>
          <p:spPr bwMode="auto">
            <a:xfrm>
              <a:off x="1149" y="2552"/>
              <a:ext cx="99" cy="9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09" name="Oval 257"/>
            <p:cNvSpPr>
              <a:spLocks noChangeAspect="1" noChangeArrowheads="1"/>
            </p:cNvSpPr>
            <p:nvPr/>
          </p:nvSpPr>
          <p:spPr bwMode="auto">
            <a:xfrm>
              <a:off x="1810" y="2552"/>
              <a:ext cx="98" cy="9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10" name="Oval 258"/>
            <p:cNvSpPr>
              <a:spLocks noChangeAspect="1" noChangeArrowheads="1"/>
            </p:cNvSpPr>
            <p:nvPr/>
          </p:nvSpPr>
          <p:spPr bwMode="auto">
            <a:xfrm>
              <a:off x="1479" y="2883"/>
              <a:ext cx="99" cy="9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11" name="Oval 259"/>
            <p:cNvSpPr>
              <a:spLocks noChangeAspect="1" noChangeArrowheads="1"/>
            </p:cNvSpPr>
            <p:nvPr/>
          </p:nvSpPr>
          <p:spPr bwMode="auto">
            <a:xfrm>
              <a:off x="1810" y="2883"/>
              <a:ext cx="98" cy="9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12" name="Line 260"/>
            <p:cNvSpPr>
              <a:spLocks noChangeAspect="1" noChangeShapeType="1"/>
            </p:cNvSpPr>
            <p:nvPr/>
          </p:nvSpPr>
          <p:spPr bwMode="auto">
            <a:xfrm>
              <a:off x="1204" y="3268"/>
              <a:ext cx="66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113" name="Line 261"/>
            <p:cNvSpPr>
              <a:spLocks noChangeAspect="1" noChangeShapeType="1"/>
            </p:cNvSpPr>
            <p:nvPr/>
          </p:nvSpPr>
          <p:spPr bwMode="auto">
            <a:xfrm>
              <a:off x="1204" y="2277"/>
              <a:ext cx="66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114" name="Line 262"/>
            <p:cNvSpPr>
              <a:spLocks noChangeAspect="1" noChangeShapeType="1"/>
            </p:cNvSpPr>
            <p:nvPr/>
          </p:nvSpPr>
          <p:spPr bwMode="auto">
            <a:xfrm>
              <a:off x="1204" y="2607"/>
              <a:ext cx="66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115" name="Line 263"/>
            <p:cNvSpPr>
              <a:spLocks noChangeAspect="1" noChangeShapeType="1"/>
            </p:cNvSpPr>
            <p:nvPr/>
          </p:nvSpPr>
          <p:spPr bwMode="auto">
            <a:xfrm>
              <a:off x="1534" y="2938"/>
              <a:ext cx="33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116" name="Line 264"/>
            <p:cNvSpPr>
              <a:spLocks noChangeAspect="1" noChangeShapeType="1"/>
            </p:cNvSpPr>
            <p:nvPr/>
          </p:nvSpPr>
          <p:spPr bwMode="auto">
            <a:xfrm rot="-5400000">
              <a:off x="1700" y="3103"/>
              <a:ext cx="3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117" name="Line 265"/>
            <p:cNvSpPr>
              <a:spLocks noChangeAspect="1" noChangeShapeType="1"/>
            </p:cNvSpPr>
            <p:nvPr/>
          </p:nvSpPr>
          <p:spPr bwMode="auto">
            <a:xfrm rot="-5400000">
              <a:off x="1700" y="2442"/>
              <a:ext cx="3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118" name="Line 266"/>
            <p:cNvSpPr>
              <a:spLocks noChangeAspect="1" noChangeShapeType="1"/>
            </p:cNvSpPr>
            <p:nvPr/>
          </p:nvSpPr>
          <p:spPr bwMode="auto">
            <a:xfrm rot="-5400000">
              <a:off x="708" y="2773"/>
              <a:ext cx="99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119" name="Line 267"/>
            <p:cNvSpPr>
              <a:spLocks noChangeAspect="1" noChangeShapeType="1"/>
            </p:cNvSpPr>
            <p:nvPr/>
          </p:nvSpPr>
          <p:spPr bwMode="auto">
            <a:xfrm rot="-5400000">
              <a:off x="1204" y="2938"/>
              <a:ext cx="330" cy="33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120" name="Line 268"/>
            <p:cNvSpPr>
              <a:spLocks noChangeAspect="1" noChangeShapeType="1"/>
            </p:cNvSpPr>
            <p:nvPr/>
          </p:nvSpPr>
          <p:spPr bwMode="auto">
            <a:xfrm rot="5400000" flipV="1">
              <a:off x="1369" y="2442"/>
              <a:ext cx="331" cy="66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121" name="Text Box 269"/>
            <p:cNvSpPr txBox="1">
              <a:spLocks noChangeAspect="1" noChangeArrowheads="1"/>
            </p:cNvSpPr>
            <p:nvPr/>
          </p:nvSpPr>
          <p:spPr bwMode="auto">
            <a:xfrm>
              <a:off x="1868" y="3196"/>
              <a:ext cx="16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20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42122" name="Text Box 270"/>
            <p:cNvSpPr txBox="1">
              <a:spLocks noChangeAspect="1" noChangeArrowheads="1"/>
            </p:cNvSpPr>
            <p:nvPr/>
          </p:nvSpPr>
          <p:spPr bwMode="auto">
            <a:xfrm>
              <a:off x="1352" y="2762"/>
              <a:ext cx="16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20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42123" name="Text Box 271"/>
            <p:cNvSpPr txBox="1">
              <a:spLocks noChangeAspect="1" noChangeArrowheads="1"/>
            </p:cNvSpPr>
            <p:nvPr/>
          </p:nvSpPr>
          <p:spPr bwMode="auto">
            <a:xfrm>
              <a:off x="1424" y="3268"/>
              <a:ext cx="16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20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42124" name="Text Box 272"/>
            <p:cNvSpPr txBox="1">
              <a:spLocks noChangeAspect="1" noChangeArrowheads="1"/>
            </p:cNvSpPr>
            <p:nvPr/>
          </p:nvSpPr>
          <p:spPr bwMode="auto">
            <a:xfrm>
              <a:off x="1861" y="2494"/>
              <a:ext cx="16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20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42125" name="Text Box 273"/>
            <p:cNvSpPr txBox="1">
              <a:spLocks noChangeAspect="1" noChangeArrowheads="1"/>
            </p:cNvSpPr>
            <p:nvPr/>
          </p:nvSpPr>
          <p:spPr bwMode="auto">
            <a:xfrm>
              <a:off x="1865" y="2112"/>
              <a:ext cx="16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20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42126" name="Text Box 274"/>
            <p:cNvSpPr txBox="1">
              <a:spLocks noChangeAspect="1" noChangeArrowheads="1"/>
            </p:cNvSpPr>
            <p:nvPr/>
          </p:nvSpPr>
          <p:spPr bwMode="auto">
            <a:xfrm>
              <a:off x="1008" y="2497"/>
              <a:ext cx="169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20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42127" name="Text Box 275"/>
            <p:cNvSpPr txBox="1">
              <a:spLocks noChangeAspect="1" noChangeArrowheads="1"/>
            </p:cNvSpPr>
            <p:nvPr/>
          </p:nvSpPr>
          <p:spPr bwMode="auto">
            <a:xfrm>
              <a:off x="1008" y="3196"/>
              <a:ext cx="16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200">
                  <a:solidFill>
                    <a:srgbClr val="FF0000"/>
                  </a:solidFill>
                </a:rPr>
                <a:t>9</a:t>
              </a:r>
            </a:p>
          </p:txBody>
        </p:sp>
      </p:grpSp>
      <p:sp>
        <p:nvSpPr>
          <p:cNvPr id="42092" name="Line 276"/>
          <p:cNvSpPr>
            <a:spLocks noChangeShapeType="1"/>
          </p:cNvSpPr>
          <p:nvPr/>
        </p:nvSpPr>
        <p:spPr bwMode="auto">
          <a:xfrm>
            <a:off x="2514600" y="2057400"/>
            <a:ext cx="457200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93" name="Text Box 277"/>
          <p:cNvSpPr txBox="1">
            <a:spLocks noChangeArrowheads="1"/>
          </p:cNvSpPr>
          <p:nvPr/>
        </p:nvSpPr>
        <p:spPr bwMode="auto">
          <a:xfrm>
            <a:off x="974725" y="5605463"/>
            <a:ext cx="828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>
                <a:solidFill>
                  <a:srgbClr val="FF0000"/>
                </a:solidFill>
              </a:rPr>
              <a:t>G(A)</a:t>
            </a:r>
          </a:p>
        </p:txBody>
      </p:sp>
      <p:sp>
        <p:nvSpPr>
          <p:cNvPr id="42094" name="Text Box 278"/>
          <p:cNvSpPr txBox="1">
            <a:spLocks noChangeArrowheads="1"/>
          </p:cNvSpPr>
          <p:nvPr/>
        </p:nvSpPr>
        <p:spPr bwMode="auto">
          <a:xfrm>
            <a:off x="3505200" y="5562600"/>
            <a:ext cx="11144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400">
                <a:solidFill>
                  <a:srgbClr val="FF0000"/>
                </a:solidFill>
              </a:rPr>
              <a:t>G</a:t>
            </a:r>
            <a:r>
              <a:rPr lang="en-US" sz="2400" baseline="30000">
                <a:solidFill>
                  <a:srgbClr val="FF0000"/>
                </a:solidFill>
              </a:rPr>
              <a:t>+</a:t>
            </a:r>
            <a:r>
              <a:rPr lang="en-US" sz="2400">
                <a:solidFill>
                  <a:srgbClr val="FF0000"/>
                </a:solidFill>
              </a:rPr>
              <a:t>(A)</a:t>
            </a:r>
            <a:br>
              <a:rPr lang="en-US" sz="2400">
                <a:solidFill>
                  <a:srgbClr val="FF0000"/>
                </a:solidFill>
              </a:rPr>
            </a:br>
            <a:r>
              <a:rPr lang="en-US">
                <a:solidFill>
                  <a:srgbClr val="FF0000"/>
                </a:solidFill>
              </a:rPr>
              <a:t>[chordal]</a:t>
            </a:r>
          </a:p>
        </p:txBody>
      </p:sp>
      <p:sp>
        <p:nvSpPr>
          <p:cNvPr id="42095" name="Text Box 279"/>
          <p:cNvSpPr txBox="1">
            <a:spLocks noChangeArrowheads="1"/>
          </p:cNvSpPr>
          <p:nvPr/>
        </p:nvSpPr>
        <p:spPr bwMode="auto">
          <a:xfrm>
            <a:off x="5189538" y="3644900"/>
            <a:ext cx="3917950" cy="14208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b="0">
                <a:solidFill>
                  <a:schemeClr val="hlink"/>
                </a:solidFill>
              </a:rPr>
              <a:t>Symmetric Gaussian elimination:</a:t>
            </a:r>
          </a:p>
          <a:p>
            <a:pPr>
              <a:lnSpc>
                <a:spcPct val="110000"/>
              </a:lnSpc>
            </a:pPr>
            <a:r>
              <a:rPr lang="en-US" b="0"/>
              <a:t>for j = 1 to n</a:t>
            </a:r>
            <a:br>
              <a:rPr lang="en-US" b="0"/>
            </a:br>
            <a:r>
              <a:rPr lang="en-US" b="0"/>
              <a:t>    add edges between j</a:t>
            </a:r>
            <a:r>
              <a:rPr lang="ja-JP" altLang="en-US" b="0"/>
              <a:t>’</a:t>
            </a:r>
            <a:r>
              <a:rPr lang="en-US" b="0"/>
              <a:t>s</a:t>
            </a:r>
            <a:br>
              <a:rPr lang="en-US" b="0"/>
            </a:br>
            <a:r>
              <a:rPr lang="en-US" b="0"/>
              <a:t>    higher-numbered neighbors</a:t>
            </a:r>
          </a:p>
        </p:txBody>
      </p:sp>
      <p:sp>
        <p:nvSpPr>
          <p:cNvPr id="42096" name="Text Box 280"/>
          <p:cNvSpPr txBox="1">
            <a:spLocks noChangeArrowheads="1"/>
          </p:cNvSpPr>
          <p:nvPr/>
        </p:nvSpPr>
        <p:spPr bwMode="auto">
          <a:xfrm>
            <a:off x="5257800" y="1828800"/>
            <a:ext cx="3848100" cy="461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u="sng">
                <a:solidFill>
                  <a:srgbClr val="FF0000"/>
                </a:solidFill>
              </a:rPr>
              <a:t>Fill</a:t>
            </a:r>
            <a:r>
              <a:rPr lang="en-US" sz="2400" b="0">
                <a:solidFill>
                  <a:srgbClr val="FF0000"/>
                </a:solidFill>
              </a:rPr>
              <a:t>: </a:t>
            </a:r>
            <a:r>
              <a:rPr lang="en-US" sz="2400" b="0"/>
              <a:t>new nonzeros in factor</a:t>
            </a:r>
            <a:endParaRPr lang="en-US" sz="2400" b="0" baseline="30000"/>
          </a:p>
        </p:txBody>
      </p:sp>
      <p:sp>
        <p:nvSpPr>
          <p:cNvPr id="42097" name="Line 281"/>
          <p:cNvSpPr>
            <a:spLocks noChangeShapeType="1"/>
          </p:cNvSpPr>
          <p:nvPr/>
        </p:nvSpPr>
        <p:spPr bwMode="auto">
          <a:xfrm flipH="1">
            <a:off x="550863" y="2952750"/>
            <a:ext cx="17526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98" name="Line 282"/>
          <p:cNvSpPr>
            <a:spLocks noChangeShapeType="1"/>
          </p:cNvSpPr>
          <p:nvPr/>
        </p:nvSpPr>
        <p:spPr bwMode="auto">
          <a:xfrm rot="16200000" flipH="1">
            <a:off x="1468438" y="2108200"/>
            <a:ext cx="16764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15BB4CB6-3B1A-6149-BE37-7054248F5BBD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41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7777162" cy="422275"/>
          </a:xfrm>
        </p:spPr>
        <p:txBody>
          <a:bodyPr/>
          <a:lstStyle/>
          <a:p>
            <a:r>
              <a:rPr lang="en-US">
                <a:latin typeface="Arial" charset="0"/>
              </a:rPr>
              <a:t>Challenges of Irregular Meshes for PDE</a:t>
            </a:r>
            <a:r>
              <a:rPr lang="ja-JP" altLang="en-US">
                <a:latin typeface="Arial" charset="0"/>
              </a:rPr>
              <a:t>’</a:t>
            </a:r>
            <a:r>
              <a:rPr lang="en-US">
                <a:latin typeface="Arial" charset="0"/>
              </a:rPr>
              <a:t>s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534400" cy="5911850"/>
          </a:xfrm>
        </p:spPr>
        <p:txBody>
          <a:bodyPr/>
          <a:lstStyle/>
          <a:p>
            <a:r>
              <a:rPr lang="en-US">
                <a:latin typeface="Arial" charset="0"/>
              </a:rPr>
              <a:t>How to generate them in the first place</a:t>
            </a:r>
          </a:p>
          <a:p>
            <a:pPr lvl="1"/>
            <a:r>
              <a:rPr lang="en-US">
                <a:latin typeface="Arial" charset="0"/>
              </a:rPr>
              <a:t>E.g. Triangle, a 2D mesh generator by Jonathan Shewchuk</a:t>
            </a:r>
          </a:p>
          <a:p>
            <a:pPr lvl="1"/>
            <a:r>
              <a:rPr lang="en-US">
                <a:latin typeface="Arial" charset="0"/>
              </a:rPr>
              <a:t>3D harder!  E.g. QMD by Stephen Vavasis</a:t>
            </a:r>
          </a:p>
          <a:p>
            <a:pPr lvl="1"/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How to partition them</a:t>
            </a:r>
          </a:p>
          <a:p>
            <a:pPr lvl="1"/>
            <a:r>
              <a:rPr lang="en-US">
                <a:latin typeface="Arial" charset="0"/>
              </a:rPr>
              <a:t>ParMetis, a parallel graph partitioner</a:t>
            </a:r>
          </a:p>
          <a:p>
            <a:pPr lvl="1"/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How to design iterative solvers</a:t>
            </a:r>
          </a:p>
          <a:p>
            <a:pPr lvl="1"/>
            <a:r>
              <a:rPr lang="en-US">
                <a:latin typeface="Arial" charset="0"/>
              </a:rPr>
              <a:t>PETSc, a Portable Extensible Toolkit for Scientific Computing</a:t>
            </a:r>
          </a:p>
          <a:p>
            <a:pPr lvl="1"/>
            <a:r>
              <a:rPr lang="en-US">
                <a:latin typeface="Arial" charset="0"/>
              </a:rPr>
              <a:t>Prometheus, a multigrid solver for finite element problems on irregular meshes</a:t>
            </a:r>
          </a:p>
          <a:p>
            <a:pPr lvl="1"/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How to design direct solvers</a:t>
            </a:r>
          </a:p>
          <a:p>
            <a:pPr lvl="1"/>
            <a:r>
              <a:rPr lang="en-US">
                <a:latin typeface="Arial" charset="0"/>
              </a:rPr>
              <a:t>SuperLU, parallel sparse Gaussian elimination</a:t>
            </a:r>
          </a:p>
          <a:p>
            <a:pPr lvl="1"/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These are challenges to do sequentially, more so in parallel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74EBD492-6F7F-D248-83E1-3A6CE49912E0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42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28600"/>
            <a:ext cx="6935787" cy="422275"/>
          </a:xfrm>
        </p:spPr>
        <p:txBody>
          <a:bodyPr/>
          <a:lstStyle/>
          <a:p>
            <a:r>
              <a:rPr lang="en-US">
                <a:latin typeface="Arial" charset="0"/>
              </a:rPr>
              <a:t>Adaptive Mesh Refinement (AMR)</a:t>
            </a:r>
          </a:p>
        </p:txBody>
      </p:sp>
      <p:pic>
        <p:nvPicPr>
          <p:cNvPr id="44036" name="Picture 3" descr="CS_mesh3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827088"/>
            <a:ext cx="7558088" cy="273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7" name="Text Box 4"/>
          <p:cNvSpPr txBox="1">
            <a:spLocks noChangeArrowheads="1"/>
          </p:cNvSpPr>
          <p:nvPr/>
        </p:nvSpPr>
        <p:spPr bwMode="auto">
          <a:xfrm>
            <a:off x="657225" y="3656013"/>
            <a:ext cx="7864475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marL="173038" indent="-173038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635000" indent="-1778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FontTx/>
              <a:buChar char="•"/>
            </a:pPr>
            <a:r>
              <a:rPr lang="en-US" b="0">
                <a:solidFill>
                  <a:schemeClr val="tx1"/>
                </a:solidFill>
                <a:latin typeface="Helvetica" charset="0"/>
              </a:rPr>
              <a:t>Adaptive mesh around an explosion</a:t>
            </a:r>
          </a:p>
          <a:p>
            <a:pPr lvl="1">
              <a:buFontTx/>
              <a:buChar char="•"/>
            </a:pPr>
            <a:r>
              <a:rPr lang="en-US" b="0">
                <a:solidFill>
                  <a:schemeClr val="tx1"/>
                </a:solidFill>
                <a:latin typeface="Helvetica" charset="0"/>
              </a:rPr>
              <a:t>Refinement done by calculating errors</a:t>
            </a:r>
          </a:p>
          <a:p>
            <a:pPr lvl="1">
              <a:buFontTx/>
              <a:buChar char="•"/>
            </a:pPr>
            <a:endParaRPr lang="en-US" b="0">
              <a:solidFill>
                <a:schemeClr val="tx1"/>
              </a:solidFill>
              <a:latin typeface="Helvetica" charset="0"/>
            </a:endParaRPr>
          </a:p>
          <a:p>
            <a:pPr>
              <a:buFontTx/>
              <a:buChar char="•"/>
            </a:pPr>
            <a:r>
              <a:rPr lang="en-US" b="0">
                <a:solidFill>
                  <a:schemeClr val="tx1"/>
                </a:solidFill>
                <a:latin typeface="Helvetica" charset="0"/>
              </a:rPr>
              <a:t>Parallelism </a:t>
            </a:r>
          </a:p>
          <a:p>
            <a:pPr lvl="1">
              <a:buFontTx/>
              <a:buChar char="•"/>
            </a:pPr>
            <a:r>
              <a:rPr lang="en-US" b="0">
                <a:solidFill>
                  <a:schemeClr val="tx1"/>
                </a:solidFill>
                <a:latin typeface="Helvetica" charset="0"/>
              </a:rPr>
              <a:t>Mostly between </a:t>
            </a:r>
            <a:r>
              <a:rPr lang="ja-JP" altLang="en-US" b="0">
                <a:solidFill>
                  <a:schemeClr val="tx1"/>
                </a:solidFill>
                <a:latin typeface="Helvetica" charset="0"/>
              </a:rPr>
              <a:t>“</a:t>
            </a:r>
            <a:r>
              <a:rPr lang="en-US" b="0">
                <a:solidFill>
                  <a:schemeClr val="tx1"/>
                </a:solidFill>
                <a:latin typeface="Helvetica" charset="0"/>
              </a:rPr>
              <a:t>patches,</a:t>
            </a:r>
            <a:r>
              <a:rPr lang="ja-JP" altLang="en-US" b="0">
                <a:solidFill>
                  <a:schemeClr val="tx1"/>
                </a:solidFill>
                <a:latin typeface="Helvetica" charset="0"/>
              </a:rPr>
              <a:t>”</a:t>
            </a:r>
            <a:r>
              <a:rPr lang="en-US" b="0">
                <a:solidFill>
                  <a:schemeClr val="tx1"/>
                </a:solidFill>
                <a:latin typeface="Helvetica" charset="0"/>
              </a:rPr>
              <a:t> dealt to processors for load balance</a:t>
            </a:r>
          </a:p>
          <a:p>
            <a:pPr lvl="1">
              <a:buFontTx/>
              <a:buChar char="•"/>
            </a:pPr>
            <a:r>
              <a:rPr lang="en-US" b="0">
                <a:solidFill>
                  <a:schemeClr val="tx1"/>
                </a:solidFill>
                <a:latin typeface="Helvetica" charset="0"/>
              </a:rPr>
              <a:t>May exploit some within a patch (SMP) 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05E08B08-02E8-A848-8F85-055816C17898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43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Adaptive Mesh</a:t>
            </a:r>
          </a:p>
        </p:txBody>
      </p:sp>
      <p:pic>
        <p:nvPicPr>
          <p:cNvPr id="45060" name="Picture 3" descr="SAMRAI-DSMCIc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063" y="773113"/>
            <a:ext cx="6721475" cy="483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61" name="Text Box 4"/>
          <p:cNvSpPr txBox="1">
            <a:spLocks noChangeArrowheads="1"/>
          </p:cNvSpPr>
          <p:nvPr/>
        </p:nvSpPr>
        <p:spPr bwMode="auto">
          <a:xfrm>
            <a:off x="769938" y="5748338"/>
            <a:ext cx="7677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0">
                <a:solidFill>
                  <a:schemeClr val="tx1"/>
                </a:solidFill>
              </a:rPr>
              <a:t>Shock waves in a gas dynamics using AMR (Adaptive Mesh Refinement) See: </a:t>
            </a:r>
            <a:r>
              <a:rPr lang="en-US" sz="1800" b="0">
                <a:solidFill>
                  <a:schemeClr val="tx1"/>
                </a:solidFill>
                <a:hlinkClick r:id="rId3"/>
              </a:rPr>
              <a:t>http://www.llnl.gov/CASC/SAMRAI/</a:t>
            </a:r>
            <a:r>
              <a:rPr lang="en-US" sz="1800" b="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45062" name="Text Box 5"/>
          <p:cNvSpPr txBox="1">
            <a:spLocks noChangeArrowheads="1"/>
          </p:cNvSpPr>
          <p:nvPr/>
        </p:nvSpPr>
        <p:spPr bwMode="auto">
          <a:xfrm rot="-5397540">
            <a:off x="504825" y="2960688"/>
            <a:ext cx="11207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b="0">
                <a:solidFill>
                  <a:schemeClr val="tx1"/>
                </a:solidFill>
              </a:rPr>
              <a:t>fluid density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E1B58738-FD7A-8148-A95A-08DBB0F89FD6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44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>
          <a:xfrm>
            <a:off x="606425" y="228600"/>
            <a:ext cx="7997825" cy="422275"/>
          </a:xfrm>
        </p:spPr>
        <p:txBody>
          <a:bodyPr/>
          <a:lstStyle/>
          <a:p>
            <a:r>
              <a:rPr lang="en-US">
                <a:latin typeface="Arial" charset="0"/>
              </a:rPr>
              <a:t>Composite Mesh from a Mechanical Structure</a:t>
            </a:r>
          </a:p>
        </p:txBody>
      </p:sp>
      <p:pic>
        <p:nvPicPr>
          <p:cNvPr id="46084" name="Picture 3" descr="MechStructureMesh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066800"/>
            <a:ext cx="6400800" cy="525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5DFFCF74-A605-2946-A12E-C49A66F7ADD7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45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>
          <a:xfrm>
            <a:off x="638175" y="304800"/>
            <a:ext cx="6278563" cy="422275"/>
          </a:xfrm>
        </p:spPr>
        <p:txBody>
          <a:bodyPr/>
          <a:lstStyle/>
          <a:p>
            <a:r>
              <a:rPr lang="en-US">
                <a:latin typeface="Arial" charset="0"/>
              </a:rPr>
              <a:t>Converting the Mesh to a Matrix</a:t>
            </a:r>
          </a:p>
        </p:txBody>
      </p:sp>
      <p:pic>
        <p:nvPicPr>
          <p:cNvPr id="47108" name="Picture 3" descr="MechStructureMesh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524000"/>
            <a:ext cx="3886200" cy="375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09" name="Picture 4" descr="MechStructureANatur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600200"/>
            <a:ext cx="3619500" cy="387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82CCAC5C-A66F-704D-84D6-0EED69E4101A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46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657225" y="304800"/>
            <a:ext cx="7453313" cy="422275"/>
          </a:xfrm>
        </p:spPr>
        <p:txBody>
          <a:bodyPr/>
          <a:lstStyle/>
          <a:p>
            <a:r>
              <a:rPr lang="en-US">
                <a:latin typeface="Arial" charset="0"/>
              </a:rPr>
              <a:t>Irregular mesh: Tapered Tube (Multigrid)</a:t>
            </a:r>
          </a:p>
        </p:txBody>
      </p:sp>
      <p:pic>
        <p:nvPicPr>
          <p:cNvPr id="48132" name="Picture 3" descr="PrometheusMesh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143000"/>
            <a:ext cx="4267200" cy="66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704A94F0-2611-8042-996C-7A60663A8A2B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5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5983287" cy="422275"/>
          </a:xfrm>
        </p:spPr>
        <p:txBody>
          <a:bodyPr/>
          <a:lstStyle/>
          <a:p>
            <a:r>
              <a:rPr lang="en-US">
                <a:latin typeface="Arial" charset="0"/>
              </a:rPr>
              <a:t>Basic Kinds of Simulation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762000"/>
            <a:ext cx="8001000" cy="5146675"/>
          </a:xfrm>
        </p:spPr>
        <p:txBody>
          <a:bodyPr/>
          <a:lstStyle/>
          <a:p>
            <a:r>
              <a:rPr lang="en-US" sz="2000">
                <a:latin typeface="Arial" charset="0"/>
              </a:rPr>
              <a:t>Discrete event systems:</a:t>
            </a:r>
          </a:p>
          <a:p>
            <a:pPr lvl="1"/>
            <a:r>
              <a:rPr lang="en-US" sz="2400">
                <a:latin typeface="Arial" charset="0"/>
              </a:rPr>
              <a:t>Examples: </a:t>
            </a:r>
            <a:r>
              <a:rPr lang="ja-JP" altLang="en-US" sz="2400">
                <a:latin typeface="Arial" charset="0"/>
              </a:rPr>
              <a:t>“</a:t>
            </a:r>
            <a:r>
              <a:rPr lang="en-US" sz="2400">
                <a:latin typeface="Arial" charset="0"/>
              </a:rPr>
              <a:t>Game of Life,</a:t>
            </a:r>
            <a:r>
              <a:rPr lang="ja-JP" altLang="en-US" sz="2400">
                <a:latin typeface="Arial" charset="0"/>
              </a:rPr>
              <a:t>”</a:t>
            </a:r>
            <a:r>
              <a:rPr lang="en-US" sz="2400">
                <a:latin typeface="Arial" charset="0"/>
              </a:rPr>
              <a:t> logic level circuit simulation. </a:t>
            </a:r>
          </a:p>
          <a:p>
            <a:r>
              <a:rPr lang="en-US" sz="2000">
                <a:latin typeface="Arial" charset="0"/>
              </a:rPr>
              <a:t>Particle systems:</a:t>
            </a:r>
          </a:p>
          <a:p>
            <a:pPr lvl="1"/>
            <a:r>
              <a:rPr lang="en-US" sz="2400">
                <a:latin typeface="Arial" charset="0"/>
              </a:rPr>
              <a:t>Examples: billiard balls, semiconductor device simulation, galaxies.</a:t>
            </a:r>
          </a:p>
          <a:p>
            <a:r>
              <a:rPr lang="en-US" sz="2000">
                <a:latin typeface="Arial" charset="0"/>
              </a:rPr>
              <a:t>Lumped variables depending on continuous parameters:</a:t>
            </a:r>
          </a:p>
          <a:p>
            <a:pPr lvl="1"/>
            <a:r>
              <a:rPr lang="en-US" sz="2400">
                <a:latin typeface="Arial" charset="0"/>
              </a:rPr>
              <a:t>ODEs, e.g., circuit simulation (Spice), structural mechanics, chemical kinetics.</a:t>
            </a:r>
          </a:p>
          <a:p>
            <a:r>
              <a:rPr lang="en-US" sz="2000">
                <a:latin typeface="Arial" charset="0"/>
              </a:rPr>
              <a:t>Continuous variables depending on continuous parameters:</a:t>
            </a:r>
          </a:p>
          <a:p>
            <a:pPr lvl="1"/>
            <a:r>
              <a:rPr lang="en-US" sz="2400">
                <a:latin typeface="Arial" charset="0"/>
              </a:rPr>
              <a:t>PDEs, e.g., heat, elasticity, electrostatics.</a:t>
            </a:r>
          </a:p>
          <a:p>
            <a:endParaRPr lang="en-US" sz="2000">
              <a:solidFill>
                <a:schemeClr val="accent1"/>
              </a:solidFill>
              <a:latin typeface="Arial" charset="0"/>
            </a:endParaRPr>
          </a:p>
          <a:p>
            <a:pPr>
              <a:lnSpc>
                <a:spcPct val="85000"/>
              </a:lnSpc>
            </a:pPr>
            <a:r>
              <a:rPr lang="en-US" sz="2000">
                <a:solidFill>
                  <a:schemeClr val="accent1"/>
                </a:solidFill>
                <a:latin typeface="Arial" charset="0"/>
              </a:rPr>
              <a:t>A given phenomenon can be modeled at multiple levels.</a:t>
            </a:r>
          </a:p>
          <a:p>
            <a:pPr>
              <a:lnSpc>
                <a:spcPct val="85000"/>
              </a:lnSpc>
            </a:pPr>
            <a:r>
              <a:rPr lang="en-US" sz="2000">
                <a:solidFill>
                  <a:schemeClr val="accent1"/>
                </a:solidFill>
                <a:latin typeface="Arial" charset="0"/>
              </a:rPr>
              <a:t>Many simulations combine more than one of these techniques.</a:t>
            </a:r>
            <a:endParaRPr lang="en-US"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80A59779-7BFD-8542-BB4D-06659CE3AA66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6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10243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A Model Problem: Sharks and Fish</a:t>
            </a:r>
          </a:p>
        </p:txBody>
      </p:sp>
      <p:sp>
        <p:nvSpPr>
          <p:cNvPr id="10244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5372100"/>
          </a:xfrm>
        </p:spPr>
        <p:txBody>
          <a:bodyPr/>
          <a:lstStyle/>
          <a:p>
            <a:r>
              <a:rPr lang="en-US" sz="2800">
                <a:latin typeface="Arial" charset="0"/>
              </a:rPr>
              <a:t>Illustration of parallel programming</a:t>
            </a:r>
          </a:p>
          <a:p>
            <a:pPr lvl="1"/>
            <a:r>
              <a:rPr lang="en-US" sz="2400">
                <a:latin typeface="Arial" charset="0"/>
              </a:rPr>
              <a:t>Original version: WATOR, proposed by Geoffrey Fox</a:t>
            </a:r>
          </a:p>
          <a:p>
            <a:pPr lvl="1"/>
            <a:r>
              <a:rPr lang="en-US" sz="2400">
                <a:latin typeface="Arial" charset="0"/>
              </a:rPr>
              <a:t>Sharks and fish living in a 2D toroidal ocean</a:t>
            </a:r>
          </a:p>
          <a:p>
            <a:pPr lvl="1"/>
            <a:endParaRPr lang="en-US" sz="900">
              <a:latin typeface="Arial" charset="0"/>
            </a:endParaRPr>
          </a:p>
          <a:p>
            <a:r>
              <a:rPr lang="en-US" sz="2800">
                <a:latin typeface="Arial" charset="0"/>
              </a:rPr>
              <a:t>Several variations to show different physical phenomena</a:t>
            </a:r>
          </a:p>
          <a:p>
            <a:endParaRPr lang="en-US" sz="900">
              <a:latin typeface="Arial" charset="0"/>
            </a:endParaRPr>
          </a:p>
          <a:p>
            <a:r>
              <a:rPr lang="en-US" sz="2800">
                <a:latin typeface="Arial" charset="0"/>
              </a:rPr>
              <a:t>Basic idea: sharks and fish living in an ocean</a:t>
            </a:r>
          </a:p>
          <a:p>
            <a:pPr lvl="1"/>
            <a:r>
              <a:rPr lang="en-US" sz="2400">
                <a:latin typeface="Arial" charset="0"/>
              </a:rPr>
              <a:t>rules for movement</a:t>
            </a:r>
          </a:p>
          <a:p>
            <a:pPr lvl="1"/>
            <a:r>
              <a:rPr lang="en-US" sz="2400">
                <a:latin typeface="Arial" charset="0"/>
              </a:rPr>
              <a:t>breeding, eating, and death</a:t>
            </a:r>
          </a:p>
          <a:p>
            <a:pPr lvl="1"/>
            <a:r>
              <a:rPr lang="en-US" sz="2400">
                <a:latin typeface="Arial" charset="0"/>
              </a:rPr>
              <a:t>forces in the ocean</a:t>
            </a:r>
          </a:p>
          <a:p>
            <a:pPr lvl="1"/>
            <a:r>
              <a:rPr lang="en-US" sz="2400">
                <a:latin typeface="Arial" charset="0"/>
              </a:rPr>
              <a:t>forces between sea creatures</a:t>
            </a:r>
          </a:p>
          <a:p>
            <a:endParaRPr lang="en-US" sz="900">
              <a:latin typeface="Arial" charset="0"/>
            </a:endParaRPr>
          </a:p>
          <a:p>
            <a:r>
              <a:rPr lang="en-US" sz="2800">
                <a:latin typeface="Arial" charset="0"/>
              </a:rPr>
              <a:t>See link on course home page for details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2C5A9678-1423-E341-9DA1-978D4448135C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7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47800" y="2057400"/>
            <a:ext cx="6248400" cy="528638"/>
          </a:xfrm>
        </p:spPr>
        <p:txBody>
          <a:bodyPr/>
          <a:lstStyle/>
          <a:p>
            <a:r>
              <a:rPr lang="en-US" sz="5400">
                <a:solidFill>
                  <a:schemeClr val="accent1"/>
                </a:solidFill>
                <a:latin typeface="Helvetica" charset="0"/>
              </a:rPr>
              <a:t>Discrete Event Systems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FEBFBB95-C138-0D49-A3E8-44CF76FE3DBB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8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5830887" cy="422275"/>
          </a:xfrm>
        </p:spPr>
        <p:txBody>
          <a:bodyPr/>
          <a:lstStyle/>
          <a:p>
            <a:r>
              <a:rPr lang="en-US">
                <a:latin typeface="Arial" charset="0"/>
              </a:rPr>
              <a:t>Discrete Event Systems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762000"/>
            <a:ext cx="8001000" cy="4932363"/>
          </a:xfrm>
        </p:spPr>
        <p:txBody>
          <a:bodyPr/>
          <a:lstStyle/>
          <a:p>
            <a:r>
              <a:rPr lang="en-US">
                <a:latin typeface="Arial" charset="0"/>
              </a:rPr>
              <a:t>Systems are represented as:</a:t>
            </a:r>
          </a:p>
          <a:p>
            <a:pPr lvl="1"/>
            <a:r>
              <a:rPr lang="en-US">
                <a:latin typeface="Arial" charset="0"/>
              </a:rPr>
              <a:t>finite set of variables.</a:t>
            </a:r>
          </a:p>
          <a:p>
            <a:pPr lvl="1"/>
            <a:r>
              <a:rPr lang="en-US">
                <a:latin typeface="Arial" charset="0"/>
              </a:rPr>
              <a:t>the set of all variable values at a given time is called the </a:t>
            </a:r>
            <a:r>
              <a:rPr lang="en-US">
                <a:solidFill>
                  <a:srgbClr val="006600"/>
                </a:solidFill>
                <a:latin typeface="Arial" charset="0"/>
              </a:rPr>
              <a:t>state</a:t>
            </a:r>
            <a:r>
              <a:rPr lang="en-US">
                <a:solidFill>
                  <a:schemeClr val="accent2"/>
                </a:solidFill>
                <a:latin typeface="Arial" charset="0"/>
              </a:rPr>
              <a:t>.</a:t>
            </a:r>
            <a:endParaRPr lang="en-US">
              <a:latin typeface="Arial" charset="0"/>
            </a:endParaRPr>
          </a:p>
          <a:p>
            <a:pPr lvl="1"/>
            <a:r>
              <a:rPr lang="en-US">
                <a:latin typeface="Arial" charset="0"/>
              </a:rPr>
              <a:t>each variable is updated by computing a </a:t>
            </a:r>
            <a:r>
              <a:rPr lang="en-US">
                <a:solidFill>
                  <a:srgbClr val="006600"/>
                </a:solidFill>
                <a:latin typeface="Arial" charset="0"/>
              </a:rPr>
              <a:t>transition function</a:t>
            </a:r>
            <a:r>
              <a:rPr lang="en-US">
                <a:latin typeface="Arial" charset="0"/>
              </a:rPr>
              <a:t> depending on the other variables.</a:t>
            </a:r>
          </a:p>
          <a:p>
            <a:r>
              <a:rPr lang="en-US">
                <a:latin typeface="Arial" charset="0"/>
              </a:rPr>
              <a:t>System may be:</a:t>
            </a:r>
          </a:p>
          <a:p>
            <a:pPr lvl="1"/>
            <a:r>
              <a:rPr lang="en-US">
                <a:solidFill>
                  <a:schemeClr val="accent1"/>
                </a:solidFill>
                <a:latin typeface="Arial" charset="0"/>
              </a:rPr>
              <a:t>synchronous:</a:t>
            </a:r>
            <a:r>
              <a:rPr lang="en-US">
                <a:latin typeface="Arial" charset="0"/>
              </a:rPr>
              <a:t> at each discrete timestep evaluate all transition functions; also called a </a:t>
            </a:r>
            <a:r>
              <a:rPr lang="en-US">
                <a:solidFill>
                  <a:srgbClr val="006600"/>
                </a:solidFill>
                <a:latin typeface="Arial" charset="0"/>
              </a:rPr>
              <a:t>state machine</a:t>
            </a:r>
            <a:r>
              <a:rPr lang="en-US">
                <a:solidFill>
                  <a:schemeClr val="accent2"/>
                </a:solidFill>
                <a:latin typeface="Arial" charset="0"/>
              </a:rPr>
              <a:t>.</a:t>
            </a:r>
            <a:endParaRPr lang="en-US">
              <a:latin typeface="Arial" charset="0"/>
            </a:endParaRPr>
          </a:p>
          <a:p>
            <a:pPr lvl="1"/>
            <a:r>
              <a:rPr lang="en-US">
                <a:solidFill>
                  <a:schemeClr val="accent1"/>
                </a:solidFill>
                <a:latin typeface="Arial" charset="0"/>
              </a:rPr>
              <a:t>asynchronous:</a:t>
            </a:r>
            <a:r>
              <a:rPr lang="en-US">
                <a:latin typeface="Arial" charset="0"/>
              </a:rPr>
              <a:t> transition functions are evaluated only if the inputs change, based on an </a:t>
            </a:r>
            <a:r>
              <a:rPr lang="ja-JP" altLang="en-US">
                <a:latin typeface="Arial" charset="0"/>
              </a:rPr>
              <a:t>“</a:t>
            </a:r>
            <a:r>
              <a:rPr lang="en-US">
                <a:solidFill>
                  <a:srgbClr val="006600"/>
                </a:solidFill>
                <a:latin typeface="Arial" charset="0"/>
              </a:rPr>
              <a:t>event</a:t>
            </a:r>
            <a:r>
              <a:rPr lang="ja-JP" altLang="en-US">
                <a:latin typeface="Arial" charset="0"/>
              </a:rPr>
              <a:t>”</a:t>
            </a:r>
            <a:r>
              <a:rPr lang="en-US">
                <a:latin typeface="Arial" charset="0"/>
              </a:rPr>
              <a:t> from another part of the system; also called </a:t>
            </a:r>
            <a:r>
              <a:rPr lang="en-US">
                <a:solidFill>
                  <a:srgbClr val="006600"/>
                </a:solidFill>
                <a:latin typeface="Arial" charset="0"/>
              </a:rPr>
              <a:t>event driven simulation</a:t>
            </a:r>
            <a:r>
              <a:rPr lang="en-US">
                <a:solidFill>
                  <a:schemeClr val="accent2"/>
                </a:solidFill>
                <a:latin typeface="Arial" charset="0"/>
              </a:rPr>
              <a:t>.</a:t>
            </a:r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Example: The </a:t>
            </a:r>
            <a:r>
              <a:rPr lang="ja-JP" altLang="en-US">
                <a:latin typeface="Arial" charset="0"/>
              </a:rPr>
              <a:t>“</a:t>
            </a:r>
            <a:r>
              <a:rPr lang="en-US">
                <a:latin typeface="Arial" charset="0"/>
              </a:rPr>
              <a:t>game of life:</a:t>
            </a:r>
            <a:r>
              <a:rPr lang="ja-JP" altLang="en-US">
                <a:latin typeface="Arial" charset="0"/>
              </a:rPr>
              <a:t>”</a:t>
            </a:r>
            <a:endParaRPr lang="en-US">
              <a:latin typeface="Arial" charset="0"/>
            </a:endParaRPr>
          </a:p>
          <a:p>
            <a:pPr lvl="1"/>
            <a:r>
              <a:rPr lang="en-US">
                <a:latin typeface="Arial" charset="0"/>
              </a:rPr>
              <a:t>Also known as Sharks and Fish #3: </a:t>
            </a:r>
          </a:p>
          <a:p>
            <a:pPr lvl="1"/>
            <a:r>
              <a:rPr lang="en-US">
                <a:latin typeface="Arial" charset="0"/>
              </a:rPr>
              <a:t>Space divided into cells, rules govern cell contents at each step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78F55F45-0522-934A-941C-236BB45FA771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9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13315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7735887" cy="422275"/>
          </a:xfrm>
        </p:spPr>
        <p:txBody>
          <a:bodyPr/>
          <a:lstStyle/>
          <a:p>
            <a:r>
              <a:rPr lang="en-US">
                <a:latin typeface="Arial" charset="0"/>
              </a:rPr>
              <a:t>Sharks and Fish as Discrete Event System</a:t>
            </a:r>
          </a:p>
        </p:txBody>
      </p:sp>
      <p:sp>
        <p:nvSpPr>
          <p:cNvPr id="13316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762000" y="989013"/>
            <a:ext cx="7848600" cy="822325"/>
          </a:xfrm>
          <a:noFill/>
        </p:spPr>
        <p:txBody>
          <a:bodyPr/>
          <a:lstStyle/>
          <a:p>
            <a:r>
              <a:rPr lang="en-US">
                <a:latin typeface="Arial" charset="0"/>
              </a:rPr>
              <a:t>Ocean modeled as a 2D toroidal grid</a:t>
            </a:r>
          </a:p>
          <a:p>
            <a:r>
              <a:rPr lang="en-US">
                <a:latin typeface="Arial" charset="0"/>
              </a:rPr>
              <a:t>Each cell occupied by at most one sea creature</a:t>
            </a:r>
          </a:p>
        </p:txBody>
      </p:sp>
      <p:grpSp>
        <p:nvGrpSpPr>
          <p:cNvPr id="13317" name="Group 1028"/>
          <p:cNvGrpSpPr>
            <a:grpSpLocks/>
          </p:cNvGrpSpPr>
          <p:nvPr/>
        </p:nvGrpSpPr>
        <p:grpSpPr bwMode="auto">
          <a:xfrm>
            <a:off x="2514600" y="2743200"/>
            <a:ext cx="2667000" cy="2667000"/>
            <a:chOff x="1488" y="1104"/>
            <a:chExt cx="1680" cy="1680"/>
          </a:xfrm>
        </p:grpSpPr>
        <p:sp>
          <p:nvSpPr>
            <p:cNvPr id="13322" name="Rectangle 1029"/>
            <p:cNvSpPr>
              <a:spLocks noChangeArrowheads="1"/>
            </p:cNvSpPr>
            <p:nvPr/>
          </p:nvSpPr>
          <p:spPr bwMode="auto">
            <a:xfrm>
              <a:off x="1488" y="1104"/>
              <a:ext cx="336" cy="16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3" name="Rectangle 1030"/>
            <p:cNvSpPr>
              <a:spLocks noChangeArrowheads="1"/>
            </p:cNvSpPr>
            <p:nvPr/>
          </p:nvSpPr>
          <p:spPr bwMode="auto">
            <a:xfrm>
              <a:off x="2832" y="1104"/>
              <a:ext cx="336" cy="16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4" name="Rectangle 1031"/>
            <p:cNvSpPr>
              <a:spLocks noChangeArrowheads="1"/>
            </p:cNvSpPr>
            <p:nvPr/>
          </p:nvSpPr>
          <p:spPr bwMode="auto">
            <a:xfrm>
              <a:off x="2496" y="1104"/>
              <a:ext cx="336" cy="16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5" name="Rectangle 1032"/>
            <p:cNvSpPr>
              <a:spLocks noChangeArrowheads="1"/>
            </p:cNvSpPr>
            <p:nvPr/>
          </p:nvSpPr>
          <p:spPr bwMode="auto">
            <a:xfrm>
              <a:off x="2160" y="1104"/>
              <a:ext cx="336" cy="16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6" name="Rectangle 1033"/>
            <p:cNvSpPr>
              <a:spLocks noChangeArrowheads="1"/>
            </p:cNvSpPr>
            <p:nvPr/>
          </p:nvSpPr>
          <p:spPr bwMode="auto">
            <a:xfrm>
              <a:off x="1824" y="1104"/>
              <a:ext cx="336" cy="16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7" name="Rectangle 1034"/>
            <p:cNvSpPr>
              <a:spLocks noChangeArrowheads="1"/>
            </p:cNvSpPr>
            <p:nvPr/>
          </p:nvSpPr>
          <p:spPr bwMode="auto">
            <a:xfrm>
              <a:off x="1488" y="1104"/>
              <a:ext cx="1680" cy="33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8" name="Rectangle 1035"/>
            <p:cNvSpPr>
              <a:spLocks noChangeArrowheads="1"/>
            </p:cNvSpPr>
            <p:nvPr/>
          </p:nvSpPr>
          <p:spPr bwMode="auto">
            <a:xfrm>
              <a:off x="1488" y="1440"/>
              <a:ext cx="1680" cy="33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9" name="Rectangle 1036"/>
            <p:cNvSpPr>
              <a:spLocks noChangeArrowheads="1"/>
            </p:cNvSpPr>
            <p:nvPr/>
          </p:nvSpPr>
          <p:spPr bwMode="auto">
            <a:xfrm>
              <a:off x="1488" y="1776"/>
              <a:ext cx="1680" cy="33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0" name="Rectangle 1037"/>
            <p:cNvSpPr>
              <a:spLocks noChangeArrowheads="1"/>
            </p:cNvSpPr>
            <p:nvPr/>
          </p:nvSpPr>
          <p:spPr bwMode="auto">
            <a:xfrm>
              <a:off x="1488" y="2448"/>
              <a:ext cx="1680" cy="33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331" name="Group 1038"/>
            <p:cNvGrpSpPr>
              <a:grpSpLocks/>
            </p:cNvGrpSpPr>
            <p:nvPr/>
          </p:nvGrpSpPr>
          <p:grpSpPr bwMode="auto">
            <a:xfrm>
              <a:off x="1920" y="1920"/>
              <a:ext cx="144" cy="96"/>
              <a:chOff x="1920" y="1920"/>
              <a:chExt cx="144" cy="96"/>
            </a:xfrm>
          </p:grpSpPr>
          <p:sp>
            <p:nvSpPr>
              <p:cNvPr id="13348" name="AutoShape 1039"/>
              <p:cNvSpPr>
                <a:spLocks noChangeArrowheads="1"/>
              </p:cNvSpPr>
              <p:nvPr/>
            </p:nvSpPr>
            <p:spPr bwMode="auto">
              <a:xfrm rot="2956074">
                <a:off x="1920" y="1920"/>
                <a:ext cx="96" cy="96"/>
              </a:xfrm>
              <a:prstGeom prst="roundRect">
                <a:avLst>
                  <a:gd name="adj" fmla="val 16667"/>
                </a:avLst>
              </a:prstGeom>
              <a:solidFill>
                <a:srgbClr val="2CD236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49" name="AutoShape 1040"/>
              <p:cNvSpPr>
                <a:spLocks noChangeArrowheads="1"/>
              </p:cNvSpPr>
              <p:nvPr/>
            </p:nvSpPr>
            <p:spPr bwMode="auto">
              <a:xfrm rot="-5256844">
                <a:off x="1992" y="1944"/>
                <a:ext cx="96" cy="48"/>
              </a:xfrm>
              <a:prstGeom prst="triangle">
                <a:avLst>
                  <a:gd name="adj" fmla="val 50000"/>
                </a:avLst>
              </a:prstGeom>
              <a:solidFill>
                <a:srgbClr val="2CD236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332" name="Group 1041"/>
            <p:cNvGrpSpPr>
              <a:grpSpLocks/>
            </p:cNvGrpSpPr>
            <p:nvPr/>
          </p:nvGrpSpPr>
          <p:grpSpPr bwMode="auto">
            <a:xfrm>
              <a:off x="2208" y="2592"/>
              <a:ext cx="144" cy="96"/>
              <a:chOff x="1920" y="1920"/>
              <a:chExt cx="144" cy="96"/>
            </a:xfrm>
          </p:grpSpPr>
          <p:sp>
            <p:nvSpPr>
              <p:cNvPr id="13346" name="AutoShape 1042"/>
              <p:cNvSpPr>
                <a:spLocks noChangeArrowheads="1"/>
              </p:cNvSpPr>
              <p:nvPr/>
            </p:nvSpPr>
            <p:spPr bwMode="auto">
              <a:xfrm rot="2956074">
                <a:off x="1920" y="1920"/>
                <a:ext cx="96" cy="96"/>
              </a:xfrm>
              <a:prstGeom prst="roundRect">
                <a:avLst>
                  <a:gd name="adj" fmla="val 16667"/>
                </a:avLst>
              </a:prstGeom>
              <a:solidFill>
                <a:srgbClr val="2CD236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47" name="AutoShape 1043"/>
              <p:cNvSpPr>
                <a:spLocks noChangeArrowheads="1"/>
              </p:cNvSpPr>
              <p:nvPr/>
            </p:nvSpPr>
            <p:spPr bwMode="auto">
              <a:xfrm rot="-5256844">
                <a:off x="1992" y="1944"/>
                <a:ext cx="96" cy="48"/>
              </a:xfrm>
              <a:prstGeom prst="triangle">
                <a:avLst>
                  <a:gd name="adj" fmla="val 50000"/>
                </a:avLst>
              </a:prstGeom>
              <a:solidFill>
                <a:srgbClr val="2CD236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333" name="Group 1044"/>
            <p:cNvGrpSpPr>
              <a:grpSpLocks/>
            </p:cNvGrpSpPr>
            <p:nvPr/>
          </p:nvGrpSpPr>
          <p:grpSpPr bwMode="auto">
            <a:xfrm>
              <a:off x="2592" y="2256"/>
              <a:ext cx="144" cy="96"/>
              <a:chOff x="1920" y="1920"/>
              <a:chExt cx="144" cy="96"/>
            </a:xfrm>
          </p:grpSpPr>
          <p:sp>
            <p:nvSpPr>
              <p:cNvPr id="13344" name="AutoShape 1045"/>
              <p:cNvSpPr>
                <a:spLocks noChangeArrowheads="1"/>
              </p:cNvSpPr>
              <p:nvPr/>
            </p:nvSpPr>
            <p:spPr bwMode="auto">
              <a:xfrm rot="2956074">
                <a:off x="1920" y="1920"/>
                <a:ext cx="96" cy="96"/>
              </a:xfrm>
              <a:prstGeom prst="roundRect">
                <a:avLst>
                  <a:gd name="adj" fmla="val 16667"/>
                </a:avLst>
              </a:prstGeom>
              <a:solidFill>
                <a:srgbClr val="2CD236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45" name="AutoShape 1046"/>
              <p:cNvSpPr>
                <a:spLocks noChangeArrowheads="1"/>
              </p:cNvSpPr>
              <p:nvPr/>
            </p:nvSpPr>
            <p:spPr bwMode="auto">
              <a:xfrm rot="-5256844">
                <a:off x="1992" y="1944"/>
                <a:ext cx="96" cy="48"/>
              </a:xfrm>
              <a:prstGeom prst="triangle">
                <a:avLst>
                  <a:gd name="adj" fmla="val 50000"/>
                </a:avLst>
              </a:prstGeom>
              <a:solidFill>
                <a:srgbClr val="2CD236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334" name="Group 1047"/>
            <p:cNvGrpSpPr>
              <a:grpSpLocks/>
            </p:cNvGrpSpPr>
            <p:nvPr/>
          </p:nvGrpSpPr>
          <p:grpSpPr bwMode="auto">
            <a:xfrm>
              <a:off x="1872" y="1296"/>
              <a:ext cx="144" cy="96"/>
              <a:chOff x="1920" y="1920"/>
              <a:chExt cx="144" cy="96"/>
            </a:xfrm>
          </p:grpSpPr>
          <p:sp>
            <p:nvSpPr>
              <p:cNvPr id="13342" name="AutoShape 1048"/>
              <p:cNvSpPr>
                <a:spLocks noChangeArrowheads="1"/>
              </p:cNvSpPr>
              <p:nvPr/>
            </p:nvSpPr>
            <p:spPr bwMode="auto">
              <a:xfrm rot="2956074">
                <a:off x="1920" y="1920"/>
                <a:ext cx="96" cy="96"/>
              </a:xfrm>
              <a:prstGeom prst="roundRect">
                <a:avLst>
                  <a:gd name="adj" fmla="val 16667"/>
                </a:avLst>
              </a:prstGeom>
              <a:solidFill>
                <a:srgbClr val="2CD236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43" name="AutoShape 1049"/>
              <p:cNvSpPr>
                <a:spLocks noChangeArrowheads="1"/>
              </p:cNvSpPr>
              <p:nvPr/>
            </p:nvSpPr>
            <p:spPr bwMode="auto">
              <a:xfrm rot="-5256844">
                <a:off x="1992" y="1944"/>
                <a:ext cx="96" cy="48"/>
              </a:xfrm>
              <a:prstGeom prst="triangle">
                <a:avLst>
                  <a:gd name="adj" fmla="val 50000"/>
                </a:avLst>
              </a:prstGeom>
              <a:solidFill>
                <a:srgbClr val="2CD236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335" name="Group 1050"/>
            <p:cNvGrpSpPr>
              <a:grpSpLocks/>
            </p:cNvGrpSpPr>
            <p:nvPr/>
          </p:nvGrpSpPr>
          <p:grpSpPr bwMode="auto">
            <a:xfrm>
              <a:off x="2928" y="1248"/>
              <a:ext cx="144" cy="96"/>
              <a:chOff x="1920" y="1920"/>
              <a:chExt cx="144" cy="96"/>
            </a:xfrm>
          </p:grpSpPr>
          <p:sp>
            <p:nvSpPr>
              <p:cNvPr id="13340" name="AutoShape 1051"/>
              <p:cNvSpPr>
                <a:spLocks noChangeArrowheads="1"/>
              </p:cNvSpPr>
              <p:nvPr/>
            </p:nvSpPr>
            <p:spPr bwMode="auto">
              <a:xfrm rot="2956074">
                <a:off x="1920" y="1920"/>
                <a:ext cx="96" cy="96"/>
              </a:xfrm>
              <a:prstGeom prst="roundRect">
                <a:avLst>
                  <a:gd name="adj" fmla="val 16667"/>
                </a:avLst>
              </a:prstGeom>
              <a:solidFill>
                <a:srgbClr val="2CD236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41" name="AutoShape 1052"/>
              <p:cNvSpPr>
                <a:spLocks noChangeArrowheads="1"/>
              </p:cNvSpPr>
              <p:nvPr/>
            </p:nvSpPr>
            <p:spPr bwMode="auto">
              <a:xfrm rot="-5256844">
                <a:off x="1992" y="1944"/>
                <a:ext cx="96" cy="48"/>
              </a:xfrm>
              <a:prstGeom prst="triangle">
                <a:avLst>
                  <a:gd name="adj" fmla="val 50000"/>
                </a:avLst>
              </a:prstGeom>
              <a:solidFill>
                <a:srgbClr val="2CD236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336" name="Group 1053"/>
            <p:cNvGrpSpPr>
              <a:grpSpLocks/>
            </p:cNvGrpSpPr>
            <p:nvPr/>
          </p:nvGrpSpPr>
          <p:grpSpPr bwMode="auto">
            <a:xfrm>
              <a:off x="2208" y="1872"/>
              <a:ext cx="192" cy="144"/>
              <a:chOff x="2208" y="1872"/>
              <a:chExt cx="192" cy="144"/>
            </a:xfrm>
          </p:grpSpPr>
          <p:sp>
            <p:nvSpPr>
              <p:cNvPr id="13337" name="Oval 1054"/>
              <p:cNvSpPr>
                <a:spLocks noChangeArrowheads="1"/>
              </p:cNvSpPr>
              <p:nvPr/>
            </p:nvSpPr>
            <p:spPr bwMode="auto">
              <a:xfrm>
                <a:off x="2208" y="1920"/>
                <a:ext cx="144" cy="48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38" name="AutoShape 1055"/>
              <p:cNvSpPr>
                <a:spLocks noChangeArrowheads="1"/>
              </p:cNvSpPr>
              <p:nvPr/>
            </p:nvSpPr>
            <p:spPr bwMode="auto">
              <a:xfrm>
                <a:off x="2352" y="1872"/>
                <a:ext cx="48" cy="144"/>
              </a:xfrm>
              <a:prstGeom prst="moon">
                <a:avLst>
                  <a:gd name="adj" fmla="val 50000"/>
                </a:avLst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39" name="AutoShape 1056"/>
              <p:cNvSpPr>
                <a:spLocks noChangeArrowheads="1"/>
              </p:cNvSpPr>
              <p:nvPr/>
            </p:nvSpPr>
            <p:spPr bwMode="auto">
              <a:xfrm>
                <a:off x="2256" y="1872"/>
                <a:ext cx="48" cy="48"/>
              </a:xfrm>
              <a:prstGeom prst="triangle">
                <a:avLst>
                  <a:gd name="adj" fmla="val 50000"/>
                </a:avLst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3318" name="AutoShape 1057"/>
          <p:cNvSpPr>
            <a:spLocks noChangeArrowheads="1"/>
          </p:cNvSpPr>
          <p:nvPr/>
        </p:nvSpPr>
        <p:spPr bwMode="auto">
          <a:xfrm>
            <a:off x="2286000" y="2895600"/>
            <a:ext cx="152400" cy="609600"/>
          </a:xfrm>
          <a:prstGeom prst="curvedRightArrow">
            <a:avLst>
              <a:gd name="adj1" fmla="val 80000"/>
              <a:gd name="adj2" fmla="val 160000"/>
              <a:gd name="adj3" fmla="val 33333"/>
            </a:avLst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AutoShape 1058"/>
          <p:cNvSpPr>
            <a:spLocks noChangeArrowheads="1"/>
          </p:cNvSpPr>
          <p:nvPr/>
        </p:nvSpPr>
        <p:spPr bwMode="auto">
          <a:xfrm>
            <a:off x="2209800" y="4648200"/>
            <a:ext cx="152400" cy="609600"/>
          </a:xfrm>
          <a:prstGeom prst="curvedRightArrow">
            <a:avLst>
              <a:gd name="adj1" fmla="val 80000"/>
              <a:gd name="adj2" fmla="val 160000"/>
              <a:gd name="adj3" fmla="val 33333"/>
            </a:avLst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AutoShape 1059"/>
          <p:cNvSpPr>
            <a:spLocks noChangeArrowheads="1"/>
          </p:cNvSpPr>
          <p:nvPr/>
        </p:nvSpPr>
        <p:spPr bwMode="auto">
          <a:xfrm>
            <a:off x="4191000" y="2514600"/>
            <a:ext cx="685800" cy="152400"/>
          </a:xfrm>
          <a:prstGeom prst="curvedDownArrow">
            <a:avLst>
              <a:gd name="adj1" fmla="val 90000"/>
              <a:gd name="adj2" fmla="val 180000"/>
              <a:gd name="adj3" fmla="val 33333"/>
            </a:avLst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AutoShape 1060"/>
          <p:cNvSpPr>
            <a:spLocks noChangeArrowheads="1"/>
          </p:cNvSpPr>
          <p:nvPr/>
        </p:nvSpPr>
        <p:spPr bwMode="auto">
          <a:xfrm>
            <a:off x="2743200" y="2514600"/>
            <a:ext cx="685800" cy="152400"/>
          </a:xfrm>
          <a:prstGeom prst="curvedDownArrow">
            <a:avLst>
              <a:gd name="adj1" fmla="val 90000"/>
              <a:gd name="adj2" fmla="val 180000"/>
              <a:gd name="adj3" fmla="val 33333"/>
            </a:avLst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Yelick267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00CC"/>
      </a:hlink>
      <a:folHlink>
        <a:srgbClr val="EAEC5E"/>
      </a:folHlink>
    </a:clrScheme>
    <a:fontScheme name="Yelick26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Yelick267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elick267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Yelick267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elick267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elick267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elick267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elick267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1490427236</TotalTime>
  <Pages>27</Pages>
  <Words>2981</Words>
  <Application>Microsoft Macintosh PowerPoint</Application>
  <PresentationFormat>Letter Paper (8.5x11 in)</PresentationFormat>
  <Paragraphs>563</Paragraphs>
  <Slides>46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8" baseType="lpstr">
      <vt:lpstr>Yelick267</vt:lpstr>
      <vt:lpstr>Chart</vt:lpstr>
      <vt:lpstr>CS 240A:   Sources of Parallelism in Physical Simulation</vt:lpstr>
      <vt:lpstr>Parallelism and Locality in Simulation</vt:lpstr>
      <vt:lpstr>Multilevel Modeling: Circuit Simulation </vt:lpstr>
      <vt:lpstr>Basic kinds of simulation</vt:lpstr>
      <vt:lpstr>Basic Kinds of Simulation</vt:lpstr>
      <vt:lpstr>A Model Problem: Sharks and Fish</vt:lpstr>
      <vt:lpstr>Discrete Event Systems</vt:lpstr>
      <vt:lpstr>Discrete Event Systems</vt:lpstr>
      <vt:lpstr>Sharks and Fish as Discrete Event System</vt:lpstr>
      <vt:lpstr>Fish-only: the Game of Life</vt:lpstr>
      <vt:lpstr>Parallelism in Sharks and Fish</vt:lpstr>
      <vt:lpstr>Parallelism in Stencil Computations</vt:lpstr>
      <vt:lpstr>Where’s the data?  Two possible answers:</vt:lpstr>
      <vt:lpstr>Redundant “Ghost” Nodes in Stencil Computations</vt:lpstr>
      <vt:lpstr>Synchronous Circuit Simulation</vt:lpstr>
      <vt:lpstr>Asynchronous Simulation</vt:lpstr>
      <vt:lpstr>Particle Systems</vt:lpstr>
      <vt:lpstr>Particle Systems</vt:lpstr>
      <vt:lpstr>Forces in Particle Systems</vt:lpstr>
      <vt:lpstr>Parallelism in External Forces</vt:lpstr>
      <vt:lpstr>Parallelism in Nearby Forces</vt:lpstr>
      <vt:lpstr>Parallelism in Nearby Forces</vt:lpstr>
      <vt:lpstr>Parallelism in Nearby Forces</vt:lpstr>
      <vt:lpstr>Parallelism in Far-Field Forces</vt:lpstr>
      <vt:lpstr>Far-field forces: Tree Decomposition</vt:lpstr>
      <vt:lpstr>Summary of Particle Methods</vt:lpstr>
      <vt:lpstr>Lumped Systems: ODEs</vt:lpstr>
      <vt:lpstr>System of Lumped Variables</vt:lpstr>
      <vt:lpstr>Example: Stoichiometry Matrix (slide in progress)</vt:lpstr>
      <vt:lpstr>Circuit Example</vt:lpstr>
      <vt:lpstr>Solving ODEs</vt:lpstr>
      <vt:lpstr>Solving ODEs: Explicit Methods</vt:lpstr>
      <vt:lpstr>Solving ODEs: Implicit Methods</vt:lpstr>
      <vt:lpstr>ODEs and Sparse Matrices</vt:lpstr>
      <vt:lpstr>PowerPoint Presentation</vt:lpstr>
      <vt:lpstr>Continuous Variables, Continuous Parameters</vt:lpstr>
      <vt:lpstr>2D Implicit Method </vt:lpstr>
      <vt:lpstr>The (2-dimensional) model problem</vt:lpstr>
      <vt:lpstr>Irregular mesh: NASA Airfoil in 2D</vt:lpstr>
      <vt:lpstr>      Graphs and Sparse Matrices</vt:lpstr>
      <vt:lpstr>Challenges of Irregular Meshes for PDE’s</vt:lpstr>
      <vt:lpstr>Adaptive Mesh Refinement (AMR)</vt:lpstr>
      <vt:lpstr>Adaptive Mesh</vt:lpstr>
      <vt:lpstr>Composite Mesh from a Mechanical Structure</vt:lpstr>
      <vt:lpstr>Converting the Mesh to a Matrix</vt:lpstr>
      <vt:lpstr>Irregular mesh: Tapered Tube (Multigrid)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Optimizing Matrix Multiply</dc:title>
  <dc:creator>Kathy Yelick</dc:creator>
  <dc:description>Slides by Jim Demmel, David Culler, Horst Simon, and Erich Strohmaier</dc:description>
  <cp:lastModifiedBy>John Gilbert</cp:lastModifiedBy>
  <cp:revision>268</cp:revision>
  <cp:lastPrinted>1997-01-22T19:34:41Z</cp:lastPrinted>
  <dcterms:created xsi:type="dcterms:W3CDTF">1997-01-20T07:06:50Z</dcterms:created>
  <dcterms:modified xsi:type="dcterms:W3CDTF">2011-05-04T22:34:01Z</dcterms:modified>
</cp:coreProperties>
</file>