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415" r:id="rId2"/>
    <p:sldId id="482" r:id="rId3"/>
    <p:sldId id="471" r:id="rId4"/>
    <p:sldId id="366" r:id="rId5"/>
    <p:sldId id="469" r:id="rId6"/>
    <p:sldId id="485" r:id="rId7"/>
    <p:sldId id="484" r:id="rId8"/>
    <p:sldId id="481" r:id="rId9"/>
    <p:sldId id="470" r:id="rId10"/>
    <p:sldId id="474" r:id="rId11"/>
    <p:sldId id="475" r:id="rId12"/>
    <p:sldId id="476" r:id="rId13"/>
    <p:sldId id="478" r:id="rId14"/>
    <p:sldId id="368" r:id="rId15"/>
    <p:sldId id="479" r:id="rId16"/>
    <p:sldId id="487" r:id="rId17"/>
    <p:sldId id="442" r:id="rId18"/>
    <p:sldId id="453" r:id="rId19"/>
    <p:sldId id="455" r:id="rId20"/>
    <p:sldId id="458" r:id="rId21"/>
    <p:sldId id="468" r:id="rId22"/>
    <p:sldId id="486" r:id="rId23"/>
    <p:sldId id="419" r:id="rId24"/>
    <p:sldId id="420" r:id="rId25"/>
    <p:sldId id="421" r:id="rId26"/>
    <p:sldId id="422" r:id="rId27"/>
    <p:sldId id="406" r:id="rId28"/>
    <p:sldId id="408" r:id="rId29"/>
    <p:sldId id="409" r:id="rId30"/>
    <p:sldId id="483" r:id="rId31"/>
    <p:sldId id="411" r:id="rId32"/>
    <p:sldId id="447" r:id="rId33"/>
    <p:sldId id="412" r:id="rId34"/>
    <p:sldId id="416" r:id="rId35"/>
    <p:sldId id="488" r:id="rId36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FAE"/>
    <a:srgbClr val="969696"/>
    <a:srgbClr val="00D200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2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7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4" Type="http://schemas.openxmlformats.org/officeDocument/2006/relationships/slide" Target="slides/slide18.xml"/><Relationship Id="rId5" Type="http://schemas.openxmlformats.org/officeDocument/2006/relationships/slide" Target="slides/slide19.xml"/><Relationship Id="rId6" Type="http://schemas.openxmlformats.org/officeDocument/2006/relationships/slide" Target="slides/slide20.xml"/><Relationship Id="rId7" Type="http://schemas.openxmlformats.org/officeDocument/2006/relationships/slide" Target="slides/slide23.xml"/><Relationship Id="rId8" Type="http://schemas.openxmlformats.org/officeDocument/2006/relationships/slide" Target="slides/slide25.xml"/><Relationship Id="rId9" Type="http://schemas.openxmlformats.org/officeDocument/2006/relationships/slide" Target="slides/slide34.xml"/><Relationship Id="rId10" Type="http://schemas.openxmlformats.org/officeDocument/2006/relationships/slide" Target="slides/slide35.xml"/><Relationship Id="rId1" Type="http://schemas.openxmlformats.org/officeDocument/2006/relationships/slide" Target="slides/slide3.xml"/><Relationship Id="rId2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charset="0"/>
              </a:defRPr>
            </a:lvl1pPr>
          </a:lstStyle>
          <a:p>
            <a:fld id="{9F284D85-C113-7841-99D6-6C4A160CA3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charset="0"/>
              </a:defRPr>
            </a:lvl1pPr>
          </a:lstStyle>
          <a:p>
            <a:fld id="{9808C03C-D67C-AE41-96FB-0E4841AAFC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37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1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8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43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0283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7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79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5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7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10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20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473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Dense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with partial pivoting (LU)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– Cholesky, LU,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Iterative methods – Conjugate gradient,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Sparse matrix times dense vector</a:t>
            </a:r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Preconditioned iterative methods and multigrid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of the 2-D model problem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 u="sng">
                <a:solidFill>
                  <a:schemeClr val="hlink"/>
                </a:solidFill>
                <a:latin typeface="Arial" charset="0"/>
              </a:rPr>
              <a:t>Theorem: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With the natural permutation, the n-vertex model problem has </a:t>
            </a:r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  <a:sym typeface="Symbol" charset="0"/>
              </a:rPr>
              <a:t>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(n</a:t>
            </a:r>
            <a:r>
              <a:rPr lang="en-US" b="1" baseline="30000">
                <a:solidFill>
                  <a:schemeClr val="hlink"/>
                </a:solidFill>
                <a:latin typeface="Arial" charset="0"/>
              </a:rPr>
              <a:t>3/2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fill.  (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order exactly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hlink"/>
                </a:solidFill>
                <a:latin typeface="Arial" charset="0"/>
              </a:rPr>
              <a:t>Theorem: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With any permutation, the n-vertex model problem has </a:t>
            </a:r>
            <a:r>
              <a:rPr lang="en-US" b="1">
                <a:solidFill>
                  <a:schemeClr val="hlink"/>
                </a:solidFill>
                <a:latin typeface="Arial" charset="0"/>
                <a:cs typeface="Arial" charset="0"/>
                <a:sym typeface="Symbol" charset="0"/>
              </a:rPr>
              <a:t>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(n log n)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fill.  (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order at least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hlink"/>
                </a:solidFill>
                <a:latin typeface="Arial" charset="0"/>
              </a:rPr>
              <a:t>Theorem: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With a 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nested dissection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permutation, the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n-vertex model problem has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O(n log n)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fill.  (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order at most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Nested dissection ordering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separator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in a graph G is a set S of vertices whose removal leaves at least two connected components.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nested dissection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ordering for an n-vertex graph G numbers its vertices from 1 to n as follows: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Find a separator S, whose removal leaves connected components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…,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k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Number the vertices of S from n-|S|+1 to n.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Recursively, number the vertices of each component: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etc.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If a component is small enough, number it arbitrarily.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It all boils down to finding good separators!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theory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 planar graph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vertices, there exists a set of at most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sqrt(6n)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 whose removal leaves no connected component with more than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2n/3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vertices. 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(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Planar graphs have sqrt(n)-separators.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</a:p>
          <a:p>
            <a:pPr lvl="4"/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Well-shaped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finite element meshes in 3 dimensions have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2/3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-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separators. 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Also some other classes of graphs – trees, graphs of bounded genus, chordal graphs, bounded-excluded-minor graphs, …</a:t>
            </a:r>
          </a:p>
          <a:p>
            <a:pPr lvl="3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Mostly these theorems come with efficient algorithms, but they aren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 used much.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Graph partitioning heuristics have been an active research area for many years, often motivated by partitioning for parallel computation.  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Some techniques: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Spectral partitioning (uses eigenvectors of Laplacian matrix of graph)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Geometric partitioning (for meshes with specified vertex coordinates)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Iterative-swapping (Kernighan-Lin, Fiduccia-Matheysses)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Breadth-first search (fast but dated)</a:t>
            </a:r>
          </a:p>
          <a:p>
            <a:pPr lvl="1"/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Many popular modern codes (e.g. Metis, Chaco) use multilevel iterative swapping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Matlab graph partitioning toolbox: see course web page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direct methods</a:t>
            </a:r>
            <a:endParaRPr lang="en-US" sz="2400" smtClean="0">
              <a:ea typeface="+mj-ea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5418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5421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5428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9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0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1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2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2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5423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4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5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6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7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419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5420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5380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5383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5406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5413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5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6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7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07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5408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9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0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1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2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384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5396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7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8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9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1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2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3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4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5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85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5386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7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8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9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0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1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2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3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4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81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5382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308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9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>
                <a:solidFill>
                  <a:srgbClr val="969696"/>
                </a:solidFill>
                <a:latin typeface="Arial" charset="0"/>
              </a:rPr>
              <a:t>Dense A:  Gaussian elimination with partial pivoting (LU)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See April 15 slides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Gaussian elimination – Cholesky, LU,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Sparse A:  Iterative methods – Conjugate gradient,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Sparse matrix times dense vector</a:t>
            </a:r>
          </a:p>
          <a:p>
            <a:pPr lvl="4"/>
            <a:endParaRPr lang="en-US" sz="2000">
              <a:solidFill>
                <a:srgbClr val="969696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Preconditioned iterative methods and multigrid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4013" y="2357438"/>
          <a:ext cx="4416425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2357438"/>
                        <a:ext cx="4416425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39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0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58674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More Robust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308600" y="5867400"/>
            <a:ext cx="306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Less Storage (if sparse)</a:t>
            </a: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763963" y="6065838"/>
            <a:ext cx="1319212" cy="3175"/>
          </a:xfrm>
          <a:prstGeom prst="line">
            <a:avLst/>
          </a:prstGeom>
          <a:noFill/>
          <a:ln w="57150">
            <a:solidFill>
              <a:srgbClr val="021FA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5" name="Text Box 15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6" name="Line 16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802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vector dot products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0,  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b,   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8275"/>
            <a:ext cx="8534400" cy="576263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matrix data structure (stored by rows)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4191000"/>
            <a:ext cx="4800600" cy="1978025"/>
          </a:xfrm>
        </p:spPr>
        <p:txBody>
          <a:bodyPr/>
          <a:lstStyle/>
          <a:p>
            <a:pPr lvl="1"/>
            <a:r>
              <a:rPr lang="en-US" u="sng">
                <a:solidFill>
                  <a:srgbClr val="FF0000"/>
                </a:solidFill>
                <a:latin typeface="Arial" charset="0"/>
              </a:rPr>
              <a:t>Full: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 </a:t>
            </a:r>
          </a:p>
          <a:p>
            <a:pPr lvl="1"/>
            <a:endParaRPr lang="en-US" sz="600">
              <a:solidFill>
                <a:schemeClr val="hlink"/>
              </a:solidFill>
              <a:latin typeface="Arial" charset="0"/>
            </a:endParaRPr>
          </a:p>
          <a:p>
            <a:pPr lvl="2"/>
            <a:r>
              <a:rPr lang="en-US" sz="1800">
                <a:latin typeface="Arial" charset="0"/>
              </a:rPr>
              <a:t>2-dimensional array of real or complex numbers</a:t>
            </a:r>
            <a:endParaRPr lang="en-US" sz="700">
              <a:latin typeface="Arial" charset="0"/>
            </a:endParaRPr>
          </a:p>
          <a:p>
            <a:pPr lvl="2"/>
            <a:r>
              <a:rPr lang="en-US" sz="1800">
                <a:latin typeface="Arial" charset="0"/>
              </a:rPr>
              <a:t>(nrows*ncols) memory</a:t>
            </a:r>
          </a:p>
          <a:p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445444" name="Group 4"/>
          <p:cNvGraphicFramePr>
            <a:graphicFrameLocks noGrp="1"/>
          </p:cNvGraphicFramePr>
          <p:nvPr/>
        </p:nvGraphicFramePr>
        <p:xfrm>
          <a:off x="1219200" y="1447800"/>
          <a:ext cx="1752600" cy="1709738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5462" name="Group 22"/>
          <p:cNvGraphicFramePr>
            <a:graphicFrameLocks noGrp="1"/>
          </p:cNvGraphicFramePr>
          <p:nvPr/>
        </p:nvGraphicFramePr>
        <p:xfrm>
          <a:off x="4419600" y="1219200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5476" name="Group 36"/>
          <p:cNvGraphicFramePr>
            <a:graphicFrameLocks noGrp="1"/>
          </p:cNvGraphicFramePr>
          <p:nvPr/>
        </p:nvGraphicFramePr>
        <p:xfrm>
          <a:off x="4419600" y="1981200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4495800" y="4191000"/>
            <a:ext cx="4648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 u="sng">
                <a:solidFill>
                  <a:srgbClr val="FF0000"/>
                </a:solidFill>
                <a:latin typeface="Arial" charset="0"/>
              </a:rPr>
              <a:t>Sparse: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compressed row storage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900"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about (2*nzs + nrows) memory</a:t>
            </a:r>
          </a:p>
        </p:txBody>
      </p:sp>
      <p:graphicFrame>
        <p:nvGraphicFramePr>
          <p:cNvPr id="445491" name="Group 51"/>
          <p:cNvGraphicFramePr>
            <a:graphicFrameLocks noGrp="1"/>
          </p:cNvGraphicFramePr>
          <p:nvPr/>
        </p:nvGraphicFramePr>
        <p:xfrm>
          <a:off x="4419600" y="3263900"/>
          <a:ext cx="23368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5" name="Line 63"/>
          <p:cNvSpPr>
            <a:spLocks noChangeShapeType="1"/>
          </p:cNvSpPr>
          <p:nvPr/>
        </p:nvSpPr>
        <p:spPr bwMode="auto">
          <a:xfrm flipV="1">
            <a:off x="4694238" y="2590800"/>
            <a:ext cx="68262" cy="10064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 flipV="1">
            <a:off x="5294313" y="2605088"/>
            <a:ext cx="563562" cy="9921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7" name="Line 65"/>
          <p:cNvSpPr>
            <a:spLocks noChangeShapeType="1"/>
          </p:cNvSpPr>
          <p:nvPr/>
        </p:nvSpPr>
        <p:spPr bwMode="auto">
          <a:xfrm flipV="1">
            <a:off x="5884863" y="2644775"/>
            <a:ext cx="606425" cy="9525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8" name="Line 66"/>
          <p:cNvSpPr>
            <a:spLocks noChangeShapeType="1"/>
          </p:cNvSpPr>
          <p:nvPr/>
        </p:nvSpPr>
        <p:spPr bwMode="auto">
          <a:xfrm flipV="1">
            <a:off x="6465888" y="2647950"/>
            <a:ext cx="1244600" cy="939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>
            <a:off x="1543050" y="1908175"/>
            <a:ext cx="2297113" cy="10414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1543050" y="2949575"/>
            <a:ext cx="2297113" cy="1039813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1543050" y="3989388"/>
            <a:ext cx="2297113" cy="1039812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1543050" y="5029200"/>
            <a:ext cx="2297113" cy="1039813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501900" y="2206625"/>
            <a:ext cx="366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>
                <a:latin typeface="Chalkboard" charset="0"/>
              </a:rPr>
              <a:t>P</a:t>
            </a:r>
            <a:r>
              <a:rPr lang="en-US" sz="3200" baseline="-33000">
                <a:latin typeface="Chalkboard" charset="0"/>
              </a:rPr>
              <a:t>0</a:t>
            </a:r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4983163" y="1520825"/>
            <a:ext cx="1978025" cy="18288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493963" y="3189288"/>
            <a:ext cx="31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>
                <a:latin typeface="Chalkboard" charset="0"/>
              </a:rPr>
              <a:t>P</a:t>
            </a:r>
            <a:r>
              <a:rPr lang="en-US" sz="3200" baseline="-33000">
                <a:latin typeface="Chalkboard" charset="0"/>
              </a:rPr>
              <a:t>1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479675" y="4229100"/>
            <a:ext cx="36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>
                <a:latin typeface="Chalkboard" charset="0"/>
              </a:rPr>
              <a:t>P</a:t>
            </a:r>
            <a:r>
              <a:rPr lang="en-US" sz="3200" baseline="-33000">
                <a:latin typeface="Chalkboard" charset="0"/>
              </a:rPr>
              <a:t>2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376488" y="5257800"/>
            <a:ext cx="6302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>
                <a:latin typeface="Chalkboard" charset="0"/>
              </a:rPr>
              <a:t>P</a:t>
            </a:r>
            <a:r>
              <a:rPr lang="en-US" sz="3200" baseline="-33000">
                <a:latin typeface="Chalkboard" charset="0"/>
              </a:rPr>
              <a:t>p-1</a:t>
            </a:r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1714500"/>
            <a:ext cx="184785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429125" y="4016375"/>
            <a:ext cx="42799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Each processor stores:</a:t>
            </a:r>
          </a:p>
          <a:p>
            <a:pPr eaLnBrk="1" hangingPunct="1"/>
            <a:endParaRPr lang="en-US" sz="80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 # of local nonzeros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 range of local rows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 nonzeros in CSR form</a:t>
            </a:r>
          </a:p>
        </p:txBody>
      </p:sp>
      <p:sp>
        <p:nvSpPr>
          <p:cNvPr id="448525" name="Rectangle 13"/>
          <p:cNvSpPr>
            <a:spLocks noGrp="1" noChangeArrowheads="1"/>
          </p:cNvSpPr>
          <p:nvPr>
            <p:ph type="title"/>
          </p:nvPr>
        </p:nvSpPr>
        <p:spPr>
          <a:xfrm>
            <a:off x="238125" y="238125"/>
            <a:ext cx="8534400" cy="576263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Distributed row sparse matrix data structure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3581400" y="2438400"/>
            <a:ext cx="13716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and Graph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80010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Edge from row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>
                <a:latin typeface="Arial" charset="0"/>
              </a:rPr>
              <a:t> to column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j </a:t>
            </a:r>
            <a:r>
              <a:rPr lang="en-US">
                <a:latin typeface="Arial" charset="0"/>
              </a:rPr>
              <a:t> for nonzero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A(i,j) 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No edges for diagonal nonzeros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If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symmetric,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G(A) </a:t>
            </a:r>
            <a:r>
              <a:rPr lang="en-US">
                <a:latin typeface="Arial" charset="0"/>
              </a:rPr>
              <a:t>is an undirected graph 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Symmetric permutation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PAP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b="1" baseline="300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renumbers the vertices</a:t>
            </a:r>
            <a:endParaRPr lang="en-US" b="1" baseline="30000">
              <a:latin typeface="Arial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4158" name="Oval 5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Rectangle 6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Oval 7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1" name="Oval 8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2" name="Oval 9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3" name="Oval 10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4" name="Oval 11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5" name="Oval 12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6" name="Oval 13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" name="Oval 14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8" name="Oval 15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Oval 16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Oval 17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1" name="Oval 18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2" name="Oval 19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3" name="Oval 20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4" name="Oval 21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5" name="Oval 22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6" name="Oval 23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" name="Oval 24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" name="Oval 25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9" name="Oval 26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0" name="Oval 27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1" name="Oval 28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Oval 29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3" name="Oval 30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4" name="Oval 31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5" name="Oval 32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6" name="Oval 33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7" name="Oval 34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" name="Oval 35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9" name="Oval 36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0" name="Oval 37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" name="Oval 38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2" name="Oval 39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3" name="Oval 40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4" name="Oval 41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5" name="Oval 42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6" name="Oval 43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7" name="Oval 44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" name="Oval 45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" name="Oval 46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" name="Oval 47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" name="Oval 48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" name="Oval 49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" name="Oval 50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" name="Oval 51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" name="Oval 52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" name="Oval 53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" name="Oval 54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1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2719" y="960"/>
            <a:chExt cx="1972" cy="1464"/>
          </a:xfrm>
        </p:grpSpPr>
        <p:sp>
          <p:nvSpPr>
            <p:cNvPr id="4104" name="Text Box 56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105" name="Text Box 57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106" name="Text Box 58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107" name="Text Box 59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108" name="Text Box 60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4109" name="Group 61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4148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4156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49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4154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5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50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4152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3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1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" name="Group 72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4146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1" name="Group 75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4144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2" name="Group 78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4142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81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4140" name="Line 8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8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4" name="Group 84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4138" name="Line 8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8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5" name="Group 87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4136" name="Line 88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89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6" name="Group 90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4134" name="Line 91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92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7" name="Group 93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4132" name="Line 94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5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8" name="Group 96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4130" name="Line 9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9" name="Group 99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4128" name="Line 100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101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0" name="Group 102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4126" name="Line 103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104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1" name="Group 105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4124" name="Line 106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107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2" name="Text Box 108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123" name="Text Box 109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234606" name="Text Box 110"/>
          <p:cNvSpPr txBox="1">
            <a:spLocks noChangeArrowheads="1"/>
          </p:cNvSpPr>
          <p:nvPr/>
        </p:nvSpPr>
        <p:spPr bwMode="auto">
          <a:xfrm>
            <a:off x="2489200" y="3429000"/>
            <a:ext cx="458788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234607" name="Text Box 111"/>
          <p:cNvSpPr txBox="1">
            <a:spLocks noChangeArrowheads="1"/>
          </p:cNvSpPr>
          <p:nvPr/>
        </p:nvSpPr>
        <p:spPr bwMode="auto">
          <a:xfrm>
            <a:off x="5807075" y="3429000"/>
            <a:ext cx="1163638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  <a:ea typeface="+mn-ea"/>
              </a:rPr>
              <a:t>G(A)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257800"/>
          </a:xfrm>
        </p:spPr>
        <p:txBody>
          <a:bodyPr/>
          <a:lstStyle/>
          <a:p>
            <a:r>
              <a:rPr lang="en-US">
                <a:latin typeface="Arial" charset="0"/>
              </a:rPr>
              <a:t>Lay out matrix and vectors by rows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y(i) = sum(A(i,j)*x(j))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Skip terms with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A(i,j) = 0</a:t>
            </a:r>
          </a:p>
          <a:p>
            <a:pPr lvl="1"/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 u="sng">
                <a:latin typeface="Arial" charset="0"/>
              </a:rPr>
              <a:t>Algorithm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Each processor i: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   Broadcast x(i)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   Compute y(i) = A(i,:)*x</a:t>
            </a:r>
          </a:p>
          <a:p>
            <a:pPr lvl="1"/>
            <a:endParaRPr lang="en-US" sz="1600">
              <a:latin typeface="Arial" charset="0"/>
            </a:endParaRPr>
          </a:p>
          <a:p>
            <a:r>
              <a:rPr lang="en-US">
                <a:latin typeface="Arial" charset="0"/>
              </a:rPr>
              <a:t>Optimizations:  reduce communication by</a:t>
            </a:r>
          </a:p>
          <a:p>
            <a:pPr lvl="1"/>
            <a:r>
              <a:rPr lang="en-US" sz="2000">
                <a:latin typeface="Arial" charset="0"/>
              </a:rPr>
              <a:t>Only send as much of x as necessary to each proc </a:t>
            </a:r>
          </a:p>
          <a:p>
            <a:pPr lvl="1"/>
            <a:r>
              <a:rPr lang="en-US" sz="2000">
                <a:latin typeface="Arial" charset="0"/>
              </a:rPr>
              <a:t>Reorder matrix for better locality by graph partitioning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5410200" y="2057400"/>
            <a:ext cx="3398838" cy="2538413"/>
            <a:chOff x="2582" y="795"/>
            <a:chExt cx="2141" cy="1599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3072" y="1196"/>
              <a:ext cx="1298" cy="119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2853" y="1196"/>
              <a:ext cx="83" cy="119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3077" y="1026"/>
              <a:ext cx="1299" cy="8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CCFFCC"/>
                </a:solidFill>
                <a:latin typeface="Arial" charset="0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4464" y="912"/>
              <a:ext cx="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x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2582" y="1475"/>
              <a:ext cx="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y</a:t>
              </a: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 flipH="1">
              <a:off x="2853" y="1507"/>
              <a:ext cx="15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 flipH="1">
              <a:off x="2839" y="1840"/>
              <a:ext cx="15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 flipH="1">
              <a:off x="2849" y="2115"/>
              <a:ext cx="15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4431" y="1219"/>
              <a:ext cx="292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P0</a:t>
              </a:r>
            </a:p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P1</a:t>
              </a:r>
            </a:p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P2</a:t>
              </a:r>
            </a:p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P3</a:t>
              </a:r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64" y="1026"/>
              <a:ext cx="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719" y="1026"/>
              <a:ext cx="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5"/>
            <p:cNvSpPr>
              <a:spLocks noChangeShapeType="1"/>
            </p:cNvSpPr>
            <p:nvPr/>
          </p:nvSpPr>
          <p:spPr bwMode="auto">
            <a:xfrm>
              <a:off x="4054" y="1026"/>
              <a:ext cx="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072" y="795"/>
              <a:ext cx="1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P0   P1    P2     P3</a:t>
              </a:r>
            </a:p>
          </p:txBody>
        </p:sp>
      </p:grpSp>
      <p:sp>
        <p:nvSpPr>
          <p:cNvPr id="451601" name="Rectangle 17"/>
          <p:cNvSpPr>
            <a:spLocks noChangeArrowheads="1"/>
          </p:cNvSpPr>
          <p:nvPr/>
        </p:nvSpPr>
        <p:spPr bwMode="auto">
          <a:xfrm>
            <a:off x="381000" y="277813"/>
            <a:ext cx="8510588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Matrix-vector product:  Parallel implementation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19088"/>
            <a:ext cx="6657975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Matrix-Vector Multiplication</a:t>
            </a:r>
          </a:p>
        </p:txBody>
      </p:sp>
      <p:pic>
        <p:nvPicPr>
          <p:cNvPr id="21507" name="Picture 3" descr="PartitionMatrixSy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25563"/>
            <a:ext cx="8001000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>
                <a:solidFill>
                  <a:srgbClr val="969696"/>
                </a:solidFill>
                <a:latin typeface="Arial" charset="0"/>
              </a:rPr>
              <a:t>Dense A:  Gaussian elimination with partial pivoting (LU)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See April 15 slides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Gaussian elimination – Cholesky, LU,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Iterative methods – Conjugate gradient,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Sparse matrix times dense vector</a:t>
            </a:r>
          </a:p>
          <a:p>
            <a:pPr lvl="4"/>
            <a:endParaRPr lang="en-US" sz="2000">
              <a:solidFill>
                <a:srgbClr val="969696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Sparse A:  Preconditioned iterative methods and multigrid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Convergence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181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exact arithmetic, CG converges in n steps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(completely unrealistic!!)</a:t>
            </a:r>
            <a:endParaRPr lang="en-US" sz="4000">
              <a:solidFill>
                <a:schemeClr val="hlink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Accuracy after k steps of CG is related to: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consider polynomials of degree k that are equal to 1 at 0.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small can such a polynomial be at all the eigenvalues of A?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Thus, eigenvalues close together are good.</a:t>
            </a: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Condition number: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  =   ||A||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||A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= 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max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/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min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</a:t>
            </a:r>
          </a:p>
          <a:p>
            <a:pPr lvl="4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Residual is reduced by a constant factor by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       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O( sqrt(</a:t>
            </a: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(A)) )</a:t>
            </a:r>
            <a:r>
              <a:rPr lang="en-US">
                <a:latin typeface="Arial" charset="0"/>
                <a:cs typeface="Arial" charset="0"/>
              </a:rPr>
              <a:t>  iterations of CG.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Preconditioners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800600"/>
          </a:xfrm>
        </p:spPr>
        <p:txBody>
          <a:bodyPr/>
          <a:lstStyle/>
          <a:p>
            <a:pPr marL="457200" indent="-457200"/>
            <a:r>
              <a:rPr lang="en-US">
                <a:latin typeface="Arial" charset="0"/>
              </a:rPr>
              <a:t>Suppose you had a matrix B such that:</a:t>
            </a:r>
          </a:p>
          <a:p>
            <a:pPr marL="800100" lvl="1" indent="-342900"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condition number  </a:t>
            </a:r>
            <a:r>
              <a:rPr lang="en-US" sz="2800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(B</a:t>
            </a:r>
            <a:r>
              <a:rPr lang="en-US" sz="2400" baseline="30000">
                <a:solidFill>
                  <a:schemeClr val="hlink"/>
                </a:solidFill>
                <a:latin typeface="Arial" charset="0"/>
                <a:cs typeface="Arial" charset="0"/>
              </a:rPr>
              <a:t>-1</a:t>
            </a: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A) is small</a:t>
            </a:r>
          </a:p>
          <a:p>
            <a:pPr marL="800100" lvl="1" indent="-342900"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By = z is easy to solve</a:t>
            </a:r>
          </a:p>
          <a:p>
            <a:pPr marL="457200" indent="-457200">
              <a:buFontTx/>
              <a:buAutoNum type="arabicPeriod"/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 marL="457200" indent="-457200"/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Then you could solve (B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A)x = 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b instead of Ax = b</a:t>
            </a:r>
          </a:p>
          <a:p>
            <a:pPr marL="457200" indent="-457200"/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/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Each iteration of CG multiplies a vector by 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A:</a:t>
            </a:r>
          </a:p>
          <a:p>
            <a:pPr marL="800100" lvl="1" indent="-342900"/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First multiply by A</a:t>
            </a:r>
          </a:p>
          <a:p>
            <a:pPr marL="800100" lvl="1" indent="-342900"/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Then solve a system with B</a:t>
            </a: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00100" lvl="1" indent="-342900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Preconditioned conjugate gradient iteration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1219200"/>
            <a:ext cx="8915400" cy="434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0,  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b,   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B</a:t>
            </a:r>
            <a:r>
              <a:rPr lang="en-US" sz="2400" b="1" baseline="50000">
                <a:latin typeface="Arial" charset="0"/>
                <a:cs typeface="Arial" charset="0"/>
              </a:rPr>
              <a:t>-1</a:t>
            </a:r>
            <a:r>
              <a:rPr lang="en-US" sz="2400" baseline="30000"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0,    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y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B</a:t>
            </a:r>
            <a:r>
              <a:rPr lang="en-US" sz="2400" b="1" baseline="50000">
                <a:latin typeface="Arial" charset="0"/>
                <a:cs typeface="Arial" charset="0"/>
              </a:rPr>
              <a:t>-1</a:t>
            </a:r>
            <a:r>
              <a:rPr lang="en-US" sz="2400" baseline="30000"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(y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y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B</a:t>
            </a:r>
            <a:r>
              <a:rPr lang="en-US" sz="2400" b="1" baseline="50000">
                <a:latin typeface="Arial" charset="0"/>
                <a:cs typeface="Arial" charset="0"/>
              </a:rPr>
              <a:t>-1</a:t>
            </a:r>
            <a:r>
              <a:rPr lang="en-US" sz="2400" baseline="30000"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           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preconditioning solve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(y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(y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y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5715000"/>
            <a:ext cx="7772400" cy="996950"/>
          </a:xfrm>
          <a:noFill/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One solve with preconditioner per iteration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Choosing a good preconditioner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8006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>
                <a:latin typeface="Arial" charset="0"/>
              </a:rPr>
              <a:t>Suppose you had a matrix B such that: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condition number  </a:t>
            </a:r>
            <a:r>
              <a:rPr lang="en-US" sz="2800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(B</a:t>
            </a:r>
            <a:r>
              <a:rPr lang="en-US" sz="2400" baseline="30000">
                <a:solidFill>
                  <a:schemeClr val="hlink"/>
                </a:solidFill>
                <a:latin typeface="Arial" charset="0"/>
                <a:cs typeface="Arial" charset="0"/>
              </a:rPr>
              <a:t>-1</a:t>
            </a: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A) is small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By = z is easy to solve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Then you could solve (B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A)x = 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b instead of Ax = b</a:t>
            </a:r>
          </a:p>
          <a:p>
            <a:pPr marL="800100" lvl="1" indent="-342900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B = A is great for (1), not for (2)</a:t>
            </a: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B = I is great for (2), not for (1)</a:t>
            </a: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Domain-specific approximations sometimes work</a:t>
            </a: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B = diagonal of A sometimes works</a:t>
            </a:r>
          </a:p>
          <a:p>
            <a:pPr marL="800100" lvl="1" indent="-342900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latin typeface="Arial" charset="0"/>
              </a:rPr>
              <a:t>Better:  blend in some direct-methods ideas. . 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Incomplete Cholesky factorization  (IC, ILU)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Compute factors of A by Gaussian elimination,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but ignore fill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Preconditioner B = R</a:t>
            </a:r>
            <a:r>
              <a:rPr lang="en-US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R </a:t>
            </a:r>
            <a:r>
              <a:rPr lang="en-US">
                <a:solidFill>
                  <a:srgbClr val="021FAE"/>
                </a:solidFill>
                <a:latin typeface="Arial" charset="0"/>
                <a:sym typeface="Symbol" charset="0"/>
              </a:rPr>
              <a:t> A, not formed explicitly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Compute B</a:t>
            </a:r>
            <a:r>
              <a:rPr lang="en-US" baseline="30000">
                <a:solidFill>
                  <a:schemeClr val="tx1"/>
                </a:solidFill>
                <a:latin typeface="Arial" charset="0"/>
                <a:sym typeface="Symbo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z by triangular solves (in time nnz(A))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  <a:sym typeface="Symbol" charset="0"/>
              </a:rPr>
              <a:t>Total storage is O(nnz(A)), static data structure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Either symmetric (IC) or nonsymmetric (ILU)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1400175" y="1231900"/>
            <a:ext cx="5861050" cy="1852613"/>
            <a:chOff x="1204" y="664"/>
            <a:chExt cx="3692" cy="1167"/>
          </a:xfrm>
        </p:grpSpPr>
        <p:grpSp>
          <p:nvGrpSpPr>
            <p:cNvPr id="27653" name="Group 5"/>
            <p:cNvGrpSpPr>
              <a:grpSpLocks noChangeAspect="1"/>
            </p:cNvGrpSpPr>
            <p:nvPr/>
          </p:nvGrpSpPr>
          <p:grpSpPr bwMode="auto">
            <a:xfrm>
              <a:off x="1204" y="664"/>
              <a:ext cx="864" cy="864"/>
              <a:chOff x="780" y="912"/>
              <a:chExt cx="1008" cy="1008"/>
            </a:xfrm>
          </p:grpSpPr>
          <p:sp>
            <p:nvSpPr>
              <p:cNvPr id="27713" name="Oval 6"/>
              <p:cNvSpPr>
                <a:spLocks noChangeAspect="1" noChangeArrowheads="1"/>
              </p:cNvSpPr>
              <p:nvPr/>
            </p:nvSpPr>
            <p:spPr bwMode="auto">
              <a:xfrm>
                <a:off x="828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4" name="Oval 7"/>
              <p:cNvSpPr>
                <a:spLocks noChangeAspect="1" noChangeArrowheads="1"/>
              </p:cNvSpPr>
              <p:nvPr/>
            </p:nvSpPr>
            <p:spPr bwMode="auto">
              <a:xfrm>
                <a:off x="1034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5" name="Oval 8"/>
              <p:cNvSpPr>
                <a:spLocks noChangeAspect="1" noChangeArrowheads="1"/>
              </p:cNvSpPr>
              <p:nvPr/>
            </p:nvSpPr>
            <p:spPr bwMode="auto">
              <a:xfrm>
                <a:off x="1241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6" name="Oval 9"/>
              <p:cNvSpPr>
                <a:spLocks noChangeAspect="1" noChangeArrowheads="1"/>
              </p:cNvSpPr>
              <p:nvPr/>
            </p:nvSpPr>
            <p:spPr bwMode="auto">
              <a:xfrm>
                <a:off x="1447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7" name="Oval 10"/>
              <p:cNvSpPr>
                <a:spLocks noChangeAspect="1" noChangeArrowheads="1"/>
              </p:cNvSpPr>
              <p:nvPr/>
            </p:nvSpPr>
            <p:spPr bwMode="auto">
              <a:xfrm>
                <a:off x="1654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8" name="Oval 11"/>
              <p:cNvSpPr>
                <a:spLocks noChangeAspect="1" noChangeArrowheads="1"/>
              </p:cNvSpPr>
              <p:nvPr/>
            </p:nvSpPr>
            <p:spPr bwMode="auto">
              <a:xfrm>
                <a:off x="828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9" name="Oval 12"/>
              <p:cNvSpPr>
                <a:spLocks noChangeAspect="1" noChangeArrowheads="1"/>
              </p:cNvSpPr>
              <p:nvPr/>
            </p:nvSpPr>
            <p:spPr bwMode="auto">
              <a:xfrm>
                <a:off x="1034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0" name="Oval 13"/>
              <p:cNvSpPr>
                <a:spLocks noChangeAspect="1" noChangeArrowheads="1"/>
              </p:cNvSpPr>
              <p:nvPr/>
            </p:nvSpPr>
            <p:spPr bwMode="auto">
              <a:xfrm>
                <a:off x="1241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1" name="Oval 14"/>
              <p:cNvSpPr>
                <a:spLocks noChangeAspect="1" noChangeArrowheads="1"/>
              </p:cNvSpPr>
              <p:nvPr/>
            </p:nvSpPr>
            <p:spPr bwMode="auto">
              <a:xfrm>
                <a:off x="1447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2" name="Oval 15"/>
              <p:cNvSpPr>
                <a:spLocks noChangeAspect="1" noChangeArrowheads="1"/>
              </p:cNvSpPr>
              <p:nvPr/>
            </p:nvSpPr>
            <p:spPr bwMode="auto">
              <a:xfrm>
                <a:off x="1654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3" name="Oval 16"/>
              <p:cNvSpPr>
                <a:spLocks noChangeAspect="1" noChangeArrowheads="1"/>
              </p:cNvSpPr>
              <p:nvPr/>
            </p:nvSpPr>
            <p:spPr bwMode="auto">
              <a:xfrm>
                <a:off x="828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4" name="Oval 17"/>
              <p:cNvSpPr>
                <a:spLocks noChangeAspect="1" noChangeArrowheads="1"/>
              </p:cNvSpPr>
              <p:nvPr/>
            </p:nvSpPr>
            <p:spPr bwMode="auto">
              <a:xfrm>
                <a:off x="103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5" name="Oval 18"/>
              <p:cNvSpPr>
                <a:spLocks noChangeAspect="1" noChangeArrowheads="1"/>
              </p:cNvSpPr>
              <p:nvPr/>
            </p:nvSpPr>
            <p:spPr bwMode="auto">
              <a:xfrm>
                <a:off x="1241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6" name="Oval 19"/>
              <p:cNvSpPr>
                <a:spLocks noChangeAspect="1" noChangeArrowheads="1"/>
              </p:cNvSpPr>
              <p:nvPr/>
            </p:nvSpPr>
            <p:spPr bwMode="auto">
              <a:xfrm>
                <a:off x="1447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7" name="Oval 20"/>
              <p:cNvSpPr>
                <a:spLocks noChangeAspect="1" noChangeArrowheads="1"/>
              </p:cNvSpPr>
              <p:nvPr/>
            </p:nvSpPr>
            <p:spPr bwMode="auto">
              <a:xfrm>
                <a:off x="165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8" name="Oval 21"/>
              <p:cNvSpPr>
                <a:spLocks noChangeAspect="1" noChangeArrowheads="1"/>
              </p:cNvSpPr>
              <p:nvPr/>
            </p:nvSpPr>
            <p:spPr bwMode="auto">
              <a:xfrm>
                <a:off x="828" y="1574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9" name="Oval 22"/>
              <p:cNvSpPr>
                <a:spLocks noChangeAspect="1" noChangeArrowheads="1"/>
              </p:cNvSpPr>
              <p:nvPr/>
            </p:nvSpPr>
            <p:spPr bwMode="auto">
              <a:xfrm>
                <a:off x="103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0" name="Oval 23"/>
              <p:cNvSpPr>
                <a:spLocks noChangeAspect="1" noChangeArrowheads="1"/>
              </p:cNvSpPr>
              <p:nvPr/>
            </p:nvSpPr>
            <p:spPr bwMode="auto">
              <a:xfrm>
                <a:off x="1241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1" name="Oval 24"/>
              <p:cNvSpPr>
                <a:spLocks noChangeAspect="1" noChangeArrowheads="1"/>
              </p:cNvSpPr>
              <p:nvPr/>
            </p:nvSpPr>
            <p:spPr bwMode="auto">
              <a:xfrm>
                <a:off x="1447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2" name="Oval 25"/>
              <p:cNvSpPr>
                <a:spLocks noChangeAspect="1" noChangeArrowheads="1"/>
              </p:cNvSpPr>
              <p:nvPr/>
            </p:nvSpPr>
            <p:spPr bwMode="auto">
              <a:xfrm>
                <a:off x="165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3" name="Oval 26"/>
              <p:cNvSpPr>
                <a:spLocks noChangeAspect="1" noChangeArrowheads="1"/>
              </p:cNvSpPr>
              <p:nvPr/>
            </p:nvSpPr>
            <p:spPr bwMode="auto">
              <a:xfrm>
                <a:off x="828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4" name="Oval 27"/>
              <p:cNvSpPr>
                <a:spLocks noChangeAspect="1" noChangeArrowheads="1"/>
              </p:cNvSpPr>
              <p:nvPr/>
            </p:nvSpPr>
            <p:spPr bwMode="auto">
              <a:xfrm>
                <a:off x="1034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5" name="Oval 28"/>
              <p:cNvSpPr>
                <a:spLocks noChangeAspect="1" noChangeArrowheads="1"/>
              </p:cNvSpPr>
              <p:nvPr/>
            </p:nvSpPr>
            <p:spPr bwMode="auto">
              <a:xfrm>
                <a:off x="1241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6" name="Oval 29"/>
              <p:cNvSpPr>
                <a:spLocks noChangeAspect="1" noChangeArrowheads="1"/>
              </p:cNvSpPr>
              <p:nvPr/>
            </p:nvSpPr>
            <p:spPr bwMode="auto">
              <a:xfrm>
                <a:off x="1447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7" name="Oval 30"/>
              <p:cNvSpPr>
                <a:spLocks noChangeAspect="1" noChangeArrowheads="1"/>
              </p:cNvSpPr>
              <p:nvPr/>
            </p:nvSpPr>
            <p:spPr bwMode="auto">
              <a:xfrm>
                <a:off x="1654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8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780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4" name="Text Box 32"/>
            <p:cNvSpPr txBox="1">
              <a:spLocks noChangeArrowheads="1"/>
            </p:cNvSpPr>
            <p:nvPr/>
          </p:nvSpPr>
          <p:spPr bwMode="auto">
            <a:xfrm>
              <a:off x="3695" y="933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chemeClr val="accent1"/>
                  </a:solidFill>
                  <a:latin typeface="Arial" charset="0"/>
                </a:rPr>
                <a:t>x</a:t>
              </a:r>
            </a:p>
          </p:txBody>
        </p:sp>
        <p:grpSp>
          <p:nvGrpSpPr>
            <p:cNvPr id="27655" name="Group 33"/>
            <p:cNvGrpSpPr>
              <a:grpSpLocks/>
            </p:cNvGrpSpPr>
            <p:nvPr/>
          </p:nvGrpSpPr>
          <p:grpSpPr bwMode="auto">
            <a:xfrm>
              <a:off x="4032" y="664"/>
              <a:ext cx="864" cy="864"/>
              <a:chOff x="4368" y="1008"/>
              <a:chExt cx="864" cy="864"/>
            </a:xfrm>
          </p:grpSpPr>
          <p:sp>
            <p:nvSpPr>
              <p:cNvPr id="27687" name="Oval 34"/>
              <p:cNvSpPr>
                <a:spLocks noChangeAspect="1" noChangeArrowheads="1"/>
              </p:cNvSpPr>
              <p:nvPr/>
            </p:nvSpPr>
            <p:spPr bwMode="auto">
              <a:xfrm>
                <a:off x="4409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8" name="Oval 35"/>
              <p:cNvSpPr>
                <a:spLocks noChangeAspect="1" noChangeArrowheads="1"/>
              </p:cNvSpPr>
              <p:nvPr/>
            </p:nvSpPr>
            <p:spPr bwMode="auto">
              <a:xfrm>
                <a:off x="4586" y="1059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9" name="Oval 36"/>
              <p:cNvSpPr>
                <a:spLocks noChangeAspect="1" noChangeArrowheads="1"/>
              </p:cNvSpPr>
              <p:nvPr/>
            </p:nvSpPr>
            <p:spPr bwMode="auto">
              <a:xfrm>
                <a:off x="4763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0" name="Oval 37"/>
              <p:cNvSpPr>
                <a:spLocks noChangeAspect="1" noChangeArrowheads="1"/>
              </p:cNvSpPr>
              <p:nvPr/>
            </p:nvSpPr>
            <p:spPr bwMode="auto">
              <a:xfrm>
                <a:off x="4940" y="1059"/>
                <a:ext cx="73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1" name="Oval 38"/>
              <p:cNvSpPr>
                <a:spLocks noChangeAspect="1" noChangeArrowheads="1"/>
              </p:cNvSpPr>
              <p:nvPr/>
            </p:nvSpPr>
            <p:spPr bwMode="auto">
              <a:xfrm>
                <a:off x="5117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2" name="Oval 39"/>
              <p:cNvSpPr>
                <a:spLocks noChangeAspect="1" noChangeArrowheads="1"/>
              </p:cNvSpPr>
              <p:nvPr/>
            </p:nvSpPr>
            <p:spPr bwMode="auto">
              <a:xfrm>
                <a:off x="4409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3" name="Oval 40"/>
              <p:cNvSpPr>
                <a:spLocks noChangeAspect="1" noChangeArrowheads="1"/>
              </p:cNvSpPr>
              <p:nvPr/>
            </p:nvSpPr>
            <p:spPr bwMode="auto">
              <a:xfrm>
                <a:off x="4586" y="1231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4" name="Oval 41"/>
              <p:cNvSpPr>
                <a:spLocks noChangeAspect="1" noChangeArrowheads="1"/>
              </p:cNvSpPr>
              <p:nvPr/>
            </p:nvSpPr>
            <p:spPr bwMode="auto">
              <a:xfrm>
                <a:off x="4763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5" name="Oval 42"/>
              <p:cNvSpPr>
                <a:spLocks noChangeAspect="1" noChangeArrowheads="1"/>
              </p:cNvSpPr>
              <p:nvPr/>
            </p:nvSpPr>
            <p:spPr bwMode="auto">
              <a:xfrm>
                <a:off x="4940" y="123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6" name="Oval 43"/>
              <p:cNvSpPr>
                <a:spLocks noChangeAspect="1" noChangeArrowheads="1"/>
              </p:cNvSpPr>
              <p:nvPr/>
            </p:nvSpPr>
            <p:spPr bwMode="auto">
              <a:xfrm>
                <a:off x="5117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7" name="Oval 44"/>
              <p:cNvSpPr>
                <a:spLocks noChangeAspect="1" noChangeArrowheads="1"/>
              </p:cNvSpPr>
              <p:nvPr/>
            </p:nvSpPr>
            <p:spPr bwMode="auto">
              <a:xfrm>
                <a:off x="4409" y="140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8" name="Oval 45"/>
              <p:cNvSpPr>
                <a:spLocks noChangeAspect="1" noChangeArrowheads="1"/>
              </p:cNvSpPr>
              <p:nvPr/>
            </p:nvSpPr>
            <p:spPr bwMode="auto">
              <a:xfrm>
                <a:off x="4586" y="140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9" name="Oval 46"/>
              <p:cNvSpPr>
                <a:spLocks noChangeAspect="1" noChangeArrowheads="1"/>
              </p:cNvSpPr>
              <p:nvPr/>
            </p:nvSpPr>
            <p:spPr bwMode="auto">
              <a:xfrm>
                <a:off x="4763" y="1403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0" name="Oval 47"/>
              <p:cNvSpPr>
                <a:spLocks noChangeAspect="1" noChangeArrowheads="1"/>
              </p:cNvSpPr>
              <p:nvPr/>
            </p:nvSpPr>
            <p:spPr bwMode="auto">
              <a:xfrm>
                <a:off x="4940" y="140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1" name="Oval 48"/>
              <p:cNvSpPr>
                <a:spLocks noChangeAspect="1" noChangeArrowheads="1"/>
              </p:cNvSpPr>
              <p:nvPr/>
            </p:nvSpPr>
            <p:spPr bwMode="auto">
              <a:xfrm>
                <a:off x="5117" y="140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2" name="Oval 49"/>
              <p:cNvSpPr>
                <a:spLocks noChangeAspect="1" noChangeArrowheads="1"/>
              </p:cNvSpPr>
              <p:nvPr/>
            </p:nvSpPr>
            <p:spPr bwMode="auto">
              <a:xfrm>
                <a:off x="4409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3" name="Oval 50"/>
              <p:cNvSpPr>
                <a:spLocks noChangeAspect="1" noChangeArrowheads="1"/>
              </p:cNvSpPr>
              <p:nvPr/>
            </p:nvSpPr>
            <p:spPr bwMode="auto">
              <a:xfrm>
                <a:off x="4586" y="1575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4" name="Oval 51"/>
              <p:cNvSpPr>
                <a:spLocks noChangeAspect="1" noChangeArrowheads="1"/>
              </p:cNvSpPr>
              <p:nvPr/>
            </p:nvSpPr>
            <p:spPr bwMode="auto">
              <a:xfrm>
                <a:off x="4763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Oval 52"/>
              <p:cNvSpPr>
                <a:spLocks noChangeAspect="1" noChangeArrowheads="1"/>
              </p:cNvSpPr>
              <p:nvPr/>
            </p:nvSpPr>
            <p:spPr bwMode="auto">
              <a:xfrm>
                <a:off x="4940" y="1575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6" name="Oval 53"/>
              <p:cNvSpPr>
                <a:spLocks noChangeAspect="1" noChangeArrowheads="1"/>
              </p:cNvSpPr>
              <p:nvPr/>
            </p:nvSpPr>
            <p:spPr bwMode="auto">
              <a:xfrm>
                <a:off x="5117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Oval 54"/>
              <p:cNvSpPr>
                <a:spLocks noChangeAspect="1" noChangeArrowheads="1"/>
              </p:cNvSpPr>
              <p:nvPr/>
            </p:nvSpPr>
            <p:spPr bwMode="auto">
              <a:xfrm>
                <a:off x="4409" y="1748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8" name="Oval 55"/>
              <p:cNvSpPr>
                <a:spLocks noChangeAspect="1" noChangeArrowheads="1"/>
              </p:cNvSpPr>
              <p:nvPr/>
            </p:nvSpPr>
            <p:spPr bwMode="auto">
              <a:xfrm>
                <a:off x="4586" y="1748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9" name="Oval 56"/>
              <p:cNvSpPr>
                <a:spLocks noChangeAspect="1" noChangeArrowheads="1"/>
              </p:cNvSpPr>
              <p:nvPr/>
            </p:nvSpPr>
            <p:spPr bwMode="auto">
              <a:xfrm>
                <a:off x="4763" y="1748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0" name="Oval 57"/>
              <p:cNvSpPr>
                <a:spLocks noChangeAspect="1" noChangeArrowheads="1"/>
              </p:cNvSpPr>
              <p:nvPr/>
            </p:nvSpPr>
            <p:spPr bwMode="auto">
              <a:xfrm>
                <a:off x="4940" y="1748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1" name="Oval 58"/>
              <p:cNvSpPr>
                <a:spLocks noChangeAspect="1" noChangeArrowheads="1"/>
              </p:cNvSpPr>
              <p:nvPr/>
            </p:nvSpPr>
            <p:spPr bwMode="auto">
              <a:xfrm>
                <a:off x="5117" y="1748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2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368" y="1008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56" name="Group 60"/>
            <p:cNvGrpSpPr>
              <a:grpSpLocks/>
            </p:cNvGrpSpPr>
            <p:nvPr/>
          </p:nvGrpSpPr>
          <p:grpSpPr bwMode="auto">
            <a:xfrm>
              <a:off x="2760" y="664"/>
              <a:ext cx="864" cy="864"/>
              <a:chOff x="2976" y="1056"/>
              <a:chExt cx="864" cy="864"/>
            </a:xfrm>
          </p:grpSpPr>
          <p:sp>
            <p:nvSpPr>
              <p:cNvPr id="27661" name="Oval 61"/>
              <p:cNvSpPr>
                <a:spLocks noChangeAspect="1" noChangeArrowheads="1"/>
              </p:cNvSpPr>
              <p:nvPr/>
            </p:nvSpPr>
            <p:spPr bwMode="auto">
              <a:xfrm>
                <a:off x="3017" y="110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2" name="Oval 62"/>
              <p:cNvSpPr>
                <a:spLocks noChangeAspect="1" noChangeArrowheads="1"/>
              </p:cNvSpPr>
              <p:nvPr/>
            </p:nvSpPr>
            <p:spPr bwMode="auto">
              <a:xfrm>
                <a:off x="3194" y="110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3" name="Oval 63"/>
              <p:cNvSpPr>
                <a:spLocks noChangeAspect="1" noChangeArrowheads="1"/>
              </p:cNvSpPr>
              <p:nvPr/>
            </p:nvSpPr>
            <p:spPr bwMode="auto">
              <a:xfrm>
                <a:off x="3371" y="1107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4" name="Oval 64"/>
              <p:cNvSpPr>
                <a:spLocks noChangeAspect="1" noChangeArrowheads="1"/>
              </p:cNvSpPr>
              <p:nvPr/>
            </p:nvSpPr>
            <p:spPr bwMode="auto">
              <a:xfrm>
                <a:off x="3548" y="110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5" name="Oval 65"/>
              <p:cNvSpPr>
                <a:spLocks noChangeAspect="1" noChangeArrowheads="1"/>
              </p:cNvSpPr>
              <p:nvPr/>
            </p:nvSpPr>
            <p:spPr bwMode="auto">
              <a:xfrm>
                <a:off x="3725" y="1107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Oval 66"/>
              <p:cNvSpPr>
                <a:spLocks noChangeAspect="1" noChangeArrowheads="1"/>
              </p:cNvSpPr>
              <p:nvPr/>
            </p:nvSpPr>
            <p:spPr bwMode="auto">
              <a:xfrm>
                <a:off x="3017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Oval 67"/>
              <p:cNvSpPr>
                <a:spLocks noChangeAspect="1" noChangeArrowheads="1"/>
              </p:cNvSpPr>
              <p:nvPr/>
            </p:nvSpPr>
            <p:spPr bwMode="auto">
              <a:xfrm>
                <a:off x="3194" y="1279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Oval 68"/>
              <p:cNvSpPr>
                <a:spLocks noChangeAspect="1" noChangeArrowheads="1"/>
              </p:cNvSpPr>
              <p:nvPr/>
            </p:nvSpPr>
            <p:spPr bwMode="auto">
              <a:xfrm>
                <a:off x="3371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9" name="Oval 69"/>
              <p:cNvSpPr>
                <a:spLocks noChangeAspect="1" noChangeArrowheads="1"/>
              </p:cNvSpPr>
              <p:nvPr/>
            </p:nvSpPr>
            <p:spPr bwMode="auto">
              <a:xfrm>
                <a:off x="3548" y="1279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0" name="Oval 70"/>
              <p:cNvSpPr>
                <a:spLocks noChangeAspect="1" noChangeArrowheads="1"/>
              </p:cNvSpPr>
              <p:nvPr/>
            </p:nvSpPr>
            <p:spPr bwMode="auto">
              <a:xfrm>
                <a:off x="3725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1" name="Oval 71"/>
              <p:cNvSpPr>
                <a:spLocks noChangeAspect="1" noChangeArrowheads="1"/>
              </p:cNvSpPr>
              <p:nvPr/>
            </p:nvSpPr>
            <p:spPr bwMode="auto">
              <a:xfrm>
                <a:off x="3017" y="145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2" name="Oval 72"/>
              <p:cNvSpPr>
                <a:spLocks noChangeAspect="1" noChangeArrowheads="1"/>
              </p:cNvSpPr>
              <p:nvPr/>
            </p:nvSpPr>
            <p:spPr bwMode="auto">
              <a:xfrm>
                <a:off x="3194" y="145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3" name="Oval 73"/>
              <p:cNvSpPr>
                <a:spLocks noChangeAspect="1" noChangeArrowheads="1"/>
              </p:cNvSpPr>
              <p:nvPr/>
            </p:nvSpPr>
            <p:spPr bwMode="auto">
              <a:xfrm>
                <a:off x="3371" y="145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4" name="Oval 74"/>
              <p:cNvSpPr>
                <a:spLocks noChangeAspect="1" noChangeArrowheads="1"/>
              </p:cNvSpPr>
              <p:nvPr/>
            </p:nvSpPr>
            <p:spPr bwMode="auto">
              <a:xfrm>
                <a:off x="3548" y="145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5" name="Oval 75"/>
              <p:cNvSpPr>
                <a:spLocks noChangeAspect="1" noChangeArrowheads="1"/>
              </p:cNvSpPr>
              <p:nvPr/>
            </p:nvSpPr>
            <p:spPr bwMode="auto">
              <a:xfrm>
                <a:off x="3725" y="145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Oval 76"/>
              <p:cNvSpPr>
                <a:spLocks noChangeAspect="1" noChangeArrowheads="1"/>
              </p:cNvSpPr>
              <p:nvPr/>
            </p:nvSpPr>
            <p:spPr bwMode="auto">
              <a:xfrm>
                <a:off x="3017" y="1623"/>
                <a:ext cx="74" cy="7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7" name="Oval 77"/>
              <p:cNvSpPr>
                <a:spLocks noChangeAspect="1" noChangeArrowheads="1"/>
              </p:cNvSpPr>
              <p:nvPr/>
            </p:nvSpPr>
            <p:spPr bwMode="auto">
              <a:xfrm>
                <a:off x="3194" y="162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8" name="Oval 78"/>
              <p:cNvSpPr>
                <a:spLocks noChangeAspect="1" noChangeArrowheads="1"/>
              </p:cNvSpPr>
              <p:nvPr/>
            </p:nvSpPr>
            <p:spPr bwMode="auto">
              <a:xfrm>
                <a:off x="3371" y="162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9" name="Oval 79"/>
              <p:cNvSpPr>
                <a:spLocks noChangeAspect="1" noChangeArrowheads="1"/>
              </p:cNvSpPr>
              <p:nvPr/>
            </p:nvSpPr>
            <p:spPr bwMode="auto">
              <a:xfrm>
                <a:off x="3548" y="1623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0" name="Oval 80"/>
              <p:cNvSpPr>
                <a:spLocks noChangeAspect="1" noChangeArrowheads="1"/>
              </p:cNvSpPr>
              <p:nvPr/>
            </p:nvSpPr>
            <p:spPr bwMode="auto">
              <a:xfrm>
                <a:off x="3725" y="162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1" name="Oval 81"/>
              <p:cNvSpPr>
                <a:spLocks noChangeAspect="1" noChangeArrowheads="1"/>
              </p:cNvSpPr>
              <p:nvPr/>
            </p:nvSpPr>
            <p:spPr bwMode="auto">
              <a:xfrm>
                <a:off x="3017" y="179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2" name="Oval 82"/>
              <p:cNvSpPr>
                <a:spLocks noChangeAspect="1" noChangeArrowheads="1"/>
              </p:cNvSpPr>
              <p:nvPr/>
            </p:nvSpPr>
            <p:spPr bwMode="auto">
              <a:xfrm>
                <a:off x="3194" y="179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3" name="Oval 83"/>
              <p:cNvSpPr>
                <a:spLocks noChangeAspect="1" noChangeArrowheads="1"/>
              </p:cNvSpPr>
              <p:nvPr/>
            </p:nvSpPr>
            <p:spPr bwMode="auto">
              <a:xfrm>
                <a:off x="3371" y="1796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4" name="Oval 84"/>
              <p:cNvSpPr>
                <a:spLocks noChangeAspect="1" noChangeArrowheads="1"/>
              </p:cNvSpPr>
              <p:nvPr/>
            </p:nvSpPr>
            <p:spPr bwMode="auto">
              <a:xfrm>
                <a:off x="3548" y="179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5" name="Oval 85"/>
              <p:cNvSpPr>
                <a:spLocks noChangeAspect="1" noChangeArrowheads="1"/>
              </p:cNvSpPr>
              <p:nvPr/>
            </p:nvSpPr>
            <p:spPr bwMode="auto">
              <a:xfrm>
                <a:off x="3725" y="179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6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2976" y="1056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7" name="Line 87"/>
            <p:cNvSpPr>
              <a:spLocks noChangeShapeType="1"/>
            </p:cNvSpPr>
            <p:nvPr/>
          </p:nvSpPr>
          <p:spPr bwMode="auto">
            <a:xfrm>
              <a:off x="2224" y="1096"/>
              <a:ext cx="384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Text Box 88"/>
            <p:cNvSpPr txBox="1">
              <a:spLocks noChangeArrowheads="1"/>
            </p:cNvSpPr>
            <p:nvPr/>
          </p:nvSpPr>
          <p:spPr bwMode="auto">
            <a:xfrm>
              <a:off x="1464" y="1504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27659" name="Text Box 89"/>
            <p:cNvSpPr txBox="1">
              <a:spLocks noChangeArrowheads="1"/>
            </p:cNvSpPr>
            <p:nvPr/>
          </p:nvSpPr>
          <p:spPr bwMode="auto">
            <a:xfrm>
              <a:off x="3080" y="1504"/>
              <a:ext cx="35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R</a:t>
              </a:r>
              <a:r>
                <a:rPr lang="en-US" baseline="30000">
                  <a:solidFill>
                    <a:srgbClr val="FF0000"/>
                  </a:solidFill>
                  <a:latin typeface="Times" charset="0"/>
                </a:rPr>
                <a:t>T</a:t>
              </a:r>
            </a:p>
          </p:txBody>
        </p:sp>
        <p:sp>
          <p:nvSpPr>
            <p:cNvPr id="27660" name="Text Box 90"/>
            <p:cNvSpPr txBox="1">
              <a:spLocks noChangeArrowheads="1"/>
            </p:cNvSpPr>
            <p:nvPr/>
          </p:nvSpPr>
          <p:spPr bwMode="auto">
            <a:xfrm>
              <a:off x="4360" y="1504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R</a:t>
              </a:r>
              <a:endParaRPr lang="en-US" baseline="30000">
                <a:solidFill>
                  <a:srgbClr val="FF0000"/>
                </a:solidFill>
                <a:latin typeface="Times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Incomplete Cholesky and ILU:   Variants</a:t>
            </a:r>
            <a:endParaRPr lang="en-US" sz="2400" smtClean="0">
              <a:ea typeface="+mj-ea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49276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Allow one or more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levels of fill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unpredictable storage requirements</a:t>
            </a:r>
          </a:p>
          <a:p>
            <a:pPr lvl="4"/>
            <a:endParaRPr lang="en-US">
              <a:solidFill>
                <a:srgbClr val="021FAE"/>
              </a:solidFill>
              <a:latin typeface="Arial" charset="0"/>
            </a:endParaRPr>
          </a:p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Allow fill whose magnitude exceeds a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drop tolerance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may get better approximate factors than levels of fill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unpredictable storage requirements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choice of tolerance is ad hoc</a:t>
            </a:r>
          </a:p>
          <a:p>
            <a:pPr lvl="4"/>
            <a:endParaRPr lang="en-US">
              <a:solidFill>
                <a:srgbClr val="021FAE"/>
              </a:solidFill>
              <a:latin typeface="Arial" charset="0"/>
            </a:endParaRPr>
          </a:p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Partial pivoting (for nonsymmetric A)</a:t>
            </a:r>
          </a:p>
          <a:p>
            <a:pPr lvl="3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Modified ILU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(MIC):  Add dropped fill to diagonal of U or R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A and R</a:t>
            </a:r>
            <a:r>
              <a:rPr lang="en-US" sz="2000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R have same row sums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good in some PDE contexts</a:t>
            </a:r>
          </a:p>
        </p:txBody>
      </p:sp>
      <p:grpSp>
        <p:nvGrpSpPr>
          <p:cNvPr id="28676" name="Group 4"/>
          <p:cNvGrpSpPr>
            <a:grpSpLocks noChangeAspect="1"/>
          </p:cNvGrpSpPr>
          <p:nvPr/>
        </p:nvGrpSpPr>
        <p:grpSpPr bwMode="auto">
          <a:xfrm>
            <a:off x="5257800" y="1295400"/>
            <a:ext cx="1422400" cy="1077913"/>
            <a:chOff x="4320" y="1179"/>
            <a:chExt cx="1237" cy="937"/>
          </a:xfrm>
        </p:grpSpPr>
        <p:sp>
          <p:nvSpPr>
            <p:cNvPr id="28692" name="Oval 5"/>
            <p:cNvSpPr>
              <a:spLocks noChangeAspect="1" noChangeArrowheads="1"/>
            </p:cNvSpPr>
            <p:nvPr/>
          </p:nvSpPr>
          <p:spPr bwMode="auto">
            <a:xfrm>
              <a:off x="5201" y="1227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Oval 6"/>
            <p:cNvSpPr>
              <a:spLocks noChangeAspect="1" noChangeArrowheads="1"/>
            </p:cNvSpPr>
            <p:nvPr/>
          </p:nvSpPr>
          <p:spPr bwMode="auto">
            <a:xfrm>
              <a:off x="5201" y="1803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Line 7"/>
            <p:cNvSpPr>
              <a:spLocks noChangeAspect="1" noChangeShapeType="1"/>
            </p:cNvSpPr>
            <p:nvPr/>
          </p:nvSpPr>
          <p:spPr bwMode="auto">
            <a:xfrm rot="-5400000">
              <a:off x="4907" y="1501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Oval 8"/>
            <p:cNvSpPr>
              <a:spLocks noChangeAspect="1" noChangeArrowheads="1"/>
            </p:cNvSpPr>
            <p:nvPr/>
          </p:nvSpPr>
          <p:spPr bwMode="auto">
            <a:xfrm>
              <a:off x="4481" y="1227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Oval 9"/>
            <p:cNvSpPr>
              <a:spLocks noChangeAspect="1" noChangeArrowheads="1"/>
            </p:cNvSpPr>
            <p:nvPr/>
          </p:nvSpPr>
          <p:spPr bwMode="auto">
            <a:xfrm>
              <a:off x="4481" y="1803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Text Box 10"/>
            <p:cNvSpPr txBox="1">
              <a:spLocks noChangeAspect="1" noChangeArrowheads="1"/>
            </p:cNvSpPr>
            <p:nvPr/>
          </p:nvSpPr>
          <p:spPr bwMode="auto">
            <a:xfrm>
              <a:off x="4342" y="1823"/>
              <a:ext cx="25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698" name="Text Box 11"/>
            <p:cNvSpPr txBox="1">
              <a:spLocks noChangeAspect="1" noChangeArrowheads="1"/>
            </p:cNvSpPr>
            <p:nvPr/>
          </p:nvSpPr>
          <p:spPr bwMode="auto">
            <a:xfrm>
              <a:off x="5274" y="1808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699" name="Text Box 12"/>
            <p:cNvSpPr txBox="1">
              <a:spLocks noChangeAspect="1" noChangeArrowheads="1"/>
            </p:cNvSpPr>
            <p:nvPr/>
          </p:nvSpPr>
          <p:spPr bwMode="auto">
            <a:xfrm>
              <a:off x="4320" y="1179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00" name="Text Box 13"/>
            <p:cNvSpPr txBox="1">
              <a:spLocks noChangeAspect="1" noChangeArrowheads="1"/>
            </p:cNvSpPr>
            <p:nvPr/>
          </p:nvSpPr>
          <p:spPr bwMode="auto">
            <a:xfrm>
              <a:off x="5299" y="1182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701" name="Line 14"/>
            <p:cNvSpPr>
              <a:spLocks noChangeAspect="1" noChangeShapeType="1"/>
            </p:cNvSpPr>
            <p:nvPr/>
          </p:nvSpPr>
          <p:spPr bwMode="auto">
            <a:xfrm>
              <a:off x="4538" y="1283"/>
              <a:ext cx="1" cy="5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15"/>
            <p:cNvSpPr>
              <a:spLocks noChangeAspect="1" noChangeShapeType="1"/>
            </p:cNvSpPr>
            <p:nvPr/>
          </p:nvSpPr>
          <p:spPr bwMode="auto">
            <a:xfrm rot="-5400000">
              <a:off x="4915" y="923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7" name="Group 16"/>
          <p:cNvGrpSpPr>
            <a:grpSpLocks/>
          </p:cNvGrpSpPr>
          <p:nvPr/>
        </p:nvGrpSpPr>
        <p:grpSpPr bwMode="auto">
          <a:xfrm>
            <a:off x="7543800" y="1295400"/>
            <a:ext cx="1422400" cy="1077913"/>
            <a:chOff x="3744" y="864"/>
            <a:chExt cx="896" cy="679"/>
          </a:xfrm>
        </p:grpSpPr>
        <p:sp>
          <p:nvSpPr>
            <p:cNvPr id="28679" name="Line 17"/>
            <p:cNvSpPr>
              <a:spLocks noChangeShapeType="1"/>
            </p:cNvSpPr>
            <p:nvPr/>
          </p:nvSpPr>
          <p:spPr bwMode="auto">
            <a:xfrm rot="-5400000">
              <a:off x="4214" y="1150"/>
              <a:ext cx="417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18"/>
            <p:cNvSpPr>
              <a:spLocks noChangeShapeType="1"/>
            </p:cNvSpPr>
            <p:nvPr/>
          </p:nvSpPr>
          <p:spPr bwMode="auto">
            <a:xfrm rot="-5400000">
              <a:off x="3959" y="887"/>
              <a:ext cx="413" cy="51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Oval 19"/>
            <p:cNvSpPr>
              <a:spLocks noChangeAspect="1" noChangeArrowheads="1"/>
            </p:cNvSpPr>
            <p:nvPr/>
          </p:nvSpPr>
          <p:spPr bwMode="auto">
            <a:xfrm>
              <a:off x="4382" y="899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Oval 20"/>
            <p:cNvSpPr>
              <a:spLocks noChangeAspect="1" noChangeArrowheads="1"/>
            </p:cNvSpPr>
            <p:nvPr/>
          </p:nvSpPr>
          <p:spPr bwMode="auto">
            <a:xfrm>
              <a:off x="4382" y="1316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Line 21"/>
            <p:cNvSpPr>
              <a:spLocks noChangeAspect="1" noChangeShapeType="1"/>
            </p:cNvSpPr>
            <p:nvPr/>
          </p:nvSpPr>
          <p:spPr bwMode="auto">
            <a:xfrm rot="-5400000">
              <a:off x="4169" y="1098"/>
              <a:ext cx="1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Oval 22"/>
            <p:cNvSpPr>
              <a:spLocks noChangeAspect="1" noChangeArrowheads="1"/>
            </p:cNvSpPr>
            <p:nvPr/>
          </p:nvSpPr>
          <p:spPr bwMode="auto">
            <a:xfrm>
              <a:off x="3861" y="899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Oval 23"/>
            <p:cNvSpPr>
              <a:spLocks noChangeAspect="1" noChangeArrowheads="1"/>
            </p:cNvSpPr>
            <p:nvPr/>
          </p:nvSpPr>
          <p:spPr bwMode="auto">
            <a:xfrm>
              <a:off x="3861" y="1316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Text Box 24"/>
            <p:cNvSpPr txBox="1">
              <a:spLocks noChangeAspect="1" noChangeArrowheads="1"/>
            </p:cNvSpPr>
            <p:nvPr/>
          </p:nvSpPr>
          <p:spPr bwMode="auto">
            <a:xfrm>
              <a:off x="3760" y="133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687" name="Text Box 25"/>
            <p:cNvSpPr txBox="1">
              <a:spLocks noChangeAspect="1" noChangeArrowheads="1"/>
            </p:cNvSpPr>
            <p:nvPr/>
          </p:nvSpPr>
          <p:spPr bwMode="auto">
            <a:xfrm>
              <a:off x="4435" y="1320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688" name="Text Box 26"/>
            <p:cNvSpPr txBox="1">
              <a:spLocks noChangeAspect="1" noChangeArrowheads="1"/>
            </p:cNvSpPr>
            <p:nvPr/>
          </p:nvSpPr>
          <p:spPr bwMode="auto">
            <a:xfrm>
              <a:off x="3744" y="8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689" name="Text Box 27"/>
            <p:cNvSpPr txBox="1">
              <a:spLocks noChangeAspect="1" noChangeArrowheads="1"/>
            </p:cNvSpPr>
            <p:nvPr/>
          </p:nvSpPr>
          <p:spPr bwMode="auto">
            <a:xfrm>
              <a:off x="4453" y="86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690" name="Line 28"/>
            <p:cNvSpPr>
              <a:spLocks noChangeAspect="1" noChangeShapeType="1"/>
            </p:cNvSpPr>
            <p:nvPr/>
          </p:nvSpPr>
          <p:spPr bwMode="auto">
            <a:xfrm>
              <a:off x="3902" y="939"/>
              <a:ext cx="1" cy="4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29"/>
            <p:cNvSpPr>
              <a:spLocks noChangeAspect="1" noChangeShapeType="1"/>
            </p:cNvSpPr>
            <p:nvPr/>
          </p:nvSpPr>
          <p:spPr bwMode="auto">
            <a:xfrm rot="-5400000">
              <a:off x="4175" y="679"/>
              <a:ext cx="1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Line 30"/>
          <p:cNvSpPr>
            <a:spLocks noChangeShapeType="1"/>
          </p:cNvSpPr>
          <p:nvPr/>
        </p:nvSpPr>
        <p:spPr bwMode="auto">
          <a:xfrm>
            <a:off x="6781800" y="1752600"/>
            <a:ext cx="692150" cy="158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Incomplete Cholesky and ILU:   Issues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410200"/>
          </a:xfrm>
        </p:spPr>
        <p:txBody>
          <a:bodyPr/>
          <a:lstStyle/>
          <a:p>
            <a:r>
              <a:rPr lang="en-US">
                <a:latin typeface="Arial" charset="0"/>
              </a:rPr>
              <a:t>Choice of parameters</a:t>
            </a:r>
          </a:p>
          <a:p>
            <a:pPr lvl="1"/>
            <a:r>
              <a:rPr lang="en-US" sz="2000">
                <a:solidFill>
                  <a:srgbClr val="008200"/>
                </a:solidFill>
                <a:latin typeface="Arial" charset="0"/>
              </a:rPr>
              <a:t>good:</a:t>
            </a:r>
            <a:r>
              <a:rPr lang="en-US" sz="2000">
                <a:latin typeface="Arial" charset="0"/>
              </a:rPr>
              <a:t>  smooth transition from iterative to direct methods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Arial" charset="0"/>
              </a:rPr>
              <a:t>bad: </a:t>
            </a:r>
            <a:r>
              <a:rPr lang="en-US" sz="2000">
                <a:latin typeface="Arial" charset="0"/>
              </a:rPr>
              <a:t>very ad hoc, problem-dependent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tradeoff:</a:t>
            </a:r>
            <a:r>
              <a:rPr lang="en-US" sz="2000">
                <a:latin typeface="Arial" charset="0"/>
              </a:rPr>
              <a:t>  time per iteration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(more fill =&gt; more time)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/>
            </a:r>
            <a:br>
              <a:rPr lang="en-US" sz="2000">
                <a:solidFill>
                  <a:srgbClr val="021FAE"/>
                </a:solidFill>
                <a:latin typeface="Arial" charset="0"/>
              </a:rPr>
            </a:br>
            <a:r>
              <a:rPr lang="en-US" sz="2000">
                <a:solidFill>
                  <a:srgbClr val="021FAE"/>
                </a:solidFill>
                <a:latin typeface="Arial" charset="0"/>
              </a:rPr>
              <a:t>                </a:t>
            </a:r>
            <a:r>
              <a:rPr lang="en-US" sz="2000">
                <a:latin typeface="Arial" charset="0"/>
              </a:rPr>
              <a:t>vs # of iterations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(more fill =&gt; fewer iters)</a:t>
            </a:r>
          </a:p>
          <a:p>
            <a:pPr lvl="4"/>
            <a:endParaRPr lang="en-US" sz="1600">
              <a:solidFill>
                <a:srgbClr val="021FAE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Effectiveness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condition number usually improves (only) by constant factor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(except MIC for some problems from PDEs)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still, often good when tuned for a particular class of problems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Parallelism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Triangular solves are not very parallel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Arial" charset="0"/>
              </a:rPr>
              <a:t>Reordering for parallel triangular solve by graph coloring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60338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Compressed Sparse Matrix Storage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14800"/>
            <a:ext cx="4343400" cy="2209800"/>
          </a:xfrm>
        </p:spPr>
        <p:txBody>
          <a:bodyPr/>
          <a:lstStyle/>
          <a:p>
            <a:r>
              <a:rPr lang="en-US" u="sng">
                <a:solidFill>
                  <a:srgbClr val="FF0000"/>
                </a:solidFill>
                <a:latin typeface="Arial" charset="0"/>
              </a:rPr>
              <a:t>Full storage:</a:t>
            </a:r>
            <a:r>
              <a:rPr lang="en-US" b="1">
                <a:latin typeface="Arial" charset="0"/>
              </a:rPr>
              <a:t>   </a:t>
            </a:r>
          </a:p>
          <a:p>
            <a:pPr lvl="1"/>
            <a:r>
              <a:rPr lang="en-US" sz="2400">
                <a:latin typeface="Arial" charset="0"/>
              </a:rPr>
              <a:t>2-dimensional array.</a:t>
            </a:r>
          </a:p>
          <a:p>
            <a:pPr lvl="1"/>
            <a:r>
              <a:rPr lang="en-US" sz="2400">
                <a:latin typeface="Arial" charset="0"/>
              </a:rPr>
              <a:t>(nrows*ncols) memory.</a:t>
            </a:r>
          </a:p>
          <a:p>
            <a:endParaRPr lang="en-US" sz="3200">
              <a:latin typeface="Arial" charset="0"/>
            </a:endParaRPr>
          </a:p>
        </p:txBody>
      </p:sp>
      <p:graphicFrame>
        <p:nvGraphicFramePr>
          <p:cNvPr id="183300" name="Group 4"/>
          <p:cNvGraphicFramePr>
            <a:graphicFrameLocks noGrp="1"/>
          </p:cNvGraphicFramePr>
          <p:nvPr/>
        </p:nvGraphicFramePr>
        <p:xfrm>
          <a:off x="990600" y="1600200"/>
          <a:ext cx="1752600" cy="1709738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18" name="Group 22"/>
          <p:cNvGraphicFramePr>
            <a:graphicFrameLocks noGrp="1"/>
          </p:cNvGraphicFramePr>
          <p:nvPr/>
        </p:nvGraphicFramePr>
        <p:xfrm>
          <a:off x="5259388" y="1158875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32" name="Group 36"/>
          <p:cNvGraphicFramePr>
            <a:graphicFrameLocks noGrp="1"/>
          </p:cNvGraphicFramePr>
          <p:nvPr/>
        </p:nvGraphicFramePr>
        <p:xfrm>
          <a:off x="5259388" y="1920875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4224338" y="4046538"/>
            <a:ext cx="4800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 u="sng">
                <a:solidFill>
                  <a:srgbClr val="FF0000"/>
                </a:solidFill>
                <a:latin typeface="Arial" charset="0"/>
              </a:rPr>
              <a:t>Sparse storage: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Compressed storage by columns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(CSC).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Three 1-dimensional arrays.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(2*nzs + ncols + 1) memory.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Similarly,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CSR.</a:t>
            </a:r>
          </a:p>
        </p:txBody>
      </p:sp>
      <p:graphicFrame>
        <p:nvGraphicFramePr>
          <p:cNvPr id="183347" name="Group 51"/>
          <p:cNvGraphicFramePr>
            <a:graphicFrameLocks noGrp="1"/>
          </p:cNvGraphicFramePr>
          <p:nvPr/>
        </p:nvGraphicFramePr>
        <p:xfrm>
          <a:off x="5259388" y="3203575"/>
          <a:ext cx="23368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83" name="Line 63"/>
          <p:cNvSpPr>
            <a:spLocks noChangeShapeType="1"/>
          </p:cNvSpPr>
          <p:nvPr/>
        </p:nvSpPr>
        <p:spPr bwMode="auto">
          <a:xfrm flipV="1">
            <a:off x="5538788" y="2530475"/>
            <a:ext cx="63500" cy="7778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 flipV="1">
            <a:off x="6148388" y="2544763"/>
            <a:ext cx="549275" cy="754062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 flipV="1">
            <a:off x="6724650" y="2559050"/>
            <a:ext cx="1139825" cy="763588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 flipV="1">
            <a:off x="7302500" y="2606675"/>
            <a:ext cx="1258888" cy="7016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4287838" y="1270000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value: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4476750" y="2006600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row: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4000500" y="33655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colstart: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13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Coloring for parallel nonsymmetric preconditioning  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000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[Aggarwal, Gibou, G]</a:t>
            </a: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2589213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4125" y="1143000"/>
            <a:ext cx="1385888" cy="1385888"/>
          </a:xfrm>
          <a:noFill/>
        </p:spPr>
      </p:pic>
      <p:sp>
        <p:nvSpPr>
          <p:cNvPr id="34821" name="Rectangle 10"/>
          <p:cNvSpPr>
            <a:spLocks noChangeArrowheads="1"/>
          </p:cNvSpPr>
          <p:nvPr/>
        </p:nvSpPr>
        <p:spPr bwMode="auto">
          <a:xfrm>
            <a:off x="0" y="4370388"/>
            <a:ext cx="9144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/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latin typeface="Arial" charset="0"/>
              </a:rPr>
              <a:t>Level set method for multiphase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interface problems in 3D</a:t>
            </a:r>
          </a:p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endParaRPr lang="en-US" sz="800">
              <a:latin typeface="Arial" charset="0"/>
            </a:endParaRPr>
          </a:p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latin typeface="Arial" charset="0"/>
              </a:rPr>
              <a:t>Nonsymmetric-structure, 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second-order-accurate octree discretization.</a:t>
            </a:r>
          </a:p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endParaRPr lang="en-US" sz="800">
              <a:latin typeface="Arial" charset="0"/>
            </a:endParaRPr>
          </a:p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latin typeface="Arial" charset="0"/>
              </a:rPr>
              <a:t>BiCGSTAB preconditioned by parallel triangular solves.</a:t>
            </a:r>
          </a:p>
        </p:txBody>
      </p:sp>
      <p:pic>
        <p:nvPicPr>
          <p:cNvPr id="3482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2643188"/>
            <a:ext cx="3732212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915988"/>
            <a:ext cx="1966912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7331075" y="3403600"/>
            <a:ext cx="1549400" cy="314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400" b="1">
                <a:solidFill>
                  <a:srgbClr val="FF0000"/>
                </a:solidFill>
                <a:latin typeface="Arial" charset="0"/>
              </a:rPr>
              <a:t>263 million DOF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approximate inverses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Compute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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A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  explicitly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Minimize  </a:t>
            </a:r>
            <a:r>
              <a:rPr lang="en-US" sz="2800">
                <a:solidFill>
                  <a:schemeClr val="tx1"/>
                </a:solidFill>
                <a:latin typeface="Times New Roman" charset="0"/>
              </a:rPr>
              <a:t>||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A – I ||</a:t>
            </a:r>
            <a:r>
              <a:rPr lang="en-US" sz="2800" baseline="-25000">
                <a:solidFill>
                  <a:schemeClr val="tx1"/>
                </a:solidFill>
                <a:latin typeface="Times New Roman" charset="0"/>
                <a:sym typeface="Symbol" charset="0"/>
              </a:rPr>
              <a:t>F       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(in parallel, by columns)</a:t>
            </a:r>
            <a:endParaRPr lang="en-US" sz="1600">
              <a:solidFill>
                <a:schemeClr val="tx1"/>
              </a:solidFill>
              <a:latin typeface="Arial" charset="0"/>
              <a:sym typeface="Symbol" charset="0"/>
            </a:endParaRP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Variants:  factored form of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, more fill, . . 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00D200"/>
                </a:solidFill>
                <a:latin typeface="Arial" charset="0"/>
                <a:sym typeface="Symbol" charset="0"/>
              </a:rPr>
              <a:t>Good: very parallel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  <a:sym typeface="Symbol" charset="0"/>
              </a:rPr>
              <a:t>Bad: effectiveness varies widely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624138" y="1266825"/>
            <a:ext cx="3841750" cy="1852613"/>
            <a:chOff x="882" y="776"/>
            <a:chExt cx="2420" cy="1167"/>
          </a:xfrm>
        </p:grpSpPr>
        <p:grpSp>
          <p:nvGrpSpPr>
            <p:cNvPr id="30725" name="Group 5"/>
            <p:cNvGrpSpPr>
              <a:grpSpLocks noChangeAspect="1"/>
            </p:cNvGrpSpPr>
            <p:nvPr/>
          </p:nvGrpSpPr>
          <p:grpSpPr bwMode="auto">
            <a:xfrm>
              <a:off x="882" y="776"/>
              <a:ext cx="864" cy="864"/>
              <a:chOff x="780" y="912"/>
              <a:chExt cx="1008" cy="1008"/>
            </a:xfrm>
          </p:grpSpPr>
          <p:sp>
            <p:nvSpPr>
              <p:cNvPr id="30756" name="Oval 6"/>
              <p:cNvSpPr>
                <a:spLocks noChangeAspect="1" noChangeArrowheads="1"/>
              </p:cNvSpPr>
              <p:nvPr/>
            </p:nvSpPr>
            <p:spPr bwMode="auto">
              <a:xfrm>
                <a:off x="828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Oval 7"/>
              <p:cNvSpPr>
                <a:spLocks noChangeAspect="1" noChangeArrowheads="1"/>
              </p:cNvSpPr>
              <p:nvPr/>
            </p:nvSpPr>
            <p:spPr bwMode="auto">
              <a:xfrm>
                <a:off x="1034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Oval 8"/>
              <p:cNvSpPr>
                <a:spLocks noChangeAspect="1" noChangeArrowheads="1"/>
              </p:cNvSpPr>
              <p:nvPr/>
            </p:nvSpPr>
            <p:spPr bwMode="auto">
              <a:xfrm>
                <a:off x="1241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Oval 9"/>
              <p:cNvSpPr>
                <a:spLocks noChangeAspect="1" noChangeArrowheads="1"/>
              </p:cNvSpPr>
              <p:nvPr/>
            </p:nvSpPr>
            <p:spPr bwMode="auto">
              <a:xfrm>
                <a:off x="1447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Oval 10"/>
              <p:cNvSpPr>
                <a:spLocks noChangeAspect="1" noChangeArrowheads="1"/>
              </p:cNvSpPr>
              <p:nvPr/>
            </p:nvSpPr>
            <p:spPr bwMode="auto">
              <a:xfrm>
                <a:off x="1654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Oval 11"/>
              <p:cNvSpPr>
                <a:spLocks noChangeAspect="1" noChangeArrowheads="1"/>
              </p:cNvSpPr>
              <p:nvPr/>
            </p:nvSpPr>
            <p:spPr bwMode="auto">
              <a:xfrm>
                <a:off x="828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Oval 12"/>
              <p:cNvSpPr>
                <a:spLocks noChangeAspect="1" noChangeArrowheads="1"/>
              </p:cNvSpPr>
              <p:nvPr/>
            </p:nvSpPr>
            <p:spPr bwMode="auto">
              <a:xfrm>
                <a:off x="1034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3" name="Oval 13"/>
              <p:cNvSpPr>
                <a:spLocks noChangeAspect="1" noChangeArrowheads="1"/>
              </p:cNvSpPr>
              <p:nvPr/>
            </p:nvSpPr>
            <p:spPr bwMode="auto">
              <a:xfrm>
                <a:off x="1241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Oval 14"/>
              <p:cNvSpPr>
                <a:spLocks noChangeAspect="1" noChangeArrowheads="1"/>
              </p:cNvSpPr>
              <p:nvPr/>
            </p:nvSpPr>
            <p:spPr bwMode="auto">
              <a:xfrm>
                <a:off x="1447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5" name="Oval 15"/>
              <p:cNvSpPr>
                <a:spLocks noChangeAspect="1" noChangeArrowheads="1"/>
              </p:cNvSpPr>
              <p:nvPr/>
            </p:nvSpPr>
            <p:spPr bwMode="auto">
              <a:xfrm>
                <a:off x="1654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6" name="Oval 16"/>
              <p:cNvSpPr>
                <a:spLocks noChangeAspect="1" noChangeArrowheads="1"/>
              </p:cNvSpPr>
              <p:nvPr/>
            </p:nvSpPr>
            <p:spPr bwMode="auto">
              <a:xfrm>
                <a:off x="828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7" name="Oval 17"/>
              <p:cNvSpPr>
                <a:spLocks noChangeAspect="1" noChangeArrowheads="1"/>
              </p:cNvSpPr>
              <p:nvPr/>
            </p:nvSpPr>
            <p:spPr bwMode="auto">
              <a:xfrm>
                <a:off x="103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8" name="Oval 18"/>
              <p:cNvSpPr>
                <a:spLocks noChangeAspect="1" noChangeArrowheads="1"/>
              </p:cNvSpPr>
              <p:nvPr/>
            </p:nvSpPr>
            <p:spPr bwMode="auto">
              <a:xfrm>
                <a:off x="1241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9" name="Oval 19"/>
              <p:cNvSpPr>
                <a:spLocks noChangeAspect="1" noChangeArrowheads="1"/>
              </p:cNvSpPr>
              <p:nvPr/>
            </p:nvSpPr>
            <p:spPr bwMode="auto">
              <a:xfrm>
                <a:off x="1447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Oval 20"/>
              <p:cNvSpPr>
                <a:spLocks noChangeAspect="1" noChangeArrowheads="1"/>
              </p:cNvSpPr>
              <p:nvPr/>
            </p:nvSpPr>
            <p:spPr bwMode="auto">
              <a:xfrm>
                <a:off x="165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Oval 21"/>
              <p:cNvSpPr>
                <a:spLocks noChangeAspect="1" noChangeArrowheads="1"/>
              </p:cNvSpPr>
              <p:nvPr/>
            </p:nvSpPr>
            <p:spPr bwMode="auto">
              <a:xfrm>
                <a:off x="828" y="1574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2" name="Oval 22"/>
              <p:cNvSpPr>
                <a:spLocks noChangeAspect="1" noChangeArrowheads="1"/>
              </p:cNvSpPr>
              <p:nvPr/>
            </p:nvSpPr>
            <p:spPr bwMode="auto">
              <a:xfrm>
                <a:off x="103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3" name="Oval 23"/>
              <p:cNvSpPr>
                <a:spLocks noChangeAspect="1" noChangeArrowheads="1"/>
              </p:cNvSpPr>
              <p:nvPr/>
            </p:nvSpPr>
            <p:spPr bwMode="auto">
              <a:xfrm>
                <a:off x="1241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4" name="Oval 24"/>
              <p:cNvSpPr>
                <a:spLocks noChangeAspect="1" noChangeArrowheads="1"/>
              </p:cNvSpPr>
              <p:nvPr/>
            </p:nvSpPr>
            <p:spPr bwMode="auto">
              <a:xfrm>
                <a:off x="1447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5" name="Oval 25"/>
              <p:cNvSpPr>
                <a:spLocks noChangeAspect="1" noChangeArrowheads="1"/>
              </p:cNvSpPr>
              <p:nvPr/>
            </p:nvSpPr>
            <p:spPr bwMode="auto">
              <a:xfrm>
                <a:off x="165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6" name="Oval 26"/>
              <p:cNvSpPr>
                <a:spLocks noChangeAspect="1" noChangeArrowheads="1"/>
              </p:cNvSpPr>
              <p:nvPr/>
            </p:nvSpPr>
            <p:spPr bwMode="auto">
              <a:xfrm>
                <a:off x="828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7" name="Oval 27"/>
              <p:cNvSpPr>
                <a:spLocks noChangeAspect="1" noChangeArrowheads="1"/>
              </p:cNvSpPr>
              <p:nvPr/>
            </p:nvSpPr>
            <p:spPr bwMode="auto">
              <a:xfrm>
                <a:off x="1034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8" name="Oval 28"/>
              <p:cNvSpPr>
                <a:spLocks noChangeAspect="1" noChangeArrowheads="1"/>
              </p:cNvSpPr>
              <p:nvPr/>
            </p:nvSpPr>
            <p:spPr bwMode="auto">
              <a:xfrm>
                <a:off x="1241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9" name="Oval 29"/>
              <p:cNvSpPr>
                <a:spLocks noChangeAspect="1" noChangeArrowheads="1"/>
              </p:cNvSpPr>
              <p:nvPr/>
            </p:nvSpPr>
            <p:spPr bwMode="auto">
              <a:xfrm>
                <a:off x="1447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0" name="Oval 30"/>
              <p:cNvSpPr>
                <a:spLocks noChangeAspect="1" noChangeArrowheads="1"/>
              </p:cNvSpPr>
              <p:nvPr/>
            </p:nvSpPr>
            <p:spPr bwMode="auto">
              <a:xfrm>
                <a:off x="1654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1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780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26" name="Group 32"/>
            <p:cNvGrpSpPr>
              <a:grpSpLocks/>
            </p:cNvGrpSpPr>
            <p:nvPr/>
          </p:nvGrpSpPr>
          <p:grpSpPr bwMode="auto">
            <a:xfrm>
              <a:off x="2438" y="776"/>
              <a:ext cx="864" cy="864"/>
              <a:chOff x="2438" y="776"/>
              <a:chExt cx="864" cy="864"/>
            </a:xfrm>
          </p:grpSpPr>
          <p:sp>
            <p:nvSpPr>
              <p:cNvPr id="30730" name="Oval 33"/>
              <p:cNvSpPr>
                <a:spLocks noChangeAspect="1" noChangeArrowheads="1"/>
              </p:cNvSpPr>
              <p:nvPr/>
            </p:nvSpPr>
            <p:spPr bwMode="auto">
              <a:xfrm>
                <a:off x="2479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1" name="Oval 34"/>
              <p:cNvSpPr>
                <a:spLocks noChangeAspect="1" noChangeArrowheads="1"/>
              </p:cNvSpPr>
              <p:nvPr/>
            </p:nvSpPr>
            <p:spPr bwMode="auto">
              <a:xfrm>
                <a:off x="2656" y="82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2" name="Oval 35"/>
              <p:cNvSpPr>
                <a:spLocks noChangeAspect="1" noChangeArrowheads="1"/>
              </p:cNvSpPr>
              <p:nvPr/>
            </p:nvSpPr>
            <p:spPr bwMode="auto">
              <a:xfrm>
                <a:off x="2833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3" name="Oval 36"/>
              <p:cNvSpPr>
                <a:spLocks noChangeAspect="1" noChangeArrowheads="1"/>
              </p:cNvSpPr>
              <p:nvPr/>
            </p:nvSpPr>
            <p:spPr bwMode="auto">
              <a:xfrm>
                <a:off x="3010" y="827"/>
                <a:ext cx="73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4" name="Oval 37"/>
              <p:cNvSpPr>
                <a:spLocks noChangeAspect="1" noChangeArrowheads="1"/>
              </p:cNvSpPr>
              <p:nvPr/>
            </p:nvSpPr>
            <p:spPr bwMode="auto">
              <a:xfrm>
                <a:off x="3187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5" name="Oval 38"/>
              <p:cNvSpPr>
                <a:spLocks noChangeAspect="1" noChangeArrowheads="1"/>
              </p:cNvSpPr>
              <p:nvPr/>
            </p:nvSpPr>
            <p:spPr bwMode="auto">
              <a:xfrm>
                <a:off x="2479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6" name="Oval 39"/>
              <p:cNvSpPr>
                <a:spLocks noChangeAspect="1" noChangeArrowheads="1"/>
              </p:cNvSpPr>
              <p:nvPr/>
            </p:nvSpPr>
            <p:spPr bwMode="auto">
              <a:xfrm>
                <a:off x="2656" y="999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7" name="Oval 40"/>
              <p:cNvSpPr>
                <a:spLocks noChangeAspect="1" noChangeArrowheads="1"/>
              </p:cNvSpPr>
              <p:nvPr/>
            </p:nvSpPr>
            <p:spPr bwMode="auto">
              <a:xfrm>
                <a:off x="2833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8" name="Oval 41"/>
              <p:cNvSpPr>
                <a:spLocks noChangeAspect="1" noChangeArrowheads="1"/>
              </p:cNvSpPr>
              <p:nvPr/>
            </p:nvSpPr>
            <p:spPr bwMode="auto">
              <a:xfrm>
                <a:off x="3010" y="999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9" name="Oval 42"/>
              <p:cNvSpPr>
                <a:spLocks noChangeAspect="1" noChangeArrowheads="1"/>
              </p:cNvSpPr>
              <p:nvPr/>
            </p:nvSpPr>
            <p:spPr bwMode="auto">
              <a:xfrm>
                <a:off x="3187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Oval 43"/>
              <p:cNvSpPr>
                <a:spLocks noChangeAspect="1" noChangeArrowheads="1"/>
              </p:cNvSpPr>
              <p:nvPr/>
            </p:nvSpPr>
            <p:spPr bwMode="auto">
              <a:xfrm>
                <a:off x="2479" y="117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Oval 44"/>
              <p:cNvSpPr>
                <a:spLocks noChangeAspect="1" noChangeArrowheads="1"/>
              </p:cNvSpPr>
              <p:nvPr/>
            </p:nvSpPr>
            <p:spPr bwMode="auto">
              <a:xfrm>
                <a:off x="2656" y="117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2" name="Oval 45"/>
              <p:cNvSpPr>
                <a:spLocks noChangeAspect="1" noChangeArrowheads="1"/>
              </p:cNvSpPr>
              <p:nvPr/>
            </p:nvSpPr>
            <p:spPr bwMode="auto">
              <a:xfrm>
                <a:off x="2833" y="117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3" name="Oval 46"/>
              <p:cNvSpPr>
                <a:spLocks noChangeAspect="1" noChangeArrowheads="1"/>
              </p:cNvSpPr>
              <p:nvPr/>
            </p:nvSpPr>
            <p:spPr bwMode="auto">
              <a:xfrm>
                <a:off x="3010" y="117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4" name="Oval 47"/>
              <p:cNvSpPr>
                <a:spLocks noChangeAspect="1" noChangeArrowheads="1"/>
              </p:cNvSpPr>
              <p:nvPr/>
            </p:nvSpPr>
            <p:spPr bwMode="auto">
              <a:xfrm>
                <a:off x="3187" y="117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5" name="Oval 48"/>
              <p:cNvSpPr>
                <a:spLocks noChangeAspect="1" noChangeArrowheads="1"/>
              </p:cNvSpPr>
              <p:nvPr/>
            </p:nvSpPr>
            <p:spPr bwMode="auto">
              <a:xfrm>
                <a:off x="2479" y="1343"/>
                <a:ext cx="74" cy="7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6" name="Oval 49"/>
              <p:cNvSpPr>
                <a:spLocks noChangeAspect="1" noChangeArrowheads="1"/>
              </p:cNvSpPr>
              <p:nvPr/>
            </p:nvSpPr>
            <p:spPr bwMode="auto">
              <a:xfrm>
                <a:off x="2656" y="134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7" name="Oval 50"/>
              <p:cNvSpPr>
                <a:spLocks noChangeAspect="1" noChangeArrowheads="1"/>
              </p:cNvSpPr>
              <p:nvPr/>
            </p:nvSpPr>
            <p:spPr bwMode="auto">
              <a:xfrm>
                <a:off x="2833" y="134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8" name="Oval 51"/>
              <p:cNvSpPr>
                <a:spLocks noChangeAspect="1" noChangeArrowheads="1"/>
              </p:cNvSpPr>
              <p:nvPr/>
            </p:nvSpPr>
            <p:spPr bwMode="auto">
              <a:xfrm>
                <a:off x="3010" y="1343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9" name="Oval 52"/>
              <p:cNvSpPr>
                <a:spLocks noChangeAspect="1" noChangeArrowheads="1"/>
              </p:cNvSpPr>
              <p:nvPr/>
            </p:nvSpPr>
            <p:spPr bwMode="auto">
              <a:xfrm>
                <a:off x="3187" y="134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0" name="Oval 53"/>
              <p:cNvSpPr>
                <a:spLocks noChangeAspect="1" noChangeArrowheads="1"/>
              </p:cNvSpPr>
              <p:nvPr/>
            </p:nvSpPr>
            <p:spPr bwMode="auto">
              <a:xfrm>
                <a:off x="2479" y="151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1" name="Oval 54"/>
              <p:cNvSpPr>
                <a:spLocks noChangeAspect="1" noChangeArrowheads="1"/>
              </p:cNvSpPr>
              <p:nvPr/>
            </p:nvSpPr>
            <p:spPr bwMode="auto">
              <a:xfrm>
                <a:off x="2656" y="151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2" name="Oval 55"/>
              <p:cNvSpPr>
                <a:spLocks noChangeAspect="1" noChangeArrowheads="1"/>
              </p:cNvSpPr>
              <p:nvPr/>
            </p:nvSpPr>
            <p:spPr bwMode="auto">
              <a:xfrm>
                <a:off x="2833" y="1516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3" name="Oval 56"/>
              <p:cNvSpPr>
                <a:spLocks noChangeAspect="1" noChangeArrowheads="1"/>
              </p:cNvSpPr>
              <p:nvPr/>
            </p:nvSpPr>
            <p:spPr bwMode="auto">
              <a:xfrm>
                <a:off x="3010" y="151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4" name="Oval 57"/>
              <p:cNvSpPr>
                <a:spLocks noChangeAspect="1" noChangeArrowheads="1"/>
              </p:cNvSpPr>
              <p:nvPr/>
            </p:nvSpPr>
            <p:spPr bwMode="auto">
              <a:xfrm>
                <a:off x="3187" y="151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2438" y="776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27" name="Line 59"/>
            <p:cNvSpPr>
              <a:spLocks noChangeShapeType="1"/>
            </p:cNvSpPr>
            <p:nvPr/>
          </p:nvSpPr>
          <p:spPr bwMode="auto">
            <a:xfrm>
              <a:off x="1902" y="1208"/>
              <a:ext cx="384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Text Box 60"/>
            <p:cNvSpPr txBox="1">
              <a:spLocks noChangeArrowheads="1"/>
            </p:cNvSpPr>
            <p:nvPr/>
          </p:nvSpPr>
          <p:spPr bwMode="auto">
            <a:xfrm>
              <a:off x="1142" y="1616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30729" name="Text Box 61"/>
            <p:cNvSpPr txBox="1">
              <a:spLocks noChangeArrowheads="1"/>
            </p:cNvSpPr>
            <p:nvPr/>
          </p:nvSpPr>
          <p:spPr bwMode="auto">
            <a:xfrm>
              <a:off x="2758" y="1616"/>
              <a:ext cx="3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B</a:t>
              </a:r>
              <a:r>
                <a:rPr lang="en-US" baseline="30000">
                  <a:solidFill>
                    <a:srgbClr val="FF0000"/>
                  </a:solidFill>
                  <a:latin typeface="Times" charset="0"/>
                </a:rPr>
                <a:t>-1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Krylov subspace methods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Nonsymmetric linear systems: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GMRES:  </a:t>
            </a:r>
            <a:br>
              <a:rPr lang="en-US" sz="2000">
                <a:solidFill>
                  <a:srgbClr val="FF0000"/>
                </a:solidFill>
                <a:latin typeface="Arial" charset="0"/>
              </a:rPr>
            </a:br>
            <a:r>
              <a:rPr lang="en-US" sz="2000" u="sng">
                <a:solidFill>
                  <a:srgbClr val="FF0000"/>
                </a:solidFill>
                <a:latin typeface="Arial" charset="0"/>
              </a:rPr>
              <a:t>for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i = 1, 2, 3, . . .</a:t>
            </a:r>
            <a:br>
              <a:rPr lang="en-US" sz="2000">
                <a:solidFill>
                  <a:srgbClr val="FF0000"/>
                </a:solidFill>
                <a:latin typeface="Arial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</a:rPr>
              <a:t>    find x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Symbol" charset="0"/>
              </a:rPr>
              <a:t>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(A, b) such that  r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=  (Ax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– b)  </a:t>
            </a:r>
            <a:r>
              <a:rPr lang="en-US" sz="2000" b="1">
                <a:solidFill>
                  <a:srgbClr val="FF0000"/>
                </a:solidFill>
                <a:latin typeface="Arial" charset="0"/>
                <a:sym typeface="Symbol" charset="0"/>
              </a:rPr>
              <a:t>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K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(A, b)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/>
            </a:r>
            <a:br>
              <a:rPr lang="en-US" sz="2000">
                <a:solidFill>
                  <a:srgbClr val="021FAE"/>
                </a:solidFill>
                <a:latin typeface="Times" charset="0"/>
              </a:rPr>
            </a:br>
            <a:r>
              <a:rPr lang="en-US" sz="2000">
                <a:latin typeface="Arial" charset="0"/>
              </a:rPr>
              <a:t>But, no short recurrence =&gt; save old vectors =&gt; lots more space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>
                <a:latin typeface="Arial" charset="0"/>
              </a:rPr>
              <a:t>	(Usually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restarted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every k iterations to use less space.)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BiCGStab, QMR, etc.: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/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>
                <a:latin typeface="Arial" charset="0"/>
              </a:rPr>
              <a:t>Two spaces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(A, b) </a:t>
            </a:r>
            <a:r>
              <a:rPr lang="en-US" sz="2000">
                <a:latin typeface="Arial" charset="0"/>
              </a:rPr>
              <a:t>and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(A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, b) </a:t>
            </a:r>
            <a:r>
              <a:rPr lang="en-US" sz="2000">
                <a:latin typeface="Arial" charset="0"/>
              </a:rPr>
              <a:t>w/ mutually orthogonal bases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Short recurrences =&gt;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O(n)</a:t>
            </a:r>
            <a:r>
              <a:rPr lang="en-US" sz="2000">
                <a:latin typeface="Arial" charset="0"/>
              </a:rPr>
              <a:t> space, but less robust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Convergence and preconditioning more delicate than CG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Active area of current research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Eigenvalues: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Lanczos</a:t>
            </a:r>
            <a:r>
              <a:rPr lang="en-US" sz="2000">
                <a:latin typeface="Arial" charset="0"/>
              </a:rPr>
              <a:t> (symmetric),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Arnoldi</a:t>
            </a:r>
            <a:r>
              <a:rPr lang="en-US" sz="2000">
                <a:latin typeface="Arial" charset="0"/>
              </a:rPr>
              <a:t> (nonsymmetric)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Multigrid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276600"/>
            <a:ext cx="8534400" cy="3352800"/>
          </a:xfrm>
        </p:spPr>
        <p:txBody>
          <a:bodyPr/>
          <a:lstStyle/>
          <a:p>
            <a:r>
              <a:rPr lang="en-US">
                <a:latin typeface="Arial" charset="0"/>
              </a:rPr>
              <a:t>For a PDE on a fine mesh, precondition using a solution on a coarser mesh</a:t>
            </a:r>
          </a:p>
          <a:p>
            <a:r>
              <a:rPr lang="en-US">
                <a:latin typeface="Arial" charset="0"/>
              </a:rPr>
              <a:t>Use idea recursively on hierarchy of meshes</a:t>
            </a:r>
          </a:p>
          <a:p>
            <a:r>
              <a:rPr lang="en-US">
                <a:latin typeface="Arial" charset="0"/>
              </a:rPr>
              <a:t>Solves the model problem (Poisson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eqn) in linear time!</a:t>
            </a:r>
          </a:p>
          <a:p>
            <a:r>
              <a:rPr lang="en-US">
                <a:latin typeface="Arial" charset="0"/>
              </a:rPr>
              <a:t>Often useful when hierarchy of meshes can be built</a:t>
            </a:r>
          </a:p>
          <a:p>
            <a:r>
              <a:rPr lang="en-US">
                <a:latin typeface="Arial" charset="0"/>
              </a:rPr>
              <a:t>Hard to parallelize coarse meshes well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This is just the intuition – lots of theory and technology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685800" y="1143000"/>
            <a:ext cx="7469188" cy="1677988"/>
            <a:chOff x="432" y="912"/>
            <a:chExt cx="4705" cy="1057"/>
          </a:xfrm>
        </p:grpSpPr>
        <p:grpSp>
          <p:nvGrpSpPr>
            <p:cNvPr id="32773" name="Group 5"/>
            <p:cNvGrpSpPr>
              <a:grpSpLocks/>
            </p:cNvGrpSpPr>
            <p:nvPr/>
          </p:nvGrpSpPr>
          <p:grpSpPr bwMode="auto">
            <a:xfrm>
              <a:off x="432" y="912"/>
              <a:ext cx="1056" cy="1056"/>
              <a:chOff x="864" y="912"/>
              <a:chExt cx="1056" cy="1056"/>
            </a:xfrm>
          </p:grpSpPr>
          <p:grpSp>
            <p:nvGrpSpPr>
              <p:cNvPr id="32794" name="Group 6"/>
              <p:cNvGrpSpPr>
                <a:grpSpLocks/>
              </p:cNvGrpSpPr>
              <p:nvPr/>
            </p:nvGrpSpPr>
            <p:grpSpPr bwMode="auto">
              <a:xfrm>
                <a:off x="864" y="912"/>
                <a:ext cx="1056" cy="1056"/>
                <a:chOff x="864" y="912"/>
                <a:chExt cx="1056" cy="1056"/>
              </a:xfrm>
            </p:grpSpPr>
            <p:sp>
              <p:nvSpPr>
                <p:cNvPr id="32805" name="Line 7"/>
                <p:cNvSpPr>
                  <a:spLocks noChangeShapeType="1"/>
                </p:cNvSpPr>
                <p:nvPr/>
              </p:nvSpPr>
              <p:spPr bwMode="auto">
                <a:xfrm>
                  <a:off x="864" y="170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6" name="Line 8"/>
                <p:cNvSpPr>
                  <a:spLocks noChangeShapeType="1"/>
                </p:cNvSpPr>
                <p:nvPr/>
              </p:nvSpPr>
              <p:spPr bwMode="auto">
                <a:xfrm>
                  <a:off x="864" y="183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7" name="Line 9"/>
                <p:cNvSpPr>
                  <a:spLocks noChangeShapeType="1"/>
                </p:cNvSpPr>
                <p:nvPr/>
              </p:nvSpPr>
              <p:spPr bwMode="auto">
                <a:xfrm>
                  <a:off x="864" y="196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8" name="Line 10"/>
                <p:cNvSpPr>
                  <a:spLocks noChangeShapeType="1"/>
                </p:cNvSpPr>
                <p:nvPr/>
              </p:nvSpPr>
              <p:spPr bwMode="auto">
                <a:xfrm>
                  <a:off x="864" y="91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9" name="Line 11"/>
                <p:cNvSpPr>
                  <a:spLocks noChangeShapeType="1"/>
                </p:cNvSpPr>
                <p:nvPr/>
              </p:nvSpPr>
              <p:spPr bwMode="auto">
                <a:xfrm>
                  <a:off x="864" y="104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0" name="Line 12"/>
                <p:cNvSpPr>
                  <a:spLocks noChangeShapeType="1"/>
                </p:cNvSpPr>
                <p:nvPr/>
              </p:nvSpPr>
              <p:spPr bwMode="auto">
                <a:xfrm>
                  <a:off x="864" y="117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1" name="Line 13"/>
                <p:cNvSpPr>
                  <a:spLocks noChangeShapeType="1"/>
                </p:cNvSpPr>
                <p:nvPr/>
              </p:nvSpPr>
              <p:spPr bwMode="auto">
                <a:xfrm>
                  <a:off x="864" y="130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2" name="Line 14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3" name="Line 15"/>
                <p:cNvSpPr>
                  <a:spLocks noChangeShapeType="1"/>
                </p:cNvSpPr>
                <p:nvPr/>
              </p:nvSpPr>
              <p:spPr bwMode="auto">
                <a:xfrm>
                  <a:off x="864" y="157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5" name="Group 16"/>
              <p:cNvGrpSpPr>
                <a:grpSpLocks/>
              </p:cNvGrpSpPr>
              <p:nvPr/>
            </p:nvGrpSpPr>
            <p:grpSpPr bwMode="auto">
              <a:xfrm rot="5400000">
                <a:off x="864" y="912"/>
                <a:ext cx="1056" cy="1056"/>
                <a:chOff x="864" y="912"/>
                <a:chExt cx="1056" cy="1056"/>
              </a:xfrm>
            </p:grpSpPr>
            <p:sp>
              <p:nvSpPr>
                <p:cNvPr id="32796" name="Line 17"/>
                <p:cNvSpPr>
                  <a:spLocks noChangeShapeType="1"/>
                </p:cNvSpPr>
                <p:nvPr/>
              </p:nvSpPr>
              <p:spPr bwMode="auto">
                <a:xfrm>
                  <a:off x="864" y="170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7" name="Line 18"/>
                <p:cNvSpPr>
                  <a:spLocks noChangeShapeType="1"/>
                </p:cNvSpPr>
                <p:nvPr/>
              </p:nvSpPr>
              <p:spPr bwMode="auto">
                <a:xfrm>
                  <a:off x="864" y="183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8" name="Line 19"/>
                <p:cNvSpPr>
                  <a:spLocks noChangeShapeType="1"/>
                </p:cNvSpPr>
                <p:nvPr/>
              </p:nvSpPr>
              <p:spPr bwMode="auto">
                <a:xfrm>
                  <a:off x="864" y="196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9" name="Line 20"/>
                <p:cNvSpPr>
                  <a:spLocks noChangeShapeType="1"/>
                </p:cNvSpPr>
                <p:nvPr/>
              </p:nvSpPr>
              <p:spPr bwMode="auto">
                <a:xfrm>
                  <a:off x="864" y="91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0" name="Line 21"/>
                <p:cNvSpPr>
                  <a:spLocks noChangeShapeType="1"/>
                </p:cNvSpPr>
                <p:nvPr/>
              </p:nvSpPr>
              <p:spPr bwMode="auto">
                <a:xfrm>
                  <a:off x="864" y="104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1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17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2" name="Line 23"/>
                <p:cNvSpPr>
                  <a:spLocks noChangeShapeType="1"/>
                </p:cNvSpPr>
                <p:nvPr/>
              </p:nvSpPr>
              <p:spPr bwMode="auto">
                <a:xfrm>
                  <a:off x="864" y="130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3" name="Line 24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4" name="Line 25"/>
                <p:cNvSpPr>
                  <a:spLocks noChangeShapeType="1"/>
                </p:cNvSpPr>
                <p:nvPr/>
              </p:nvSpPr>
              <p:spPr bwMode="auto">
                <a:xfrm>
                  <a:off x="864" y="157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774" name="Group 26"/>
            <p:cNvGrpSpPr>
              <a:grpSpLocks/>
            </p:cNvGrpSpPr>
            <p:nvPr/>
          </p:nvGrpSpPr>
          <p:grpSpPr bwMode="auto">
            <a:xfrm>
              <a:off x="2255" y="912"/>
              <a:ext cx="1057" cy="1057"/>
              <a:chOff x="1391" y="911"/>
              <a:chExt cx="1057" cy="1057"/>
            </a:xfrm>
          </p:grpSpPr>
          <p:sp>
            <p:nvSpPr>
              <p:cNvPr id="32784" name="Line 27"/>
              <p:cNvSpPr>
                <a:spLocks noChangeShapeType="1"/>
              </p:cNvSpPr>
              <p:nvPr/>
            </p:nvSpPr>
            <p:spPr bwMode="auto">
              <a:xfrm>
                <a:off x="1392" y="1704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Line 28"/>
              <p:cNvSpPr>
                <a:spLocks noChangeShapeType="1"/>
              </p:cNvSpPr>
              <p:nvPr/>
            </p:nvSpPr>
            <p:spPr bwMode="auto">
              <a:xfrm>
                <a:off x="1392" y="196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6" name="Line 29"/>
              <p:cNvSpPr>
                <a:spLocks noChangeShapeType="1"/>
              </p:cNvSpPr>
              <p:nvPr/>
            </p:nvSpPr>
            <p:spPr bwMode="auto">
              <a:xfrm>
                <a:off x="1392" y="912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7" name="Line 30"/>
              <p:cNvSpPr>
                <a:spLocks noChangeShapeType="1"/>
              </p:cNvSpPr>
              <p:nvPr/>
            </p:nvSpPr>
            <p:spPr bwMode="auto">
              <a:xfrm>
                <a:off x="1392" y="1176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Line 3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Line 32"/>
              <p:cNvSpPr>
                <a:spLocks noChangeShapeType="1"/>
              </p:cNvSpPr>
              <p:nvPr/>
            </p:nvSpPr>
            <p:spPr bwMode="auto">
              <a:xfrm rot="5400000">
                <a:off x="1127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0" name="Line 33"/>
              <p:cNvSpPr>
                <a:spLocks noChangeShapeType="1"/>
              </p:cNvSpPr>
              <p:nvPr/>
            </p:nvSpPr>
            <p:spPr bwMode="auto">
              <a:xfrm rot="5400000">
                <a:off x="863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Line 34"/>
              <p:cNvSpPr>
                <a:spLocks noChangeShapeType="1"/>
              </p:cNvSpPr>
              <p:nvPr/>
            </p:nvSpPr>
            <p:spPr bwMode="auto">
              <a:xfrm rot="5400000">
                <a:off x="1919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Line 35"/>
              <p:cNvSpPr>
                <a:spLocks noChangeShapeType="1"/>
              </p:cNvSpPr>
              <p:nvPr/>
            </p:nvSpPr>
            <p:spPr bwMode="auto">
              <a:xfrm rot="5400000">
                <a:off x="1655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3" name="Line 36"/>
              <p:cNvSpPr>
                <a:spLocks noChangeShapeType="1"/>
              </p:cNvSpPr>
              <p:nvPr/>
            </p:nvSpPr>
            <p:spPr bwMode="auto">
              <a:xfrm rot="5400000">
                <a:off x="1392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75" name="Group 37"/>
            <p:cNvGrpSpPr>
              <a:grpSpLocks/>
            </p:cNvGrpSpPr>
            <p:nvPr/>
          </p:nvGrpSpPr>
          <p:grpSpPr bwMode="auto">
            <a:xfrm>
              <a:off x="4080" y="912"/>
              <a:ext cx="1057" cy="1057"/>
              <a:chOff x="2592" y="912"/>
              <a:chExt cx="1057" cy="1057"/>
            </a:xfrm>
          </p:grpSpPr>
          <p:sp>
            <p:nvSpPr>
              <p:cNvPr id="32778" name="Line 38"/>
              <p:cNvSpPr>
                <a:spLocks noChangeShapeType="1"/>
              </p:cNvSpPr>
              <p:nvPr/>
            </p:nvSpPr>
            <p:spPr bwMode="auto">
              <a:xfrm>
                <a:off x="2593" y="196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Line 39"/>
              <p:cNvSpPr>
                <a:spLocks noChangeShapeType="1"/>
              </p:cNvSpPr>
              <p:nvPr/>
            </p:nvSpPr>
            <p:spPr bwMode="auto">
              <a:xfrm>
                <a:off x="2593" y="913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Line 40"/>
              <p:cNvSpPr>
                <a:spLocks noChangeShapeType="1"/>
              </p:cNvSpPr>
              <p:nvPr/>
            </p:nvSpPr>
            <p:spPr bwMode="auto">
              <a:xfrm>
                <a:off x="2593" y="1441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Line 41"/>
              <p:cNvSpPr>
                <a:spLocks noChangeShapeType="1"/>
              </p:cNvSpPr>
              <p:nvPr/>
            </p:nvSpPr>
            <p:spPr bwMode="auto">
              <a:xfrm rot="5400000">
                <a:off x="2064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Line 42"/>
              <p:cNvSpPr>
                <a:spLocks noChangeShapeType="1"/>
              </p:cNvSpPr>
              <p:nvPr/>
            </p:nvSpPr>
            <p:spPr bwMode="auto">
              <a:xfrm rot="5400000">
                <a:off x="3120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3" name="Line 43"/>
              <p:cNvSpPr>
                <a:spLocks noChangeShapeType="1"/>
              </p:cNvSpPr>
              <p:nvPr/>
            </p:nvSpPr>
            <p:spPr bwMode="auto">
              <a:xfrm rot="5400000">
                <a:off x="2593" y="1441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76" name="Line 44"/>
            <p:cNvSpPr>
              <a:spLocks noChangeShapeType="1"/>
            </p:cNvSpPr>
            <p:nvPr/>
          </p:nvSpPr>
          <p:spPr bwMode="auto">
            <a:xfrm>
              <a:off x="1655" y="1440"/>
              <a:ext cx="43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45"/>
            <p:cNvSpPr>
              <a:spLocks noChangeShapeType="1"/>
            </p:cNvSpPr>
            <p:nvPr/>
          </p:nvSpPr>
          <p:spPr bwMode="auto">
            <a:xfrm>
              <a:off x="3480" y="1440"/>
              <a:ext cx="43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linear solvers</a:t>
            </a:r>
            <a:endParaRPr lang="en-US" sz="2400" smtClean="0">
              <a:ea typeface="+mj-ea"/>
            </a:endParaRPr>
          </a:p>
        </p:txBody>
      </p:sp>
      <p:graphicFrame>
        <p:nvGraphicFramePr>
          <p:cNvPr id="380931" name="Group 3"/>
          <p:cNvGraphicFramePr>
            <a:graphicFrameLocks noGrp="1"/>
          </p:cNvGraphicFramePr>
          <p:nvPr/>
        </p:nvGraphicFramePr>
        <p:xfrm>
          <a:off x="228600" y="3124200"/>
          <a:ext cx="8382000" cy="3522662"/>
        </p:xfrm>
        <a:graphic>
          <a:graphicData uri="http://schemas.openxmlformats.org/drawingml/2006/table">
            <a:tbl>
              <a:tblPr/>
              <a:tblGrid>
                <a:gridCol w="2873375"/>
                <a:gridCol w="2613025"/>
                <a:gridCol w="2895600"/>
              </a:tblGrid>
              <a:tr h="579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2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support trees: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1.20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1.75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3825" name="Group 45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33866" name="Group 46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33869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33876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7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8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9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0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870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33871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2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3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4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5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867" name="Text Box 59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33868" name="Line 60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26" name="Group 61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33828" name="Group 62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33831" name="Group 63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33854" name="Group 64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33861" name="Line 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2" name="Line 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3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4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5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855" name="Group 70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33856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7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8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9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0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832" name="Group 76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33844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5" name="Line 78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6" name="Line 79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7" name="Line 80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8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9" name="Line 8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0" name="Line 8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1" name="Line 8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2" name="Line 8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3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833" name="Group 87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33834" name="Line 88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5" name="Line 89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6" name="Line 90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7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8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9" name="Line 9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0" name="Line 9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1" name="Line 9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2" name="Line 9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3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829" name="Text Box 98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33830" name="Line 99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7" name="Text Box 100"/>
          <p:cNvSpPr txBox="1">
            <a:spLocks noChangeArrowheads="1"/>
          </p:cNvSpPr>
          <p:nvPr/>
        </p:nvSpPr>
        <p:spPr bwMode="auto">
          <a:xfrm>
            <a:off x="363538" y="1223963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direct methods</a:t>
            </a:r>
            <a:endParaRPr lang="en-US" sz="2400" smtClean="0">
              <a:ea typeface="+mj-ea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5418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5421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5428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9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0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1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2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2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5423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4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5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6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7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419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5420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5380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5383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5406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5413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5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6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7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07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5408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9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0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1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2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384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5396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7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8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9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1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2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3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4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5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85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5386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7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8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9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0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1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2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3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4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81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5382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308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9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258263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4013" y="2357438"/>
          <a:ext cx="4416425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2357438"/>
                        <a:ext cx="4416425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39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0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58674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More Robust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308600" y="5867400"/>
            <a:ext cx="306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Less Storage (if sparse)</a:t>
            </a: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763963" y="6065838"/>
            <a:ext cx="1319212" cy="3175"/>
          </a:xfrm>
          <a:prstGeom prst="line">
            <a:avLst/>
          </a:prstGeom>
          <a:noFill/>
          <a:ln w="57150">
            <a:solidFill>
              <a:srgbClr val="021FA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5" name="Text Box 15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6" name="Line 16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>
                <a:solidFill>
                  <a:srgbClr val="969696"/>
                </a:solidFill>
                <a:latin typeface="Arial" charset="0"/>
              </a:rPr>
              <a:t>Dense A:  Gaussian elimination with partial pivoting (LU)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See April 15 slides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– Cholesky, LU,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Iterative methods – Conjugate gradient,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Sparse matrix times dense vector</a:t>
            </a:r>
          </a:p>
          <a:p>
            <a:pPr lvl="4"/>
            <a:endParaRPr lang="en-US" sz="2000">
              <a:solidFill>
                <a:srgbClr val="969696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Preconditioned iterative methods and multigrid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458200" cy="5105400"/>
          </a:xfrm>
        </p:spPr>
        <p:txBody>
          <a:bodyPr/>
          <a:lstStyle/>
          <a:p>
            <a:pPr marL="381000" indent="-266700">
              <a:buFontTx/>
              <a:buNone/>
              <a:defRPr/>
            </a:pPr>
            <a:r>
              <a:rPr lang="en-US" u="sng" dirty="0" smtClean="0">
                <a:solidFill>
                  <a:srgbClr val="FF0000"/>
                </a:solidFill>
                <a:ea typeface="+mn-ea"/>
              </a:rPr>
              <a:t>For a symmetric, positive definite matrix:</a:t>
            </a:r>
          </a:p>
          <a:p>
            <a:pPr marL="2095500" lvl="4" indent="-266700"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Matrix factorization</a:t>
            </a:r>
            <a:r>
              <a:rPr lang="en-US" dirty="0">
                <a:solidFill>
                  <a:schemeClr val="tx1"/>
                </a:solidFill>
                <a:ea typeface="+mn-ea"/>
              </a:rPr>
              <a:t>:  </a:t>
            </a:r>
            <a:r>
              <a:rPr lang="en-US" sz="2800" i="1" dirty="0">
                <a:solidFill>
                  <a:schemeClr val="tx1"/>
                </a:solidFill>
                <a:ea typeface="+mn-ea"/>
              </a:rPr>
              <a:t>A = </a:t>
            </a:r>
            <a:r>
              <a:rPr lang="en-US" sz="2800" i="1" dirty="0" smtClean="0">
                <a:solidFill>
                  <a:schemeClr val="tx1"/>
                </a:solidFill>
                <a:ea typeface="+mn-ea"/>
              </a:rPr>
              <a:t>LL</a:t>
            </a:r>
            <a:r>
              <a:rPr lang="en-US" sz="2800" i="1" baseline="30000" dirty="0" smtClean="0">
                <a:solidFill>
                  <a:schemeClr val="tx1"/>
                </a:solidFill>
                <a:ea typeface="+mn-ea"/>
              </a:rPr>
              <a:t>T  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   </a:t>
            </a:r>
            <a:r>
              <a:rPr lang="en-US" dirty="0" smtClean="0">
                <a:solidFill>
                  <a:srgbClr val="021FAE"/>
                </a:solidFill>
                <a:ea typeface="+mn-ea"/>
              </a:rPr>
              <a:t>(</a:t>
            </a:r>
            <a:r>
              <a:rPr lang="en-US" i="1" dirty="0" err="1" smtClean="0">
                <a:solidFill>
                  <a:srgbClr val="021FAE"/>
                </a:solidFill>
                <a:ea typeface="+mn-ea"/>
              </a:rPr>
              <a:t>Cholesky</a:t>
            </a:r>
            <a:r>
              <a:rPr lang="en-US" i="1" dirty="0" smtClean="0">
                <a:solidFill>
                  <a:srgbClr val="021FAE"/>
                </a:solidFill>
                <a:ea typeface="+mn-ea"/>
              </a:rPr>
              <a:t> factorization</a:t>
            </a:r>
            <a:r>
              <a:rPr lang="en-US" dirty="0" smtClean="0">
                <a:solidFill>
                  <a:srgbClr val="021FAE"/>
                </a:solidFill>
                <a:ea typeface="+mn-ea"/>
              </a:rPr>
              <a:t>)</a:t>
            </a:r>
            <a:endParaRPr lang="en-US" i="1" dirty="0">
              <a:solidFill>
                <a:srgbClr val="021FAE"/>
              </a:solidFill>
              <a:ea typeface="+mn-ea"/>
            </a:endParaRPr>
          </a:p>
          <a:p>
            <a:pPr marL="2095500" lvl="4" indent="-266700"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Forward triangular solve: </a:t>
            </a:r>
            <a:r>
              <a:rPr lang="en-US" sz="2800" i="1" dirty="0">
                <a:solidFill>
                  <a:schemeClr val="tx1"/>
                </a:solidFill>
                <a:ea typeface="+mn-ea"/>
              </a:rPr>
              <a:t>Ly = </a:t>
            </a:r>
            <a:r>
              <a:rPr lang="en-US" sz="2800" i="1" dirty="0" smtClean="0">
                <a:solidFill>
                  <a:schemeClr val="tx1"/>
                </a:solidFill>
                <a:ea typeface="+mn-ea"/>
              </a:rPr>
              <a:t>b </a:t>
            </a:r>
          </a:p>
          <a:p>
            <a:pPr marL="2171700" lvl="4" indent="-457200">
              <a:buClr>
                <a:srgbClr val="021FAE"/>
              </a:buClr>
              <a:buFontTx/>
              <a:buAutoNum type="arabicPeriod"/>
              <a:defRPr/>
            </a:pPr>
            <a:endParaRPr lang="en-US" sz="800" i="1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Backward triangular solve: </a:t>
            </a:r>
            <a:r>
              <a:rPr lang="en-US" sz="2800" i="1" dirty="0" err="1">
                <a:solidFill>
                  <a:schemeClr val="tx1"/>
                </a:solidFill>
                <a:ea typeface="+mn-ea"/>
              </a:rPr>
              <a:t>L</a:t>
            </a:r>
            <a:r>
              <a:rPr lang="en-US" sz="2800" i="1" baseline="30000" dirty="0" err="1">
                <a:solidFill>
                  <a:schemeClr val="tx1"/>
                </a:solidFill>
                <a:ea typeface="+mn-ea"/>
              </a:rPr>
              <a:t>T</a:t>
            </a:r>
            <a:r>
              <a:rPr lang="en-US" sz="2800" i="1" dirty="0" err="1">
                <a:solidFill>
                  <a:schemeClr val="tx1"/>
                </a:solidFill>
                <a:ea typeface="+mn-ea"/>
              </a:rPr>
              <a:t>x</a:t>
            </a:r>
            <a:r>
              <a:rPr lang="en-US" sz="2800" i="1" dirty="0">
                <a:solidFill>
                  <a:schemeClr val="tx1"/>
                </a:solidFill>
                <a:ea typeface="+mn-ea"/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  <a:ea typeface="+mn-ea"/>
              </a:rPr>
              <a:t>y</a:t>
            </a: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endParaRPr lang="en-US" sz="2800" i="1" dirty="0" smtClean="0">
              <a:solidFill>
                <a:schemeClr val="tx1"/>
              </a:solidFill>
              <a:ea typeface="+mn-ea"/>
            </a:endParaRPr>
          </a:p>
          <a:p>
            <a:pPr marL="381000" indent="-266700">
              <a:buFontTx/>
              <a:buNone/>
              <a:defRPr/>
            </a:pPr>
            <a:r>
              <a:rPr lang="en-US" u="sng" dirty="0" smtClean="0">
                <a:solidFill>
                  <a:srgbClr val="FF0000"/>
                </a:solidFill>
                <a:ea typeface="+mn-ea"/>
              </a:rPr>
              <a:t>For a </a:t>
            </a:r>
            <a:r>
              <a:rPr lang="en-US" u="sng" dirty="0" err="1" smtClean="0">
                <a:solidFill>
                  <a:srgbClr val="FF0000"/>
                </a:solidFill>
                <a:ea typeface="+mn-ea"/>
              </a:rPr>
              <a:t>nonsymmetric</a:t>
            </a:r>
            <a:r>
              <a:rPr lang="en-US" u="sng" dirty="0" smtClean="0">
                <a:solidFill>
                  <a:srgbClr val="FF0000"/>
                </a:solidFill>
                <a:ea typeface="+mn-ea"/>
              </a:rPr>
              <a:t> matrix:</a:t>
            </a:r>
          </a:p>
          <a:p>
            <a:pPr marL="2095500" lvl="4" indent="-26670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Matrix factorization: </a:t>
            </a:r>
            <a:r>
              <a:rPr lang="en-US" i="1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ea typeface="+mn-ea"/>
              </a:rPr>
              <a:t>PA = LU          </a:t>
            </a:r>
            <a:r>
              <a:rPr lang="en-US" dirty="0" smtClean="0">
                <a:solidFill>
                  <a:srgbClr val="021FAE"/>
                </a:solidFill>
                <a:ea typeface="+mn-ea"/>
              </a:rPr>
              <a:t>(</a:t>
            </a:r>
            <a:r>
              <a:rPr lang="en-US" i="1" dirty="0" smtClean="0">
                <a:solidFill>
                  <a:srgbClr val="021FAE"/>
                </a:solidFill>
                <a:ea typeface="+mn-ea"/>
              </a:rPr>
              <a:t>Partial pivoting</a:t>
            </a:r>
            <a:r>
              <a:rPr lang="en-US" dirty="0" smtClean="0">
                <a:solidFill>
                  <a:srgbClr val="021FAE"/>
                </a:solidFill>
                <a:ea typeface="+mn-ea"/>
              </a:rPr>
              <a:t>)</a:t>
            </a: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.  .  .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14300"/>
            <a:ext cx="8991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Gaussian elimination to solve  </a:t>
            </a:r>
            <a:r>
              <a:rPr lang="en-US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Ax =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Column Cholesky Factorization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57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j = 1 : n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L(j:n, j) = A(j:n, j);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k &lt; j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with</a:t>
            </a:r>
            <a:r>
              <a:rPr lang="en-US" sz="2000">
                <a:latin typeface="Arial" charset="0"/>
              </a:rPr>
              <a:t> L(j, k)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nonzero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% sparse cmod(j,k)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L(j:n, j) = L(j:n, j) – L(j, k) * L(j:n, k);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   end</a:t>
            </a:r>
            <a:r>
              <a:rPr lang="en-US" sz="2000"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en-US" sz="7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% sparse cdiv(j)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L(j, j) = sqrt(L(j, j));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L(j+1:n, j) = L(j+1:n, j) / L(j, j);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end</a:t>
            </a:r>
            <a:r>
              <a:rPr lang="en-US" sz="2000">
                <a:latin typeface="Arial" charset="0"/>
              </a:rPr>
              <a:t>;</a:t>
            </a:r>
          </a:p>
        </p:txBody>
      </p:sp>
      <p:sp>
        <p:nvSpPr>
          <p:cNvPr id="8196" name="Rectangle 1028"/>
          <p:cNvSpPr>
            <a:spLocks noChangeArrowheads="1"/>
          </p:cNvSpPr>
          <p:nvPr/>
        </p:nvSpPr>
        <p:spPr bwMode="auto">
          <a:xfrm>
            <a:off x="1295400" y="5943600"/>
            <a:ext cx="678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Column j of A becomes column j of L</a:t>
            </a:r>
            <a:endParaRPr lang="en-US" sz="2400">
              <a:solidFill>
                <a:srgbClr val="FF0000"/>
              </a:solidFill>
            </a:endParaRPr>
          </a:p>
        </p:txBody>
      </p:sp>
      <p:grpSp>
        <p:nvGrpSpPr>
          <p:cNvPr id="8197" name="Group 1029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8198" name="Group 1030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8200" name="Group 1031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8207" name="Rectangle 1032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8" name="Freeform 1033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D2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09" name="Freeform 1034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10" name="Rectangle 1035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01" name="Line 1036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Text Box 1037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9pPr>
              </a:lstStyle>
              <a:p>
                <a:r>
                  <a:rPr lang="en-US" sz="3200" u="sng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8203" name="Line 1038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Text Box 1039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8205" name="Text Box 1040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FF0000"/>
                    </a:solidFill>
                  </a:rPr>
                  <a:t>L</a:t>
                </a:r>
                <a:r>
                  <a:rPr lang="en-US" sz="3200" baseline="3000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8206" name="Text Box 1041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8199" name="Text Box 1042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 b="1"/>
                <a:t>j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B7EE24B5-9152-154F-A02D-0159F03371CB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72363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Irregular mesh: NASA Airfoil in 2D</a:t>
            </a:r>
          </a:p>
        </p:txBody>
      </p:sp>
      <p:pic>
        <p:nvPicPr>
          <p:cNvPr id="9220" name="Picture 3" descr="airfoilme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45053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airfoilma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400"/>
            <a:ext cx="45910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Graphs and Sparse Matrices</a:t>
            </a:r>
            <a:r>
              <a:rPr lang="en-US" sz="2400">
                <a:ea typeface="+mj-ea"/>
              </a:rPr>
              <a:t>:  Cholesky factorization</a:t>
            </a:r>
            <a:endParaRPr lang="en-US" sz="180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10243" name="Oval 3"/>
          <p:cNvSpPr>
            <a:spLocks noChangeAspect="1" noChangeArrowheads="1"/>
          </p:cNvSpPr>
          <p:nvPr/>
        </p:nvSpPr>
        <p:spPr bwMode="auto">
          <a:xfrm>
            <a:off x="631825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4"/>
          <p:cNvSpPr>
            <a:spLocks noChangeAspect="1" noChangeArrowheads="1"/>
          </p:cNvSpPr>
          <p:nvPr/>
        </p:nvSpPr>
        <p:spPr bwMode="auto">
          <a:xfrm>
            <a:off x="79851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spect="1" noChangeArrowheads="1"/>
          </p:cNvSpPr>
          <p:nvPr/>
        </p:nvSpPr>
        <p:spPr bwMode="auto">
          <a:xfrm>
            <a:off x="965200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spect="1" noChangeArrowheads="1"/>
          </p:cNvSpPr>
          <p:nvPr/>
        </p:nvSpPr>
        <p:spPr bwMode="auto">
          <a:xfrm>
            <a:off x="1131888" y="1352550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spect="1" noChangeArrowheads="1"/>
          </p:cNvSpPr>
          <p:nvPr/>
        </p:nvSpPr>
        <p:spPr bwMode="auto">
          <a:xfrm>
            <a:off x="129857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spect="1" noChangeArrowheads="1"/>
          </p:cNvSpPr>
          <p:nvPr/>
        </p:nvSpPr>
        <p:spPr bwMode="auto">
          <a:xfrm>
            <a:off x="146526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spect="1" noChangeArrowheads="1"/>
          </p:cNvSpPr>
          <p:nvPr/>
        </p:nvSpPr>
        <p:spPr bwMode="auto">
          <a:xfrm>
            <a:off x="1631950" y="1352550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spect="1" noChangeArrowheads="1"/>
          </p:cNvSpPr>
          <p:nvPr/>
        </p:nvSpPr>
        <p:spPr bwMode="auto">
          <a:xfrm>
            <a:off x="1798638" y="1352550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spect="1" noChangeArrowheads="1"/>
          </p:cNvSpPr>
          <p:nvPr/>
        </p:nvSpPr>
        <p:spPr bwMode="auto">
          <a:xfrm>
            <a:off x="196532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spect="1" noChangeArrowheads="1"/>
          </p:cNvSpPr>
          <p:nvPr/>
        </p:nvSpPr>
        <p:spPr bwMode="auto">
          <a:xfrm>
            <a:off x="2133600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3"/>
          <p:cNvSpPr>
            <a:spLocks noChangeAspect="1" noChangeArrowheads="1"/>
          </p:cNvSpPr>
          <p:nvPr/>
        </p:nvSpPr>
        <p:spPr bwMode="auto">
          <a:xfrm>
            <a:off x="6318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14"/>
          <p:cNvSpPr>
            <a:spLocks noChangeAspect="1" noChangeArrowheads="1"/>
          </p:cNvSpPr>
          <p:nvPr/>
        </p:nvSpPr>
        <p:spPr bwMode="auto">
          <a:xfrm>
            <a:off x="798513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5"/>
          <p:cNvSpPr>
            <a:spLocks noChangeAspect="1" noChangeArrowheads="1"/>
          </p:cNvSpPr>
          <p:nvPr/>
        </p:nvSpPr>
        <p:spPr bwMode="auto">
          <a:xfrm>
            <a:off x="965200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6"/>
          <p:cNvSpPr>
            <a:spLocks noChangeAspect="1" noChangeArrowheads="1"/>
          </p:cNvSpPr>
          <p:nvPr/>
        </p:nvSpPr>
        <p:spPr bwMode="auto">
          <a:xfrm>
            <a:off x="113188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7"/>
          <p:cNvSpPr>
            <a:spLocks noChangeAspect="1" noChangeArrowheads="1"/>
          </p:cNvSpPr>
          <p:nvPr/>
        </p:nvSpPr>
        <p:spPr bwMode="auto">
          <a:xfrm>
            <a:off x="1298575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8"/>
          <p:cNvSpPr>
            <a:spLocks noChangeAspect="1" noChangeArrowheads="1"/>
          </p:cNvSpPr>
          <p:nvPr/>
        </p:nvSpPr>
        <p:spPr bwMode="auto">
          <a:xfrm>
            <a:off x="1465263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19"/>
          <p:cNvSpPr>
            <a:spLocks noChangeAspect="1" noChangeArrowheads="1"/>
          </p:cNvSpPr>
          <p:nvPr/>
        </p:nvSpPr>
        <p:spPr bwMode="auto">
          <a:xfrm>
            <a:off x="1631950" y="1511300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20"/>
          <p:cNvSpPr>
            <a:spLocks noChangeAspect="1" noChangeArrowheads="1"/>
          </p:cNvSpPr>
          <p:nvPr/>
        </p:nvSpPr>
        <p:spPr bwMode="auto">
          <a:xfrm>
            <a:off x="179863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Oval 21"/>
          <p:cNvSpPr>
            <a:spLocks noChangeAspect="1" noChangeArrowheads="1"/>
          </p:cNvSpPr>
          <p:nvPr/>
        </p:nvSpPr>
        <p:spPr bwMode="auto">
          <a:xfrm>
            <a:off x="19653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Oval 22"/>
          <p:cNvSpPr>
            <a:spLocks noChangeAspect="1" noChangeArrowheads="1"/>
          </p:cNvSpPr>
          <p:nvPr/>
        </p:nvSpPr>
        <p:spPr bwMode="auto">
          <a:xfrm>
            <a:off x="2133600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Oval 23"/>
          <p:cNvSpPr>
            <a:spLocks noChangeAspect="1" noChangeArrowheads="1"/>
          </p:cNvSpPr>
          <p:nvPr/>
        </p:nvSpPr>
        <p:spPr bwMode="auto">
          <a:xfrm>
            <a:off x="631825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spect="1" noChangeArrowheads="1"/>
          </p:cNvSpPr>
          <p:nvPr/>
        </p:nvSpPr>
        <p:spPr bwMode="auto">
          <a:xfrm>
            <a:off x="79851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5"/>
          <p:cNvSpPr>
            <a:spLocks noChangeAspect="1" noChangeArrowheads="1"/>
          </p:cNvSpPr>
          <p:nvPr/>
        </p:nvSpPr>
        <p:spPr bwMode="auto">
          <a:xfrm>
            <a:off x="965200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Oval 26"/>
          <p:cNvSpPr>
            <a:spLocks noChangeAspect="1" noChangeArrowheads="1"/>
          </p:cNvSpPr>
          <p:nvPr/>
        </p:nvSpPr>
        <p:spPr bwMode="auto">
          <a:xfrm>
            <a:off x="113188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Oval 27"/>
          <p:cNvSpPr>
            <a:spLocks noChangeAspect="1" noChangeArrowheads="1"/>
          </p:cNvSpPr>
          <p:nvPr/>
        </p:nvSpPr>
        <p:spPr bwMode="auto">
          <a:xfrm>
            <a:off x="129857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Oval 28"/>
          <p:cNvSpPr>
            <a:spLocks noChangeAspect="1" noChangeArrowheads="1"/>
          </p:cNvSpPr>
          <p:nvPr/>
        </p:nvSpPr>
        <p:spPr bwMode="auto">
          <a:xfrm>
            <a:off x="146526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29"/>
          <p:cNvSpPr>
            <a:spLocks noChangeAspect="1" noChangeArrowheads="1"/>
          </p:cNvSpPr>
          <p:nvPr/>
        </p:nvSpPr>
        <p:spPr bwMode="auto">
          <a:xfrm>
            <a:off x="1631950" y="1671638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30"/>
          <p:cNvSpPr>
            <a:spLocks noChangeAspect="1" noChangeArrowheads="1"/>
          </p:cNvSpPr>
          <p:nvPr/>
        </p:nvSpPr>
        <p:spPr bwMode="auto">
          <a:xfrm>
            <a:off x="179863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1"/>
          <p:cNvSpPr>
            <a:spLocks noChangeAspect="1" noChangeArrowheads="1"/>
          </p:cNvSpPr>
          <p:nvPr/>
        </p:nvSpPr>
        <p:spPr bwMode="auto">
          <a:xfrm>
            <a:off x="196532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2"/>
          <p:cNvSpPr>
            <a:spLocks noChangeAspect="1" noChangeArrowheads="1"/>
          </p:cNvSpPr>
          <p:nvPr/>
        </p:nvSpPr>
        <p:spPr bwMode="auto">
          <a:xfrm>
            <a:off x="2133600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Oval 33"/>
          <p:cNvSpPr>
            <a:spLocks noChangeAspect="1" noChangeArrowheads="1"/>
          </p:cNvSpPr>
          <p:nvPr/>
        </p:nvSpPr>
        <p:spPr bwMode="auto">
          <a:xfrm>
            <a:off x="63182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Oval 34"/>
          <p:cNvSpPr>
            <a:spLocks noChangeAspect="1" noChangeArrowheads="1"/>
          </p:cNvSpPr>
          <p:nvPr/>
        </p:nvSpPr>
        <p:spPr bwMode="auto">
          <a:xfrm>
            <a:off x="79851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Oval 35"/>
          <p:cNvSpPr>
            <a:spLocks noChangeAspect="1" noChangeArrowheads="1"/>
          </p:cNvSpPr>
          <p:nvPr/>
        </p:nvSpPr>
        <p:spPr bwMode="auto">
          <a:xfrm>
            <a:off x="965200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Oval 36"/>
          <p:cNvSpPr>
            <a:spLocks noChangeAspect="1" noChangeArrowheads="1"/>
          </p:cNvSpPr>
          <p:nvPr/>
        </p:nvSpPr>
        <p:spPr bwMode="auto">
          <a:xfrm>
            <a:off x="1131888" y="1830388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Oval 37"/>
          <p:cNvSpPr>
            <a:spLocks noChangeAspect="1" noChangeArrowheads="1"/>
          </p:cNvSpPr>
          <p:nvPr/>
        </p:nvSpPr>
        <p:spPr bwMode="auto">
          <a:xfrm>
            <a:off x="129857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Oval 38"/>
          <p:cNvSpPr>
            <a:spLocks noChangeAspect="1" noChangeArrowheads="1"/>
          </p:cNvSpPr>
          <p:nvPr/>
        </p:nvSpPr>
        <p:spPr bwMode="auto">
          <a:xfrm>
            <a:off x="146526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Oval 39"/>
          <p:cNvSpPr>
            <a:spLocks noChangeAspect="1" noChangeArrowheads="1"/>
          </p:cNvSpPr>
          <p:nvPr/>
        </p:nvSpPr>
        <p:spPr bwMode="auto">
          <a:xfrm>
            <a:off x="1631950" y="1830388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Oval 40"/>
          <p:cNvSpPr>
            <a:spLocks noChangeAspect="1" noChangeArrowheads="1"/>
          </p:cNvSpPr>
          <p:nvPr/>
        </p:nvSpPr>
        <p:spPr bwMode="auto">
          <a:xfrm>
            <a:off x="1798638" y="183038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Oval 41"/>
          <p:cNvSpPr>
            <a:spLocks noChangeAspect="1" noChangeArrowheads="1"/>
          </p:cNvSpPr>
          <p:nvPr/>
        </p:nvSpPr>
        <p:spPr bwMode="auto">
          <a:xfrm>
            <a:off x="1965325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Oval 42"/>
          <p:cNvSpPr>
            <a:spLocks noChangeAspect="1" noChangeArrowheads="1"/>
          </p:cNvSpPr>
          <p:nvPr/>
        </p:nvSpPr>
        <p:spPr bwMode="auto">
          <a:xfrm>
            <a:off x="2133600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Oval 43"/>
          <p:cNvSpPr>
            <a:spLocks noChangeAspect="1" noChangeArrowheads="1"/>
          </p:cNvSpPr>
          <p:nvPr/>
        </p:nvSpPr>
        <p:spPr bwMode="auto">
          <a:xfrm>
            <a:off x="631825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Oval 44"/>
          <p:cNvSpPr>
            <a:spLocks noChangeAspect="1" noChangeArrowheads="1"/>
          </p:cNvSpPr>
          <p:nvPr/>
        </p:nvSpPr>
        <p:spPr bwMode="auto">
          <a:xfrm>
            <a:off x="798513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Oval 45"/>
          <p:cNvSpPr>
            <a:spLocks noChangeAspect="1" noChangeArrowheads="1"/>
          </p:cNvSpPr>
          <p:nvPr/>
        </p:nvSpPr>
        <p:spPr bwMode="auto">
          <a:xfrm>
            <a:off x="9652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Oval 46"/>
          <p:cNvSpPr>
            <a:spLocks noChangeAspect="1" noChangeArrowheads="1"/>
          </p:cNvSpPr>
          <p:nvPr/>
        </p:nvSpPr>
        <p:spPr bwMode="auto">
          <a:xfrm>
            <a:off x="113188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Oval 47"/>
          <p:cNvSpPr>
            <a:spLocks noChangeAspect="1" noChangeArrowheads="1"/>
          </p:cNvSpPr>
          <p:nvPr/>
        </p:nvSpPr>
        <p:spPr bwMode="auto">
          <a:xfrm>
            <a:off x="129857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Oval 48"/>
          <p:cNvSpPr>
            <a:spLocks noChangeAspect="1" noChangeArrowheads="1"/>
          </p:cNvSpPr>
          <p:nvPr/>
        </p:nvSpPr>
        <p:spPr bwMode="auto">
          <a:xfrm>
            <a:off x="1465263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Oval 49"/>
          <p:cNvSpPr>
            <a:spLocks noChangeAspect="1" noChangeArrowheads="1"/>
          </p:cNvSpPr>
          <p:nvPr/>
        </p:nvSpPr>
        <p:spPr bwMode="auto">
          <a:xfrm>
            <a:off x="1631950" y="1989138"/>
            <a:ext cx="90488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Oval 50"/>
          <p:cNvSpPr>
            <a:spLocks noChangeAspect="1" noChangeArrowheads="1"/>
          </p:cNvSpPr>
          <p:nvPr/>
        </p:nvSpPr>
        <p:spPr bwMode="auto">
          <a:xfrm>
            <a:off x="179863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Oval 51"/>
          <p:cNvSpPr>
            <a:spLocks noChangeAspect="1" noChangeArrowheads="1"/>
          </p:cNvSpPr>
          <p:nvPr/>
        </p:nvSpPr>
        <p:spPr bwMode="auto">
          <a:xfrm>
            <a:off x="196532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Oval 52"/>
          <p:cNvSpPr>
            <a:spLocks noChangeAspect="1" noChangeArrowheads="1"/>
          </p:cNvSpPr>
          <p:nvPr/>
        </p:nvSpPr>
        <p:spPr bwMode="auto">
          <a:xfrm>
            <a:off x="21336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Oval 53"/>
          <p:cNvSpPr>
            <a:spLocks noChangeAspect="1" noChangeArrowheads="1"/>
          </p:cNvSpPr>
          <p:nvPr/>
        </p:nvSpPr>
        <p:spPr bwMode="auto">
          <a:xfrm>
            <a:off x="6318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Oval 54"/>
          <p:cNvSpPr>
            <a:spLocks noChangeAspect="1" noChangeArrowheads="1"/>
          </p:cNvSpPr>
          <p:nvPr/>
        </p:nvSpPr>
        <p:spPr bwMode="auto">
          <a:xfrm>
            <a:off x="798513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Oval 55"/>
          <p:cNvSpPr>
            <a:spLocks noChangeAspect="1" noChangeArrowheads="1"/>
          </p:cNvSpPr>
          <p:nvPr/>
        </p:nvSpPr>
        <p:spPr bwMode="auto">
          <a:xfrm>
            <a:off x="9652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Oval 56"/>
          <p:cNvSpPr>
            <a:spLocks noChangeAspect="1" noChangeArrowheads="1"/>
          </p:cNvSpPr>
          <p:nvPr/>
        </p:nvSpPr>
        <p:spPr bwMode="auto">
          <a:xfrm>
            <a:off x="1131888" y="214788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Oval 57"/>
          <p:cNvSpPr>
            <a:spLocks noChangeAspect="1" noChangeArrowheads="1"/>
          </p:cNvSpPr>
          <p:nvPr/>
        </p:nvSpPr>
        <p:spPr bwMode="auto">
          <a:xfrm>
            <a:off x="129857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Oval 58"/>
          <p:cNvSpPr>
            <a:spLocks noChangeAspect="1" noChangeArrowheads="1"/>
          </p:cNvSpPr>
          <p:nvPr/>
        </p:nvSpPr>
        <p:spPr bwMode="auto">
          <a:xfrm>
            <a:off x="1465263" y="214788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Oval 59"/>
          <p:cNvSpPr>
            <a:spLocks noChangeAspect="1" noChangeArrowheads="1"/>
          </p:cNvSpPr>
          <p:nvPr/>
        </p:nvSpPr>
        <p:spPr bwMode="auto">
          <a:xfrm>
            <a:off x="1631950" y="2147888"/>
            <a:ext cx="90488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Oval 60"/>
          <p:cNvSpPr>
            <a:spLocks noChangeAspect="1" noChangeArrowheads="1"/>
          </p:cNvSpPr>
          <p:nvPr/>
        </p:nvSpPr>
        <p:spPr bwMode="auto">
          <a:xfrm>
            <a:off x="1798638" y="2147888"/>
            <a:ext cx="90487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Oval 61"/>
          <p:cNvSpPr>
            <a:spLocks noChangeAspect="1" noChangeArrowheads="1"/>
          </p:cNvSpPr>
          <p:nvPr/>
        </p:nvSpPr>
        <p:spPr bwMode="auto">
          <a:xfrm>
            <a:off x="19653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Oval 62"/>
          <p:cNvSpPr>
            <a:spLocks noChangeAspect="1" noChangeArrowheads="1"/>
          </p:cNvSpPr>
          <p:nvPr/>
        </p:nvSpPr>
        <p:spPr bwMode="auto">
          <a:xfrm>
            <a:off x="21336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Oval 63"/>
          <p:cNvSpPr>
            <a:spLocks noChangeAspect="1" noChangeArrowheads="1"/>
          </p:cNvSpPr>
          <p:nvPr/>
        </p:nvSpPr>
        <p:spPr bwMode="auto">
          <a:xfrm>
            <a:off x="6318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Oval 64"/>
          <p:cNvSpPr>
            <a:spLocks noChangeAspect="1" noChangeArrowheads="1"/>
          </p:cNvSpPr>
          <p:nvPr/>
        </p:nvSpPr>
        <p:spPr bwMode="auto">
          <a:xfrm>
            <a:off x="798513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Oval 65"/>
          <p:cNvSpPr>
            <a:spLocks noChangeAspect="1" noChangeArrowheads="1"/>
          </p:cNvSpPr>
          <p:nvPr/>
        </p:nvSpPr>
        <p:spPr bwMode="auto">
          <a:xfrm>
            <a:off x="965200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Oval 66"/>
          <p:cNvSpPr>
            <a:spLocks noChangeAspect="1" noChangeArrowheads="1"/>
          </p:cNvSpPr>
          <p:nvPr/>
        </p:nvSpPr>
        <p:spPr bwMode="auto">
          <a:xfrm>
            <a:off x="113188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Oval 67"/>
          <p:cNvSpPr>
            <a:spLocks noChangeAspect="1" noChangeArrowheads="1"/>
          </p:cNvSpPr>
          <p:nvPr/>
        </p:nvSpPr>
        <p:spPr bwMode="auto">
          <a:xfrm>
            <a:off x="129857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Oval 68"/>
          <p:cNvSpPr>
            <a:spLocks noChangeAspect="1" noChangeArrowheads="1"/>
          </p:cNvSpPr>
          <p:nvPr/>
        </p:nvSpPr>
        <p:spPr bwMode="auto">
          <a:xfrm>
            <a:off x="1465263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spect="1" noChangeArrowheads="1"/>
          </p:cNvSpPr>
          <p:nvPr/>
        </p:nvSpPr>
        <p:spPr bwMode="auto">
          <a:xfrm>
            <a:off x="1631950" y="2308225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spect="1" noChangeArrowheads="1"/>
          </p:cNvSpPr>
          <p:nvPr/>
        </p:nvSpPr>
        <p:spPr bwMode="auto">
          <a:xfrm>
            <a:off x="179863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spect="1" noChangeArrowheads="1"/>
          </p:cNvSpPr>
          <p:nvPr/>
        </p:nvSpPr>
        <p:spPr bwMode="auto">
          <a:xfrm>
            <a:off x="19653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Oval 72"/>
          <p:cNvSpPr>
            <a:spLocks noChangeAspect="1" noChangeArrowheads="1"/>
          </p:cNvSpPr>
          <p:nvPr/>
        </p:nvSpPr>
        <p:spPr bwMode="auto">
          <a:xfrm>
            <a:off x="2133600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Oval 73"/>
          <p:cNvSpPr>
            <a:spLocks noChangeAspect="1" noChangeArrowheads="1"/>
          </p:cNvSpPr>
          <p:nvPr/>
        </p:nvSpPr>
        <p:spPr bwMode="auto">
          <a:xfrm>
            <a:off x="6318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4" name="Oval 74"/>
          <p:cNvSpPr>
            <a:spLocks noChangeAspect="1" noChangeArrowheads="1"/>
          </p:cNvSpPr>
          <p:nvPr/>
        </p:nvSpPr>
        <p:spPr bwMode="auto">
          <a:xfrm>
            <a:off x="798513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5" name="Oval 75"/>
          <p:cNvSpPr>
            <a:spLocks noChangeAspect="1" noChangeArrowheads="1"/>
          </p:cNvSpPr>
          <p:nvPr/>
        </p:nvSpPr>
        <p:spPr bwMode="auto">
          <a:xfrm>
            <a:off x="965200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Oval 76"/>
          <p:cNvSpPr>
            <a:spLocks noChangeAspect="1" noChangeArrowheads="1"/>
          </p:cNvSpPr>
          <p:nvPr/>
        </p:nvSpPr>
        <p:spPr bwMode="auto">
          <a:xfrm>
            <a:off x="1131888" y="246697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7" name="Oval 77"/>
          <p:cNvSpPr>
            <a:spLocks noChangeAspect="1" noChangeArrowheads="1"/>
          </p:cNvSpPr>
          <p:nvPr/>
        </p:nvSpPr>
        <p:spPr bwMode="auto">
          <a:xfrm>
            <a:off x="1298575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8" name="Oval 78"/>
          <p:cNvSpPr>
            <a:spLocks noChangeAspect="1" noChangeArrowheads="1"/>
          </p:cNvSpPr>
          <p:nvPr/>
        </p:nvSpPr>
        <p:spPr bwMode="auto">
          <a:xfrm>
            <a:off x="1465263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9" name="Oval 79"/>
          <p:cNvSpPr>
            <a:spLocks noChangeAspect="1" noChangeArrowheads="1"/>
          </p:cNvSpPr>
          <p:nvPr/>
        </p:nvSpPr>
        <p:spPr bwMode="auto">
          <a:xfrm>
            <a:off x="1631950" y="2466975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Oval 80"/>
          <p:cNvSpPr>
            <a:spLocks noChangeAspect="1" noChangeArrowheads="1"/>
          </p:cNvSpPr>
          <p:nvPr/>
        </p:nvSpPr>
        <p:spPr bwMode="auto">
          <a:xfrm>
            <a:off x="1798638" y="2466975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1" name="Oval 81"/>
          <p:cNvSpPr>
            <a:spLocks noChangeAspect="1" noChangeArrowheads="1"/>
          </p:cNvSpPr>
          <p:nvPr/>
        </p:nvSpPr>
        <p:spPr bwMode="auto">
          <a:xfrm>
            <a:off x="19653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Oval 82"/>
          <p:cNvSpPr>
            <a:spLocks noChangeAspect="1" noChangeArrowheads="1"/>
          </p:cNvSpPr>
          <p:nvPr/>
        </p:nvSpPr>
        <p:spPr bwMode="auto">
          <a:xfrm>
            <a:off x="2133600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3" name="Oval 83"/>
          <p:cNvSpPr>
            <a:spLocks noChangeAspect="1" noChangeArrowheads="1"/>
          </p:cNvSpPr>
          <p:nvPr/>
        </p:nvSpPr>
        <p:spPr bwMode="auto">
          <a:xfrm>
            <a:off x="631825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spect="1" noChangeArrowheads="1"/>
          </p:cNvSpPr>
          <p:nvPr/>
        </p:nvSpPr>
        <p:spPr bwMode="auto">
          <a:xfrm>
            <a:off x="79851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Oval 85"/>
          <p:cNvSpPr>
            <a:spLocks noChangeAspect="1" noChangeArrowheads="1"/>
          </p:cNvSpPr>
          <p:nvPr/>
        </p:nvSpPr>
        <p:spPr bwMode="auto">
          <a:xfrm>
            <a:off x="9652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Oval 86"/>
          <p:cNvSpPr>
            <a:spLocks noChangeAspect="1" noChangeArrowheads="1"/>
          </p:cNvSpPr>
          <p:nvPr/>
        </p:nvSpPr>
        <p:spPr bwMode="auto">
          <a:xfrm>
            <a:off x="113188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spect="1" noChangeArrowheads="1"/>
          </p:cNvSpPr>
          <p:nvPr/>
        </p:nvSpPr>
        <p:spPr bwMode="auto">
          <a:xfrm>
            <a:off x="129857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spect="1" noChangeArrowheads="1"/>
          </p:cNvSpPr>
          <p:nvPr/>
        </p:nvSpPr>
        <p:spPr bwMode="auto">
          <a:xfrm>
            <a:off x="146526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spect="1" noChangeArrowheads="1"/>
          </p:cNvSpPr>
          <p:nvPr/>
        </p:nvSpPr>
        <p:spPr bwMode="auto">
          <a:xfrm>
            <a:off x="1631950" y="2625725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spect="1" noChangeArrowheads="1"/>
          </p:cNvSpPr>
          <p:nvPr/>
        </p:nvSpPr>
        <p:spPr bwMode="auto">
          <a:xfrm>
            <a:off x="179863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Oval 91"/>
          <p:cNvSpPr>
            <a:spLocks noChangeAspect="1" noChangeArrowheads="1"/>
          </p:cNvSpPr>
          <p:nvPr/>
        </p:nvSpPr>
        <p:spPr bwMode="auto">
          <a:xfrm>
            <a:off x="196532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2" name="Oval 92"/>
          <p:cNvSpPr>
            <a:spLocks noChangeAspect="1" noChangeArrowheads="1"/>
          </p:cNvSpPr>
          <p:nvPr/>
        </p:nvSpPr>
        <p:spPr bwMode="auto">
          <a:xfrm>
            <a:off x="21336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3" name="Oval 93"/>
          <p:cNvSpPr>
            <a:spLocks noChangeAspect="1" noChangeArrowheads="1"/>
          </p:cNvSpPr>
          <p:nvPr/>
        </p:nvSpPr>
        <p:spPr bwMode="auto">
          <a:xfrm>
            <a:off x="6318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4" name="Oval 94"/>
          <p:cNvSpPr>
            <a:spLocks noChangeAspect="1" noChangeArrowheads="1"/>
          </p:cNvSpPr>
          <p:nvPr/>
        </p:nvSpPr>
        <p:spPr bwMode="auto">
          <a:xfrm>
            <a:off x="798513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Oval 95"/>
          <p:cNvSpPr>
            <a:spLocks noChangeAspect="1" noChangeArrowheads="1"/>
          </p:cNvSpPr>
          <p:nvPr/>
        </p:nvSpPr>
        <p:spPr bwMode="auto">
          <a:xfrm>
            <a:off x="965200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6" name="Oval 96"/>
          <p:cNvSpPr>
            <a:spLocks noChangeAspect="1" noChangeArrowheads="1"/>
          </p:cNvSpPr>
          <p:nvPr/>
        </p:nvSpPr>
        <p:spPr bwMode="auto">
          <a:xfrm>
            <a:off x="113188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7" name="Oval 97"/>
          <p:cNvSpPr>
            <a:spLocks noChangeAspect="1" noChangeArrowheads="1"/>
          </p:cNvSpPr>
          <p:nvPr/>
        </p:nvSpPr>
        <p:spPr bwMode="auto">
          <a:xfrm>
            <a:off x="129857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8" name="Oval 98"/>
          <p:cNvSpPr>
            <a:spLocks noChangeAspect="1" noChangeArrowheads="1"/>
          </p:cNvSpPr>
          <p:nvPr/>
        </p:nvSpPr>
        <p:spPr bwMode="auto">
          <a:xfrm>
            <a:off x="1465263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9" name="Oval 99"/>
          <p:cNvSpPr>
            <a:spLocks noChangeAspect="1" noChangeArrowheads="1"/>
          </p:cNvSpPr>
          <p:nvPr/>
        </p:nvSpPr>
        <p:spPr bwMode="auto">
          <a:xfrm>
            <a:off x="1631950" y="2786063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0" name="Oval 100"/>
          <p:cNvSpPr>
            <a:spLocks noChangeAspect="1" noChangeArrowheads="1"/>
          </p:cNvSpPr>
          <p:nvPr/>
        </p:nvSpPr>
        <p:spPr bwMode="auto">
          <a:xfrm>
            <a:off x="179863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1" name="Oval 101"/>
          <p:cNvSpPr>
            <a:spLocks noChangeAspect="1" noChangeArrowheads="1"/>
          </p:cNvSpPr>
          <p:nvPr/>
        </p:nvSpPr>
        <p:spPr bwMode="auto">
          <a:xfrm>
            <a:off x="19653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" name="Oval 102"/>
          <p:cNvSpPr>
            <a:spLocks noChangeAspect="1" noChangeArrowheads="1"/>
          </p:cNvSpPr>
          <p:nvPr/>
        </p:nvSpPr>
        <p:spPr bwMode="auto">
          <a:xfrm>
            <a:off x="2133600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 flipH="1">
            <a:off x="555625" y="1266825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 rot="16200000" flipH="1">
            <a:off x="-287337" y="211455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5" name="Group 105"/>
          <p:cNvGrpSpPr>
            <a:grpSpLocks/>
          </p:cNvGrpSpPr>
          <p:nvPr/>
        </p:nvGrpSpPr>
        <p:grpSpPr bwMode="auto">
          <a:xfrm>
            <a:off x="3217863" y="1276350"/>
            <a:ext cx="1752600" cy="1676400"/>
            <a:chOff x="3840" y="1872"/>
            <a:chExt cx="1104" cy="1056"/>
          </a:xfrm>
        </p:grpSpPr>
        <p:sp>
          <p:nvSpPr>
            <p:cNvPr id="10417" name="Oval 106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8" name="Oval 107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9" name="Oval 108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0" name="Oval 109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1" name="Oval 110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2" name="Oval 111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3" name="Oval 112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4" name="Oval 113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5" name="Oval 114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6" name="Oval 115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7" name="Oval 116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8" name="Oval 117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9" name="Oval 118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0" name="Oval 119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1" name="Oval 120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2" name="Oval 121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3" name="Oval 122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4" name="Oval 123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5" name="Oval 124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6" name="Oval 125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7" name="Oval 126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8" name="Oval 127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9" name="Oval 128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0" name="Oval 129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1" name="Oval 130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2" name="Oval 131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3" name="Oval 132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4" name="Oval 133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" name="Oval 134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" name="Oval 135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" name="Oval 136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" name="Oval 137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" name="Oval 138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" name="Oval 139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" name="Oval 140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2" name="Oval 141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" name="Oval 142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4" name="Oval 143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" name="Oval 144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" name="Oval 145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7" name="Oval 146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8" name="Oval 147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9" name="Oval 148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0" name="Oval 149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1" name="Oval 150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2" name="Oval 151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3" name="Oval 152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4" name="Oval 153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" name="Oval 154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6" name="Oval 155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7" name="Oval 156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8" name="Oval 157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9" name="Oval 158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0" name="Oval 159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1" name="Oval 160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2" name="Oval 161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3" name="Oval 162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4" name="Oval 163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" name="Oval 164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6" name="Oval 165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7" name="Oval 166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8" name="Oval 167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9" name="Oval 168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0" name="Oval 169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1" name="Oval 170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2" name="Oval 171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3" name="Oval 172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4" name="Oval 173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5" name="Oval 174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6" name="Oval 175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7" name="Oval 176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8" name="Oval 177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9" name="Oval 178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0" name="Oval 179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1" name="Oval 180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2" name="Oval 181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3" name="Oval 182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4" name="Oval 183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5" name="Oval 184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6" name="Oval 185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7" name="Oval 186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8" name="Oval 187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9" name="Oval 188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0" name="Oval 189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1" name="Oval 190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2" name="Oval 191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3" name="Oval 192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4" name="Oval 193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5" name="Oval 194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" name="Oval 195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7" name="Oval 196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8" name="Oval 197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9" name="Oval 198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0" name="Oval 199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1" name="Oval 200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2" name="Oval 201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3" name="Oval 202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4" name="Oval 203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5" name="Oval 204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6" name="Oval 205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7" name="Rectangle 206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8" name="Line 207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9" name="Line 208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0" name="Line 209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1" name="Line 210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2" name="Line 211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6" name="Group 212"/>
          <p:cNvGrpSpPr>
            <a:grpSpLocks noChangeAspect="1"/>
          </p:cNvGrpSpPr>
          <p:nvPr/>
        </p:nvGrpSpPr>
        <p:grpSpPr bwMode="auto">
          <a:xfrm>
            <a:off x="3238500" y="3276600"/>
            <a:ext cx="1711325" cy="2185988"/>
            <a:chOff x="1872" y="2256"/>
            <a:chExt cx="940" cy="1201"/>
          </a:xfrm>
        </p:grpSpPr>
        <p:sp>
          <p:nvSpPr>
            <p:cNvPr id="10384" name="Text Box 213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0385" name="Text Box 214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386" name="Text Box 215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387" name="Line 216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8" name="Line 217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9" name="Line 218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0" name="Line 219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1" name="Oval 220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2" name="Oval 221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3" name="Oval 222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4" name="Oval 223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5" name="Oval 224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6" name="Oval 225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7" name="Oval 226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8" name="Oval 227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9" name="Oval 228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0" name="Oval 229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1" name="Line 230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Line 231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Line 232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Line 233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Line 234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Line 235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Line 236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Line 237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Line 238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Text Box 239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411" name="Text Box 240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412" name="Text Box 241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413" name="Text Box 242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414" name="Text Box 243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415" name="Text Box 244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0416" name="Text Box 245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grpSp>
        <p:nvGrpSpPr>
          <p:cNvPr id="10347" name="Group 246"/>
          <p:cNvGrpSpPr>
            <a:grpSpLocks/>
          </p:cNvGrpSpPr>
          <p:nvPr/>
        </p:nvGrpSpPr>
        <p:grpSpPr bwMode="auto">
          <a:xfrm>
            <a:off x="571500" y="3276600"/>
            <a:ext cx="1711325" cy="2185988"/>
            <a:chOff x="1008" y="2064"/>
            <a:chExt cx="1078" cy="1377"/>
          </a:xfrm>
        </p:grpSpPr>
        <p:sp>
          <p:nvSpPr>
            <p:cNvPr id="10355" name="Text Box 247"/>
            <p:cNvSpPr txBox="1">
              <a:spLocks noChangeAspect="1" noChangeArrowheads="1"/>
            </p:cNvSpPr>
            <p:nvPr/>
          </p:nvSpPr>
          <p:spPr bwMode="auto">
            <a:xfrm>
              <a:off x="1865" y="2807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0356" name="Text Box 248"/>
            <p:cNvSpPr txBox="1">
              <a:spLocks noChangeAspect="1" noChangeArrowheads="1"/>
            </p:cNvSpPr>
            <p:nvPr/>
          </p:nvSpPr>
          <p:spPr bwMode="auto">
            <a:xfrm>
              <a:off x="1015" y="2126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357" name="Text Box 249"/>
            <p:cNvSpPr txBox="1">
              <a:spLocks noChangeAspect="1" noChangeArrowheads="1"/>
            </p:cNvSpPr>
            <p:nvPr/>
          </p:nvSpPr>
          <p:spPr bwMode="auto">
            <a:xfrm>
              <a:off x="1431" y="206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358" name="Oval 250"/>
            <p:cNvSpPr>
              <a:spLocks noChangeAspect="1" noChangeArrowheads="1"/>
            </p:cNvSpPr>
            <p:nvPr/>
          </p:nvSpPr>
          <p:spPr bwMode="auto">
            <a:xfrm>
              <a:off x="114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9" name="Oval 251"/>
            <p:cNvSpPr>
              <a:spLocks noChangeAspect="1" noChangeArrowheads="1"/>
            </p:cNvSpPr>
            <p:nvPr/>
          </p:nvSpPr>
          <p:spPr bwMode="auto">
            <a:xfrm>
              <a:off x="147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0" name="Oval 252"/>
            <p:cNvSpPr>
              <a:spLocks noChangeAspect="1" noChangeArrowheads="1"/>
            </p:cNvSpPr>
            <p:nvPr/>
          </p:nvSpPr>
          <p:spPr bwMode="auto">
            <a:xfrm>
              <a:off x="1810" y="321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1" name="Oval 253"/>
            <p:cNvSpPr>
              <a:spLocks noChangeAspect="1" noChangeArrowheads="1"/>
            </p:cNvSpPr>
            <p:nvPr/>
          </p:nvSpPr>
          <p:spPr bwMode="auto">
            <a:xfrm>
              <a:off x="114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2" name="Oval 254"/>
            <p:cNvSpPr>
              <a:spLocks noChangeAspect="1" noChangeArrowheads="1"/>
            </p:cNvSpPr>
            <p:nvPr/>
          </p:nvSpPr>
          <p:spPr bwMode="auto">
            <a:xfrm>
              <a:off x="147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" name="Oval 255"/>
            <p:cNvSpPr>
              <a:spLocks noChangeAspect="1" noChangeArrowheads="1"/>
            </p:cNvSpPr>
            <p:nvPr/>
          </p:nvSpPr>
          <p:spPr bwMode="auto">
            <a:xfrm>
              <a:off x="1810" y="222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4" name="Oval 256"/>
            <p:cNvSpPr>
              <a:spLocks noChangeAspect="1" noChangeArrowheads="1"/>
            </p:cNvSpPr>
            <p:nvPr/>
          </p:nvSpPr>
          <p:spPr bwMode="auto">
            <a:xfrm>
              <a:off x="1149" y="255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5" name="Oval 257"/>
            <p:cNvSpPr>
              <a:spLocks noChangeAspect="1" noChangeArrowheads="1"/>
            </p:cNvSpPr>
            <p:nvPr/>
          </p:nvSpPr>
          <p:spPr bwMode="auto">
            <a:xfrm>
              <a:off x="1810" y="255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6" name="Oval 258"/>
            <p:cNvSpPr>
              <a:spLocks noChangeAspect="1" noChangeArrowheads="1"/>
            </p:cNvSpPr>
            <p:nvPr/>
          </p:nvSpPr>
          <p:spPr bwMode="auto">
            <a:xfrm>
              <a:off x="1479" y="288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7" name="Oval 259"/>
            <p:cNvSpPr>
              <a:spLocks noChangeAspect="1" noChangeArrowheads="1"/>
            </p:cNvSpPr>
            <p:nvPr/>
          </p:nvSpPr>
          <p:spPr bwMode="auto">
            <a:xfrm>
              <a:off x="1810" y="288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8" name="Line 260"/>
            <p:cNvSpPr>
              <a:spLocks noChangeAspect="1" noChangeShapeType="1"/>
            </p:cNvSpPr>
            <p:nvPr/>
          </p:nvSpPr>
          <p:spPr bwMode="auto">
            <a:xfrm>
              <a:off x="1204" y="3268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Line 261"/>
            <p:cNvSpPr>
              <a:spLocks noChangeAspect="1" noChangeShapeType="1"/>
            </p:cNvSpPr>
            <p:nvPr/>
          </p:nvSpPr>
          <p:spPr bwMode="auto">
            <a:xfrm>
              <a:off x="1204" y="227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Line 262"/>
            <p:cNvSpPr>
              <a:spLocks noChangeAspect="1" noChangeShapeType="1"/>
            </p:cNvSpPr>
            <p:nvPr/>
          </p:nvSpPr>
          <p:spPr bwMode="auto">
            <a:xfrm>
              <a:off x="1204" y="260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Line 263"/>
            <p:cNvSpPr>
              <a:spLocks noChangeAspect="1" noChangeShapeType="1"/>
            </p:cNvSpPr>
            <p:nvPr/>
          </p:nvSpPr>
          <p:spPr bwMode="auto">
            <a:xfrm>
              <a:off x="1534" y="2938"/>
              <a:ext cx="3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Line 264"/>
            <p:cNvSpPr>
              <a:spLocks noChangeAspect="1" noChangeShapeType="1"/>
            </p:cNvSpPr>
            <p:nvPr/>
          </p:nvSpPr>
          <p:spPr bwMode="auto">
            <a:xfrm rot="-5400000">
              <a:off x="1700" y="3103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Line 265"/>
            <p:cNvSpPr>
              <a:spLocks noChangeAspect="1" noChangeShapeType="1"/>
            </p:cNvSpPr>
            <p:nvPr/>
          </p:nvSpPr>
          <p:spPr bwMode="auto">
            <a:xfrm rot="-5400000">
              <a:off x="1700" y="2442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4" name="Line 266"/>
            <p:cNvSpPr>
              <a:spLocks noChangeAspect="1" noChangeShapeType="1"/>
            </p:cNvSpPr>
            <p:nvPr/>
          </p:nvSpPr>
          <p:spPr bwMode="auto">
            <a:xfrm rot="-5400000">
              <a:off x="708" y="2773"/>
              <a:ext cx="9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Line 267"/>
            <p:cNvSpPr>
              <a:spLocks noChangeAspect="1" noChangeShapeType="1"/>
            </p:cNvSpPr>
            <p:nvPr/>
          </p:nvSpPr>
          <p:spPr bwMode="auto">
            <a:xfrm rot="-5400000">
              <a:off x="1204" y="2938"/>
              <a:ext cx="330" cy="3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6" name="Line 268"/>
            <p:cNvSpPr>
              <a:spLocks noChangeAspect="1" noChangeShapeType="1"/>
            </p:cNvSpPr>
            <p:nvPr/>
          </p:nvSpPr>
          <p:spPr bwMode="auto">
            <a:xfrm rot="5400000" flipV="1">
              <a:off x="1369" y="2442"/>
              <a:ext cx="331" cy="6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7" name="Text Box 269"/>
            <p:cNvSpPr txBox="1">
              <a:spLocks noChangeAspect="1" noChangeArrowheads="1"/>
            </p:cNvSpPr>
            <p:nvPr/>
          </p:nvSpPr>
          <p:spPr bwMode="auto">
            <a:xfrm>
              <a:off x="186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378" name="Text Box 270"/>
            <p:cNvSpPr txBox="1">
              <a:spLocks noChangeAspect="1" noChangeArrowheads="1"/>
            </p:cNvSpPr>
            <p:nvPr/>
          </p:nvSpPr>
          <p:spPr bwMode="auto">
            <a:xfrm>
              <a:off x="1352" y="276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379" name="Text Box 271"/>
            <p:cNvSpPr txBox="1">
              <a:spLocks noChangeAspect="1" noChangeArrowheads="1"/>
            </p:cNvSpPr>
            <p:nvPr/>
          </p:nvSpPr>
          <p:spPr bwMode="auto">
            <a:xfrm>
              <a:off x="1424" y="3268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380" name="Text Box 272"/>
            <p:cNvSpPr txBox="1">
              <a:spLocks noChangeAspect="1" noChangeArrowheads="1"/>
            </p:cNvSpPr>
            <p:nvPr/>
          </p:nvSpPr>
          <p:spPr bwMode="auto">
            <a:xfrm>
              <a:off x="1861" y="249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381" name="Text Box 273"/>
            <p:cNvSpPr txBox="1">
              <a:spLocks noChangeAspect="1" noChangeArrowheads="1"/>
            </p:cNvSpPr>
            <p:nvPr/>
          </p:nvSpPr>
          <p:spPr bwMode="auto">
            <a:xfrm>
              <a:off x="1865" y="211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382" name="Text Box 274"/>
            <p:cNvSpPr txBox="1">
              <a:spLocks noChangeAspect="1" noChangeArrowheads="1"/>
            </p:cNvSpPr>
            <p:nvPr/>
          </p:nvSpPr>
          <p:spPr bwMode="auto">
            <a:xfrm>
              <a:off x="1008" y="2497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0383" name="Text Box 275"/>
            <p:cNvSpPr txBox="1">
              <a:spLocks noChangeAspect="1" noChangeArrowheads="1"/>
            </p:cNvSpPr>
            <p:nvPr/>
          </p:nvSpPr>
          <p:spPr bwMode="auto">
            <a:xfrm>
              <a:off x="100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sp>
        <p:nvSpPr>
          <p:cNvPr id="10348" name="Line 276"/>
          <p:cNvSpPr>
            <a:spLocks noChangeShapeType="1"/>
          </p:cNvSpPr>
          <p:nvPr/>
        </p:nvSpPr>
        <p:spPr bwMode="auto">
          <a:xfrm>
            <a:off x="2514600" y="2057400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93" name="Text Box 277"/>
          <p:cNvSpPr txBox="1">
            <a:spLocks noChangeArrowheads="1"/>
          </p:cNvSpPr>
          <p:nvPr/>
        </p:nvSpPr>
        <p:spPr bwMode="auto">
          <a:xfrm>
            <a:off x="974725" y="5605463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G(A)</a:t>
            </a:r>
          </a:p>
        </p:txBody>
      </p:sp>
      <p:sp>
        <p:nvSpPr>
          <p:cNvPr id="163094" name="Text Box 278"/>
          <p:cNvSpPr txBox="1">
            <a:spLocks noChangeArrowheads="1"/>
          </p:cNvSpPr>
          <p:nvPr/>
        </p:nvSpPr>
        <p:spPr bwMode="auto">
          <a:xfrm>
            <a:off x="3505200" y="5562600"/>
            <a:ext cx="1166813" cy="76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G</a:t>
            </a:r>
            <a:r>
              <a:rPr lang="en-US" sz="2400" b="1" baseline="30000" dirty="0">
                <a:solidFill>
                  <a:srgbClr val="FF0000"/>
                </a:solidFill>
                <a:latin typeface="+mn-lt"/>
                <a:ea typeface="+mn-ea"/>
              </a:rPr>
              <a:t>+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(A)</a:t>
            </a:r>
            <a:b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</a:rPr>
              <a:t>[</a:t>
            </a:r>
            <a:r>
              <a:rPr lang="en-US" sz="2000" dirty="0" err="1">
                <a:solidFill>
                  <a:srgbClr val="FF0000"/>
                </a:solidFill>
                <a:latin typeface="+mn-lt"/>
                <a:ea typeface="+mn-ea"/>
              </a:rPr>
              <a:t>chordal</a:t>
            </a: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</a:rPr>
              <a:t>]</a:t>
            </a:r>
          </a:p>
        </p:txBody>
      </p:sp>
      <p:sp>
        <p:nvSpPr>
          <p:cNvPr id="163095" name="Text Box 279"/>
          <p:cNvSpPr txBox="1">
            <a:spLocks noChangeArrowheads="1"/>
          </p:cNvSpPr>
          <p:nvPr/>
        </p:nvSpPr>
        <p:spPr bwMode="auto">
          <a:xfrm>
            <a:off x="5189538" y="3644900"/>
            <a:ext cx="3917950" cy="1420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Symmetric Gaussian elimination: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for j = 1 to n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add edges between j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higher-numbered neighbors</a:t>
            </a:r>
          </a:p>
        </p:txBody>
      </p:sp>
      <p:sp>
        <p:nvSpPr>
          <p:cNvPr id="163096" name="Text Box 280"/>
          <p:cNvSpPr txBox="1">
            <a:spLocks noChangeArrowheads="1"/>
          </p:cNvSpPr>
          <p:nvPr/>
        </p:nvSpPr>
        <p:spPr bwMode="auto">
          <a:xfrm>
            <a:off x="5157788" y="1841500"/>
            <a:ext cx="3913187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FF0000"/>
                </a:solidFill>
                <a:latin typeface="+mn-lt"/>
                <a:ea typeface="+mn-ea"/>
              </a:rPr>
              <a:t>Fill</a:t>
            </a:r>
            <a:r>
              <a:rPr lang="en-US" sz="2400" b="1" dirty="0">
                <a:solidFill>
                  <a:srgbClr val="FF0000"/>
                </a:solidFill>
                <a:latin typeface="+mn-lt"/>
                <a:ea typeface="+mn-ea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latin typeface="+mn-lt"/>
                <a:ea typeface="+mn-ea"/>
              </a:rPr>
              <a:t>new </a:t>
            </a:r>
            <a:r>
              <a:rPr lang="en-US" sz="2400" dirty="0" err="1">
                <a:latin typeface="+mn-lt"/>
                <a:ea typeface="+mn-ea"/>
              </a:rPr>
              <a:t>nonzeros</a:t>
            </a:r>
            <a:r>
              <a:rPr lang="en-US" sz="2400" dirty="0">
                <a:latin typeface="+mn-lt"/>
                <a:ea typeface="+mn-ea"/>
              </a:rPr>
              <a:t> in factor</a:t>
            </a:r>
            <a:endParaRPr lang="en-US" sz="2400" baseline="30000" dirty="0">
              <a:latin typeface="+mn-lt"/>
              <a:ea typeface="+mn-ea"/>
            </a:endParaRPr>
          </a:p>
        </p:txBody>
      </p:sp>
      <p:sp>
        <p:nvSpPr>
          <p:cNvPr id="10353" name="Line 281"/>
          <p:cNvSpPr>
            <a:spLocks noChangeShapeType="1"/>
          </p:cNvSpPr>
          <p:nvPr/>
        </p:nvSpPr>
        <p:spPr bwMode="auto">
          <a:xfrm flipH="1">
            <a:off x="550863" y="2952750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82"/>
          <p:cNvSpPr>
            <a:spLocks noChangeShapeType="1"/>
          </p:cNvSpPr>
          <p:nvPr/>
        </p:nvSpPr>
        <p:spPr bwMode="auto">
          <a:xfrm rot="16200000" flipH="1">
            <a:off x="1468438" y="210820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11637</TotalTime>
  <Words>2070</Words>
  <Application>Microsoft Macintosh PowerPoint</Application>
  <PresentationFormat>On-screen Show (4:3)</PresentationFormat>
  <Paragraphs>476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Default Design</vt:lpstr>
      <vt:lpstr>Document</vt:lpstr>
      <vt:lpstr>CS 240A:  Solving Ax = b in parallel</vt:lpstr>
      <vt:lpstr>Matrix and Graph</vt:lpstr>
      <vt:lpstr>Compressed Sparse Matrix Storage</vt:lpstr>
      <vt:lpstr>The Landscape of Ax=b Solvers</vt:lpstr>
      <vt:lpstr>CS 240A:  Solving Ax = b in parallel</vt:lpstr>
      <vt:lpstr>Gaussian elimination to solve  Ax = b</vt:lpstr>
      <vt:lpstr>Sparse Column Cholesky Factorization</vt:lpstr>
      <vt:lpstr>Irregular mesh: NASA Airfoil in 2D</vt:lpstr>
      <vt:lpstr>Graphs and Sparse Matrices:  Cholesky factorization</vt:lpstr>
      <vt:lpstr>Permutations of the 2-D model problem</vt:lpstr>
      <vt:lpstr>Nested dissection ordering</vt:lpstr>
      <vt:lpstr>Separators in theory</vt:lpstr>
      <vt:lpstr>Separators in practice</vt:lpstr>
      <vt:lpstr>Complexity of direct methods</vt:lpstr>
      <vt:lpstr>CS 240A:  Solving Ax = b in parallel</vt:lpstr>
      <vt:lpstr>The Landscape of Ax=b Solvers</vt:lpstr>
      <vt:lpstr>Conjugate gradient iteration</vt:lpstr>
      <vt:lpstr>Sparse matrix data structure (stored by rows)</vt:lpstr>
      <vt:lpstr>Distributed row sparse matrix data structure</vt:lpstr>
      <vt:lpstr>PowerPoint Presentation</vt:lpstr>
      <vt:lpstr>Sparse Matrix-Vector Multiplication</vt:lpstr>
      <vt:lpstr>CS 240A:  Solving Ax = b in parallel</vt:lpstr>
      <vt:lpstr>Conjugate gradient:  Convergence</vt:lpstr>
      <vt:lpstr>Preconditioners</vt:lpstr>
      <vt:lpstr>Preconditioned conjugate gradient iteration</vt:lpstr>
      <vt:lpstr>Choosing a good preconditioner</vt:lpstr>
      <vt:lpstr>Incomplete Cholesky factorization  (IC, ILU)</vt:lpstr>
      <vt:lpstr>Incomplete Cholesky and ILU:   Variants</vt:lpstr>
      <vt:lpstr>Incomplete Cholesky and ILU:   Issues</vt:lpstr>
      <vt:lpstr>Coloring for parallel nonsymmetric preconditioning    [Aggarwal, Gibou, G]</vt:lpstr>
      <vt:lpstr>Sparse approximate inverses</vt:lpstr>
      <vt:lpstr>Other Krylov subspace methods</vt:lpstr>
      <vt:lpstr>Multigrid</vt:lpstr>
      <vt:lpstr>Complexity of linear solvers</vt:lpstr>
      <vt:lpstr>Complexity of direct methods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676</cp:revision>
  <cp:lastPrinted>1999-10-20T00:13:40Z</cp:lastPrinted>
  <dcterms:created xsi:type="dcterms:W3CDTF">1998-10-05T22:15:03Z</dcterms:created>
  <dcterms:modified xsi:type="dcterms:W3CDTF">2011-04-20T15:23:02Z</dcterms:modified>
</cp:coreProperties>
</file>