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ppt" ContentType="application/vnd.ms-powerpoint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6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7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2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3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4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5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6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17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18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19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0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1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heme/theme22.xml" ContentType="application/vnd.openxmlformats-officedocument.theme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theme/theme23.xml" ContentType="application/vnd.openxmlformats-officedocument.theme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24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theme/theme25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26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27.xml" ContentType="application/vnd.openxmlformats-officedocument.theme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theme/theme28.xml" ContentType="application/vnd.openxmlformats-officedocument.theme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29.xml" ContentType="application/vnd.openxmlformats-officedocument.theme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theme/theme30.xml" ContentType="application/vnd.openxmlformats-officedocument.theme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31.xml" ContentType="application/vnd.openxmlformats-officedocument.theme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theme/theme32.xml" ContentType="application/vnd.openxmlformats-officedocument.theme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theme/theme33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theme/theme34.xml" ContentType="application/vnd.openxmlformats-officedocument.theme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embeddings/oleObject21.bin" ContentType="application/vnd.openxmlformats-officedocument.oleObject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2.xml" ContentType="application/vnd.openxmlformats-officedocument.presentationml.tags+xml"/>
  <Override PartName="/ppt/notesSlides/notesSlide22.xml" ContentType="application/vnd.openxmlformats-officedocument.presentationml.notesSlide+xml"/>
  <Override PartName="/ppt/tags/tag13.xml" ContentType="application/vnd.openxmlformats-officedocument.presentationml.tags+xml"/>
  <Override PartName="/ppt/notesSlides/notesSlide23.xml" ContentType="application/vnd.openxmlformats-officedocument.presentationml.notesSlide+xml"/>
  <Override PartName="/ppt/tags/tag14.xml" ContentType="application/vnd.openxmlformats-officedocument.presentationml.tags+xml"/>
  <Override PartName="/ppt/notesSlides/notesSlide24.xml" ContentType="application/vnd.openxmlformats-officedocument.presentationml.notesSlide+xml"/>
  <Override PartName="/ppt/tags/tag15.xml" ContentType="application/vnd.openxmlformats-officedocument.presentationml.tags+xml"/>
  <Override PartName="/ppt/notesSlides/notesSlide25.xml" ContentType="application/vnd.openxmlformats-officedocument.presentationml.notesSlide+xml"/>
  <Override PartName="/ppt/tags/tag16.xml" ContentType="application/vnd.openxmlformats-officedocument.presentationml.tags+xml"/>
  <Override PartName="/ppt/notesSlides/notesSlide26.xml" ContentType="application/vnd.openxmlformats-officedocument.presentationml.notesSlide+xml"/>
  <Override PartName="/ppt/tags/tag17.xml" ContentType="application/vnd.openxmlformats-officedocument.presentationml.tags+xml"/>
  <Override PartName="/ppt/notesSlides/notesSlide27.xml" ContentType="application/vnd.openxmlformats-officedocument.presentationml.notesSlide+xml"/>
  <Override PartName="/ppt/tags/tag18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805" r:id="rId3"/>
    <p:sldMasterId id="2147483847" r:id="rId4"/>
    <p:sldMasterId id="2147483865" r:id="rId5"/>
    <p:sldMasterId id="2147483883" r:id="rId6"/>
    <p:sldMasterId id="2147483901" r:id="rId7"/>
    <p:sldMasterId id="2147483913" r:id="rId8"/>
    <p:sldMasterId id="2147483961" r:id="rId9"/>
    <p:sldMasterId id="2147483973" r:id="rId10"/>
    <p:sldMasterId id="2147484057" r:id="rId11"/>
    <p:sldMasterId id="2147484081" r:id="rId12"/>
    <p:sldMasterId id="2147484153" r:id="rId13"/>
    <p:sldMasterId id="2147484177" r:id="rId14"/>
    <p:sldMasterId id="2147484195" r:id="rId15"/>
    <p:sldMasterId id="2147484231" r:id="rId16"/>
    <p:sldMasterId id="2147484243" r:id="rId17"/>
    <p:sldMasterId id="2147484261" r:id="rId18"/>
    <p:sldMasterId id="2147484264" r:id="rId19"/>
    <p:sldMasterId id="2147484288" r:id="rId20"/>
    <p:sldMasterId id="2147484330" r:id="rId21"/>
    <p:sldMasterId id="2147484342" r:id="rId22"/>
    <p:sldMasterId id="2147484361" r:id="rId23"/>
    <p:sldMasterId id="2147484380" r:id="rId24"/>
    <p:sldMasterId id="2147484392" r:id="rId25"/>
    <p:sldMasterId id="2147484404" r:id="rId26"/>
    <p:sldMasterId id="2147484418" r:id="rId27"/>
    <p:sldMasterId id="2147484436" r:id="rId28"/>
    <p:sldMasterId id="2147484454" r:id="rId29"/>
    <p:sldMasterId id="2147484472" r:id="rId30"/>
    <p:sldMasterId id="2147484484" r:id="rId31"/>
    <p:sldMasterId id="2147484496" r:id="rId32"/>
    <p:sldMasterId id="2147484508" r:id="rId33"/>
    <p:sldMasterId id="2147484520" r:id="rId34"/>
    <p:sldMasterId id="2147484532" r:id="rId35"/>
  </p:sldMasterIdLst>
  <p:notesMasterIdLst>
    <p:notesMasterId r:id="rId94"/>
  </p:notesMasterIdLst>
  <p:handoutMasterIdLst>
    <p:handoutMasterId r:id="rId95"/>
  </p:handoutMasterIdLst>
  <p:sldIdLst>
    <p:sldId id="796" r:id="rId36"/>
    <p:sldId id="1103" r:id="rId37"/>
    <p:sldId id="1007" r:id="rId38"/>
    <p:sldId id="1071" r:id="rId39"/>
    <p:sldId id="830" r:id="rId40"/>
    <p:sldId id="1234" r:id="rId41"/>
    <p:sldId id="831" r:id="rId42"/>
    <p:sldId id="1048" r:id="rId43"/>
    <p:sldId id="1049" r:id="rId44"/>
    <p:sldId id="1188" r:id="rId45"/>
    <p:sldId id="1190" r:id="rId46"/>
    <p:sldId id="1189" r:id="rId47"/>
    <p:sldId id="1187" r:id="rId48"/>
    <p:sldId id="1101" r:id="rId49"/>
    <p:sldId id="1172" r:id="rId50"/>
    <p:sldId id="829" r:id="rId51"/>
    <p:sldId id="1124" r:id="rId52"/>
    <p:sldId id="1173" r:id="rId53"/>
    <p:sldId id="1174" r:id="rId54"/>
    <p:sldId id="1175" r:id="rId55"/>
    <p:sldId id="1235" r:id="rId56"/>
    <p:sldId id="1072" r:id="rId57"/>
    <p:sldId id="1171" r:id="rId58"/>
    <p:sldId id="876" r:id="rId59"/>
    <p:sldId id="1088" r:id="rId60"/>
    <p:sldId id="1163" r:id="rId61"/>
    <p:sldId id="1164" r:id="rId62"/>
    <p:sldId id="1196" r:id="rId63"/>
    <p:sldId id="1095" r:id="rId64"/>
    <p:sldId id="1208" r:id="rId65"/>
    <p:sldId id="1209" r:id="rId66"/>
    <p:sldId id="1217" r:id="rId67"/>
    <p:sldId id="1073" r:id="rId68"/>
    <p:sldId id="1039" r:id="rId69"/>
    <p:sldId id="1041" r:id="rId70"/>
    <p:sldId id="1042" r:id="rId71"/>
    <p:sldId id="1043" r:id="rId72"/>
    <p:sldId id="1044" r:id="rId73"/>
    <p:sldId id="1098" r:id="rId74"/>
    <p:sldId id="1000" r:id="rId75"/>
    <p:sldId id="1096" r:id="rId76"/>
    <p:sldId id="1144" r:id="rId77"/>
    <p:sldId id="1145" r:id="rId78"/>
    <p:sldId id="1069" r:id="rId79"/>
    <p:sldId id="1194" r:id="rId80"/>
    <p:sldId id="1195" r:id="rId81"/>
    <p:sldId id="1199" r:id="rId82"/>
    <p:sldId id="1202" r:id="rId83"/>
    <p:sldId id="1085" r:id="rId84"/>
    <p:sldId id="1230" r:id="rId85"/>
    <p:sldId id="1178" r:id="rId86"/>
    <p:sldId id="1233" r:id="rId87"/>
    <p:sldId id="1220" r:id="rId88"/>
    <p:sldId id="1222" r:id="rId89"/>
    <p:sldId id="1223" r:id="rId90"/>
    <p:sldId id="1224" r:id="rId91"/>
    <p:sldId id="1225" r:id="rId92"/>
    <p:sldId id="1077" r:id="rId9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45000"/>
      </a:spcBef>
      <a:spcAft>
        <a:spcPct val="0"/>
      </a:spcAft>
      <a:buChar char="•"/>
      <a:defRPr sz="2800" kern="1200">
        <a:solidFill>
          <a:schemeClr val="tx1"/>
        </a:solidFill>
        <a:latin typeface="Verdana" charset="0"/>
        <a:ea typeface="ＭＳ Ｐゴシック" charset="0"/>
        <a:cs typeface="+mn-cs"/>
      </a:defRPr>
    </a:lvl1pPr>
    <a:lvl2pPr marL="456494" algn="l" rtl="0" fontAlgn="base">
      <a:spcBef>
        <a:spcPct val="45000"/>
      </a:spcBef>
      <a:spcAft>
        <a:spcPct val="0"/>
      </a:spcAft>
      <a:buChar char="•"/>
      <a:defRPr sz="2800"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2998" algn="l" rtl="0" fontAlgn="base">
      <a:spcBef>
        <a:spcPct val="45000"/>
      </a:spcBef>
      <a:spcAft>
        <a:spcPct val="0"/>
      </a:spcAft>
      <a:buChar char="•"/>
      <a:defRPr sz="2800"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69508" algn="l" rtl="0" fontAlgn="base">
      <a:spcBef>
        <a:spcPct val="45000"/>
      </a:spcBef>
      <a:spcAft>
        <a:spcPct val="0"/>
      </a:spcAft>
      <a:buChar char="•"/>
      <a:defRPr sz="2800"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6006" algn="l" rtl="0" fontAlgn="base">
      <a:spcBef>
        <a:spcPct val="45000"/>
      </a:spcBef>
      <a:spcAft>
        <a:spcPct val="0"/>
      </a:spcAft>
      <a:buChar char="•"/>
      <a:defRPr sz="2800"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2504" algn="l" defTabSz="456494" rtl="0" eaLnBrk="1" latinLnBrk="0" hangingPunct="1">
      <a:defRPr sz="2800" kern="1200">
        <a:solidFill>
          <a:schemeClr val="tx1"/>
        </a:solidFill>
        <a:latin typeface="Verdana" charset="0"/>
        <a:ea typeface="ＭＳ Ｐゴシック" charset="0"/>
        <a:cs typeface="+mn-cs"/>
      </a:defRPr>
    </a:lvl6pPr>
    <a:lvl7pPr marL="2739010" algn="l" defTabSz="456494" rtl="0" eaLnBrk="1" latinLnBrk="0" hangingPunct="1">
      <a:defRPr sz="2800" kern="1200">
        <a:solidFill>
          <a:schemeClr val="tx1"/>
        </a:solidFill>
        <a:latin typeface="Verdana" charset="0"/>
        <a:ea typeface="ＭＳ Ｐゴシック" charset="0"/>
        <a:cs typeface="+mn-cs"/>
      </a:defRPr>
    </a:lvl7pPr>
    <a:lvl8pPr marL="3195508" algn="l" defTabSz="456494" rtl="0" eaLnBrk="1" latinLnBrk="0" hangingPunct="1">
      <a:defRPr sz="2800" kern="1200">
        <a:solidFill>
          <a:schemeClr val="tx1"/>
        </a:solidFill>
        <a:latin typeface="Verdana" charset="0"/>
        <a:ea typeface="ＭＳ Ｐゴシック" charset="0"/>
        <a:cs typeface="+mn-cs"/>
      </a:defRPr>
    </a:lvl8pPr>
    <a:lvl9pPr marL="3652010" algn="l" defTabSz="456494" rtl="0" eaLnBrk="1" latinLnBrk="0" hangingPunct="1">
      <a:defRPr sz="2800" kern="1200">
        <a:solidFill>
          <a:schemeClr val="tx1"/>
        </a:solidFill>
        <a:latin typeface="Verdan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01C86"/>
    <a:srgbClr val="8988C3"/>
    <a:srgbClr val="EBFFEB"/>
    <a:srgbClr val="CCFFCC"/>
    <a:srgbClr val="DDDDDD"/>
    <a:srgbClr val="009999"/>
    <a:srgbClr val="FF9900"/>
    <a:srgbClr val="FF0000"/>
    <a:srgbClr val="0099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584" autoAdjust="0"/>
    <p:restoredTop sz="94926" autoAdjust="0"/>
  </p:normalViewPr>
  <p:slideViewPr>
    <p:cSldViewPr snapToGrid="0">
      <p:cViewPr>
        <p:scale>
          <a:sx n="116" d="100"/>
          <a:sy n="116" d="100"/>
        </p:scale>
        <p:origin x="-2320" y="-368"/>
      </p:cViewPr>
      <p:guideLst>
        <p:guide orient="horz" pos="432"/>
        <p:guide pos="192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4880"/>
    </p:cViewPr>
  </p:sorterViewPr>
  <p:notesViewPr>
    <p:cSldViewPr snapToGrid="0">
      <p:cViewPr varScale="1">
        <p:scale>
          <a:sx n="52" d="100"/>
          <a:sy n="52" d="100"/>
        </p:scale>
        <p:origin x="-1824" y="-84"/>
      </p:cViewPr>
      <p:guideLst>
        <p:guide orient="horz" pos="3024"/>
        <p:guide pos="2304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" Target="slides/slide1.xml"/><Relationship Id="rId37" Type="http://schemas.openxmlformats.org/officeDocument/2006/relationships/slide" Target="slides/slide2.xml"/><Relationship Id="rId38" Type="http://schemas.openxmlformats.org/officeDocument/2006/relationships/slide" Target="slides/slide3.xml"/><Relationship Id="rId39" Type="http://schemas.openxmlformats.org/officeDocument/2006/relationships/slide" Target="slides/slide4.xml"/><Relationship Id="rId50" Type="http://schemas.openxmlformats.org/officeDocument/2006/relationships/slide" Target="slides/slide15.xml"/><Relationship Id="rId51" Type="http://schemas.openxmlformats.org/officeDocument/2006/relationships/slide" Target="slides/slide16.xml"/><Relationship Id="rId52" Type="http://schemas.openxmlformats.org/officeDocument/2006/relationships/slide" Target="slides/slide17.xml"/><Relationship Id="rId53" Type="http://schemas.openxmlformats.org/officeDocument/2006/relationships/slide" Target="slides/slide18.xml"/><Relationship Id="rId54" Type="http://schemas.openxmlformats.org/officeDocument/2006/relationships/slide" Target="slides/slide19.xml"/><Relationship Id="rId55" Type="http://schemas.openxmlformats.org/officeDocument/2006/relationships/slide" Target="slides/slide20.xml"/><Relationship Id="rId56" Type="http://schemas.openxmlformats.org/officeDocument/2006/relationships/slide" Target="slides/slide21.xml"/><Relationship Id="rId57" Type="http://schemas.openxmlformats.org/officeDocument/2006/relationships/slide" Target="slides/slide22.xml"/><Relationship Id="rId58" Type="http://schemas.openxmlformats.org/officeDocument/2006/relationships/slide" Target="slides/slide23.xml"/><Relationship Id="rId59" Type="http://schemas.openxmlformats.org/officeDocument/2006/relationships/slide" Target="slides/slide24.xml"/><Relationship Id="rId70" Type="http://schemas.openxmlformats.org/officeDocument/2006/relationships/slide" Target="slides/slide35.xml"/><Relationship Id="rId71" Type="http://schemas.openxmlformats.org/officeDocument/2006/relationships/slide" Target="slides/slide36.xml"/><Relationship Id="rId72" Type="http://schemas.openxmlformats.org/officeDocument/2006/relationships/slide" Target="slides/slide37.xml"/><Relationship Id="rId73" Type="http://schemas.openxmlformats.org/officeDocument/2006/relationships/slide" Target="slides/slide38.xml"/><Relationship Id="rId74" Type="http://schemas.openxmlformats.org/officeDocument/2006/relationships/slide" Target="slides/slide39.xml"/><Relationship Id="rId75" Type="http://schemas.openxmlformats.org/officeDocument/2006/relationships/slide" Target="slides/slide40.xml"/><Relationship Id="rId76" Type="http://schemas.openxmlformats.org/officeDocument/2006/relationships/slide" Target="slides/slide41.xml"/><Relationship Id="rId77" Type="http://schemas.openxmlformats.org/officeDocument/2006/relationships/slide" Target="slides/slide42.xml"/><Relationship Id="rId78" Type="http://schemas.openxmlformats.org/officeDocument/2006/relationships/slide" Target="slides/slide43.xml"/><Relationship Id="rId79" Type="http://schemas.openxmlformats.org/officeDocument/2006/relationships/slide" Target="slides/slide44.xml"/><Relationship Id="rId90" Type="http://schemas.openxmlformats.org/officeDocument/2006/relationships/slide" Target="slides/slide55.xml"/><Relationship Id="rId91" Type="http://schemas.openxmlformats.org/officeDocument/2006/relationships/slide" Target="slides/slide56.xml"/><Relationship Id="rId92" Type="http://schemas.openxmlformats.org/officeDocument/2006/relationships/slide" Target="slides/slide57.xml"/><Relationship Id="rId93" Type="http://schemas.openxmlformats.org/officeDocument/2006/relationships/slide" Target="slides/slide58.xml"/><Relationship Id="rId94" Type="http://schemas.openxmlformats.org/officeDocument/2006/relationships/notesMaster" Target="notesMasters/notesMaster1.xml"/><Relationship Id="rId95" Type="http://schemas.openxmlformats.org/officeDocument/2006/relationships/handoutMaster" Target="handoutMasters/handoutMaster1.xml"/><Relationship Id="rId96" Type="http://schemas.openxmlformats.org/officeDocument/2006/relationships/printerSettings" Target="printerSettings/printerSettings1.bin"/><Relationship Id="rId97" Type="http://schemas.openxmlformats.org/officeDocument/2006/relationships/presProps" Target="presProps.xml"/><Relationship Id="rId98" Type="http://schemas.openxmlformats.org/officeDocument/2006/relationships/viewProps" Target="viewProps.xml"/><Relationship Id="rId99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40" Type="http://schemas.openxmlformats.org/officeDocument/2006/relationships/slide" Target="slides/slide5.xml"/><Relationship Id="rId41" Type="http://schemas.openxmlformats.org/officeDocument/2006/relationships/slide" Target="slides/slide6.xml"/><Relationship Id="rId42" Type="http://schemas.openxmlformats.org/officeDocument/2006/relationships/slide" Target="slides/slide7.xml"/><Relationship Id="rId43" Type="http://schemas.openxmlformats.org/officeDocument/2006/relationships/slide" Target="slides/slide8.xml"/><Relationship Id="rId44" Type="http://schemas.openxmlformats.org/officeDocument/2006/relationships/slide" Target="slides/slide9.xml"/><Relationship Id="rId45" Type="http://schemas.openxmlformats.org/officeDocument/2006/relationships/slide" Target="slides/slide10.xml"/><Relationship Id="rId46" Type="http://schemas.openxmlformats.org/officeDocument/2006/relationships/slide" Target="slides/slide11.xml"/><Relationship Id="rId47" Type="http://schemas.openxmlformats.org/officeDocument/2006/relationships/slide" Target="slides/slide12.xml"/><Relationship Id="rId48" Type="http://schemas.openxmlformats.org/officeDocument/2006/relationships/slide" Target="slides/slide13.xml"/><Relationship Id="rId49" Type="http://schemas.openxmlformats.org/officeDocument/2006/relationships/slide" Target="slides/slide14.xml"/><Relationship Id="rId60" Type="http://schemas.openxmlformats.org/officeDocument/2006/relationships/slide" Target="slides/slide25.xml"/><Relationship Id="rId61" Type="http://schemas.openxmlformats.org/officeDocument/2006/relationships/slide" Target="slides/slide26.xml"/><Relationship Id="rId62" Type="http://schemas.openxmlformats.org/officeDocument/2006/relationships/slide" Target="slides/slide27.xml"/><Relationship Id="rId63" Type="http://schemas.openxmlformats.org/officeDocument/2006/relationships/slide" Target="slides/slide28.xml"/><Relationship Id="rId64" Type="http://schemas.openxmlformats.org/officeDocument/2006/relationships/slide" Target="slides/slide29.xml"/><Relationship Id="rId65" Type="http://schemas.openxmlformats.org/officeDocument/2006/relationships/slide" Target="slides/slide30.xml"/><Relationship Id="rId66" Type="http://schemas.openxmlformats.org/officeDocument/2006/relationships/slide" Target="slides/slide31.xml"/><Relationship Id="rId67" Type="http://schemas.openxmlformats.org/officeDocument/2006/relationships/slide" Target="slides/slide32.xml"/><Relationship Id="rId68" Type="http://schemas.openxmlformats.org/officeDocument/2006/relationships/slide" Target="slides/slide33.xml"/><Relationship Id="rId69" Type="http://schemas.openxmlformats.org/officeDocument/2006/relationships/slide" Target="slides/slide34.xml"/><Relationship Id="rId100" Type="http://schemas.openxmlformats.org/officeDocument/2006/relationships/tableStyles" Target="tableStyles.xml"/><Relationship Id="rId80" Type="http://schemas.openxmlformats.org/officeDocument/2006/relationships/slide" Target="slides/slide45.xml"/><Relationship Id="rId81" Type="http://schemas.openxmlformats.org/officeDocument/2006/relationships/slide" Target="slides/slide46.xml"/><Relationship Id="rId82" Type="http://schemas.openxmlformats.org/officeDocument/2006/relationships/slide" Target="slides/slide47.xml"/><Relationship Id="rId83" Type="http://schemas.openxmlformats.org/officeDocument/2006/relationships/slide" Target="slides/slide48.xml"/><Relationship Id="rId84" Type="http://schemas.openxmlformats.org/officeDocument/2006/relationships/slide" Target="slides/slide49.xml"/><Relationship Id="rId85" Type="http://schemas.openxmlformats.org/officeDocument/2006/relationships/slide" Target="slides/slide50.xml"/><Relationship Id="rId86" Type="http://schemas.openxmlformats.org/officeDocument/2006/relationships/slide" Target="slides/slide51.xml"/><Relationship Id="rId87" Type="http://schemas.openxmlformats.org/officeDocument/2006/relationships/slide" Target="slides/slide52.xml"/><Relationship Id="rId88" Type="http://schemas.openxmlformats.org/officeDocument/2006/relationships/slide" Target="slides/slide53.xml"/><Relationship Id="rId89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20.emf"/><Relationship Id="rId20" Type="http://schemas.openxmlformats.org/officeDocument/2006/relationships/image" Target="../media/image31.emf"/><Relationship Id="rId10" Type="http://schemas.openxmlformats.org/officeDocument/2006/relationships/image" Target="../media/image21.emf"/><Relationship Id="rId11" Type="http://schemas.openxmlformats.org/officeDocument/2006/relationships/image" Target="../media/image22.emf"/><Relationship Id="rId12" Type="http://schemas.openxmlformats.org/officeDocument/2006/relationships/image" Target="../media/image23.emf"/><Relationship Id="rId13" Type="http://schemas.openxmlformats.org/officeDocument/2006/relationships/image" Target="../media/image24.emf"/><Relationship Id="rId14" Type="http://schemas.openxmlformats.org/officeDocument/2006/relationships/image" Target="../media/image25.emf"/><Relationship Id="rId15" Type="http://schemas.openxmlformats.org/officeDocument/2006/relationships/image" Target="../media/image26.emf"/><Relationship Id="rId16" Type="http://schemas.openxmlformats.org/officeDocument/2006/relationships/image" Target="../media/image27.emf"/><Relationship Id="rId17" Type="http://schemas.openxmlformats.org/officeDocument/2006/relationships/image" Target="../media/image28.emf"/><Relationship Id="rId18" Type="http://schemas.openxmlformats.org/officeDocument/2006/relationships/image" Target="../media/image29.emf"/><Relationship Id="rId19" Type="http://schemas.openxmlformats.org/officeDocument/2006/relationships/image" Target="../media/image30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5" tIns="49233" rIns="98465" bIns="49233" numCol="1" anchor="t" anchorCtr="0" compatLnSpc="1">
            <a:prstTxWarp prst="textNoShape">
              <a:avLst/>
            </a:prstTxWarp>
          </a:bodyPr>
          <a:lstStyle>
            <a:lvl1pPr defTabSz="984250">
              <a:spcBef>
                <a:spcPct val="0"/>
              </a:spcBef>
              <a:buFontTx/>
              <a:buNone/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5" tIns="49233" rIns="98465" bIns="49233" numCol="1" anchor="t" anchorCtr="0" compatLnSpc="1">
            <a:prstTxWarp prst="textNoShape">
              <a:avLst/>
            </a:prstTxWarp>
          </a:bodyPr>
          <a:lstStyle>
            <a:lvl1pPr algn="r" defTabSz="984250">
              <a:spcBef>
                <a:spcPct val="0"/>
              </a:spcBef>
              <a:buFontTx/>
              <a:buNone/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5" tIns="49233" rIns="98465" bIns="49233" numCol="1" anchor="b" anchorCtr="0" compatLnSpc="1">
            <a:prstTxWarp prst="textNoShape">
              <a:avLst/>
            </a:prstTxWarp>
          </a:bodyPr>
          <a:lstStyle>
            <a:lvl1pPr defTabSz="984250">
              <a:spcBef>
                <a:spcPct val="0"/>
              </a:spcBef>
              <a:buFontTx/>
              <a:buNone/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5" tIns="49233" rIns="98465" bIns="49233" numCol="1" anchor="b" anchorCtr="0" compatLnSpc="1">
            <a:prstTxWarp prst="textNoShape">
              <a:avLst/>
            </a:prstTxWarp>
          </a:bodyPr>
          <a:lstStyle>
            <a:lvl1pPr algn="r" defTabSz="984250">
              <a:spcBef>
                <a:spcPct val="0"/>
              </a:spcBef>
              <a:buFontTx/>
              <a:buNone/>
              <a:defRPr sz="1300">
                <a:latin typeface="Arial" charset="0"/>
              </a:defRPr>
            </a:lvl1pPr>
          </a:lstStyle>
          <a:p>
            <a:fld id="{B138ED7A-2443-1643-A4EF-D7DD13185F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95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5" tIns="49233" rIns="98465" bIns="49233" numCol="1" anchor="t" anchorCtr="0" compatLnSpc="1">
            <a:prstTxWarp prst="textNoShape">
              <a:avLst/>
            </a:prstTxWarp>
          </a:bodyPr>
          <a:lstStyle>
            <a:lvl1pPr defTabSz="984250">
              <a:spcBef>
                <a:spcPct val="0"/>
              </a:spcBef>
              <a:buFontTx/>
              <a:buNone/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5" tIns="49233" rIns="98465" bIns="49233" numCol="1" anchor="t" anchorCtr="0" compatLnSpc="1">
            <a:prstTxWarp prst="textNoShape">
              <a:avLst/>
            </a:prstTxWarp>
          </a:bodyPr>
          <a:lstStyle>
            <a:lvl1pPr algn="r" defTabSz="984250">
              <a:spcBef>
                <a:spcPct val="0"/>
              </a:spcBef>
              <a:buFontTx/>
              <a:buNone/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5" tIns="49233" rIns="98465" bIns="492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5" tIns="49233" rIns="98465" bIns="49233" numCol="1" anchor="b" anchorCtr="0" compatLnSpc="1">
            <a:prstTxWarp prst="textNoShape">
              <a:avLst/>
            </a:prstTxWarp>
          </a:bodyPr>
          <a:lstStyle>
            <a:lvl1pPr defTabSz="984250">
              <a:spcBef>
                <a:spcPct val="0"/>
              </a:spcBef>
              <a:buFontTx/>
              <a:buNone/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5" tIns="49233" rIns="98465" bIns="49233" numCol="1" anchor="b" anchorCtr="0" compatLnSpc="1">
            <a:prstTxWarp prst="textNoShape">
              <a:avLst/>
            </a:prstTxWarp>
          </a:bodyPr>
          <a:lstStyle>
            <a:lvl1pPr algn="r" defTabSz="984250">
              <a:spcBef>
                <a:spcPct val="0"/>
              </a:spcBef>
              <a:buFontTx/>
              <a:buNone/>
              <a:defRPr sz="1300">
                <a:latin typeface="Arial" charset="0"/>
              </a:defRPr>
            </a:lvl1pPr>
          </a:lstStyle>
          <a:p>
            <a:fld id="{CFB23265-DBCB-5943-A98F-7E47C10BB1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02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649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99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6950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60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2504" algn="l" defTabSz="9129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010" algn="l" defTabSz="9129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508" algn="l" defTabSz="9129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010" algn="l" defTabSz="9129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89D25747-AA01-A349-A549-0F27A44AE5AF}" type="slidenum">
              <a:rPr lang="en-US" sz="1300">
                <a:latin typeface="Arial" charset="0"/>
              </a:rPr>
              <a:pPr eaLnBrk="1" hangingPunct="1"/>
              <a:t>1</a:t>
            </a:fld>
            <a:endParaRPr lang="en-US" sz="130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comes before the BFS example.</a:t>
            </a:r>
          </a:p>
          <a:p>
            <a:r>
              <a:rPr lang="en-US" baseline="0" dirty="0" smtClean="0"/>
              <a:t>say: let's look at a demonstration now !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36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D0790-99E8-DE42-962B-E2610A5895BB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9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4560888"/>
            <a:ext cx="5368925" cy="4319587"/>
          </a:xfrm>
        </p:spPr>
        <p:txBody>
          <a:bodyPr/>
          <a:lstStyle/>
          <a:p>
            <a:r>
              <a:rPr lang="en-US"/>
              <a:t>2 Sentences describing goals.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Naming might be in flux (e.g., </a:t>
            </a:r>
            <a:r>
              <a:rPr lang="en-US" dirty="0" err="1" smtClean="0"/>
              <a:t>SpDistMat</a:t>
            </a:r>
            <a:r>
              <a:rPr lang="en-US" dirty="0" smtClean="0"/>
              <a:t> is currently </a:t>
            </a:r>
            <a:r>
              <a:rPr lang="en-US" dirty="0" err="1" smtClean="0"/>
              <a:t>SpParMat</a:t>
            </a:r>
            <a:r>
              <a:rPr lang="en-US" dirty="0" smtClean="0"/>
              <a:t> and there are two distributed vectors)</a:t>
            </a:r>
            <a:r>
              <a:rPr lang="en-US" baseline="0" dirty="0" smtClean="0"/>
              <a:t> </a:t>
            </a:r>
            <a:r>
              <a:rPr lang="en-US" dirty="0" smtClean="0"/>
              <a:t>but will stabilize. </a:t>
            </a:r>
          </a:p>
          <a:p>
            <a:r>
              <a:rPr lang="en-US" dirty="0" smtClean="0"/>
              <a:t>Highly </a:t>
            </a:r>
            <a:r>
              <a:rPr lang="en-US" dirty="0" err="1" smtClean="0"/>
              <a:t>templated</a:t>
            </a:r>
            <a:r>
              <a:rPr lang="en-US" dirty="0" smtClean="0"/>
              <a:t> C++ </a:t>
            </a:r>
          </a:p>
          <a:p>
            <a:r>
              <a:rPr lang="en-US" dirty="0" smtClean="0"/>
              <a:t>Operations on arbitrary</a:t>
            </a:r>
            <a:r>
              <a:rPr lang="en-US" baseline="0" dirty="0" smtClean="0"/>
              <a:t> semirings. </a:t>
            </a:r>
          </a:p>
          <a:p>
            <a:r>
              <a:rPr lang="en-US" dirty="0" smtClean="0"/>
              <a:t>Extendible architecture (e.g.,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CommGrid</a:t>
            </a:r>
            <a:r>
              <a:rPr lang="en-US" baseline="0" dirty="0" smtClean="0"/>
              <a:t> handles communication, currently: perfect square, future: arbitrary rectangular grids)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7736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563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988">
              <a:spcBef>
                <a:spcPts val="437"/>
              </a:spcBef>
            </a:pPr>
            <a:r>
              <a:rPr lang="en-US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Explicitly say what axes are – x is number of processors, y is seconds.</a:t>
            </a:r>
          </a:p>
          <a:p>
            <a:pPr marL="46988">
              <a:spcBef>
                <a:spcPts val="437"/>
              </a:spcBef>
            </a:pPr>
            <a:r>
              <a:rPr lang="en-US" baseline="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\beta and \alpha are latency and bandwidth, both expressed in terms of time for a floating point operation and its associated costs.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</a:t>
            </a:r>
            <a:r>
              <a:rPr lang="en-US" baseline="0" dirty="0" smtClean="0"/>
              <a:t> is it sustainable? Because each software layer can be modified independently from others. </a:t>
            </a:r>
          </a:p>
          <a:p>
            <a:r>
              <a:rPr lang="en-US" baseline="0" dirty="0" smtClean="0"/>
              <a:t>An HPC scientist can write a new port to MIC; and all is needed is a Combinatorial BLAS implementation. KDT won’t change a bit. </a:t>
            </a:r>
          </a:p>
          <a:p>
            <a:r>
              <a:rPr lang="en-US" baseline="0" dirty="0" smtClean="0"/>
              <a:t>A graph expert can write a new clustering implementation in KDT; neither the domain scientist, nor the HPC scientist would need to know. 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</a:t>
            </a:r>
            <a:r>
              <a:rPr lang="en-US" baseline="0" dirty="0" smtClean="0"/>
              <a:t> is it sustainable? Because each software layer can be modified independently from others. </a:t>
            </a:r>
          </a:p>
          <a:p>
            <a:r>
              <a:rPr lang="en-US" baseline="0" dirty="0" smtClean="0"/>
              <a:t>An HPC scientist can write a new port to MIC; and all is needed is a Combinatorial BLAS implementation. KDT won’t change a bit. </a:t>
            </a:r>
          </a:p>
          <a:p>
            <a:r>
              <a:rPr lang="en-US" baseline="0" dirty="0" smtClean="0"/>
              <a:t>A graph expert can write a new clustering implementation in KDT; neither the domain scientist, nor the HPC scientist would need to know. 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methods need to be self-calibrating for the most part (#iterations before stopping, #clusters to find, 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96250-EBE0-400A-956D-4DEC2B2BCA0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01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315A8E76-C110-264A-8989-7B9C69BD91C1}" type="slidenum">
              <a:rPr lang="en-US" sz="1300">
                <a:latin typeface="Arial" charset="0"/>
              </a:rPr>
              <a:pPr eaLnBrk="1" hangingPunct="1"/>
              <a:t>6</a:t>
            </a:fld>
            <a:endParaRPr lang="en-US" sz="130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What we do here is parallelism on the edge level, 2D partitioning is actually edge partitioning.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methods need to be self-calibrating for the most part (#iterations before stopping, #clusters to find, 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96250-EBE0-400A-956D-4DEC2B2BCA0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012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methods need to be self-calibrating for the most part (#iterations before stopping, #clusters to find, 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96250-EBE0-400A-956D-4DEC2B2BCA0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012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782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3306" indent="-483306">
              <a:lnSpc>
                <a:spcPct val="120000"/>
              </a:lnSpc>
              <a:buFont typeface="Arial" charset="0"/>
              <a:buChar char="•"/>
            </a:pPr>
            <a:r>
              <a:rPr lang="en-US" sz="1300" dirty="0">
                <a:latin typeface="Helvetica" charset="0"/>
                <a:cs typeface="Helvetica" charset="0"/>
              </a:rPr>
              <a:t>At instantiation, source code of filters/semirings is introspected to get the </a:t>
            </a:r>
            <a:r>
              <a:rPr lang="en-US" sz="1300" b="1" i="1" dirty="0">
                <a:latin typeface="Helvetica" charset="0"/>
                <a:cs typeface="Helvetica" charset="0"/>
              </a:rPr>
              <a:t>abstract syntax tree</a:t>
            </a:r>
            <a:r>
              <a:rPr lang="en-US" sz="1300" dirty="0">
                <a:latin typeface="Helvetica" charset="0"/>
                <a:cs typeface="Helvetica" charset="0"/>
              </a:rPr>
              <a:t>, and then is translated into low-level C++. </a:t>
            </a:r>
          </a:p>
          <a:p>
            <a:pPr marL="483306" indent="-483306">
              <a:lnSpc>
                <a:spcPct val="120000"/>
              </a:lnSpc>
              <a:buFont typeface="Arial" charset="0"/>
              <a:buChar char="•"/>
            </a:pPr>
            <a:r>
              <a:rPr lang="en-US" sz="1300" dirty="0">
                <a:latin typeface="Helvetica" charset="0"/>
                <a:cs typeface="Helvetica" charset="0"/>
              </a:rPr>
              <a:t>Subsequent applications of the filter use this low-level implementation, sidestepping the serialization and cost of </a:t>
            </a:r>
            <a:r>
              <a:rPr lang="en-US" sz="1300" dirty="0" err="1">
                <a:latin typeface="Helvetica" charset="0"/>
                <a:cs typeface="Helvetica" charset="0"/>
              </a:rPr>
              <a:t>upcalling</a:t>
            </a:r>
            <a:r>
              <a:rPr lang="en-US" sz="1300" dirty="0">
                <a:latin typeface="Helvetica" charset="0"/>
                <a:cs typeface="Helvetica" charset="0"/>
              </a:rPr>
              <a:t> into Python. </a:t>
            </a:r>
          </a:p>
          <a:p>
            <a:pPr marL="483306" indent="-483306">
              <a:lnSpc>
                <a:spcPct val="120000"/>
              </a:lnSpc>
              <a:buFont typeface="Arial" charset="0"/>
              <a:buChar char="•"/>
            </a:pPr>
            <a:r>
              <a:rPr lang="en-US" sz="1300" b="1" i="1" dirty="0">
                <a:latin typeface="Helvetica" charset="0"/>
                <a:cs typeface="Helvetica" charset="0"/>
              </a:rPr>
              <a:t>The semantic model</a:t>
            </a:r>
            <a:r>
              <a:rPr lang="en-US" sz="1300" dirty="0">
                <a:latin typeface="Helvetica" charset="0"/>
                <a:cs typeface="Helvetica" charset="0"/>
              </a:rPr>
              <a:t>,  the intermediate representation  that defines the semantics of valid translatable objects, is </a:t>
            </a:r>
            <a:r>
              <a:rPr lang="en-US" sz="1300" b="1" i="1" dirty="0">
                <a:latin typeface="Helvetica" charset="0"/>
                <a:cs typeface="Helvetica" charset="0"/>
              </a:rPr>
              <a:t>correct-by-construction</a:t>
            </a:r>
            <a:r>
              <a:rPr lang="en-US" sz="1300" dirty="0">
                <a:latin typeface="Helvetica" charset="0"/>
                <a:cs typeface="Helvetica" charset="0"/>
              </a:rPr>
              <a:t>.</a:t>
            </a:r>
          </a:p>
          <a:p>
            <a:pPr marL="483306" indent="-483306">
              <a:lnSpc>
                <a:spcPct val="120000"/>
              </a:lnSpc>
              <a:buFont typeface="Arial" charset="0"/>
              <a:buChar char="•"/>
            </a:pPr>
            <a:r>
              <a:rPr lang="en-US" sz="1300" dirty="0">
                <a:latin typeface="Helvetica" charset="0"/>
                <a:cs typeface="Helvetica" charset="0"/>
              </a:rPr>
              <a:t>The filters/semirings fit into the semantic model </a:t>
            </a:r>
            <a:r>
              <a:rPr lang="en-US" sz="1300" dirty="0">
                <a:latin typeface="Helvetica" charset="0"/>
                <a:cs typeface="Helvetica" charset="0"/>
                <a:sym typeface="Wingdings" charset="0"/>
              </a:rPr>
              <a:t></a:t>
            </a:r>
            <a:r>
              <a:rPr lang="en-US" sz="1300" dirty="0">
                <a:latin typeface="Helvetica" charset="0"/>
                <a:cs typeface="Helvetica" charset="0"/>
              </a:rPr>
              <a:t> they follow the restrictions of what can be translated.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7826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782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7826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782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7826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7826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700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315A8E76-C110-264A-8989-7B9C69BD91C1}" type="slidenum">
              <a:rPr lang="en-US" sz="1300">
                <a:latin typeface="Arial" charset="0"/>
              </a:rPr>
              <a:pPr eaLnBrk="1" hangingPunct="1"/>
              <a:t>7</a:t>
            </a:fld>
            <a:endParaRPr lang="en-US" sz="130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What we do here is parallelism on the edge level, 2D partitioning is actually edge partitioning.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70096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70096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70096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7009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with sparse matrix triples</a:t>
            </a:r>
            <a:r>
              <a:rPr lang="en-US" baseline="0" dirty="0" smtClean="0"/>
              <a:t> products</a:t>
            </a:r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</a:t>
            </a:r>
            <a:r>
              <a:rPr lang="en-US" baseline="0" dirty="0" smtClean="0"/>
              <a:t>e with </a:t>
            </a:r>
            <a:r>
              <a:rPr lang="en-US" dirty="0" smtClean="0"/>
              <a:t>sparse matrix triples</a:t>
            </a:r>
            <a:r>
              <a:rPr lang="en-US" baseline="0" dirty="0" smtClean="0"/>
              <a:t> products: Vertex relabeling, batch graph updates, etc. </a:t>
            </a:r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</a:t>
            </a:r>
            <a:r>
              <a:rPr lang="en-US" baseline="0" dirty="0" smtClean="0"/>
              <a:t>e with </a:t>
            </a:r>
            <a:r>
              <a:rPr lang="en-US" dirty="0" smtClean="0"/>
              <a:t>sparse matrix triples</a:t>
            </a:r>
            <a:r>
              <a:rPr lang="en-US" baseline="0" dirty="0" smtClean="0"/>
              <a:t> products: Vertex relabeling, batch graph updates, etc. </a:t>
            </a:r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</a:t>
            </a:r>
            <a:r>
              <a:rPr lang="en-US" baseline="0" dirty="0" smtClean="0"/>
              <a:t>e with </a:t>
            </a:r>
            <a:r>
              <a:rPr lang="en-US" dirty="0" smtClean="0"/>
              <a:t>sparse matrix triples</a:t>
            </a:r>
            <a:r>
              <a:rPr lang="en-US" baseline="0" dirty="0" smtClean="0"/>
              <a:t> products: Vertex relabeling, batch graph updates, etc. </a:t>
            </a:r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</a:t>
            </a:r>
            <a:r>
              <a:rPr lang="en-US" baseline="0" dirty="0" smtClean="0"/>
              <a:t>e with </a:t>
            </a:r>
            <a:r>
              <a:rPr lang="en-US" dirty="0" smtClean="0"/>
              <a:t>sparse matrix triples</a:t>
            </a:r>
            <a:r>
              <a:rPr lang="en-US" baseline="0" dirty="0" smtClean="0"/>
              <a:t> products: Vertex relabeling, batch graph updates, etc. </a:t>
            </a:r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</a:t>
            </a:r>
            <a:r>
              <a:rPr lang="en-US" baseline="0" dirty="0" smtClean="0"/>
              <a:t>e with </a:t>
            </a:r>
            <a:r>
              <a:rPr lang="en-US" dirty="0" smtClean="0"/>
              <a:t>sparse matrix triples</a:t>
            </a:r>
            <a:r>
              <a:rPr lang="en-US" baseline="0" dirty="0" smtClean="0"/>
              <a:t> products: Vertex relabeling, batch graph updates, etc. </a:t>
            </a:r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2341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55452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3" y="3776663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85039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66238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36097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13" y="3776663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35052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34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38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550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365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262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445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670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880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596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63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385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817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220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6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864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644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450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25008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945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47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965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1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38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3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446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17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09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88439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589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976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714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8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06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0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9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78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507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273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31683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483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660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596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114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44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53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192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69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91" indent="0" algn="ctr">
              <a:buNone/>
              <a:defRPr/>
            </a:lvl2pPr>
            <a:lvl3pPr marL="642585" indent="0" algn="ctr">
              <a:buNone/>
              <a:defRPr/>
            </a:lvl3pPr>
            <a:lvl4pPr marL="963876" indent="0" algn="ctr">
              <a:buNone/>
              <a:defRPr/>
            </a:lvl4pPr>
            <a:lvl5pPr marL="1285171" indent="0" algn="ctr">
              <a:buNone/>
              <a:defRPr/>
            </a:lvl5pPr>
            <a:lvl6pPr marL="1606464" indent="0" algn="ctr">
              <a:buNone/>
              <a:defRPr/>
            </a:lvl6pPr>
            <a:lvl7pPr marL="1927756" indent="0" algn="ctr">
              <a:buNone/>
              <a:defRPr/>
            </a:lvl7pPr>
            <a:lvl8pPr marL="2249051" indent="0" algn="ctr">
              <a:buNone/>
              <a:defRPr/>
            </a:lvl8pPr>
            <a:lvl9pPr marL="25703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084562-9A60-4649-B41D-F77B6726CD60}" type="slidenum">
              <a:rPr lang="en-US">
                <a:solidFill>
                  <a:srgbClr val="000000"/>
                </a:solidFill>
                <a:latin typeface="Arial"/>
                <a:ea typeface="ヒラギノ角ゴ ProN W3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319331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B80551-DC15-4F02-A98B-315B425C2C4C}" type="slidenum">
              <a:rPr lang="en-US">
                <a:solidFill>
                  <a:srgbClr val="000000"/>
                </a:solidFill>
                <a:latin typeface="Arial"/>
                <a:ea typeface="ヒラギノ角ゴ ProN W3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318580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34397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91" indent="0">
              <a:buNone/>
              <a:defRPr sz="1300"/>
            </a:lvl2pPr>
            <a:lvl3pPr marL="642585" indent="0">
              <a:buNone/>
              <a:defRPr sz="1100"/>
            </a:lvl3pPr>
            <a:lvl4pPr marL="963876" indent="0">
              <a:buNone/>
              <a:defRPr sz="1000"/>
            </a:lvl4pPr>
            <a:lvl5pPr marL="1285171" indent="0">
              <a:buNone/>
              <a:defRPr sz="1000"/>
            </a:lvl5pPr>
            <a:lvl6pPr marL="1606464" indent="0">
              <a:buNone/>
              <a:defRPr sz="1000"/>
            </a:lvl6pPr>
            <a:lvl7pPr marL="1927756" indent="0">
              <a:buNone/>
              <a:defRPr sz="1000"/>
            </a:lvl7pPr>
            <a:lvl8pPr marL="2249051" indent="0">
              <a:buNone/>
              <a:defRPr sz="1000"/>
            </a:lvl8pPr>
            <a:lvl9pPr marL="257034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F95581-C8BC-4595-BA13-D4596E28F521}" type="slidenum">
              <a:rPr lang="en-US">
                <a:solidFill>
                  <a:srgbClr val="000000"/>
                </a:solidFill>
                <a:latin typeface="Arial"/>
                <a:ea typeface="ヒラギノ角ゴ ProN W3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369526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396" y="1323826"/>
            <a:ext cx="4160118" cy="553417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670" y="1323826"/>
            <a:ext cx="4161234" cy="553417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E53AF8-4E55-4660-BA2C-4FA04D1AEDF3}" type="slidenum">
              <a:rPr lang="en-US">
                <a:solidFill>
                  <a:srgbClr val="000000"/>
                </a:solidFill>
                <a:latin typeface="Arial"/>
                <a:ea typeface="ヒラギノ角ゴ ProN W3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371626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B1BD22-AD3B-46B1-BEF2-45B7218074BC}" type="slidenum">
              <a:rPr lang="en-US">
                <a:solidFill>
                  <a:srgbClr val="000000"/>
                </a:solidFill>
                <a:latin typeface="Arial"/>
                <a:ea typeface="ヒラギノ角ゴ ProN W3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16332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FE0DC5-EFAB-48C6-B584-7908374809CF}" type="slidenum">
              <a:rPr lang="en-US">
                <a:solidFill>
                  <a:srgbClr val="000000"/>
                </a:solidFill>
                <a:latin typeface="Arial"/>
                <a:ea typeface="ヒラギノ角ゴ ProN W3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10484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BDA6B2-DC06-4275-9D8E-116BE7CA2941}" type="slidenum">
              <a:rPr lang="en-US">
                <a:solidFill>
                  <a:srgbClr val="000000"/>
                </a:solidFill>
                <a:latin typeface="Arial"/>
                <a:ea typeface="ヒラギノ角ゴ ProN W3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43987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7" y="27348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08EA6F-D98D-4413-8396-8B92AA3CB69E}" type="slidenum">
              <a:rPr lang="en-US">
                <a:solidFill>
                  <a:srgbClr val="000000"/>
                </a:solidFill>
                <a:latin typeface="Arial"/>
                <a:ea typeface="ヒラギノ角ゴ ProN W3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19645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91" indent="0">
              <a:buNone/>
              <a:defRPr sz="2000"/>
            </a:lvl2pPr>
            <a:lvl3pPr marL="642585" indent="0">
              <a:buNone/>
              <a:defRPr sz="1700"/>
            </a:lvl3pPr>
            <a:lvl4pPr marL="963876" indent="0">
              <a:buNone/>
              <a:defRPr sz="1400"/>
            </a:lvl4pPr>
            <a:lvl5pPr marL="1285171" indent="0">
              <a:buNone/>
              <a:defRPr sz="1400"/>
            </a:lvl5pPr>
            <a:lvl6pPr marL="1606464" indent="0">
              <a:buNone/>
              <a:defRPr sz="1400"/>
            </a:lvl6pPr>
            <a:lvl7pPr marL="1927756" indent="0">
              <a:buNone/>
              <a:defRPr sz="1400"/>
            </a:lvl7pPr>
            <a:lvl8pPr marL="2249051" indent="0">
              <a:buNone/>
              <a:defRPr sz="1400"/>
            </a:lvl8pPr>
            <a:lvl9pPr marL="2570344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9FFEBF-1E1B-4F90-AE43-E1B6AEDB4980}" type="slidenum">
              <a:rPr lang="en-US">
                <a:solidFill>
                  <a:srgbClr val="000000"/>
                </a:solidFill>
                <a:latin typeface="Arial"/>
                <a:ea typeface="ヒラギノ角ゴ ProN W3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72293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2A1B8-C6D6-48FE-B115-BA13AF77CA3D}" type="slidenum">
              <a:rPr lang="en-US">
                <a:solidFill>
                  <a:srgbClr val="000000"/>
                </a:solidFill>
                <a:latin typeface="Arial"/>
                <a:ea typeface="ヒラギノ角ゴ ProN W3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419110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3779" y="0"/>
            <a:ext cx="2143125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2182" y="0"/>
            <a:ext cx="6324451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57A4E0-427D-4172-B795-C8DFD385173F}" type="slidenum">
              <a:rPr lang="en-US">
                <a:solidFill>
                  <a:srgbClr val="000000"/>
                </a:solidFill>
                <a:latin typeface="Arial"/>
                <a:ea typeface="ヒラギノ角ゴ ProN W3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42090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094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07311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994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395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480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387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170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846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038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44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154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406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53621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019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894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998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895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903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222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0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697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05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291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82192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042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23778"/>
      </p:ext>
    </p:extLst>
  </p:cSld>
  <p:clrMapOvr>
    <a:masterClrMapping/>
  </p:clrMapOvr>
  <p:transition xmlns:p14="http://schemas.microsoft.com/office/powerpoint/2010/main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34096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199406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21887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38059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97808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085650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9555486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0348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09127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98951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58881"/>
      </p:ext>
    </p:extLst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46511"/>
      </p:ext>
    </p:extLst>
  </p:cSld>
  <p:clrMapOvr>
    <a:masterClrMapping/>
  </p:clrMapOvr>
  <p:transition xmlns:p14="http://schemas.microsoft.com/office/powerpoint/2010/main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57106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02965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01714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03092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82609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0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158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739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525688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298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341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0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371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219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409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197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425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43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892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69516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681247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73769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777705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89414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17010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784762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8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4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294713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8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6" indent="0">
              <a:buNone/>
              <a:defRPr sz="2000"/>
            </a:lvl5pPr>
            <a:lvl6pPr marL="2285544" indent="0">
              <a:buNone/>
              <a:defRPr sz="2000"/>
            </a:lvl6pPr>
            <a:lvl7pPr marL="2742654" indent="0">
              <a:buNone/>
              <a:defRPr sz="2000"/>
            </a:lvl7pPr>
            <a:lvl8pPr marL="3199762" indent="0">
              <a:buNone/>
              <a:defRPr sz="2000"/>
            </a:lvl8pPr>
            <a:lvl9pPr marL="36568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8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4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993065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19834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0304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38671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14829"/>
      </p:ext>
    </p:extLst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73475"/>
      </p:ext>
    </p:extLst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060107"/>
      </p:ext>
    </p:extLst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41566"/>
      </p:ext>
    </p:extLst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62480"/>
      </p:ext>
    </p:extLst>
  </p:cSld>
  <p:clrMapOvr>
    <a:masterClrMapping/>
  </p:clrMapOvr>
  <p:transition xmlns:p14="http://schemas.microsoft.com/office/powerpoint/2010/main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92002"/>
      </p:ext>
    </p:extLst>
  </p:cSld>
  <p:clrMapOvr>
    <a:masterClrMapping/>
  </p:clrMapOvr>
  <p:transition xmlns:p14="http://schemas.microsoft.com/office/powerpoint/2010/main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948068"/>
      </p:ext>
    </p:extLst>
  </p:cSld>
  <p:clrMapOvr>
    <a:masterClrMapping/>
  </p:clrMapOvr>
  <p:transition xmlns:p14="http://schemas.microsoft.com/office/powerpoint/2010/main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759246"/>
      </p:ext>
    </p:extLst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688025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93459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65248"/>
      </p:ext>
    </p:extLst>
  </p:cSld>
  <p:clrMapOvr>
    <a:masterClrMapping/>
  </p:clrMapOvr>
  <p:transition xmlns:p14="http://schemas.microsoft.com/office/powerpoint/2010/main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92975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23399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58688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61599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29577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168"/>
      </p:ext>
    </p:extLst>
  </p:cSld>
  <p:clrMapOvr>
    <a:masterClrMapping/>
  </p:clrMapOvr>
  <p:transition xmlns:p14="http://schemas.microsoft.com/office/powerpoint/2010/main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88863"/>
      </p:ext>
    </p:extLst>
  </p:cSld>
  <p:clrMapOvr>
    <a:masterClrMapping/>
  </p:clrMapOvr>
  <p:transition xmlns:p14="http://schemas.microsoft.com/office/powerpoint/2010/main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2738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  <a:defRPr/>
            </a:pPr>
            <a:fld id="{E9CDAD28-2B83-43E2-A6CA-01AD46080BA8}" type="slidenum">
              <a:rPr lang="en-US" sz="1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r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2738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  <a:defRPr/>
            </a:pPr>
            <a:fld id="{2E82FEC5-E75D-4762-8B8D-2338C0AF6808}" type="slidenum">
              <a:rPr lang="en-US" sz="1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r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9219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85813" y="2603500"/>
            <a:ext cx="7772400" cy="1470025"/>
          </a:xfrm>
        </p:spPr>
        <p:txBody>
          <a:bodyPr lIns="91440" tIns="45720" rIns="91440" bIns="45720" anchor="ctr"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219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57413" y="4359275"/>
            <a:ext cx="6400800" cy="1752600"/>
          </a:xfrm>
        </p:spPr>
        <p:txBody>
          <a:bodyPr lIns="91440" tIns="45720" rIns="91440" bIns="45720"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754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8075" y="6551613"/>
            <a:ext cx="415925" cy="3048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fld id="{0C933AAA-F64E-4748-8A99-DCC60F15C72A}" type="slidenum">
              <a:rPr lang="en-US" smtClean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ahoma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7081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9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921318"/>
      </p:ext>
    </p:extLst>
  </p:cSld>
  <p:clrMapOvr>
    <a:masterClrMapping/>
  </p:clrMapOvr>
  <p:transition xmlns:p14="http://schemas.microsoft.com/office/powerpoint/2010/main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7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1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8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2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5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7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186688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4362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16266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305056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23604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12212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9934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257534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873017"/>
      </p:ext>
    </p:extLst>
  </p:cSld>
  <p:clrMapOvr>
    <a:masterClrMapping/>
  </p:clrMapOvr>
  <p:transition xmlns:p14="http://schemas.microsoft.com/office/powerpoint/2010/main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165414"/>
      </p:ext>
    </p:extLst>
  </p:cSld>
  <p:clrMapOvr>
    <a:masterClrMapping/>
  </p:clrMapOvr>
  <p:transition xmlns:p14="http://schemas.microsoft.com/office/powerpoint/2010/main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69802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703735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62992"/>
      </p:ext>
    </p:extLst>
  </p:cSld>
  <p:clrMapOvr>
    <a:masterClrMapping/>
  </p:clrMapOvr>
  <p:transition xmlns:p14="http://schemas.microsoft.com/office/powerpoint/2010/main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50084"/>
      </p:ext>
    </p:extLst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35119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02881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01612"/>
      </p:ext>
    </p:extLst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17841"/>
      </p:ext>
    </p:extLst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23740"/>
      </p:ext>
    </p:extLst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296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246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108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92123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903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360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1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01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81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099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12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358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2" indent="0" algn="ctr">
              <a:buNone/>
              <a:defRPr/>
            </a:lvl3pPr>
            <a:lvl4pPr marL="1371320" indent="0" algn="ctr">
              <a:buNone/>
              <a:defRPr/>
            </a:lvl4pPr>
            <a:lvl5pPr marL="1828426" indent="0" algn="ctr">
              <a:buNone/>
              <a:defRPr/>
            </a:lvl5pPr>
            <a:lvl6pPr marL="2285532" indent="0" algn="ctr">
              <a:buNone/>
              <a:defRPr/>
            </a:lvl6pPr>
            <a:lvl7pPr marL="2742640" indent="0" algn="ctr">
              <a:buNone/>
              <a:defRPr/>
            </a:lvl7pPr>
            <a:lvl8pPr marL="3199744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9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94857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2" indent="0">
              <a:buNone/>
              <a:defRPr sz="1600"/>
            </a:lvl3pPr>
            <a:lvl4pPr marL="1371320" indent="0">
              <a:buNone/>
              <a:defRPr sz="1400"/>
            </a:lvl4pPr>
            <a:lvl5pPr marL="1828426" indent="0">
              <a:buNone/>
              <a:defRPr sz="1400"/>
            </a:lvl5pPr>
            <a:lvl6pPr marL="2285532" indent="0">
              <a:buNone/>
              <a:defRPr sz="1400"/>
            </a:lvl6pPr>
            <a:lvl7pPr marL="2742640" indent="0">
              <a:buNone/>
              <a:defRPr sz="1400"/>
            </a:lvl7pPr>
            <a:lvl8pPr marL="3199744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98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7" y="1323979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9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2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0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1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6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8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8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7" y="1323979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4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2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05139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7" y="1323979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9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5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7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3" y="3776664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5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7" y="1323979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4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9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7" y="1323979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3979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7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17" y="3776664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4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3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79413" y="1323979"/>
            <a:ext cx="8428037" cy="47545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39352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74004"/>
      </p:ext>
    </p:extLst>
  </p:cSld>
  <p:clrMapOvr>
    <a:masterClrMapping/>
  </p:clrMapOvr>
  <p:transition xmlns:p14="http://schemas.microsoft.com/office/powerpoint/2010/main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69489"/>
      </p:ext>
    </p:extLst>
  </p:cSld>
  <p:clrMapOvr>
    <a:masterClrMapping/>
  </p:clrMapOvr>
  <p:transition xmlns:p14="http://schemas.microsoft.com/office/powerpoint/2010/main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930057"/>
      </p:ext>
    </p:extLst>
  </p:cSld>
  <p:clrMapOvr>
    <a:masterClrMapping/>
  </p:clrMapOvr>
  <p:transition xmlns:p14="http://schemas.microsoft.com/office/powerpoint/2010/main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1427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590331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1065"/>
      </p:ext>
    </p:extLst>
  </p:cSld>
  <p:clrMapOvr>
    <a:masterClrMapping/>
  </p:clrMapOvr>
  <p:transition xmlns:p14="http://schemas.microsoft.com/office/powerpoint/2010/main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05305"/>
      </p:ext>
    </p:extLst>
  </p:cSld>
  <p:clrMapOvr>
    <a:masterClrMapping/>
  </p:clrMapOvr>
  <p:transition xmlns:p14="http://schemas.microsoft.com/office/powerpoint/2010/main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30535"/>
      </p:ext>
    </p:extLst>
  </p:cSld>
  <p:clrMapOvr>
    <a:masterClrMapping/>
  </p:clrMapOvr>
  <p:transition xmlns:p14="http://schemas.microsoft.com/office/powerpoint/2010/main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580327"/>
      </p:ext>
    </p:extLst>
  </p:cSld>
  <p:clrMapOvr>
    <a:masterClrMapping/>
  </p:clrMapOvr>
  <p:transition xmlns:p14="http://schemas.microsoft.com/office/powerpoint/2010/main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71170"/>
      </p:ext>
    </p:extLst>
  </p:cSld>
  <p:clrMapOvr>
    <a:masterClrMapping/>
  </p:clrMapOvr>
  <p:transition xmlns:p14="http://schemas.microsoft.com/office/powerpoint/2010/main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9291263"/>
      </p:ext>
    </p:extLst>
  </p:cSld>
  <p:clrMapOvr>
    <a:masterClrMapping/>
  </p:clrMapOvr>
  <p:transition xmlns:p14="http://schemas.microsoft.com/office/powerpoint/2010/main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51308"/>
      </p:ext>
    </p:extLst>
  </p:cSld>
  <p:clrMapOvr>
    <a:masterClrMapping/>
  </p:clrMapOvr>
  <p:transition xmlns:p14="http://schemas.microsoft.com/office/powerpoint/2010/main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88008"/>
      </p:ext>
    </p:extLst>
  </p:cSld>
  <p:clrMapOvr>
    <a:masterClrMapping/>
  </p:clrMapOvr>
  <p:transition xmlns:p14="http://schemas.microsoft.com/office/powerpoint/2010/main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89782"/>
      </p:ext>
    </p:extLst>
  </p:cSld>
  <p:clrMapOvr>
    <a:masterClrMapping/>
  </p:clrMapOvr>
  <p:transition xmlns:p14="http://schemas.microsoft.com/office/powerpoint/2010/main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35230"/>
      </p:ext>
    </p:extLst>
  </p:cSld>
  <p:clrMapOvr>
    <a:masterClrMapping/>
  </p:clrMapOvr>
  <p:transition xmlns:p14="http://schemas.microsoft.com/office/powerpoint/2010/main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3" y="3776663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99935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57807"/>
      </p:ext>
    </p:extLst>
  </p:cSld>
  <p:clrMapOvr>
    <a:masterClrMapping/>
  </p:clrMapOvr>
  <p:transition xmlns:p14="http://schemas.microsoft.com/office/powerpoint/2010/main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68404"/>
      </p:ext>
    </p:extLst>
  </p:cSld>
  <p:clrMapOvr>
    <a:masterClrMapping/>
  </p:clrMapOvr>
  <p:transition xmlns:p14="http://schemas.microsoft.com/office/powerpoint/2010/main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81039"/>
      </p:ext>
    </p:extLst>
  </p:cSld>
  <p:clrMapOvr>
    <a:masterClrMapping/>
  </p:clrMapOvr>
  <p:transition xmlns:p14="http://schemas.microsoft.com/office/powerpoint/2010/main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13" y="3776663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15035"/>
      </p:ext>
    </p:extLst>
  </p:cSld>
  <p:clrMapOvr>
    <a:masterClrMapping/>
  </p:clrMapOvr>
  <p:transition xmlns:p14="http://schemas.microsoft.com/office/powerpoint/2010/main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79413" y="1323975"/>
            <a:ext cx="8428037" cy="47545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993609025"/>
      </p:ext>
    </p:extLst>
  </p:cSld>
  <p:clrMapOvr>
    <a:masterClrMapping/>
  </p:clrMapOvr>
  <p:transition xmlns:p14="http://schemas.microsoft.com/office/powerpoint/2010/main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151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548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60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7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6" indent="0">
              <a:buNone/>
              <a:defRPr sz="1600" b="1"/>
            </a:lvl5pPr>
            <a:lvl6pPr marL="2285193" indent="0">
              <a:buNone/>
              <a:defRPr sz="1600" b="1"/>
            </a:lvl6pPr>
            <a:lvl7pPr marL="2742233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1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7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6" indent="0">
              <a:buNone/>
              <a:defRPr sz="1600" b="1"/>
            </a:lvl5pPr>
            <a:lvl6pPr marL="2285193" indent="0">
              <a:buNone/>
              <a:defRPr sz="1600" b="1"/>
            </a:lvl6pPr>
            <a:lvl7pPr marL="2742233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1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077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392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26390"/>
      </p:ext>
    </p:extLst>
  </p:cSld>
  <p:clrMapOvr>
    <a:masterClrMapping/>
  </p:clrMapOvr>
  <p:transition xmlns:p14="http://schemas.microsoft.com/office/powerpoint/2010/main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410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7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6" indent="0">
              <a:buNone/>
              <a:defRPr sz="900"/>
            </a:lvl5pPr>
            <a:lvl6pPr marL="2285193" indent="0">
              <a:buNone/>
              <a:defRPr sz="900"/>
            </a:lvl6pPr>
            <a:lvl7pPr marL="2742233" indent="0">
              <a:buNone/>
              <a:defRPr sz="900"/>
            </a:lvl7pPr>
            <a:lvl8pPr marL="3199271" indent="0">
              <a:buNone/>
              <a:defRPr sz="900"/>
            </a:lvl8pPr>
            <a:lvl9pPr marL="365631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26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7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6" indent="0">
              <a:buNone/>
              <a:defRPr sz="2000"/>
            </a:lvl5pPr>
            <a:lvl6pPr marL="2285193" indent="0">
              <a:buNone/>
              <a:defRPr sz="2000"/>
            </a:lvl6pPr>
            <a:lvl7pPr marL="2742233" indent="0">
              <a:buNone/>
              <a:defRPr sz="2000"/>
            </a:lvl7pPr>
            <a:lvl8pPr marL="3199271" indent="0">
              <a:buNone/>
              <a:defRPr sz="2000"/>
            </a:lvl8pPr>
            <a:lvl9pPr marL="365631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7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6" indent="0">
              <a:buNone/>
              <a:defRPr sz="900"/>
            </a:lvl5pPr>
            <a:lvl6pPr marL="2285193" indent="0">
              <a:buNone/>
              <a:defRPr sz="900"/>
            </a:lvl6pPr>
            <a:lvl7pPr marL="2742233" indent="0">
              <a:buNone/>
              <a:defRPr sz="900"/>
            </a:lvl7pPr>
            <a:lvl8pPr marL="3199271" indent="0">
              <a:buNone/>
              <a:defRPr sz="900"/>
            </a:lvl8pPr>
            <a:lvl9pPr marL="365631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982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66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2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89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794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15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850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414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465"/>
      </p:ext>
    </p:extLst>
  </p:cSld>
  <p:clrMapOvr>
    <a:masterClrMapping/>
  </p:clrMapOvr>
  <p:transition xmlns:p14="http://schemas.microsoft.com/office/powerpoint/2010/main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005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782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68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601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284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00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309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9442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663894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45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65536"/>
      </p:ext>
    </p:extLst>
  </p:cSld>
  <p:clrMapOvr>
    <a:masterClrMapping/>
  </p:clrMapOvr>
  <p:transition xmlns:p14="http://schemas.microsoft.com/office/powerpoint/2010/main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03166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425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64192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748024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11223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213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34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85384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79413" y="1323975"/>
            <a:ext cx="8428037" cy="47545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60282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4153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79415" y="1324006"/>
            <a:ext cx="8428037" cy="47545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778866891"/>
      </p:ext>
    </p:extLst>
  </p:cSld>
  <p:clrMapOvr>
    <a:masterClrMapping/>
  </p:clrMapOvr>
  <p:transition xmlns:p14="http://schemas.microsoft.com/office/powerpoint/2010/main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09802"/>
      </p:ext>
    </p:extLst>
  </p:cSld>
  <p:clrMapOvr>
    <a:masterClrMapping/>
  </p:clrMapOvr>
  <p:transition xmlns:p14="http://schemas.microsoft.com/office/powerpoint/2010/main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6311897"/>
      </p:ext>
    </p:extLst>
  </p:cSld>
  <p:clrMapOvr>
    <a:masterClrMapping/>
  </p:clrMapOvr>
  <p:transition xmlns:p14="http://schemas.microsoft.com/office/powerpoint/2010/main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92752"/>
      </p:ext>
    </p:extLst>
  </p:cSld>
  <p:clrMapOvr>
    <a:masterClrMapping/>
  </p:clrMapOvr>
  <p:transition xmlns:p14="http://schemas.microsoft.com/office/powerpoint/2010/main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82622"/>
      </p:ext>
    </p:extLst>
  </p:cSld>
  <p:clrMapOvr>
    <a:masterClrMapping/>
  </p:clrMapOvr>
  <p:transition xmlns:p14="http://schemas.microsoft.com/office/powerpoint/2010/main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07404"/>
      </p:ext>
    </p:extLst>
  </p:cSld>
  <p:clrMapOvr>
    <a:masterClrMapping/>
  </p:clrMapOvr>
  <p:transition xmlns:p14="http://schemas.microsoft.com/office/powerpoint/2010/main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041666"/>
      </p:ext>
    </p:extLst>
  </p:cSld>
  <p:clrMapOvr>
    <a:masterClrMapping/>
  </p:clrMapOvr>
  <p:transition xmlns:p14="http://schemas.microsoft.com/office/powerpoint/2010/main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217573"/>
      </p:ext>
    </p:extLst>
  </p:cSld>
  <p:clrMapOvr>
    <a:masterClrMapping/>
  </p:clrMapOvr>
  <p:transition xmlns:p14="http://schemas.microsoft.com/office/powerpoint/2010/main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147430"/>
      </p:ext>
    </p:extLst>
  </p:cSld>
  <p:clrMapOvr>
    <a:masterClrMapping/>
  </p:clrMapOvr>
  <p:transition xmlns:p14="http://schemas.microsoft.com/office/powerpoint/2010/main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51004"/>
      </p:ext>
    </p:extLst>
  </p:cSld>
  <p:clrMapOvr>
    <a:masterClrMapping/>
  </p:clrMapOvr>
  <p:transition xmlns:p14="http://schemas.microsoft.com/office/powerpoint/2010/main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35731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64800"/>
      </p:ext>
    </p:extLst>
  </p:cSld>
  <p:clrMapOvr>
    <a:masterClrMapping/>
  </p:clrMapOvr>
  <p:transition xmlns:p14="http://schemas.microsoft.com/office/powerpoint/2010/main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76858"/>
      </p:ext>
    </p:extLst>
  </p:cSld>
  <p:clrMapOvr>
    <a:masterClrMapping/>
  </p:clrMapOvr>
  <p:transition xmlns:p14="http://schemas.microsoft.com/office/powerpoint/2010/main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32360"/>
      </p:ext>
    </p:extLst>
  </p:cSld>
  <p:clrMapOvr>
    <a:masterClrMapping/>
  </p:clrMapOvr>
  <p:transition xmlns:p14="http://schemas.microsoft.com/office/powerpoint/2010/main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51569"/>
      </p:ext>
    </p:extLst>
  </p:cSld>
  <p:clrMapOvr>
    <a:masterClrMapping/>
  </p:clrMapOvr>
  <p:transition xmlns:p14="http://schemas.microsoft.com/office/powerpoint/2010/main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68627"/>
      </p:ext>
    </p:extLst>
  </p:cSld>
  <p:clrMapOvr>
    <a:masterClrMapping/>
  </p:clrMapOvr>
  <p:transition xmlns:p14="http://schemas.microsoft.com/office/powerpoint/2010/main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35870"/>
      </p:ext>
    </p:extLst>
  </p:cSld>
  <p:clrMapOvr>
    <a:masterClrMapping/>
  </p:clrMapOvr>
  <p:transition xmlns:p14="http://schemas.microsoft.com/office/powerpoint/2010/main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22013"/>
      </p:ext>
    </p:extLst>
  </p:cSld>
  <p:clrMapOvr>
    <a:masterClrMapping/>
  </p:clrMapOvr>
  <p:transition xmlns:p14="http://schemas.microsoft.com/office/powerpoint/2010/main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35471"/>
      </p:ext>
    </p:extLst>
  </p:cSld>
  <p:clrMapOvr>
    <a:masterClrMapping/>
  </p:clrMapOvr>
  <p:transition xmlns:p14="http://schemas.microsoft.com/office/powerpoint/2010/main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41575"/>
      </p:ext>
    </p:extLst>
  </p:cSld>
  <p:clrMapOvr>
    <a:masterClrMapping/>
  </p:clrMapOvr>
  <p:transition xmlns:p14="http://schemas.microsoft.com/office/powerpoint/2010/main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583374"/>
      </p:ext>
    </p:extLst>
  </p:cSld>
  <p:clrMapOvr>
    <a:masterClrMapping/>
  </p:clrMapOvr>
  <p:transition xmlns:p14="http://schemas.microsoft.com/office/powerpoint/2010/main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3870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71903"/>
      </p:ext>
    </p:extLst>
  </p:cSld>
  <p:clrMapOvr>
    <a:masterClrMapping/>
  </p:clrMapOvr>
  <p:transition xmlns:p14="http://schemas.microsoft.com/office/powerpoint/2010/main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52546"/>
      </p:ext>
    </p:extLst>
  </p:cSld>
  <p:clrMapOvr>
    <a:masterClrMapping/>
  </p:clrMapOvr>
  <p:transition xmlns:p14="http://schemas.microsoft.com/office/powerpoint/2010/main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65649"/>
      </p:ext>
    </p:extLst>
  </p:cSld>
  <p:clrMapOvr>
    <a:masterClrMapping/>
  </p:clrMapOvr>
  <p:transition xmlns:p14="http://schemas.microsoft.com/office/powerpoint/2010/main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007893"/>
      </p:ext>
    </p:extLst>
  </p:cSld>
  <p:clrMapOvr>
    <a:masterClrMapping/>
  </p:clrMapOvr>
  <p:transition xmlns:p14="http://schemas.microsoft.com/office/powerpoint/2010/main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8237016"/>
      </p:ext>
    </p:extLst>
  </p:cSld>
  <p:clrMapOvr>
    <a:masterClrMapping/>
  </p:clrMapOvr>
  <p:transition xmlns:p14="http://schemas.microsoft.com/office/powerpoint/2010/main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259360"/>
      </p:ext>
    </p:extLst>
  </p:cSld>
  <p:clrMapOvr>
    <a:masterClrMapping/>
  </p:clrMapOvr>
  <p:transition xmlns:p14="http://schemas.microsoft.com/office/powerpoint/2010/main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23693"/>
      </p:ext>
    </p:extLst>
  </p:cSld>
  <p:clrMapOvr>
    <a:masterClrMapping/>
  </p:clrMapOvr>
  <p:transition xmlns:p14="http://schemas.microsoft.com/office/powerpoint/2010/main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66243"/>
      </p:ext>
    </p:extLst>
  </p:cSld>
  <p:clrMapOvr>
    <a:masterClrMapping/>
  </p:clrMapOvr>
  <p:transition xmlns:p14="http://schemas.microsoft.com/office/powerpoint/2010/main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83393"/>
      </p:ext>
    </p:extLst>
  </p:cSld>
  <p:clrMapOvr>
    <a:masterClrMapping/>
  </p:clrMapOvr>
  <p:transition xmlns:p14="http://schemas.microsoft.com/office/powerpoint/2010/main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83554"/>
      </p:ext>
    </p:extLst>
  </p:cSld>
  <p:clrMapOvr>
    <a:masterClrMapping/>
  </p:clrMapOvr>
  <p:transition xmlns:p14="http://schemas.microsoft.com/office/powerpoint/2010/main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88082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4986122"/>
      </p:ext>
    </p:extLst>
  </p:cSld>
  <p:clrMapOvr>
    <a:masterClrMapping/>
  </p:clrMapOvr>
  <p:transition xmlns:p14="http://schemas.microsoft.com/office/powerpoint/2010/main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82811"/>
      </p:ext>
    </p:extLst>
  </p:cSld>
  <p:clrMapOvr>
    <a:masterClrMapping/>
  </p:clrMapOvr>
  <p:transition xmlns:p14="http://schemas.microsoft.com/office/powerpoint/2010/main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2288"/>
      </p:ext>
    </p:extLst>
  </p:cSld>
  <p:clrMapOvr>
    <a:masterClrMapping/>
  </p:clrMapOvr>
  <p:transition xmlns:p14="http://schemas.microsoft.com/office/powerpoint/2010/main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72053"/>
      </p:ext>
    </p:extLst>
  </p:cSld>
  <p:clrMapOvr>
    <a:masterClrMapping/>
  </p:clrMapOvr>
  <p:transition xmlns:p14="http://schemas.microsoft.com/office/powerpoint/2010/main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91082"/>
      </p:ext>
    </p:extLst>
  </p:cSld>
  <p:clrMapOvr>
    <a:masterClrMapping/>
  </p:clrMapOvr>
  <p:transition xmlns:p14="http://schemas.microsoft.com/office/powerpoint/2010/main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14124"/>
      </p:ext>
    </p:extLst>
  </p:cSld>
  <p:clrMapOvr>
    <a:masterClrMapping/>
  </p:clrMapOvr>
  <p:transition xmlns:p14="http://schemas.microsoft.com/office/powerpoint/2010/main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3150141"/>
      </p:ext>
    </p:extLst>
  </p:cSld>
  <p:clrMapOvr>
    <a:masterClrMapping/>
  </p:clrMapOvr>
  <p:transition xmlns:p14="http://schemas.microsoft.com/office/powerpoint/2010/main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8065"/>
      </p:ext>
    </p:extLst>
  </p:cSld>
  <p:clrMapOvr>
    <a:masterClrMapping/>
  </p:clrMapOvr>
  <p:transition xmlns:p14="http://schemas.microsoft.com/office/powerpoint/2010/main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45725"/>
      </p:ext>
    </p:extLst>
  </p:cSld>
  <p:clrMapOvr>
    <a:masterClrMapping/>
  </p:clrMapOvr>
  <p:transition xmlns:p14="http://schemas.microsoft.com/office/powerpoint/2010/main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24483"/>
      </p:ext>
    </p:extLst>
  </p:cSld>
  <p:clrMapOvr>
    <a:masterClrMapping/>
  </p:clrMapOvr>
  <p:transition xmlns:p14="http://schemas.microsoft.com/office/powerpoint/2010/main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845072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17849"/>
      </p:ext>
    </p:extLst>
  </p:cSld>
  <p:clrMapOvr>
    <a:masterClrMapping/>
  </p:clrMapOvr>
  <p:transition xmlns:p14="http://schemas.microsoft.com/office/powerpoint/2010/main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508869"/>
      </p:ext>
    </p:extLst>
  </p:cSld>
  <p:clrMapOvr>
    <a:masterClrMapping/>
  </p:clrMapOvr>
  <p:transition xmlns:p14="http://schemas.microsoft.com/office/powerpoint/2010/main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8766164"/>
      </p:ext>
    </p:extLst>
  </p:cSld>
  <p:clrMapOvr>
    <a:masterClrMapping/>
  </p:clrMapOvr>
  <p:transition xmlns:p14="http://schemas.microsoft.com/office/powerpoint/2010/main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50203"/>
      </p:ext>
    </p:extLst>
  </p:cSld>
  <p:clrMapOvr>
    <a:masterClrMapping/>
  </p:clrMapOvr>
  <p:transition xmlns:p14="http://schemas.microsoft.com/office/powerpoint/2010/main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61711"/>
      </p:ext>
    </p:extLst>
  </p:cSld>
  <p:clrMapOvr>
    <a:masterClrMapping/>
  </p:clrMapOvr>
  <p:transition xmlns:p14="http://schemas.microsoft.com/office/powerpoint/2010/main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19318"/>
      </p:ext>
    </p:extLst>
  </p:cSld>
  <p:clrMapOvr>
    <a:masterClrMapping/>
  </p:clrMapOvr>
  <p:transition xmlns:p14="http://schemas.microsoft.com/office/powerpoint/2010/main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34416"/>
      </p:ext>
    </p:extLst>
  </p:cSld>
  <p:clrMapOvr>
    <a:masterClrMapping/>
  </p:clrMapOvr>
  <p:transition xmlns:p14="http://schemas.microsoft.com/office/powerpoint/2010/main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29108"/>
      </p:ext>
    </p:extLst>
  </p:cSld>
  <p:clrMapOvr>
    <a:masterClrMapping/>
  </p:clrMapOvr>
  <p:transition xmlns:p14="http://schemas.microsoft.com/office/powerpoint/2010/main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39460"/>
      </p:ext>
    </p:extLst>
  </p:cSld>
  <p:clrMapOvr>
    <a:masterClrMapping/>
  </p:clrMapOvr>
  <p:transition xmlns:p14="http://schemas.microsoft.com/office/powerpoint/2010/main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17716"/>
      </p:ext>
    </p:extLst>
  </p:cSld>
  <p:clrMapOvr>
    <a:masterClrMapping/>
  </p:clrMapOvr>
  <p:transition xmlns:p14="http://schemas.microsoft.com/office/powerpoint/2010/main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8695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76582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79008"/>
      </p:ext>
    </p:extLst>
  </p:cSld>
  <p:clrMapOvr>
    <a:masterClrMapping/>
  </p:clrMapOvr>
  <p:transition xmlns:p14="http://schemas.microsoft.com/office/powerpoint/2010/main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345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96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297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2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205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515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180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667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045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362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89278"/>
      </p:ext>
    </p:extLst>
  </p:cSld>
  <p:clrMapOvr>
    <a:masterClrMapping/>
  </p:clrMapOvr>
  <p:transition xmlns:p14="http://schemas.microsoft.com/office/powerpoint/2010/main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29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16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080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629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6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7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6" indent="0">
              <a:buNone/>
              <a:defRPr sz="1600" b="1"/>
            </a:lvl5pPr>
            <a:lvl6pPr marL="2285193" indent="0">
              <a:buNone/>
              <a:defRPr sz="1600" b="1"/>
            </a:lvl6pPr>
            <a:lvl7pPr marL="2742233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11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7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6" indent="0">
              <a:buNone/>
              <a:defRPr sz="1600" b="1"/>
            </a:lvl5pPr>
            <a:lvl6pPr marL="2285193" indent="0">
              <a:buNone/>
              <a:defRPr sz="1600" b="1"/>
            </a:lvl6pPr>
            <a:lvl7pPr marL="2742233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1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716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09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395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7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6" indent="0">
              <a:buNone/>
              <a:defRPr sz="900"/>
            </a:lvl5pPr>
            <a:lvl6pPr marL="2285193" indent="0">
              <a:buNone/>
              <a:defRPr sz="900"/>
            </a:lvl6pPr>
            <a:lvl7pPr marL="2742233" indent="0">
              <a:buNone/>
              <a:defRPr sz="900"/>
            </a:lvl7pPr>
            <a:lvl8pPr marL="3199271" indent="0">
              <a:buNone/>
              <a:defRPr sz="900"/>
            </a:lvl8pPr>
            <a:lvl9pPr marL="365631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658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7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6" indent="0">
              <a:buNone/>
              <a:defRPr sz="2000"/>
            </a:lvl5pPr>
            <a:lvl6pPr marL="2285193" indent="0">
              <a:buNone/>
              <a:defRPr sz="2000"/>
            </a:lvl6pPr>
            <a:lvl7pPr marL="2742233" indent="0">
              <a:buNone/>
              <a:defRPr sz="2000"/>
            </a:lvl7pPr>
            <a:lvl8pPr marL="3199271" indent="0">
              <a:buNone/>
              <a:defRPr sz="2000"/>
            </a:lvl8pPr>
            <a:lvl9pPr marL="365631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7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6" indent="0">
              <a:buNone/>
              <a:defRPr sz="900"/>
            </a:lvl5pPr>
            <a:lvl6pPr marL="2285193" indent="0">
              <a:buNone/>
              <a:defRPr sz="900"/>
            </a:lvl6pPr>
            <a:lvl7pPr marL="2742233" indent="0">
              <a:buNone/>
              <a:defRPr sz="900"/>
            </a:lvl7pPr>
            <a:lvl8pPr marL="3199271" indent="0">
              <a:buNone/>
              <a:defRPr sz="900"/>
            </a:lvl8pPr>
            <a:lvl9pPr marL="365631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718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519127"/>
      </p:ext>
    </p:extLst>
  </p:cSld>
  <p:clrMapOvr>
    <a:masterClrMapping/>
  </p:clrMapOvr>
  <p:transition xmlns:p14="http://schemas.microsoft.com/office/powerpoint/2010/main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28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1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5EFF-7658-2A49-B92E-7DB09A82306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73CB-DD5D-9B46-A9E3-E4971964B0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1387862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D8E5-6F17-F547-928D-4FD2C03B287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73CB-DD5D-9B46-A9E3-E4971964B0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2411124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FFAD-CF01-A64F-86C7-87BC23C0258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73CB-DD5D-9B46-A9E3-E4971964B0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5155702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0CBD-58DF-394E-AF52-680B09FD861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73CB-DD5D-9B46-A9E3-E4971964B0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422945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E876-9602-5340-957E-01294B7C14C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73CB-DD5D-9B46-A9E3-E4971964B0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335927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12A0-C42C-164F-8087-E3968F660BF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73CB-DD5D-9B46-A9E3-E4971964B0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1504924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8606-CDB2-0042-9B45-E33BFAE4D9D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73CB-DD5D-9B46-A9E3-E4971964B0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9007734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54F0-B175-5F4D-B32C-D4D1DAD3EDB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73CB-DD5D-9B46-A9E3-E4971964B0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2244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542571"/>
      </p:ext>
    </p:extLst>
  </p:cSld>
  <p:clrMapOvr>
    <a:masterClrMapping/>
  </p:clrMapOvr>
  <p:transition xmlns:p14="http://schemas.microsoft.com/office/powerpoint/2010/main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DDF1-0FD5-C74D-86B7-B54FCC917FF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73CB-DD5D-9B46-A9E3-E4971964B0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798781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DB68-400B-3241-8334-DC37F6E267E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73CB-DD5D-9B46-A9E3-E4971964B0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6807511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D3F5-26DE-CB4B-A0A0-60A6B41EA60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73CB-DD5D-9B46-A9E3-E4971964B0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419048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050D-8F2E-C54C-904E-4664ADD222C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576A-A7C7-564B-80DB-6410E9C42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1646592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050D-8F2E-C54C-904E-4664ADD222C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576A-A7C7-564B-80DB-6410E9C42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470298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050D-8F2E-C54C-904E-4664ADD222C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576A-A7C7-564B-80DB-6410E9C42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7288849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050D-8F2E-C54C-904E-4664ADD222C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576A-A7C7-564B-80DB-6410E9C42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5022284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050D-8F2E-C54C-904E-4664ADD222C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576A-A7C7-564B-80DB-6410E9C42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6336803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050D-8F2E-C54C-904E-4664ADD222C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576A-A7C7-564B-80DB-6410E9C42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5605449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050D-8F2E-C54C-904E-4664ADD222C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576A-A7C7-564B-80DB-6410E9C42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9419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6108101"/>
      </p:ext>
    </p:extLst>
  </p:cSld>
  <p:clrMapOvr>
    <a:masterClrMapping/>
  </p:clrMapOvr>
  <p:transition xmlns:p14="http://schemas.microsoft.com/office/powerpoint/2010/main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050D-8F2E-C54C-904E-4664ADD222C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576A-A7C7-564B-80DB-6410E9C42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240796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050D-8F2E-C54C-904E-4664ADD222C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576A-A7C7-564B-80DB-6410E9C42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342398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050D-8F2E-C54C-904E-4664ADD222C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576A-A7C7-564B-80DB-6410E9C42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3334984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050D-8F2E-C54C-904E-4664ADD222C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576A-A7C7-564B-80DB-6410E9C42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0006241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F13F-8C8C-ED43-9A6E-251B52AD4E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3503-5F4D-8D4C-BE56-86282EE19C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4378103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F13F-8C8C-ED43-9A6E-251B52AD4E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3503-5F4D-8D4C-BE56-86282EE19C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2687500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F13F-8C8C-ED43-9A6E-251B52AD4E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3503-5F4D-8D4C-BE56-86282EE19C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1157127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F13F-8C8C-ED43-9A6E-251B52AD4E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3503-5F4D-8D4C-BE56-86282EE19C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4659331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F13F-8C8C-ED43-9A6E-251B52AD4E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3503-5F4D-8D4C-BE56-86282EE19C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380691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F13F-8C8C-ED43-9A6E-251B52AD4E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3503-5F4D-8D4C-BE56-86282EE19C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812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44636"/>
      </p:ext>
    </p:extLst>
  </p:cSld>
  <p:clrMapOvr>
    <a:masterClrMapping/>
  </p:clrMapOvr>
  <p:transition xmlns:p14="http://schemas.microsoft.com/office/powerpoint/2010/main"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F13F-8C8C-ED43-9A6E-251B52AD4E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3503-5F4D-8D4C-BE56-86282EE19C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7034961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F13F-8C8C-ED43-9A6E-251B52AD4E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3503-5F4D-8D4C-BE56-86282EE19C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4440185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F13F-8C8C-ED43-9A6E-251B52AD4E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3503-5F4D-8D4C-BE56-86282EE19C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6861979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F13F-8C8C-ED43-9A6E-251B52AD4E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3503-5F4D-8D4C-BE56-86282EE19C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9408209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F13F-8C8C-ED43-9A6E-251B52AD4E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3503-5F4D-8D4C-BE56-86282EE19C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986492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68456"/>
      </p:ext>
    </p:extLst>
  </p:cSld>
  <p:clrMapOvr>
    <a:masterClrMapping/>
  </p:clrMapOvr>
  <p:transition xmlns:p14="http://schemas.microsoft.com/office/powerpoint/2010/main"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50347"/>
      </p:ext>
    </p:extLst>
  </p:cSld>
  <p:clrMapOvr>
    <a:masterClrMapping/>
  </p:clrMapOvr>
  <p:transition xmlns:p14="http://schemas.microsoft.com/office/powerpoint/2010/main"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8188801"/>
      </p:ext>
    </p:extLst>
  </p:cSld>
  <p:clrMapOvr>
    <a:masterClrMapping/>
  </p:clrMapOvr>
  <p:transition xmlns:p14="http://schemas.microsoft.com/office/powerpoint/2010/main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0474"/>
      </p:ext>
    </p:extLst>
  </p:cSld>
  <p:clrMapOvr>
    <a:masterClrMapping/>
  </p:clrMapOvr>
  <p:transition xmlns:p14="http://schemas.microsoft.com/office/powerpoint/2010/main"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61596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0381"/>
      </p:ext>
    </p:extLst>
  </p:cSld>
  <p:clrMapOvr>
    <a:masterClrMapping/>
  </p:clrMapOvr>
  <p:transition xmlns:p14="http://schemas.microsoft.com/office/powerpoint/2010/main"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51110"/>
      </p:ext>
    </p:extLst>
  </p:cSld>
  <p:clrMapOvr>
    <a:masterClrMapping/>
  </p:clrMapOvr>
  <p:transition xmlns:p14="http://schemas.microsoft.com/office/powerpoint/2010/main"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601788"/>
      </p:ext>
    </p:extLst>
  </p:cSld>
  <p:clrMapOvr>
    <a:masterClrMapping/>
  </p:clrMapOvr>
  <p:transition xmlns:p14="http://schemas.microsoft.com/office/powerpoint/2010/main"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5017826"/>
      </p:ext>
    </p:extLst>
  </p:cSld>
  <p:clrMapOvr>
    <a:masterClrMapping/>
  </p:clrMapOvr>
  <p:transition xmlns:p14="http://schemas.microsoft.com/office/powerpoint/2010/main"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763914"/>
      </p:ext>
    </p:extLst>
  </p:cSld>
  <p:clrMapOvr>
    <a:masterClrMapping/>
  </p:clrMapOvr>
  <p:transition xmlns:p14="http://schemas.microsoft.com/office/powerpoint/2010/main"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9802"/>
      </p:ext>
    </p:extLst>
  </p:cSld>
  <p:clrMapOvr>
    <a:masterClrMapping/>
  </p:clrMapOvr>
  <p:transition xmlns:p14="http://schemas.microsoft.com/office/powerpoint/2010/main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90443"/>
      </p:ext>
    </p:extLst>
  </p:cSld>
  <p:clrMapOvr>
    <a:masterClrMapping/>
  </p:clrMapOvr>
  <p:transition xmlns:p14="http://schemas.microsoft.com/office/powerpoint/2010/main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03250"/>
      </p:ext>
    </p:extLst>
  </p:cSld>
  <p:clrMapOvr>
    <a:masterClrMapping/>
  </p:clrMapOvr>
  <p:transition xmlns:p14="http://schemas.microsoft.com/office/powerpoint/2010/main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95346"/>
      </p:ext>
    </p:extLst>
  </p:cSld>
  <p:clrMapOvr>
    <a:masterClrMapping/>
  </p:clrMapOvr>
  <p:transition xmlns:p14="http://schemas.microsoft.com/office/powerpoint/2010/main"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81627"/>
      </p:ext>
    </p:extLst>
  </p:cSld>
  <p:clrMapOvr>
    <a:masterClrMapping/>
  </p:clrMapOvr>
  <p:transition xmlns:p14="http://schemas.microsoft.com/office/powerpoint/2010/main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85551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52873"/>
      </p:ext>
    </p:extLst>
  </p:cSld>
  <p:clrMapOvr>
    <a:masterClrMapping/>
  </p:clrMapOvr>
  <p:transition xmlns:p14="http://schemas.microsoft.com/office/powerpoint/2010/main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48780"/>
      </p:ext>
    </p:extLst>
  </p:cSld>
  <p:clrMapOvr>
    <a:masterClrMapping/>
  </p:clrMapOvr>
  <p:transition xmlns:p14="http://schemas.microsoft.com/office/powerpoint/2010/main"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30497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51740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0399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24779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31658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06120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14648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9937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49108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5897217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5256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75242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1601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24097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95849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573659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763280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540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2500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68727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34347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57826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51135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55393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7554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290910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7568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85540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552049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7489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52490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29943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856892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429368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322070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19790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1820555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72364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07032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08635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3" y="3776663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10551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36455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01009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13" y="3776663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08369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09103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56577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015004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164772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68259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10526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59569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252392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3558955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660648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25245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61361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90115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7568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7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6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8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7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9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5.xml"/><Relationship Id="rId8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8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0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9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9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4.xml"/><Relationship Id="rId15" Type="http://schemas.openxmlformats.org/officeDocument/2006/relationships/slideLayout" Target="../slideLayouts/slideLayout195.xml"/><Relationship Id="rId16" Type="http://schemas.openxmlformats.org/officeDocument/2006/relationships/slideLayout" Target="../slideLayouts/slideLayout196.xml"/><Relationship Id="rId17" Type="http://schemas.openxmlformats.org/officeDocument/2006/relationships/slideLayout" Target="../slideLayouts/slideLayout197.xml"/><Relationship Id="rId18" Type="http://schemas.openxmlformats.org/officeDocument/2006/relationships/theme" Target="../theme/theme14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87.xml"/><Relationship Id="rId8" Type="http://schemas.openxmlformats.org/officeDocument/2006/relationships/slideLayout" Target="../slideLayouts/slideLayout188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8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4.xml"/><Relationship Id="rId8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07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9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5.xml"/><Relationship Id="rId8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18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8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1.xml"/><Relationship Id="rId13" Type="http://schemas.openxmlformats.org/officeDocument/2006/relationships/slideLayout" Target="../slideLayouts/slideLayout232.xml"/><Relationship Id="rId14" Type="http://schemas.openxmlformats.org/officeDocument/2006/relationships/slideLayout" Target="../slideLayouts/slideLayout233.xml"/><Relationship Id="rId15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35.xml"/><Relationship Id="rId17" Type="http://schemas.openxmlformats.org/officeDocument/2006/relationships/slideLayout" Target="../slideLayouts/slideLayout236.xml"/><Relationship Id="rId18" Type="http://schemas.openxmlformats.org/officeDocument/2006/relationships/theme" Target="../theme/theme17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6.xml"/><Relationship Id="rId8" Type="http://schemas.openxmlformats.org/officeDocument/2006/relationships/slideLayout" Target="../slideLayouts/slideLayout22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38.xml"/><Relationship Id="rId3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9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5.xml"/><Relationship Id="rId8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4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20" Type="http://schemas.openxmlformats.org/officeDocument/2006/relationships/image" Target="../media/image1.jpeg"/><Relationship Id="rId21" Type="http://schemas.openxmlformats.org/officeDocument/2006/relationships/image" Target="../media/image2.jpeg"/><Relationship Id="rId10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5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8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1.xml"/><Relationship Id="rId13" Type="http://schemas.openxmlformats.org/officeDocument/2006/relationships/slideLayout" Target="../slideLayouts/slideLayout262.xml"/><Relationship Id="rId14" Type="http://schemas.openxmlformats.org/officeDocument/2006/relationships/slideLayout" Target="../slideLayouts/slideLayout263.xml"/><Relationship Id="rId15" Type="http://schemas.openxmlformats.org/officeDocument/2006/relationships/slideLayout" Target="../slideLayouts/slideLayout264.xml"/><Relationship Id="rId16" Type="http://schemas.openxmlformats.org/officeDocument/2006/relationships/slideLayout" Target="../slideLayouts/slideLayout265.xml"/><Relationship Id="rId17" Type="http://schemas.openxmlformats.org/officeDocument/2006/relationships/slideLayout" Target="../slideLayouts/slideLayout266.xml"/><Relationship Id="rId18" Type="http://schemas.openxmlformats.org/officeDocument/2006/relationships/theme" Target="../theme/theme20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6.xml"/><Relationship Id="rId8" Type="http://schemas.openxmlformats.org/officeDocument/2006/relationships/slideLayout" Target="../slideLayouts/slideLayout257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7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3.xml"/><Relationship Id="rId8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76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6.xml"/><Relationship Id="rId20" Type="http://schemas.openxmlformats.org/officeDocument/2006/relationships/image" Target="../media/image1.jpeg"/><Relationship Id="rId21" Type="http://schemas.openxmlformats.org/officeDocument/2006/relationships/image" Target="../media/image2.jpeg"/><Relationship Id="rId10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88.xml"/><Relationship Id="rId12" Type="http://schemas.openxmlformats.org/officeDocument/2006/relationships/slideLayout" Target="../slideLayouts/slideLayout289.xml"/><Relationship Id="rId13" Type="http://schemas.openxmlformats.org/officeDocument/2006/relationships/slideLayout" Target="../slideLayouts/slideLayout290.xml"/><Relationship Id="rId14" Type="http://schemas.openxmlformats.org/officeDocument/2006/relationships/slideLayout" Target="../slideLayouts/slideLayout291.xml"/><Relationship Id="rId15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293.xml"/><Relationship Id="rId17" Type="http://schemas.openxmlformats.org/officeDocument/2006/relationships/slideLayout" Target="../slideLayouts/slideLayout294.xml"/><Relationship Id="rId18" Type="http://schemas.openxmlformats.org/officeDocument/2006/relationships/slideLayout" Target="../slideLayouts/slideLayout295.xml"/><Relationship Id="rId19" Type="http://schemas.openxmlformats.org/officeDocument/2006/relationships/theme" Target="../theme/theme22.xml"/><Relationship Id="rId1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4.xml"/><Relationship Id="rId8" Type="http://schemas.openxmlformats.org/officeDocument/2006/relationships/slideLayout" Target="../slideLayouts/slideLayout285.xml"/></Relationships>
</file>

<file path=ppt/slideMasters/_rels/slideMaster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4.xml"/><Relationship Id="rId20" Type="http://schemas.openxmlformats.org/officeDocument/2006/relationships/image" Target="../media/image1.jpeg"/><Relationship Id="rId21" Type="http://schemas.openxmlformats.org/officeDocument/2006/relationships/image" Target="../media/image2.jpeg"/><Relationship Id="rId10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06.xml"/><Relationship Id="rId12" Type="http://schemas.openxmlformats.org/officeDocument/2006/relationships/slideLayout" Target="../slideLayouts/slideLayout307.xml"/><Relationship Id="rId13" Type="http://schemas.openxmlformats.org/officeDocument/2006/relationships/slideLayout" Target="../slideLayouts/slideLayout308.xml"/><Relationship Id="rId14" Type="http://schemas.openxmlformats.org/officeDocument/2006/relationships/slideLayout" Target="../slideLayouts/slideLayout309.xml"/><Relationship Id="rId15" Type="http://schemas.openxmlformats.org/officeDocument/2006/relationships/slideLayout" Target="../slideLayouts/slideLayout310.xml"/><Relationship Id="rId16" Type="http://schemas.openxmlformats.org/officeDocument/2006/relationships/slideLayout" Target="../slideLayouts/slideLayout311.xml"/><Relationship Id="rId17" Type="http://schemas.openxmlformats.org/officeDocument/2006/relationships/slideLayout" Target="../slideLayouts/slideLayout312.xml"/><Relationship Id="rId18" Type="http://schemas.openxmlformats.org/officeDocument/2006/relationships/slideLayout" Target="../slideLayouts/slideLayout313.xml"/><Relationship Id="rId19" Type="http://schemas.openxmlformats.org/officeDocument/2006/relationships/theme" Target="../theme/theme23.xml"/><Relationship Id="rId1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97.xml"/><Relationship Id="rId3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2.xml"/><Relationship Id="rId8" Type="http://schemas.openxmlformats.org/officeDocument/2006/relationships/slideLayout" Target="../slideLayouts/slideLayout30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4.xml"/><Relationship Id="rId12" Type="http://schemas.openxmlformats.org/officeDocument/2006/relationships/theme" Target="../theme/theme24.xml"/><Relationship Id="rId1" Type="http://schemas.openxmlformats.org/officeDocument/2006/relationships/slideLayout" Target="../slideLayouts/slideLayout314.xml"/><Relationship Id="rId2" Type="http://schemas.openxmlformats.org/officeDocument/2006/relationships/slideLayout" Target="../slideLayouts/slideLayout315.xml"/><Relationship Id="rId3" Type="http://schemas.openxmlformats.org/officeDocument/2006/relationships/slideLayout" Target="../slideLayouts/slideLayout316.xml"/><Relationship Id="rId4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318.xml"/><Relationship Id="rId6" Type="http://schemas.openxmlformats.org/officeDocument/2006/relationships/slideLayout" Target="../slideLayouts/slideLayout319.xml"/><Relationship Id="rId7" Type="http://schemas.openxmlformats.org/officeDocument/2006/relationships/slideLayout" Target="../slideLayouts/slideLayout320.xml"/><Relationship Id="rId8" Type="http://schemas.openxmlformats.org/officeDocument/2006/relationships/slideLayout" Target="../slideLayouts/slideLayout321.xml"/><Relationship Id="rId9" Type="http://schemas.openxmlformats.org/officeDocument/2006/relationships/slideLayout" Target="../slideLayouts/slideLayout322.xml"/><Relationship Id="rId10" Type="http://schemas.openxmlformats.org/officeDocument/2006/relationships/slideLayout" Target="../slideLayouts/slideLayout323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5.xml"/><Relationship Id="rId12" Type="http://schemas.openxmlformats.org/officeDocument/2006/relationships/theme" Target="../theme/theme25.xml"/><Relationship Id="rId1" Type="http://schemas.openxmlformats.org/officeDocument/2006/relationships/slideLayout" Target="../slideLayouts/slideLayout325.xml"/><Relationship Id="rId2" Type="http://schemas.openxmlformats.org/officeDocument/2006/relationships/slideLayout" Target="../slideLayouts/slideLayout326.xml"/><Relationship Id="rId3" Type="http://schemas.openxmlformats.org/officeDocument/2006/relationships/slideLayout" Target="../slideLayouts/slideLayout327.xml"/><Relationship Id="rId4" Type="http://schemas.openxmlformats.org/officeDocument/2006/relationships/slideLayout" Target="../slideLayouts/slideLayout328.xml"/><Relationship Id="rId5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0.xml"/><Relationship Id="rId7" Type="http://schemas.openxmlformats.org/officeDocument/2006/relationships/slideLayout" Target="../slideLayouts/slideLayout331.xml"/><Relationship Id="rId8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3.xml"/><Relationship Id="rId10" Type="http://schemas.openxmlformats.org/officeDocument/2006/relationships/slideLayout" Target="../slideLayouts/slideLayout334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6.xml"/><Relationship Id="rId12" Type="http://schemas.openxmlformats.org/officeDocument/2006/relationships/slideLayout" Target="../slideLayouts/slideLayout347.xml"/><Relationship Id="rId13" Type="http://schemas.openxmlformats.org/officeDocument/2006/relationships/slideLayout" Target="../slideLayouts/slideLayout348.xml"/><Relationship Id="rId14" Type="http://schemas.openxmlformats.org/officeDocument/2006/relationships/theme" Target="../theme/theme26.xml"/><Relationship Id="rId15" Type="http://schemas.openxmlformats.org/officeDocument/2006/relationships/image" Target="../media/image1.jpeg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36.xml"/><Relationship Id="rId2" Type="http://schemas.openxmlformats.org/officeDocument/2006/relationships/slideLayout" Target="../slideLayouts/slideLayout337.xml"/><Relationship Id="rId3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39.xml"/><Relationship Id="rId5" Type="http://schemas.openxmlformats.org/officeDocument/2006/relationships/slideLayout" Target="../slideLayouts/slideLayout340.xml"/><Relationship Id="rId6" Type="http://schemas.openxmlformats.org/officeDocument/2006/relationships/slideLayout" Target="../slideLayouts/slideLayout341.xml"/><Relationship Id="rId7" Type="http://schemas.openxmlformats.org/officeDocument/2006/relationships/slideLayout" Target="../slideLayouts/slideLayout342.xml"/><Relationship Id="rId8" Type="http://schemas.openxmlformats.org/officeDocument/2006/relationships/slideLayout" Target="../slideLayouts/slideLayout343.xml"/><Relationship Id="rId9" Type="http://schemas.openxmlformats.org/officeDocument/2006/relationships/slideLayout" Target="../slideLayouts/slideLayout344.xml"/><Relationship Id="rId10" Type="http://schemas.openxmlformats.org/officeDocument/2006/relationships/slideLayout" Target="../slideLayouts/slideLayout345.xml"/></Relationships>
</file>

<file path=ppt/slideMasters/_rels/slideMaster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7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0.xml"/><Relationship Id="rId13" Type="http://schemas.openxmlformats.org/officeDocument/2006/relationships/slideLayout" Target="../slideLayouts/slideLayout361.xml"/><Relationship Id="rId14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63.xml"/><Relationship Id="rId16" Type="http://schemas.openxmlformats.org/officeDocument/2006/relationships/slideLayout" Target="../slideLayouts/slideLayout364.xml"/><Relationship Id="rId17" Type="http://schemas.openxmlformats.org/officeDocument/2006/relationships/slideLayout" Target="../slideLayouts/slideLayout365.xml"/><Relationship Id="rId18" Type="http://schemas.openxmlformats.org/officeDocument/2006/relationships/theme" Target="../theme/theme27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349.xml"/><Relationship Id="rId2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55.xml"/><Relationship Id="rId8" Type="http://schemas.openxmlformats.org/officeDocument/2006/relationships/slideLayout" Target="../slideLayouts/slideLayout356.xml"/></Relationships>
</file>

<file path=ppt/slideMasters/_rels/slideMaster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4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375.xml"/><Relationship Id="rId11" Type="http://schemas.openxmlformats.org/officeDocument/2006/relationships/slideLayout" Target="../slideLayouts/slideLayout376.xml"/><Relationship Id="rId12" Type="http://schemas.openxmlformats.org/officeDocument/2006/relationships/slideLayout" Target="../slideLayouts/slideLayout377.xml"/><Relationship Id="rId13" Type="http://schemas.openxmlformats.org/officeDocument/2006/relationships/slideLayout" Target="../slideLayouts/slideLayout378.xml"/><Relationship Id="rId14" Type="http://schemas.openxmlformats.org/officeDocument/2006/relationships/slideLayout" Target="../slideLayouts/slideLayout379.xml"/><Relationship Id="rId15" Type="http://schemas.openxmlformats.org/officeDocument/2006/relationships/slideLayout" Target="../slideLayouts/slideLayout380.xml"/><Relationship Id="rId16" Type="http://schemas.openxmlformats.org/officeDocument/2006/relationships/slideLayout" Target="../slideLayouts/slideLayout381.xml"/><Relationship Id="rId17" Type="http://schemas.openxmlformats.org/officeDocument/2006/relationships/slideLayout" Target="../slideLayouts/slideLayout382.xml"/><Relationship Id="rId18" Type="http://schemas.openxmlformats.org/officeDocument/2006/relationships/theme" Target="../theme/theme28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366.xml"/><Relationship Id="rId2" Type="http://schemas.openxmlformats.org/officeDocument/2006/relationships/slideLayout" Target="../slideLayouts/slideLayout367.xml"/><Relationship Id="rId3" Type="http://schemas.openxmlformats.org/officeDocument/2006/relationships/slideLayout" Target="../slideLayouts/slideLayout368.xml"/><Relationship Id="rId4" Type="http://schemas.openxmlformats.org/officeDocument/2006/relationships/slideLayout" Target="../slideLayouts/slideLayout369.xml"/><Relationship Id="rId5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71.xml"/><Relationship Id="rId7" Type="http://schemas.openxmlformats.org/officeDocument/2006/relationships/slideLayout" Target="../slideLayouts/slideLayout372.xml"/><Relationship Id="rId8" Type="http://schemas.openxmlformats.org/officeDocument/2006/relationships/slideLayout" Target="../slideLayouts/slideLayout373.xml"/></Relationships>
</file>

<file path=ppt/slideMasters/_rels/slideMaster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1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392.xml"/><Relationship Id="rId11" Type="http://schemas.openxmlformats.org/officeDocument/2006/relationships/slideLayout" Target="../slideLayouts/slideLayout393.xml"/><Relationship Id="rId12" Type="http://schemas.openxmlformats.org/officeDocument/2006/relationships/slideLayout" Target="../slideLayouts/slideLayout394.xml"/><Relationship Id="rId13" Type="http://schemas.openxmlformats.org/officeDocument/2006/relationships/slideLayout" Target="../slideLayouts/slideLayout395.xml"/><Relationship Id="rId14" Type="http://schemas.openxmlformats.org/officeDocument/2006/relationships/slideLayout" Target="../slideLayouts/slideLayout396.xml"/><Relationship Id="rId15" Type="http://schemas.openxmlformats.org/officeDocument/2006/relationships/slideLayout" Target="../slideLayouts/slideLayout397.xml"/><Relationship Id="rId16" Type="http://schemas.openxmlformats.org/officeDocument/2006/relationships/slideLayout" Target="../slideLayouts/slideLayout398.xml"/><Relationship Id="rId17" Type="http://schemas.openxmlformats.org/officeDocument/2006/relationships/slideLayout" Target="../slideLayouts/slideLayout399.xml"/><Relationship Id="rId18" Type="http://schemas.openxmlformats.org/officeDocument/2006/relationships/theme" Target="../theme/theme29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383.xml"/><Relationship Id="rId2" Type="http://schemas.openxmlformats.org/officeDocument/2006/relationships/slideLayout" Target="../slideLayouts/slideLayout384.xml"/><Relationship Id="rId3" Type="http://schemas.openxmlformats.org/officeDocument/2006/relationships/slideLayout" Target="../slideLayouts/slideLayout385.xml"/><Relationship Id="rId4" Type="http://schemas.openxmlformats.org/officeDocument/2006/relationships/slideLayout" Target="../slideLayouts/slideLayout386.xml"/><Relationship Id="rId5" Type="http://schemas.openxmlformats.org/officeDocument/2006/relationships/slideLayout" Target="../slideLayouts/slideLayout387.xml"/><Relationship Id="rId6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89.xml"/><Relationship Id="rId8" Type="http://schemas.openxmlformats.org/officeDocument/2006/relationships/slideLayout" Target="../slideLayouts/slideLayout39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2.xml"/><Relationship Id="rId18" Type="http://schemas.openxmlformats.org/officeDocument/2006/relationships/theme" Target="../theme/theme3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0.xml"/><Relationship Id="rId12" Type="http://schemas.openxmlformats.org/officeDocument/2006/relationships/theme" Target="../theme/theme30.xml"/><Relationship Id="rId1" Type="http://schemas.openxmlformats.org/officeDocument/2006/relationships/slideLayout" Target="../slideLayouts/slideLayout400.xml"/><Relationship Id="rId2" Type="http://schemas.openxmlformats.org/officeDocument/2006/relationships/slideLayout" Target="../slideLayouts/slideLayout401.xml"/><Relationship Id="rId3" Type="http://schemas.openxmlformats.org/officeDocument/2006/relationships/slideLayout" Target="../slideLayouts/slideLayout402.xml"/><Relationship Id="rId4" Type="http://schemas.openxmlformats.org/officeDocument/2006/relationships/slideLayout" Target="../slideLayouts/slideLayout403.xml"/><Relationship Id="rId5" Type="http://schemas.openxmlformats.org/officeDocument/2006/relationships/slideLayout" Target="../slideLayouts/slideLayout404.xml"/><Relationship Id="rId6" Type="http://schemas.openxmlformats.org/officeDocument/2006/relationships/slideLayout" Target="../slideLayouts/slideLayout405.xml"/><Relationship Id="rId7" Type="http://schemas.openxmlformats.org/officeDocument/2006/relationships/slideLayout" Target="../slideLayouts/slideLayout406.xml"/><Relationship Id="rId8" Type="http://schemas.openxmlformats.org/officeDocument/2006/relationships/slideLayout" Target="../slideLayouts/slideLayout407.xml"/><Relationship Id="rId9" Type="http://schemas.openxmlformats.org/officeDocument/2006/relationships/slideLayout" Target="../slideLayouts/slideLayout408.xml"/><Relationship Id="rId10" Type="http://schemas.openxmlformats.org/officeDocument/2006/relationships/slideLayout" Target="../slideLayouts/slideLayout409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1.xml"/><Relationship Id="rId12" Type="http://schemas.openxmlformats.org/officeDocument/2006/relationships/theme" Target="../theme/theme31.xml"/><Relationship Id="rId1" Type="http://schemas.openxmlformats.org/officeDocument/2006/relationships/slideLayout" Target="../slideLayouts/slideLayout411.xml"/><Relationship Id="rId2" Type="http://schemas.openxmlformats.org/officeDocument/2006/relationships/slideLayout" Target="../slideLayouts/slideLayout412.xml"/><Relationship Id="rId3" Type="http://schemas.openxmlformats.org/officeDocument/2006/relationships/slideLayout" Target="../slideLayouts/slideLayout413.xml"/><Relationship Id="rId4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16.xml"/><Relationship Id="rId7" Type="http://schemas.openxmlformats.org/officeDocument/2006/relationships/slideLayout" Target="../slideLayouts/slideLayout417.xml"/><Relationship Id="rId8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19.xml"/><Relationship Id="rId10" Type="http://schemas.openxmlformats.org/officeDocument/2006/relationships/slideLayout" Target="../slideLayouts/slideLayout420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2.xml"/><Relationship Id="rId12" Type="http://schemas.openxmlformats.org/officeDocument/2006/relationships/theme" Target="../theme/theme32.xml"/><Relationship Id="rId1" Type="http://schemas.openxmlformats.org/officeDocument/2006/relationships/slideLayout" Target="../slideLayouts/slideLayout422.xml"/><Relationship Id="rId2" Type="http://schemas.openxmlformats.org/officeDocument/2006/relationships/slideLayout" Target="../slideLayouts/slideLayout423.xml"/><Relationship Id="rId3" Type="http://schemas.openxmlformats.org/officeDocument/2006/relationships/slideLayout" Target="../slideLayouts/slideLayout424.xml"/><Relationship Id="rId4" Type="http://schemas.openxmlformats.org/officeDocument/2006/relationships/slideLayout" Target="../slideLayouts/slideLayout425.xml"/><Relationship Id="rId5" Type="http://schemas.openxmlformats.org/officeDocument/2006/relationships/slideLayout" Target="../slideLayouts/slideLayout426.xml"/><Relationship Id="rId6" Type="http://schemas.openxmlformats.org/officeDocument/2006/relationships/slideLayout" Target="../slideLayouts/slideLayout427.xml"/><Relationship Id="rId7" Type="http://schemas.openxmlformats.org/officeDocument/2006/relationships/slideLayout" Target="../slideLayouts/slideLayout428.xml"/><Relationship Id="rId8" Type="http://schemas.openxmlformats.org/officeDocument/2006/relationships/slideLayout" Target="../slideLayouts/slideLayout429.xml"/><Relationship Id="rId9" Type="http://schemas.openxmlformats.org/officeDocument/2006/relationships/slideLayout" Target="../slideLayouts/slideLayout430.xml"/><Relationship Id="rId10" Type="http://schemas.openxmlformats.org/officeDocument/2006/relationships/slideLayout" Target="../slideLayouts/slideLayout431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3.xml"/><Relationship Id="rId12" Type="http://schemas.openxmlformats.org/officeDocument/2006/relationships/theme" Target="../theme/theme33.xml"/><Relationship Id="rId1" Type="http://schemas.openxmlformats.org/officeDocument/2006/relationships/slideLayout" Target="../slideLayouts/slideLayout433.xml"/><Relationship Id="rId2" Type="http://schemas.openxmlformats.org/officeDocument/2006/relationships/slideLayout" Target="../slideLayouts/slideLayout434.xml"/><Relationship Id="rId3" Type="http://schemas.openxmlformats.org/officeDocument/2006/relationships/slideLayout" Target="../slideLayouts/slideLayout435.xml"/><Relationship Id="rId4" Type="http://schemas.openxmlformats.org/officeDocument/2006/relationships/slideLayout" Target="../slideLayouts/slideLayout436.xml"/><Relationship Id="rId5" Type="http://schemas.openxmlformats.org/officeDocument/2006/relationships/slideLayout" Target="../slideLayouts/slideLayout437.xml"/><Relationship Id="rId6" Type="http://schemas.openxmlformats.org/officeDocument/2006/relationships/slideLayout" Target="../slideLayouts/slideLayout438.xml"/><Relationship Id="rId7" Type="http://schemas.openxmlformats.org/officeDocument/2006/relationships/slideLayout" Target="../slideLayouts/slideLayout439.xml"/><Relationship Id="rId8" Type="http://schemas.openxmlformats.org/officeDocument/2006/relationships/slideLayout" Target="../slideLayouts/slideLayout440.xml"/><Relationship Id="rId9" Type="http://schemas.openxmlformats.org/officeDocument/2006/relationships/slideLayout" Target="../slideLayouts/slideLayout441.xml"/><Relationship Id="rId10" Type="http://schemas.openxmlformats.org/officeDocument/2006/relationships/slideLayout" Target="../slideLayouts/slideLayout442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4.xml"/><Relationship Id="rId12" Type="http://schemas.openxmlformats.org/officeDocument/2006/relationships/theme" Target="../theme/theme34.xml"/><Relationship Id="rId1" Type="http://schemas.openxmlformats.org/officeDocument/2006/relationships/slideLayout" Target="../slideLayouts/slideLayout444.xml"/><Relationship Id="rId2" Type="http://schemas.openxmlformats.org/officeDocument/2006/relationships/slideLayout" Target="../slideLayouts/slideLayout445.xml"/><Relationship Id="rId3" Type="http://schemas.openxmlformats.org/officeDocument/2006/relationships/slideLayout" Target="../slideLayouts/slideLayout446.xml"/><Relationship Id="rId4" Type="http://schemas.openxmlformats.org/officeDocument/2006/relationships/slideLayout" Target="../slideLayouts/slideLayout447.xml"/><Relationship Id="rId5" Type="http://schemas.openxmlformats.org/officeDocument/2006/relationships/slideLayout" Target="../slideLayouts/slideLayout448.xml"/><Relationship Id="rId6" Type="http://schemas.openxmlformats.org/officeDocument/2006/relationships/slideLayout" Target="../slideLayouts/slideLayout449.xml"/><Relationship Id="rId7" Type="http://schemas.openxmlformats.org/officeDocument/2006/relationships/slideLayout" Target="../slideLayouts/slideLayout450.xml"/><Relationship Id="rId8" Type="http://schemas.openxmlformats.org/officeDocument/2006/relationships/slideLayout" Target="../slideLayouts/slideLayout451.xml"/><Relationship Id="rId9" Type="http://schemas.openxmlformats.org/officeDocument/2006/relationships/slideLayout" Target="../slideLayouts/slideLayout452.xml"/><Relationship Id="rId10" Type="http://schemas.openxmlformats.org/officeDocument/2006/relationships/slideLayout" Target="../slideLayouts/slideLayout453.xml"/></Relationships>
</file>

<file path=ppt/slideMasters/_rels/slideMaster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3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464.xml"/><Relationship Id="rId11" Type="http://schemas.openxmlformats.org/officeDocument/2006/relationships/slideLayout" Target="../slideLayouts/slideLayout465.xml"/><Relationship Id="rId12" Type="http://schemas.openxmlformats.org/officeDocument/2006/relationships/slideLayout" Target="../slideLayouts/slideLayout466.xml"/><Relationship Id="rId13" Type="http://schemas.openxmlformats.org/officeDocument/2006/relationships/slideLayout" Target="../slideLayouts/slideLayout467.xml"/><Relationship Id="rId14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69.xml"/><Relationship Id="rId16" Type="http://schemas.openxmlformats.org/officeDocument/2006/relationships/slideLayout" Target="../slideLayouts/slideLayout470.xml"/><Relationship Id="rId17" Type="http://schemas.openxmlformats.org/officeDocument/2006/relationships/slideLayout" Target="../slideLayouts/slideLayout471.xml"/><Relationship Id="rId18" Type="http://schemas.openxmlformats.org/officeDocument/2006/relationships/theme" Target="../theme/theme35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455.xml"/><Relationship Id="rId2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57.xml"/><Relationship Id="rId4" Type="http://schemas.openxmlformats.org/officeDocument/2006/relationships/slideLayout" Target="../slideLayouts/slideLayout458.xml"/><Relationship Id="rId5" Type="http://schemas.openxmlformats.org/officeDocument/2006/relationships/slideLayout" Target="../slideLayouts/slideLayout459.xml"/><Relationship Id="rId6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62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1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69.xml"/><Relationship Id="rId18" Type="http://schemas.openxmlformats.org/officeDocument/2006/relationships/theme" Target="../theme/theme4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8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86.xml"/><Relationship Id="rId18" Type="http://schemas.openxmlformats.org/officeDocument/2006/relationships/theme" Target="../theme/theme5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5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3.xml"/><Relationship Id="rId18" Type="http://schemas.openxmlformats.org/officeDocument/2006/relationships/theme" Target="../theme/theme6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9.xml"/><Relationship Id="rId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3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5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6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772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ftr="0" dt="0"/>
  <p:txStyles>
    <p:titleStyle>
      <a:lvl1pPr algn="ctr" defTabSz="457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2182" y="0"/>
            <a:ext cx="8459763" cy="9911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697" tIns="35697" rIns="76312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Bold" charset="0"/>
              </a:rPr>
              <a:t>Click to edit Master title style</a:t>
            </a: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56269" y="6520914"/>
            <a:ext cx="219894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4258" tIns="32128" rIns="64258" bIns="32128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cs typeface="Arial" charset="0"/>
              </a:defRPr>
            </a:lvl1pPr>
          </a:lstStyle>
          <a:p>
            <a:pPr defTabSz="914118">
              <a:spcBef>
                <a:spcPct val="0"/>
              </a:spcBef>
              <a:buFontTx/>
              <a:buNone/>
            </a:pPr>
            <a:fld id="{3FBD8954-1EF1-4215-B292-FFC70CEAC392}" type="slidenum">
              <a:rPr lang="en-US" smtClean="0">
                <a:solidFill>
                  <a:srgbClr val="000000"/>
                </a:solidFill>
                <a:latin typeface="Arial" charset="0"/>
                <a:ea typeface="ヒラギノ角ゴ ProN W3" charset="0"/>
                <a:sym typeface="Arial" charset="0"/>
              </a:rPr>
              <a:pPr defTabSz="914118">
                <a:spcBef>
                  <a:spcPct val="0"/>
                </a:spcBef>
                <a:buFontTx/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ヒラギノ角ゴ ProN W3" charset="0"/>
              <a:sym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8396" y="1323826"/>
            <a:ext cx="8428508" cy="55341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697" tIns="35697" rIns="76312" bIns="3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904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ftr="0" dt="0"/>
  <p:txStyles>
    <p:titleStyle>
      <a:lvl1pPr marL="4465" algn="l" rtl="0" fontAlgn="base">
        <a:spcBef>
          <a:spcPct val="0"/>
        </a:spcBef>
        <a:spcAft>
          <a:spcPct val="0"/>
        </a:spcAft>
        <a:defRPr sz="2700">
          <a:solidFill>
            <a:srgbClr val="FFFF00"/>
          </a:solidFill>
          <a:latin typeface="+mj-lt"/>
          <a:ea typeface="+mj-ea"/>
          <a:cs typeface="+mj-cs"/>
          <a:sym typeface="Arial Bold" charset="0"/>
        </a:defRPr>
      </a:lvl1pPr>
      <a:lvl2pPr marL="4465" algn="l" rtl="0" fontAlgn="base">
        <a:spcBef>
          <a:spcPct val="0"/>
        </a:spcBef>
        <a:spcAft>
          <a:spcPct val="0"/>
        </a:spcAft>
        <a:defRPr sz="2700">
          <a:solidFill>
            <a:srgbClr val="FFFF00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marL="4465" algn="l" rtl="0" fontAlgn="base">
        <a:spcBef>
          <a:spcPct val="0"/>
        </a:spcBef>
        <a:spcAft>
          <a:spcPct val="0"/>
        </a:spcAft>
        <a:defRPr sz="2700">
          <a:solidFill>
            <a:srgbClr val="FFFF00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marL="4465" algn="l" rtl="0" fontAlgn="base">
        <a:spcBef>
          <a:spcPct val="0"/>
        </a:spcBef>
        <a:spcAft>
          <a:spcPct val="0"/>
        </a:spcAft>
        <a:defRPr sz="2700">
          <a:solidFill>
            <a:srgbClr val="FFFF00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marL="4465" algn="l" rtl="0" fontAlgn="base">
        <a:spcBef>
          <a:spcPct val="0"/>
        </a:spcBef>
        <a:spcAft>
          <a:spcPct val="0"/>
        </a:spcAft>
        <a:defRPr sz="2700">
          <a:solidFill>
            <a:srgbClr val="FFFF00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325755" algn="l" rtl="0" fontAlgn="base">
        <a:spcBef>
          <a:spcPct val="0"/>
        </a:spcBef>
        <a:spcAft>
          <a:spcPct val="0"/>
        </a:spcAft>
        <a:defRPr sz="2700">
          <a:solidFill>
            <a:srgbClr val="FFFF00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647049" algn="l" rtl="0" fontAlgn="base">
        <a:spcBef>
          <a:spcPct val="0"/>
        </a:spcBef>
        <a:spcAft>
          <a:spcPct val="0"/>
        </a:spcAft>
        <a:defRPr sz="2700">
          <a:solidFill>
            <a:srgbClr val="FFFF00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968340" algn="l" rtl="0" fontAlgn="base">
        <a:spcBef>
          <a:spcPct val="0"/>
        </a:spcBef>
        <a:spcAft>
          <a:spcPct val="0"/>
        </a:spcAft>
        <a:defRPr sz="2700">
          <a:solidFill>
            <a:srgbClr val="FFFF00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289634" algn="l" rtl="0" fontAlgn="base">
        <a:spcBef>
          <a:spcPct val="0"/>
        </a:spcBef>
        <a:spcAft>
          <a:spcPct val="0"/>
        </a:spcAft>
        <a:defRPr sz="2700">
          <a:solidFill>
            <a:srgbClr val="FFFF00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456277" indent="-428390" algn="l" rtl="0" fontAlgn="base">
        <a:lnSpc>
          <a:spcPct val="95000"/>
        </a:lnSpc>
        <a:spcBef>
          <a:spcPts val="1266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74224" indent="-374844" algn="l" rtl="0" fontAlgn="base">
        <a:lnSpc>
          <a:spcPct val="95000"/>
        </a:lnSpc>
        <a:spcBef>
          <a:spcPts val="1266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17834" indent="-321291" algn="l" rtl="0" fontAlgn="base">
        <a:lnSpc>
          <a:spcPct val="95000"/>
        </a:lnSpc>
        <a:spcBef>
          <a:spcPts val="914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338719" indent="-267743" algn="l" rtl="0" fontAlgn="base">
        <a:lnSpc>
          <a:spcPct val="95000"/>
        </a:lnSpc>
        <a:spcBef>
          <a:spcPts val="914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664477" indent="-267743" algn="l" rtl="0" fontAlgn="base">
        <a:lnSpc>
          <a:spcPct val="95000"/>
        </a:lnSpc>
        <a:spcBef>
          <a:spcPts val="914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1985767" indent="-267743" algn="l" rtl="0" fontAlgn="base">
        <a:lnSpc>
          <a:spcPct val="95000"/>
        </a:lnSpc>
        <a:spcBef>
          <a:spcPts val="914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307062" indent="-267743" algn="l" rtl="0" fontAlgn="base">
        <a:lnSpc>
          <a:spcPct val="95000"/>
        </a:lnSpc>
        <a:spcBef>
          <a:spcPts val="914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2628350" indent="-267743" algn="l" rtl="0" fontAlgn="base">
        <a:lnSpc>
          <a:spcPct val="95000"/>
        </a:lnSpc>
        <a:spcBef>
          <a:spcPts val="914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2949647" indent="-267743" algn="l" rtl="0" fontAlgn="base">
        <a:lnSpc>
          <a:spcPct val="95000"/>
        </a:lnSpc>
        <a:spcBef>
          <a:spcPts val="914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9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85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76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7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464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756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05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344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143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ftr="0" dt="0"/>
  <p:txStyles>
    <p:titleStyle>
      <a:lvl1pPr algn="ctr" defTabSz="457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186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ftr="0" dt="0"/>
  <p:txStyles>
    <p:titleStyle>
      <a:lvl1pPr algn="ctr" defTabSz="457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9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  <p:sldLayoutId id="2147484190" r:id="rId13"/>
    <p:sldLayoutId id="2147484191" r:id="rId14"/>
    <p:sldLayoutId id="2147484192" r:id="rId15"/>
    <p:sldLayoutId id="2147484193" r:id="rId16"/>
    <p:sldLayoutId id="2147484194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4316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ftr="0" dt="0"/>
  <p:txStyles>
    <p:titleStyle>
      <a:lvl1pPr algn="ctr" defTabSz="457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2" tIns="45712" rIns="91422" bIns="457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2" tIns="45712" rIns="91422" bIns="457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37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defTabSz="9142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91421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3" algn="l" defTabSz="91421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2" indent="-228554" algn="l" defTabSz="9142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2" indent="-228554" algn="l" defTabSz="91421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0" indent="-228554" algn="l" defTabSz="91421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00" indent="-228554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4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8" indent="-228554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6" indent="-228554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22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  <p:sldLayoutId id="2147484255" r:id="rId12"/>
    <p:sldLayoutId id="2147484256" r:id="rId13"/>
    <p:sldLayoutId id="2147484257" r:id="rId14"/>
    <p:sldLayoutId id="2147484258" r:id="rId15"/>
    <p:sldLayoutId id="2147484259" r:id="rId16"/>
    <p:sldLayoutId id="2147484260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6688" y="192088"/>
            <a:ext cx="82375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201738"/>
            <a:ext cx="8237537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357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</p:sldLayoutIdLst>
  <p:transition xmlns:p14="http://schemas.microsoft.com/office/powerpoint/2010/main"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9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9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9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9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76263" indent="-2365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chemeClr val="tx1"/>
          </a:solidFill>
          <a:latin typeface="Arial" pitchFamily="34" charset="0"/>
        </a:defRPr>
      </a:lvl2pPr>
      <a:lvl3pPr marL="914400" indent="-2238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Arial" pitchFamily="34" charset="0"/>
        </a:defRPr>
      </a:lvl3pPr>
      <a:lvl4pPr marL="1265238" indent="-2365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1600">
          <a:solidFill>
            <a:schemeClr val="tx1"/>
          </a:solidFill>
          <a:latin typeface="Arial" pitchFamily="34" charset="0"/>
        </a:defRPr>
      </a:lvl4pPr>
      <a:lvl5pPr marL="1660525" indent="-2349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Arial" pitchFamily="34" charset="0"/>
        </a:defRPr>
      </a:lvl5pPr>
      <a:lvl6pPr marL="2117725" indent="-234950" algn="l" rtl="0" eaLnBrk="1" fontAlgn="base" hangingPunct="1">
        <a:spcBef>
          <a:spcPct val="20000"/>
        </a:spcBef>
        <a:spcAft>
          <a:spcPct val="0"/>
        </a:spcAft>
        <a:buFont typeface="Verdana" pitchFamily="96" charset="0"/>
        <a:buChar char="–"/>
        <a:defRPr sz="1400">
          <a:solidFill>
            <a:schemeClr val="tx1"/>
          </a:solidFill>
          <a:latin typeface="+mn-lt"/>
        </a:defRPr>
      </a:lvl6pPr>
      <a:lvl7pPr marL="2574925" indent="-234950" algn="l" rtl="0" eaLnBrk="1" fontAlgn="base" hangingPunct="1">
        <a:spcBef>
          <a:spcPct val="20000"/>
        </a:spcBef>
        <a:spcAft>
          <a:spcPct val="0"/>
        </a:spcAft>
        <a:buFont typeface="Verdana" pitchFamily="96" charset="0"/>
        <a:buChar char="–"/>
        <a:defRPr sz="1400">
          <a:solidFill>
            <a:schemeClr val="tx1"/>
          </a:solidFill>
          <a:latin typeface="+mn-lt"/>
        </a:defRPr>
      </a:lvl7pPr>
      <a:lvl8pPr marL="3032125" indent="-234950" algn="l" rtl="0" eaLnBrk="1" fontAlgn="base" hangingPunct="1">
        <a:spcBef>
          <a:spcPct val="20000"/>
        </a:spcBef>
        <a:spcAft>
          <a:spcPct val="0"/>
        </a:spcAft>
        <a:buFont typeface="Verdana" pitchFamily="96" charset="0"/>
        <a:buChar char="–"/>
        <a:defRPr sz="1400">
          <a:solidFill>
            <a:schemeClr val="tx1"/>
          </a:solidFill>
          <a:latin typeface="+mn-lt"/>
        </a:defRPr>
      </a:lvl8pPr>
      <a:lvl9pPr marL="3489325" indent="-234950" algn="l" rtl="0" eaLnBrk="1" fontAlgn="base" hangingPunct="1">
        <a:spcBef>
          <a:spcPct val="20000"/>
        </a:spcBef>
        <a:spcAft>
          <a:spcPct val="0"/>
        </a:spcAft>
        <a:buFont typeface="Verdana" pitchFamily="96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itchFamily="34" charset="0"/>
              </a:rPr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30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ftr="0" dt="0"/>
  <p:txStyles>
    <p:titleStyle>
      <a:lvl1pPr algn="ctr" defTabSz="457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" descr="SwooshHeader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333254D-0DD3-004D-8457-8B4AEDBDF7FA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198" name="Picture 33" descr="UCSBslidelogo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36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  <a:cs typeface="Arial" pitchFamily="34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6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  <p:sldLayoutId id="2147484300" r:id="rId12"/>
    <p:sldLayoutId id="2147484301" r:id="rId13"/>
    <p:sldLayoutId id="2147484302" r:id="rId14"/>
    <p:sldLayoutId id="2147484303" r:id="rId15"/>
    <p:sldLayoutId id="2147484304" r:id="rId16"/>
    <p:sldLayoutId id="2147484305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816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ftr="0" dt="0"/>
  <p:txStyles>
    <p:titleStyle>
      <a:lvl1pPr algn="ctr" defTabSz="457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1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1" tIns="45711" rIns="91421" bIns="45711">
            <a:spAutoFit/>
          </a:bodyPr>
          <a:lstStyle/>
          <a:p>
            <a:pPr defTabSz="914353" eaLnBrk="0" hangingPunct="0">
              <a:spcBef>
                <a:spcPct val="50000"/>
              </a:spcBef>
              <a:buFontTx/>
              <a:buNone/>
              <a:defRPr/>
            </a:pPr>
            <a:fld id="{E6FD87DA-640C-4313-ACCC-E33AC66B8BD6}" type="slidenum">
              <a:rPr lang="en-US"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pPr defTabSz="914353" eaLnBrk="0" hangingPunct="0"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323979"/>
            <a:ext cx="8428037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7772400" y="6308729"/>
            <a:ext cx="137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72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  <p:sldLayoutId id="2147484358" r:id="rId16"/>
    <p:sldLayoutId id="2147484359" r:id="rId17"/>
    <p:sldLayoutId id="2147484360" r:id="rId1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5pPr>
      <a:lvl6pPr marL="4571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4212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7132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842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9476" indent="-609476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1112610" indent="-533291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</a:defRPr>
      </a:lvl2pPr>
      <a:lvl3pPr marL="1601460" indent="-457106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3pPr>
      <a:lvl4pPr marL="1915721" indent="-380923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</a:defRPr>
      </a:lvl4pPr>
      <a:lvl5pPr marL="2379175" indent="-380923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5pPr>
      <a:lvl6pPr marL="2836283" indent="-380923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93389" indent="-380923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50495" indent="-380923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7601" indent="-380923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wooshHeader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B603DB2-9062-694B-928E-8006A60B978B}" type="slidenum">
              <a:rPr lang="en-US" sz="10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1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323975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102" name="Picture 33" descr="UCSBslidelogo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25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65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  <p:sldLayoutId id="2147484373" r:id="rId12"/>
    <p:sldLayoutId id="2147484374" r:id="rId13"/>
    <p:sldLayoutId id="2147484375" r:id="rId14"/>
    <p:sldLayoutId id="2147484376" r:id="rId15"/>
    <p:sldLayoutId id="2147484377" r:id="rId16"/>
    <p:sldLayoutId id="2147484378" r:id="rId17"/>
    <p:sldLayoutId id="2147484379" r:id="rId18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9600" indent="-6096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2838" indent="-5334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601788" indent="-4572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611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966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68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940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512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84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7" tIns="45706" rIns="91407" bIns="457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07" tIns="45706" rIns="91407" bIns="457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07" tIns="45706" rIns="91407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07" tIns="45706" rIns="91407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07" tIns="45706" rIns="91407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4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ftr="0" dt="0"/>
  <p:txStyles>
    <p:titleStyle>
      <a:lvl1pPr algn="ctr" defTabSz="45703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80" indent="-342780" algn="l" defTabSz="45703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1" algn="l" defTabSz="45703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6" indent="-228518" algn="l" defTabSz="45703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6" indent="-228518" algn="l" defTabSz="45703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5" indent="-228518" algn="l" defTabSz="45703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5" indent="-228518" algn="l" defTabSz="45703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2" indent="-228518" algn="l" defTabSz="45703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2" indent="-228518" algn="l" defTabSz="45703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9" indent="-228518" algn="l" defTabSz="45703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7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6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3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3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1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111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ftr="0" dt="0"/>
  <p:txStyles>
    <p:titleStyle>
      <a:lvl1pPr algn="ctr" defTabSz="457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SwooshHeade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</p:spPr>
      </p:pic>
      <p:sp>
        <p:nvSpPr>
          <p:cNvPr id="104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0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fld id="{8AC94FAB-9543-C143-B9FE-C105495C106C}" type="slidenum">
              <a:rPr lang="en-US" sz="1000" smtClean="0">
                <a:solidFill>
                  <a:srgbClr val="000000"/>
                </a:solidFill>
                <a:latin typeface="Arial" charset="0"/>
              </a:rPr>
              <a:pPr eaLnBrk="0" hangingPunct="0"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323975"/>
            <a:ext cx="8428037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57" name="Picture 33" descr="UCSBslide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25"/>
            <a:ext cx="137160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  <p:sldLayoutId id="2147484416" r:id="rId12"/>
    <p:sldLayoutId id="2147484417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9pPr>
    </p:titleStyle>
    <p:bodyStyle>
      <a:lvl1pPr marL="609600" indent="-6096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1112838" indent="-5334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601788" indent="-4572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91611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+mn-ea"/>
        </a:defRPr>
      </a:lvl4pPr>
      <a:lvl5pPr marL="23796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</a:defRPr>
      </a:lvl5pPr>
      <a:lvl6pPr marL="28368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</a:defRPr>
      </a:lvl6pPr>
      <a:lvl7pPr marL="32940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</a:defRPr>
      </a:lvl7pPr>
      <a:lvl8pPr marL="37512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</a:defRPr>
      </a:lvl8pPr>
      <a:lvl9pPr marL="42084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49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  <p:sldLayoutId id="2147484430" r:id="rId12"/>
    <p:sldLayoutId id="2147484431" r:id="rId13"/>
    <p:sldLayoutId id="2147484432" r:id="rId14"/>
    <p:sldLayoutId id="2147484433" r:id="rId15"/>
    <p:sldLayoutId id="2147484434" r:id="rId16"/>
    <p:sldLayoutId id="2147484435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26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  <p:sldLayoutId id="2147484448" r:id="rId12"/>
    <p:sldLayoutId id="2147484449" r:id="rId13"/>
    <p:sldLayoutId id="2147484450" r:id="rId14"/>
    <p:sldLayoutId id="2147484451" r:id="rId15"/>
    <p:sldLayoutId id="2147484452" r:id="rId16"/>
    <p:sldLayoutId id="2147484453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96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  <p:sldLayoutId id="2147484466" r:id="rId12"/>
    <p:sldLayoutId id="2147484467" r:id="rId13"/>
    <p:sldLayoutId id="2147484468" r:id="rId14"/>
    <p:sldLayoutId id="2147484469" r:id="rId15"/>
    <p:sldLayoutId id="2147484470" r:id="rId16"/>
    <p:sldLayoutId id="2147484471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71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9917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  <p:sldLayoutId id="2147484480" r:id="rId8"/>
    <p:sldLayoutId id="2147484481" r:id="rId9"/>
    <p:sldLayoutId id="2147484482" r:id="rId10"/>
    <p:sldLayoutId id="21474844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ftr="0" dt="0"/>
  <p:txStyles>
    <p:titleStyle>
      <a:lvl1pPr algn="ctr" defTabSz="457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7" tIns="45706" rIns="91407" bIns="457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07" tIns="45706" rIns="91407" bIns="457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07" tIns="45706" rIns="91407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07" tIns="45706" rIns="91407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07" tIns="45706" rIns="91407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259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73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ftr="0" dt="0"/>
  <p:txStyles>
    <p:titleStyle>
      <a:lvl1pPr algn="ctr" defTabSz="9140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80" indent="-342780" algn="l" defTabSz="9140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1" algn="l" defTabSz="9140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6" indent="-228518" algn="l" defTabSz="9140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6" indent="-228518" algn="l" defTabSz="9140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5" indent="-228518" algn="l" defTabSz="9140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5" indent="-228518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2" indent="-228518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2" indent="-228518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9" indent="-228518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3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3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85F27841-1484-FD4A-91C2-6DE39A5512C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18273CB-DD5D-9B46-A9E3-E4971964B0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355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7" r:id="rId1"/>
    <p:sldLayoutId id="2147484498" r:id="rId2"/>
    <p:sldLayoutId id="2147484499" r:id="rId3"/>
    <p:sldLayoutId id="2147484500" r:id="rId4"/>
    <p:sldLayoutId id="2147484501" r:id="rId5"/>
    <p:sldLayoutId id="2147484502" r:id="rId6"/>
    <p:sldLayoutId id="2147484503" r:id="rId7"/>
    <p:sldLayoutId id="2147484504" r:id="rId8"/>
    <p:sldLayoutId id="2147484505" r:id="rId9"/>
    <p:sldLayoutId id="2147484506" r:id="rId10"/>
    <p:sldLayoutId id="214748450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051050D-8F2E-C54C-904E-4664ADD222C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339576A-A7C7-564B-80DB-6410E9C42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82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A74EF13F-8C8C-ED43-9A6E-251B52AD4E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2/6/14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4E663503-5F4D-8D4C-BE56-86282EE19C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348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10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3" r:id="rId1"/>
    <p:sldLayoutId id="2147484534" r:id="rId2"/>
    <p:sldLayoutId id="2147484535" r:id="rId3"/>
    <p:sldLayoutId id="2147484536" r:id="rId4"/>
    <p:sldLayoutId id="2147484537" r:id="rId5"/>
    <p:sldLayoutId id="2147484538" r:id="rId6"/>
    <p:sldLayoutId id="2147484539" r:id="rId7"/>
    <p:sldLayoutId id="2147484540" r:id="rId8"/>
    <p:sldLayoutId id="2147484541" r:id="rId9"/>
    <p:sldLayoutId id="2147484542" r:id="rId10"/>
    <p:sldLayoutId id="2147484543" r:id="rId11"/>
    <p:sldLayoutId id="2147484544" r:id="rId12"/>
    <p:sldLayoutId id="2147484545" r:id="rId13"/>
    <p:sldLayoutId id="2147484546" r:id="rId14"/>
    <p:sldLayoutId id="2147484547" r:id="rId15"/>
    <p:sldLayoutId id="2147484548" r:id="rId16"/>
    <p:sldLayoutId id="2147484549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23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E0D12C9-371F-A349-A198-E4125DD2651C}" type="slidenum">
              <a:rPr lang="en-US" sz="10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323975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25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5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9600" indent="-6096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2838" indent="-5334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601788" indent="-4572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611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966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68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940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512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84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E0D12C9-371F-A349-A198-E4125DD2651C}" type="slidenum">
              <a:rPr lang="en-US" sz="10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323975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25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26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9600" indent="-6096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2838" indent="-5334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601788" indent="-4572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611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966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68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940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512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84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204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ftr="0" dt="0"/>
  <p:txStyles>
    <p:titleStyle>
      <a:lvl1pPr algn="ctr" defTabSz="457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504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ftr="0" dt="0"/>
  <p:txStyles>
    <p:titleStyle>
      <a:lvl1pPr algn="ctr" defTabSz="457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817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ftr="0" dt="0"/>
  <p:txStyles>
    <p:titleStyle>
      <a:lvl1pPr algn="ctr" defTabSz="457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jpeg"/><Relationship Id="rId5" Type="http://schemas.openxmlformats.org/officeDocument/2006/relationships/oleObject" Target="../embeddings/Microsoft_PowerPoint_97_-_2003_Presentation1.ppt"/><Relationship Id="rId6" Type="http://schemas.openxmlformats.org/officeDocument/2006/relationships/image" Target="../media/image3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.jpe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.jpe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7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Relationship Id="rId2" Type="http://schemas.openxmlformats.org/officeDocument/2006/relationships/image" Target="../media/image10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9.emf"/><Relationship Id="rId21" Type="http://schemas.openxmlformats.org/officeDocument/2006/relationships/oleObject" Target="../embeddings/oleObject9.bin"/><Relationship Id="rId22" Type="http://schemas.openxmlformats.org/officeDocument/2006/relationships/image" Target="../media/image20.emf"/><Relationship Id="rId23" Type="http://schemas.openxmlformats.org/officeDocument/2006/relationships/oleObject" Target="../embeddings/oleObject10.bin"/><Relationship Id="rId24" Type="http://schemas.openxmlformats.org/officeDocument/2006/relationships/image" Target="../media/image21.emf"/><Relationship Id="rId25" Type="http://schemas.openxmlformats.org/officeDocument/2006/relationships/oleObject" Target="../embeddings/oleObject11.bin"/><Relationship Id="rId26" Type="http://schemas.openxmlformats.org/officeDocument/2006/relationships/image" Target="../media/image22.emf"/><Relationship Id="rId27" Type="http://schemas.openxmlformats.org/officeDocument/2006/relationships/oleObject" Target="../embeddings/oleObject12.bin"/><Relationship Id="rId28" Type="http://schemas.openxmlformats.org/officeDocument/2006/relationships/image" Target="../media/image23.emf"/><Relationship Id="rId29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2" Type="http://schemas.openxmlformats.org/officeDocument/2006/relationships/tags" Target="../tags/tag7.xml"/><Relationship Id="rId3" Type="http://schemas.openxmlformats.org/officeDocument/2006/relationships/slideLayout" Target="../slideLayouts/slideLayout314.xml"/><Relationship Id="rId4" Type="http://schemas.openxmlformats.org/officeDocument/2006/relationships/notesSlide" Target="../notesSlides/notesSlide13.xml"/><Relationship Id="rId5" Type="http://schemas.openxmlformats.org/officeDocument/2006/relationships/oleObject" Target="../embeddings/oleObject1.bin"/><Relationship Id="rId30" Type="http://schemas.openxmlformats.org/officeDocument/2006/relationships/image" Target="../media/image24.emf"/><Relationship Id="rId31" Type="http://schemas.openxmlformats.org/officeDocument/2006/relationships/oleObject" Target="../embeddings/oleObject14.bin"/><Relationship Id="rId32" Type="http://schemas.openxmlformats.org/officeDocument/2006/relationships/image" Target="../media/image25.emf"/><Relationship Id="rId9" Type="http://schemas.openxmlformats.org/officeDocument/2006/relationships/oleObject" Target="../embeddings/oleObject3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3.emf"/><Relationship Id="rId33" Type="http://schemas.openxmlformats.org/officeDocument/2006/relationships/oleObject" Target="../embeddings/oleObject15.bin"/><Relationship Id="rId34" Type="http://schemas.openxmlformats.org/officeDocument/2006/relationships/image" Target="../media/image26.emf"/><Relationship Id="rId35" Type="http://schemas.openxmlformats.org/officeDocument/2006/relationships/oleObject" Target="../embeddings/oleObject16.bin"/><Relationship Id="rId36" Type="http://schemas.openxmlformats.org/officeDocument/2006/relationships/image" Target="../media/image27.emf"/><Relationship Id="rId10" Type="http://schemas.openxmlformats.org/officeDocument/2006/relationships/image" Target="../media/image14.emf"/><Relationship Id="rId11" Type="http://schemas.openxmlformats.org/officeDocument/2006/relationships/oleObject" Target="../embeddings/oleObject4.bin"/><Relationship Id="rId12" Type="http://schemas.openxmlformats.org/officeDocument/2006/relationships/image" Target="../media/image15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16.emf"/><Relationship Id="rId15" Type="http://schemas.openxmlformats.org/officeDocument/2006/relationships/oleObject" Target="../embeddings/oleObject6.bin"/><Relationship Id="rId16" Type="http://schemas.openxmlformats.org/officeDocument/2006/relationships/image" Target="../media/image17.emf"/><Relationship Id="rId17" Type="http://schemas.openxmlformats.org/officeDocument/2006/relationships/oleObject" Target="../embeddings/oleObject7.bin"/><Relationship Id="rId18" Type="http://schemas.openxmlformats.org/officeDocument/2006/relationships/image" Target="../media/image18.emf"/><Relationship Id="rId19" Type="http://schemas.openxmlformats.org/officeDocument/2006/relationships/oleObject" Target="../embeddings/oleObject8.bin"/><Relationship Id="rId37" Type="http://schemas.openxmlformats.org/officeDocument/2006/relationships/oleObject" Target="../embeddings/oleObject17.bin"/><Relationship Id="rId38" Type="http://schemas.openxmlformats.org/officeDocument/2006/relationships/image" Target="../media/image28.emf"/><Relationship Id="rId39" Type="http://schemas.openxmlformats.org/officeDocument/2006/relationships/oleObject" Target="../embeddings/oleObject18.bin"/><Relationship Id="rId40" Type="http://schemas.openxmlformats.org/officeDocument/2006/relationships/image" Target="../media/image29.emf"/><Relationship Id="rId41" Type="http://schemas.openxmlformats.org/officeDocument/2006/relationships/oleObject" Target="../embeddings/oleObject19.bin"/><Relationship Id="rId42" Type="http://schemas.openxmlformats.org/officeDocument/2006/relationships/image" Target="../media/image30.emf"/><Relationship Id="rId43" Type="http://schemas.openxmlformats.org/officeDocument/2006/relationships/oleObject" Target="../embeddings/oleObject20.bin"/><Relationship Id="rId44" Type="http://schemas.openxmlformats.org/officeDocument/2006/relationships/image" Target="../media/image31.emf"/><Relationship Id="rId45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6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1.jpeg"/><Relationship Id="rId6" Type="http://schemas.openxmlformats.org/officeDocument/2006/relationships/oleObject" Target="../embeddings/oleObject21.bin"/><Relationship Id="rId7" Type="http://schemas.openxmlformats.org/officeDocument/2006/relationships/image" Target="../media/image32.emf"/><Relationship Id="rId1" Type="http://schemas.openxmlformats.org/officeDocument/2006/relationships/vmlDrawing" Target="../drawings/vmlDrawing3.vml"/><Relationship Id="rId2" Type="http://schemas.openxmlformats.org/officeDocument/2006/relationships/tags" Target="../tags/tag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.jpeg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14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.jpeg"/><Relationship Id="rId5" Type="http://schemas.openxmlformats.org/officeDocument/2006/relationships/image" Target="../media/image37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35.e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3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4.xml"/><Relationship Id="rId2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.jpe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0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.jpe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0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7" Type="http://schemas.openxmlformats.org/officeDocument/2006/relationships/image" Target="../media/image42.emf"/><Relationship Id="rId1" Type="http://schemas.openxmlformats.org/officeDocument/2006/relationships/slideLayout" Target="../slideLayouts/slideLayout118.xml"/><Relationship Id="rId2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18.xml"/><Relationship Id="rId2" Type="http://schemas.openxmlformats.org/officeDocument/2006/relationships/notesSlide" Target="../notesSlides/notesSlide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7" Type="http://schemas.openxmlformats.org/officeDocument/2006/relationships/image" Target="../media/image42.emf"/><Relationship Id="rId1" Type="http://schemas.openxmlformats.org/officeDocument/2006/relationships/slideLayout" Target="../slideLayouts/slideLayout118.xml"/><Relationship Id="rId2" Type="http://schemas.openxmlformats.org/officeDocument/2006/relationships/notesSlide" Target="../notesSlides/notesSlide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Relationship Id="rId2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1" Type="http://schemas.openxmlformats.org/officeDocument/2006/relationships/slideLayout" Target="../slideLayouts/slideLayout54.xml"/><Relationship Id="rId2" Type="http://schemas.openxmlformats.org/officeDocument/2006/relationships/image" Target="../media/image4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1.jpe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16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47.emf"/><Relationship Id="rId5" Type="http://schemas.openxmlformats.org/officeDocument/2006/relationships/image" Target="../media/image1.jpe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6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47.emf"/><Relationship Id="rId5" Type="http://schemas.openxmlformats.org/officeDocument/2006/relationships/image" Target="../media/image1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6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1.jpeg"/><Relationship Id="rId5" Type="http://schemas.openxmlformats.org/officeDocument/2006/relationships/image" Target="../media/image48.emf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17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1.jpeg"/><Relationship Id="rId5" Type="http://schemas.openxmlformats.org/officeDocument/2006/relationships/image" Target="../media/image49.emf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40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1.jpeg"/><Relationship Id="rId5" Type="http://schemas.openxmlformats.org/officeDocument/2006/relationships/image" Target="../media/image50.emf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40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1.jpeg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NULL"/><Relationship Id="rId8" Type="http://schemas.openxmlformats.org/officeDocument/2006/relationships/image" Target="../media/image53.emf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4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3.xml"/><Relationship Id="rId2" Type="http://schemas.openxmlformats.org/officeDocument/2006/relationships/image" Target="../media/image1.jpeg"/><Relationship Id="rId3" Type="http://schemas.openxmlformats.org/officeDocument/2006/relationships/image" Target="../media/image54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"/>
          <a:stretch>
            <a:fillRect/>
          </a:stretch>
        </p:blipFill>
        <p:spPr bwMode="auto">
          <a:xfrm>
            <a:off x="0" y="1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6" y="1924051"/>
            <a:ext cx="71786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CC99"/>
                </a:solidFill>
              </a:rPr>
              <a:t> </a:t>
            </a:r>
          </a:p>
        </p:txBody>
      </p:sp>
      <p:graphicFrame>
        <p:nvGraphicFramePr>
          <p:cNvPr id="1026" name="Base" hidden="1"/>
          <p:cNvGraphicFramePr>
            <a:graphicFrameLocks/>
          </p:cNvGraphicFramePr>
          <p:nvPr/>
        </p:nvGraphicFramePr>
        <p:xfrm>
          <a:off x="1524001" y="1397001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" r:id="rId5" imgW="0" imgH="0" progId="PowerPoint.Show.8">
                  <p:embed/>
                </p:oleObj>
              </mc:Choice>
              <mc:Fallback>
                <p:oleObj r:id="rId5" imgW="0" imgH="0" progId="PowerPoint.Show.8">
                  <p:embed/>
                  <p:pic>
                    <p:nvPicPr>
                      <p:cNvPr id="0" name="Base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397001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DA9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15900" y="1797476"/>
            <a:ext cx="8177779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Arial" charset="0"/>
              </a:rPr>
              <a:t>Graph Algorithms in the </a:t>
            </a:r>
            <a:br>
              <a:rPr lang="en-US" sz="3200" b="1" dirty="0" smtClean="0">
                <a:solidFill>
                  <a:srgbClr val="FFFF00"/>
                </a:solidFill>
                <a:latin typeface="Arial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Arial" charset="0"/>
              </a:rPr>
              <a:t>Language of Linear Algebra</a:t>
            </a:r>
            <a:endParaRPr lang="en-US" sz="32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06174" y="3065638"/>
            <a:ext cx="7991475" cy="339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John R. Gilbert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FFFF00"/>
                </a:solidFill>
                <a:latin typeface="Arial" charset="0"/>
              </a:rPr>
              <a:t>University of California, Santa Barbara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 dirty="0" smtClean="0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000" dirty="0" smtClean="0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000" dirty="0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CS 240A presentation 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ad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apted 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from: </a:t>
            </a:r>
            <a:endParaRPr lang="en-US" sz="2000" dirty="0" smtClean="0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Intel 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Non-Numeric Computing Workshop</a:t>
            </a:r>
            <a:endParaRPr lang="en-US" sz="2000" dirty="0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January 17, 2014</a:t>
            </a:r>
            <a:endParaRPr lang="en-US" sz="20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031" name="Picture 7" descr="UCSBslide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28" y="341313"/>
            <a:ext cx="19986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156075" y="6318252"/>
            <a:ext cx="4762558" cy="3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Times" charset="0"/>
              </a:rPr>
              <a:t>Support:  Intel, Microsoft, DOE Office of Science, NSF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9480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73" name="Rectangle 31"/>
          <p:cNvSpPr>
            <a:spLocks/>
          </p:cNvSpPr>
          <p:nvPr/>
        </p:nvSpPr>
        <p:spPr bwMode="auto">
          <a:xfrm>
            <a:off x="175374" y="109924"/>
            <a:ext cx="6795492" cy="4643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22" bIns="0"/>
          <a:lstStyle/>
          <a:p>
            <a:pPr marL="40166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3100" dirty="0" smtClean="0">
                <a:solidFill>
                  <a:srgbClr val="FFFF00"/>
                </a:solidFill>
                <a:latin typeface="Calibri"/>
                <a:ea typeface="+mn-ea"/>
                <a:cs typeface="Calibri"/>
                <a:sym typeface="Arial Bold" charset="0"/>
              </a:rPr>
              <a:t>Counting triangles (clustering coefficient)</a:t>
            </a:r>
            <a:endParaRPr lang="en-US" sz="3100" dirty="0">
              <a:solidFill>
                <a:srgbClr val="FFFF00"/>
              </a:solidFill>
              <a:latin typeface="Calibri"/>
              <a:ea typeface="+mn-ea"/>
              <a:cs typeface="Calibri"/>
              <a:sym typeface="Arial Bold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1695" y="1277948"/>
            <a:ext cx="1872043" cy="2499358"/>
            <a:chOff x="481695" y="1277948"/>
            <a:chExt cx="1872043" cy="2499358"/>
          </a:xfrm>
        </p:grpSpPr>
        <p:sp>
          <p:nvSpPr>
            <p:cNvPr id="237" name="Rectangle 236"/>
            <p:cNvSpPr/>
            <p:nvPr/>
          </p:nvSpPr>
          <p:spPr bwMode="auto">
            <a:xfrm>
              <a:off x="481695" y="1401436"/>
              <a:ext cx="1872043" cy="237587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4500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1" name="Text Box 4"/>
            <p:cNvSpPr txBox="1">
              <a:spLocks noChangeArrowheads="1"/>
            </p:cNvSpPr>
            <p:nvPr/>
          </p:nvSpPr>
          <p:spPr bwMode="auto">
            <a:xfrm>
              <a:off x="1184379" y="1277948"/>
              <a:ext cx="443692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 smtClean="0">
                  <a:solidFill>
                    <a:srgbClr val="FF0000"/>
                  </a:solidFill>
                  <a:latin typeface="Times" charset="0"/>
                </a:rPr>
                <a:t>A</a:t>
              </a:r>
              <a:endParaRPr lang="en-US" dirty="0">
                <a:solidFill>
                  <a:srgbClr val="FF0000"/>
                </a:solidFill>
                <a:latin typeface="Times" charset="0"/>
              </a:endParaRPr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522254" y="1732158"/>
              <a:ext cx="1682607" cy="1932492"/>
              <a:chOff x="377120" y="3954747"/>
              <a:chExt cx="1682607" cy="1932492"/>
            </a:xfrm>
          </p:grpSpPr>
          <p:sp>
            <p:nvSpPr>
              <p:cNvPr id="153" name="Oval 152"/>
              <p:cNvSpPr/>
              <p:nvPr/>
            </p:nvSpPr>
            <p:spPr>
              <a:xfrm>
                <a:off x="925021" y="4370800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 smtClean="0">
                    <a:solidFill>
                      <a:srgbClr val="404040"/>
                    </a:solidFill>
                    <a:latin typeface="Times"/>
                    <a:cs typeface="Times"/>
                  </a:rPr>
                  <a:t>5</a:t>
                </a:r>
                <a:endParaRPr lang="en-US" sz="1800" dirty="0">
                  <a:solidFill>
                    <a:srgbClr val="40404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959775" y="5131778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>
                    <a:solidFill>
                      <a:srgbClr val="404040"/>
                    </a:solidFill>
                    <a:latin typeface="Times"/>
                    <a:cs typeface="Times"/>
                  </a:rPr>
                  <a:t>6</a:t>
                </a:r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444226" y="3954747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 smtClean="0">
                    <a:solidFill>
                      <a:srgbClr val="404040"/>
                    </a:solidFill>
                    <a:latin typeface="Times"/>
                    <a:cs typeface="Times"/>
                  </a:rPr>
                  <a:t>3</a:t>
                </a:r>
                <a:endParaRPr lang="en-US" sz="1800" dirty="0">
                  <a:solidFill>
                    <a:srgbClr val="40404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377120" y="5567199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 smtClean="0">
                    <a:solidFill>
                      <a:srgbClr val="404040"/>
                    </a:solidFill>
                    <a:latin typeface="Times"/>
                    <a:cs typeface="Times"/>
                  </a:rPr>
                  <a:t>1</a:t>
                </a:r>
                <a:endParaRPr lang="en-US" sz="1800" dirty="0">
                  <a:solidFill>
                    <a:srgbClr val="40404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1456065" y="5512457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 smtClean="0">
                    <a:solidFill>
                      <a:srgbClr val="404040"/>
                    </a:solidFill>
                    <a:latin typeface="Times"/>
                    <a:cs typeface="Times"/>
                  </a:rPr>
                  <a:t>2</a:t>
                </a:r>
                <a:endParaRPr lang="en-US" sz="1800" dirty="0">
                  <a:solidFill>
                    <a:srgbClr val="40404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1739687" y="4254575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 smtClean="0">
                    <a:solidFill>
                      <a:srgbClr val="404040"/>
                    </a:solidFill>
                    <a:latin typeface="Times"/>
                    <a:cs typeface="Times"/>
                  </a:rPr>
                  <a:t>4</a:t>
                </a:r>
                <a:endParaRPr lang="en-US" sz="1800" dirty="0">
                  <a:solidFill>
                    <a:srgbClr val="404040"/>
                  </a:solidFill>
                  <a:latin typeface="Times"/>
                  <a:cs typeface="Times"/>
                </a:endParaRPr>
              </a:p>
            </p:txBody>
          </p:sp>
          <p:cxnSp>
            <p:nvCxnSpPr>
              <p:cNvPr id="13" name="Straight Connector 12"/>
              <p:cNvCxnSpPr>
                <a:stCxn id="162" idx="2"/>
                <a:endCxn id="153" idx="6"/>
              </p:cNvCxnSpPr>
              <p:nvPr/>
            </p:nvCxnSpPr>
            <p:spPr bwMode="auto">
              <a:xfrm flipH="1">
                <a:off x="1245061" y="4414595"/>
                <a:ext cx="494626" cy="116225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>
                <a:stCxn id="162" idx="1"/>
                <a:endCxn id="155" idx="6"/>
              </p:cNvCxnSpPr>
              <p:nvPr/>
            </p:nvCxnSpPr>
            <p:spPr bwMode="auto">
              <a:xfrm flipH="1" flipV="1">
                <a:off x="764266" y="4114767"/>
                <a:ext cx="1022290" cy="18667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>
                <a:stCxn id="155" idx="5"/>
                <a:endCxn id="153" idx="1"/>
              </p:cNvCxnSpPr>
              <p:nvPr/>
            </p:nvCxnSpPr>
            <p:spPr bwMode="auto">
              <a:xfrm>
                <a:off x="717397" y="4227918"/>
                <a:ext cx="254493" cy="18975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>
                <a:stCxn id="155" idx="4"/>
                <a:endCxn id="154" idx="1"/>
              </p:cNvCxnSpPr>
              <p:nvPr/>
            </p:nvCxnSpPr>
            <p:spPr bwMode="auto">
              <a:xfrm>
                <a:off x="604246" y="4274787"/>
                <a:ext cx="402398" cy="90386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>
                <a:stCxn id="162" idx="3"/>
                <a:endCxn id="154" idx="7"/>
              </p:cNvCxnSpPr>
              <p:nvPr/>
            </p:nvCxnSpPr>
            <p:spPr bwMode="auto">
              <a:xfrm flipH="1">
                <a:off x="1232946" y="4527746"/>
                <a:ext cx="553610" cy="65090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>
                <a:stCxn id="153" idx="4"/>
                <a:endCxn id="154" idx="0"/>
              </p:cNvCxnSpPr>
              <p:nvPr/>
            </p:nvCxnSpPr>
            <p:spPr bwMode="auto">
              <a:xfrm>
                <a:off x="1085041" y="4690840"/>
                <a:ext cx="34754" cy="440938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>
                <a:stCxn id="154" idx="3"/>
                <a:endCxn id="158" idx="7"/>
              </p:cNvCxnSpPr>
              <p:nvPr/>
            </p:nvCxnSpPr>
            <p:spPr bwMode="auto">
              <a:xfrm flipH="1">
                <a:off x="650291" y="5404949"/>
                <a:ext cx="356353" cy="209119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4" name="Straight Connector 223"/>
              <p:cNvCxnSpPr>
                <a:stCxn id="154" idx="5"/>
                <a:endCxn id="159" idx="1"/>
              </p:cNvCxnSpPr>
              <p:nvPr/>
            </p:nvCxnSpPr>
            <p:spPr bwMode="auto">
              <a:xfrm>
                <a:off x="1232946" y="5404949"/>
                <a:ext cx="269988" cy="15437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8" name="TextBox 7"/>
          <p:cNvSpPr txBox="1"/>
          <p:nvPr/>
        </p:nvSpPr>
        <p:spPr>
          <a:xfrm>
            <a:off x="3043437" y="1543769"/>
            <a:ext cx="5769397" cy="21852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charset="0"/>
              </a:rPr>
              <a:t>Clustering coefficient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:</a:t>
            </a:r>
          </a:p>
          <a:p>
            <a:pPr marL="342900" indent="-342900"/>
            <a:r>
              <a:rPr lang="en-US" sz="2000" dirty="0" err="1" smtClean="0">
                <a:latin typeface="Arial" charset="0"/>
              </a:rPr>
              <a:t>Pr</a:t>
            </a:r>
            <a:r>
              <a:rPr lang="en-US" sz="2000" dirty="0" smtClean="0">
                <a:latin typeface="Arial" charset="0"/>
              </a:rPr>
              <a:t> (</a:t>
            </a:r>
            <a:r>
              <a:rPr lang="en-US" sz="2000" dirty="0">
                <a:latin typeface="Arial" charset="0"/>
              </a:rPr>
              <a:t>wedge </a:t>
            </a:r>
            <a:r>
              <a:rPr lang="en-US" sz="2000" dirty="0" err="1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-j-k makes a triangle with edge </a:t>
            </a:r>
            <a:r>
              <a:rPr lang="en-US" sz="2000" dirty="0" err="1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-k</a:t>
            </a:r>
            <a:r>
              <a:rPr lang="en-US" sz="2000" dirty="0" smtClean="0">
                <a:latin typeface="Arial" charset="0"/>
              </a:rPr>
              <a:t>)</a:t>
            </a:r>
          </a:p>
          <a:p>
            <a:pPr marL="342900" indent="-342900"/>
            <a:r>
              <a:rPr lang="en-US" sz="2000" dirty="0" smtClean="0">
                <a:latin typeface="Arial" charset="0"/>
              </a:rPr>
              <a:t>3 * 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# triangles </a:t>
            </a:r>
            <a:r>
              <a:rPr lang="en-US" sz="2000" dirty="0" smtClean="0">
                <a:latin typeface="Arial" charset="0"/>
              </a:rPr>
              <a:t>/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# wedges</a:t>
            </a:r>
          </a:p>
          <a:p>
            <a:pPr marL="342900" indent="-342900"/>
            <a:r>
              <a:rPr lang="en-US" sz="2000" dirty="0" smtClean="0">
                <a:latin typeface="Arial" charset="0"/>
              </a:rPr>
              <a:t>3 *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/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19</a:t>
            </a:r>
            <a:r>
              <a:rPr lang="en-US" sz="2000" dirty="0">
                <a:latin typeface="Arial" charset="0"/>
              </a:rPr>
              <a:t> =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0.63</a:t>
            </a:r>
            <a:r>
              <a:rPr lang="en-US" sz="2000" dirty="0" smtClean="0">
                <a:latin typeface="Arial" charset="0"/>
              </a:rPr>
              <a:t> in example</a:t>
            </a:r>
          </a:p>
          <a:p>
            <a:pPr marL="342900" indent="-342900"/>
            <a:r>
              <a:rPr lang="en-US" sz="2000" dirty="0" smtClean="0">
                <a:latin typeface="Arial" charset="0"/>
              </a:rPr>
              <a:t>may want to compute for each vertex j</a:t>
            </a:r>
            <a:endParaRPr lang="en-US" sz="2000" dirty="0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910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9480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73" name="Rectangle 31"/>
          <p:cNvSpPr>
            <a:spLocks/>
          </p:cNvSpPr>
          <p:nvPr/>
        </p:nvSpPr>
        <p:spPr bwMode="auto">
          <a:xfrm>
            <a:off x="175374" y="109924"/>
            <a:ext cx="6795492" cy="4643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22" bIns="0"/>
          <a:lstStyle/>
          <a:p>
            <a:pPr marL="40166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3100" dirty="0" smtClean="0">
                <a:solidFill>
                  <a:srgbClr val="FFFF00"/>
                </a:solidFill>
                <a:latin typeface="Calibri"/>
                <a:ea typeface="+mn-ea"/>
                <a:cs typeface="Calibri"/>
                <a:sym typeface="Arial Bold" charset="0"/>
              </a:rPr>
              <a:t>Counting triangles (clustering coefficient)</a:t>
            </a:r>
            <a:endParaRPr lang="en-US" sz="3100" dirty="0">
              <a:solidFill>
                <a:srgbClr val="FFFF00"/>
              </a:solidFill>
              <a:latin typeface="Calibri"/>
              <a:ea typeface="+mn-ea"/>
              <a:cs typeface="Calibri"/>
              <a:sym typeface="Arial Bold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1695" y="1277948"/>
            <a:ext cx="1872043" cy="2499358"/>
            <a:chOff x="481695" y="1277948"/>
            <a:chExt cx="1872043" cy="2499358"/>
          </a:xfrm>
        </p:grpSpPr>
        <p:sp>
          <p:nvSpPr>
            <p:cNvPr id="237" name="Rectangle 236"/>
            <p:cNvSpPr/>
            <p:nvPr/>
          </p:nvSpPr>
          <p:spPr bwMode="auto">
            <a:xfrm>
              <a:off x="481695" y="1401436"/>
              <a:ext cx="1872043" cy="237587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4500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1" name="Text Box 4"/>
            <p:cNvSpPr txBox="1">
              <a:spLocks noChangeArrowheads="1"/>
            </p:cNvSpPr>
            <p:nvPr/>
          </p:nvSpPr>
          <p:spPr bwMode="auto">
            <a:xfrm>
              <a:off x="1184379" y="1277948"/>
              <a:ext cx="443692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 smtClean="0">
                  <a:solidFill>
                    <a:srgbClr val="FF0000"/>
                  </a:solidFill>
                  <a:latin typeface="Times" charset="0"/>
                </a:rPr>
                <a:t>A</a:t>
              </a:r>
              <a:endParaRPr lang="en-US" dirty="0">
                <a:solidFill>
                  <a:srgbClr val="FF0000"/>
                </a:solidFill>
                <a:latin typeface="Times" charset="0"/>
              </a:endParaRPr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522254" y="1732158"/>
              <a:ext cx="1682607" cy="1932492"/>
              <a:chOff x="377120" y="3954747"/>
              <a:chExt cx="1682607" cy="1932492"/>
            </a:xfrm>
          </p:grpSpPr>
          <p:sp>
            <p:nvSpPr>
              <p:cNvPr id="153" name="Oval 152"/>
              <p:cNvSpPr/>
              <p:nvPr/>
            </p:nvSpPr>
            <p:spPr>
              <a:xfrm>
                <a:off x="925021" y="4370800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 smtClean="0">
                    <a:solidFill>
                      <a:srgbClr val="404040"/>
                    </a:solidFill>
                    <a:latin typeface="Times"/>
                    <a:cs typeface="Times"/>
                  </a:rPr>
                  <a:t>5</a:t>
                </a:r>
                <a:endParaRPr lang="en-US" sz="1800" dirty="0">
                  <a:solidFill>
                    <a:srgbClr val="40404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959775" y="5131778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>
                    <a:solidFill>
                      <a:srgbClr val="404040"/>
                    </a:solidFill>
                    <a:latin typeface="Times"/>
                    <a:cs typeface="Times"/>
                  </a:rPr>
                  <a:t>6</a:t>
                </a:r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444226" y="3954747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 smtClean="0">
                    <a:solidFill>
                      <a:srgbClr val="404040"/>
                    </a:solidFill>
                    <a:latin typeface="Times"/>
                    <a:cs typeface="Times"/>
                  </a:rPr>
                  <a:t>3</a:t>
                </a:r>
                <a:endParaRPr lang="en-US" sz="1800" dirty="0">
                  <a:solidFill>
                    <a:srgbClr val="40404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377120" y="5567199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 smtClean="0">
                    <a:solidFill>
                      <a:srgbClr val="404040"/>
                    </a:solidFill>
                    <a:latin typeface="Times"/>
                    <a:cs typeface="Times"/>
                  </a:rPr>
                  <a:t>1</a:t>
                </a:r>
                <a:endParaRPr lang="en-US" sz="1800" dirty="0">
                  <a:solidFill>
                    <a:srgbClr val="40404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1456065" y="5512457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 smtClean="0">
                    <a:solidFill>
                      <a:srgbClr val="404040"/>
                    </a:solidFill>
                    <a:latin typeface="Times"/>
                    <a:cs typeface="Times"/>
                  </a:rPr>
                  <a:t>2</a:t>
                </a:r>
                <a:endParaRPr lang="en-US" sz="1800" dirty="0">
                  <a:solidFill>
                    <a:srgbClr val="40404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1739687" y="4254575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 smtClean="0">
                    <a:solidFill>
                      <a:srgbClr val="404040"/>
                    </a:solidFill>
                    <a:latin typeface="Times"/>
                    <a:cs typeface="Times"/>
                  </a:rPr>
                  <a:t>4</a:t>
                </a:r>
                <a:endParaRPr lang="en-US" sz="1800" dirty="0">
                  <a:solidFill>
                    <a:srgbClr val="404040"/>
                  </a:solidFill>
                  <a:latin typeface="Times"/>
                  <a:cs typeface="Times"/>
                </a:endParaRPr>
              </a:p>
            </p:txBody>
          </p:sp>
          <p:cxnSp>
            <p:nvCxnSpPr>
              <p:cNvPr id="13" name="Straight Connector 12"/>
              <p:cNvCxnSpPr>
                <a:stCxn id="162" idx="2"/>
                <a:endCxn id="153" idx="6"/>
              </p:cNvCxnSpPr>
              <p:nvPr/>
            </p:nvCxnSpPr>
            <p:spPr bwMode="auto">
              <a:xfrm flipH="1">
                <a:off x="1245061" y="4414595"/>
                <a:ext cx="494626" cy="116225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>
                <a:stCxn id="162" idx="1"/>
                <a:endCxn id="155" idx="6"/>
              </p:cNvCxnSpPr>
              <p:nvPr/>
            </p:nvCxnSpPr>
            <p:spPr bwMode="auto">
              <a:xfrm flipH="1" flipV="1">
                <a:off x="764266" y="4114767"/>
                <a:ext cx="1022290" cy="18667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>
                <a:stCxn id="155" idx="5"/>
                <a:endCxn id="153" idx="1"/>
              </p:cNvCxnSpPr>
              <p:nvPr/>
            </p:nvCxnSpPr>
            <p:spPr bwMode="auto">
              <a:xfrm>
                <a:off x="717397" y="4227918"/>
                <a:ext cx="254493" cy="18975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>
                <a:stCxn id="155" idx="4"/>
                <a:endCxn id="154" idx="1"/>
              </p:cNvCxnSpPr>
              <p:nvPr/>
            </p:nvCxnSpPr>
            <p:spPr bwMode="auto">
              <a:xfrm>
                <a:off x="604246" y="4274787"/>
                <a:ext cx="402398" cy="90386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>
                <a:stCxn id="162" idx="3"/>
                <a:endCxn id="154" idx="7"/>
              </p:cNvCxnSpPr>
              <p:nvPr/>
            </p:nvCxnSpPr>
            <p:spPr bwMode="auto">
              <a:xfrm flipH="1">
                <a:off x="1232946" y="4527746"/>
                <a:ext cx="553610" cy="65090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>
                <a:stCxn id="153" idx="4"/>
                <a:endCxn id="154" idx="0"/>
              </p:cNvCxnSpPr>
              <p:nvPr/>
            </p:nvCxnSpPr>
            <p:spPr bwMode="auto">
              <a:xfrm>
                <a:off x="1085041" y="4690840"/>
                <a:ext cx="34754" cy="440938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>
                <a:stCxn id="154" idx="3"/>
                <a:endCxn id="158" idx="7"/>
              </p:cNvCxnSpPr>
              <p:nvPr/>
            </p:nvCxnSpPr>
            <p:spPr bwMode="auto">
              <a:xfrm flipH="1">
                <a:off x="650291" y="5404949"/>
                <a:ext cx="356353" cy="209119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4" name="Straight Connector 223"/>
              <p:cNvCxnSpPr>
                <a:stCxn id="154" idx="5"/>
                <a:endCxn id="159" idx="1"/>
              </p:cNvCxnSpPr>
              <p:nvPr/>
            </p:nvCxnSpPr>
            <p:spPr bwMode="auto">
              <a:xfrm>
                <a:off x="1232946" y="5404949"/>
                <a:ext cx="269988" cy="15437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8" name="TextBox 7"/>
          <p:cNvSpPr txBox="1"/>
          <p:nvPr/>
        </p:nvSpPr>
        <p:spPr>
          <a:xfrm>
            <a:off x="3043437" y="1543769"/>
            <a:ext cx="5769397" cy="21852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charset="0"/>
              </a:rPr>
              <a:t>Clustering coefficient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:</a:t>
            </a:r>
          </a:p>
          <a:p>
            <a:pPr marL="342900" indent="-342900"/>
            <a:r>
              <a:rPr lang="en-US" sz="2000" dirty="0" err="1" smtClean="0">
                <a:latin typeface="Arial" charset="0"/>
              </a:rPr>
              <a:t>Pr</a:t>
            </a:r>
            <a:r>
              <a:rPr lang="en-US" sz="2000" dirty="0" smtClean="0">
                <a:latin typeface="Arial" charset="0"/>
              </a:rPr>
              <a:t> (</a:t>
            </a:r>
            <a:r>
              <a:rPr lang="en-US" sz="2000" dirty="0">
                <a:latin typeface="Arial" charset="0"/>
              </a:rPr>
              <a:t>wedge </a:t>
            </a:r>
            <a:r>
              <a:rPr lang="en-US" sz="2000" dirty="0" err="1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-j-k makes a triangle with edge </a:t>
            </a:r>
            <a:r>
              <a:rPr lang="en-US" sz="2000" dirty="0" err="1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-k</a:t>
            </a:r>
            <a:r>
              <a:rPr lang="en-US" sz="2000" dirty="0" smtClean="0">
                <a:latin typeface="Arial" charset="0"/>
              </a:rPr>
              <a:t>)</a:t>
            </a:r>
          </a:p>
          <a:p>
            <a:pPr marL="342900" indent="-342900"/>
            <a:r>
              <a:rPr lang="en-US" sz="2000" dirty="0" smtClean="0">
                <a:latin typeface="Arial" charset="0"/>
              </a:rPr>
              <a:t>3 * 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# triangles </a:t>
            </a:r>
            <a:r>
              <a:rPr lang="en-US" sz="2000" dirty="0" smtClean="0">
                <a:latin typeface="Arial" charset="0"/>
              </a:rPr>
              <a:t>/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# wedges</a:t>
            </a:r>
          </a:p>
          <a:p>
            <a:pPr marL="342900" indent="-342900"/>
            <a:r>
              <a:rPr lang="en-US" sz="2000" dirty="0" smtClean="0">
                <a:latin typeface="Arial" charset="0"/>
              </a:rPr>
              <a:t>3 *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/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19</a:t>
            </a:r>
            <a:r>
              <a:rPr lang="en-US" sz="2000" dirty="0">
                <a:latin typeface="Arial" charset="0"/>
              </a:rPr>
              <a:t> =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0.63</a:t>
            </a:r>
            <a:r>
              <a:rPr lang="en-US" sz="2000" dirty="0" smtClean="0">
                <a:latin typeface="Arial" charset="0"/>
              </a:rPr>
              <a:t> in example</a:t>
            </a:r>
          </a:p>
          <a:p>
            <a:pPr marL="342900" indent="-342900"/>
            <a:r>
              <a:rPr lang="en-US" sz="2000" dirty="0" smtClean="0">
                <a:latin typeface="Arial" charset="0"/>
              </a:rPr>
              <a:t>may want to compute for each vertex j</a:t>
            </a:r>
            <a:endParaRPr lang="en-US" sz="2000" dirty="0">
              <a:latin typeface="Arial" charset="0"/>
            </a:endParaRPr>
          </a:p>
        </p:txBody>
      </p:sp>
      <p:sp>
        <p:nvSpPr>
          <p:cNvPr id="179" name="Rectangle 2"/>
          <p:cNvSpPr txBox="1">
            <a:spLocks noChangeArrowheads="1"/>
          </p:cNvSpPr>
          <p:nvPr/>
        </p:nvSpPr>
        <p:spPr>
          <a:xfrm>
            <a:off x="339377" y="3919637"/>
            <a:ext cx="7597649" cy="2857616"/>
          </a:xfrm>
          <a:prstGeom prst="rect">
            <a:avLst/>
          </a:prstGeom>
        </p:spPr>
        <p:txBody>
          <a:bodyPr/>
          <a:lstStyle>
            <a:lvl1pPr marL="608672" indent="-608672"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1111134" indent="-532585"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599338" indent="-456494"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913185" indent="-380425"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376019" indent="-380425"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832529" indent="-380425" algn="l" rtl="0" fontAlgn="base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3289034" indent="-380425" algn="l" rtl="0" fontAlgn="base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745525" indent="-380425" algn="l" rtl="0" fontAlgn="base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4202029" indent="-380425" algn="l" rtl="0" fontAlgn="base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  <a:latin typeface="Arial" charset="0"/>
              </a:rPr>
              <a:t>Inefficient way to count triangles with matrices: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A = adjacency matrix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# triangles  =  trace(A</a:t>
            </a:r>
            <a:r>
              <a:rPr lang="en-US" sz="2000" baseline="30000" dirty="0" smtClean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) / 6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but A</a:t>
            </a:r>
            <a:r>
              <a:rPr lang="en-US" sz="2000" baseline="30000" dirty="0" smtClean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is likely to be pretty dense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912503" y="4446976"/>
            <a:ext cx="1725892" cy="1734473"/>
            <a:chOff x="711178" y="4488905"/>
            <a:chExt cx="1364815" cy="1371600"/>
          </a:xfrm>
        </p:grpSpPr>
        <p:grpSp>
          <p:nvGrpSpPr>
            <p:cNvPr id="58" name="Group 57"/>
            <p:cNvGrpSpPr>
              <a:grpSpLocks noChangeAspect="1"/>
            </p:cNvGrpSpPr>
            <p:nvPr/>
          </p:nvGrpSpPr>
          <p:grpSpPr>
            <a:xfrm>
              <a:off x="711178" y="4488905"/>
              <a:ext cx="1364815" cy="1371600"/>
              <a:chOff x="3408652" y="2316330"/>
              <a:chExt cx="1916112" cy="1925637"/>
            </a:xfrm>
          </p:grpSpPr>
          <p:sp>
            <p:nvSpPr>
              <p:cNvPr id="60" name="Oval 8"/>
              <p:cNvSpPr>
                <a:spLocks noChangeAspect="1" noChangeArrowheads="1"/>
              </p:cNvSpPr>
              <p:nvPr/>
            </p:nvSpPr>
            <p:spPr bwMode="auto">
              <a:xfrm>
                <a:off x="3473740" y="303546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1" name="Rectangle 9"/>
              <p:cNvSpPr>
                <a:spLocks noChangeAspect="1" noChangeArrowheads="1"/>
              </p:cNvSpPr>
              <p:nvPr/>
            </p:nvSpPr>
            <p:spPr bwMode="auto">
              <a:xfrm>
                <a:off x="3408652" y="2316330"/>
                <a:ext cx="1916112" cy="1925637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2" name="Oval 10"/>
              <p:cNvSpPr>
                <a:spLocks noChangeAspect="1" noChangeArrowheads="1"/>
              </p:cNvSpPr>
              <p:nvPr/>
            </p:nvSpPr>
            <p:spPr bwMode="auto">
              <a:xfrm>
                <a:off x="3473740" y="401812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3" name="Oval 11"/>
              <p:cNvSpPr>
                <a:spLocks noChangeAspect="1" noChangeArrowheads="1"/>
              </p:cNvSpPr>
              <p:nvPr/>
            </p:nvSpPr>
            <p:spPr bwMode="auto">
              <a:xfrm>
                <a:off x="3800765" y="401812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4" name="Oval 12"/>
              <p:cNvSpPr>
                <a:spLocks noChangeAspect="1" noChangeArrowheads="1"/>
              </p:cNvSpPr>
              <p:nvPr/>
            </p:nvSpPr>
            <p:spPr bwMode="auto">
              <a:xfrm>
                <a:off x="4127790" y="401812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5" name="Oval 13"/>
              <p:cNvSpPr>
                <a:spLocks noChangeAspect="1" noChangeArrowheads="1"/>
              </p:cNvSpPr>
              <p:nvPr/>
            </p:nvSpPr>
            <p:spPr bwMode="auto">
              <a:xfrm>
                <a:off x="4456401" y="4018129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6" name="Oval 14"/>
              <p:cNvSpPr>
                <a:spLocks noChangeAspect="1" noChangeArrowheads="1"/>
              </p:cNvSpPr>
              <p:nvPr/>
            </p:nvSpPr>
            <p:spPr bwMode="auto">
              <a:xfrm>
                <a:off x="4783426" y="401812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7" name="Oval 15"/>
              <p:cNvSpPr>
                <a:spLocks noChangeAspect="1" noChangeArrowheads="1"/>
              </p:cNvSpPr>
              <p:nvPr/>
            </p:nvSpPr>
            <p:spPr bwMode="auto">
              <a:xfrm>
                <a:off x="5110451" y="4018129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8" name="Oval 17"/>
              <p:cNvSpPr>
                <a:spLocks noChangeAspect="1" noChangeArrowheads="1"/>
              </p:cNvSpPr>
              <p:nvPr/>
            </p:nvSpPr>
            <p:spPr bwMode="auto">
              <a:xfrm>
                <a:off x="3473740" y="238141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9" name="Oval 18"/>
              <p:cNvSpPr>
                <a:spLocks noChangeAspect="1" noChangeArrowheads="1"/>
              </p:cNvSpPr>
              <p:nvPr/>
            </p:nvSpPr>
            <p:spPr bwMode="auto">
              <a:xfrm>
                <a:off x="3800765" y="238141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0" name="Oval 19"/>
              <p:cNvSpPr>
                <a:spLocks noChangeAspect="1" noChangeArrowheads="1"/>
              </p:cNvSpPr>
              <p:nvPr/>
            </p:nvSpPr>
            <p:spPr bwMode="auto">
              <a:xfrm>
                <a:off x="4127790" y="2381417"/>
                <a:ext cx="136525" cy="1365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1" name="Oval 20"/>
              <p:cNvSpPr>
                <a:spLocks noChangeAspect="1" noChangeArrowheads="1"/>
              </p:cNvSpPr>
              <p:nvPr/>
            </p:nvSpPr>
            <p:spPr bwMode="auto">
              <a:xfrm>
                <a:off x="4456401" y="238141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2" name="Oval 21"/>
              <p:cNvSpPr>
                <a:spLocks noChangeAspect="1" noChangeArrowheads="1"/>
              </p:cNvSpPr>
              <p:nvPr/>
            </p:nvSpPr>
            <p:spPr bwMode="auto">
              <a:xfrm>
                <a:off x="4783426" y="2381417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5" name="Oval 22"/>
              <p:cNvSpPr>
                <a:spLocks noChangeAspect="1" noChangeArrowheads="1"/>
              </p:cNvSpPr>
              <p:nvPr/>
            </p:nvSpPr>
            <p:spPr bwMode="auto">
              <a:xfrm>
                <a:off x="5110451" y="2381417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6" name="Oval 24"/>
              <p:cNvSpPr>
                <a:spLocks noChangeAspect="1" noChangeArrowheads="1"/>
              </p:cNvSpPr>
              <p:nvPr/>
            </p:nvSpPr>
            <p:spPr bwMode="auto">
              <a:xfrm>
                <a:off x="3473740" y="2708442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7" name="Oval 25"/>
              <p:cNvSpPr>
                <a:spLocks noChangeAspect="1" noChangeArrowheads="1"/>
              </p:cNvSpPr>
              <p:nvPr/>
            </p:nvSpPr>
            <p:spPr bwMode="auto">
              <a:xfrm>
                <a:off x="3800765" y="2708442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8" name="Oval 26"/>
              <p:cNvSpPr>
                <a:spLocks noChangeAspect="1" noChangeArrowheads="1"/>
              </p:cNvSpPr>
              <p:nvPr/>
            </p:nvSpPr>
            <p:spPr bwMode="auto">
              <a:xfrm>
                <a:off x="4127790" y="2708442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9" name="Oval 27"/>
              <p:cNvSpPr>
                <a:spLocks noChangeAspect="1" noChangeArrowheads="1"/>
              </p:cNvSpPr>
              <p:nvPr/>
            </p:nvSpPr>
            <p:spPr bwMode="auto">
              <a:xfrm>
                <a:off x="4456401" y="2708442"/>
                <a:ext cx="136525" cy="1365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0" name="Oval 28"/>
              <p:cNvSpPr>
                <a:spLocks noChangeAspect="1" noChangeArrowheads="1"/>
              </p:cNvSpPr>
              <p:nvPr/>
            </p:nvSpPr>
            <p:spPr bwMode="auto">
              <a:xfrm>
                <a:off x="4783426" y="2708442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1" name="Oval 29"/>
              <p:cNvSpPr>
                <a:spLocks noChangeAspect="1" noChangeArrowheads="1"/>
              </p:cNvSpPr>
              <p:nvPr/>
            </p:nvSpPr>
            <p:spPr bwMode="auto">
              <a:xfrm>
                <a:off x="5110451" y="2708442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2" name="Oval 31"/>
              <p:cNvSpPr>
                <a:spLocks noChangeAspect="1" noChangeArrowheads="1"/>
              </p:cNvSpPr>
              <p:nvPr/>
            </p:nvSpPr>
            <p:spPr bwMode="auto">
              <a:xfrm>
                <a:off x="3800765" y="3035467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3" name="Oval 32"/>
              <p:cNvSpPr>
                <a:spLocks noChangeAspect="1" noChangeArrowheads="1"/>
              </p:cNvSpPr>
              <p:nvPr/>
            </p:nvSpPr>
            <p:spPr bwMode="auto">
              <a:xfrm>
                <a:off x="4127790" y="303546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4" name="Oval 33"/>
              <p:cNvSpPr>
                <a:spLocks noChangeAspect="1" noChangeArrowheads="1"/>
              </p:cNvSpPr>
              <p:nvPr/>
            </p:nvSpPr>
            <p:spPr bwMode="auto">
              <a:xfrm>
                <a:off x="4456401" y="3035467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5" name="Oval 34"/>
              <p:cNvSpPr>
                <a:spLocks noChangeAspect="1" noChangeArrowheads="1"/>
              </p:cNvSpPr>
              <p:nvPr/>
            </p:nvSpPr>
            <p:spPr bwMode="auto">
              <a:xfrm>
                <a:off x="4783426" y="3035467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6" name="Oval 35"/>
              <p:cNvSpPr>
                <a:spLocks noChangeAspect="1" noChangeArrowheads="1"/>
              </p:cNvSpPr>
              <p:nvPr/>
            </p:nvSpPr>
            <p:spPr bwMode="auto">
              <a:xfrm>
                <a:off x="5110451" y="3035467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7" name="Oval 37"/>
              <p:cNvSpPr>
                <a:spLocks noChangeAspect="1" noChangeArrowheads="1"/>
              </p:cNvSpPr>
              <p:nvPr/>
            </p:nvSpPr>
            <p:spPr bwMode="auto">
              <a:xfrm>
                <a:off x="3473740" y="3364079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8" name="Oval 38"/>
              <p:cNvSpPr>
                <a:spLocks noChangeAspect="1" noChangeArrowheads="1"/>
              </p:cNvSpPr>
              <p:nvPr/>
            </p:nvSpPr>
            <p:spPr bwMode="auto">
              <a:xfrm>
                <a:off x="3800765" y="3364079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9" name="Oval 39"/>
              <p:cNvSpPr>
                <a:spLocks noChangeAspect="1" noChangeArrowheads="1"/>
              </p:cNvSpPr>
              <p:nvPr/>
            </p:nvSpPr>
            <p:spPr bwMode="auto">
              <a:xfrm>
                <a:off x="4127790" y="3364079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90" name="Oval 40"/>
              <p:cNvSpPr>
                <a:spLocks noChangeAspect="1" noChangeArrowheads="1"/>
              </p:cNvSpPr>
              <p:nvPr/>
            </p:nvSpPr>
            <p:spPr bwMode="auto">
              <a:xfrm>
                <a:off x="4456401" y="3364079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91" name="Oval 41"/>
              <p:cNvSpPr>
                <a:spLocks noChangeAspect="1" noChangeArrowheads="1"/>
              </p:cNvSpPr>
              <p:nvPr/>
            </p:nvSpPr>
            <p:spPr bwMode="auto">
              <a:xfrm>
                <a:off x="4783426" y="336407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92" name="Oval 42"/>
              <p:cNvSpPr>
                <a:spLocks noChangeAspect="1" noChangeArrowheads="1"/>
              </p:cNvSpPr>
              <p:nvPr/>
            </p:nvSpPr>
            <p:spPr bwMode="auto">
              <a:xfrm>
                <a:off x="5110451" y="3364079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93" name="Oval 44"/>
              <p:cNvSpPr>
                <a:spLocks noChangeAspect="1" noChangeArrowheads="1"/>
              </p:cNvSpPr>
              <p:nvPr/>
            </p:nvSpPr>
            <p:spPr bwMode="auto">
              <a:xfrm>
                <a:off x="3473740" y="3691105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94" name="Oval 45"/>
              <p:cNvSpPr>
                <a:spLocks noChangeAspect="1" noChangeArrowheads="1"/>
              </p:cNvSpPr>
              <p:nvPr/>
            </p:nvSpPr>
            <p:spPr bwMode="auto">
              <a:xfrm>
                <a:off x="3800765" y="369110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95" name="Oval 46"/>
              <p:cNvSpPr>
                <a:spLocks noChangeAspect="1" noChangeArrowheads="1"/>
              </p:cNvSpPr>
              <p:nvPr/>
            </p:nvSpPr>
            <p:spPr bwMode="auto">
              <a:xfrm>
                <a:off x="4127790" y="3691105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96" name="Oval 47"/>
              <p:cNvSpPr>
                <a:spLocks noChangeAspect="1" noChangeArrowheads="1"/>
              </p:cNvSpPr>
              <p:nvPr/>
            </p:nvSpPr>
            <p:spPr bwMode="auto">
              <a:xfrm>
                <a:off x="4456401" y="3691105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97" name="Oval 48"/>
              <p:cNvSpPr>
                <a:spLocks noChangeAspect="1" noChangeArrowheads="1"/>
              </p:cNvSpPr>
              <p:nvPr/>
            </p:nvSpPr>
            <p:spPr bwMode="auto">
              <a:xfrm>
                <a:off x="4783426" y="369110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98" name="Oval 49"/>
              <p:cNvSpPr>
                <a:spLocks noChangeAspect="1" noChangeArrowheads="1"/>
              </p:cNvSpPr>
              <p:nvPr/>
            </p:nvSpPr>
            <p:spPr bwMode="auto">
              <a:xfrm>
                <a:off x="5110451" y="3691105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59" name="Text Box 4"/>
            <p:cNvSpPr txBox="1">
              <a:spLocks noChangeArrowheads="1"/>
            </p:cNvSpPr>
            <p:nvPr/>
          </p:nvSpPr>
          <p:spPr bwMode="auto">
            <a:xfrm>
              <a:off x="732461" y="4503434"/>
              <a:ext cx="443692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 smtClean="0">
                  <a:solidFill>
                    <a:srgbClr val="FF0000"/>
                  </a:solidFill>
                  <a:latin typeface="Times" charset="0"/>
                </a:rPr>
                <a:t>A</a:t>
              </a:r>
              <a:endParaRPr lang="en-US" dirty="0">
                <a:solidFill>
                  <a:srgbClr val="FF0000"/>
                </a:solidFill>
                <a:latin typeface="Times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13046" y="4402301"/>
            <a:ext cx="1725892" cy="1734473"/>
            <a:chOff x="6870727" y="4632223"/>
            <a:chExt cx="1725892" cy="1734473"/>
          </a:xfrm>
        </p:grpSpPr>
        <p:grpSp>
          <p:nvGrpSpPr>
            <p:cNvPr id="2" name="Group 1"/>
            <p:cNvGrpSpPr/>
            <p:nvPr/>
          </p:nvGrpSpPr>
          <p:grpSpPr>
            <a:xfrm>
              <a:off x="6870727" y="4632223"/>
              <a:ext cx="1725892" cy="1734473"/>
              <a:chOff x="6870727" y="4632223"/>
              <a:chExt cx="1725892" cy="1734473"/>
            </a:xfrm>
          </p:grpSpPr>
          <p:sp>
            <p:nvSpPr>
              <p:cNvPr id="102" name="Oval 8"/>
              <p:cNvSpPr>
                <a:spLocks noChangeAspect="1" noChangeArrowheads="1"/>
              </p:cNvSpPr>
              <p:nvPr/>
            </p:nvSpPr>
            <p:spPr bwMode="auto">
              <a:xfrm>
                <a:off x="6929353" y="5279969"/>
                <a:ext cx="122972" cy="1229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03" name="Rectangle 9"/>
              <p:cNvSpPr>
                <a:spLocks noChangeAspect="1" noChangeArrowheads="1"/>
              </p:cNvSpPr>
              <p:nvPr/>
            </p:nvSpPr>
            <p:spPr bwMode="auto">
              <a:xfrm>
                <a:off x="6870727" y="4632223"/>
                <a:ext cx="1725892" cy="1734473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04" name="Oval 10"/>
              <p:cNvSpPr>
                <a:spLocks noChangeAspect="1" noChangeArrowheads="1"/>
              </p:cNvSpPr>
              <p:nvPr/>
            </p:nvSpPr>
            <p:spPr bwMode="auto">
              <a:xfrm>
                <a:off x="6929353" y="6165079"/>
                <a:ext cx="122972" cy="1229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05" name="Oval 11"/>
              <p:cNvSpPr>
                <a:spLocks noChangeAspect="1" noChangeArrowheads="1"/>
              </p:cNvSpPr>
              <p:nvPr/>
            </p:nvSpPr>
            <p:spPr bwMode="auto">
              <a:xfrm>
                <a:off x="7223913" y="6165079"/>
                <a:ext cx="122972" cy="1229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06" name="Oval 12"/>
              <p:cNvSpPr>
                <a:spLocks noChangeAspect="1" noChangeArrowheads="1"/>
              </p:cNvSpPr>
              <p:nvPr/>
            </p:nvSpPr>
            <p:spPr bwMode="auto">
              <a:xfrm>
                <a:off x="7518473" y="6165079"/>
                <a:ext cx="122972" cy="1229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07" name="Oval 13"/>
              <p:cNvSpPr>
                <a:spLocks noChangeAspect="1" noChangeArrowheads="1"/>
              </p:cNvSpPr>
              <p:nvPr/>
            </p:nvSpPr>
            <p:spPr bwMode="auto">
              <a:xfrm>
                <a:off x="7814462" y="6165079"/>
                <a:ext cx="122972" cy="12297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08" name="Oval 14"/>
              <p:cNvSpPr>
                <a:spLocks noChangeAspect="1" noChangeArrowheads="1"/>
              </p:cNvSpPr>
              <p:nvPr/>
            </p:nvSpPr>
            <p:spPr bwMode="auto">
              <a:xfrm>
                <a:off x="8109022" y="6165079"/>
                <a:ext cx="122972" cy="1229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09" name="Oval 15"/>
              <p:cNvSpPr>
                <a:spLocks noChangeAspect="1" noChangeArrowheads="1"/>
              </p:cNvSpPr>
              <p:nvPr/>
            </p:nvSpPr>
            <p:spPr bwMode="auto">
              <a:xfrm>
                <a:off x="8403582" y="6165079"/>
                <a:ext cx="122972" cy="1229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10" name="Oval 17"/>
              <p:cNvSpPr>
                <a:spLocks noChangeAspect="1" noChangeArrowheads="1"/>
              </p:cNvSpPr>
              <p:nvPr/>
            </p:nvSpPr>
            <p:spPr bwMode="auto">
              <a:xfrm>
                <a:off x="6929353" y="4690849"/>
                <a:ext cx="122972" cy="122972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11" name="Oval 18"/>
              <p:cNvSpPr>
                <a:spLocks noChangeAspect="1" noChangeArrowheads="1"/>
              </p:cNvSpPr>
              <p:nvPr/>
            </p:nvSpPr>
            <p:spPr bwMode="auto">
              <a:xfrm>
                <a:off x="7223913" y="4690849"/>
                <a:ext cx="122972" cy="122972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12" name="Oval 19"/>
              <p:cNvSpPr>
                <a:spLocks noChangeAspect="1" noChangeArrowheads="1"/>
              </p:cNvSpPr>
              <p:nvPr/>
            </p:nvSpPr>
            <p:spPr bwMode="auto">
              <a:xfrm>
                <a:off x="7518473" y="4690849"/>
                <a:ext cx="122972" cy="1229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13" name="Oval 20"/>
              <p:cNvSpPr>
                <a:spLocks noChangeAspect="1" noChangeArrowheads="1"/>
              </p:cNvSpPr>
              <p:nvPr/>
            </p:nvSpPr>
            <p:spPr bwMode="auto">
              <a:xfrm>
                <a:off x="7814462" y="4690849"/>
                <a:ext cx="122972" cy="1229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14" name="Oval 21"/>
              <p:cNvSpPr>
                <a:spLocks noChangeAspect="1" noChangeArrowheads="1"/>
              </p:cNvSpPr>
              <p:nvPr/>
            </p:nvSpPr>
            <p:spPr bwMode="auto">
              <a:xfrm>
                <a:off x="8109022" y="4690849"/>
                <a:ext cx="122972" cy="1229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15" name="Oval 22"/>
              <p:cNvSpPr>
                <a:spLocks noChangeAspect="1" noChangeArrowheads="1"/>
              </p:cNvSpPr>
              <p:nvPr/>
            </p:nvSpPr>
            <p:spPr bwMode="auto">
              <a:xfrm>
                <a:off x="8403582" y="4690849"/>
                <a:ext cx="122972" cy="1229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16" name="Oval 24"/>
              <p:cNvSpPr>
                <a:spLocks noChangeAspect="1" noChangeArrowheads="1"/>
              </p:cNvSpPr>
              <p:nvPr/>
            </p:nvSpPr>
            <p:spPr bwMode="auto">
              <a:xfrm>
                <a:off x="6929353" y="4985409"/>
                <a:ext cx="122972" cy="1229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17" name="Oval 25"/>
              <p:cNvSpPr>
                <a:spLocks noChangeAspect="1" noChangeArrowheads="1"/>
              </p:cNvSpPr>
              <p:nvPr/>
            </p:nvSpPr>
            <p:spPr bwMode="auto">
              <a:xfrm>
                <a:off x="7223913" y="4985409"/>
                <a:ext cx="122972" cy="122972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18" name="Oval 26"/>
              <p:cNvSpPr>
                <a:spLocks noChangeAspect="1" noChangeArrowheads="1"/>
              </p:cNvSpPr>
              <p:nvPr/>
            </p:nvSpPr>
            <p:spPr bwMode="auto">
              <a:xfrm>
                <a:off x="7518473" y="4985409"/>
                <a:ext cx="122972" cy="1229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19" name="Oval 27"/>
              <p:cNvSpPr>
                <a:spLocks noChangeAspect="1" noChangeArrowheads="1"/>
              </p:cNvSpPr>
              <p:nvPr/>
            </p:nvSpPr>
            <p:spPr bwMode="auto">
              <a:xfrm>
                <a:off x="7814462" y="4985409"/>
                <a:ext cx="122972" cy="1229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20" name="Oval 28"/>
              <p:cNvSpPr>
                <a:spLocks noChangeAspect="1" noChangeArrowheads="1"/>
              </p:cNvSpPr>
              <p:nvPr/>
            </p:nvSpPr>
            <p:spPr bwMode="auto">
              <a:xfrm>
                <a:off x="8109022" y="4985409"/>
                <a:ext cx="122972" cy="1229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21" name="Oval 29"/>
              <p:cNvSpPr>
                <a:spLocks noChangeAspect="1" noChangeArrowheads="1"/>
              </p:cNvSpPr>
              <p:nvPr/>
            </p:nvSpPr>
            <p:spPr bwMode="auto">
              <a:xfrm>
                <a:off x="8403582" y="4985409"/>
                <a:ext cx="122972" cy="1229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22" name="Oval 31"/>
              <p:cNvSpPr>
                <a:spLocks noChangeAspect="1" noChangeArrowheads="1"/>
              </p:cNvSpPr>
              <p:nvPr/>
            </p:nvSpPr>
            <p:spPr bwMode="auto">
              <a:xfrm>
                <a:off x="7223913" y="5279969"/>
                <a:ext cx="122972" cy="1229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23" name="Oval 32"/>
              <p:cNvSpPr>
                <a:spLocks noChangeAspect="1" noChangeArrowheads="1"/>
              </p:cNvSpPr>
              <p:nvPr/>
            </p:nvSpPr>
            <p:spPr bwMode="auto">
              <a:xfrm>
                <a:off x="7518473" y="5279969"/>
                <a:ext cx="122972" cy="1229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24" name="Oval 33"/>
              <p:cNvSpPr>
                <a:spLocks noChangeAspect="1" noChangeArrowheads="1"/>
              </p:cNvSpPr>
              <p:nvPr/>
            </p:nvSpPr>
            <p:spPr bwMode="auto">
              <a:xfrm>
                <a:off x="7814462" y="5279969"/>
                <a:ext cx="122972" cy="12297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25" name="Oval 34"/>
              <p:cNvSpPr>
                <a:spLocks noChangeAspect="1" noChangeArrowheads="1"/>
              </p:cNvSpPr>
              <p:nvPr/>
            </p:nvSpPr>
            <p:spPr bwMode="auto">
              <a:xfrm>
                <a:off x="8109022" y="5279969"/>
                <a:ext cx="122972" cy="12297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26" name="Oval 35"/>
              <p:cNvSpPr>
                <a:spLocks noChangeAspect="1" noChangeArrowheads="1"/>
              </p:cNvSpPr>
              <p:nvPr/>
            </p:nvSpPr>
            <p:spPr bwMode="auto">
              <a:xfrm>
                <a:off x="8403582" y="5279969"/>
                <a:ext cx="122972" cy="1229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27" name="Oval 37"/>
              <p:cNvSpPr>
                <a:spLocks noChangeAspect="1" noChangeArrowheads="1"/>
              </p:cNvSpPr>
              <p:nvPr/>
            </p:nvSpPr>
            <p:spPr bwMode="auto">
              <a:xfrm>
                <a:off x="6929353" y="5575959"/>
                <a:ext cx="122972" cy="1229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28" name="Oval 38"/>
              <p:cNvSpPr>
                <a:spLocks noChangeAspect="1" noChangeArrowheads="1"/>
              </p:cNvSpPr>
              <p:nvPr/>
            </p:nvSpPr>
            <p:spPr bwMode="auto">
              <a:xfrm>
                <a:off x="7223913" y="5575959"/>
                <a:ext cx="122972" cy="1229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29" name="Oval 39"/>
              <p:cNvSpPr>
                <a:spLocks noChangeAspect="1" noChangeArrowheads="1"/>
              </p:cNvSpPr>
              <p:nvPr/>
            </p:nvSpPr>
            <p:spPr bwMode="auto">
              <a:xfrm>
                <a:off x="7518473" y="5575959"/>
                <a:ext cx="122972" cy="1229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30" name="Oval 40"/>
              <p:cNvSpPr>
                <a:spLocks noChangeAspect="1" noChangeArrowheads="1"/>
              </p:cNvSpPr>
              <p:nvPr/>
            </p:nvSpPr>
            <p:spPr bwMode="auto">
              <a:xfrm>
                <a:off x="7814462" y="5575959"/>
                <a:ext cx="122972" cy="1229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31" name="Oval 41"/>
              <p:cNvSpPr>
                <a:spLocks noChangeAspect="1" noChangeArrowheads="1"/>
              </p:cNvSpPr>
              <p:nvPr/>
            </p:nvSpPr>
            <p:spPr bwMode="auto">
              <a:xfrm>
                <a:off x="8109022" y="5575959"/>
                <a:ext cx="122972" cy="1229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32" name="Oval 42"/>
              <p:cNvSpPr>
                <a:spLocks noChangeAspect="1" noChangeArrowheads="1"/>
              </p:cNvSpPr>
              <p:nvPr/>
            </p:nvSpPr>
            <p:spPr bwMode="auto">
              <a:xfrm>
                <a:off x="8403582" y="5575959"/>
                <a:ext cx="122972" cy="12297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33" name="Oval 44"/>
              <p:cNvSpPr>
                <a:spLocks noChangeAspect="1" noChangeArrowheads="1"/>
              </p:cNvSpPr>
              <p:nvPr/>
            </p:nvSpPr>
            <p:spPr bwMode="auto">
              <a:xfrm>
                <a:off x="6929353" y="5870520"/>
                <a:ext cx="122972" cy="1229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34" name="Oval 45"/>
              <p:cNvSpPr>
                <a:spLocks noChangeAspect="1" noChangeArrowheads="1"/>
              </p:cNvSpPr>
              <p:nvPr/>
            </p:nvSpPr>
            <p:spPr bwMode="auto">
              <a:xfrm>
                <a:off x="7223913" y="5870520"/>
                <a:ext cx="122972" cy="1229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35" name="Oval 46"/>
              <p:cNvSpPr>
                <a:spLocks noChangeAspect="1" noChangeArrowheads="1"/>
              </p:cNvSpPr>
              <p:nvPr/>
            </p:nvSpPr>
            <p:spPr bwMode="auto">
              <a:xfrm>
                <a:off x="7518473" y="5870520"/>
                <a:ext cx="122972" cy="1229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36" name="Oval 47"/>
              <p:cNvSpPr>
                <a:spLocks noChangeAspect="1" noChangeArrowheads="1"/>
              </p:cNvSpPr>
              <p:nvPr/>
            </p:nvSpPr>
            <p:spPr bwMode="auto">
              <a:xfrm>
                <a:off x="7814462" y="5870520"/>
                <a:ext cx="122972" cy="1229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37" name="Oval 48"/>
              <p:cNvSpPr>
                <a:spLocks noChangeAspect="1" noChangeArrowheads="1"/>
              </p:cNvSpPr>
              <p:nvPr/>
            </p:nvSpPr>
            <p:spPr bwMode="auto">
              <a:xfrm>
                <a:off x="8109022" y="5870520"/>
                <a:ext cx="122972" cy="1229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38" name="Oval 49"/>
              <p:cNvSpPr>
                <a:spLocks noChangeAspect="1" noChangeArrowheads="1"/>
              </p:cNvSpPr>
              <p:nvPr/>
            </p:nvSpPr>
            <p:spPr bwMode="auto">
              <a:xfrm>
                <a:off x="8403582" y="5870520"/>
                <a:ext cx="122972" cy="1229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101" name="Text Box 4"/>
            <p:cNvSpPr txBox="1">
              <a:spLocks noChangeArrowheads="1"/>
            </p:cNvSpPr>
            <p:nvPr/>
          </p:nvSpPr>
          <p:spPr bwMode="auto">
            <a:xfrm>
              <a:off x="6897641" y="4650596"/>
              <a:ext cx="563383" cy="523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 smtClean="0">
                  <a:solidFill>
                    <a:srgbClr val="FF0000"/>
                  </a:solidFill>
                  <a:latin typeface="Times" charset="0"/>
                </a:rPr>
                <a:t>A</a:t>
              </a:r>
              <a:r>
                <a:rPr lang="en-US" baseline="30000" dirty="0" smtClean="0">
                  <a:solidFill>
                    <a:srgbClr val="FF0000"/>
                  </a:solidFill>
                  <a:latin typeface="Times" charset="0"/>
                </a:rPr>
                <a:t>3</a:t>
              </a:r>
              <a:endParaRPr lang="en-US" baseline="30000" dirty="0">
                <a:solidFill>
                  <a:srgbClr val="FF0000"/>
                </a:solidFill>
                <a:latin typeface="Times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4514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9480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73" name="Rectangle 31"/>
          <p:cNvSpPr>
            <a:spLocks/>
          </p:cNvSpPr>
          <p:nvPr/>
        </p:nvSpPr>
        <p:spPr bwMode="auto">
          <a:xfrm>
            <a:off x="175374" y="109924"/>
            <a:ext cx="6795492" cy="4643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22" bIns="0"/>
          <a:lstStyle/>
          <a:p>
            <a:pPr marL="40166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3100" dirty="0" smtClean="0">
                <a:solidFill>
                  <a:srgbClr val="FFFF00"/>
                </a:solidFill>
                <a:latin typeface="Calibri"/>
                <a:ea typeface="+mn-ea"/>
                <a:cs typeface="Calibri"/>
                <a:sym typeface="Arial Bold" charset="0"/>
              </a:rPr>
              <a:t>Counting triangles (clustering coefficient)</a:t>
            </a:r>
            <a:endParaRPr lang="en-US" sz="3100" dirty="0">
              <a:solidFill>
                <a:srgbClr val="FFFF00"/>
              </a:solidFill>
              <a:latin typeface="Calibri"/>
              <a:ea typeface="+mn-ea"/>
              <a:cs typeface="Calibri"/>
              <a:sym typeface="Arial Bold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1695" y="1277948"/>
            <a:ext cx="1872043" cy="2499358"/>
            <a:chOff x="481695" y="1277948"/>
            <a:chExt cx="1872043" cy="2499358"/>
          </a:xfrm>
        </p:grpSpPr>
        <p:sp>
          <p:nvSpPr>
            <p:cNvPr id="237" name="Rectangle 236"/>
            <p:cNvSpPr/>
            <p:nvPr/>
          </p:nvSpPr>
          <p:spPr bwMode="auto">
            <a:xfrm>
              <a:off x="481695" y="1401436"/>
              <a:ext cx="1872043" cy="237587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4500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1" name="Text Box 4"/>
            <p:cNvSpPr txBox="1">
              <a:spLocks noChangeArrowheads="1"/>
            </p:cNvSpPr>
            <p:nvPr/>
          </p:nvSpPr>
          <p:spPr bwMode="auto">
            <a:xfrm>
              <a:off x="1184379" y="1277948"/>
              <a:ext cx="443692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 smtClean="0">
                  <a:solidFill>
                    <a:srgbClr val="FF0000"/>
                  </a:solidFill>
                  <a:latin typeface="Times" charset="0"/>
                </a:rPr>
                <a:t>A</a:t>
              </a:r>
              <a:endParaRPr lang="en-US" dirty="0">
                <a:solidFill>
                  <a:srgbClr val="FF0000"/>
                </a:solidFill>
                <a:latin typeface="Times" charset="0"/>
              </a:endParaRPr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522254" y="1732158"/>
              <a:ext cx="1682607" cy="1932492"/>
              <a:chOff x="377120" y="3954747"/>
              <a:chExt cx="1682607" cy="1932492"/>
            </a:xfrm>
          </p:grpSpPr>
          <p:sp>
            <p:nvSpPr>
              <p:cNvPr id="153" name="Oval 152"/>
              <p:cNvSpPr/>
              <p:nvPr/>
            </p:nvSpPr>
            <p:spPr>
              <a:xfrm>
                <a:off x="925021" y="4370800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 smtClean="0">
                    <a:solidFill>
                      <a:srgbClr val="404040"/>
                    </a:solidFill>
                    <a:latin typeface="Times"/>
                    <a:cs typeface="Times"/>
                  </a:rPr>
                  <a:t>5</a:t>
                </a:r>
                <a:endParaRPr lang="en-US" sz="1800" dirty="0">
                  <a:solidFill>
                    <a:srgbClr val="40404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959775" y="5131778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>
                    <a:solidFill>
                      <a:srgbClr val="404040"/>
                    </a:solidFill>
                    <a:latin typeface="Times"/>
                    <a:cs typeface="Times"/>
                  </a:rPr>
                  <a:t>6</a:t>
                </a:r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444226" y="3954747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 smtClean="0">
                    <a:solidFill>
                      <a:srgbClr val="404040"/>
                    </a:solidFill>
                    <a:latin typeface="Times"/>
                    <a:cs typeface="Times"/>
                  </a:rPr>
                  <a:t>3</a:t>
                </a:r>
                <a:endParaRPr lang="en-US" sz="1800" dirty="0">
                  <a:solidFill>
                    <a:srgbClr val="40404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377120" y="5567199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 smtClean="0">
                    <a:solidFill>
                      <a:srgbClr val="404040"/>
                    </a:solidFill>
                    <a:latin typeface="Times"/>
                    <a:cs typeface="Times"/>
                  </a:rPr>
                  <a:t>1</a:t>
                </a:r>
                <a:endParaRPr lang="en-US" sz="1800" dirty="0">
                  <a:solidFill>
                    <a:srgbClr val="40404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1456065" y="5512457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 smtClean="0">
                    <a:solidFill>
                      <a:srgbClr val="404040"/>
                    </a:solidFill>
                    <a:latin typeface="Times"/>
                    <a:cs typeface="Times"/>
                  </a:rPr>
                  <a:t>2</a:t>
                </a:r>
                <a:endParaRPr lang="en-US" sz="1800" dirty="0">
                  <a:solidFill>
                    <a:srgbClr val="40404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1739687" y="4254575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 smtClean="0">
                    <a:solidFill>
                      <a:srgbClr val="404040"/>
                    </a:solidFill>
                    <a:latin typeface="Times"/>
                    <a:cs typeface="Times"/>
                  </a:rPr>
                  <a:t>4</a:t>
                </a:r>
                <a:endParaRPr lang="en-US" sz="1800" dirty="0">
                  <a:solidFill>
                    <a:srgbClr val="404040"/>
                  </a:solidFill>
                  <a:latin typeface="Times"/>
                  <a:cs typeface="Times"/>
                </a:endParaRPr>
              </a:p>
            </p:txBody>
          </p:sp>
          <p:cxnSp>
            <p:nvCxnSpPr>
              <p:cNvPr id="13" name="Straight Connector 12"/>
              <p:cNvCxnSpPr>
                <a:stCxn id="162" idx="2"/>
                <a:endCxn id="153" idx="6"/>
              </p:cNvCxnSpPr>
              <p:nvPr/>
            </p:nvCxnSpPr>
            <p:spPr bwMode="auto">
              <a:xfrm flipH="1">
                <a:off x="1245061" y="4414595"/>
                <a:ext cx="494626" cy="116225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>
                <a:stCxn id="162" idx="1"/>
                <a:endCxn id="155" idx="6"/>
              </p:cNvCxnSpPr>
              <p:nvPr/>
            </p:nvCxnSpPr>
            <p:spPr bwMode="auto">
              <a:xfrm flipH="1" flipV="1">
                <a:off x="764266" y="4114767"/>
                <a:ext cx="1022290" cy="18667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>
                <a:stCxn id="155" idx="5"/>
                <a:endCxn id="153" idx="1"/>
              </p:cNvCxnSpPr>
              <p:nvPr/>
            </p:nvCxnSpPr>
            <p:spPr bwMode="auto">
              <a:xfrm>
                <a:off x="717397" y="4227918"/>
                <a:ext cx="254493" cy="18975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>
                <a:stCxn id="155" idx="4"/>
                <a:endCxn id="154" idx="1"/>
              </p:cNvCxnSpPr>
              <p:nvPr/>
            </p:nvCxnSpPr>
            <p:spPr bwMode="auto">
              <a:xfrm>
                <a:off x="604246" y="4274787"/>
                <a:ext cx="402398" cy="90386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>
                <a:stCxn id="162" idx="3"/>
                <a:endCxn id="154" idx="7"/>
              </p:cNvCxnSpPr>
              <p:nvPr/>
            </p:nvCxnSpPr>
            <p:spPr bwMode="auto">
              <a:xfrm flipH="1">
                <a:off x="1232946" y="4527746"/>
                <a:ext cx="553610" cy="65090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>
                <a:stCxn id="153" idx="4"/>
                <a:endCxn id="154" idx="0"/>
              </p:cNvCxnSpPr>
              <p:nvPr/>
            </p:nvCxnSpPr>
            <p:spPr bwMode="auto">
              <a:xfrm>
                <a:off x="1085041" y="4690840"/>
                <a:ext cx="34754" cy="440938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>
                <a:stCxn id="154" idx="3"/>
                <a:endCxn id="158" idx="7"/>
              </p:cNvCxnSpPr>
              <p:nvPr/>
            </p:nvCxnSpPr>
            <p:spPr bwMode="auto">
              <a:xfrm flipH="1">
                <a:off x="650291" y="5404949"/>
                <a:ext cx="356353" cy="209119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4" name="Straight Connector 223"/>
              <p:cNvCxnSpPr>
                <a:stCxn id="154" idx="5"/>
                <a:endCxn id="159" idx="1"/>
              </p:cNvCxnSpPr>
              <p:nvPr/>
            </p:nvCxnSpPr>
            <p:spPr bwMode="auto">
              <a:xfrm>
                <a:off x="1232946" y="5404949"/>
                <a:ext cx="269988" cy="15437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8" name="TextBox 7"/>
          <p:cNvSpPr txBox="1"/>
          <p:nvPr/>
        </p:nvSpPr>
        <p:spPr>
          <a:xfrm>
            <a:off x="3043437" y="1543769"/>
            <a:ext cx="5769397" cy="21852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charset="0"/>
              </a:rPr>
              <a:t>Clustering coefficient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:</a:t>
            </a:r>
          </a:p>
          <a:p>
            <a:pPr marL="342900" indent="-342900"/>
            <a:r>
              <a:rPr lang="en-US" sz="2000" dirty="0" err="1" smtClean="0">
                <a:latin typeface="Arial" charset="0"/>
              </a:rPr>
              <a:t>Pr</a:t>
            </a:r>
            <a:r>
              <a:rPr lang="en-US" sz="2000" dirty="0" smtClean="0">
                <a:latin typeface="Arial" charset="0"/>
              </a:rPr>
              <a:t> (</a:t>
            </a:r>
            <a:r>
              <a:rPr lang="en-US" sz="2000" dirty="0">
                <a:latin typeface="Arial" charset="0"/>
              </a:rPr>
              <a:t>wedge </a:t>
            </a:r>
            <a:r>
              <a:rPr lang="en-US" sz="2000" dirty="0" err="1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-j-k makes a triangle with edge </a:t>
            </a:r>
            <a:r>
              <a:rPr lang="en-US" sz="2000" dirty="0" err="1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-k</a:t>
            </a:r>
            <a:r>
              <a:rPr lang="en-US" sz="2000" dirty="0" smtClean="0">
                <a:latin typeface="Arial" charset="0"/>
              </a:rPr>
              <a:t>)</a:t>
            </a:r>
          </a:p>
          <a:p>
            <a:pPr marL="342900" indent="-342900"/>
            <a:r>
              <a:rPr lang="en-US" sz="2000" dirty="0" smtClean="0">
                <a:latin typeface="Arial" charset="0"/>
              </a:rPr>
              <a:t>3 * 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# triangles </a:t>
            </a:r>
            <a:r>
              <a:rPr lang="en-US" sz="2000" dirty="0" smtClean="0">
                <a:latin typeface="Arial" charset="0"/>
              </a:rPr>
              <a:t>/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# wedges</a:t>
            </a:r>
          </a:p>
          <a:p>
            <a:pPr marL="342900" indent="-342900"/>
            <a:r>
              <a:rPr lang="en-US" sz="2000" dirty="0" smtClean="0">
                <a:latin typeface="Arial" charset="0"/>
              </a:rPr>
              <a:t>3 *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/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19</a:t>
            </a:r>
            <a:r>
              <a:rPr lang="en-US" sz="2000" dirty="0">
                <a:latin typeface="Arial" charset="0"/>
              </a:rPr>
              <a:t> =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0.63</a:t>
            </a:r>
            <a:r>
              <a:rPr lang="en-US" sz="2000" dirty="0" smtClean="0">
                <a:latin typeface="Arial" charset="0"/>
              </a:rPr>
              <a:t> in example</a:t>
            </a:r>
          </a:p>
          <a:p>
            <a:pPr marL="342900" indent="-342900"/>
            <a:r>
              <a:rPr lang="en-US" sz="2000" dirty="0" smtClean="0">
                <a:latin typeface="Arial" charset="0"/>
              </a:rPr>
              <a:t>may want to compute for each vertex j</a:t>
            </a:r>
            <a:endParaRPr lang="en-US" sz="2000" dirty="0">
              <a:latin typeface="Arial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39377" y="3919637"/>
            <a:ext cx="7597649" cy="2857616"/>
            <a:chOff x="339377" y="3919637"/>
            <a:chExt cx="7597649" cy="2857616"/>
          </a:xfrm>
        </p:grpSpPr>
        <p:sp>
          <p:nvSpPr>
            <p:cNvPr id="179" name="Rectangle 2"/>
            <p:cNvSpPr txBox="1">
              <a:spLocks noChangeArrowheads="1"/>
            </p:cNvSpPr>
            <p:nvPr/>
          </p:nvSpPr>
          <p:spPr>
            <a:xfrm>
              <a:off x="339377" y="3919637"/>
              <a:ext cx="7597649" cy="2857616"/>
            </a:xfrm>
            <a:prstGeom prst="rect">
              <a:avLst/>
            </a:prstGeom>
          </p:spPr>
          <p:txBody>
            <a:bodyPr/>
            <a:lstStyle>
              <a:lvl1pPr marL="608672" indent="-608672" algn="l" rtl="0" eaLnBrk="0" fontAlgn="base" hangingPunct="0">
                <a:lnSpc>
                  <a:spcPct val="95000"/>
                </a:lnSpc>
                <a:spcBef>
                  <a:spcPct val="45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1pPr>
              <a:lvl2pPr marL="1111134" indent="-532585" algn="l" rtl="0" eaLnBrk="0" fontAlgn="base" hangingPunct="0">
                <a:lnSpc>
                  <a:spcPct val="95000"/>
                </a:lnSpc>
                <a:spcBef>
                  <a:spcPct val="45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599338" indent="-456494" algn="l" rtl="0" eaLnBrk="0" fontAlgn="base" hangingPunct="0">
                <a:lnSpc>
                  <a:spcPct val="95000"/>
                </a:lnSpc>
                <a:spcBef>
                  <a:spcPct val="45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913185" indent="-380425" algn="l" rtl="0" eaLnBrk="0" fontAlgn="base" hangingPunct="0">
                <a:lnSpc>
                  <a:spcPct val="95000"/>
                </a:lnSpc>
                <a:spcBef>
                  <a:spcPct val="45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376019" indent="-380425" algn="l" rtl="0" eaLnBrk="0" fontAlgn="base" hangingPunct="0">
                <a:lnSpc>
                  <a:spcPct val="95000"/>
                </a:lnSpc>
                <a:spcBef>
                  <a:spcPct val="45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832529" indent="-380425" algn="l" rtl="0" fontAlgn="base">
                <a:lnSpc>
                  <a:spcPct val="95000"/>
                </a:lnSpc>
                <a:spcBef>
                  <a:spcPct val="45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+mn-lt"/>
                </a:defRPr>
              </a:lvl6pPr>
              <a:lvl7pPr marL="3289034" indent="-380425" algn="l" rtl="0" fontAlgn="base">
                <a:lnSpc>
                  <a:spcPct val="95000"/>
                </a:lnSpc>
                <a:spcBef>
                  <a:spcPct val="45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+mn-lt"/>
                </a:defRPr>
              </a:lvl7pPr>
              <a:lvl8pPr marL="3745525" indent="-380425" algn="l" rtl="0" fontAlgn="base">
                <a:lnSpc>
                  <a:spcPct val="95000"/>
                </a:lnSpc>
                <a:spcBef>
                  <a:spcPct val="45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+mn-lt"/>
                </a:defRPr>
              </a:lvl8pPr>
              <a:lvl9pPr marL="4202029" indent="-380425" algn="l" rtl="0" fontAlgn="base">
                <a:lnSpc>
                  <a:spcPct val="95000"/>
                </a:lnSpc>
                <a:spcBef>
                  <a:spcPct val="45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u="sng" dirty="0" smtClean="0">
                  <a:solidFill>
                    <a:srgbClr val="FF0000"/>
                  </a:solidFill>
                  <a:latin typeface="Arial" charset="0"/>
                </a:rPr>
                <a:t>Cohen’s algorithm to count triangles: </a:t>
              </a:r>
            </a:p>
            <a:p>
              <a:pPr marL="0" indent="0">
                <a:buNone/>
              </a:pPr>
              <a:endParaRPr lang="en-US" sz="800" dirty="0" smtClean="0">
                <a:solidFill>
                  <a:srgbClr val="FF0000"/>
                </a:solidFill>
                <a:latin typeface="Arial" charset="0"/>
              </a:endParaRPr>
            </a:p>
            <a:p>
              <a:pPr marL="578549" lvl="1" indent="0" algn="ctr">
                <a:lnSpc>
                  <a:spcPct val="60000"/>
                </a:lnSpc>
                <a:buNone/>
              </a:pPr>
              <a:r>
                <a:rPr lang="en-US" sz="2000" dirty="0" smtClean="0">
                  <a:latin typeface="Arial" charset="0"/>
                </a:rPr>
                <a:t>                         - Count triangles by lowest-degree vertex.     </a:t>
              </a:r>
            </a:p>
            <a:p>
              <a:pPr marL="578549" lvl="1" indent="0" algn="ctr">
                <a:lnSpc>
                  <a:spcPct val="60000"/>
                </a:lnSpc>
                <a:buNone/>
              </a:pPr>
              <a:endParaRPr lang="en-US" sz="2800" dirty="0" smtClean="0">
                <a:latin typeface="Arial" charset="0"/>
              </a:endParaRPr>
            </a:p>
            <a:p>
              <a:pPr marL="578549" lvl="1" indent="0" algn="ctr">
                <a:lnSpc>
                  <a:spcPct val="60000"/>
                </a:lnSpc>
                <a:buNone/>
              </a:pPr>
              <a:r>
                <a:rPr lang="en-US" sz="2000" dirty="0" smtClean="0">
                  <a:latin typeface="Arial" charset="0"/>
                </a:rPr>
                <a:t>                           - Enumerate “low-hinged” wedges.</a:t>
              </a:r>
            </a:p>
            <a:p>
              <a:pPr marL="578549" lvl="1" indent="0" algn="ctr">
                <a:lnSpc>
                  <a:spcPct val="60000"/>
                </a:lnSpc>
                <a:buNone/>
              </a:pPr>
              <a:endParaRPr lang="en-US" sz="2800" dirty="0" smtClean="0">
                <a:latin typeface="Arial" charset="0"/>
              </a:endParaRPr>
            </a:p>
            <a:p>
              <a:pPr marL="578549" lvl="1" indent="0" algn="ctr">
                <a:lnSpc>
                  <a:spcPct val="60000"/>
                </a:lnSpc>
                <a:buNone/>
              </a:pPr>
              <a:r>
                <a:rPr lang="en-US" sz="2000" dirty="0" smtClean="0">
                  <a:latin typeface="Arial" charset="0"/>
                </a:rPr>
                <a:t>                               - Keep wedges that close.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412246" y="4449890"/>
              <a:ext cx="1345690" cy="702266"/>
              <a:chOff x="7148797" y="4296607"/>
              <a:chExt cx="1345690" cy="702266"/>
            </a:xfrm>
          </p:grpSpPr>
          <p:grpSp>
            <p:nvGrpSpPr>
              <p:cNvPr id="32" name="Group 31"/>
              <p:cNvGrpSpPr>
                <a:grpSpLocks noChangeAspect="1"/>
              </p:cNvGrpSpPr>
              <p:nvPr/>
            </p:nvGrpSpPr>
            <p:grpSpPr>
              <a:xfrm>
                <a:off x="7418941" y="4296607"/>
                <a:ext cx="638464" cy="548640"/>
                <a:chOff x="5601638" y="5490016"/>
                <a:chExt cx="532053" cy="457200"/>
              </a:xfrm>
            </p:grpSpPr>
            <p:sp>
              <p:nvSpPr>
                <p:cNvPr id="251" name="Oval 250"/>
                <p:cNvSpPr/>
                <p:nvPr/>
              </p:nvSpPr>
              <p:spPr>
                <a:xfrm>
                  <a:off x="5779306" y="5798469"/>
                  <a:ext cx="148747" cy="148747"/>
                </a:xfrm>
                <a:prstGeom prst="ellipse">
                  <a:avLst/>
                </a:prstGeom>
                <a:solidFill>
                  <a:schemeClr val="tx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 dirty="0">
                    <a:solidFill>
                      <a:srgbClr val="404040"/>
                    </a:solidFill>
                    <a:latin typeface="Times"/>
                    <a:cs typeface="Times"/>
                  </a:endParaRPr>
                </a:p>
              </p:txBody>
            </p:sp>
            <p:sp>
              <p:nvSpPr>
                <p:cNvPr id="274" name="Oval 273"/>
                <p:cNvSpPr/>
                <p:nvPr/>
              </p:nvSpPr>
              <p:spPr>
                <a:xfrm>
                  <a:off x="5601638" y="5493146"/>
                  <a:ext cx="148747" cy="14874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 dirty="0">
                    <a:solidFill>
                      <a:srgbClr val="404040"/>
                    </a:solidFill>
                    <a:latin typeface="Times"/>
                    <a:cs typeface="Times"/>
                  </a:endParaRPr>
                </a:p>
              </p:txBody>
            </p:sp>
            <p:sp>
              <p:nvSpPr>
                <p:cNvPr id="279" name="Oval 278"/>
                <p:cNvSpPr/>
                <p:nvPr/>
              </p:nvSpPr>
              <p:spPr>
                <a:xfrm>
                  <a:off x="5984944" y="5490016"/>
                  <a:ext cx="148747" cy="14874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 dirty="0">
                    <a:solidFill>
                      <a:srgbClr val="404040"/>
                    </a:solidFill>
                    <a:latin typeface="Times"/>
                    <a:cs typeface="Times"/>
                  </a:endParaRPr>
                </a:p>
              </p:txBody>
            </p:sp>
            <p:cxnSp>
              <p:nvCxnSpPr>
                <p:cNvPr id="284" name="Straight Connector 283"/>
                <p:cNvCxnSpPr>
                  <a:stCxn id="279" idx="3"/>
                  <a:endCxn id="251" idx="7"/>
                </p:cNvCxnSpPr>
                <p:nvPr/>
              </p:nvCxnSpPr>
              <p:spPr bwMode="auto">
                <a:xfrm flipH="1">
                  <a:off x="5906269" y="5616979"/>
                  <a:ext cx="100458" cy="20327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6" name="Straight Connector 325"/>
                <p:cNvCxnSpPr>
                  <a:stCxn id="279" idx="2"/>
                  <a:endCxn id="274" idx="6"/>
                </p:cNvCxnSpPr>
                <p:nvPr/>
              </p:nvCxnSpPr>
              <p:spPr bwMode="auto">
                <a:xfrm flipH="1">
                  <a:off x="5750385" y="5564389"/>
                  <a:ext cx="234559" cy="313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7" name="Straight Connector 326"/>
                <p:cNvCxnSpPr>
                  <a:stCxn id="274" idx="5"/>
                  <a:endCxn id="251" idx="1"/>
                </p:cNvCxnSpPr>
                <p:nvPr/>
              </p:nvCxnSpPr>
              <p:spPr bwMode="auto">
                <a:xfrm>
                  <a:off x="5728601" y="5620109"/>
                  <a:ext cx="72488" cy="20014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4" name="TextBox 33"/>
              <p:cNvSpPr txBox="1"/>
              <p:nvPr/>
            </p:nvSpPr>
            <p:spPr>
              <a:xfrm>
                <a:off x="7148797" y="4302844"/>
                <a:ext cx="470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  <a:latin typeface="Times"/>
                    <a:cs typeface="Times"/>
                  </a:rPr>
                  <a:t>hi</a:t>
                </a:r>
                <a:endParaRPr lang="en-US" sz="1800" dirty="0">
                  <a:solidFill>
                    <a:srgbClr val="FF000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328" name="TextBox 327"/>
              <p:cNvSpPr txBox="1"/>
              <p:nvPr/>
            </p:nvSpPr>
            <p:spPr>
              <a:xfrm>
                <a:off x="8023739" y="4345757"/>
                <a:ext cx="470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  <a:latin typeface="Times"/>
                    <a:cs typeface="Times"/>
                  </a:rPr>
                  <a:t>hi</a:t>
                </a:r>
                <a:endParaRPr lang="en-US" sz="1800" dirty="0">
                  <a:solidFill>
                    <a:srgbClr val="FF000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329" name="TextBox 328"/>
              <p:cNvSpPr txBox="1"/>
              <p:nvPr/>
            </p:nvSpPr>
            <p:spPr>
              <a:xfrm>
                <a:off x="7738234" y="4629541"/>
                <a:ext cx="470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  <a:latin typeface="Times"/>
                    <a:cs typeface="Times"/>
                  </a:rPr>
                  <a:t>lo</a:t>
                </a:r>
                <a:endParaRPr lang="en-US" sz="1800" dirty="0">
                  <a:solidFill>
                    <a:srgbClr val="FF0000"/>
                  </a:solidFill>
                  <a:latin typeface="Times"/>
                  <a:cs typeface="Times"/>
                </a:endParaRPr>
              </a:p>
            </p:txBody>
          </p:sp>
        </p:grpSp>
        <p:grpSp>
          <p:nvGrpSpPr>
            <p:cNvPr id="330" name="Group 329"/>
            <p:cNvGrpSpPr/>
            <p:nvPr/>
          </p:nvGrpSpPr>
          <p:grpSpPr>
            <a:xfrm>
              <a:off x="2128447" y="5215418"/>
              <a:ext cx="1345690" cy="702266"/>
              <a:chOff x="7148797" y="4296607"/>
              <a:chExt cx="1345690" cy="702266"/>
            </a:xfrm>
          </p:grpSpPr>
          <p:grpSp>
            <p:nvGrpSpPr>
              <p:cNvPr id="331" name="Group 330"/>
              <p:cNvGrpSpPr>
                <a:grpSpLocks noChangeAspect="1"/>
              </p:cNvGrpSpPr>
              <p:nvPr/>
            </p:nvGrpSpPr>
            <p:grpSpPr>
              <a:xfrm>
                <a:off x="7418941" y="4296607"/>
                <a:ext cx="638464" cy="548640"/>
                <a:chOff x="5601638" y="5490016"/>
                <a:chExt cx="532053" cy="457200"/>
              </a:xfrm>
            </p:grpSpPr>
            <p:sp>
              <p:nvSpPr>
                <p:cNvPr id="335" name="Oval 334"/>
                <p:cNvSpPr/>
                <p:nvPr/>
              </p:nvSpPr>
              <p:spPr>
                <a:xfrm>
                  <a:off x="5779306" y="5798469"/>
                  <a:ext cx="148747" cy="148747"/>
                </a:xfrm>
                <a:prstGeom prst="ellipse">
                  <a:avLst/>
                </a:prstGeom>
                <a:solidFill>
                  <a:schemeClr val="tx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 dirty="0">
                    <a:solidFill>
                      <a:srgbClr val="404040"/>
                    </a:solidFill>
                    <a:latin typeface="Times"/>
                    <a:cs typeface="Times"/>
                  </a:endParaRPr>
                </a:p>
              </p:txBody>
            </p:sp>
            <p:sp>
              <p:nvSpPr>
                <p:cNvPr id="336" name="Oval 335"/>
                <p:cNvSpPr/>
                <p:nvPr/>
              </p:nvSpPr>
              <p:spPr>
                <a:xfrm>
                  <a:off x="5601638" y="5493146"/>
                  <a:ext cx="148747" cy="14874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 dirty="0">
                    <a:solidFill>
                      <a:srgbClr val="404040"/>
                    </a:solidFill>
                    <a:latin typeface="Times"/>
                    <a:cs typeface="Times"/>
                  </a:endParaRPr>
                </a:p>
              </p:txBody>
            </p:sp>
            <p:sp>
              <p:nvSpPr>
                <p:cNvPr id="337" name="Oval 336"/>
                <p:cNvSpPr/>
                <p:nvPr/>
              </p:nvSpPr>
              <p:spPr>
                <a:xfrm>
                  <a:off x="5984944" y="5490016"/>
                  <a:ext cx="148747" cy="14874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 dirty="0">
                    <a:solidFill>
                      <a:srgbClr val="404040"/>
                    </a:solidFill>
                    <a:latin typeface="Times"/>
                    <a:cs typeface="Times"/>
                  </a:endParaRPr>
                </a:p>
              </p:txBody>
            </p:sp>
            <p:cxnSp>
              <p:nvCxnSpPr>
                <p:cNvPr id="338" name="Straight Connector 337"/>
                <p:cNvCxnSpPr>
                  <a:stCxn id="337" idx="3"/>
                  <a:endCxn id="335" idx="7"/>
                </p:cNvCxnSpPr>
                <p:nvPr/>
              </p:nvCxnSpPr>
              <p:spPr bwMode="auto">
                <a:xfrm flipH="1">
                  <a:off x="5906269" y="5616979"/>
                  <a:ext cx="100458" cy="20327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0" name="Straight Connector 339"/>
                <p:cNvCxnSpPr>
                  <a:stCxn id="336" idx="5"/>
                  <a:endCxn id="335" idx="1"/>
                </p:cNvCxnSpPr>
                <p:nvPr/>
              </p:nvCxnSpPr>
              <p:spPr bwMode="auto">
                <a:xfrm>
                  <a:off x="5728601" y="5620109"/>
                  <a:ext cx="72488" cy="20014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32" name="TextBox 331"/>
              <p:cNvSpPr txBox="1"/>
              <p:nvPr/>
            </p:nvSpPr>
            <p:spPr>
              <a:xfrm>
                <a:off x="7148797" y="4302844"/>
                <a:ext cx="470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  <a:latin typeface="Times"/>
                    <a:cs typeface="Times"/>
                  </a:rPr>
                  <a:t>hi</a:t>
                </a:r>
                <a:endParaRPr lang="en-US" sz="1800" dirty="0">
                  <a:solidFill>
                    <a:srgbClr val="FF000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333" name="TextBox 332"/>
              <p:cNvSpPr txBox="1"/>
              <p:nvPr/>
            </p:nvSpPr>
            <p:spPr>
              <a:xfrm>
                <a:off x="8023739" y="4345757"/>
                <a:ext cx="470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  <a:latin typeface="Times"/>
                    <a:cs typeface="Times"/>
                  </a:rPr>
                  <a:t>hi</a:t>
                </a:r>
                <a:endParaRPr lang="en-US" sz="1800" dirty="0">
                  <a:solidFill>
                    <a:srgbClr val="FF000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334" name="TextBox 333"/>
              <p:cNvSpPr txBox="1"/>
              <p:nvPr/>
            </p:nvSpPr>
            <p:spPr>
              <a:xfrm>
                <a:off x="7738234" y="4629541"/>
                <a:ext cx="470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  <a:latin typeface="Times"/>
                    <a:cs typeface="Times"/>
                  </a:rPr>
                  <a:t>lo</a:t>
                </a:r>
                <a:endParaRPr lang="en-US" sz="1800" dirty="0">
                  <a:solidFill>
                    <a:srgbClr val="FF0000"/>
                  </a:solidFill>
                  <a:latin typeface="Times"/>
                  <a:cs typeface="Times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778962" y="5980945"/>
              <a:ext cx="1290953" cy="702266"/>
              <a:chOff x="1377667" y="5827663"/>
              <a:chExt cx="1290953" cy="702266"/>
            </a:xfrm>
          </p:grpSpPr>
          <p:sp>
            <p:nvSpPr>
              <p:cNvPr id="344" name="TextBox 343"/>
              <p:cNvSpPr txBox="1"/>
              <p:nvPr/>
            </p:nvSpPr>
            <p:spPr>
              <a:xfrm>
                <a:off x="2197872" y="5854915"/>
                <a:ext cx="470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  <a:latin typeface="Times"/>
                    <a:cs typeface="Times"/>
                  </a:rPr>
                  <a:t>hi</a:t>
                </a:r>
                <a:endParaRPr lang="en-US" sz="1800" dirty="0">
                  <a:solidFill>
                    <a:srgbClr val="FF0000"/>
                  </a:solidFill>
                  <a:latin typeface="Times"/>
                  <a:cs typeface="Times"/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1377667" y="5827663"/>
                <a:ext cx="1060185" cy="702266"/>
                <a:chOff x="5406392" y="5597740"/>
                <a:chExt cx="1060185" cy="702266"/>
              </a:xfrm>
            </p:grpSpPr>
            <p:sp>
              <p:nvSpPr>
                <p:cNvPr id="346" name="Oval 345"/>
                <p:cNvSpPr/>
                <p:nvPr/>
              </p:nvSpPr>
              <p:spPr>
                <a:xfrm>
                  <a:off x="5889738" y="5967884"/>
                  <a:ext cx="178497" cy="178496"/>
                </a:xfrm>
                <a:prstGeom prst="ellipse">
                  <a:avLst/>
                </a:prstGeom>
                <a:solidFill>
                  <a:schemeClr val="tx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 dirty="0">
                    <a:solidFill>
                      <a:srgbClr val="404040"/>
                    </a:solidFill>
                    <a:latin typeface="Times"/>
                    <a:cs typeface="Times"/>
                  </a:endParaRPr>
                </a:p>
              </p:txBody>
            </p:sp>
            <p:sp>
              <p:nvSpPr>
                <p:cNvPr id="347" name="Oval 346"/>
                <p:cNvSpPr/>
                <p:nvPr/>
              </p:nvSpPr>
              <p:spPr>
                <a:xfrm>
                  <a:off x="5676536" y="5601496"/>
                  <a:ext cx="178497" cy="178496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 dirty="0">
                    <a:solidFill>
                      <a:srgbClr val="404040"/>
                    </a:solidFill>
                    <a:latin typeface="Times"/>
                    <a:cs typeface="Times"/>
                  </a:endParaRPr>
                </a:p>
              </p:txBody>
            </p:sp>
            <p:sp>
              <p:nvSpPr>
                <p:cNvPr id="348" name="Oval 347"/>
                <p:cNvSpPr/>
                <p:nvPr/>
              </p:nvSpPr>
              <p:spPr>
                <a:xfrm>
                  <a:off x="6136503" y="5597740"/>
                  <a:ext cx="178497" cy="178496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 dirty="0">
                    <a:solidFill>
                      <a:srgbClr val="404040"/>
                    </a:solidFill>
                    <a:latin typeface="Times"/>
                    <a:cs typeface="Times"/>
                  </a:endParaRPr>
                </a:p>
              </p:txBody>
            </p:sp>
            <p:cxnSp>
              <p:nvCxnSpPr>
                <p:cNvPr id="349" name="Straight Connector 348"/>
                <p:cNvCxnSpPr>
                  <a:stCxn id="348" idx="3"/>
                  <a:endCxn id="346" idx="7"/>
                </p:cNvCxnSpPr>
                <p:nvPr/>
              </p:nvCxnSpPr>
              <p:spPr bwMode="auto">
                <a:xfrm flipH="1">
                  <a:off x="6042093" y="5750096"/>
                  <a:ext cx="120550" cy="24392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0" name="Straight Connector 349"/>
                <p:cNvCxnSpPr>
                  <a:stCxn id="348" idx="2"/>
                  <a:endCxn id="347" idx="6"/>
                </p:cNvCxnSpPr>
                <p:nvPr/>
              </p:nvCxnSpPr>
              <p:spPr bwMode="auto">
                <a:xfrm flipH="1">
                  <a:off x="5855033" y="5686988"/>
                  <a:ext cx="281471" cy="37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1" name="Straight Connector 350"/>
                <p:cNvCxnSpPr>
                  <a:stCxn id="347" idx="5"/>
                  <a:endCxn id="346" idx="1"/>
                </p:cNvCxnSpPr>
                <p:nvPr/>
              </p:nvCxnSpPr>
              <p:spPr bwMode="auto">
                <a:xfrm>
                  <a:off x="5828892" y="5753852"/>
                  <a:ext cx="86986" cy="24017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43" name="TextBox 342"/>
                <p:cNvSpPr txBox="1"/>
                <p:nvPr/>
              </p:nvSpPr>
              <p:spPr>
                <a:xfrm>
                  <a:off x="5406392" y="5603977"/>
                  <a:ext cx="4707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800" dirty="0" smtClean="0">
                      <a:solidFill>
                        <a:srgbClr val="FF0000"/>
                      </a:solidFill>
                      <a:latin typeface="Times"/>
                      <a:cs typeface="Times"/>
                    </a:rPr>
                    <a:t>hi</a:t>
                  </a:r>
                  <a:endParaRPr lang="en-US" sz="1800" dirty="0">
                    <a:solidFill>
                      <a:srgbClr val="FF0000"/>
                    </a:solidFill>
                    <a:latin typeface="Times"/>
                    <a:cs typeface="Times"/>
                  </a:endParaRPr>
                </a:p>
              </p:txBody>
            </p:sp>
            <p:sp>
              <p:nvSpPr>
                <p:cNvPr id="345" name="TextBox 344"/>
                <p:cNvSpPr txBox="1"/>
                <p:nvPr/>
              </p:nvSpPr>
              <p:spPr>
                <a:xfrm>
                  <a:off x="5995829" y="5930674"/>
                  <a:ext cx="4707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800" dirty="0" smtClean="0">
                      <a:solidFill>
                        <a:srgbClr val="FF0000"/>
                      </a:solidFill>
                      <a:latin typeface="Times"/>
                      <a:cs typeface="Times"/>
                    </a:rPr>
                    <a:t>lo</a:t>
                  </a:r>
                  <a:endParaRPr lang="en-US" sz="1800" dirty="0">
                    <a:solidFill>
                      <a:srgbClr val="FF0000"/>
                    </a:solidFill>
                    <a:latin typeface="Times"/>
                    <a:cs typeface="Times"/>
                  </a:endParaRP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922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9480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73" name="Rectangle 31"/>
          <p:cNvSpPr>
            <a:spLocks/>
          </p:cNvSpPr>
          <p:nvPr/>
        </p:nvSpPr>
        <p:spPr bwMode="auto">
          <a:xfrm>
            <a:off x="175374" y="109924"/>
            <a:ext cx="6795492" cy="4643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22" bIns="0"/>
          <a:lstStyle/>
          <a:p>
            <a:pPr marL="40166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3100" dirty="0" smtClean="0">
                <a:solidFill>
                  <a:srgbClr val="FFFF00"/>
                </a:solidFill>
                <a:latin typeface="Calibri"/>
                <a:ea typeface="+mn-ea"/>
                <a:cs typeface="Calibri"/>
                <a:sym typeface="Arial Bold" charset="0"/>
              </a:rPr>
              <a:t>Counting triangles (clustering coefficient)</a:t>
            </a:r>
            <a:endParaRPr lang="en-US" sz="3100" dirty="0">
              <a:solidFill>
                <a:srgbClr val="FFFF00"/>
              </a:solidFill>
              <a:latin typeface="Calibri"/>
              <a:ea typeface="+mn-ea"/>
              <a:cs typeface="Calibri"/>
              <a:sym typeface="Arial Bold" charset="0"/>
            </a:endParaRPr>
          </a:p>
        </p:txBody>
      </p:sp>
      <p:grpSp>
        <p:nvGrpSpPr>
          <p:cNvPr id="231" name="Group 230"/>
          <p:cNvGrpSpPr/>
          <p:nvPr/>
        </p:nvGrpSpPr>
        <p:grpSpPr>
          <a:xfrm>
            <a:off x="500611" y="4304643"/>
            <a:ext cx="1725892" cy="1734473"/>
            <a:chOff x="711178" y="4488905"/>
            <a:chExt cx="1364815" cy="1371600"/>
          </a:xfrm>
        </p:grpSpPr>
        <p:grpSp>
          <p:nvGrpSpPr>
            <p:cNvPr id="2" name="Group 1"/>
            <p:cNvGrpSpPr>
              <a:grpSpLocks noChangeAspect="1"/>
            </p:cNvGrpSpPr>
            <p:nvPr/>
          </p:nvGrpSpPr>
          <p:grpSpPr>
            <a:xfrm>
              <a:off x="711178" y="4488905"/>
              <a:ext cx="1364815" cy="1371600"/>
              <a:chOff x="3408652" y="2316330"/>
              <a:chExt cx="1916112" cy="1925637"/>
            </a:xfrm>
          </p:grpSpPr>
          <p:sp>
            <p:nvSpPr>
              <p:cNvPr id="54" name="Oval 8"/>
              <p:cNvSpPr>
                <a:spLocks noChangeAspect="1" noChangeArrowheads="1"/>
              </p:cNvSpPr>
              <p:nvPr/>
            </p:nvSpPr>
            <p:spPr bwMode="auto">
              <a:xfrm>
                <a:off x="3473740" y="303546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5" name="Rectangle 9"/>
              <p:cNvSpPr>
                <a:spLocks noChangeAspect="1" noChangeArrowheads="1"/>
              </p:cNvSpPr>
              <p:nvPr/>
            </p:nvSpPr>
            <p:spPr bwMode="auto">
              <a:xfrm>
                <a:off x="3408652" y="2316330"/>
                <a:ext cx="1916112" cy="1925637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6" name="Oval 10"/>
              <p:cNvSpPr>
                <a:spLocks noChangeAspect="1" noChangeArrowheads="1"/>
              </p:cNvSpPr>
              <p:nvPr/>
            </p:nvSpPr>
            <p:spPr bwMode="auto">
              <a:xfrm>
                <a:off x="3473740" y="401812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7" name="Oval 11"/>
              <p:cNvSpPr>
                <a:spLocks noChangeAspect="1" noChangeArrowheads="1"/>
              </p:cNvSpPr>
              <p:nvPr/>
            </p:nvSpPr>
            <p:spPr bwMode="auto">
              <a:xfrm>
                <a:off x="3800765" y="401812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8" name="Oval 12"/>
              <p:cNvSpPr>
                <a:spLocks noChangeAspect="1" noChangeArrowheads="1"/>
              </p:cNvSpPr>
              <p:nvPr/>
            </p:nvSpPr>
            <p:spPr bwMode="auto">
              <a:xfrm>
                <a:off x="4127790" y="401812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9" name="Oval 13"/>
              <p:cNvSpPr>
                <a:spLocks noChangeAspect="1" noChangeArrowheads="1"/>
              </p:cNvSpPr>
              <p:nvPr/>
            </p:nvSpPr>
            <p:spPr bwMode="auto">
              <a:xfrm>
                <a:off x="4456401" y="4018129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0" name="Oval 14"/>
              <p:cNvSpPr>
                <a:spLocks noChangeAspect="1" noChangeArrowheads="1"/>
              </p:cNvSpPr>
              <p:nvPr/>
            </p:nvSpPr>
            <p:spPr bwMode="auto">
              <a:xfrm>
                <a:off x="4783426" y="401812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1" name="Oval 15"/>
              <p:cNvSpPr>
                <a:spLocks noChangeAspect="1" noChangeArrowheads="1"/>
              </p:cNvSpPr>
              <p:nvPr/>
            </p:nvSpPr>
            <p:spPr bwMode="auto">
              <a:xfrm>
                <a:off x="5110451" y="4018129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2" name="Oval 17"/>
              <p:cNvSpPr>
                <a:spLocks noChangeAspect="1" noChangeArrowheads="1"/>
              </p:cNvSpPr>
              <p:nvPr/>
            </p:nvSpPr>
            <p:spPr bwMode="auto">
              <a:xfrm>
                <a:off x="3473740" y="238141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3" name="Oval 18"/>
              <p:cNvSpPr>
                <a:spLocks noChangeAspect="1" noChangeArrowheads="1"/>
              </p:cNvSpPr>
              <p:nvPr/>
            </p:nvSpPr>
            <p:spPr bwMode="auto">
              <a:xfrm>
                <a:off x="3800765" y="238141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4" name="Oval 19"/>
              <p:cNvSpPr>
                <a:spLocks noChangeAspect="1" noChangeArrowheads="1"/>
              </p:cNvSpPr>
              <p:nvPr/>
            </p:nvSpPr>
            <p:spPr bwMode="auto">
              <a:xfrm>
                <a:off x="4127790" y="2381417"/>
                <a:ext cx="136525" cy="1365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5" name="Oval 20"/>
              <p:cNvSpPr>
                <a:spLocks noChangeAspect="1" noChangeArrowheads="1"/>
              </p:cNvSpPr>
              <p:nvPr/>
            </p:nvSpPr>
            <p:spPr bwMode="auto">
              <a:xfrm>
                <a:off x="4456401" y="238141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6" name="Oval 21"/>
              <p:cNvSpPr>
                <a:spLocks noChangeAspect="1" noChangeArrowheads="1"/>
              </p:cNvSpPr>
              <p:nvPr/>
            </p:nvSpPr>
            <p:spPr bwMode="auto">
              <a:xfrm>
                <a:off x="4783426" y="2381417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7" name="Oval 22"/>
              <p:cNvSpPr>
                <a:spLocks noChangeAspect="1" noChangeArrowheads="1"/>
              </p:cNvSpPr>
              <p:nvPr/>
            </p:nvSpPr>
            <p:spPr bwMode="auto">
              <a:xfrm>
                <a:off x="5110451" y="2381417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8" name="Oval 24"/>
              <p:cNvSpPr>
                <a:spLocks noChangeAspect="1" noChangeArrowheads="1"/>
              </p:cNvSpPr>
              <p:nvPr/>
            </p:nvSpPr>
            <p:spPr bwMode="auto">
              <a:xfrm>
                <a:off x="3473740" y="2708442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9" name="Oval 25"/>
              <p:cNvSpPr>
                <a:spLocks noChangeAspect="1" noChangeArrowheads="1"/>
              </p:cNvSpPr>
              <p:nvPr/>
            </p:nvSpPr>
            <p:spPr bwMode="auto">
              <a:xfrm>
                <a:off x="3800765" y="2708442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0" name="Oval 26"/>
              <p:cNvSpPr>
                <a:spLocks noChangeAspect="1" noChangeArrowheads="1"/>
              </p:cNvSpPr>
              <p:nvPr/>
            </p:nvSpPr>
            <p:spPr bwMode="auto">
              <a:xfrm>
                <a:off x="4127790" y="2708442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1" name="Oval 27"/>
              <p:cNvSpPr>
                <a:spLocks noChangeAspect="1" noChangeArrowheads="1"/>
              </p:cNvSpPr>
              <p:nvPr/>
            </p:nvSpPr>
            <p:spPr bwMode="auto">
              <a:xfrm>
                <a:off x="4456401" y="2708442"/>
                <a:ext cx="136525" cy="1365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2" name="Oval 28"/>
              <p:cNvSpPr>
                <a:spLocks noChangeAspect="1" noChangeArrowheads="1"/>
              </p:cNvSpPr>
              <p:nvPr/>
            </p:nvSpPr>
            <p:spPr bwMode="auto">
              <a:xfrm>
                <a:off x="4783426" y="2708442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5" name="Oval 29"/>
              <p:cNvSpPr>
                <a:spLocks noChangeAspect="1" noChangeArrowheads="1"/>
              </p:cNvSpPr>
              <p:nvPr/>
            </p:nvSpPr>
            <p:spPr bwMode="auto">
              <a:xfrm>
                <a:off x="5110451" y="2708442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6" name="Oval 31"/>
              <p:cNvSpPr>
                <a:spLocks noChangeAspect="1" noChangeArrowheads="1"/>
              </p:cNvSpPr>
              <p:nvPr/>
            </p:nvSpPr>
            <p:spPr bwMode="auto">
              <a:xfrm>
                <a:off x="3800765" y="3035467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7" name="Oval 32"/>
              <p:cNvSpPr>
                <a:spLocks noChangeAspect="1" noChangeArrowheads="1"/>
              </p:cNvSpPr>
              <p:nvPr/>
            </p:nvSpPr>
            <p:spPr bwMode="auto">
              <a:xfrm>
                <a:off x="4127790" y="303546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8" name="Oval 33"/>
              <p:cNvSpPr>
                <a:spLocks noChangeAspect="1" noChangeArrowheads="1"/>
              </p:cNvSpPr>
              <p:nvPr/>
            </p:nvSpPr>
            <p:spPr bwMode="auto">
              <a:xfrm>
                <a:off x="4456401" y="3035467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9" name="Oval 34"/>
              <p:cNvSpPr>
                <a:spLocks noChangeAspect="1" noChangeArrowheads="1"/>
              </p:cNvSpPr>
              <p:nvPr/>
            </p:nvSpPr>
            <p:spPr bwMode="auto">
              <a:xfrm>
                <a:off x="4783426" y="3035467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0" name="Oval 35"/>
              <p:cNvSpPr>
                <a:spLocks noChangeAspect="1" noChangeArrowheads="1"/>
              </p:cNvSpPr>
              <p:nvPr/>
            </p:nvSpPr>
            <p:spPr bwMode="auto">
              <a:xfrm>
                <a:off x="5110451" y="3035467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1" name="Oval 37"/>
              <p:cNvSpPr>
                <a:spLocks noChangeAspect="1" noChangeArrowheads="1"/>
              </p:cNvSpPr>
              <p:nvPr/>
            </p:nvSpPr>
            <p:spPr bwMode="auto">
              <a:xfrm>
                <a:off x="3473740" y="3364079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2" name="Oval 38"/>
              <p:cNvSpPr>
                <a:spLocks noChangeAspect="1" noChangeArrowheads="1"/>
              </p:cNvSpPr>
              <p:nvPr/>
            </p:nvSpPr>
            <p:spPr bwMode="auto">
              <a:xfrm>
                <a:off x="3800765" y="3364079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3" name="Oval 39"/>
              <p:cNvSpPr>
                <a:spLocks noChangeAspect="1" noChangeArrowheads="1"/>
              </p:cNvSpPr>
              <p:nvPr/>
            </p:nvSpPr>
            <p:spPr bwMode="auto">
              <a:xfrm>
                <a:off x="4127790" y="3364079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4" name="Oval 40"/>
              <p:cNvSpPr>
                <a:spLocks noChangeAspect="1" noChangeArrowheads="1"/>
              </p:cNvSpPr>
              <p:nvPr/>
            </p:nvSpPr>
            <p:spPr bwMode="auto">
              <a:xfrm>
                <a:off x="4456401" y="3364079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5" name="Oval 41"/>
              <p:cNvSpPr>
                <a:spLocks noChangeAspect="1" noChangeArrowheads="1"/>
              </p:cNvSpPr>
              <p:nvPr/>
            </p:nvSpPr>
            <p:spPr bwMode="auto">
              <a:xfrm>
                <a:off x="4783426" y="336407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9" name="Oval 42"/>
              <p:cNvSpPr>
                <a:spLocks noChangeAspect="1" noChangeArrowheads="1"/>
              </p:cNvSpPr>
              <p:nvPr/>
            </p:nvSpPr>
            <p:spPr bwMode="auto">
              <a:xfrm>
                <a:off x="5110451" y="3364079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91" name="Oval 44"/>
              <p:cNvSpPr>
                <a:spLocks noChangeAspect="1" noChangeArrowheads="1"/>
              </p:cNvSpPr>
              <p:nvPr/>
            </p:nvSpPr>
            <p:spPr bwMode="auto">
              <a:xfrm>
                <a:off x="3473740" y="3691105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96" name="Oval 45"/>
              <p:cNvSpPr>
                <a:spLocks noChangeAspect="1" noChangeArrowheads="1"/>
              </p:cNvSpPr>
              <p:nvPr/>
            </p:nvSpPr>
            <p:spPr bwMode="auto">
              <a:xfrm>
                <a:off x="3800765" y="369110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98" name="Oval 46"/>
              <p:cNvSpPr>
                <a:spLocks noChangeAspect="1" noChangeArrowheads="1"/>
              </p:cNvSpPr>
              <p:nvPr/>
            </p:nvSpPr>
            <p:spPr bwMode="auto">
              <a:xfrm>
                <a:off x="4127790" y="3691105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01" name="Oval 47"/>
              <p:cNvSpPr>
                <a:spLocks noChangeAspect="1" noChangeArrowheads="1"/>
              </p:cNvSpPr>
              <p:nvPr/>
            </p:nvSpPr>
            <p:spPr bwMode="auto">
              <a:xfrm>
                <a:off x="4456401" y="3691105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02" name="Oval 48"/>
              <p:cNvSpPr>
                <a:spLocks noChangeAspect="1" noChangeArrowheads="1"/>
              </p:cNvSpPr>
              <p:nvPr/>
            </p:nvSpPr>
            <p:spPr bwMode="auto">
              <a:xfrm>
                <a:off x="4783426" y="369110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03" name="Oval 49"/>
              <p:cNvSpPr>
                <a:spLocks noChangeAspect="1" noChangeArrowheads="1"/>
              </p:cNvSpPr>
              <p:nvPr/>
            </p:nvSpPr>
            <p:spPr bwMode="auto">
              <a:xfrm>
                <a:off x="5110451" y="3691105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320" name="Text Box 4"/>
            <p:cNvSpPr txBox="1">
              <a:spLocks noChangeArrowheads="1"/>
            </p:cNvSpPr>
            <p:nvPr/>
          </p:nvSpPr>
          <p:spPr bwMode="auto">
            <a:xfrm>
              <a:off x="732461" y="4503434"/>
              <a:ext cx="443692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 smtClean="0">
                  <a:solidFill>
                    <a:srgbClr val="FF0000"/>
                  </a:solidFill>
                  <a:latin typeface="Times" charset="0"/>
                </a:rPr>
                <a:t>A</a:t>
              </a:r>
              <a:endParaRPr lang="en-US" dirty="0">
                <a:solidFill>
                  <a:srgbClr val="FF0000"/>
                </a:solidFill>
                <a:latin typeface="Times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93866" y="4303199"/>
            <a:ext cx="3092910" cy="1737360"/>
            <a:chOff x="3150360" y="4303199"/>
            <a:chExt cx="3092910" cy="1737360"/>
          </a:xfrm>
        </p:grpSpPr>
        <p:grpSp>
          <p:nvGrpSpPr>
            <p:cNvPr id="4" name="Group 3"/>
            <p:cNvGrpSpPr/>
            <p:nvPr/>
          </p:nvGrpSpPr>
          <p:grpSpPr>
            <a:xfrm>
              <a:off x="3150360" y="4304643"/>
              <a:ext cx="1737360" cy="1734473"/>
              <a:chOff x="2936229" y="1555674"/>
              <a:chExt cx="1373883" cy="1371600"/>
            </a:xfrm>
          </p:grpSpPr>
          <p:grpSp>
            <p:nvGrpSpPr>
              <p:cNvPr id="23" name="Group 22"/>
              <p:cNvGrpSpPr>
                <a:grpSpLocks noChangeAspect="1"/>
              </p:cNvGrpSpPr>
              <p:nvPr/>
            </p:nvGrpSpPr>
            <p:grpSpPr>
              <a:xfrm>
                <a:off x="2936229" y="1555674"/>
                <a:ext cx="1373883" cy="1371600"/>
                <a:chOff x="3433283" y="3230640"/>
                <a:chExt cx="1908120" cy="1904949"/>
              </a:xfrm>
            </p:grpSpPr>
            <p:sp>
              <p:nvSpPr>
                <p:cNvPr id="202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3922033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0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05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08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09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489742" y="4904695"/>
                  <a:ext cx="136525" cy="1365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10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4816767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12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5143792" y="490469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14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3267983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21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3595008"/>
                  <a:ext cx="136525" cy="136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22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3595008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27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3922033"/>
                  <a:ext cx="136525" cy="136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28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3922033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32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425064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33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425064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34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4250645"/>
                  <a:ext cx="136525" cy="1365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35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489742" y="425064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38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4577671"/>
                  <a:ext cx="136525" cy="136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39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4577671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40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4577671"/>
                  <a:ext cx="136525" cy="1365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41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4489742" y="4577671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42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4816767" y="4577671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cxnSp>
              <p:nvCxnSpPr>
                <p:cNvPr id="5" name="Straight Connector 4"/>
                <p:cNvCxnSpPr/>
                <p:nvPr/>
              </p:nvCxnSpPr>
              <p:spPr bwMode="auto">
                <a:xfrm>
                  <a:off x="3436454" y="5129240"/>
                  <a:ext cx="190494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2" name="Straight Connector 281"/>
                <p:cNvCxnSpPr/>
                <p:nvPr/>
              </p:nvCxnSpPr>
              <p:spPr bwMode="auto">
                <a:xfrm rot="16200000">
                  <a:off x="2480808" y="4183115"/>
                  <a:ext cx="190494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3" name="Straight Connector 282"/>
                <p:cNvCxnSpPr/>
                <p:nvPr/>
              </p:nvCxnSpPr>
              <p:spPr bwMode="auto">
                <a:xfrm>
                  <a:off x="3613150" y="3241675"/>
                  <a:ext cx="1711325" cy="171132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5" name="Straight Connector 284"/>
                <p:cNvCxnSpPr/>
                <p:nvPr/>
              </p:nvCxnSpPr>
              <p:spPr bwMode="auto">
                <a:xfrm>
                  <a:off x="3437244" y="3241055"/>
                  <a:ext cx="18288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6" name="Straight Connector 285"/>
                <p:cNvCxnSpPr/>
                <p:nvPr/>
              </p:nvCxnSpPr>
              <p:spPr bwMode="auto">
                <a:xfrm rot="16200000">
                  <a:off x="5236234" y="5034017"/>
                  <a:ext cx="18288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22" name="Text Box 4"/>
              <p:cNvSpPr txBox="1">
                <a:spLocks noChangeArrowheads="1"/>
              </p:cNvSpPr>
              <p:nvPr/>
            </p:nvSpPr>
            <p:spPr bwMode="auto">
              <a:xfrm>
                <a:off x="2951105" y="1570203"/>
                <a:ext cx="403717" cy="523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299" tIns="45650" rIns="91299" bIns="45650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Times" charset="0"/>
                  </a:rPr>
                  <a:t>L</a:t>
                </a:r>
                <a:endParaRPr lang="en-US" dirty="0">
                  <a:solidFill>
                    <a:srgbClr val="FF0000"/>
                  </a:solidFill>
                  <a:latin typeface="Times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508797" y="4303199"/>
              <a:ext cx="1734473" cy="1737360"/>
              <a:chOff x="4100379" y="1554532"/>
              <a:chExt cx="1371600" cy="1373883"/>
            </a:xfrm>
          </p:grpSpPr>
          <p:grpSp>
            <p:nvGrpSpPr>
              <p:cNvPr id="287" name="Group 286"/>
              <p:cNvGrpSpPr>
                <a:grpSpLocks noChangeAspect="1"/>
              </p:cNvGrpSpPr>
              <p:nvPr/>
            </p:nvGrpSpPr>
            <p:grpSpPr>
              <a:xfrm rot="16200000" flipH="1">
                <a:off x="4099237" y="1555674"/>
                <a:ext cx="1373883" cy="1371600"/>
                <a:chOff x="3433283" y="3230640"/>
                <a:chExt cx="1908120" cy="1904949"/>
              </a:xfrm>
            </p:grpSpPr>
            <p:sp>
              <p:nvSpPr>
                <p:cNvPr id="288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3922033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8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90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91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92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489742" y="4904695"/>
                  <a:ext cx="136525" cy="1365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93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4816767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94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5143792" y="490469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95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3267983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96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3595008"/>
                  <a:ext cx="136525" cy="136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97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3595008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98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3922033"/>
                  <a:ext cx="136525" cy="136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99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3922033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300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425064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301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425064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302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4250645"/>
                  <a:ext cx="136525" cy="1365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303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489742" y="425064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304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4577671"/>
                  <a:ext cx="136525" cy="136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305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4577671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306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4577671"/>
                  <a:ext cx="136525" cy="1365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307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4489742" y="4577671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308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4816767" y="4577671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cxnSp>
              <p:nvCxnSpPr>
                <p:cNvPr id="309" name="Straight Connector 308"/>
                <p:cNvCxnSpPr/>
                <p:nvPr/>
              </p:nvCxnSpPr>
              <p:spPr bwMode="auto">
                <a:xfrm>
                  <a:off x="3436454" y="5129240"/>
                  <a:ext cx="190494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0" name="Straight Connector 309"/>
                <p:cNvCxnSpPr/>
                <p:nvPr/>
              </p:nvCxnSpPr>
              <p:spPr bwMode="auto">
                <a:xfrm rot="16200000">
                  <a:off x="2480808" y="4183115"/>
                  <a:ext cx="190494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1" name="Straight Connector 310"/>
                <p:cNvCxnSpPr/>
                <p:nvPr/>
              </p:nvCxnSpPr>
              <p:spPr bwMode="auto">
                <a:xfrm>
                  <a:off x="3613150" y="3241675"/>
                  <a:ext cx="1711325" cy="171132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2" name="Straight Connector 311"/>
                <p:cNvCxnSpPr/>
                <p:nvPr/>
              </p:nvCxnSpPr>
              <p:spPr bwMode="auto">
                <a:xfrm>
                  <a:off x="3437244" y="3241055"/>
                  <a:ext cx="18288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3" name="Straight Connector 312"/>
                <p:cNvCxnSpPr/>
                <p:nvPr/>
              </p:nvCxnSpPr>
              <p:spPr bwMode="auto">
                <a:xfrm rot="16200000">
                  <a:off x="5236234" y="5034017"/>
                  <a:ext cx="18288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23" name="Text Box 4"/>
              <p:cNvSpPr txBox="1">
                <a:spLocks noChangeArrowheads="1"/>
              </p:cNvSpPr>
              <p:nvPr/>
            </p:nvSpPr>
            <p:spPr bwMode="auto">
              <a:xfrm>
                <a:off x="4367469" y="1570203"/>
                <a:ext cx="443692" cy="523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299" tIns="45650" rIns="91299" bIns="45650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Times" charset="0"/>
                  </a:rPr>
                  <a:t>U</a:t>
                </a:r>
                <a:endParaRPr lang="en-US" dirty="0">
                  <a:solidFill>
                    <a:srgbClr val="FF0000"/>
                  </a:solidFill>
                  <a:latin typeface="Times" charset="0"/>
                </a:endParaRPr>
              </a:p>
            </p:txBody>
          </p:sp>
        </p:grpSp>
      </p:grpSp>
      <p:grpSp>
        <p:nvGrpSpPr>
          <p:cNvPr id="226" name="Group 225"/>
          <p:cNvGrpSpPr/>
          <p:nvPr/>
        </p:nvGrpSpPr>
        <p:grpSpPr>
          <a:xfrm>
            <a:off x="7076434" y="4257479"/>
            <a:ext cx="1807765" cy="1828800"/>
            <a:chOff x="6548957" y="1555674"/>
            <a:chExt cx="1429559" cy="1446193"/>
          </a:xfrm>
        </p:grpSpPr>
        <p:sp>
          <p:nvSpPr>
            <p:cNvPr id="245" name="Oval 8"/>
            <p:cNvSpPr>
              <a:spLocks noChangeAspect="1" noChangeArrowheads="1"/>
            </p:cNvSpPr>
            <p:nvPr/>
          </p:nvSpPr>
          <p:spPr bwMode="auto">
            <a:xfrm>
              <a:off x="6595318" y="2067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46" name="Rectangle 9"/>
            <p:cNvSpPr>
              <a:spLocks noChangeAspect="1" noChangeArrowheads="1"/>
            </p:cNvSpPr>
            <p:nvPr/>
          </p:nvSpPr>
          <p:spPr bwMode="auto">
            <a:xfrm>
              <a:off x="6548957" y="1555674"/>
              <a:ext cx="1364816" cy="13716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47" name="Oval 10"/>
            <p:cNvSpPr>
              <a:spLocks noChangeAspect="1" noChangeArrowheads="1"/>
            </p:cNvSpPr>
            <p:nvPr/>
          </p:nvSpPr>
          <p:spPr bwMode="auto">
            <a:xfrm>
              <a:off x="6595318" y="2767838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48" name="Oval 11"/>
            <p:cNvSpPr>
              <a:spLocks noChangeAspect="1" noChangeArrowheads="1"/>
            </p:cNvSpPr>
            <p:nvPr/>
          </p:nvSpPr>
          <p:spPr bwMode="auto">
            <a:xfrm>
              <a:off x="6828253" y="2767838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49" name="Oval 12"/>
            <p:cNvSpPr>
              <a:spLocks noChangeAspect="1" noChangeArrowheads="1"/>
            </p:cNvSpPr>
            <p:nvPr/>
          </p:nvSpPr>
          <p:spPr bwMode="auto">
            <a:xfrm>
              <a:off x="7061188" y="2767838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sp>
          <p:nvSpPr>
            <p:cNvPr id="252" name="Oval 15"/>
            <p:cNvSpPr>
              <a:spLocks noChangeAspect="1" noChangeArrowheads="1"/>
            </p:cNvSpPr>
            <p:nvPr/>
          </p:nvSpPr>
          <p:spPr bwMode="auto">
            <a:xfrm>
              <a:off x="7761121" y="2767838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sp>
          <p:nvSpPr>
            <p:cNvPr id="253" name="Oval 17"/>
            <p:cNvSpPr>
              <a:spLocks noChangeAspect="1" noChangeArrowheads="1"/>
            </p:cNvSpPr>
            <p:nvPr/>
          </p:nvSpPr>
          <p:spPr bwMode="auto">
            <a:xfrm>
              <a:off x="6595318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54" name="Oval 18"/>
            <p:cNvSpPr>
              <a:spLocks noChangeAspect="1" noChangeArrowheads="1"/>
            </p:cNvSpPr>
            <p:nvPr/>
          </p:nvSpPr>
          <p:spPr bwMode="auto">
            <a:xfrm>
              <a:off x="6828253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55" name="Oval 19"/>
            <p:cNvSpPr>
              <a:spLocks noChangeAspect="1" noChangeArrowheads="1"/>
            </p:cNvSpPr>
            <p:nvPr/>
          </p:nvSpPr>
          <p:spPr bwMode="auto">
            <a:xfrm>
              <a:off x="7061188" y="1602034"/>
              <a:ext cx="97245" cy="97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56" name="Oval 20"/>
            <p:cNvSpPr>
              <a:spLocks noChangeAspect="1" noChangeArrowheads="1"/>
            </p:cNvSpPr>
            <p:nvPr/>
          </p:nvSpPr>
          <p:spPr bwMode="auto">
            <a:xfrm>
              <a:off x="7295252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57" name="Oval 21"/>
            <p:cNvSpPr>
              <a:spLocks noChangeAspect="1" noChangeArrowheads="1"/>
            </p:cNvSpPr>
            <p:nvPr/>
          </p:nvSpPr>
          <p:spPr bwMode="auto">
            <a:xfrm>
              <a:off x="7528187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58" name="Oval 22"/>
            <p:cNvSpPr>
              <a:spLocks noChangeAspect="1" noChangeArrowheads="1"/>
            </p:cNvSpPr>
            <p:nvPr/>
          </p:nvSpPr>
          <p:spPr bwMode="auto">
            <a:xfrm>
              <a:off x="7761121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59" name="Oval 24"/>
            <p:cNvSpPr>
              <a:spLocks noChangeAspect="1" noChangeArrowheads="1"/>
            </p:cNvSpPr>
            <p:nvPr/>
          </p:nvSpPr>
          <p:spPr bwMode="auto">
            <a:xfrm>
              <a:off x="6595318" y="1834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60" name="Oval 25"/>
            <p:cNvSpPr>
              <a:spLocks noChangeAspect="1" noChangeArrowheads="1"/>
            </p:cNvSpPr>
            <p:nvPr/>
          </p:nvSpPr>
          <p:spPr bwMode="auto">
            <a:xfrm>
              <a:off x="6828253" y="1834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61" name="Oval 26"/>
            <p:cNvSpPr>
              <a:spLocks noChangeAspect="1" noChangeArrowheads="1"/>
            </p:cNvSpPr>
            <p:nvPr/>
          </p:nvSpPr>
          <p:spPr bwMode="auto">
            <a:xfrm>
              <a:off x="7061188" y="1834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62" name="Oval 27"/>
            <p:cNvSpPr>
              <a:spLocks noChangeAspect="1" noChangeArrowheads="1"/>
            </p:cNvSpPr>
            <p:nvPr/>
          </p:nvSpPr>
          <p:spPr bwMode="auto">
            <a:xfrm>
              <a:off x="7295252" y="1834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63" name="Oval 28"/>
            <p:cNvSpPr>
              <a:spLocks noChangeAspect="1" noChangeArrowheads="1"/>
            </p:cNvSpPr>
            <p:nvPr/>
          </p:nvSpPr>
          <p:spPr bwMode="auto">
            <a:xfrm>
              <a:off x="7528187" y="1834969"/>
              <a:ext cx="97245" cy="9724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64" name="Oval 29"/>
            <p:cNvSpPr>
              <a:spLocks noChangeAspect="1" noChangeArrowheads="1"/>
            </p:cNvSpPr>
            <p:nvPr/>
          </p:nvSpPr>
          <p:spPr bwMode="auto">
            <a:xfrm>
              <a:off x="7761121" y="1834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65" name="Oval 31"/>
            <p:cNvSpPr>
              <a:spLocks noChangeAspect="1" noChangeArrowheads="1"/>
            </p:cNvSpPr>
            <p:nvPr/>
          </p:nvSpPr>
          <p:spPr bwMode="auto">
            <a:xfrm>
              <a:off x="6828253" y="2067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66" name="Oval 32"/>
            <p:cNvSpPr>
              <a:spLocks noChangeAspect="1" noChangeArrowheads="1"/>
            </p:cNvSpPr>
            <p:nvPr/>
          </p:nvSpPr>
          <p:spPr bwMode="auto">
            <a:xfrm>
              <a:off x="7061188" y="2067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67" name="Oval 33"/>
            <p:cNvSpPr>
              <a:spLocks noChangeAspect="1" noChangeArrowheads="1"/>
            </p:cNvSpPr>
            <p:nvPr/>
          </p:nvSpPr>
          <p:spPr bwMode="auto">
            <a:xfrm>
              <a:off x="7295252" y="206790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68" name="Oval 34"/>
            <p:cNvSpPr>
              <a:spLocks noChangeAspect="1" noChangeArrowheads="1"/>
            </p:cNvSpPr>
            <p:nvPr/>
          </p:nvSpPr>
          <p:spPr bwMode="auto">
            <a:xfrm>
              <a:off x="7528187" y="206790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69" name="Oval 35"/>
            <p:cNvSpPr>
              <a:spLocks noChangeAspect="1" noChangeArrowheads="1"/>
            </p:cNvSpPr>
            <p:nvPr/>
          </p:nvSpPr>
          <p:spPr bwMode="auto">
            <a:xfrm>
              <a:off x="7761121" y="2067904"/>
              <a:ext cx="97245" cy="9724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70" name="Oval 37"/>
            <p:cNvSpPr>
              <a:spLocks noChangeAspect="1" noChangeArrowheads="1"/>
            </p:cNvSpPr>
            <p:nvPr/>
          </p:nvSpPr>
          <p:spPr bwMode="auto">
            <a:xfrm>
              <a:off x="6595318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71" name="Oval 38"/>
            <p:cNvSpPr>
              <a:spLocks noChangeAspect="1" noChangeArrowheads="1"/>
            </p:cNvSpPr>
            <p:nvPr/>
          </p:nvSpPr>
          <p:spPr bwMode="auto">
            <a:xfrm>
              <a:off x="6828253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72" name="Oval 39"/>
            <p:cNvSpPr>
              <a:spLocks noChangeAspect="1" noChangeArrowheads="1"/>
            </p:cNvSpPr>
            <p:nvPr/>
          </p:nvSpPr>
          <p:spPr bwMode="auto">
            <a:xfrm>
              <a:off x="7061188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sp>
          <p:nvSpPr>
            <p:cNvPr id="273" name="Oval 40"/>
            <p:cNvSpPr>
              <a:spLocks noChangeAspect="1" noChangeArrowheads="1"/>
            </p:cNvSpPr>
            <p:nvPr/>
          </p:nvSpPr>
          <p:spPr bwMode="auto">
            <a:xfrm>
              <a:off x="7295252" y="2301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sp>
          <p:nvSpPr>
            <p:cNvPr id="275" name="Oval 42"/>
            <p:cNvSpPr>
              <a:spLocks noChangeAspect="1" noChangeArrowheads="1"/>
            </p:cNvSpPr>
            <p:nvPr/>
          </p:nvSpPr>
          <p:spPr bwMode="auto">
            <a:xfrm>
              <a:off x="7761121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sp>
          <p:nvSpPr>
            <p:cNvPr id="276" name="Oval 44"/>
            <p:cNvSpPr>
              <a:spLocks noChangeAspect="1" noChangeArrowheads="1"/>
            </p:cNvSpPr>
            <p:nvPr/>
          </p:nvSpPr>
          <p:spPr bwMode="auto">
            <a:xfrm>
              <a:off x="6595318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77" name="Oval 45"/>
            <p:cNvSpPr>
              <a:spLocks noChangeAspect="1" noChangeArrowheads="1"/>
            </p:cNvSpPr>
            <p:nvPr/>
          </p:nvSpPr>
          <p:spPr bwMode="auto">
            <a:xfrm>
              <a:off x="6828253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78" name="Oval 46"/>
            <p:cNvSpPr>
              <a:spLocks noChangeAspect="1" noChangeArrowheads="1"/>
            </p:cNvSpPr>
            <p:nvPr/>
          </p:nvSpPr>
          <p:spPr bwMode="auto">
            <a:xfrm>
              <a:off x="7061188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sp>
          <p:nvSpPr>
            <p:cNvPr id="280" name="Oval 48"/>
            <p:cNvSpPr>
              <a:spLocks noChangeAspect="1" noChangeArrowheads="1"/>
            </p:cNvSpPr>
            <p:nvPr/>
          </p:nvSpPr>
          <p:spPr bwMode="auto">
            <a:xfrm>
              <a:off x="7528187" y="253490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sp>
          <p:nvSpPr>
            <p:cNvPr id="281" name="Oval 49"/>
            <p:cNvSpPr>
              <a:spLocks noChangeAspect="1" noChangeArrowheads="1"/>
            </p:cNvSpPr>
            <p:nvPr/>
          </p:nvSpPr>
          <p:spPr bwMode="auto">
            <a:xfrm>
              <a:off x="7761121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sp>
          <p:nvSpPr>
            <p:cNvPr id="314" name="Text Box 59"/>
            <p:cNvSpPr txBox="1">
              <a:spLocks noChangeArrowheads="1"/>
            </p:cNvSpPr>
            <p:nvPr/>
          </p:nvSpPr>
          <p:spPr bwMode="auto">
            <a:xfrm>
              <a:off x="7679736" y="2220050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5" name="Text Box 59"/>
            <p:cNvSpPr txBox="1">
              <a:spLocks noChangeArrowheads="1"/>
            </p:cNvSpPr>
            <p:nvPr/>
          </p:nvSpPr>
          <p:spPr bwMode="auto">
            <a:xfrm>
              <a:off x="7679736" y="2446210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 smtClean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sz="16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16" name="Text Box 59"/>
            <p:cNvSpPr txBox="1">
              <a:spLocks noChangeArrowheads="1"/>
            </p:cNvSpPr>
            <p:nvPr/>
          </p:nvSpPr>
          <p:spPr bwMode="auto">
            <a:xfrm>
              <a:off x="7490744" y="2220050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7" name="Text Box 59"/>
            <p:cNvSpPr txBox="1">
              <a:spLocks noChangeArrowheads="1"/>
            </p:cNvSpPr>
            <p:nvPr/>
          </p:nvSpPr>
          <p:spPr bwMode="auto">
            <a:xfrm>
              <a:off x="7252699" y="2446210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8" name="Text Box 59"/>
            <p:cNvSpPr txBox="1">
              <a:spLocks noChangeArrowheads="1"/>
            </p:cNvSpPr>
            <p:nvPr/>
          </p:nvSpPr>
          <p:spPr bwMode="auto">
            <a:xfrm>
              <a:off x="7252699" y="2663313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9" name="Text Box 59"/>
            <p:cNvSpPr txBox="1">
              <a:spLocks noChangeArrowheads="1"/>
            </p:cNvSpPr>
            <p:nvPr/>
          </p:nvSpPr>
          <p:spPr bwMode="auto">
            <a:xfrm>
              <a:off x="7490744" y="2663313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 smtClean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sz="16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24" name="Text Box 4"/>
            <p:cNvSpPr txBox="1">
              <a:spLocks noChangeArrowheads="1"/>
            </p:cNvSpPr>
            <p:nvPr/>
          </p:nvSpPr>
          <p:spPr bwMode="auto">
            <a:xfrm>
              <a:off x="6619437" y="1570203"/>
              <a:ext cx="423880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 smtClean="0">
                  <a:solidFill>
                    <a:srgbClr val="FF0000"/>
                  </a:solidFill>
                  <a:latin typeface="Times" charset="0"/>
                </a:rPr>
                <a:t>C</a:t>
              </a:r>
              <a:endParaRPr lang="en-US" dirty="0">
                <a:solidFill>
                  <a:srgbClr val="FF0000"/>
                </a:solidFill>
                <a:latin typeface="Times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32492" y="1587564"/>
            <a:ext cx="3415659" cy="18374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96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"/>
                <a:cs typeface="Times"/>
              </a:rPr>
              <a:t>A = L + U      </a:t>
            </a:r>
            <a:r>
              <a:rPr lang="en-US" sz="1600" dirty="0" smtClean="0">
                <a:latin typeface="Times"/>
                <a:cs typeface="Times"/>
              </a:rPr>
              <a:t>(hi-&gt;lo  +  lo-&gt;hi)</a:t>
            </a:r>
            <a:r>
              <a:rPr lang="en-US" sz="2400" dirty="0" smtClean="0">
                <a:solidFill>
                  <a:srgbClr val="FF0000"/>
                </a:solidFill>
                <a:latin typeface="Times"/>
                <a:cs typeface="Times"/>
              </a:rPr>
              <a:t> </a:t>
            </a:r>
          </a:p>
          <a:p>
            <a:pPr>
              <a:spcBef>
                <a:spcPts val="696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"/>
                <a:cs typeface="Times"/>
              </a:rPr>
              <a:t>L × U = B</a:t>
            </a:r>
            <a:r>
              <a:rPr lang="en-US" sz="1600" dirty="0" smtClean="0">
                <a:solidFill>
                  <a:srgbClr val="FF0000"/>
                </a:solidFill>
                <a:latin typeface="Times"/>
                <a:cs typeface="Times"/>
              </a:rPr>
              <a:t>       </a:t>
            </a:r>
            <a:r>
              <a:rPr lang="en-US" sz="1600" dirty="0" smtClean="0">
                <a:solidFill>
                  <a:srgbClr val="000000"/>
                </a:solidFill>
                <a:latin typeface="Times"/>
                <a:cs typeface="Times"/>
              </a:rPr>
              <a:t>(wedge, low hinge)</a:t>
            </a:r>
            <a:endParaRPr lang="en-US" sz="2400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>
              <a:spcBef>
                <a:spcPts val="696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"/>
                <a:cs typeface="Times"/>
              </a:rPr>
              <a:t>A </a:t>
            </a:r>
            <a:r>
              <a:rPr lang="en-US" sz="2400" b="1" baseline="30000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baseline="30000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"/>
                <a:cs typeface="Times"/>
              </a:rPr>
              <a:t>B = C       </a:t>
            </a:r>
            <a:r>
              <a:rPr lang="en-US" sz="1600" dirty="0" smtClean="0">
                <a:solidFill>
                  <a:srgbClr val="000000"/>
                </a:solidFill>
                <a:latin typeface="Times"/>
                <a:cs typeface="Times"/>
              </a:rPr>
              <a:t>(closed wedge)</a:t>
            </a:r>
            <a:endParaRPr lang="en-US" sz="2400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>
              <a:spcBef>
                <a:spcPts val="696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"/>
                <a:cs typeface="Times"/>
              </a:rPr>
              <a:t>sum(C)/2  =     </a:t>
            </a:r>
            <a:r>
              <a:rPr lang="en-US" sz="2400" b="1" dirty="0" smtClean="0">
                <a:solidFill>
                  <a:srgbClr val="FF0000"/>
                </a:solidFill>
                <a:latin typeface="Times"/>
                <a:cs typeface="Times"/>
              </a:rPr>
              <a:t>4 </a:t>
            </a:r>
            <a:r>
              <a:rPr lang="en-US" sz="2000" b="1" dirty="0" smtClean="0">
                <a:solidFill>
                  <a:srgbClr val="FF0000"/>
                </a:solidFill>
                <a:latin typeface="Times"/>
                <a:cs typeface="Times"/>
              </a:rPr>
              <a:t>triangles</a:t>
            </a:r>
            <a:r>
              <a:rPr lang="en-US" sz="2000" dirty="0" smtClean="0">
                <a:solidFill>
                  <a:srgbClr val="FF0000"/>
                </a:solidFill>
                <a:latin typeface="Times"/>
                <a:cs typeface="Times"/>
              </a:rPr>
              <a:t>   </a:t>
            </a:r>
            <a:endParaRPr lang="en-US" sz="2400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81695" y="1277948"/>
            <a:ext cx="1872043" cy="2499358"/>
            <a:chOff x="481695" y="1277948"/>
            <a:chExt cx="1872043" cy="2499358"/>
          </a:xfrm>
        </p:grpSpPr>
        <p:sp>
          <p:nvSpPr>
            <p:cNvPr id="237" name="Rectangle 236"/>
            <p:cNvSpPr/>
            <p:nvPr/>
          </p:nvSpPr>
          <p:spPr bwMode="auto">
            <a:xfrm>
              <a:off x="481695" y="1401436"/>
              <a:ext cx="1872043" cy="237587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4500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1" name="Text Box 4"/>
            <p:cNvSpPr txBox="1">
              <a:spLocks noChangeArrowheads="1"/>
            </p:cNvSpPr>
            <p:nvPr/>
          </p:nvSpPr>
          <p:spPr bwMode="auto">
            <a:xfrm>
              <a:off x="1184379" y="1277948"/>
              <a:ext cx="443692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 smtClean="0">
                  <a:solidFill>
                    <a:srgbClr val="FF0000"/>
                  </a:solidFill>
                  <a:latin typeface="Times" charset="0"/>
                </a:rPr>
                <a:t>A</a:t>
              </a:r>
              <a:endParaRPr lang="en-US" dirty="0">
                <a:solidFill>
                  <a:srgbClr val="FF0000"/>
                </a:solidFill>
                <a:latin typeface="Times" charset="0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1070155" y="2148211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Times"/>
                  <a:cs typeface="Times"/>
                </a:rPr>
                <a:t>5</a:t>
              </a:r>
              <a:endParaRPr lang="en-US" sz="1800" dirty="0">
                <a:solidFill>
                  <a:srgbClr val="404040"/>
                </a:solidFill>
                <a:latin typeface="Times"/>
                <a:cs typeface="Times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1104909" y="2909189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srgbClr val="404040"/>
                  </a:solidFill>
                  <a:latin typeface="Times"/>
                  <a:cs typeface="Times"/>
                </a:rPr>
                <a:t>6</a:t>
              </a:r>
            </a:p>
          </p:txBody>
        </p:sp>
        <p:sp>
          <p:nvSpPr>
            <p:cNvPr id="155" name="Oval 154"/>
            <p:cNvSpPr/>
            <p:nvPr/>
          </p:nvSpPr>
          <p:spPr>
            <a:xfrm>
              <a:off x="589360" y="1732158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Times"/>
                  <a:cs typeface="Times"/>
                </a:rPr>
                <a:t>3</a:t>
              </a:r>
              <a:endParaRPr lang="en-US" sz="1800" dirty="0">
                <a:solidFill>
                  <a:srgbClr val="404040"/>
                </a:solidFill>
                <a:latin typeface="Times"/>
                <a:cs typeface="Times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522254" y="3344610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Times"/>
                  <a:cs typeface="Times"/>
                </a:rPr>
                <a:t>1</a:t>
              </a:r>
              <a:endParaRPr lang="en-US" sz="1800" dirty="0">
                <a:solidFill>
                  <a:srgbClr val="404040"/>
                </a:solidFill>
                <a:latin typeface="Times"/>
                <a:cs typeface="Times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1601199" y="3289868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Times"/>
                  <a:cs typeface="Times"/>
                </a:rPr>
                <a:t>2</a:t>
              </a:r>
              <a:endParaRPr lang="en-US" sz="1800" dirty="0">
                <a:solidFill>
                  <a:srgbClr val="404040"/>
                </a:solidFill>
                <a:latin typeface="Times"/>
                <a:cs typeface="Times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1884821" y="2031986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Times"/>
                  <a:cs typeface="Times"/>
                </a:rPr>
                <a:t>4</a:t>
              </a:r>
              <a:endParaRPr lang="en-US" sz="1800" dirty="0">
                <a:solidFill>
                  <a:srgbClr val="404040"/>
                </a:solidFill>
                <a:latin typeface="Times"/>
                <a:cs typeface="Times"/>
              </a:endParaRPr>
            </a:p>
          </p:txBody>
        </p:sp>
        <p:cxnSp>
          <p:nvCxnSpPr>
            <p:cNvPr id="13" name="Straight Connector 12"/>
            <p:cNvCxnSpPr>
              <a:stCxn id="162" idx="2"/>
              <a:endCxn id="153" idx="6"/>
            </p:cNvCxnSpPr>
            <p:nvPr/>
          </p:nvCxnSpPr>
          <p:spPr bwMode="auto">
            <a:xfrm flipH="1">
              <a:off x="1390195" y="2192006"/>
              <a:ext cx="494626" cy="116225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162" idx="1"/>
              <a:endCxn id="155" idx="6"/>
            </p:cNvCxnSpPr>
            <p:nvPr/>
          </p:nvCxnSpPr>
          <p:spPr bwMode="auto">
            <a:xfrm flipH="1" flipV="1">
              <a:off x="909400" y="1892178"/>
              <a:ext cx="1022290" cy="18667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155" idx="5"/>
              <a:endCxn id="153" idx="1"/>
            </p:cNvCxnSpPr>
            <p:nvPr/>
          </p:nvCxnSpPr>
          <p:spPr bwMode="auto">
            <a:xfrm>
              <a:off x="862531" y="2005329"/>
              <a:ext cx="254493" cy="18975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155" idx="4"/>
              <a:endCxn id="154" idx="1"/>
            </p:cNvCxnSpPr>
            <p:nvPr/>
          </p:nvCxnSpPr>
          <p:spPr bwMode="auto">
            <a:xfrm>
              <a:off x="749380" y="2052198"/>
              <a:ext cx="402398" cy="90386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162" idx="3"/>
              <a:endCxn id="154" idx="7"/>
            </p:cNvCxnSpPr>
            <p:nvPr/>
          </p:nvCxnSpPr>
          <p:spPr bwMode="auto">
            <a:xfrm flipH="1">
              <a:off x="1378080" y="2305157"/>
              <a:ext cx="553610" cy="65090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153" idx="4"/>
              <a:endCxn id="154" idx="0"/>
            </p:cNvCxnSpPr>
            <p:nvPr/>
          </p:nvCxnSpPr>
          <p:spPr bwMode="auto">
            <a:xfrm>
              <a:off x="1230175" y="2468251"/>
              <a:ext cx="34754" cy="44093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54" idx="3"/>
              <a:endCxn id="158" idx="7"/>
            </p:cNvCxnSpPr>
            <p:nvPr/>
          </p:nvCxnSpPr>
          <p:spPr bwMode="auto">
            <a:xfrm flipH="1">
              <a:off x="795425" y="3182360"/>
              <a:ext cx="356353" cy="20911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Connector 223"/>
            <p:cNvCxnSpPr>
              <a:stCxn id="154" idx="5"/>
              <a:endCxn id="159" idx="1"/>
            </p:cNvCxnSpPr>
            <p:nvPr/>
          </p:nvCxnSpPr>
          <p:spPr bwMode="auto">
            <a:xfrm>
              <a:off x="1378080" y="3182360"/>
              <a:ext cx="269988" cy="15437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7044295" y="1277948"/>
            <a:ext cx="1872043" cy="2432784"/>
            <a:chOff x="7044295" y="1277948"/>
            <a:chExt cx="1872043" cy="2432784"/>
          </a:xfrm>
        </p:grpSpPr>
        <p:sp>
          <p:nvSpPr>
            <p:cNvPr id="325" name="Rectangle 324"/>
            <p:cNvSpPr/>
            <p:nvPr/>
          </p:nvSpPr>
          <p:spPr bwMode="auto">
            <a:xfrm>
              <a:off x="7044295" y="1390488"/>
              <a:ext cx="1872043" cy="232024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4500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7667889" y="2103536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Times"/>
                  <a:cs typeface="Times"/>
                </a:rPr>
                <a:t>5</a:t>
              </a:r>
              <a:endParaRPr lang="en-US" sz="1800" dirty="0">
                <a:solidFill>
                  <a:srgbClr val="404040"/>
                </a:solidFill>
                <a:latin typeface="Times"/>
                <a:cs typeface="Times"/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7702643" y="2864514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srgbClr val="404040"/>
                  </a:solidFill>
                  <a:latin typeface="Times"/>
                  <a:cs typeface="Times"/>
                </a:rPr>
                <a:t>6</a:t>
              </a:r>
            </a:p>
          </p:txBody>
        </p:sp>
        <p:sp>
          <p:nvSpPr>
            <p:cNvPr id="189" name="Oval 188"/>
            <p:cNvSpPr/>
            <p:nvPr/>
          </p:nvSpPr>
          <p:spPr>
            <a:xfrm>
              <a:off x="7187094" y="1687483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Times"/>
                  <a:cs typeface="Times"/>
                </a:rPr>
                <a:t>3</a:t>
              </a:r>
              <a:endParaRPr lang="en-US" sz="1800" dirty="0">
                <a:solidFill>
                  <a:srgbClr val="404040"/>
                </a:solidFill>
                <a:latin typeface="Times"/>
                <a:cs typeface="Times"/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7119988" y="3299935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Times"/>
                  <a:cs typeface="Times"/>
                </a:rPr>
                <a:t>1</a:t>
              </a:r>
              <a:endParaRPr lang="en-US" sz="1800" dirty="0">
                <a:solidFill>
                  <a:srgbClr val="404040"/>
                </a:solidFill>
                <a:latin typeface="Times"/>
                <a:cs typeface="Times"/>
              </a:endParaRPr>
            </a:p>
          </p:txBody>
        </p:sp>
        <p:sp>
          <p:nvSpPr>
            <p:cNvPr id="191" name="Oval 190"/>
            <p:cNvSpPr/>
            <p:nvPr/>
          </p:nvSpPr>
          <p:spPr>
            <a:xfrm>
              <a:off x="8198933" y="3245193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Times"/>
                  <a:cs typeface="Times"/>
                </a:rPr>
                <a:t>2</a:t>
              </a:r>
              <a:endParaRPr lang="en-US" sz="1800" dirty="0">
                <a:solidFill>
                  <a:srgbClr val="404040"/>
                </a:solidFill>
                <a:latin typeface="Times"/>
                <a:cs typeface="Times"/>
              </a:endParaRPr>
            </a:p>
          </p:txBody>
        </p:sp>
        <p:cxnSp>
          <p:nvCxnSpPr>
            <p:cNvPr id="193" name="Straight Connector 192"/>
            <p:cNvCxnSpPr>
              <a:stCxn id="192" idx="2"/>
              <a:endCxn id="187" idx="6"/>
            </p:cNvCxnSpPr>
            <p:nvPr/>
          </p:nvCxnSpPr>
          <p:spPr bwMode="auto">
            <a:xfrm flipH="1">
              <a:off x="7987929" y="2147331"/>
              <a:ext cx="494626" cy="11622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" name="Straight Connector 197"/>
            <p:cNvCxnSpPr>
              <a:stCxn id="187" idx="4"/>
              <a:endCxn id="188" idx="0"/>
            </p:cNvCxnSpPr>
            <p:nvPr/>
          </p:nvCxnSpPr>
          <p:spPr bwMode="auto">
            <a:xfrm>
              <a:off x="7827909" y="2423576"/>
              <a:ext cx="34754" cy="44093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2" name="Oval 191"/>
            <p:cNvSpPr/>
            <p:nvPr/>
          </p:nvSpPr>
          <p:spPr>
            <a:xfrm>
              <a:off x="8482555" y="1987311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Times"/>
                  <a:cs typeface="Times"/>
                </a:rPr>
                <a:t>4</a:t>
              </a:r>
              <a:endParaRPr lang="en-US" sz="1800" dirty="0">
                <a:solidFill>
                  <a:srgbClr val="404040"/>
                </a:solidFill>
                <a:latin typeface="Times"/>
                <a:cs typeface="Times"/>
              </a:endParaRPr>
            </a:p>
          </p:txBody>
        </p:sp>
        <p:sp>
          <p:nvSpPr>
            <p:cNvPr id="201" name="Text Box 59"/>
            <p:cNvSpPr txBox="1">
              <a:spLocks noChangeArrowheads="1"/>
            </p:cNvSpPr>
            <p:nvPr/>
          </p:nvSpPr>
          <p:spPr bwMode="auto">
            <a:xfrm>
              <a:off x="8259093" y="2558579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03" name="Text Box 59"/>
            <p:cNvSpPr txBox="1">
              <a:spLocks noChangeArrowheads="1"/>
            </p:cNvSpPr>
            <p:nvPr/>
          </p:nvSpPr>
          <p:spPr bwMode="auto">
            <a:xfrm>
              <a:off x="8050221" y="1846032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06" name="Text Box 59"/>
            <p:cNvSpPr txBox="1">
              <a:spLocks noChangeArrowheads="1"/>
            </p:cNvSpPr>
            <p:nvPr/>
          </p:nvSpPr>
          <p:spPr bwMode="auto">
            <a:xfrm>
              <a:off x="7534817" y="2458276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 smtClean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sz="16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cxnSp>
          <p:nvCxnSpPr>
            <p:cNvPr id="197" name="Straight Connector 196"/>
            <p:cNvCxnSpPr>
              <a:stCxn id="192" idx="3"/>
              <a:endCxn id="188" idx="7"/>
            </p:cNvCxnSpPr>
            <p:nvPr/>
          </p:nvCxnSpPr>
          <p:spPr bwMode="auto">
            <a:xfrm flipH="1">
              <a:off x="7975814" y="2260482"/>
              <a:ext cx="553610" cy="650901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1" name="Text Box 4"/>
            <p:cNvSpPr txBox="1">
              <a:spLocks noChangeArrowheads="1"/>
            </p:cNvSpPr>
            <p:nvPr/>
          </p:nvSpPr>
          <p:spPr bwMode="auto">
            <a:xfrm>
              <a:off x="7576923" y="1277948"/>
              <a:ext cx="842915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 smtClean="0">
                  <a:solidFill>
                    <a:srgbClr val="FF0000"/>
                  </a:solidFill>
                  <a:latin typeface="Times" charset="0"/>
                </a:rPr>
                <a:t>B, C</a:t>
              </a:r>
              <a:endParaRPr lang="en-US" dirty="0">
                <a:solidFill>
                  <a:srgbClr val="FF0000"/>
                </a:solidFill>
                <a:latin typeface="Times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8318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915400" cy="542925"/>
          </a:xfrm>
        </p:spPr>
        <p:txBody>
          <a:bodyPr>
            <a:normAutofit/>
          </a:bodyPr>
          <a:lstStyle/>
          <a:p>
            <a:r>
              <a:rPr lang="en-US" b="0" dirty="0" err="1" smtClean="0">
                <a:latin typeface="Arial" charset="0"/>
              </a:rPr>
              <a:t>Betweenness</a:t>
            </a:r>
            <a:r>
              <a:rPr lang="en-US" b="0" dirty="0" smtClean="0">
                <a:latin typeface="Arial" charset="0"/>
              </a:rPr>
              <a:t> centrality </a:t>
            </a:r>
            <a:r>
              <a:rPr lang="en-US" sz="2000" b="0" i="1" dirty="0" smtClean="0">
                <a:latin typeface="Arial" charset="0"/>
              </a:rPr>
              <a:t>[Robinson 2008]</a:t>
            </a:r>
            <a:endParaRPr lang="en-US" sz="2000" b="0" i="1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02187"/>
            <a:ext cx="9144000" cy="54455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Arial" charset="0"/>
              </a:rPr>
              <a:t>Slide on BC in </a:t>
            </a:r>
            <a:r>
              <a:rPr lang="en-US" dirty="0" err="1" smtClean="0">
                <a:latin typeface="Arial" charset="0"/>
              </a:rPr>
              <a:t>CombBLAS</a:t>
            </a:r>
            <a:r>
              <a:rPr lang="en-US" dirty="0" smtClean="0">
                <a:latin typeface="Arial" charset="0"/>
              </a:rPr>
              <a:t>, or at least array based.</a:t>
            </a:r>
          </a:p>
          <a:p>
            <a:pPr lvl="5">
              <a:lnSpc>
                <a:spcPct val="120000"/>
              </a:lnSpc>
            </a:pPr>
            <a:endParaRPr lang="en-US" sz="1200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en-US" b="1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en-US" dirty="0" smtClean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2331"/>
            <a:ext cx="9144000" cy="552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489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915400" cy="542925"/>
          </a:xfrm>
        </p:spPr>
        <p:txBody>
          <a:bodyPr>
            <a:normAutofit/>
          </a:bodyPr>
          <a:lstStyle/>
          <a:p>
            <a:r>
              <a:rPr lang="en-US" b="0" dirty="0" smtClean="0">
                <a:latin typeface="Arial" charset="0"/>
              </a:rPr>
              <a:t>Graph algorithms in the language of linear algebra</a:t>
            </a:r>
            <a:endParaRPr lang="en-US" b="0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3" y="1610311"/>
            <a:ext cx="4663155" cy="440190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 smtClean="0">
                <a:latin typeface="Arial" charset="0"/>
              </a:rPr>
              <a:t>Kepner</a:t>
            </a:r>
            <a:r>
              <a:rPr lang="en-US" dirty="0" smtClean="0">
                <a:latin typeface="Arial" charset="0"/>
              </a:rPr>
              <a:t> et al. study [2006]: fundamental graph algorithms including min spanning tree, shortest paths, independent set, max flow, clustering, …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charset="0"/>
              </a:rPr>
              <a:t>SSCA#2 / centrality [2008]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charset="0"/>
              </a:rPr>
              <a:t>Basic breadth-first search /  Graph500 [2010]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charset="0"/>
              </a:rPr>
              <a:t>Beamer et al. [2013] direction-optimizing breadth-first search, implemented in </a:t>
            </a:r>
            <a:r>
              <a:rPr lang="en-US" dirty="0" err="1" smtClean="0">
                <a:latin typeface="Arial" charset="0"/>
              </a:rPr>
              <a:t>CombBLAS</a:t>
            </a:r>
            <a:endParaRPr lang="en-US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en-US" dirty="0" smtClean="0">
              <a:latin typeface="Arial" charset="0"/>
            </a:endParaRPr>
          </a:p>
        </p:txBody>
      </p:sp>
      <p:pic>
        <p:nvPicPr>
          <p:cNvPr id="2" name="Picture 1" descr="galacov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63" y="2442539"/>
            <a:ext cx="2609382" cy="326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143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16782"/>
          <a:lstStyle/>
          <a:p>
            <a:pPr marL="39628"/>
            <a:r>
              <a:rPr lang="en-US" sz="3100">
                <a:latin typeface="Arial" charset="0"/>
              </a:rPr>
              <a:t>Identification of Primitives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idx="1"/>
          </p:nvPr>
        </p:nvSpPr>
        <p:spPr>
          <a:xfrm>
            <a:off x="377825" y="1323976"/>
            <a:ext cx="4033838" cy="4622800"/>
          </a:xfrm>
        </p:spPr>
        <p:txBody>
          <a:bodyPr rIns="21036">
            <a:normAutofit/>
          </a:bodyPr>
          <a:lstStyle/>
          <a:p>
            <a:pPr marL="421190" indent="-180511">
              <a:lnSpc>
                <a:spcPct val="100000"/>
              </a:lnSpc>
              <a:spcBef>
                <a:spcPct val="0"/>
              </a:spcBef>
              <a:buClr>
                <a:srgbClr val="1A4499"/>
              </a:buClr>
              <a:buNone/>
              <a:defRPr/>
            </a:pPr>
            <a:r>
              <a:rPr lang="en-US" dirty="0" smtClean="0">
                <a:ea typeface="+mn-ea"/>
              </a:rPr>
              <a:t>Sparse matrix-matrix </a:t>
            </a:r>
          </a:p>
          <a:p>
            <a:pPr marL="421190" indent="-180511">
              <a:lnSpc>
                <a:spcPct val="100000"/>
              </a:lnSpc>
              <a:spcBef>
                <a:spcPct val="0"/>
              </a:spcBef>
              <a:buClr>
                <a:srgbClr val="1A4499"/>
              </a:buClr>
              <a:buNone/>
              <a:defRPr/>
            </a:pPr>
            <a:r>
              <a:rPr lang="en-US" dirty="0" smtClean="0">
                <a:ea typeface="+mn-ea"/>
              </a:rPr>
              <a:t>multiplication (SpGEMM)</a:t>
            </a:r>
          </a:p>
          <a:p>
            <a:pPr marL="421190" indent="-180511">
              <a:lnSpc>
                <a:spcPct val="100000"/>
              </a:lnSpc>
              <a:spcBef>
                <a:spcPct val="0"/>
              </a:spcBef>
              <a:buClr>
                <a:srgbClr val="1A4499"/>
              </a:buClr>
              <a:buFont typeface="Lucida Grande" charset="0"/>
              <a:buChar char="‣"/>
              <a:defRPr/>
            </a:pPr>
            <a:endParaRPr lang="en-US" sz="2500" dirty="0">
              <a:ea typeface="+mn-ea"/>
            </a:endParaRPr>
          </a:p>
          <a:p>
            <a:pPr marL="421190" indent="-180511">
              <a:lnSpc>
                <a:spcPct val="100000"/>
              </a:lnSpc>
              <a:spcBef>
                <a:spcPct val="0"/>
              </a:spcBef>
              <a:buClr>
                <a:srgbClr val="1A4499"/>
              </a:buClr>
              <a:buFont typeface="Lucida Grande" charset="0"/>
              <a:buChar char="‣"/>
              <a:defRPr/>
            </a:pPr>
            <a:endParaRPr lang="en-US" sz="2500" dirty="0">
              <a:ea typeface="+mn-ea"/>
            </a:endParaRPr>
          </a:p>
          <a:p>
            <a:pPr marL="421190" indent="-180511">
              <a:lnSpc>
                <a:spcPct val="100000"/>
              </a:lnSpc>
              <a:spcBef>
                <a:spcPct val="0"/>
              </a:spcBef>
              <a:buClr>
                <a:srgbClr val="1A4499"/>
              </a:buClr>
              <a:buNone/>
              <a:defRPr/>
            </a:pPr>
            <a:endParaRPr lang="en-US" sz="2500" dirty="0">
              <a:ea typeface="+mn-ea"/>
            </a:endParaRPr>
          </a:p>
          <a:p>
            <a:pPr marL="421190" indent="-180511">
              <a:lnSpc>
                <a:spcPct val="100000"/>
              </a:lnSpc>
              <a:spcBef>
                <a:spcPts val="422"/>
              </a:spcBef>
              <a:buClr>
                <a:srgbClr val="1A4499"/>
              </a:buClr>
              <a:buNone/>
              <a:defRPr/>
            </a:pPr>
            <a:endParaRPr lang="en-US" sz="2500" dirty="0">
              <a:ea typeface="+mn-ea"/>
            </a:endParaRPr>
          </a:p>
          <a:p>
            <a:pPr marL="421190" indent="-180511">
              <a:lnSpc>
                <a:spcPct val="100000"/>
              </a:lnSpc>
              <a:buClr>
                <a:srgbClr val="1A4499"/>
              </a:buClr>
              <a:buNone/>
              <a:defRPr/>
            </a:pPr>
            <a:r>
              <a:rPr lang="en-US" dirty="0" smtClean="0">
                <a:ea typeface="+mn-ea"/>
              </a:rPr>
              <a:t>Element-wise operations</a:t>
            </a:r>
            <a:endParaRPr lang="en-US" dirty="0">
              <a:ea typeface="+mn-ea"/>
            </a:endParaRPr>
          </a:p>
          <a:p>
            <a:pPr marL="0" lvl="1" indent="0">
              <a:lnSpc>
                <a:spcPct val="100000"/>
              </a:lnSpc>
              <a:spcBef>
                <a:spcPts val="422"/>
              </a:spcBef>
              <a:buNone/>
              <a:defRPr/>
            </a:pPr>
            <a:r>
              <a:rPr lang="en-US" dirty="0">
                <a:ea typeface="+mn-ea"/>
                <a:cs typeface="+mn-cs"/>
              </a:rPr>
              <a:t>         </a:t>
            </a:r>
            <a:endParaRPr lang="en-US" dirty="0">
              <a:ea typeface="+mn-ea"/>
              <a:cs typeface="+mn-cs"/>
              <a:sym typeface="Arial Bold" charset="0"/>
            </a:endParaRPr>
          </a:p>
        </p:txBody>
      </p:sp>
      <p:grpSp>
        <p:nvGrpSpPr>
          <p:cNvPr id="36868" name="Group 1"/>
          <p:cNvGrpSpPr>
            <a:grpSpLocks/>
          </p:cNvGrpSpPr>
          <p:nvPr/>
        </p:nvGrpSpPr>
        <p:grpSpPr bwMode="auto">
          <a:xfrm>
            <a:off x="0" y="0"/>
            <a:ext cx="9144000" cy="1295400"/>
            <a:chOff x="0" y="0"/>
            <a:chExt cx="8192" cy="1160"/>
          </a:xfrm>
        </p:grpSpPr>
        <p:sp>
          <p:nvSpPr>
            <p:cNvPr id="36957" name="Rectangle 2"/>
            <p:cNvSpPr>
              <a:spLocks/>
            </p:cNvSpPr>
            <p:nvPr/>
          </p:nvSpPr>
          <p:spPr bwMode="auto">
            <a:xfrm>
              <a:off x="0" y="0"/>
              <a:ext cx="8192" cy="116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6958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91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69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6" y="6307138"/>
            <a:ext cx="13747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Oval 4"/>
          <p:cNvSpPr>
            <a:spLocks noChangeAspect="1" noChangeArrowheads="1"/>
          </p:cNvSpPr>
          <p:nvPr/>
        </p:nvSpPr>
        <p:spPr bwMode="auto">
          <a:xfrm>
            <a:off x="838226" y="2432051"/>
            <a:ext cx="123825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6871" name="Oval 6"/>
          <p:cNvSpPr>
            <a:spLocks noChangeAspect="1" noChangeArrowheads="1"/>
          </p:cNvSpPr>
          <p:nvPr/>
        </p:nvSpPr>
        <p:spPr bwMode="auto">
          <a:xfrm>
            <a:off x="1435126" y="2432051"/>
            <a:ext cx="123825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/>
          </a:p>
        </p:txBody>
      </p:sp>
      <p:sp>
        <p:nvSpPr>
          <p:cNvPr id="36872" name="Oval 10"/>
          <p:cNvSpPr>
            <a:spLocks noChangeAspect="1" noChangeArrowheads="1"/>
          </p:cNvSpPr>
          <p:nvPr/>
        </p:nvSpPr>
        <p:spPr bwMode="auto">
          <a:xfrm>
            <a:off x="1135063" y="2684463"/>
            <a:ext cx="125412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/>
          </a:p>
        </p:txBody>
      </p:sp>
      <p:sp>
        <p:nvSpPr>
          <p:cNvPr id="36873" name="Oval 14"/>
          <p:cNvSpPr>
            <a:spLocks noChangeAspect="1" noChangeArrowheads="1"/>
          </p:cNvSpPr>
          <p:nvPr/>
        </p:nvSpPr>
        <p:spPr bwMode="auto">
          <a:xfrm>
            <a:off x="838226" y="2938463"/>
            <a:ext cx="123825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6874" name="Oval 15"/>
          <p:cNvSpPr>
            <a:spLocks noChangeAspect="1" noChangeArrowheads="1"/>
          </p:cNvSpPr>
          <p:nvPr/>
        </p:nvSpPr>
        <p:spPr bwMode="auto">
          <a:xfrm>
            <a:off x="1135063" y="2938463"/>
            <a:ext cx="125412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/>
          </a:p>
        </p:txBody>
      </p:sp>
      <p:sp>
        <p:nvSpPr>
          <p:cNvPr id="36875" name="Oval 21"/>
          <p:cNvSpPr>
            <a:spLocks noChangeAspect="1" noChangeArrowheads="1"/>
          </p:cNvSpPr>
          <p:nvPr/>
        </p:nvSpPr>
        <p:spPr bwMode="auto">
          <a:xfrm>
            <a:off x="1435126" y="3190875"/>
            <a:ext cx="123825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/>
          </a:p>
        </p:txBody>
      </p:sp>
      <p:sp>
        <p:nvSpPr>
          <p:cNvPr id="36876" name="Oval 22"/>
          <p:cNvSpPr>
            <a:spLocks noChangeAspect="1" noChangeArrowheads="1"/>
          </p:cNvSpPr>
          <p:nvPr/>
        </p:nvSpPr>
        <p:spPr bwMode="auto">
          <a:xfrm>
            <a:off x="1733576" y="3190875"/>
            <a:ext cx="123825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/>
          </a:p>
        </p:txBody>
      </p:sp>
      <p:sp>
        <p:nvSpPr>
          <p:cNvPr id="41" name="Rectangle 29"/>
          <p:cNvSpPr>
            <a:spLocks noChangeArrowheads="1"/>
          </p:cNvSpPr>
          <p:nvPr/>
        </p:nvSpPr>
        <p:spPr bwMode="auto">
          <a:xfrm>
            <a:off x="768351" y="2357439"/>
            <a:ext cx="1444625" cy="105568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lIns="64185" tIns="32089" rIns="64185" bIns="32089" anchor="ctr"/>
          <a:lstStyle/>
          <a:p>
            <a:pPr>
              <a:defRPr/>
            </a:pPr>
            <a:endParaRPr lang="en-US">
              <a:latin typeface="Verdana" pitchFamily="34" charset="0"/>
              <a:ea typeface="+mn-ea"/>
            </a:endParaRPr>
          </a:p>
        </p:txBody>
      </p:sp>
      <p:sp>
        <p:nvSpPr>
          <p:cNvPr id="36878" name="Oval 7"/>
          <p:cNvSpPr>
            <a:spLocks noChangeAspect="1" noChangeArrowheads="1"/>
          </p:cNvSpPr>
          <p:nvPr/>
        </p:nvSpPr>
        <p:spPr bwMode="auto">
          <a:xfrm>
            <a:off x="1995488" y="2428875"/>
            <a:ext cx="125412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/>
          </a:p>
        </p:txBody>
      </p:sp>
      <p:sp>
        <p:nvSpPr>
          <p:cNvPr id="36879" name="Oval 12"/>
          <p:cNvSpPr>
            <a:spLocks noChangeAspect="1" noChangeArrowheads="1"/>
          </p:cNvSpPr>
          <p:nvPr/>
        </p:nvSpPr>
        <p:spPr bwMode="auto">
          <a:xfrm>
            <a:off x="1995488" y="2681288"/>
            <a:ext cx="125412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/>
          </a:p>
        </p:txBody>
      </p:sp>
      <p:sp>
        <p:nvSpPr>
          <p:cNvPr id="36880" name="Oval 17"/>
          <p:cNvSpPr>
            <a:spLocks noChangeAspect="1" noChangeArrowheads="1"/>
          </p:cNvSpPr>
          <p:nvPr/>
        </p:nvSpPr>
        <p:spPr bwMode="auto">
          <a:xfrm>
            <a:off x="1995488" y="2933701"/>
            <a:ext cx="125412" cy="1095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/>
          </a:p>
        </p:txBody>
      </p:sp>
      <p:sp>
        <p:nvSpPr>
          <p:cNvPr id="36881" name="Oval 5"/>
          <p:cNvSpPr>
            <a:spLocks noChangeAspect="1" noChangeArrowheads="1"/>
          </p:cNvSpPr>
          <p:nvPr/>
        </p:nvSpPr>
        <p:spPr bwMode="auto">
          <a:xfrm>
            <a:off x="3078163" y="2432051"/>
            <a:ext cx="125412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/>
          </a:p>
        </p:txBody>
      </p:sp>
      <p:sp>
        <p:nvSpPr>
          <p:cNvPr id="36882" name="Oval 6"/>
          <p:cNvSpPr>
            <a:spLocks noChangeAspect="1" noChangeArrowheads="1"/>
          </p:cNvSpPr>
          <p:nvPr/>
        </p:nvSpPr>
        <p:spPr bwMode="auto">
          <a:xfrm>
            <a:off x="3378226" y="2432051"/>
            <a:ext cx="123825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/>
          </a:p>
        </p:txBody>
      </p:sp>
      <p:sp>
        <p:nvSpPr>
          <p:cNvPr id="36883" name="Oval 14"/>
          <p:cNvSpPr>
            <a:spLocks noChangeAspect="1" noChangeArrowheads="1"/>
          </p:cNvSpPr>
          <p:nvPr/>
        </p:nvSpPr>
        <p:spPr bwMode="auto">
          <a:xfrm>
            <a:off x="2779713" y="2938463"/>
            <a:ext cx="125412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6884" name="Oval 16"/>
          <p:cNvSpPr>
            <a:spLocks noChangeAspect="1" noChangeArrowheads="1"/>
          </p:cNvSpPr>
          <p:nvPr/>
        </p:nvSpPr>
        <p:spPr bwMode="auto">
          <a:xfrm>
            <a:off x="3378226" y="2938463"/>
            <a:ext cx="123825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/>
          </a:p>
        </p:txBody>
      </p:sp>
      <p:sp>
        <p:nvSpPr>
          <p:cNvPr id="36885" name="Oval 19"/>
          <p:cNvSpPr>
            <a:spLocks noChangeAspect="1" noChangeArrowheads="1"/>
          </p:cNvSpPr>
          <p:nvPr/>
        </p:nvSpPr>
        <p:spPr bwMode="auto">
          <a:xfrm>
            <a:off x="2779713" y="3190875"/>
            <a:ext cx="125412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9" name="Rectangle 29"/>
          <p:cNvSpPr>
            <a:spLocks noChangeArrowheads="1"/>
          </p:cNvSpPr>
          <p:nvPr/>
        </p:nvSpPr>
        <p:spPr bwMode="auto">
          <a:xfrm>
            <a:off x="2711450" y="2357440"/>
            <a:ext cx="895350" cy="1285875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lIns="64185" tIns="32089" rIns="64185" bIns="32089" anchor="ctr"/>
          <a:lstStyle/>
          <a:p>
            <a:pPr>
              <a:defRPr/>
            </a:pPr>
            <a:endParaRPr lang="en-US">
              <a:latin typeface="Verdana" pitchFamily="34" charset="0"/>
              <a:ea typeface="+mn-ea"/>
            </a:endParaRPr>
          </a:p>
        </p:txBody>
      </p:sp>
      <p:sp>
        <p:nvSpPr>
          <p:cNvPr id="36887" name="Oval 19"/>
          <p:cNvSpPr>
            <a:spLocks noChangeAspect="1" noChangeArrowheads="1"/>
          </p:cNvSpPr>
          <p:nvPr/>
        </p:nvSpPr>
        <p:spPr bwMode="auto">
          <a:xfrm>
            <a:off x="3076603" y="3186114"/>
            <a:ext cx="125413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/>
          </a:p>
        </p:txBody>
      </p:sp>
      <p:sp>
        <p:nvSpPr>
          <p:cNvPr id="36888" name="Text Box 96"/>
          <p:cNvSpPr txBox="1">
            <a:spLocks noChangeArrowheads="1"/>
          </p:cNvSpPr>
          <p:nvPr/>
        </p:nvSpPr>
        <p:spPr bwMode="auto">
          <a:xfrm>
            <a:off x="2243858" y="2636967"/>
            <a:ext cx="488696" cy="49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64185" tIns="32089" rIns="64185" bIns="32089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dirty="0">
                <a:latin typeface="ＭＳ ゴシック"/>
                <a:ea typeface="ＭＳ ゴシック"/>
                <a:cs typeface="ＭＳ ゴシック"/>
              </a:rPr>
              <a:t>×</a:t>
            </a:r>
            <a:endParaRPr lang="en-US" b="1" dirty="0"/>
          </a:p>
        </p:txBody>
      </p:sp>
      <p:sp>
        <p:nvSpPr>
          <p:cNvPr id="36889" name="Oval 19"/>
          <p:cNvSpPr>
            <a:spLocks noChangeAspect="1" noChangeArrowheads="1"/>
          </p:cNvSpPr>
          <p:nvPr/>
        </p:nvSpPr>
        <p:spPr bwMode="auto">
          <a:xfrm>
            <a:off x="3082951" y="3414714"/>
            <a:ext cx="123825" cy="1095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4185" tIns="32089" rIns="64185" bIns="32089" anchor="ctr"/>
          <a:lstStyle/>
          <a:p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292100" y="5762637"/>
            <a:ext cx="8851900" cy="372581"/>
          </a:xfrm>
          <a:prstGeom prst="rect">
            <a:avLst/>
          </a:prstGeom>
          <a:noFill/>
        </p:spPr>
        <p:txBody>
          <a:bodyPr lIns="64185" tIns="32089" rIns="64185" bIns="32089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Lucida Sans Unicode" charset="0"/>
                <a:sym typeface="Arial Bold" charset="0"/>
              </a:rPr>
              <a:t>Matrices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cs typeface="Lucida Sans Unicode" charset="0"/>
                <a:sym typeface="Arial Bold" charset="0"/>
              </a:rPr>
              <a:t>over 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Lucida Sans Unicode" charset="0"/>
                <a:sym typeface="Arial Bold" charset="0"/>
              </a:rPr>
              <a:t>various </a:t>
            </a:r>
            <a:r>
              <a:rPr lang="en-US" sz="2000" b="1" dirty="0" err="1">
                <a:solidFill>
                  <a:srgbClr val="FF0000"/>
                </a:solidFill>
                <a:latin typeface="+mn-lt"/>
                <a:cs typeface="Lucida Sans Unicode" charset="0"/>
                <a:sym typeface="Arial Bold" charset="0"/>
              </a:rPr>
              <a:t>semirings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Lucida Sans Unicode" charset="0"/>
                <a:sym typeface="Arial Bold" charset="0"/>
              </a:rPr>
              <a:t>:   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cs typeface="Lucida Sans Unicode" charset="0"/>
                <a:sym typeface="Arial Bold" charset="0"/>
              </a:rPr>
              <a:t>(+ .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x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cs typeface="Lucida Sans Unicode" charset="0"/>
                <a:sym typeface="Arial Bold" charset="0"/>
              </a:rPr>
              <a:t>),   (min . +),   (or . and),   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Lucida Sans Unicode" charset="0"/>
                <a:sym typeface="Arial Bold" charset="0"/>
              </a:rPr>
              <a:t>…</a:t>
            </a:r>
            <a:endParaRPr lang="en-US" sz="2000" b="1" dirty="0">
              <a:solidFill>
                <a:srgbClr val="FF0000"/>
              </a:solidFill>
              <a:latin typeface="+mn-lt"/>
              <a:ea typeface="ヒラギノ角ゴ ProN W6" charset="0"/>
              <a:cs typeface="Lucida Sans Unicode" charset="0"/>
              <a:sym typeface="Arial Bold" charset="0"/>
            </a:endParaRPr>
          </a:p>
        </p:txBody>
      </p:sp>
      <p:sp>
        <p:nvSpPr>
          <p:cNvPr id="36891" name="Rectangle 6"/>
          <p:cNvSpPr txBox="1">
            <a:spLocks noChangeArrowheads="1"/>
          </p:cNvSpPr>
          <p:nvPr/>
        </p:nvSpPr>
        <p:spPr bwMode="auto">
          <a:xfrm>
            <a:off x="4732366" y="1285875"/>
            <a:ext cx="4033837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651" tIns="35651" rIns="21036" bIns="35651"/>
          <a:lstStyle>
            <a:lvl1pPr marL="420688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423863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1A4499"/>
              </a:buClr>
              <a:buFontTx/>
              <a:buNone/>
            </a:pPr>
            <a:r>
              <a:rPr lang="en-US" sz="2400" dirty="0">
                <a:latin typeface="Arial" charset="0"/>
              </a:rPr>
              <a:t>Sparse matrix-dense vector multiplication</a:t>
            </a:r>
          </a:p>
          <a:p>
            <a:pPr eaLnBrk="1" hangingPunct="1">
              <a:spcBef>
                <a:spcPts val="425"/>
              </a:spcBef>
              <a:buClr>
                <a:srgbClr val="1A4499"/>
              </a:buClr>
              <a:buSzPct val="100000"/>
              <a:buNone/>
            </a:pPr>
            <a:endParaRPr lang="en-US" sz="2500" dirty="0">
              <a:latin typeface="Arial" charset="0"/>
            </a:endParaRPr>
          </a:p>
          <a:p>
            <a:pPr eaLnBrk="1" hangingPunct="1">
              <a:spcBef>
                <a:spcPts val="425"/>
              </a:spcBef>
              <a:buClr>
                <a:srgbClr val="1A4499"/>
              </a:buClr>
              <a:buSzPct val="100000"/>
              <a:buNone/>
            </a:pPr>
            <a:endParaRPr lang="en-US" sz="2500" dirty="0">
              <a:latin typeface="Arial" charset="0"/>
            </a:endParaRPr>
          </a:p>
          <a:p>
            <a:pPr eaLnBrk="1" hangingPunct="1">
              <a:spcBef>
                <a:spcPts val="425"/>
              </a:spcBef>
              <a:buClr>
                <a:srgbClr val="1A4499"/>
              </a:buClr>
              <a:buSzPct val="100000"/>
              <a:buNone/>
            </a:pPr>
            <a:endParaRPr lang="en-US" sz="2500" dirty="0">
              <a:latin typeface="Arial" charset="0"/>
            </a:endParaRPr>
          </a:p>
          <a:p>
            <a:pPr eaLnBrk="1" hangingPunct="1">
              <a:spcBef>
                <a:spcPts val="425"/>
              </a:spcBef>
              <a:buClr>
                <a:srgbClr val="1A4499"/>
              </a:buClr>
              <a:buSzPct val="100000"/>
              <a:buNone/>
            </a:pPr>
            <a:endParaRPr lang="en-US" sz="2500" dirty="0">
              <a:latin typeface="Arial" charset="0"/>
            </a:endParaRPr>
          </a:p>
          <a:p>
            <a:pPr lvl="1" eaLnBrk="1" hangingPunct="1">
              <a:spcBef>
                <a:spcPts val="425"/>
              </a:spcBef>
              <a:buClr>
                <a:srgbClr val="000000"/>
              </a:buClr>
              <a:buSzPct val="100000"/>
              <a:buNone/>
            </a:pPr>
            <a:r>
              <a:rPr lang="en-US" sz="2400" dirty="0">
                <a:latin typeface="Arial" charset="0"/>
              </a:rPr>
              <a:t>Sparse matrix indexing</a:t>
            </a:r>
          </a:p>
          <a:p>
            <a:pPr lvl="1" eaLnBrk="1" hangingPunct="1">
              <a:spcBef>
                <a:spcPts val="425"/>
              </a:spcBef>
              <a:buClr>
                <a:srgbClr val="000000"/>
              </a:buClr>
              <a:buSzPct val="100000"/>
              <a:buNone/>
            </a:pPr>
            <a:r>
              <a:rPr lang="en-US" sz="2500" dirty="0">
                <a:latin typeface="Arial" charset="0"/>
              </a:rPr>
              <a:t>         </a:t>
            </a:r>
            <a:endParaRPr lang="en-US" sz="2500" dirty="0">
              <a:solidFill>
                <a:srgbClr val="FF0000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grpSp>
        <p:nvGrpSpPr>
          <p:cNvPr id="36892" name="Group 127"/>
          <p:cNvGrpSpPr>
            <a:grpSpLocks/>
          </p:cNvGrpSpPr>
          <p:nvPr/>
        </p:nvGrpSpPr>
        <p:grpSpPr bwMode="auto">
          <a:xfrm>
            <a:off x="5322892" y="2357440"/>
            <a:ext cx="2249487" cy="1285875"/>
            <a:chOff x="7569200" y="3352800"/>
            <a:chExt cx="3200400" cy="1828799"/>
          </a:xfrm>
        </p:grpSpPr>
        <p:sp>
          <p:nvSpPr>
            <p:cNvPr id="36939" name="Oval 4"/>
            <p:cNvSpPr>
              <a:spLocks noChangeAspect="1" noChangeArrowheads="1"/>
            </p:cNvSpPr>
            <p:nvPr/>
          </p:nvSpPr>
          <p:spPr bwMode="auto">
            <a:xfrm>
              <a:off x="7667997" y="3458464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940" name="Oval 6"/>
            <p:cNvSpPr>
              <a:spLocks noChangeAspect="1" noChangeArrowheads="1"/>
            </p:cNvSpPr>
            <p:nvPr/>
          </p:nvSpPr>
          <p:spPr bwMode="auto">
            <a:xfrm>
              <a:off x="8518066" y="3458464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1" name="Oval 10"/>
            <p:cNvSpPr>
              <a:spLocks noChangeAspect="1" noChangeArrowheads="1"/>
            </p:cNvSpPr>
            <p:nvPr/>
          </p:nvSpPr>
          <p:spPr bwMode="auto">
            <a:xfrm>
              <a:off x="8092002" y="3818440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2" name="Oval 14"/>
            <p:cNvSpPr>
              <a:spLocks noChangeAspect="1" noChangeArrowheads="1"/>
            </p:cNvSpPr>
            <p:nvPr/>
          </p:nvSpPr>
          <p:spPr bwMode="auto">
            <a:xfrm>
              <a:off x="7667997" y="4178415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943" name="Oval 15"/>
            <p:cNvSpPr>
              <a:spLocks noChangeAspect="1" noChangeArrowheads="1"/>
            </p:cNvSpPr>
            <p:nvPr/>
          </p:nvSpPr>
          <p:spPr bwMode="auto">
            <a:xfrm>
              <a:off x="8092002" y="4178415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4" name="Oval 21"/>
            <p:cNvSpPr>
              <a:spLocks noChangeAspect="1" noChangeArrowheads="1"/>
            </p:cNvSpPr>
            <p:nvPr/>
          </p:nvSpPr>
          <p:spPr bwMode="auto">
            <a:xfrm>
              <a:off x="8518066" y="4538390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5" name="Oval 22"/>
            <p:cNvSpPr>
              <a:spLocks noChangeAspect="1" noChangeArrowheads="1"/>
            </p:cNvSpPr>
            <p:nvPr/>
          </p:nvSpPr>
          <p:spPr bwMode="auto">
            <a:xfrm>
              <a:off x="8942072" y="4538390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29"/>
            <p:cNvSpPr>
              <a:spLocks noChangeArrowheads="1"/>
            </p:cNvSpPr>
            <p:nvPr/>
          </p:nvSpPr>
          <p:spPr bwMode="auto">
            <a:xfrm>
              <a:off x="7569200" y="3352800"/>
              <a:ext cx="2055303" cy="1501421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36947" name="Oval 7"/>
            <p:cNvSpPr>
              <a:spLocks noChangeAspect="1" noChangeArrowheads="1"/>
            </p:cNvSpPr>
            <p:nvPr/>
          </p:nvSpPr>
          <p:spPr bwMode="auto">
            <a:xfrm>
              <a:off x="9315328" y="3453393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8" name="Oval 12"/>
            <p:cNvSpPr>
              <a:spLocks noChangeAspect="1" noChangeArrowheads="1"/>
            </p:cNvSpPr>
            <p:nvPr/>
          </p:nvSpPr>
          <p:spPr bwMode="auto">
            <a:xfrm>
              <a:off x="9315328" y="3813369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9" name="Oval 17"/>
            <p:cNvSpPr>
              <a:spLocks noChangeAspect="1" noChangeArrowheads="1"/>
            </p:cNvSpPr>
            <p:nvPr/>
          </p:nvSpPr>
          <p:spPr bwMode="auto">
            <a:xfrm>
              <a:off x="9315328" y="4173344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0" name="Oval 14"/>
            <p:cNvSpPr>
              <a:spLocks noChangeAspect="1" noChangeArrowheads="1"/>
            </p:cNvSpPr>
            <p:nvPr/>
          </p:nvSpPr>
          <p:spPr bwMode="auto">
            <a:xfrm>
              <a:off x="10431248" y="4178415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951" name="Oval 19"/>
            <p:cNvSpPr>
              <a:spLocks noChangeAspect="1" noChangeArrowheads="1"/>
            </p:cNvSpPr>
            <p:nvPr/>
          </p:nvSpPr>
          <p:spPr bwMode="auto">
            <a:xfrm>
              <a:off x="10431248" y="4538390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1" name="Rectangle 29"/>
            <p:cNvSpPr>
              <a:spLocks noChangeArrowheads="1"/>
            </p:cNvSpPr>
            <p:nvPr/>
          </p:nvSpPr>
          <p:spPr bwMode="auto">
            <a:xfrm>
              <a:off x="10331436" y="3352800"/>
              <a:ext cx="438164" cy="1828799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36953" name="Text Box 96"/>
            <p:cNvSpPr txBox="1">
              <a:spLocks noChangeArrowheads="1"/>
            </p:cNvSpPr>
            <p:nvPr/>
          </p:nvSpPr>
          <p:spPr bwMode="auto">
            <a:xfrm>
              <a:off x="9603110" y="3733800"/>
              <a:ext cx="773591" cy="744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dirty="0">
                  <a:latin typeface="ＭＳ ゴシック"/>
                  <a:ea typeface="ＭＳ ゴシック"/>
                  <a:cs typeface="ＭＳ ゴシック"/>
                </a:rPr>
                <a:t>×</a:t>
              </a:r>
              <a:endParaRPr lang="en-US" sz="2400" b="1" dirty="0"/>
            </a:p>
          </p:txBody>
        </p:sp>
        <p:sp>
          <p:nvSpPr>
            <p:cNvPr id="36954" name="Oval 14"/>
            <p:cNvSpPr>
              <a:spLocks noChangeAspect="1" noChangeArrowheads="1"/>
            </p:cNvSpPr>
            <p:nvPr/>
          </p:nvSpPr>
          <p:spPr bwMode="auto">
            <a:xfrm>
              <a:off x="10440188" y="3505200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955" name="Oval 19"/>
            <p:cNvSpPr>
              <a:spLocks noChangeAspect="1" noChangeArrowheads="1"/>
            </p:cNvSpPr>
            <p:nvPr/>
          </p:nvSpPr>
          <p:spPr bwMode="auto">
            <a:xfrm>
              <a:off x="10440188" y="3865175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956" name="Oval 19"/>
            <p:cNvSpPr>
              <a:spLocks noChangeAspect="1" noChangeArrowheads="1"/>
            </p:cNvSpPr>
            <p:nvPr/>
          </p:nvSpPr>
          <p:spPr bwMode="auto">
            <a:xfrm>
              <a:off x="10440188" y="4875181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36893" name="Group 162"/>
          <p:cNvGrpSpPr>
            <a:grpSpLocks/>
          </p:cNvGrpSpPr>
          <p:nvPr/>
        </p:nvGrpSpPr>
        <p:grpSpPr bwMode="auto">
          <a:xfrm>
            <a:off x="5324475" y="4446590"/>
            <a:ext cx="3373438" cy="1057275"/>
            <a:chOff x="7645401" y="6324601"/>
            <a:chExt cx="4797924" cy="1502400"/>
          </a:xfrm>
        </p:grpSpPr>
        <p:grpSp>
          <p:nvGrpSpPr>
            <p:cNvPr id="36919" name="Group 156"/>
            <p:cNvGrpSpPr>
              <a:grpSpLocks/>
            </p:cNvGrpSpPr>
            <p:nvPr/>
          </p:nvGrpSpPr>
          <p:grpSpPr bwMode="auto">
            <a:xfrm>
              <a:off x="10388600" y="6324601"/>
              <a:ext cx="2054725" cy="1502400"/>
              <a:chOff x="10388600" y="6324601"/>
              <a:chExt cx="2054725" cy="1502400"/>
            </a:xfrm>
          </p:grpSpPr>
          <p:sp>
            <p:nvSpPr>
              <p:cNvPr id="36928" name="Oval 4"/>
              <p:cNvSpPr>
                <a:spLocks noChangeAspect="1" noChangeArrowheads="1"/>
              </p:cNvSpPr>
              <p:nvPr/>
            </p:nvSpPr>
            <p:spPr bwMode="auto">
              <a:xfrm>
                <a:off x="10487397" y="6430265"/>
                <a:ext cx="177012" cy="154019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6929" name="Oval 6"/>
              <p:cNvSpPr>
                <a:spLocks noChangeAspect="1" noChangeArrowheads="1"/>
              </p:cNvSpPr>
              <p:nvPr/>
            </p:nvSpPr>
            <p:spPr bwMode="auto">
              <a:xfrm>
                <a:off x="11337466" y="6430265"/>
                <a:ext cx="177012" cy="154019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0" name="Oval 10"/>
              <p:cNvSpPr>
                <a:spLocks noChangeAspect="1" noChangeArrowheads="1"/>
              </p:cNvSpPr>
              <p:nvPr/>
            </p:nvSpPr>
            <p:spPr bwMode="auto">
              <a:xfrm>
                <a:off x="10911402" y="6790241"/>
                <a:ext cx="177012" cy="1540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1" name="Oval 14"/>
              <p:cNvSpPr>
                <a:spLocks noChangeAspect="1" noChangeArrowheads="1"/>
              </p:cNvSpPr>
              <p:nvPr/>
            </p:nvSpPr>
            <p:spPr bwMode="auto">
              <a:xfrm>
                <a:off x="10487397" y="7150216"/>
                <a:ext cx="177012" cy="1540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6932" name="Oval 15"/>
              <p:cNvSpPr>
                <a:spLocks noChangeAspect="1" noChangeArrowheads="1"/>
              </p:cNvSpPr>
              <p:nvPr/>
            </p:nvSpPr>
            <p:spPr bwMode="auto">
              <a:xfrm>
                <a:off x="10911402" y="7150216"/>
                <a:ext cx="177012" cy="1540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3" name="Oval 21"/>
              <p:cNvSpPr>
                <a:spLocks noChangeAspect="1" noChangeArrowheads="1"/>
              </p:cNvSpPr>
              <p:nvPr/>
            </p:nvSpPr>
            <p:spPr bwMode="auto">
              <a:xfrm>
                <a:off x="11337466" y="7510191"/>
                <a:ext cx="177012" cy="1540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4" name="Oval 22"/>
              <p:cNvSpPr>
                <a:spLocks noChangeAspect="1" noChangeArrowheads="1"/>
              </p:cNvSpPr>
              <p:nvPr/>
            </p:nvSpPr>
            <p:spPr bwMode="auto">
              <a:xfrm>
                <a:off x="11761472" y="7510191"/>
                <a:ext cx="177012" cy="1540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29"/>
              <p:cNvSpPr>
                <a:spLocks noChangeArrowheads="1"/>
              </p:cNvSpPr>
              <p:nvPr/>
            </p:nvSpPr>
            <p:spPr bwMode="auto">
              <a:xfrm>
                <a:off x="10388685" y="6324601"/>
                <a:ext cx="2054640" cy="1502400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36936" name="Oval 7"/>
              <p:cNvSpPr>
                <a:spLocks noChangeAspect="1" noChangeArrowheads="1"/>
              </p:cNvSpPr>
              <p:nvPr/>
            </p:nvSpPr>
            <p:spPr bwMode="auto">
              <a:xfrm>
                <a:off x="12134728" y="6425194"/>
                <a:ext cx="177012" cy="154019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7" name="Oval 12"/>
              <p:cNvSpPr>
                <a:spLocks noChangeAspect="1" noChangeArrowheads="1"/>
              </p:cNvSpPr>
              <p:nvPr/>
            </p:nvSpPr>
            <p:spPr bwMode="auto">
              <a:xfrm>
                <a:off x="12134728" y="6785170"/>
                <a:ext cx="177012" cy="1540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8" name="Oval 17"/>
              <p:cNvSpPr>
                <a:spLocks noChangeAspect="1" noChangeArrowheads="1"/>
              </p:cNvSpPr>
              <p:nvPr/>
            </p:nvSpPr>
            <p:spPr bwMode="auto">
              <a:xfrm>
                <a:off x="12134728" y="7145145"/>
                <a:ext cx="177012" cy="1540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20" name="Group 155"/>
            <p:cNvGrpSpPr>
              <a:grpSpLocks/>
            </p:cNvGrpSpPr>
            <p:nvPr/>
          </p:nvGrpSpPr>
          <p:grpSpPr bwMode="auto">
            <a:xfrm>
              <a:off x="7645401" y="6629400"/>
              <a:ext cx="1371599" cy="838200"/>
              <a:chOff x="7493001" y="6324600"/>
              <a:chExt cx="1371599" cy="838200"/>
            </a:xfrm>
          </p:grpSpPr>
          <p:sp>
            <p:nvSpPr>
              <p:cNvPr id="149" name="Rectangle 29"/>
              <p:cNvSpPr>
                <a:spLocks noChangeArrowheads="1"/>
              </p:cNvSpPr>
              <p:nvPr/>
            </p:nvSpPr>
            <p:spPr bwMode="auto">
              <a:xfrm>
                <a:off x="7493001" y="6324341"/>
                <a:ext cx="1370514" cy="839179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36923" name="Oval 4"/>
              <p:cNvSpPr>
                <a:spLocks noChangeAspect="1" noChangeArrowheads="1"/>
              </p:cNvSpPr>
              <p:nvPr/>
            </p:nvSpPr>
            <p:spPr bwMode="auto">
              <a:xfrm>
                <a:off x="7645400" y="6477000"/>
                <a:ext cx="177012" cy="154019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6924" name="Oval 4"/>
              <p:cNvSpPr>
                <a:spLocks noChangeAspect="1" noChangeArrowheads="1"/>
              </p:cNvSpPr>
              <p:nvPr/>
            </p:nvSpPr>
            <p:spPr bwMode="auto">
              <a:xfrm>
                <a:off x="8077988" y="6475381"/>
                <a:ext cx="177012" cy="154019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6925" name="Oval 4"/>
              <p:cNvSpPr>
                <a:spLocks noChangeAspect="1" noChangeArrowheads="1"/>
              </p:cNvSpPr>
              <p:nvPr/>
            </p:nvSpPr>
            <p:spPr bwMode="auto">
              <a:xfrm>
                <a:off x="8535188" y="6477000"/>
                <a:ext cx="177012" cy="154019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6926" name="Oval 4"/>
              <p:cNvSpPr>
                <a:spLocks noChangeAspect="1" noChangeArrowheads="1"/>
              </p:cNvSpPr>
              <p:nvPr/>
            </p:nvSpPr>
            <p:spPr bwMode="auto">
              <a:xfrm>
                <a:off x="7645400" y="6818281"/>
                <a:ext cx="177012" cy="154019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6927" name="Oval 4"/>
              <p:cNvSpPr>
                <a:spLocks noChangeAspect="1" noChangeArrowheads="1"/>
              </p:cNvSpPr>
              <p:nvPr/>
            </p:nvSpPr>
            <p:spPr bwMode="auto">
              <a:xfrm>
                <a:off x="8535188" y="6818281"/>
                <a:ext cx="177012" cy="154019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36921" name="Straight Arrow Connector 160"/>
            <p:cNvCxnSpPr>
              <a:cxnSpLocks noChangeShapeType="1"/>
            </p:cNvCxnSpPr>
            <p:nvPr/>
          </p:nvCxnSpPr>
          <p:spPr bwMode="auto">
            <a:xfrm rot="10800000">
              <a:off x="9321800" y="7010400"/>
              <a:ext cx="762000" cy="1588"/>
            </a:xfrm>
            <a:prstGeom prst="straightConnector1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894" name="Group 198"/>
          <p:cNvGrpSpPr>
            <a:grpSpLocks/>
          </p:cNvGrpSpPr>
          <p:nvPr/>
        </p:nvGrpSpPr>
        <p:grpSpPr bwMode="auto">
          <a:xfrm>
            <a:off x="768351" y="4446590"/>
            <a:ext cx="3375025" cy="1057275"/>
            <a:chOff x="1092200" y="6324600"/>
            <a:chExt cx="4800600" cy="1502400"/>
          </a:xfrm>
        </p:grpSpPr>
        <p:sp>
          <p:nvSpPr>
            <p:cNvPr id="36896" name="Oval 4"/>
            <p:cNvSpPr>
              <a:spLocks noChangeAspect="1" noChangeArrowheads="1"/>
            </p:cNvSpPr>
            <p:nvPr/>
          </p:nvSpPr>
          <p:spPr bwMode="auto">
            <a:xfrm>
              <a:off x="1190997" y="6430264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897" name="Oval 6"/>
            <p:cNvSpPr>
              <a:spLocks noChangeAspect="1" noChangeArrowheads="1"/>
            </p:cNvSpPr>
            <p:nvPr/>
          </p:nvSpPr>
          <p:spPr bwMode="auto">
            <a:xfrm>
              <a:off x="2041066" y="6430264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8" name="Oval 10"/>
            <p:cNvSpPr>
              <a:spLocks noChangeAspect="1" noChangeArrowheads="1"/>
            </p:cNvSpPr>
            <p:nvPr/>
          </p:nvSpPr>
          <p:spPr bwMode="auto">
            <a:xfrm>
              <a:off x="1615002" y="6790240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9" name="Oval 14"/>
            <p:cNvSpPr>
              <a:spLocks noChangeAspect="1" noChangeArrowheads="1"/>
            </p:cNvSpPr>
            <p:nvPr/>
          </p:nvSpPr>
          <p:spPr bwMode="auto">
            <a:xfrm>
              <a:off x="1190997" y="7150215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900" name="Oval 15"/>
            <p:cNvSpPr>
              <a:spLocks noChangeAspect="1" noChangeArrowheads="1"/>
            </p:cNvSpPr>
            <p:nvPr/>
          </p:nvSpPr>
          <p:spPr bwMode="auto">
            <a:xfrm>
              <a:off x="1615002" y="7150215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1" name="Oval 21"/>
            <p:cNvSpPr>
              <a:spLocks noChangeAspect="1" noChangeArrowheads="1"/>
            </p:cNvSpPr>
            <p:nvPr/>
          </p:nvSpPr>
          <p:spPr bwMode="auto">
            <a:xfrm>
              <a:off x="2041066" y="7510190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2" name="Oval 22"/>
            <p:cNvSpPr>
              <a:spLocks noChangeAspect="1" noChangeArrowheads="1"/>
            </p:cNvSpPr>
            <p:nvPr/>
          </p:nvSpPr>
          <p:spPr bwMode="auto">
            <a:xfrm>
              <a:off x="2465072" y="7510190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Rectangle 29"/>
            <p:cNvSpPr>
              <a:spLocks noChangeArrowheads="1"/>
            </p:cNvSpPr>
            <p:nvPr/>
          </p:nvSpPr>
          <p:spPr bwMode="auto">
            <a:xfrm>
              <a:off x="1092200" y="6324600"/>
              <a:ext cx="2054819" cy="1502400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36904" name="Oval 7"/>
            <p:cNvSpPr>
              <a:spLocks noChangeAspect="1" noChangeArrowheads="1"/>
            </p:cNvSpPr>
            <p:nvPr/>
          </p:nvSpPr>
          <p:spPr bwMode="auto">
            <a:xfrm>
              <a:off x="2838328" y="6425193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5" name="Oval 12"/>
            <p:cNvSpPr>
              <a:spLocks noChangeAspect="1" noChangeArrowheads="1"/>
            </p:cNvSpPr>
            <p:nvPr/>
          </p:nvSpPr>
          <p:spPr bwMode="auto">
            <a:xfrm>
              <a:off x="2838328" y="6785169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6" name="Oval 17"/>
            <p:cNvSpPr>
              <a:spLocks noChangeAspect="1" noChangeArrowheads="1"/>
            </p:cNvSpPr>
            <p:nvPr/>
          </p:nvSpPr>
          <p:spPr bwMode="auto">
            <a:xfrm>
              <a:off x="2838328" y="7145144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7" name="Oval 4"/>
            <p:cNvSpPr>
              <a:spLocks noChangeAspect="1" noChangeArrowheads="1"/>
            </p:cNvSpPr>
            <p:nvPr/>
          </p:nvSpPr>
          <p:spPr bwMode="auto">
            <a:xfrm>
              <a:off x="4344188" y="6430264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908" name="Oval 6"/>
            <p:cNvSpPr>
              <a:spLocks noChangeAspect="1" noChangeArrowheads="1"/>
            </p:cNvSpPr>
            <p:nvPr/>
          </p:nvSpPr>
          <p:spPr bwMode="auto">
            <a:xfrm>
              <a:off x="5201438" y="6430264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9" name="Oval 10"/>
            <p:cNvSpPr>
              <a:spLocks noChangeAspect="1" noChangeArrowheads="1"/>
            </p:cNvSpPr>
            <p:nvPr/>
          </p:nvSpPr>
          <p:spPr bwMode="auto">
            <a:xfrm>
              <a:off x="4782338" y="6790240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0" name="Oval 15"/>
            <p:cNvSpPr>
              <a:spLocks noChangeAspect="1" noChangeArrowheads="1"/>
            </p:cNvSpPr>
            <p:nvPr/>
          </p:nvSpPr>
          <p:spPr bwMode="auto">
            <a:xfrm>
              <a:off x="4360877" y="7150215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1" name="Oval 21"/>
            <p:cNvSpPr>
              <a:spLocks noChangeAspect="1" noChangeArrowheads="1"/>
            </p:cNvSpPr>
            <p:nvPr/>
          </p:nvSpPr>
          <p:spPr bwMode="auto">
            <a:xfrm>
              <a:off x="4786941" y="7510190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2" name="Oval 22"/>
            <p:cNvSpPr>
              <a:spLocks noChangeAspect="1" noChangeArrowheads="1"/>
            </p:cNvSpPr>
            <p:nvPr/>
          </p:nvSpPr>
          <p:spPr bwMode="auto">
            <a:xfrm>
              <a:off x="5210947" y="7510190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Rectangle 29"/>
            <p:cNvSpPr>
              <a:spLocks noChangeArrowheads="1"/>
            </p:cNvSpPr>
            <p:nvPr/>
          </p:nvSpPr>
          <p:spPr bwMode="auto">
            <a:xfrm>
              <a:off x="3837981" y="6324600"/>
              <a:ext cx="2054819" cy="1502400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36914" name="Oval 7"/>
            <p:cNvSpPr>
              <a:spLocks noChangeAspect="1" noChangeArrowheads="1"/>
            </p:cNvSpPr>
            <p:nvPr/>
          </p:nvSpPr>
          <p:spPr bwMode="auto">
            <a:xfrm>
              <a:off x="5565153" y="6781800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5" name="Oval 12"/>
            <p:cNvSpPr>
              <a:spLocks noChangeAspect="1" noChangeArrowheads="1"/>
            </p:cNvSpPr>
            <p:nvPr/>
          </p:nvSpPr>
          <p:spPr bwMode="auto">
            <a:xfrm>
              <a:off x="5207000" y="7161181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6" name="Oval 17"/>
            <p:cNvSpPr>
              <a:spLocks noChangeAspect="1" noChangeArrowheads="1"/>
            </p:cNvSpPr>
            <p:nvPr/>
          </p:nvSpPr>
          <p:spPr bwMode="auto">
            <a:xfrm>
              <a:off x="4782338" y="7145144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7" name="Text Box 96"/>
            <p:cNvSpPr txBox="1">
              <a:spLocks noChangeArrowheads="1"/>
            </p:cNvSpPr>
            <p:nvPr/>
          </p:nvSpPr>
          <p:spPr bwMode="auto">
            <a:xfrm>
              <a:off x="3142138" y="6705602"/>
              <a:ext cx="732081" cy="656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2400" b="1" dirty="0"/>
                <a:t>.*</a:t>
              </a:r>
            </a:p>
          </p:txBody>
        </p:sp>
        <p:sp>
          <p:nvSpPr>
            <p:cNvPr id="36918" name="Oval 22"/>
            <p:cNvSpPr>
              <a:spLocks noChangeAspect="1" noChangeArrowheads="1"/>
            </p:cNvSpPr>
            <p:nvPr/>
          </p:nvSpPr>
          <p:spPr bwMode="auto">
            <a:xfrm>
              <a:off x="3968750" y="7504081"/>
              <a:ext cx="177012" cy="1540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" name="Rectangle 2"/>
          <p:cNvSpPr txBox="1">
            <a:spLocks noChangeArrowheads="1"/>
          </p:cNvSpPr>
          <p:nvPr/>
        </p:nvSpPr>
        <p:spPr bwMode="auto">
          <a:xfrm>
            <a:off x="0" y="0"/>
            <a:ext cx="845978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4" tIns="45647" rIns="91294" bIns="45647" anchor="ctr"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 Sparse array-based primitives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9480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35" name="Rectangle 6"/>
          <p:cNvSpPr>
            <a:spLocks noGrp="1" noChangeArrowheads="1"/>
          </p:cNvSpPr>
          <p:nvPr>
            <p:ph idx="1"/>
          </p:nvPr>
        </p:nvSpPr>
        <p:spPr>
          <a:xfrm>
            <a:off x="247478" y="1500039"/>
            <a:ext cx="8429625" cy="1304925"/>
          </a:xfrm>
        </p:spPr>
        <p:txBody>
          <a:bodyPr rIns="116764">
            <a:normAutofit fontScale="85000" lnSpcReduction="10000"/>
          </a:bodyPr>
          <a:lstStyle/>
          <a:p>
            <a:pPr algn="ctr">
              <a:buFontTx/>
              <a:buNone/>
            </a:pPr>
            <a:r>
              <a:rPr lang="en-US">
                <a:solidFill>
                  <a:srgbClr val="FF0000"/>
                </a:solidFill>
                <a:latin typeface="Arial" charset="0"/>
                <a:cs typeface="Lucida Grande" charset="0"/>
              </a:rPr>
              <a:t>Many irregular applications contain </a:t>
            </a:r>
            <a:br>
              <a:rPr lang="en-US">
                <a:solidFill>
                  <a:srgbClr val="FF0000"/>
                </a:solidFill>
                <a:latin typeface="Arial" charset="0"/>
                <a:cs typeface="Lucida Grande" charset="0"/>
              </a:rPr>
            </a:br>
            <a:r>
              <a:rPr lang="en-US">
                <a:solidFill>
                  <a:srgbClr val="FF0000"/>
                </a:solidFill>
                <a:latin typeface="Arial" charset="0"/>
                <a:cs typeface="Lucida Grande" charset="0"/>
              </a:rPr>
              <a:t>coarse-grained parallelism that can be exploited </a:t>
            </a:r>
            <a:br>
              <a:rPr lang="en-US">
                <a:solidFill>
                  <a:srgbClr val="FF0000"/>
                </a:solidFill>
                <a:latin typeface="Arial" charset="0"/>
                <a:cs typeface="Lucida Grande" charset="0"/>
              </a:rPr>
            </a:br>
            <a:r>
              <a:rPr lang="en-US">
                <a:solidFill>
                  <a:srgbClr val="FF0000"/>
                </a:solidFill>
                <a:latin typeface="Arial" charset="0"/>
                <a:cs typeface="Lucida Grande" charset="0"/>
              </a:rPr>
              <a:t>by abstractions at the proper level.</a:t>
            </a: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136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106445"/>
              </p:ext>
            </p:extLst>
          </p:nvPr>
        </p:nvGraphicFramePr>
        <p:xfrm>
          <a:off x="638004" y="2988909"/>
          <a:ext cx="7678737" cy="3221038"/>
        </p:xfrm>
        <a:graphic>
          <a:graphicData uri="http://schemas.openxmlformats.org/drawingml/2006/table">
            <a:tbl>
              <a:tblPr firstRow="1" lastCol="1">
                <a:tableStyleId>{10A1B5D5-9B99-4C35-A422-299274C87663}</a:tableStyleId>
              </a:tblPr>
              <a:tblGrid>
                <a:gridCol w="3820950"/>
                <a:gridCol w="3857787"/>
              </a:tblGrid>
              <a:tr h="86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3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old" charset="0"/>
                        </a:rPr>
                        <a:t>Traditional graph computations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charset="0"/>
                        <a:cs typeface="Arial Bold" charset="0"/>
                        <a:sym typeface="Arial Bold" charset="0"/>
                      </a:endParaRPr>
                    </a:p>
                  </a:txBody>
                  <a:tcPr marL="35720" marR="35720" marT="35715" marB="3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3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old" charset="0"/>
                        </a:rPr>
                        <a:t>Graphs in the language of linear algebra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charset="0"/>
                        <a:cs typeface="Arial Bold" charset="0"/>
                        <a:sym typeface="Arial Bold" charset="0"/>
                      </a:endParaRPr>
                    </a:p>
                  </a:txBody>
                  <a:tcPr marL="35720" marR="35720" marT="35715" marB="3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86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Data driven,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unpredictable communication.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20" marR="35720" marT="35715" marB="3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Fixed communication patterns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20" marR="35720" marT="35715" marB="3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Irregular and unstructured,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poor locality of reference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20" marR="35720" marT="35715" marB="3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Operations on matrix blocks exploit memory hierarchy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20" marR="35720" marT="35715" marB="3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Fine grained data accesses, dominated by latency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20" marR="35720" marT="35715" marB="3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Coarse grained parallelism, bandwidth limited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20" marR="35720" marT="35715" marB="3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" y="1"/>
            <a:ext cx="8691942" cy="545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777" tIns="50777" rIns="166318" bIns="50777" numCol="1" anchor="ctr" anchorCtr="0" compatLnSpc="1">
            <a:prstTxWarp prst="textNoShape">
              <a:avLst/>
            </a:prstTxWarp>
          </a:bodyPr>
          <a:lstStyle/>
          <a:p>
            <a:pPr marL="40160" defTabSz="642552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3200" kern="0" dirty="0">
                <a:solidFill>
                  <a:srgbClr val="FFFF00"/>
                </a:solidFill>
                <a:latin typeface="Calibri"/>
                <a:ea typeface="+mn-ea"/>
                <a:cs typeface="Arial" pitchFamily="34" charset="0"/>
                <a:sym typeface="Arial Bold" charset="0"/>
              </a:rPr>
              <a:t>The case for </a:t>
            </a:r>
            <a:r>
              <a:rPr lang="en-US" sz="3200" kern="0" dirty="0" smtClean="0">
                <a:solidFill>
                  <a:srgbClr val="FFFF00"/>
                </a:solidFill>
                <a:latin typeface="Calibri"/>
                <a:ea typeface="+mn-ea"/>
                <a:cs typeface="Arial" pitchFamily="34" charset="0"/>
                <a:sym typeface="Arial Bold" charset="0"/>
              </a:rPr>
              <a:t>sparse matrix graph primitives</a:t>
            </a:r>
            <a:endParaRPr lang="en-US" sz="3200" kern="0" dirty="0">
              <a:solidFill>
                <a:srgbClr val="FFFF00"/>
              </a:solidFill>
              <a:latin typeface="Calibri"/>
              <a:ea typeface="+mn-ea"/>
              <a:cs typeface="Arial" pitchFamily="34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Matrices over </a:t>
            </a:r>
            <a:r>
              <a:rPr lang="en-US" b="0" dirty="0" err="1" smtClean="0"/>
              <a:t>semirings</a:t>
            </a:r>
            <a:endParaRPr lang="en-US" b="0" dirty="0"/>
          </a:p>
        </p:txBody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349375"/>
            <a:ext cx="8229600" cy="55086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E.g. matrix </a:t>
            </a:r>
            <a:r>
              <a:rPr lang="en-US" dirty="0"/>
              <a:t>multiplication   </a:t>
            </a:r>
            <a:r>
              <a:rPr lang="en-US" b="1" dirty="0">
                <a:solidFill>
                  <a:srgbClr val="FF0000"/>
                </a:solidFill>
              </a:rPr>
              <a:t>C = AB</a:t>
            </a:r>
            <a:r>
              <a:rPr lang="en-US" sz="2800" b="1" dirty="0">
                <a:solidFill>
                  <a:schemeClr val="hlink"/>
                </a:solidFill>
              </a:rPr>
              <a:t>  </a:t>
            </a:r>
            <a:r>
              <a:rPr lang="en-US" dirty="0"/>
              <a:t>(or matrix/vector):</a:t>
            </a:r>
          </a:p>
          <a:p>
            <a:pPr algn="ctr">
              <a:lnSpc>
                <a:spcPct val="85000"/>
              </a:lnSpc>
              <a:buFontTx/>
              <a:buNone/>
            </a:pPr>
            <a:r>
              <a:rPr lang="en-US" sz="900" dirty="0">
                <a:solidFill>
                  <a:schemeClr val="hlink"/>
                </a:solidFill>
              </a:rPr>
              <a:t>  </a:t>
            </a:r>
          </a:p>
          <a:p>
            <a:pPr algn="ctr">
              <a:lnSpc>
                <a:spcPct val="85000"/>
              </a:lnSpc>
              <a:buFontTx/>
              <a:buNone/>
            </a:pPr>
            <a:r>
              <a:rPr lang="en-US" b="1" dirty="0" err="1">
                <a:solidFill>
                  <a:srgbClr val="FF0000"/>
                </a:solidFill>
              </a:rPr>
              <a:t>C</a:t>
            </a:r>
            <a:r>
              <a:rPr lang="en-US" b="1" baseline="-25000" dirty="0" err="1">
                <a:solidFill>
                  <a:srgbClr val="FF0000"/>
                </a:solidFill>
              </a:rPr>
              <a:t>i,j</a:t>
            </a:r>
            <a:r>
              <a:rPr lang="en-US" b="1" dirty="0">
                <a:solidFill>
                  <a:srgbClr val="FF0000"/>
                </a:solidFill>
              </a:rPr>
              <a:t> = A</a:t>
            </a:r>
            <a:r>
              <a:rPr lang="en-US" b="1" baseline="-25000" dirty="0">
                <a:solidFill>
                  <a:srgbClr val="FF0000"/>
                </a:solidFill>
              </a:rPr>
              <a:t>i,1</a:t>
            </a:r>
            <a:r>
              <a:rPr lang="en-US" b="1" dirty="0">
                <a:solidFill>
                  <a:srgbClr val="FF0000"/>
                </a:solidFill>
                <a:sym typeface="Symbol" charset="0"/>
              </a:rPr>
              <a:t>B</a:t>
            </a:r>
            <a:r>
              <a:rPr lang="en-US" b="1" baseline="-25000" dirty="0">
                <a:solidFill>
                  <a:srgbClr val="FF0000"/>
                </a:solidFill>
                <a:sym typeface="Symbol" charset="0"/>
              </a:rPr>
              <a:t>1,j</a:t>
            </a:r>
            <a:r>
              <a:rPr lang="en-US" b="1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+</a:t>
            </a:r>
            <a:r>
              <a:rPr lang="en-US" b="1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baseline="-25000" dirty="0">
                <a:solidFill>
                  <a:srgbClr val="FF0000"/>
                </a:solidFill>
              </a:rPr>
              <a:t>i,2</a:t>
            </a:r>
            <a:r>
              <a:rPr lang="en-US" b="1" dirty="0">
                <a:solidFill>
                  <a:srgbClr val="FF0000"/>
                </a:solidFill>
                <a:sym typeface="Symbol" charset="0"/>
              </a:rPr>
              <a:t>B</a:t>
            </a:r>
            <a:r>
              <a:rPr lang="en-US" b="1" baseline="-25000" dirty="0">
                <a:solidFill>
                  <a:srgbClr val="FF0000"/>
                </a:solidFill>
                <a:sym typeface="Symbol" charset="0"/>
              </a:rPr>
              <a:t>2,j</a:t>
            </a:r>
            <a:r>
              <a:rPr lang="en-US" b="1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+</a:t>
            </a:r>
            <a:r>
              <a:rPr lang="en-US" b="1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b="1" dirty="0">
                <a:solidFill>
                  <a:srgbClr val="FF0000"/>
                </a:solidFill>
                <a:cs typeface="Arial" charset="0"/>
                <a:sym typeface="Symbol" charset="0"/>
              </a:rPr>
              <a:t>· · ·</a:t>
            </a:r>
            <a:r>
              <a:rPr lang="en-US" b="1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+</a:t>
            </a:r>
            <a:r>
              <a:rPr lang="en-US" b="1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</a:t>
            </a:r>
            <a:r>
              <a:rPr lang="en-US" b="1" baseline="-25000" dirty="0" err="1">
                <a:solidFill>
                  <a:srgbClr val="FF0000"/>
                </a:solidFill>
              </a:rPr>
              <a:t>i,n</a:t>
            </a:r>
            <a:r>
              <a:rPr lang="en-US" b="1" dirty="0" err="1">
                <a:solidFill>
                  <a:srgbClr val="FF0000"/>
                </a:solidFill>
                <a:sym typeface="Symbol" charset="0"/>
              </a:rPr>
              <a:t>B</a:t>
            </a:r>
            <a:r>
              <a:rPr lang="en-US" b="1" baseline="-25000" dirty="0" err="1">
                <a:solidFill>
                  <a:srgbClr val="FF0000"/>
                </a:solidFill>
                <a:sym typeface="Symbol" charset="0"/>
              </a:rPr>
              <a:t>n,j</a:t>
            </a:r>
            <a:r>
              <a:rPr lang="en-US" b="1" dirty="0">
                <a:solidFill>
                  <a:srgbClr val="FF0000"/>
                </a:solidFill>
                <a:sym typeface="Symbol" charset="0"/>
              </a:rPr>
              <a:t> </a:t>
            </a:r>
          </a:p>
          <a:p>
            <a:pPr>
              <a:lnSpc>
                <a:spcPct val="85000"/>
              </a:lnSpc>
            </a:pPr>
            <a:endParaRPr lang="en-US" sz="800" b="1" dirty="0">
              <a:solidFill>
                <a:srgbClr val="FF0000"/>
              </a:solidFill>
              <a:sym typeface="Symbol" charset="0"/>
            </a:endParaRPr>
          </a:p>
          <a:p>
            <a:pPr>
              <a:lnSpc>
                <a:spcPct val="85000"/>
              </a:lnSpc>
            </a:pPr>
            <a:r>
              <a:rPr lang="en-US" dirty="0"/>
              <a:t>Replace scalar operations </a:t>
            </a:r>
            <a:r>
              <a:rPr lang="en-US" sz="2800" b="1" dirty="0">
                <a:solidFill>
                  <a:srgbClr val="FF0000"/>
                </a:solidFill>
                <a:sym typeface="Symbol" charset="0"/>
              </a:rPr>
              <a:t></a:t>
            </a:r>
            <a:r>
              <a:rPr lang="en-US" sz="2800" dirty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en-US" dirty="0"/>
              <a:t>and </a:t>
            </a:r>
            <a:r>
              <a:rPr lang="en-US" sz="2800" dirty="0">
                <a:solidFill>
                  <a:srgbClr val="FF0000"/>
                </a:solidFill>
                <a:sym typeface="Symbol" charset="0"/>
              </a:rPr>
              <a:t>+</a:t>
            </a:r>
            <a:r>
              <a:rPr lang="en-US" sz="2800" dirty="0"/>
              <a:t> </a:t>
            </a:r>
            <a:r>
              <a:rPr lang="en-US" dirty="0"/>
              <a:t>by </a:t>
            </a:r>
            <a:endParaRPr lang="en-US" sz="2800" dirty="0"/>
          </a:p>
          <a:p>
            <a:pPr>
              <a:lnSpc>
                <a:spcPct val="85000"/>
              </a:lnSpc>
              <a:buFontTx/>
              <a:buNone/>
            </a:pPr>
            <a:r>
              <a:rPr lang="en-US" sz="2800" dirty="0">
                <a:solidFill>
                  <a:schemeClr val="hlink"/>
                </a:solidFill>
                <a:sym typeface="Symbol" charset="0"/>
              </a:rPr>
              <a:t>	</a:t>
            </a:r>
            <a:r>
              <a:rPr lang="en-US" sz="2800" b="1" dirty="0">
                <a:solidFill>
                  <a:schemeClr val="hlink"/>
                </a:solidFill>
                <a:sym typeface="Symbol" charset="0"/>
              </a:rPr>
              <a:t>	</a:t>
            </a:r>
            <a:r>
              <a:rPr lang="en-US" b="1" dirty="0">
                <a:solidFill>
                  <a:srgbClr val="FF0000"/>
                </a:solidFill>
                <a:sym typeface="Symbol" charset="0"/>
              </a:rPr>
              <a:t>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: </a:t>
            </a:r>
            <a:r>
              <a:rPr lang="en-US" sz="2000" dirty="0">
                <a:solidFill>
                  <a:srgbClr val="FF0000"/>
                </a:solidFill>
                <a:sym typeface="Symbol" charset="0"/>
              </a:rPr>
              <a:t>associative, distributes over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Symbol" charset="0"/>
              </a:rPr>
              <a:t></a:t>
            </a:r>
            <a:endParaRPr lang="en-US" sz="2000" dirty="0">
              <a:solidFill>
                <a:srgbClr val="FF0000"/>
              </a:solidFill>
              <a:sym typeface="Symbol" charset="0"/>
            </a:endParaRPr>
          </a:p>
          <a:p>
            <a:pPr>
              <a:lnSpc>
                <a:spcPct val="85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  <a:sym typeface="Symbol" charset="0"/>
              </a:rPr>
              <a:t>		</a:t>
            </a:r>
            <a:r>
              <a:rPr lang="en-US" b="1" dirty="0">
                <a:solidFill>
                  <a:srgbClr val="FF0000"/>
                </a:solidFill>
                <a:sym typeface="Symbol" charset="0"/>
              </a:rPr>
              <a:t>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: </a:t>
            </a:r>
            <a:r>
              <a:rPr lang="en-US" sz="2000" dirty="0">
                <a:solidFill>
                  <a:srgbClr val="FF0000"/>
                </a:solidFill>
                <a:sym typeface="Symbol" charset="0"/>
              </a:rPr>
              <a:t>associative, </a:t>
            </a:r>
            <a:r>
              <a:rPr lang="en-US" sz="2000" dirty="0" smtClean="0">
                <a:solidFill>
                  <a:srgbClr val="FF0000"/>
                </a:solidFill>
                <a:sym typeface="Symbol" charset="0"/>
              </a:rPr>
              <a:t>commutative</a:t>
            </a:r>
            <a:endParaRPr lang="en-US" sz="2000" dirty="0">
              <a:solidFill>
                <a:srgbClr val="FF0000"/>
              </a:solidFill>
              <a:sym typeface="Symbol" charset="0"/>
            </a:endParaRPr>
          </a:p>
          <a:p>
            <a:pPr>
              <a:lnSpc>
                <a:spcPct val="85000"/>
              </a:lnSpc>
              <a:buFontTx/>
              <a:buNone/>
            </a:pPr>
            <a:endParaRPr lang="en-US" sz="800" dirty="0">
              <a:solidFill>
                <a:schemeClr val="hlink"/>
              </a:solidFill>
              <a:sym typeface="Symbol" charset="0"/>
            </a:endParaRPr>
          </a:p>
          <a:p>
            <a:pPr>
              <a:lnSpc>
                <a:spcPct val="85000"/>
              </a:lnSpc>
            </a:pPr>
            <a:r>
              <a:rPr lang="en-US" dirty="0"/>
              <a:t>Then</a:t>
            </a:r>
            <a:r>
              <a:rPr lang="en-US" b="1" dirty="0"/>
              <a:t>  </a:t>
            </a:r>
            <a:r>
              <a:rPr lang="en-US" b="1" dirty="0" err="1">
                <a:solidFill>
                  <a:srgbClr val="FF0000"/>
                </a:solidFill>
              </a:rPr>
              <a:t>C</a:t>
            </a:r>
            <a:r>
              <a:rPr lang="en-US" b="1" baseline="-25000" dirty="0" err="1">
                <a:solidFill>
                  <a:srgbClr val="FF0000"/>
                </a:solidFill>
              </a:rPr>
              <a:t>i,j</a:t>
            </a:r>
            <a:r>
              <a:rPr lang="en-US" b="1" dirty="0">
                <a:solidFill>
                  <a:srgbClr val="FF0000"/>
                </a:solidFill>
              </a:rPr>
              <a:t> = A</a:t>
            </a:r>
            <a:r>
              <a:rPr lang="en-US" b="1" baseline="-25000" dirty="0">
                <a:solidFill>
                  <a:srgbClr val="FF0000"/>
                </a:solidFill>
              </a:rPr>
              <a:t>i,1</a:t>
            </a:r>
            <a:r>
              <a:rPr lang="en-US" b="1" dirty="0">
                <a:solidFill>
                  <a:srgbClr val="FF0000"/>
                </a:solidFill>
                <a:sym typeface="Symbol" charset="0"/>
              </a:rPr>
              <a:t>B</a:t>
            </a:r>
            <a:r>
              <a:rPr lang="en-US" b="1" baseline="-25000" dirty="0">
                <a:solidFill>
                  <a:srgbClr val="FF0000"/>
                </a:solidFill>
                <a:sym typeface="Symbol" charset="0"/>
              </a:rPr>
              <a:t>1,j</a:t>
            </a:r>
            <a:r>
              <a:rPr lang="en-US" b="1" dirty="0">
                <a:solidFill>
                  <a:srgbClr val="FF0000"/>
                </a:solidFill>
                <a:sym typeface="Symbol" charset="0"/>
              </a:rPr>
              <a:t>  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b="1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baseline="-25000" dirty="0">
                <a:solidFill>
                  <a:srgbClr val="FF0000"/>
                </a:solidFill>
              </a:rPr>
              <a:t>i,2</a:t>
            </a:r>
            <a:r>
              <a:rPr lang="en-US" b="1" dirty="0">
                <a:solidFill>
                  <a:srgbClr val="FF0000"/>
                </a:solidFill>
                <a:sym typeface="Symbol" charset="0"/>
              </a:rPr>
              <a:t>B</a:t>
            </a:r>
            <a:r>
              <a:rPr lang="en-US" b="1" baseline="-25000" dirty="0">
                <a:solidFill>
                  <a:srgbClr val="FF0000"/>
                </a:solidFill>
                <a:sym typeface="Symbol" charset="0"/>
              </a:rPr>
              <a:t>2,j</a:t>
            </a:r>
            <a:r>
              <a:rPr lang="en-US" b="1" dirty="0">
                <a:solidFill>
                  <a:srgbClr val="FF0000"/>
                </a:solidFill>
                <a:sym typeface="Symbol" charset="0"/>
              </a:rPr>
              <a:t>    </a:t>
            </a:r>
            <a:r>
              <a:rPr lang="en-US" b="1" dirty="0">
                <a:solidFill>
                  <a:srgbClr val="FF0000"/>
                </a:solidFill>
                <a:cs typeface="Arial" charset="0"/>
                <a:sym typeface="Symbol" charset="0"/>
              </a:rPr>
              <a:t>· · ·</a:t>
            </a:r>
            <a:r>
              <a:rPr lang="en-US" b="1" dirty="0">
                <a:solidFill>
                  <a:srgbClr val="FF0000"/>
                </a:solidFill>
                <a:sym typeface="Symbol" charset="0"/>
              </a:rPr>
              <a:t>  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b="1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</a:t>
            </a:r>
            <a:r>
              <a:rPr lang="en-US" b="1" baseline="-25000" dirty="0" err="1">
                <a:solidFill>
                  <a:srgbClr val="FF0000"/>
                </a:solidFill>
              </a:rPr>
              <a:t>i,n</a:t>
            </a:r>
            <a:r>
              <a:rPr lang="en-US" b="1" dirty="0" err="1">
                <a:solidFill>
                  <a:srgbClr val="FF0000"/>
                </a:solidFill>
                <a:sym typeface="Symbol" charset="0"/>
              </a:rPr>
              <a:t>B</a:t>
            </a:r>
            <a:r>
              <a:rPr lang="en-US" b="1" baseline="-25000" dirty="0" err="1">
                <a:solidFill>
                  <a:srgbClr val="FF0000"/>
                </a:solidFill>
                <a:sym typeface="Symbol" charset="0"/>
              </a:rPr>
              <a:t>n,j</a:t>
            </a:r>
            <a:endParaRPr lang="en-US" b="1" dirty="0">
              <a:solidFill>
                <a:srgbClr val="FF0000"/>
              </a:solidFill>
              <a:sym typeface="Symbol" charset="0"/>
            </a:endParaRPr>
          </a:p>
          <a:p>
            <a:pPr>
              <a:lnSpc>
                <a:spcPct val="85000"/>
              </a:lnSpc>
            </a:pPr>
            <a:endParaRPr lang="en-US" sz="800" b="1" dirty="0">
              <a:solidFill>
                <a:srgbClr val="FF0000"/>
              </a:solidFill>
              <a:sym typeface="Symbol" charset="0"/>
            </a:endParaRPr>
          </a:p>
          <a:p>
            <a:pPr>
              <a:lnSpc>
                <a:spcPct val="85000"/>
              </a:lnSpc>
            </a:pPr>
            <a:r>
              <a:rPr lang="en-US" dirty="0">
                <a:sym typeface="Symbol" charset="0"/>
              </a:rPr>
              <a:t>Examples:</a:t>
            </a:r>
            <a:r>
              <a:rPr lang="en-US" b="1" dirty="0">
                <a:sym typeface="Symbol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sym typeface="Symbol" charset="0"/>
              </a:rPr>
              <a:t>.</a:t>
            </a:r>
            <a:r>
              <a:rPr lang="en-US" dirty="0" smtClean="0">
                <a:solidFill>
                  <a:srgbClr val="FF0000"/>
                </a:solidFill>
                <a:sym typeface="Symbol" charset="0"/>
              </a:rPr>
              <a:t>+</a:t>
            </a:r>
            <a:r>
              <a:rPr lang="en-US" sz="2800" b="1" dirty="0" smtClean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en-US" sz="2800" dirty="0">
                <a:sym typeface="Symbol" charset="0"/>
              </a:rPr>
              <a:t>;</a:t>
            </a:r>
            <a:r>
              <a:rPr lang="en-US" sz="2800" b="1" dirty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Symbol" charset="0"/>
              </a:rPr>
              <a:t>and.or</a:t>
            </a:r>
            <a:r>
              <a:rPr lang="en-US" sz="2800" b="1" dirty="0" smtClean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en-US" sz="2800" dirty="0">
                <a:sym typeface="Symbol" charset="0"/>
              </a:rPr>
              <a:t>;</a:t>
            </a:r>
            <a:r>
              <a:rPr lang="en-US" sz="2800" b="1" dirty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 charset="0"/>
              </a:rPr>
              <a:t>+.min</a:t>
            </a:r>
            <a:r>
              <a:rPr lang="en-US" sz="2800" b="1" dirty="0" smtClean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en-US" sz="2800" dirty="0">
                <a:sym typeface="Symbol" charset="0"/>
              </a:rPr>
              <a:t>; </a:t>
            </a:r>
            <a:r>
              <a:rPr lang="en-US" dirty="0">
                <a:sym typeface="Symbol" charset="0"/>
              </a:rPr>
              <a:t>. . .</a:t>
            </a:r>
          </a:p>
          <a:p>
            <a:pPr>
              <a:lnSpc>
                <a:spcPct val="85000"/>
              </a:lnSpc>
            </a:pPr>
            <a:endParaRPr lang="en-US" sz="800" dirty="0">
              <a:sym typeface="Symbol" charset="0"/>
            </a:endParaRPr>
          </a:p>
          <a:p>
            <a:pPr>
              <a:lnSpc>
                <a:spcPct val="85000"/>
              </a:lnSpc>
            </a:pPr>
            <a:r>
              <a:rPr lang="en-US" i="1" dirty="0">
                <a:sym typeface="Symbol" charset="0"/>
              </a:rPr>
              <a:t>Same data reference pattern and control flow</a:t>
            </a:r>
          </a:p>
        </p:txBody>
      </p:sp>
    </p:spTree>
    <p:extLst>
      <p:ext uri="{BB962C8B-B14F-4D97-AF65-F5344CB8AC3E}">
        <p14:creationId xmlns:p14="http://schemas.microsoft.com/office/powerpoint/2010/main" val="15822974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915400" cy="542925"/>
          </a:xfrm>
        </p:spPr>
        <p:txBody>
          <a:bodyPr>
            <a:normAutofit/>
          </a:bodyPr>
          <a:lstStyle/>
          <a:p>
            <a:r>
              <a:rPr lang="en-US" b="0" dirty="0" smtClean="0">
                <a:latin typeface="Arial" charset="0"/>
              </a:rPr>
              <a:t>Examples of </a:t>
            </a:r>
            <a:r>
              <a:rPr lang="en-US" b="0" dirty="0" err="1" smtClean="0">
                <a:latin typeface="Arial" charset="0"/>
              </a:rPr>
              <a:t>semirings</a:t>
            </a:r>
            <a:r>
              <a:rPr lang="en-US" b="0" dirty="0" smtClean="0">
                <a:latin typeface="Arial" charset="0"/>
              </a:rPr>
              <a:t> in graph algorithms</a:t>
            </a:r>
            <a:endParaRPr lang="en-US" b="0" dirty="0">
              <a:latin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304348"/>
              </p:ext>
            </p:extLst>
          </p:nvPr>
        </p:nvGraphicFramePr>
        <p:xfrm>
          <a:off x="625062" y="1914785"/>
          <a:ext cx="7847988" cy="3888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3994"/>
                <a:gridCol w="3923994"/>
              </a:tblGrid>
              <a:tr h="777699">
                <a:tc>
                  <a:txBody>
                    <a:bodyPr/>
                    <a:lstStyle/>
                    <a:p>
                      <a:pPr marL="0" marR="0" indent="0" algn="l" defTabSz="91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(R, +, </a:t>
                      </a:r>
                      <a:r>
                        <a:rPr lang="en-US" sz="1800" dirty="0" smtClean="0">
                          <a:latin typeface="Tahoma"/>
                          <a:ea typeface="Tahoma"/>
                          <a:cs typeface="Tahoma"/>
                        </a:rPr>
                        <a:t>x</a:t>
                      </a:r>
                      <a:r>
                        <a:rPr lang="en-US" sz="1800" dirty="0" smtClean="0"/>
                        <a:t>)</a:t>
                      </a:r>
                    </a:p>
                    <a:p>
                      <a:r>
                        <a:rPr lang="en-US" sz="1800" dirty="0" smtClean="0"/>
                        <a:t>Real Field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Standard</a:t>
                      </a:r>
                      <a:r>
                        <a:rPr lang="en-US" sz="1800" baseline="0" dirty="0" smtClean="0"/>
                        <a:t> numerical linear algebra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6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({0,1}, |,</a:t>
                      </a:r>
                      <a:r>
                        <a:rPr lang="en-US" sz="1800" baseline="0" dirty="0" smtClean="0"/>
                        <a:t> &amp;)</a:t>
                      </a:r>
                    </a:p>
                    <a:p>
                      <a:r>
                        <a:rPr lang="en-US" sz="1800" baseline="0" dirty="0" smtClean="0"/>
                        <a:t>Boolean </a:t>
                      </a:r>
                      <a:r>
                        <a:rPr lang="en-US" sz="1800" baseline="0" dirty="0" err="1" smtClean="0"/>
                        <a:t>Semiring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Graph traversal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6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(R U {</a:t>
                      </a:r>
                      <a:r>
                        <a:rPr lang="en-US" sz="1800" dirty="0" smtClean="0">
                          <a:latin typeface="Tahoma"/>
                          <a:ea typeface="Tahoma"/>
                          <a:cs typeface="Tahoma"/>
                        </a:rPr>
                        <a:t>∞}, min, +)</a:t>
                      </a:r>
                    </a:p>
                    <a:p>
                      <a:r>
                        <a:rPr lang="en-US" sz="1800" dirty="0" smtClean="0">
                          <a:latin typeface="Tahoma"/>
                          <a:ea typeface="Tahoma"/>
                          <a:cs typeface="Tahoma"/>
                        </a:rPr>
                        <a:t>Tropical </a:t>
                      </a:r>
                      <a:r>
                        <a:rPr lang="en-US" sz="1800" dirty="0" err="1" smtClean="0">
                          <a:latin typeface="Tahoma"/>
                          <a:ea typeface="Tahoma"/>
                          <a:cs typeface="Tahoma"/>
                        </a:rPr>
                        <a:t>Semiring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Shortest paths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699">
                <a:tc>
                  <a:txBody>
                    <a:bodyPr/>
                    <a:lstStyle/>
                    <a:p>
                      <a:pPr marL="0" marR="0" indent="0" algn="l" defTabSz="91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(R U {</a:t>
                      </a:r>
                      <a:r>
                        <a:rPr lang="en-US" sz="1800" dirty="0" smtClean="0">
                          <a:latin typeface="Tahoma"/>
                          <a:ea typeface="Tahoma"/>
                          <a:cs typeface="Tahoma"/>
                        </a:rPr>
                        <a:t>∞}, min, x)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Select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subgraph</a:t>
                      </a:r>
                      <a:r>
                        <a:rPr lang="en-US" baseline="0" dirty="0" smtClean="0"/>
                        <a:t>, or contract nodes to form quotient graph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699">
                <a:tc>
                  <a:txBody>
                    <a:bodyPr/>
                    <a:lstStyle/>
                    <a:p>
                      <a:r>
                        <a:rPr lang="en-US" dirty="0" smtClean="0"/>
                        <a:t>(edge/vertex</a:t>
                      </a:r>
                      <a:r>
                        <a:rPr lang="en-US" baseline="0" dirty="0" smtClean="0"/>
                        <a:t> attributes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vertex data aggregation, </a:t>
                      </a:r>
                      <a:r>
                        <a:rPr lang="en-US" dirty="0" smtClean="0"/>
                        <a:t>edge</a:t>
                      </a:r>
                      <a:r>
                        <a:rPr lang="en-US" baseline="0" dirty="0" smtClean="0"/>
                        <a:t> data processing)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Schema for user-specified computation at </a:t>
                      </a:r>
                      <a:r>
                        <a:rPr lang="en-US" baseline="0" dirty="0" smtClean="0"/>
                        <a:t>vertices and edges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2598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32"/>
          <p:cNvGrpSpPr>
            <a:grpSpLocks/>
          </p:cNvGrpSpPr>
          <p:nvPr/>
        </p:nvGrpSpPr>
        <p:grpSpPr bwMode="auto">
          <a:xfrm>
            <a:off x="1179541" y="1471613"/>
            <a:ext cx="3074987" cy="4564062"/>
            <a:chOff x="463826" y="1497496"/>
            <a:chExt cx="3074505" cy="4565374"/>
          </a:xfrm>
        </p:grpSpPr>
        <p:sp>
          <p:nvSpPr>
            <p:cNvPr id="8" name="TextBox 7"/>
            <p:cNvSpPr txBox="1"/>
            <p:nvPr/>
          </p:nvSpPr>
          <p:spPr>
            <a:xfrm>
              <a:off x="995032" y="5267304"/>
              <a:ext cx="1808925" cy="4617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Arial"/>
                </a:rPr>
                <a:t>Computers</a:t>
              </a:r>
            </a:p>
          </p:txBody>
        </p:sp>
        <p:grpSp>
          <p:nvGrpSpPr>
            <p:cNvPr id="24590" name="Group 16"/>
            <p:cNvGrpSpPr>
              <a:grpSpLocks/>
            </p:cNvGrpSpPr>
            <p:nvPr/>
          </p:nvGrpSpPr>
          <p:grpSpPr bwMode="auto">
            <a:xfrm>
              <a:off x="463826" y="1497496"/>
              <a:ext cx="3074505" cy="4565374"/>
              <a:chOff x="463826" y="1497496"/>
              <a:chExt cx="3074505" cy="4565374"/>
            </a:xfrm>
          </p:grpSpPr>
          <p:sp>
            <p:nvSpPr>
              <p:cNvPr id="24591" name="Oval 3"/>
              <p:cNvSpPr>
                <a:spLocks noChangeArrowheads="1"/>
              </p:cNvSpPr>
              <p:nvPr/>
            </p:nvSpPr>
            <p:spPr bwMode="auto">
              <a:xfrm>
                <a:off x="463826" y="1497496"/>
                <a:ext cx="3074505" cy="131196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2" name="Oval 4"/>
              <p:cNvSpPr>
                <a:spLocks noChangeArrowheads="1"/>
              </p:cNvSpPr>
              <p:nvPr/>
            </p:nvSpPr>
            <p:spPr bwMode="auto">
              <a:xfrm>
                <a:off x="682487" y="4896678"/>
                <a:ext cx="2637183" cy="1166192"/>
              </a:xfrm>
              <a:prstGeom prst="ellips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79925" y="1695990"/>
                <a:ext cx="2869296" cy="83123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solidFill>
                      <a:srgbClr val="000000"/>
                    </a:solidFill>
                    <a:latin typeface="Arial"/>
                  </a:rPr>
                  <a:t>Continuous</a:t>
                </a:r>
                <a:br>
                  <a:rPr lang="en-US" sz="2400" b="1" dirty="0">
                    <a:solidFill>
                      <a:srgbClr val="000000"/>
                    </a:solidFill>
                    <a:latin typeface="Arial"/>
                  </a:rPr>
                </a:br>
                <a:r>
                  <a:rPr lang="en-US" sz="2400" b="1" dirty="0">
                    <a:solidFill>
                      <a:srgbClr val="000000"/>
                    </a:solidFill>
                    <a:latin typeface="Arial"/>
                  </a:rPr>
                  <a:t>physical modeling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56954" y="3544371"/>
                <a:ext cx="2288248" cy="4617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solidFill>
                      <a:srgbClr val="000000"/>
                    </a:solidFill>
                    <a:latin typeface="Arial"/>
                  </a:rPr>
                  <a:t>Linear algebra</a:t>
                </a:r>
              </a:p>
            </p:txBody>
          </p:sp>
          <p:cxnSp>
            <p:nvCxnSpPr>
              <p:cNvPr id="24595" name="Straight Arrow Connector 11"/>
              <p:cNvCxnSpPr>
                <a:cxnSpLocks noChangeShapeType="1"/>
              </p:cNvCxnSpPr>
              <p:nvPr/>
            </p:nvCxnSpPr>
            <p:spPr bwMode="auto">
              <a:xfrm rot="5400000">
                <a:off x="1738520" y="3194810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96" name="Straight Arrow Connector 15"/>
              <p:cNvCxnSpPr>
                <a:cxnSpLocks noChangeShapeType="1"/>
              </p:cNvCxnSpPr>
              <p:nvPr/>
            </p:nvCxnSpPr>
            <p:spPr bwMode="auto">
              <a:xfrm rot="5400000">
                <a:off x="1738520" y="4447141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4580" name="Group 33"/>
          <p:cNvGrpSpPr>
            <a:grpSpLocks/>
          </p:cNvGrpSpPr>
          <p:nvPr/>
        </p:nvGrpSpPr>
        <p:grpSpPr bwMode="auto">
          <a:xfrm>
            <a:off x="5068916" y="1477964"/>
            <a:ext cx="3074987" cy="4565650"/>
            <a:chOff x="4671391" y="1490870"/>
            <a:chExt cx="3074505" cy="4565374"/>
          </a:xfrm>
        </p:grpSpPr>
        <p:grpSp>
          <p:nvGrpSpPr>
            <p:cNvPr id="24581" name="Group 17"/>
            <p:cNvGrpSpPr>
              <a:grpSpLocks/>
            </p:cNvGrpSpPr>
            <p:nvPr/>
          </p:nvGrpSpPr>
          <p:grpSpPr bwMode="auto">
            <a:xfrm>
              <a:off x="4671391" y="1490870"/>
              <a:ext cx="3074505" cy="4565374"/>
              <a:chOff x="463826" y="1497496"/>
              <a:chExt cx="3074505" cy="4565374"/>
            </a:xfrm>
          </p:grpSpPr>
          <p:sp>
            <p:nvSpPr>
              <p:cNvPr id="24583" name="Oval 18"/>
              <p:cNvSpPr>
                <a:spLocks noChangeArrowheads="1"/>
              </p:cNvSpPr>
              <p:nvPr/>
            </p:nvSpPr>
            <p:spPr bwMode="auto">
              <a:xfrm>
                <a:off x="463826" y="1497496"/>
                <a:ext cx="3074505" cy="131196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84" name="Oval 19"/>
              <p:cNvSpPr>
                <a:spLocks noChangeArrowheads="1"/>
              </p:cNvSpPr>
              <p:nvPr/>
            </p:nvSpPr>
            <p:spPr bwMode="auto">
              <a:xfrm>
                <a:off x="682487" y="4896678"/>
                <a:ext cx="2637183" cy="1166192"/>
              </a:xfrm>
              <a:prstGeom prst="ellips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05241" y="1735607"/>
                <a:ext cx="2818659" cy="83094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solidFill>
                      <a:srgbClr val="000000"/>
                    </a:solidFill>
                    <a:latin typeface="Arial"/>
                  </a:rPr>
                  <a:t>Discrete</a:t>
                </a:r>
                <a:br>
                  <a:rPr lang="en-US" sz="2400" b="1" dirty="0">
                    <a:solidFill>
                      <a:srgbClr val="000000"/>
                    </a:solidFill>
                    <a:latin typeface="Arial"/>
                  </a:rPr>
                </a:br>
                <a:r>
                  <a:rPr lang="en-US" sz="2400" b="1" dirty="0">
                    <a:solidFill>
                      <a:srgbClr val="000000"/>
                    </a:solidFill>
                    <a:latin typeface="Arial"/>
                  </a:rPr>
                  <a:t>structure analysis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940698" y="3545247"/>
                <a:ext cx="2120761" cy="46163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solidFill>
                      <a:srgbClr val="000000"/>
                    </a:solidFill>
                    <a:latin typeface="Arial"/>
                  </a:rPr>
                  <a:t>Graph theory</a:t>
                </a:r>
              </a:p>
            </p:txBody>
          </p:sp>
          <p:cxnSp>
            <p:nvCxnSpPr>
              <p:cNvPr id="24587" name="Straight Arrow Connector 22"/>
              <p:cNvCxnSpPr>
                <a:cxnSpLocks noChangeShapeType="1"/>
              </p:cNvCxnSpPr>
              <p:nvPr/>
            </p:nvCxnSpPr>
            <p:spPr bwMode="auto">
              <a:xfrm rot="5400000">
                <a:off x="1738520" y="3194810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88" name="Straight Arrow Connector 23"/>
              <p:cNvCxnSpPr>
                <a:cxnSpLocks noChangeShapeType="1"/>
              </p:cNvCxnSpPr>
              <p:nvPr/>
            </p:nvCxnSpPr>
            <p:spPr bwMode="auto">
              <a:xfrm rot="5400000">
                <a:off x="1738520" y="4447141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" name="TextBox 31"/>
            <p:cNvSpPr txBox="1"/>
            <p:nvPr/>
          </p:nvSpPr>
          <p:spPr>
            <a:xfrm>
              <a:off x="5335133" y="5233969"/>
              <a:ext cx="1808925" cy="4616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Arial"/>
                </a:rPr>
                <a:t>Computers</a:t>
              </a:r>
            </a:p>
          </p:txBody>
        </p:sp>
      </p:grpSp>
      <p:sp>
        <p:nvSpPr>
          <p:cNvPr id="2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3813" cy="515938"/>
          </a:xfrm>
          <a:noFill/>
        </p:spPr>
        <p:txBody>
          <a:bodyPr/>
          <a:lstStyle/>
          <a:p>
            <a:pPr eaLnBrk="1" hangingPunct="1"/>
            <a:r>
              <a:rPr lang="en-US" b="0" dirty="0">
                <a:latin typeface="Arial" charset="0"/>
              </a:rPr>
              <a:t>T</a:t>
            </a:r>
            <a:r>
              <a:rPr lang="en-US" b="0" dirty="0" smtClean="0">
                <a:latin typeface="Arial" charset="0"/>
              </a:rPr>
              <a:t>he middleware of scientific computing</a:t>
            </a:r>
            <a:endParaRPr lang="en-US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479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915400" cy="843050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latin typeface="Arial" charset="0"/>
              </a:rPr>
              <a:t>Jon Berry </a:t>
            </a:r>
            <a:r>
              <a:rPr lang="en-US" b="0" dirty="0" smtClean="0">
                <a:latin typeface="Arial" charset="0"/>
              </a:rPr>
              <a:t>challenge problems for </a:t>
            </a:r>
            <a:r>
              <a:rPr lang="en-US" b="0" dirty="0" smtClean="0">
                <a:latin typeface="Arial" charset="0"/>
              </a:rPr>
              <a:t>GALA </a:t>
            </a:r>
            <a:br>
              <a:rPr lang="en-US" b="0" dirty="0" smtClean="0">
                <a:latin typeface="Arial" charset="0"/>
              </a:rPr>
            </a:br>
            <a:r>
              <a:rPr lang="en-US" b="0" dirty="0" smtClean="0">
                <a:latin typeface="Arial" charset="0"/>
              </a:rPr>
              <a:t>(all final project possibilities)</a:t>
            </a:r>
            <a:endParaRPr lang="en-US" b="0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3" y="1610311"/>
            <a:ext cx="8929445" cy="46984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Arial" charset="0"/>
              </a:rPr>
              <a:t>Clustering coefficient (triangle counting)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charset="0"/>
              </a:rPr>
              <a:t>Connected components (bully algorithm)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charset="0"/>
              </a:rPr>
              <a:t>Maximum independent set (NP-hard)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charset="0"/>
              </a:rPr>
              <a:t>Maximal independent set (</a:t>
            </a:r>
            <a:r>
              <a:rPr lang="en-US" dirty="0" err="1" smtClean="0">
                <a:latin typeface="Arial" charset="0"/>
              </a:rPr>
              <a:t>Luby</a:t>
            </a:r>
            <a:r>
              <a:rPr lang="en-US" dirty="0" smtClean="0">
                <a:latin typeface="Arial" charset="0"/>
              </a:rPr>
              <a:t> algorithm)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charset="0"/>
              </a:rPr>
              <a:t>Single-source shortest paths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charset="0"/>
              </a:rPr>
              <a:t>Special </a:t>
            </a:r>
            <a:r>
              <a:rPr lang="en-US" dirty="0" err="1" smtClean="0">
                <a:latin typeface="Arial" charset="0"/>
              </a:rPr>
              <a:t>betweenness</a:t>
            </a:r>
            <a:r>
              <a:rPr lang="en-US" dirty="0" smtClean="0">
                <a:latin typeface="Arial" charset="0"/>
              </a:rPr>
              <a:t> (for </a:t>
            </a:r>
            <a:r>
              <a:rPr lang="en-US" dirty="0" err="1" smtClean="0">
                <a:latin typeface="Arial" charset="0"/>
              </a:rPr>
              <a:t>subgraph</a:t>
            </a:r>
            <a:r>
              <a:rPr lang="en-US" dirty="0" smtClean="0">
                <a:latin typeface="Arial" charset="0"/>
              </a:rPr>
              <a:t> isomorphism)</a:t>
            </a:r>
          </a:p>
          <a:p>
            <a:pPr>
              <a:lnSpc>
                <a:spcPct val="120000"/>
              </a:lnSpc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30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915400" cy="843050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latin typeface="Arial" charset="0"/>
              </a:rPr>
              <a:t>Fast Approximate Neighborhood Function (S. </a:t>
            </a:r>
            <a:r>
              <a:rPr lang="en-US" b="0" dirty="0" err="1" smtClean="0">
                <a:latin typeface="Arial" charset="0"/>
              </a:rPr>
              <a:t>Vigna</a:t>
            </a:r>
            <a:r>
              <a:rPr lang="en-US" b="0" dirty="0" smtClean="0">
                <a:latin typeface="Arial" charset="0"/>
              </a:rPr>
              <a:t>)</a:t>
            </a:r>
            <a:br>
              <a:rPr lang="en-US" b="0" dirty="0" smtClean="0">
                <a:latin typeface="Arial" charset="0"/>
              </a:rPr>
            </a:br>
            <a:r>
              <a:rPr lang="en-US" b="0" dirty="0" smtClean="0">
                <a:latin typeface="Arial" charset="0"/>
              </a:rPr>
              <a:t>(final project possibility)</a:t>
            </a:r>
            <a:endParaRPr lang="en-US" b="0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3" y="1500824"/>
            <a:ext cx="9064627" cy="469841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Arial" charset="0"/>
              </a:rPr>
              <a:t>D</a:t>
            </a:r>
            <a:r>
              <a:rPr lang="en-US" dirty="0" smtClean="0">
                <a:latin typeface="Arial" charset="0"/>
              </a:rPr>
              <a:t>istribution of distances between vertices in a graph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latin typeface="Arial" charset="0"/>
              </a:rPr>
              <a:t>For each vertex v, how many vertices at distance k?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latin typeface="Arial" charset="0"/>
              </a:rPr>
              <a:t>What’s the average distance (or closeness) between vertices?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charset="0"/>
              </a:rPr>
              <a:t>Expensive to compute exactly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charset="0"/>
              </a:rPr>
              <a:t>Nifty but simple data structure gives good approximation fast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charset="0"/>
              </a:rPr>
              <a:t>Could be implemented as sparse matrix times sparse vector, with the nifty data structure in the </a:t>
            </a:r>
            <a:r>
              <a:rPr lang="en-US" dirty="0" err="1" smtClean="0">
                <a:latin typeface="Arial" charset="0"/>
              </a:rPr>
              <a:t>semiring</a:t>
            </a:r>
            <a:endParaRPr lang="en-US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charset="0"/>
              </a:rPr>
              <a:t>E.g., using Combinatorial BLAS library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charset="0"/>
              </a:rPr>
              <a:t>Link to paper on course web site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48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915400" cy="542925"/>
          </a:xfrm>
        </p:spPr>
        <p:txBody>
          <a:bodyPr>
            <a:normAutofit/>
          </a:bodyPr>
          <a:lstStyle/>
          <a:p>
            <a:r>
              <a:rPr lang="en-US" b="0" dirty="0" smtClean="0">
                <a:latin typeface="Arial" charset="0"/>
              </a:rPr>
              <a:t>Outline</a:t>
            </a:r>
            <a:endParaRPr lang="en-US" b="0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3" y="1610311"/>
            <a:ext cx="8929445" cy="46984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Motivation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Sparse matrices for graph algorithms</a:t>
            </a:r>
          </a:p>
          <a:p>
            <a:pPr>
              <a:lnSpc>
                <a:spcPct val="120000"/>
              </a:lnSpc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CombBLAS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: sparse arrays and graphs on parallel machines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KDT: attributed semantic graphs in a high-level language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Standards for graph algorithm primitives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281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1"/>
          <p:cNvSpPr>
            <a:spLocks noGrp="1"/>
          </p:cNvSpPr>
          <p:nvPr>
            <p:ph sz="half" idx="1"/>
          </p:nvPr>
        </p:nvSpPr>
        <p:spPr>
          <a:xfrm>
            <a:off x="511040" y="2595518"/>
            <a:ext cx="8301796" cy="4104110"/>
          </a:xfrm>
        </p:spPr>
        <p:txBody>
          <a:bodyPr>
            <a:noAutofit/>
          </a:bodyPr>
          <a:lstStyle/>
          <a:p>
            <a:endParaRPr lang="en-US" dirty="0" smtClean="0">
              <a:cs typeface="Courier New" pitchFamily="49" charset="0"/>
            </a:endParaRPr>
          </a:p>
          <a:p>
            <a:endParaRPr lang="en-US" dirty="0" smtClean="0"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Aimed at graph algorithm designers/programmers who are not expert in mapping algorithms to parallel hardware.</a:t>
            </a:r>
          </a:p>
          <a:p>
            <a:r>
              <a:rPr lang="en-US" dirty="0" smtClean="0">
                <a:cs typeface="Courier New" pitchFamily="49" charset="0"/>
              </a:rPr>
              <a:t>Flexible </a:t>
            </a:r>
            <a:r>
              <a:rPr lang="en-US" dirty="0" err="1" smtClean="0">
                <a:cs typeface="Courier New" pitchFamily="49" charset="0"/>
              </a:rPr>
              <a:t>templated</a:t>
            </a:r>
            <a:r>
              <a:rPr lang="en-US" dirty="0" smtClean="0">
                <a:cs typeface="Courier New" pitchFamily="49" charset="0"/>
              </a:rPr>
              <a:t> C++ interface.</a:t>
            </a:r>
          </a:p>
          <a:p>
            <a:r>
              <a:rPr lang="en-US" dirty="0" smtClean="0">
                <a:cs typeface="Courier New" pitchFamily="49" charset="0"/>
              </a:rPr>
              <a:t>Scalable performance from laptop to 100,000-processor HPC.</a:t>
            </a:r>
          </a:p>
          <a:p>
            <a:pPr marL="0" indent="0">
              <a:buNone/>
            </a:pPr>
            <a:endParaRPr lang="en-US" sz="1000" dirty="0" smtClean="0">
              <a:cs typeface="Courier New" pitchFamily="49" charset="0"/>
            </a:endParaRPr>
          </a:p>
          <a:p>
            <a:pPr marL="0" indent="0">
              <a:buNone/>
            </a:pPr>
            <a:endParaRPr lang="en-US" sz="1000" dirty="0"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Open source software.</a:t>
            </a:r>
          </a:p>
          <a:p>
            <a:r>
              <a:rPr lang="en-US" dirty="0" smtClean="0">
                <a:cs typeface="Courier New" pitchFamily="49" charset="0"/>
              </a:rPr>
              <a:t>Version 1.4.0 released January 16, 2014.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14" name="Content Placeholder 11"/>
          <p:cNvSpPr>
            <a:spLocks noGrp="1"/>
          </p:cNvSpPr>
          <p:nvPr>
            <p:ph sz="half" idx="1"/>
          </p:nvPr>
        </p:nvSpPr>
        <p:spPr>
          <a:xfrm>
            <a:off x="1031847" y="1830375"/>
            <a:ext cx="7074105" cy="1437015"/>
          </a:xfrm>
          <a:noFill/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cs typeface="Courier New" pitchFamily="49" charset="0"/>
              </a:rPr>
              <a:t>An extensible distributed-memory library offering a small but powerful set of linear algebraic operations specifically targeting graph analytics.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717464" y="330156"/>
            <a:ext cx="3915926" cy="2048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Combinatorial BLAS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800" dirty="0" err="1" smtClean="0"/>
              <a:t>gauss.cs.ucsb.edu</a:t>
            </a:r>
            <a:r>
              <a:rPr lang="en-US" sz="1800" dirty="0" smtClean="0"/>
              <a:t>/~</a:t>
            </a:r>
            <a:r>
              <a:rPr lang="en-US" sz="1800" dirty="0" err="1" smtClean="0"/>
              <a:t>aydin</a:t>
            </a:r>
            <a:r>
              <a:rPr lang="en-US" sz="1800" dirty="0" smtClean="0"/>
              <a:t>/</a:t>
            </a:r>
            <a:r>
              <a:rPr lang="en-US" sz="1800" dirty="0" err="1" smtClean="0"/>
              <a:t>CombBLAS</a:t>
            </a:r>
            <a:endParaRPr lang="en-US" sz="1800" dirty="0"/>
          </a:p>
        </p:txBody>
      </p:sp>
      <p:pic>
        <p:nvPicPr>
          <p:cNvPr id="8" name="Picture 7" descr="fo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23" y="165055"/>
            <a:ext cx="3637598" cy="161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8472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"/>
            <a:ext cx="8459788" cy="685519"/>
          </a:xfrm>
        </p:spPr>
        <p:txBody>
          <a:bodyPr/>
          <a:lstStyle/>
          <a:p>
            <a:r>
              <a:rPr lang="en-US" b="0" dirty="0" smtClean="0"/>
              <a:t>Combinatorial BLAS:  </a:t>
            </a:r>
            <a:r>
              <a:rPr lang="en-US" b="0" dirty="0"/>
              <a:t>F</a:t>
            </a:r>
            <a:r>
              <a:rPr lang="en-US" b="0" dirty="0" smtClean="0"/>
              <a:t>unctions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44" y="1242135"/>
            <a:ext cx="8197065" cy="55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838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24"/>
          <p:cNvGrpSpPr/>
          <p:nvPr/>
        </p:nvGrpSpPr>
        <p:grpSpPr>
          <a:xfrm>
            <a:off x="0" y="-107156"/>
            <a:ext cx="9144000" cy="1401961"/>
            <a:chOff x="0" y="-152400"/>
            <a:chExt cx="13004800" cy="1993900"/>
          </a:xfrm>
        </p:grpSpPr>
        <p:pic>
          <p:nvPicPr>
            <p:cNvPr id="126" name="Pictur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27" name="Rectangle 5"/>
            <p:cNvSpPr txBox="1">
              <a:spLocks noChangeArrowheads="1"/>
            </p:cNvSpPr>
            <p:nvPr/>
          </p:nvSpPr>
          <p:spPr bwMode="auto">
            <a:xfrm>
              <a:off x="330211" y="-152400"/>
              <a:ext cx="12031663" cy="1409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kern="0" dirty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Combinatorial </a:t>
              </a:r>
              <a:r>
                <a:rPr lang="en-US" kern="0" dirty="0" smtClean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BLAS: Distributed-memory reference implementation</a:t>
              </a:r>
              <a:endParaRPr lang="en-US" kern="0" dirty="0">
                <a:solidFill>
                  <a:srgbClr val="FFFF00"/>
                </a:solidFill>
                <a:latin typeface="Calibri"/>
                <a:ea typeface="+mn-ea"/>
                <a:sym typeface="Arial Bold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862216" y="2889950"/>
            <a:ext cx="1411111" cy="637822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  <a:latin typeface="Calibri"/>
              </a:rPr>
              <a:t>CommGrid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7541" y="5994391"/>
            <a:ext cx="903113" cy="637822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DCSC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95875" y="5994391"/>
            <a:ext cx="692855" cy="637822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CSC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85545" y="5994391"/>
            <a:ext cx="840216" cy="637822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CSB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59476" y="5994391"/>
            <a:ext cx="956733" cy="637822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Triples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63984" y="4340568"/>
            <a:ext cx="1047039" cy="637822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  <a:latin typeface="Calibri"/>
              </a:rPr>
              <a:t>SpMat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" name="Straight Connector 4"/>
          <p:cNvCxnSpPr>
            <a:stCxn id="22" idx="2"/>
            <a:endCxn id="10" idx="0"/>
          </p:cNvCxnSpPr>
          <p:nvPr/>
        </p:nvCxnSpPr>
        <p:spPr>
          <a:xfrm flipH="1">
            <a:off x="3189095" y="5517441"/>
            <a:ext cx="1251654" cy="4769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2" idx="3"/>
            <a:endCxn id="11" idx="0"/>
          </p:cNvCxnSpPr>
          <p:nvPr/>
        </p:nvCxnSpPr>
        <p:spPr>
          <a:xfrm flipH="1">
            <a:off x="4142303" y="5517441"/>
            <a:ext cx="432502" cy="4769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0"/>
            <a:endCxn id="22" idx="3"/>
          </p:cNvCxnSpPr>
          <p:nvPr/>
        </p:nvCxnSpPr>
        <p:spPr>
          <a:xfrm flipH="1" flipV="1">
            <a:off x="4574808" y="5517441"/>
            <a:ext cx="563035" cy="4769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0"/>
            <a:endCxn id="22" idx="3"/>
          </p:cNvCxnSpPr>
          <p:nvPr/>
        </p:nvCxnSpPr>
        <p:spPr>
          <a:xfrm flipH="1" flipV="1">
            <a:off x="4574805" y="5517441"/>
            <a:ext cx="1630848" cy="4769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2"/>
            <a:endCxn id="22" idx="0"/>
          </p:cNvCxnSpPr>
          <p:nvPr/>
        </p:nvCxnSpPr>
        <p:spPr>
          <a:xfrm flipH="1">
            <a:off x="4574808" y="4978393"/>
            <a:ext cx="12699" cy="2709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Isosceles Triangle 21"/>
          <p:cNvSpPr/>
          <p:nvPr/>
        </p:nvSpPr>
        <p:spPr>
          <a:xfrm>
            <a:off x="4440752" y="5249330"/>
            <a:ext cx="268111" cy="268111"/>
          </a:xfrm>
          <a:prstGeom prst="triangle">
            <a:avLst/>
          </a:prstGeom>
          <a:solidFill>
            <a:schemeClr val="tx1">
              <a:alpha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61450" y="4340568"/>
            <a:ext cx="1250995" cy="637822"/>
          </a:xfrm>
          <a:prstGeom prst="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  <a:latin typeface="Calibri"/>
              </a:rPr>
              <a:t>SpDistMat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7561" y="4354679"/>
            <a:ext cx="1495777" cy="637822"/>
          </a:xfrm>
          <a:prstGeom prst="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  <a:latin typeface="Calibri"/>
              </a:rPr>
              <a:t>DenseDistMat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32" name="Straight Connector 31"/>
          <p:cNvCxnSpPr>
            <a:stCxn id="14" idx="1"/>
            <a:endCxn id="35" idx="3"/>
          </p:cNvCxnSpPr>
          <p:nvPr/>
        </p:nvCxnSpPr>
        <p:spPr>
          <a:xfrm flipH="1">
            <a:off x="3212442" y="4659479"/>
            <a:ext cx="851542" cy="0"/>
          </a:xfrm>
          <a:prstGeom prst="line">
            <a:avLst/>
          </a:prstGeom>
          <a:ln>
            <a:solidFill>
              <a:schemeClr val="tx1"/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161970" y="2889950"/>
            <a:ext cx="1250995" cy="637822"/>
          </a:xfrm>
          <a:prstGeom prst="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  <a:latin typeface="Calibri"/>
              </a:rPr>
              <a:t>DistMat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Isosceles Triangle 40"/>
          <p:cNvSpPr/>
          <p:nvPr/>
        </p:nvSpPr>
        <p:spPr>
          <a:xfrm>
            <a:off x="1658041" y="3863617"/>
            <a:ext cx="268111" cy="268111"/>
          </a:xfrm>
          <a:prstGeom prst="triangle">
            <a:avLst/>
          </a:prstGeom>
          <a:solidFill>
            <a:schemeClr val="tx1">
              <a:alpha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2" name="Straight Connector 41"/>
          <p:cNvCxnSpPr>
            <a:stCxn id="41" idx="2"/>
            <a:endCxn id="36" idx="0"/>
          </p:cNvCxnSpPr>
          <p:nvPr/>
        </p:nvCxnSpPr>
        <p:spPr>
          <a:xfrm flipH="1">
            <a:off x="945450" y="4131725"/>
            <a:ext cx="712591" cy="2229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1" idx="4"/>
            <a:endCxn id="35" idx="0"/>
          </p:cNvCxnSpPr>
          <p:nvPr/>
        </p:nvCxnSpPr>
        <p:spPr>
          <a:xfrm>
            <a:off x="1926150" y="4131728"/>
            <a:ext cx="660796" cy="20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0" idx="2"/>
            <a:endCxn id="41" idx="0"/>
          </p:cNvCxnSpPr>
          <p:nvPr/>
        </p:nvCxnSpPr>
        <p:spPr>
          <a:xfrm>
            <a:off x="1787468" y="3527774"/>
            <a:ext cx="4629" cy="335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" idx="1"/>
            <a:endCxn id="40" idx="3"/>
          </p:cNvCxnSpPr>
          <p:nvPr/>
        </p:nvCxnSpPr>
        <p:spPr>
          <a:xfrm flipH="1">
            <a:off x="2412965" y="3208860"/>
            <a:ext cx="1449251" cy="0"/>
          </a:xfrm>
          <a:prstGeom prst="line">
            <a:avLst/>
          </a:prstGeom>
          <a:ln>
            <a:solidFill>
              <a:schemeClr val="tx1"/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748378" y="5164661"/>
            <a:ext cx="2405938" cy="37365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i="1" dirty="0" smtClean="0">
                <a:solidFill>
                  <a:prstClr val="black"/>
                </a:solidFill>
                <a:latin typeface="Calibri"/>
                <a:ea typeface="+mn-ea"/>
              </a:rPr>
              <a:t>Enforces interface only</a:t>
            </a:r>
            <a:endParaRPr lang="en-US" sz="1800" i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1" name="Cloud 50"/>
          <p:cNvSpPr/>
          <p:nvPr/>
        </p:nvSpPr>
        <p:spPr>
          <a:xfrm>
            <a:off x="3146779" y="1308916"/>
            <a:ext cx="3922888" cy="1033528"/>
          </a:xfrm>
          <a:prstGeom prst="cloud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solidFill>
              <a:schemeClr val="accent5">
                <a:lumMod val="60000"/>
                <a:lumOff val="40000"/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i="1" dirty="0">
                <a:solidFill>
                  <a:srgbClr val="000000"/>
                </a:solidFill>
                <a:latin typeface="Calibri"/>
              </a:rPr>
              <a:t>Combinatorial BLAS </a:t>
            </a:r>
          </a:p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i="1" dirty="0" smtClean="0">
                <a:solidFill>
                  <a:srgbClr val="000000"/>
                </a:solidFill>
                <a:latin typeface="Calibri"/>
              </a:rPr>
              <a:t>functions and </a:t>
            </a:r>
            <a:r>
              <a:rPr lang="en-US" sz="1800" i="1" dirty="0">
                <a:solidFill>
                  <a:srgbClr val="000000"/>
                </a:solidFill>
                <a:latin typeface="Calibri"/>
              </a:rPr>
              <a:t>o</a:t>
            </a:r>
            <a:r>
              <a:rPr lang="en-US" sz="1800" i="1" dirty="0" smtClean="0">
                <a:solidFill>
                  <a:srgbClr val="000000"/>
                </a:solidFill>
                <a:latin typeface="Calibri"/>
              </a:rPr>
              <a:t>perators</a:t>
            </a:r>
            <a:endParaRPr lang="en-US" sz="1800" i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264405" y="4224847"/>
            <a:ext cx="1495777" cy="637822"/>
          </a:xfrm>
          <a:prstGeom prst="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  <a:latin typeface="Calibri"/>
              </a:rPr>
              <a:t>DenseDistVec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31543" y="4224847"/>
            <a:ext cx="1495777" cy="637822"/>
          </a:xfrm>
          <a:prstGeom prst="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  <a:latin typeface="Calibri"/>
              </a:rPr>
              <a:t>SpDistVec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430041" y="2889950"/>
            <a:ext cx="1415738" cy="637822"/>
          </a:xfrm>
          <a:prstGeom prst="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  <a:latin typeface="Calibri"/>
              </a:rPr>
              <a:t>FullyDistVec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96408" y="3186278"/>
            <a:ext cx="1449251" cy="37365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i="1" dirty="0" smtClean="0">
                <a:solidFill>
                  <a:prstClr val="black"/>
                </a:solidFill>
                <a:latin typeface="Calibri"/>
                <a:ea typeface="+mn-ea"/>
              </a:rPr>
              <a:t>... HAS A</a:t>
            </a:r>
            <a:endParaRPr lang="en-US" sz="1800" i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68" name="Straight Arrow Connector 67"/>
          <p:cNvCxnSpPr>
            <a:stCxn id="64" idx="0"/>
          </p:cNvCxnSpPr>
          <p:nvPr/>
        </p:nvCxnSpPr>
        <p:spPr>
          <a:xfrm flipH="1" flipV="1">
            <a:off x="5761410" y="2192874"/>
            <a:ext cx="1376503" cy="69707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493001" y="3601337"/>
            <a:ext cx="1552222" cy="37365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i="1" dirty="0" smtClean="0">
                <a:solidFill>
                  <a:prstClr val="black"/>
                </a:solidFill>
                <a:latin typeface="Calibri"/>
                <a:ea typeface="+mn-ea"/>
              </a:rPr>
              <a:t>Polymorphism</a:t>
            </a:r>
            <a:endParaRPr lang="en-US" sz="1800" i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74" name="Straight Arrow Connector 73"/>
          <p:cNvCxnSpPr>
            <a:stCxn id="40" idx="0"/>
          </p:cNvCxnSpPr>
          <p:nvPr/>
        </p:nvCxnSpPr>
        <p:spPr>
          <a:xfrm flipV="1">
            <a:off x="1787466" y="2192874"/>
            <a:ext cx="2008410" cy="69707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Diamond 75"/>
          <p:cNvSpPr/>
          <p:nvPr/>
        </p:nvSpPr>
        <p:spPr>
          <a:xfrm>
            <a:off x="6965249" y="3786005"/>
            <a:ext cx="327376" cy="268111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1" name="Straight Connector 80"/>
          <p:cNvCxnSpPr>
            <a:stCxn id="60" idx="0"/>
            <a:endCxn id="76" idx="3"/>
          </p:cNvCxnSpPr>
          <p:nvPr/>
        </p:nvCxnSpPr>
        <p:spPr>
          <a:xfrm flipH="1" flipV="1">
            <a:off x="7292625" y="3920058"/>
            <a:ext cx="719667" cy="3047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1" idx="0"/>
            <a:endCxn id="76" idx="1"/>
          </p:cNvCxnSpPr>
          <p:nvPr/>
        </p:nvCxnSpPr>
        <p:spPr>
          <a:xfrm flipV="1">
            <a:off x="6279432" y="3920058"/>
            <a:ext cx="685819" cy="3047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6" idx="0"/>
            <a:endCxn id="64" idx="2"/>
          </p:cNvCxnSpPr>
          <p:nvPr/>
        </p:nvCxnSpPr>
        <p:spPr>
          <a:xfrm flipV="1">
            <a:off x="7128936" y="3527772"/>
            <a:ext cx="8974" cy="2582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3" idx="3"/>
            <a:endCxn id="64" idx="1"/>
          </p:cNvCxnSpPr>
          <p:nvPr/>
        </p:nvCxnSpPr>
        <p:spPr>
          <a:xfrm>
            <a:off x="5273327" y="3208860"/>
            <a:ext cx="1156717" cy="0"/>
          </a:xfrm>
          <a:prstGeom prst="line">
            <a:avLst/>
          </a:prstGeom>
          <a:ln>
            <a:solidFill>
              <a:schemeClr val="tx1"/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0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1474" y="1763105"/>
            <a:ext cx="3795192" cy="769425"/>
          </a:xfrm>
          <a:prstGeom prst="rect">
            <a:avLst/>
          </a:prstGeom>
          <a:noFill/>
        </p:spPr>
        <p:txBody>
          <a:bodyPr wrap="square" lIns="91407" tIns="45706" rIns="91407" bIns="45706" rtlCol="0">
            <a:spAutoFit/>
          </a:bodyPr>
          <a:lstStyle/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Matrix/vector distributions, </a:t>
            </a:r>
          </a:p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interleaved on each other. </a:t>
            </a:r>
          </a:p>
        </p:txBody>
      </p:sp>
      <p:grpSp>
        <p:nvGrpSpPr>
          <p:cNvPr id="3" name="Group 194"/>
          <p:cNvGrpSpPr/>
          <p:nvPr/>
        </p:nvGrpSpPr>
        <p:grpSpPr>
          <a:xfrm>
            <a:off x="275991" y="1296901"/>
            <a:ext cx="4465181" cy="3332165"/>
            <a:chOff x="1319245" y="1311235"/>
            <a:chExt cx="5158129" cy="3883027"/>
          </a:xfrm>
        </p:grpSpPr>
        <p:sp>
          <p:nvSpPr>
            <p:cNvPr id="5" name="Rectangle 9"/>
            <p:cNvSpPr>
              <a:spLocks noChangeAspect="1" noChangeArrowheads="1"/>
            </p:cNvSpPr>
            <p:nvPr/>
          </p:nvSpPr>
          <p:spPr bwMode="auto">
            <a:xfrm>
              <a:off x="2205090" y="1841460"/>
              <a:ext cx="3352800" cy="33528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val 11"/>
            <p:cNvSpPr>
              <a:spLocks noChangeAspect="1" noChangeArrowheads="1"/>
            </p:cNvSpPr>
            <p:nvPr/>
          </p:nvSpPr>
          <p:spPr bwMode="auto">
            <a:xfrm>
              <a:off x="2657488" y="19700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val 12"/>
            <p:cNvSpPr>
              <a:spLocks noChangeAspect="1" noChangeArrowheads="1"/>
            </p:cNvSpPr>
            <p:nvPr/>
          </p:nvSpPr>
          <p:spPr bwMode="auto">
            <a:xfrm>
              <a:off x="2989275" y="19700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val 13"/>
            <p:cNvSpPr>
              <a:spLocks noChangeAspect="1" noChangeArrowheads="1"/>
            </p:cNvSpPr>
            <p:nvPr/>
          </p:nvSpPr>
          <p:spPr bwMode="auto">
            <a:xfrm>
              <a:off x="3321063" y="19700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val 14"/>
            <p:cNvSpPr>
              <a:spLocks noChangeAspect="1" noChangeArrowheads="1"/>
            </p:cNvSpPr>
            <p:nvPr/>
          </p:nvSpPr>
          <p:spPr bwMode="auto">
            <a:xfrm>
              <a:off x="3652850" y="19700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val 15"/>
            <p:cNvSpPr>
              <a:spLocks noChangeAspect="1" noChangeArrowheads="1"/>
            </p:cNvSpPr>
            <p:nvPr/>
          </p:nvSpPr>
          <p:spPr bwMode="auto">
            <a:xfrm>
              <a:off x="3984638" y="19700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val 16"/>
            <p:cNvSpPr>
              <a:spLocks noChangeAspect="1" noChangeArrowheads="1"/>
            </p:cNvSpPr>
            <p:nvPr/>
          </p:nvSpPr>
          <p:spPr bwMode="auto">
            <a:xfrm>
              <a:off x="4316425" y="19700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val 17"/>
            <p:cNvSpPr>
              <a:spLocks noChangeAspect="1" noChangeArrowheads="1"/>
            </p:cNvSpPr>
            <p:nvPr/>
          </p:nvSpPr>
          <p:spPr bwMode="auto">
            <a:xfrm>
              <a:off x="4648213" y="19700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val 18"/>
            <p:cNvSpPr>
              <a:spLocks noChangeAspect="1" noChangeArrowheads="1"/>
            </p:cNvSpPr>
            <p:nvPr/>
          </p:nvSpPr>
          <p:spPr bwMode="auto">
            <a:xfrm>
              <a:off x="4980000" y="19700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val 19"/>
            <p:cNvSpPr>
              <a:spLocks noChangeAspect="1" noChangeArrowheads="1"/>
            </p:cNvSpPr>
            <p:nvPr/>
          </p:nvSpPr>
          <p:spPr bwMode="auto">
            <a:xfrm>
              <a:off x="5313375" y="19700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val 21"/>
            <p:cNvSpPr>
              <a:spLocks noChangeAspect="1" noChangeArrowheads="1"/>
            </p:cNvSpPr>
            <p:nvPr/>
          </p:nvSpPr>
          <p:spPr bwMode="auto">
            <a:xfrm>
              <a:off x="2314588" y="2287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val 22"/>
            <p:cNvSpPr>
              <a:spLocks noChangeAspect="1" noChangeArrowheads="1"/>
            </p:cNvSpPr>
            <p:nvPr/>
          </p:nvSpPr>
          <p:spPr bwMode="auto">
            <a:xfrm>
              <a:off x="2978163" y="2287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val 23"/>
            <p:cNvSpPr>
              <a:spLocks noChangeAspect="1" noChangeArrowheads="1"/>
            </p:cNvSpPr>
            <p:nvPr/>
          </p:nvSpPr>
          <p:spPr bwMode="auto">
            <a:xfrm>
              <a:off x="3309950" y="2287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val 24"/>
            <p:cNvSpPr>
              <a:spLocks noChangeAspect="1" noChangeArrowheads="1"/>
            </p:cNvSpPr>
            <p:nvPr/>
          </p:nvSpPr>
          <p:spPr bwMode="auto">
            <a:xfrm>
              <a:off x="3641738" y="2287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val 25"/>
            <p:cNvSpPr>
              <a:spLocks noChangeAspect="1" noChangeArrowheads="1"/>
            </p:cNvSpPr>
            <p:nvPr/>
          </p:nvSpPr>
          <p:spPr bwMode="auto">
            <a:xfrm>
              <a:off x="3973525" y="2287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val 26"/>
            <p:cNvSpPr>
              <a:spLocks noChangeAspect="1" noChangeArrowheads="1"/>
            </p:cNvSpPr>
            <p:nvPr/>
          </p:nvSpPr>
          <p:spPr bwMode="auto">
            <a:xfrm>
              <a:off x="4305313" y="2287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val 27"/>
            <p:cNvSpPr>
              <a:spLocks noChangeAspect="1" noChangeArrowheads="1"/>
            </p:cNvSpPr>
            <p:nvPr/>
          </p:nvSpPr>
          <p:spPr bwMode="auto">
            <a:xfrm>
              <a:off x="4637100" y="2287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val 28"/>
            <p:cNvSpPr>
              <a:spLocks noChangeAspect="1" noChangeArrowheads="1"/>
            </p:cNvSpPr>
            <p:nvPr/>
          </p:nvSpPr>
          <p:spPr bwMode="auto">
            <a:xfrm>
              <a:off x="4968888" y="2287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val 29"/>
            <p:cNvSpPr>
              <a:spLocks noChangeAspect="1" noChangeArrowheads="1"/>
            </p:cNvSpPr>
            <p:nvPr/>
          </p:nvSpPr>
          <p:spPr bwMode="auto">
            <a:xfrm>
              <a:off x="5302263" y="2287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val 31"/>
            <p:cNvSpPr>
              <a:spLocks noChangeAspect="1" noChangeArrowheads="1"/>
            </p:cNvSpPr>
            <p:nvPr/>
          </p:nvSpPr>
          <p:spPr bwMode="auto">
            <a:xfrm>
              <a:off x="2314588" y="2617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val 32"/>
            <p:cNvSpPr>
              <a:spLocks noChangeAspect="1" noChangeArrowheads="1"/>
            </p:cNvSpPr>
            <p:nvPr/>
          </p:nvSpPr>
          <p:spPr bwMode="auto">
            <a:xfrm>
              <a:off x="2646375" y="2617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val 33"/>
            <p:cNvSpPr>
              <a:spLocks noChangeAspect="1" noChangeArrowheads="1"/>
            </p:cNvSpPr>
            <p:nvPr/>
          </p:nvSpPr>
          <p:spPr bwMode="auto">
            <a:xfrm>
              <a:off x="3309950" y="2617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val 34"/>
            <p:cNvSpPr>
              <a:spLocks noChangeAspect="1" noChangeArrowheads="1"/>
            </p:cNvSpPr>
            <p:nvPr/>
          </p:nvSpPr>
          <p:spPr bwMode="auto">
            <a:xfrm>
              <a:off x="3641738" y="2617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val 35"/>
            <p:cNvSpPr>
              <a:spLocks noChangeAspect="1" noChangeArrowheads="1"/>
            </p:cNvSpPr>
            <p:nvPr/>
          </p:nvSpPr>
          <p:spPr bwMode="auto">
            <a:xfrm>
              <a:off x="3973525" y="2617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6"/>
            <p:cNvSpPr>
              <a:spLocks noChangeAspect="1" noChangeArrowheads="1"/>
            </p:cNvSpPr>
            <p:nvPr/>
          </p:nvSpPr>
          <p:spPr bwMode="auto">
            <a:xfrm>
              <a:off x="4305313" y="2617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Oval 37"/>
            <p:cNvSpPr>
              <a:spLocks noChangeAspect="1" noChangeArrowheads="1"/>
            </p:cNvSpPr>
            <p:nvPr/>
          </p:nvSpPr>
          <p:spPr bwMode="auto">
            <a:xfrm>
              <a:off x="4637100" y="2617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val 38"/>
            <p:cNvSpPr>
              <a:spLocks noChangeAspect="1" noChangeArrowheads="1"/>
            </p:cNvSpPr>
            <p:nvPr/>
          </p:nvSpPr>
          <p:spPr bwMode="auto">
            <a:xfrm>
              <a:off x="4968888" y="2617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val 39"/>
            <p:cNvSpPr>
              <a:spLocks noChangeAspect="1" noChangeArrowheads="1"/>
            </p:cNvSpPr>
            <p:nvPr/>
          </p:nvSpPr>
          <p:spPr bwMode="auto">
            <a:xfrm>
              <a:off x="5302263" y="2617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Oval 41"/>
            <p:cNvSpPr>
              <a:spLocks noChangeAspect="1" noChangeArrowheads="1"/>
            </p:cNvSpPr>
            <p:nvPr/>
          </p:nvSpPr>
          <p:spPr bwMode="auto">
            <a:xfrm>
              <a:off x="2314588" y="2947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42"/>
            <p:cNvSpPr>
              <a:spLocks noChangeAspect="1" noChangeArrowheads="1"/>
            </p:cNvSpPr>
            <p:nvPr/>
          </p:nvSpPr>
          <p:spPr bwMode="auto">
            <a:xfrm>
              <a:off x="2646375" y="2947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Oval 43"/>
            <p:cNvSpPr>
              <a:spLocks noChangeAspect="1" noChangeArrowheads="1"/>
            </p:cNvSpPr>
            <p:nvPr/>
          </p:nvSpPr>
          <p:spPr bwMode="auto">
            <a:xfrm>
              <a:off x="2978163" y="2947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val 44"/>
            <p:cNvSpPr>
              <a:spLocks noChangeAspect="1" noChangeArrowheads="1"/>
            </p:cNvSpPr>
            <p:nvPr/>
          </p:nvSpPr>
          <p:spPr bwMode="auto">
            <a:xfrm>
              <a:off x="3641738" y="2947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Oval 45"/>
            <p:cNvSpPr>
              <a:spLocks noChangeAspect="1" noChangeArrowheads="1"/>
            </p:cNvSpPr>
            <p:nvPr/>
          </p:nvSpPr>
          <p:spPr bwMode="auto">
            <a:xfrm>
              <a:off x="3973525" y="2947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val 46"/>
            <p:cNvSpPr>
              <a:spLocks noChangeAspect="1" noChangeArrowheads="1"/>
            </p:cNvSpPr>
            <p:nvPr/>
          </p:nvSpPr>
          <p:spPr bwMode="auto">
            <a:xfrm>
              <a:off x="4305313" y="2947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Oval 47"/>
            <p:cNvSpPr>
              <a:spLocks noChangeAspect="1" noChangeArrowheads="1"/>
            </p:cNvSpPr>
            <p:nvPr/>
          </p:nvSpPr>
          <p:spPr bwMode="auto">
            <a:xfrm>
              <a:off x="4637100" y="2947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48"/>
            <p:cNvSpPr>
              <a:spLocks noChangeAspect="1" noChangeArrowheads="1"/>
            </p:cNvSpPr>
            <p:nvPr/>
          </p:nvSpPr>
          <p:spPr bwMode="auto">
            <a:xfrm>
              <a:off x="4968888" y="2947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Oval 49"/>
            <p:cNvSpPr>
              <a:spLocks noChangeAspect="1" noChangeArrowheads="1"/>
            </p:cNvSpPr>
            <p:nvPr/>
          </p:nvSpPr>
          <p:spPr bwMode="auto">
            <a:xfrm>
              <a:off x="5302263" y="2947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Text Box 50"/>
            <p:cNvSpPr txBox="1">
              <a:spLocks noChangeArrowheads="1"/>
            </p:cNvSpPr>
            <p:nvPr/>
          </p:nvSpPr>
          <p:spPr bwMode="auto">
            <a:xfrm>
              <a:off x="3571888" y="3178135"/>
              <a:ext cx="296863" cy="394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>
                  <a:solidFill>
                    <a:prstClr val="white"/>
                  </a:solidFill>
                  <a:latin typeface="Arial" pitchFamily="-108" charset="0"/>
                </a:rPr>
                <a:t>5</a:t>
              </a:r>
            </a:p>
          </p:txBody>
        </p:sp>
        <p:sp>
          <p:nvSpPr>
            <p:cNvPr id="47" name="Oval 51"/>
            <p:cNvSpPr>
              <a:spLocks noChangeAspect="1" noChangeArrowheads="1"/>
            </p:cNvSpPr>
            <p:nvPr/>
          </p:nvSpPr>
          <p:spPr bwMode="auto">
            <a:xfrm>
              <a:off x="2314588" y="3278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Oval 52"/>
            <p:cNvSpPr>
              <a:spLocks noChangeAspect="1" noChangeArrowheads="1"/>
            </p:cNvSpPr>
            <p:nvPr/>
          </p:nvSpPr>
          <p:spPr bwMode="auto">
            <a:xfrm>
              <a:off x="2646375" y="3278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Oval 53"/>
            <p:cNvSpPr>
              <a:spLocks noChangeAspect="1" noChangeArrowheads="1"/>
            </p:cNvSpPr>
            <p:nvPr/>
          </p:nvSpPr>
          <p:spPr bwMode="auto">
            <a:xfrm>
              <a:off x="2978163" y="3278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Oval 54"/>
            <p:cNvSpPr>
              <a:spLocks noChangeAspect="1" noChangeArrowheads="1"/>
            </p:cNvSpPr>
            <p:nvPr/>
          </p:nvSpPr>
          <p:spPr bwMode="auto">
            <a:xfrm>
              <a:off x="3309950" y="3278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Oval 55"/>
            <p:cNvSpPr>
              <a:spLocks noChangeAspect="1" noChangeArrowheads="1"/>
            </p:cNvSpPr>
            <p:nvPr/>
          </p:nvSpPr>
          <p:spPr bwMode="auto">
            <a:xfrm>
              <a:off x="3973525" y="3278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Oval 56"/>
            <p:cNvSpPr>
              <a:spLocks noChangeAspect="1" noChangeArrowheads="1"/>
            </p:cNvSpPr>
            <p:nvPr/>
          </p:nvSpPr>
          <p:spPr bwMode="auto">
            <a:xfrm>
              <a:off x="4305313" y="3278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Oval 57"/>
            <p:cNvSpPr>
              <a:spLocks noChangeAspect="1" noChangeArrowheads="1"/>
            </p:cNvSpPr>
            <p:nvPr/>
          </p:nvSpPr>
          <p:spPr bwMode="auto">
            <a:xfrm>
              <a:off x="4637100" y="3278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Oval 58"/>
            <p:cNvSpPr>
              <a:spLocks noChangeAspect="1" noChangeArrowheads="1"/>
            </p:cNvSpPr>
            <p:nvPr/>
          </p:nvSpPr>
          <p:spPr bwMode="auto">
            <a:xfrm>
              <a:off x="4968888" y="3278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Oval 59"/>
            <p:cNvSpPr>
              <a:spLocks noChangeAspect="1" noChangeArrowheads="1"/>
            </p:cNvSpPr>
            <p:nvPr/>
          </p:nvSpPr>
          <p:spPr bwMode="auto">
            <a:xfrm>
              <a:off x="5302263" y="3278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Oval 60"/>
            <p:cNvSpPr>
              <a:spLocks noChangeAspect="1" noChangeArrowheads="1"/>
            </p:cNvSpPr>
            <p:nvPr/>
          </p:nvSpPr>
          <p:spPr bwMode="auto">
            <a:xfrm>
              <a:off x="2314588" y="36083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Oval 61"/>
            <p:cNvSpPr>
              <a:spLocks noChangeAspect="1" noChangeArrowheads="1"/>
            </p:cNvSpPr>
            <p:nvPr/>
          </p:nvSpPr>
          <p:spPr bwMode="auto">
            <a:xfrm>
              <a:off x="2646375" y="36083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Oval 62"/>
            <p:cNvSpPr>
              <a:spLocks noChangeAspect="1" noChangeArrowheads="1"/>
            </p:cNvSpPr>
            <p:nvPr/>
          </p:nvSpPr>
          <p:spPr bwMode="auto">
            <a:xfrm>
              <a:off x="2978163" y="36083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Oval 63"/>
            <p:cNvSpPr>
              <a:spLocks noChangeAspect="1" noChangeArrowheads="1"/>
            </p:cNvSpPr>
            <p:nvPr/>
          </p:nvSpPr>
          <p:spPr bwMode="auto">
            <a:xfrm>
              <a:off x="3309950" y="36083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Oval 64"/>
            <p:cNvSpPr>
              <a:spLocks noChangeAspect="1" noChangeArrowheads="1"/>
            </p:cNvSpPr>
            <p:nvPr/>
          </p:nvSpPr>
          <p:spPr bwMode="auto">
            <a:xfrm>
              <a:off x="3641738" y="36083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Oval 65"/>
            <p:cNvSpPr>
              <a:spLocks noChangeAspect="1" noChangeArrowheads="1"/>
            </p:cNvSpPr>
            <p:nvPr/>
          </p:nvSpPr>
          <p:spPr bwMode="auto">
            <a:xfrm>
              <a:off x="4305313" y="36083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Oval 66"/>
            <p:cNvSpPr>
              <a:spLocks noChangeAspect="1" noChangeArrowheads="1"/>
            </p:cNvSpPr>
            <p:nvPr/>
          </p:nvSpPr>
          <p:spPr bwMode="auto">
            <a:xfrm>
              <a:off x="4637100" y="36083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Oval 67"/>
            <p:cNvSpPr>
              <a:spLocks noChangeAspect="1" noChangeArrowheads="1"/>
            </p:cNvSpPr>
            <p:nvPr/>
          </p:nvSpPr>
          <p:spPr bwMode="auto">
            <a:xfrm>
              <a:off x="4968888" y="36083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Oval 68"/>
            <p:cNvSpPr>
              <a:spLocks noChangeAspect="1" noChangeArrowheads="1"/>
            </p:cNvSpPr>
            <p:nvPr/>
          </p:nvSpPr>
          <p:spPr bwMode="auto">
            <a:xfrm>
              <a:off x="5302263" y="36083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Oval 70"/>
            <p:cNvSpPr>
              <a:spLocks noChangeAspect="1" noChangeArrowheads="1"/>
            </p:cNvSpPr>
            <p:nvPr/>
          </p:nvSpPr>
          <p:spPr bwMode="auto">
            <a:xfrm>
              <a:off x="2314588" y="4929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Oval 71"/>
            <p:cNvSpPr>
              <a:spLocks noChangeAspect="1" noChangeArrowheads="1"/>
            </p:cNvSpPr>
            <p:nvPr/>
          </p:nvSpPr>
          <p:spPr bwMode="auto">
            <a:xfrm>
              <a:off x="2646375" y="4929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Oval 72"/>
            <p:cNvSpPr>
              <a:spLocks noChangeAspect="1" noChangeArrowheads="1"/>
            </p:cNvSpPr>
            <p:nvPr/>
          </p:nvSpPr>
          <p:spPr bwMode="auto">
            <a:xfrm>
              <a:off x="2978163" y="4929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Oval 73"/>
            <p:cNvSpPr>
              <a:spLocks noChangeAspect="1" noChangeArrowheads="1"/>
            </p:cNvSpPr>
            <p:nvPr/>
          </p:nvSpPr>
          <p:spPr bwMode="auto">
            <a:xfrm>
              <a:off x="3309950" y="4929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Oval 74"/>
            <p:cNvSpPr>
              <a:spLocks noChangeAspect="1" noChangeArrowheads="1"/>
            </p:cNvSpPr>
            <p:nvPr/>
          </p:nvSpPr>
          <p:spPr bwMode="auto">
            <a:xfrm>
              <a:off x="3641738" y="4929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Oval 75"/>
            <p:cNvSpPr>
              <a:spLocks noChangeAspect="1" noChangeArrowheads="1"/>
            </p:cNvSpPr>
            <p:nvPr/>
          </p:nvSpPr>
          <p:spPr bwMode="auto">
            <a:xfrm>
              <a:off x="3973525" y="4929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Oval 76"/>
            <p:cNvSpPr>
              <a:spLocks noChangeAspect="1" noChangeArrowheads="1"/>
            </p:cNvSpPr>
            <p:nvPr/>
          </p:nvSpPr>
          <p:spPr bwMode="auto">
            <a:xfrm>
              <a:off x="4305313" y="4929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Oval 77"/>
            <p:cNvSpPr>
              <a:spLocks noChangeAspect="1" noChangeArrowheads="1"/>
            </p:cNvSpPr>
            <p:nvPr/>
          </p:nvSpPr>
          <p:spPr bwMode="auto">
            <a:xfrm>
              <a:off x="4637100" y="4929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Oval 78"/>
            <p:cNvSpPr>
              <a:spLocks noChangeAspect="1" noChangeArrowheads="1"/>
            </p:cNvSpPr>
            <p:nvPr/>
          </p:nvSpPr>
          <p:spPr bwMode="auto">
            <a:xfrm>
              <a:off x="4968888" y="4929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Oval 80"/>
            <p:cNvSpPr>
              <a:spLocks noChangeAspect="1" noChangeArrowheads="1"/>
            </p:cNvSpPr>
            <p:nvPr/>
          </p:nvSpPr>
          <p:spPr bwMode="auto">
            <a:xfrm>
              <a:off x="2314588" y="3938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Oval 81"/>
            <p:cNvSpPr>
              <a:spLocks noChangeAspect="1" noChangeArrowheads="1"/>
            </p:cNvSpPr>
            <p:nvPr/>
          </p:nvSpPr>
          <p:spPr bwMode="auto">
            <a:xfrm>
              <a:off x="2646375" y="3938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Oval 82"/>
            <p:cNvSpPr>
              <a:spLocks noChangeAspect="1" noChangeArrowheads="1"/>
            </p:cNvSpPr>
            <p:nvPr/>
          </p:nvSpPr>
          <p:spPr bwMode="auto">
            <a:xfrm>
              <a:off x="2978163" y="3938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Oval 83"/>
            <p:cNvSpPr>
              <a:spLocks noChangeAspect="1" noChangeArrowheads="1"/>
            </p:cNvSpPr>
            <p:nvPr/>
          </p:nvSpPr>
          <p:spPr bwMode="auto">
            <a:xfrm>
              <a:off x="3309950" y="3938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Oval 84"/>
            <p:cNvSpPr>
              <a:spLocks noChangeAspect="1" noChangeArrowheads="1"/>
            </p:cNvSpPr>
            <p:nvPr/>
          </p:nvSpPr>
          <p:spPr bwMode="auto">
            <a:xfrm>
              <a:off x="3641738" y="3938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Oval 85"/>
            <p:cNvSpPr>
              <a:spLocks noChangeAspect="1" noChangeArrowheads="1"/>
            </p:cNvSpPr>
            <p:nvPr/>
          </p:nvSpPr>
          <p:spPr bwMode="auto">
            <a:xfrm>
              <a:off x="3973525" y="3938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Oval 86"/>
            <p:cNvSpPr>
              <a:spLocks noChangeAspect="1" noChangeArrowheads="1"/>
            </p:cNvSpPr>
            <p:nvPr/>
          </p:nvSpPr>
          <p:spPr bwMode="auto">
            <a:xfrm>
              <a:off x="4637100" y="3938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Oval 87"/>
            <p:cNvSpPr>
              <a:spLocks noChangeAspect="1" noChangeArrowheads="1"/>
            </p:cNvSpPr>
            <p:nvPr/>
          </p:nvSpPr>
          <p:spPr bwMode="auto">
            <a:xfrm>
              <a:off x="4968888" y="3938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Oval 88"/>
            <p:cNvSpPr>
              <a:spLocks noChangeAspect="1" noChangeArrowheads="1"/>
            </p:cNvSpPr>
            <p:nvPr/>
          </p:nvSpPr>
          <p:spPr bwMode="auto">
            <a:xfrm>
              <a:off x="5302263" y="3938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Oval 90"/>
            <p:cNvSpPr>
              <a:spLocks noChangeAspect="1" noChangeArrowheads="1"/>
            </p:cNvSpPr>
            <p:nvPr/>
          </p:nvSpPr>
          <p:spPr bwMode="auto">
            <a:xfrm>
              <a:off x="2314588" y="4268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Oval 91"/>
            <p:cNvSpPr>
              <a:spLocks noChangeAspect="1" noChangeArrowheads="1"/>
            </p:cNvSpPr>
            <p:nvPr/>
          </p:nvSpPr>
          <p:spPr bwMode="auto">
            <a:xfrm>
              <a:off x="2646375" y="4268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Oval 92"/>
            <p:cNvSpPr>
              <a:spLocks noChangeAspect="1" noChangeArrowheads="1"/>
            </p:cNvSpPr>
            <p:nvPr/>
          </p:nvSpPr>
          <p:spPr bwMode="auto">
            <a:xfrm>
              <a:off x="2978163" y="4268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Oval 93"/>
            <p:cNvSpPr>
              <a:spLocks noChangeAspect="1" noChangeArrowheads="1"/>
            </p:cNvSpPr>
            <p:nvPr/>
          </p:nvSpPr>
          <p:spPr bwMode="auto">
            <a:xfrm>
              <a:off x="3309950" y="4268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Oval 94"/>
            <p:cNvSpPr>
              <a:spLocks noChangeAspect="1" noChangeArrowheads="1"/>
            </p:cNvSpPr>
            <p:nvPr/>
          </p:nvSpPr>
          <p:spPr bwMode="auto">
            <a:xfrm>
              <a:off x="3641738" y="4268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Oval 95"/>
            <p:cNvSpPr>
              <a:spLocks noChangeAspect="1" noChangeArrowheads="1"/>
            </p:cNvSpPr>
            <p:nvPr/>
          </p:nvSpPr>
          <p:spPr bwMode="auto">
            <a:xfrm>
              <a:off x="3973525" y="4268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Oval 96"/>
            <p:cNvSpPr>
              <a:spLocks noChangeAspect="1" noChangeArrowheads="1"/>
            </p:cNvSpPr>
            <p:nvPr/>
          </p:nvSpPr>
          <p:spPr bwMode="auto">
            <a:xfrm>
              <a:off x="4305313" y="4268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Oval 97"/>
            <p:cNvSpPr>
              <a:spLocks noChangeAspect="1" noChangeArrowheads="1"/>
            </p:cNvSpPr>
            <p:nvPr/>
          </p:nvSpPr>
          <p:spPr bwMode="auto">
            <a:xfrm>
              <a:off x="4968888" y="4268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Oval 98"/>
            <p:cNvSpPr>
              <a:spLocks noChangeAspect="1" noChangeArrowheads="1"/>
            </p:cNvSpPr>
            <p:nvPr/>
          </p:nvSpPr>
          <p:spPr bwMode="auto">
            <a:xfrm>
              <a:off x="5302263" y="4268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Text Box 99"/>
            <p:cNvSpPr txBox="1">
              <a:spLocks noChangeArrowheads="1"/>
            </p:cNvSpPr>
            <p:nvPr/>
          </p:nvSpPr>
          <p:spPr bwMode="auto">
            <a:xfrm>
              <a:off x="4573601" y="4168734"/>
              <a:ext cx="296863" cy="394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>
                  <a:solidFill>
                    <a:prstClr val="white"/>
                  </a:solidFill>
                  <a:latin typeface="Arial" pitchFamily="-108" charset="0"/>
                </a:rPr>
                <a:t>8</a:t>
              </a:r>
            </a:p>
          </p:txBody>
        </p:sp>
        <p:sp>
          <p:nvSpPr>
            <p:cNvPr id="96" name="Oval 100"/>
            <p:cNvSpPr>
              <a:spLocks noChangeAspect="1" noChangeArrowheads="1"/>
            </p:cNvSpPr>
            <p:nvPr/>
          </p:nvSpPr>
          <p:spPr bwMode="auto">
            <a:xfrm>
              <a:off x="2314588" y="4598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Oval 101"/>
            <p:cNvSpPr>
              <a:spLocks noChangeAspect="1" noChangeArrowheads="1"/>
            </p:cNvSpPr>
            <p:nvPr/>
          </p:nvSpPr>
          <p:spPr bwMode="auto">
            <a:xfrm>
              <a:off x="2646375" y="4598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Oval 102"/>
            <p:cNvSpPr>
              <a:spLocks noChangeAspect="1" noChangeArrowheads="1"/>
            </p:cNvSpPr>
            <p:nvPr/>
          </p:nvSpPr>
          <p:spPr bwMode="auto">
            <a:xfrm>
              <a:off x="2978163" y="4598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Oval 103"/>
            <p:cNvSpPr>
              <a:spLocks noChangeAspect="1" noChangeArrowheads="1"/>
            </p:cNvSpPr>
            <p:nvPr/>
          </p:nvSpPr>
          <p:spPr bwMode="auto">
            <a:xfrm>
              <a:off x="3309950" y="4598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Oval 104"/>
            <p:cNvSpPr>
              <a:spLocks noChangeAspect="1" noChangeArrowheads="1"/>
            </p:cNvSpPr>
            <p:nvPr/>
          </p:nvSpPr>
          <p:spPr bwMode="auto">
            <a:xfrm>
              <a:off x="3641738" y="4598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Oval 105"/>
            <p:cNvSpPr>
              <a:spLocks noChangeAspect="1" noChangeArrowheads="1"/>
            </p:cNvSpPr>
            <p:nvPr/>
          </p:nvSpPr>
          <p:spPr bwMode="auto">
            <a:xfrm>
              <a:off x="3973525" y="4598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Oval 106"/>
            <p:cNvSpPr>
              <a:spLocks noChangeAspect="1" noChangeArrowheads="1"/>
            </p:cNvSpPr>
            <p:nvPr/>
          </p:nvSpPr>
          <p:spPr bwMode="auto">
            <a:xfrm>
              <a:off x="4305313" y="4598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val 107"/>
            <p:cNvSpPr>
              <a:spLocks noChangeAspect="1" noChangeArrowheads="1"/>
            </p:cNvSpPr>
            <p:nvPr/>
          </p:nvSpPr>
          <p:spPr bwMode="auto">
            <a:xfrm>
              <a:off x="4637100" y="4598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Oval 108"/>
            <p:cNvSpPr>
              <a:spLocks noChangeAspect="1" noChangeArrowheads="1"/>
            </p:cNvSpPr>
            <p:nvPr/>
          </p:nvSpPr>
          <p:spPr bwMode="auto">
            <a:xfrm>
              <a:off x="5302263" y="4598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 rot="5400000">
              <a:off x="1548364" y="3514687"/>
              <a:ext cx="335280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2553895" y="3517067"/>
              <a:ext cx="335280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2205089" y="2848664"/>
              <a:ext cx="3352803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217090" y="3862737"/>
              <a:ext cx="3352803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6200000" flipV="1">
              <a:off x="3031158" y="2002767"/>
              <a:ext cx="308591" cy="1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16200000" flipV="1">
              <a:off x="4012872" y="2317034"/>
              <a:ext cx="339066" cy="1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 flipH="1" flipV="1">
              <a:off x="5324197" y="2659892"/>
              <a:ext cx="368452" cy="1588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V="1">
              <a:off x="3012678" y="3029172"/>
              <a:ext cx="345547" cy="2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 flipH="1" flipV="1">
              <a:off x="4004298" y="3373089"/>
              <a:ext cx="357804" cy="1588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5400000" flipH="1" flipV="1">
              <a:off x="5355926" y="3704447"/>
              <a:ext cx="300230" cy="3176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V="1">
              <a:off x="2964121" y="4085481"/>
              <a:ext cx="426162" cy="2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V="1">
              <a:off x="3996774" y="4480222"/>
              <a:ext cx="370465" cy="795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 flipH="1" flipV="1">
              <a:off x="5244614" y="4925691"/>
              <a:ext cx="522854" cy="3176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182"/>
            <p:cNvGrpSpPr/>
            <p:nvPr/>
          </p:nvGrpSpPr>
          <p:grpSpPr>
            <a:xfrm>
              <a:off x="3223971" y="1841460"/>
              <a:ext cx="3253403" cy="3352802"/>
              <a:chOff x="3179509" y="1500188"/>
              <a:chExt cx="3253403" cy="3352802"/>
            </a:xfrm>
          </p:grpSpPr>
          <p:sp>
            <p:nvSpPr>
              <p:cNvPr id="114" name="Oval 13"/>
              <p:cNvSpPr>
                <a:spLocks noChangeAspect="1" noChangeArrowheads="1"/>
              </p:cNvSpPr>
              <p:nvPr/>
            </p:nvSpPr>
            <p:spPr bwMode="auto">
              <a:xfrm>
                <a:off x="6103410" y="1628776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" name="Oval 23"/>
              <p:cNvSpPr>
                <a:spLocks noChangeAspect="1" noChangeArrowheads="1"/>
              </p:cNvSpPr>
              <p:nvPr/>
            </p:nvSpPr>
            <p:spPr bwMode="auto">
              <a:xfrm>
                <a:off x="6108791" y="1946276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6" name="Oval 33"/>
              <p:cNvSpPr>
                <a:spLocks noChangeAspect="1" noChangeArrowheads="1"/>
              </p:cNvSpPr>
              <p:nvPr/>
            </p:nvSpPr>
            <p:spPr bwMode="auto">
              <a:xfrm>
                <a:off x="6108791" y="2276476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Oval 54"/>
              <p:cNvSpPr>
                <a:spLocks noChangeAspect="1" noChangeArrowheads="1"/>
              </p:cNvSpPr>
              <p:nvPr/>
            </p:nvSpPr>
            <p:spPr bwMode="auto">
              <a:xfrm>
                <a:off x="6108791" y="2936876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Oval 63"/>
              <p:cNvSpPr>
                <a:spLocks noChangeAspect="1" noChangeArrowheads="1"/>
              </p:cNvSpPr>
              <p:nvPr/>
            </p:nvSpPr>
            <p:spPr bwMode="auto">
              <a:xfrm>
                <a:off x="6108791" y="3267076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Oval 73"/>
              <p:cNvSpPr>
                <a:spLocks noChangeAspect="1" noChangeArrowheads="1"/>
              </p:cNvSpPr>
              <p:nvPr/>
            </p:nvSpPr>
            <p:spPr bwMode="auto">
              <a:xfrm>
                <a:off x="6108791" y="4587876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Oval 83"/>
              <p:cNvSpPr>
                <a:spLocks noChangeAspect="1" noChangeArrowheads="1"/>
              </p:cNvSpPr>
              <p:nvPr/>
            </p:nvSpPr>
            <p:spPr bwMode="auto">
              <a:xfrm>
                <a:off x="6108791" y="3597276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Oval 93"/>
              <p:cNvSpPr>
                <a:spLocks noChangeAspect="1" noChangeArrowheads="1"/>
              </p:cNvSpPr>
              <p:nvPr/>
            </p:nvSpPr>
            <p:spPr bwMode="auto">
              <a:xfrm>
                <a:off x="6108791" y="3927476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Oval 103"/>
              <p:cNvSpPr>
                <a:spLocks noChangeAspect="1" noChangeArrowheads="1"/>
              </p:cNvSpPr>
              <p:nvPr/>
            </p:nvSpPr>
            <p:spPr bwMode="auto">
              <a:xfrm>
                <a:off x="6108791" y="4257676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6039720" y="1500188"/>
                <a:ext cx="393192" cy="3352802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26" name="Straight Connector 125"/>
              <p:cNvCxnSpPr/>
              <p:nvPr/>
            </p:nvCxnSpPr>
            <p:spPr>
              <a:xfrm>
                <a:off x="5525431" y="2507392"/>
                <a:ext cx="508550" cy="1588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6039720" y="1801465"/>
                <a:ext cx="393192" cy="4764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6039720" y="2140530"/>
                <a:ext cx="393192" cy="1588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075" name="Object 3"/>
              <p:cNvGraphicFramePr>
                <a:graphicFrameLocks noChangeAspect="1"/>
              </p:cNvGraphicFramePr>
              <p:nvPr/>
            </p:nvGraphicFramePr>
            <p:xfrm>
              <a:off x="6069322" y="1520825"/>
              <a:ext cx="255588" cy="252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276" name="Equation" r:id="rId5" imgW="190500" imgH="190500" progId="Equation.3">
                      <p:embed/>
                    </p:oleObj>
                  </mc:Choice>
                  <mc:Fallback>
                    <p:oleObj name="Equation" r:id="rId5" imgW="1905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69322" y="1520825"/>
                            <a:ext cx="255588" cy="2524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48" name="Straight Connector 147"/>
              <p:cNvCxnSpPr/>
              <p:nvPr/>
            </p:nvCxnSpPr>
            <p:spPr>
              <a:xfrm>
                <a:off x="3181098" y="1806229"/>
                <a:ext cx="2852883" cy="1588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076" name="Object 4"/>
              <p:cNvGraphicFramePr>
                <a:graphicFrameLocks noChangeAspect="1"/>
              </p:cNvGraphicFramePr>
              <p:nvPr/>
            </p:nvGraphicFramePr>
            <p:xfrm>
              <a:off x="6069013" y="1847850"/>
              <a:ext cx="290512" cy="252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277" name="Equation" r:id="rId7" imgW="215900" imgH="190500" progId="Equation.3">
                      <p:embed/>
                    </p:oleObj>
                  </mc:Choice>
                  <mc:Fallback>
                    <p:oleObj name="Equation" r:id="rId7" imgW="2159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69013" y="1847850"/>
                            <a:ext cx="290512" cy="2524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55" name="Straight Connector 154"/>
              <p:cNvCxnSpPr/>
              <p:nvPr/>
            </p:nvCxnSpPr>
            <p:spPr>
              <a:xfrm>
                <a:off x="6039720" y="2508980"/>
                <a:ext cx="393192" cy="1588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6025734" y="3523053"/>
                <a:ext cx="407178" cy="3176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V="1">
                <a:off x="4186629" y="2140530"/>
                <a:ext cx="1859313" cy="1588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077" name="Object 5"/>
              <p:cNvGraphicFramePr>
                <a:graphicFrameLocks noChangeAspect="1"/>
              </p:cNvGraphicFramePr>
              <p:nvPr/>
            </p:nvGraphicFramePr>
            <p:xfrm>
              <a:off x="6076157" y="2177082"/>
              <a:ext cx="290512" cy="252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278" name="Equation" r:id="rId9" imgW="215900" imgH="190500" progId="Equation.3">
                      <p:embed/>
                    </p:oleObj>
                  </mc:Choice>
                  <mc:Fallback>
                    <p:oleObj name="Equation" r:id="rId9" imgW="2159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76157" y="2177082"/>
                            <a:ext cx="290512" cy="2524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2" name="Oval 13"/>
              <p:cNvSpPr>
                <a:spLocks noChangeAspect="1" noChangeArrowheads="1"/>
              </p:cNvSpPr>
              <p:nvPr/>
            </p:nvSpPr>
            <p:spPr bwMode="auto">
              <a:xfrm>
                <a:off x="6109632" y="2692401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" name="Oval 23"/>
              <p:cNvSpPr>
                <a:spLocks noChangeAspect="1" noChangeArrowheads="1"/>
              </p:cNvSpPr>
              <p:nvPr/>
            </p:nvSpPr>
            <p:spPr bwMode="auto">
              <a:xfrm>
                <a:off x="6115013" y="3009901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" name="Oval 33"/>
              <p:cNvSpPr>
                <a:spLocks noChangeAspect="1" noChangeArrowheads="1"/>
              </p:cNvSpPr>
              <p:nvPr/>
            </p:nvSpPr>
            <p:spPr bwMode="auto">
              <a:xfrm>
                <a:off x="6115013" y="3340101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75" name="Straight Connector 174"/>
              <p:cNvCxnSpPr/>
              <p:nvPr/>
            </p:nvCxnSpPr>
            <p:spPr>
              <a:xfrm>
                <a:off x="6045942" y="2865090"/>
                <a:ext cx="386970" cy="1588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6032979" y="3214648"/>
                <a:ext cx="386970" cy="1588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77" name="Object 3"/>
              <p:cNvGraphicFramePr>
                <a:graphicFrameLocks noChangeAspect="1"/>
              </p:cNvGraphicFramePr>
              <p:nvPr/>
            </p:nvGraphicFramePr>
            <p:xfrm>
              <a:off x="6057900" y="2584450"/>
              <a:ext cx="290513" cy="252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279" name="Equation" r:id="rId11" imgW="215900" imgH="190500" progId="Equation.3">
                      <p:embed/>
                    </p:oleObj>
                  </mc:Choice>
                  <mc:Fallback>
                    <p:oleObj name="Equation" r:id="rId11" imgW="2159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57900" y="2584450"/>
                            <a:ext cx="290513" cy="2524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8" name="Object 4"/>
              <p:cNvGraphicFramePr>
                <a:graphicFrameLocks noChangeAspect="1"/>
              </p:cNvGraphicFramePr>
              <p:nvPr/>
            </p:nvGraphicFramePr>
            <p:xfrm>
              <a:off x="6067425" y="2911475"/>
              <a:ext cx="307975" cy="252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280" name="Equation" r:id="rId13" imgW="228600" imgH="190500" progId="Equation.3">
                      <p:embed/>
                    </p:oleObj>
                  </mc:Choice>
                  <mc:Fallback>
                    <p:oleObj name="Equation" r:id="rId13" imgW="2286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67425" y="2911475"/>
                            <a:ext cx="307975" cy="2524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0" name="Object 5"/>
              <p:cNvGraphicFramePr>
                <a:graphicFrameLocks noChangeAspect="1"/>
              </p:cNvGraphicFramePr>
              <p:nvPr/>
            </p:nvGraphicFramePr>
            <p:xfrm>
              <a:off x="6073775" y="3240088"/>
              <a:ext cx="307975" cy="2524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281" name="Equation" r:id="rId15" imgW="228600" imgH="190500" progId="Equation.3">
                      <p:embed/>
                    </p:oleObj>
                  </mc:Choice>
                  <mc:Fallback>
                    <p:oleObj name="Equation" r:id="rId15" imgW="2286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73775" y="3240088"/>
                            <a:ext cx="307975" cy="2524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1" name="Oval 54"/>
              <p:cNvSpPr>
                <a:spLocks noChangeAspect="1" noChangeArrowheads="1"/>
              </p:cNvSpPr>
              <p:nvPr/>
            </p:nvSpPr>
            <p:spPr bwMode="auto">
              <a:xfrm>
                <a:off x="6117038" y="4027489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" name="Oval 63"/>
              <p:cNvSpPr>
                <a:spLocks noChangeAspect="1" noChangeArrowheads="1"/>
              </p:cNvSpPr>
              <p:nvPr/>
            </p:nvSpPr>
            <p:spPr bwMode="auto">
              <a:xfrm>
                <a:off x="6117038" y="4357689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" name="Oval 13"/>
              <p:cNvSpPr>
                <a:spLocks noChangeAspect="1" noChangeArrowheads="1"/>
              </p:cNvSpPr>
              <p:nvPr/>
            </p:nvSpPr>
            <p:spPr bwMode="auto">
              <a:xfrm>
                <a:off x="6117879" y="3783014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" name="Oval 23"/>
              <p:cNvSpPr>
                <a:spLocks noChangeAspect="1" noChangeArrowheads="1"/>
              </p:cNvSpPr>
              <p:nvPr/>
            </p:nvSpPr>
            <p:spPr bwMode="auto">
              <a:xfrm>
                <a:off x="6123260" y="4100514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6" name="Oval 33"/>
              <p:cNvSpPr>
                <a:spLocks noChangeAspect="1" noChangeArrowheads="1"/>
              </p:cNvSpPr>
              <p:nvPr/>
            </p:nvSpPr>
            <p:spPr bwMode="auto">
              <a:xfrm>
                <a:off x="6123260" y="4430714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87" name="Straight Connector 186"/>
              <p:cNvCxnSpPr/>
              <p:nvPr/>
            </p:nvCxnSpPr>
            <p:spPr>
              <a:xfrm>
                <a:off x="6054189" y="3955703"/>
                <a:ext cx="365760" cy="1588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6054189" y="4327756"/>
                <a:ext cx="365760" cy="1588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9" name="Object 3"/>
              <p:cNvGraphicFramePr>
                <a:graphicFrameLocks noChangeAspect="1"/>
              </p:cNvGraphicFramePr>
              <p:nvPr/>
            </p:nvGraphicFramePr>
            <p:xfrm>
              <a:off x="6065838" y="3625850"/>
              <a:ext cx="290512" cy="250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282" name="Equation" r:id="rId17" imgW="215900" imgH="190500" progId="Equation.3">
                      <p:embed/>
                    </p:oleObj>
                  </mc:Choice>
                  <mc:Fallback>
                    <p:oleObj name="Equation" r:id="rId17" imgW="2159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65838" y="3625850"/>
                            <a:ext cx="290512" cy="2508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0" name="Object 4"/>
              <p:cNvGraphicFramePr>
                <a:graphicFrameLocks noChangeAspect="1"/>
              </p:cNvGraphicFramePr>
              <p:nvPr/>
            </p:nvGraphicFramePr>
            <p:xfrm>
              <a:off x="6075672" y="4002088"/>
              <a:ext cx="307975" cy="252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283" name="Equation" r:id="rId19" imgW="228600" imgH="190500" progId="Equation.3">
                      <p:embed/>
                    </p:oleObj>
                  </mc:Choice>
                  <mc:Fallback>
                    <p:oleObj name="Equation" r:id="rId19" imgW="2286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75672" y="4002088"/>
                            <a:ext cx="307975" cy="2524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1" name="Object 5"/>
              <p:cNvGraphicFramePr>
                <a:graphicFrameLocks noChangeAspect="1"/>
              </p:cNvGraphicFramePr>
              <p:nvPr/>
            </p:nvGraphicFramePr>
            <p:xfrm>
              <a:off x="6073775" y="4429665"/>
              <a:ext cx="307975" cy="2524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284" name="Equation" r:id="rId21" imgW="228600" imgH="190500" progId="Equation.3">
                      <p:embed/>
                    </p:oleObj>
                  </mc:Choice>
                  <mc:Fallback>
                    <p:oleObj name="Equation" r:id="rId21" imgW="2286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73775" y="4429665"/>
                            <a:ext cx="307975" cy="2524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92" name="Straight Connector 191"/>
              <p:cNvCxnSpPr/>
              <p:nvPr/>
            </p:nvCxnSpPr>
            <p:spPr>
              <a:xfrm>
                <a:off x="5513428" y="3524641"/>
                <a:ext cx="508550" cy="1588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4185040" y="3211513"/>
                <a:ext cx="1836938" cy="4723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3179509" y="2858432"/>
                <a:ext cx="2846225" cy="745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3181098" y="3954115"/>
                <a:ext cx="2844636" cy="1588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4185040" y="4329344"/>
                <a:ext cx="1835349" cy="1588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30" name="Object 229"/>
            <p:cNvGraphicFramePr>
              <a:graphicFrameLocks noChangeAspect="1"/>
            </p:cNvGraphicFramePr>
            <p:nvPr/>
          </p:nvGraphicFramePr>
          <p:xfrm>
            <a:off x="2605133" y="2168096"/>
            <a:ext cx="355533" cy="313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285" name="Equation" r:id="rId23" imgW="215900" imgH="190500" progId="Equation.3">
                    <p:embed/>
                  </p:oleObj>
                </mc:Choice>
                <mc:Fallback>
                  <p:oleObj name="Equation" r:id="rId23" imgW="2159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5133" y="2168096"/>
                          <a:ext cx="355533" cy="3137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7" name="Object 15"/>
            <p:cNvGraphicFramePr>
              <a:graphicFrameLocks noChangeAspect="1"/>
            </p:cNvGraphicFramePr>
            <p:nvPr/>
          </p:nvGraphicFramePr>
          <p:xfrm>
            <a:off x="3562362" y="2165310"/>
            <a:ext cx="376238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286" name="Equation" r:id="rId25" imgW="228600" imgH="190500" progId="Equation.3">
                    <p:embed/>
                  </p:oleObj>
                </mc:Choice>
                <mc:Fallback>
                  <p:oleObj name="Equation" r:id="rId25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2362" y="2165310"/>
                          <a:ext cx="376238" cy="311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8" name="Object 16"/>
            <p:cNvGraphicFramePr>
              <a:graphicFrameLocks noChangeAspect="1"/>
            </p:cNvGraphicFramePr>
            <p:nvPr/>
          </p:nvGraphicFramePr>
          <p:xfrm>
            <a:off x="4683137" y="2165310"/>
            <a:ext cx="376238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287" name="Equation" r:id="rId27" imgW="228600" imgH="190500" progId="Equation.3">
                    <p:embed/>
                  </p:oleObj>
                </mc:Choice>
                <mc:Fallback>
                  <p:oleObj name="Equation" r:id="rId27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3137" y="2165310"/>
                          <a:ext cx="376238" cy="311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9" name="Object 17"/>
            <p:cNvGraphicFramePr>
              <a:graphicFrameLocks noChangeAspect="1"/>
            </p:cNvGraphicFramePr>
            <p:nvPr/>
          </p:nvGraphicFramePr>
          <p:xfrm>
            <a:off x="2595575" y="3243222"/>
            <a:ext cx="376237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288" name="Equation" r:id="rId29" imgW="228600" imgH="190500" progId="Equation.3">
                    <p:embed/>
                  </p:oleObj>
                </mc:Choice>
                <mc:Fallback>
                  <p:oleObj name="Equation" r:id="rId29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5575" y="3243222"/>
                          <a:ext cx="376237" cy="312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0" name="Object 18"/>
            <p:cNvGraphicFramePr>
              <a:graphicFrameLocks noChangeAspect="1"/>
            </p:cNvGraphicFramePr>
            <p:nvPr/>
          </p:nvGraphicFramePr>
          <p:xfrm>
            <a:off x="3540137" y="3243222"/>
            <a:ext cx="419100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289" name="Equation" r:id="rId31" imgW="241300" imgH="190500" progId="Equation.3">
                    <p:embed/>
                  </p:oleObj>
                </mc:Choice>
                <mc:Fallback>
                  <p:oleObj name="Equation" r:id="rId31" imgW="2413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137" y="3243222"/>
                          <a:ext cx="419100" cy="312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1" name="Object 19"/>
            <p:cNvGraphicFramePr>
              <a:graphicFrameLocks noChangeAspect="1"/>
            </p:cNvGraphicFramePr>
            <p:nvPr/>
          </p:nvGraphicFramePr>
          <p:xfrm>
            <a:off x="4662500" y="3238460"/>
            <a:ext cx="417512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290" name="Equation" r:id="rId33" imgW="241300" imgH="190500" progId="Equation.3">
                    <p:embed/>
                  </p:oleObj>
                </mc:Choice>
                <mc:Fallback>
                  <p:oleObj name="Equation" r:id="rId33" imgW="2413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2500" y="3238460"/>
                          <a:ext cx="417512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2" name="Object 20"/>
            <p:cNvGraphicFramePr>
              <a:graphicFrameLocks noChangeAspect="1"/>
            </p:cNvGraphicFramePr>
            <p:nvPr/>
          </p:nvGraphicFramePr>
          <p:xfrm>
            <a:off x="2595575" y="4368760"/>
            <a:ext cx="376237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291" name="Equation" r:id="rId35" imgW="228600" imgH="190500" progId="Equation.3">
                    <p:embed/>
                  </p:oleObj>
                </mc:Choice>
                <mc:Fallback>
                  <p:oleObj name="Equation" r:id="rId35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5575" y="4368760"/>
                          <a:ext cx="376237" cy="312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3" name="Object 21"/>
            <p:cNvGraphicFramePr>
              <a:graphicFrameLocks noChangeAspect="1"/>
            </p:cNvGraphicFramePr>
            <p:nvPr/>
          </p:nvGraphicFramePr>
          <p:xfrm>
            <a:off x="3540137" y="4343360"/>
            <a:ext cx="419100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292" name="Equation" r:id="rId37" imgW="241300" imgH="190500" progId="Equation.3">
                    <p:embed/>
                  </p:oleObj>
                </mc:Choice>
                <mc:Fallback>
                  <p:oleObj name="Equation" r:id="rId37" imgW="2413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137" y="4343360"/>
                          <a:ext cx="419100" cy="312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4" name="Object 22"/>
            <p:cNvGraphicFramePr>
              <a:graphicFrameLocks noChangeAspect="1"/>
            </p:cNvGraphicFramePr>
            <p:nvPr/>
          </p:nvGraphicFramePr>
          <p:xfrm>
            <a:off x="4662500" y="4343360"/>
            <a:ext cx="417512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293" name="Equation" r:id="rId39" imgW="241300" imgH="190500" progId="Equation.3">
                    <p:embed/>
                  </p:oleObj>
                </mc:Choice>
                <mc:Fallback>
                  <p:oleObj name="Equation" r:id="rId39" imgW="2413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2500" y="4343360"/>
                          <a:ext cx="417512" cy="312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8" name="Straight Arrow Connector 167"/>
            <p:cNvCxnSpPr/>
            <p:nvPr/>
          </p:nvCxnSpPr>
          <p:spPr>
            <a:xfrm rot="5400000">
              <a:off x="1442811" y="2340516"/>
              <a:ext cx="1007204" cy="1588"/>
            </a:xfrm>
            <a:prstGeom prst="straightConnector1">
              <a:avLst/>
            </a:prstGeom>
            <a:ln w="15875">
              <a:solidFill>
                <a:schemeClr val="accent1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/>
            <p:nvPr/>
          </p:nvCxnSpPr>
          <p:spPr>
            <a:xfrm flipH="1">
              <a:off x="2201720" y="1630543"/>
              <a:ext cx="1023840" cy="0"/>
            </a:xfrm>
            <a:prstGeom prst="straightConnector1">
              <a:avLst/>
            </a:prstGeom>
            <a:ln w="15875">
              <a:solidFill>
                <a:schemeClr val="accent1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03" name="Object 131"/>
            <p:cNvGraphicFramePr>
              <a:graphicFrameLocks noChangeAspect="1"/>
            </p:cNvGraphicFramePr>
            <p:nvPr/>
          </p:nvGraphicFramePr>
          <p:xfrm>
            <a:off x="1319245" y="2173248"/>
            <a:ext cx="571500" cy="303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294" name="Equation" r:id="rId41" imgW="304800" imgH="177800" progId="Equation.3">
                    <p:embed/>
                  </p:oleObj>
                </mc:Choice>
                <mc:Fallback>
                  <p:oleObj name="Equation" r:id="rId41" imgW="3048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9245" y="2173248"/>
                          <a:ext cx="571500" cy="303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04" name="Object 132"/>
            <p:cNvGraphicFramePr>
              <a:graphicFrameLocks noChangeAspect="1"/>
            </p:cNvGraphicFramePr>
            <p:nvPr/>
          </p:nvGraphicFramePr>
          <p:xfrm>
            <a:off x="2357450" y="1311235"/>
            <a:ext cx="593725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295" name="Equation" r:id="rId43" imgW="330200" imgH="177800" progId="Equation.3">
                    <p:embed/>
                  </p:oleObj>
                </mc:Choice>
                <mc:Fallback>
                  <p:oleObj name="Equation" r:id="rId43" imgW="3302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7450" y="1311235"/>
                          <a:ext cx="593725" cy="301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96"/>
          <p:cNvGrpSpPr/>
          <p:nvPr/>
        </p:nvGrpSpPr>
        <p:grpSpPr>
          <a:xfrm>
            <a:off x="0" y="-107156"/>
            <a:ext cx="9144000" cy="1401961"/>
            <a:chOff x="0" y="-152400"/>
            <a:chExt cx="13004800" cy="1993900"/>
          </a:xfrm>
        </p:grpSpPr>
        <p:pic>
          <p:nvPicPr>
            <p:cNvPr id="193" name="Picture 3"/>
            <p:cNvPicPr>
              <a:picLocks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94" name="Rectangle 5"/>
            <p:cNvSpPr txBox="1">
              <a:spLocks noChangeArrowheads="1"/>
            </p:cNvSpPr>
            <p:nvPr/>
          </p:nvSpPr>
          <p:spPr bwMode="auto">
            <a:xfrm>
              <a:off x="330211" y="-152400"/>
              <a:ext cx="12031663" cy="1409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52" defTabSz="642424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3100" kern="0" dirty="0">
                  <a:solidFill>
                    <a:srgbClr val="FFFF00"/>
                  </a:solidFill>
                  <a:latin typeface="Calibri"/>
                  <a:sym typeface="Arial Bold" charset="0"/>
                </a:rPr>
                <a:t>2D layout for sparse matrices &amp; vectors</a:t>
              </a:r>
            </a:p>
          </p:txBody>
        </p:sp>
      </p:grpSp>
      <p:sp>
        <p:nvSpPr>
          <p:cNvPr id="196" name="TextBox 195"/>
          <p:cNvSpPr txBox="1"/>
          <p:nvPr/>
        </p:nvSpPr>
        <p:spPr>
          <a:xfrm>
            <a:off x="460784" y="4825286"/>
            <a:ext cx="8496377" cy="1200300"/>
          </a:xfrm>
          <a:prstGeom prst="rect">
            <a:avLst/>
          </a:prstGeom>
          <a:noFill/>
        </p:spPr>
        <p:txBody>
          <a:bodyPr wrap="square" lIns="91407" tIns="45706" rIns="91407" bIns="45706" rtlCol="0">
            <a:spAutoFit/>
          </a:bodyPr>
          <a:lstStyle/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- 2D matrix layout wins over 1D with large core counts </a:t>
            </a:r>
            <a:br>
              <a:rPr lang="en-US" sz="2400" dirty="0">
                <a:solidFill>
                  <a:prstClr val="black"/>
                </a:solidFill>
                <a:latin typeface="Calibri"/>
              </a:rPr>
            </a:br>
            <a:r>
              <a:rPr lang="en-US" sz="2400" dirty="0">
                <a:solidFill>
                  <a:prstClr val="black"/>
                </a:solidFill>
                <a:latin typeface="Calibri"/>
              </a:rPr>
              <a:t>             and with  limited bandwidth/compute</a:t>
            </a:r>
          </a:p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- 2D vector layout sometimes important for load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balance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5340235" y="2721997"/>
            <a:ext cx="3812012" cy="2123630"/>
          </a:xfrm>
          <a:prstGeom prst="rect">
            <a:avLst/>
          </a:prstGeom>
          <a:noFill/>
        </p:spPr>
        <p:txBody>
          <a:bodyPr wrap="square" lIns="91407" tIns="45706" rIns="91407" bIns="45706" rtlCol="0">
            <a:spAutoFit/>
          </a:bodyPr>
          <a:lstStyle/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Default distribution in </a:t>
            </a:r>
            <a:r>
              <a:rPr lang="en-US" sz="2200" dirty="0">
                <a:solidFill>
                  <a:prstClr val="black"/>
                </a:solidFill>
                <a:latin typeface="Apple Casual"/>
                <a:cs typeface="Apple Casual"/>
              </a:rPr>
              <a:t>Combinatorial BLAS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Scalable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with increasing number of processes</a:t>
            </a:r>
          </a:p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5994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129480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73" name="Rectangle 31"/>
          <p:cNvSpPr>
            <a:spLocks/>
          </p:cNvSpPr>
          <p:nvPr/>
        </p:nvSpPr>
        <p:spPr bwMode="auto">
          <a:xfrm>
            <a:off x="179607" y="46429"/>
            <a:ext cx="6795492" cy="4643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22" bIns="0"/>
          <a:lstStyle/>
          <a:p>
            <a:pPr marL="40166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3100" dirty="0" smtClean="0">
                <a:solidFill>
                  <a:srgbClr val="FFFF00"/>
                </a:solidFill>
                <a:latin typeface="Calibri"/>
                <a:ea typeface="+mn-ea"/>
                <a:cs typeface="Calibri"/>
                <a:sym typeface="Arial Bold" charset="0"/>
              </a:rPr>
              <a:t>Parallel </a:t>
            </a:r>
            <a:r>
              <a:rPr lang="en-US" sz="3100" dirty="0">
                <a:solidFill>
                  <a:srgbClr val="FFFF00"/>
                </a:solidFill>
                <a:latin typeface="Calibri"/>
                <a:ea typeface="+mn-ea"/>
                <a:cs typeface="Calibri"/>
                <a:sym typeface="Arial Bold" charset="0"/>
              </a:rPr>
              <a:t>sparse matrix-matrix multiplication </a:t>
            </a:r>
            <a:r>
              <a:rPr lang="en-US" sz="3100" dirty="0" smtClean="0">
                <a:solidFill>
                  <a:srgbClr val="FFFF00"/>
                </a:solidFill>
                <a:latin typeface="Calibri"/>
                <a:ea typeface="+mn-ea"/>
                <a:cs typeface="Calibri"/>
                <a:sym typeface="Arial Bold" charset="0"/>
              </a:rPr>
              <a:t>algorithm</a:t>
            </a:r>
            <a:endParaRPr lang="en-US" sz="3100" dirty="0">
              <a:solidFill>
                <a:srgbClr val="FFFF00"/>
              </a:solidFill>
              <a:latin typeface="Calibri"/>
              <a:ea typeface="+mn-ea"/>
              <a:cs typeface="Calibri"/>
              <a:sym typeface="Arial Bold" charset="0"/>
            </a:endParaRPr>
          </a:p>
        </p:txBody>
      </p:sp>
      <p:sp>
        <p:nvSpPr>
          <p:cNvPr id="130" name="Rectangle 35"/>
          <p:cNvSpPr>
            <a:spLocks noChangeArrowheads="1"/>
          </p:cNvSpPr>
          <p:nvPr/>
        </p:nvSpPr>
        <p:spPr bwMode="auto">
          <a:xfrm flipH="1">
            <a:off x="731520" y="2701965"/>
            <a:ext cx="109728" cy="1828800"/>
          </a:xfrm>
          <a:prstGeom prst="rect">
            <a:avLst/>
          </a:prstGeom>
          <a:solidFill>
            <a:srgbClr val="F5B23C">
              <a:alpha val="40000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1" name="Text Box 25"/>
          <p:cNvSpPr txBox="1">
            <a:spLocks noChangeArrowheads="1"/>
          </p:cNvSpPr>
          <p:nvPr/>
        </p:nvSpPr>
        <p:spPr bwMode="auto">
          <a:xfrm>
            <a:off x="3022952" y="3203311"/>
            <a:ext cx="362775" cy="5575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>
            <a:spAutoFit/>
          </a:bodyPr>
          <a:lstStyle/>
          <a:p>
            <a:pPr defTabSz="457130" eaLnBrk="0" fontAlgn="auto" hangingPunc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3000" b="1" dirty="0">
                <a:solidFill>
                  <a:prstClr val="black"/>
                </a:solidFill>
                <a:latin typeface="Calibri"/>
                <a:ea typeface="+mn-ea"/>
              </a:rPr>
              <a:t>x</a:t>
            </a:r>
          </a:p>
        </p:txBody>
      </p:sp>
      <p:sp>
        <p:nvSpPr>
          <p:cNvPr id="132" name="Text Box 26"/>
          <p:cNvSpPr txBox="1">
            <a:spLocks noChangeArrowheads="1"/>
          </p:cNvSpPr>
          <p:nvPr/>
        </p:nvSpPr>
        <p:spPr bwMode="auto">
          <a:xfrm>
            <a:off x="5854885" y="3220465"/>
            <a:ext cx="445797" cy="5251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>
            <a:spAutoFit/>
          </a:bodyPr>
          <a:lstStyle/>
          <a:p>
            <a:pPr defTabSz="457130" eaLnBrk="0" fontAlgn="auto" hangingPunc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</a:rPr>
              <a:t> =</a:t>
            </a:r>
          </a:p>
        </p:txBody>
      </p:sp>
      <p:sp>
        <p:nvSpPr>
          <p:cNvPr id="133" name="Rectangle 18"/>
          <p:cNvSpPr>
            <a:spLocks noChangeArrowheads="1"/>
          </p:cNvSpPr>
          <p:nvPr/>
        </p:nvSpPr>
        <p:spPr bwMode="auto">
          <a:xfrm>
            <a:off x="6366366" y="2651760"/>
            <a:ext cx="18288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4" name="Line 19"/>
          <p:cNvSpPr>
            <a:spLocks noChangeShapeType="1"/>
          </p:cNvSpPr>
          <p:nvPr/>
        </p:nvSpPr>
        <p:spPr bwMode="auto">
          <a:xfrm>
            <a:off x="6366366" y="338328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5" name="Line 20"/>
          <p:cNvSpPr>
            <a:spLocks noChangeShapeType="1"/>
          </p:cNvSpPr>
          <p:nvPr/>
        </p:nvSpPr>
        <p:spPr bwMode="auto">
          <a:xfrm>
            <a:off x="6366366" y="301752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6" name="Line 22"/>
          <p:cNvSpPr>
            <a:spLocks noChangeShapeType="1"/>
          </p:cNvSpPr>
          <p:nvPr/>
        </p:nvSpPr>
        <p:spPr bwMode="auto">
          <a:xfrm>
            <a:off x="7280766" y="265176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7" name="Line 23"/>
          <p:cNvSpPr>
            <a:spLocks noChangeShapeType="1"/>
          </p:cNvSpPr>
          <p:nvPr/>
        </p:nvSpPr>
        <p:spPr bwMode="auto">
          <a:xfrm>
            <a:off x="6823566" y="265176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8" name="Line 24"/>
          <p:cNvSpPr>
            <a:spLocks noChangeShapeType="1"/>
          </p:cNvSpPr>
          <p:nvPr/>
        </p:nvSpPr>
        <p:spPr bwMode="auto">
          <a:xfrm>
            <a:off x="7737966" y="265176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9" name="Line 45"/>
          <p:cNvSpPr>
            <a:spLocks noChangeShapeType="1"/>
          </p:cNvSpPr>
          <p:nvPr/>
        </p:nvSpPr>
        <p:spPr bwMode="auto">
          <a:xfrm rot="5400000">
            <a:off x="4334632" y="2847912"/>
            <a:ext cx="52651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lIns="91421" tIns="45711" rIns="91421" bIns="45711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0" name="Freeform 46"/>
          <p:cNvSpPr>
            <a:spLocks/>
          </p:cNvSpPr>
          <p:nvPr/>
        </p:nvSpPr>
        <p:spPr bwMode="auto">
          <a:xfrm rot="5400000">
            <a:off x="4286134" y="2887610"/>
            <a:ext cx="1009580" cy="356873"/>
          </a:xfrm>
          <a:custGeom>
            <a:avLst/>
            <a:gdLst>
              <a:gd name="T0" fmla="*/ 0 w 604"/>
              <a:gd name="T1" fmla="*/ 220 h 220"/>
              <a:gd name="T2" fmla="*/ 412 w 604"/>
              <a:gd name="T3" fmla="*/ 0 h 220"/>
              <a:gd name="T4" fmla="*/ 604 w 604"/>
              <a:gd name="T5" fmla="*/ 220 h 220"/>
              <a:gd name="T6" fmla="*/ 0 60000 65536"/>
              <a:gd name="T7" fmla="*/ 0 60000 65536"/>
              <a:gd name="T8" fmla="*/ 0 60000 65536"/>
              <a:gd name="T9" fmla="*/ 0 w 604"/>
              <a:gd name="T10" fmla="*/ 0 h 220"/>
              <a:gd name="T11" fmla="*/ 604 w 604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4" h="220">
                <a:moveTo>
                  <a:pt x="0" y="220"/>
                </a:moveTo>
                <a:cubicBezTo>
                  <a:pt x="155" y="110"/>
                  <a:pt x="311" y="0"/>
                  <a:pt x="412" y="0"/>
                </a:cubicBezTo>
                <a:cubicBezTo>
                  <a:pt x="513" y="0"/>
                  <a:pt x="558" y="110"/>
                  <a:pt x="604" y="22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lIns="91421" tIns="45711" rIns="91421" bIns="45711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1" name="Freeform 47"/>
          <p:cNvSpPr>
            <a:spLocks/>
          </p:cNvSpPr>
          <p:nvPr/>
        </p:nvSpPr>
        <p:spPr bwMode="auto">
          <a:xfrm rot="5400000">
            <a:off x="4079850" y="3109918"/>
            <a:ext cx="1467568" cy="356873"/>
          </a:xfrm>
          <a:custGeom>
            <a:avLst/>
            <a:gdLst>
              <a:gd name="T0" fmla="*/ 0 w 604"/>
              <a:gd name="T1" fmla="*/ 220 h 220"/>
              <a:gd name="T2" fmla="*/ 1840 w 604"/>
              <a:gd name="T3" fmla="*/ 0 h 220"/>
              <a:gd name="T4" fmla="*/ 2697 w 604"/>
              <a:gd name="T5" fmla="*/ 220 h 220"/>
              <a:gd name="T6" fmla="*/ 0 60000 65536"/>
              <a:gd name="T7" fmla="*/ 0 60000 65536"/>
              <a:gd name="T8" fmla="*/ 0 60000 65536"/>
              <a:gd name="T9" fmla="*/ 0 w 604"/>
              <a:gd name="T10" fmla="*/ 0 h 220"/>
              <a:gd name="T11" fmla="*/ 604 w 604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4" h="220">
                <a:moveTo>
                  <a:pt x="0" y="220"/>
                </a:moveTo>
                <a:cubicBezTo>
                  <a:pt x="155" y="110"/>
                  <a:pt x="311" y="0"/>
                  <a:pt x="412" y="0"/>
                </a:cubicBezTo>
                <a:cubicBezTo>
                  <a:pt x="513" y="0"/>
                  <a:pt x="558" y="110"/>
                  <a:pt x="604" y="22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lIns="91421" tIns="45711" rIns="91421" bIns="45711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2" name="Rectangle 3"/>
          <p:cNvSpPr>
            <a:spLocks noChangeArrowheads="1"/>
          </p:cNvSpPr>
          <p:nvPr/>
        </p:nvSpPr>
        <p:spPr bwMode="auto">
          <a:xfrm rot="5400000">
            <a:off x="914400" y="2519085"/>
            <a:ext cx="1828800" cy="21945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3" name="Line 8"/>
          <p:cNvSpPr>
            <a:spLocks noChangeShapeType="1"/>
          </p:cNvSpPr>
          <p:nvPr/>
        </p:nvSpPr>
        <p:spPr bwMode="auto">
          <a:xfrm rot="5400000">
            <a:off x="1828800" y="1965960"/>
            <a:ext cx="0" cy="21945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4" name="Rectangle 35"/>
          <p:cNvSpPr>
            <a:spLocks noChangeArrowheads="1"/>
          </p:cNvSpPr>
          <p:nvPr/>
        </p:nvSpPr>
        <p:spPr bwMode="auto">
          <a:xfrm rot="5400000" flipH="1">
            <a:off x="4334256" y="1610043"/>
            <a:ext cx="109728" cy="1828800"/>
          </a:xfrm>
          <a:prstGeom prst="rect">
            <a:avLst/>
          </a:prstGeom>
          <a:solidFill>
            <a:srgbClr val="FF0000">
              <a:alpha val="35000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5" name="Line 8"/>
          <p:cNvSpPr>
            <a:spLocks noChangeShapeType="1"/>
          </p:cNvSpPr>
          <p:nvPr/>
        </p:nvSpPr>
        <p:spPr bwMode="auto">
          <a:xfrm rot="5400000">
            <a:off x="1828800" y="2331720"/>
            <a:ext cx="0" cy="21945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6" name="Line 8"/>
          <p:cNvSpPr>
            <a:spLocks noChangeShapeType="1"/>
          </p:cNvSpPr>
          <p:nvPr/>
        </p:nvSpPr>
        <p:spPr bwMode="auto">
          <a:xfrm rot="5400000">
            <a:off x="1828800" y="2697480"/>
            <a:ext cx="0" cy="21945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7" name="Line 6"/>
          <p:cNvSpPr>
            <a:spLocks noChangeShapeType="1"/>
          </p:cNvSpPr>
          <p:nvPr/>
        </p:nvSpPr>
        <p:spPr bwMode="auto">
          <a:xfrm rot="5400000">
            <a:off x="1463040" y="361636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8" name="Line 4"/>
          <p:cNvSpPr>
            <a:spLocks noChangeShapeType="1"/>
          </p:cNvSpPr>
          <p:nvPr/>
        </p:nvSpPr>
        <p:spPr bwMode="auto">
          <a:xfrm rot="5400000">
            <a:off x="365760" y="361636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9" name="Line 4"/>
          <p:cNvSpPr>
            <a:spLocks noChangeShapeType="1"/>
          </p:cNvSpPr>
          <p:nvPr/>
        </p:nvSpPr>
        <p:spPr bwMode="auto">
          <a:xfrm rot="5400000">
            <a:off x="914400" y="361636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0" name="Rectangle 3"/>
          <p:cNvSpPr>
            <a:spLocks noChangeArrowheads="1"/>
          </p:cNvSpPr>
          <p:nvPr/>
        </p:nvSpPr>
        <p:spPr bwMode="auto">
          <a:xfrm>
            <a:off x="3474720" y="2468880"/>
            <a:ext cx="1828800" cy="21945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1" name="Line 8"/>
          <p:cNvSpPr>
            <a:spLocks noChangeShapeType="1"/>
          </p:cNvSpPr>
          <p:nvPr/>
        </p:nvSpPr>
        <p:spPr bwMode="auto">
          <a:xfrm>
            <a:off x="3931920" y="2468880"/>
            <a:ext cx="0" cy="21945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2" name="Line 8"/>
          <p:cNvSpPr>
            <a:spLocks noChangeShapeType="1"/>
          </p:cNvSpPr>
          <p:nvPr/>
        </p:nvSpPr>
        <p:spPr bwMode="auto">
          <a:xfrm>
            <a:off x="4389120" y="2468880"/>
            <a:ext cx="0" cy="21945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3" name="Line 8"/>
          <p:cNvSpPr>
            <a:spLocks noChangeShapeType="1"/>
          </p:cNvSpPr>
          <p:nvPr/>
        </p:nvSpPr>
        <p:spPr bwMode="auto">
          <a:xfrm>
            <a:off x="4846320" y="2468880"/>
            <a:ext cx="0" cy="21945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4" name="Line 5"/>
          <p:cNvSpPr>
            <a:spLocks noChangeShapeType="1"/>
          </p:cNvSpPr>
          <p:nvPr/>
        </p:nvSpPr>
        <p:spPr bwMode="auto">
          <a:xfrm>
            <a:off x="3474720" y="2896267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5" name="Line 6"/>
          <p:cNvSpPr>
            <a:spLocks noChangeShapeType="1"/>
          </p:cNvSpPr>
          <p:nvPr/>
        </p:nvSpPr>
        <p:spPr bwMode="auto">
          <a:xfrm>
            <a:off x="3474720" y="3335179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6" name="Line 4"/>
          <p:cNvSpPr>
            <a:spLocks noChangeShapeType="1"/>
          </p:cNvSpPr>
          <p:nvPr/>
        </p:nvSpPr>
        <p:spPr bwMode="auto">
          <a:xfrm>
            <a:off x="3474720" y="4213003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7" name="Line 4"/>
          <p:cNvSpPr>
            <a:spLocks noChangeShapeType="1"/>
          </p:cNvSpPr>
          <p:nvPr/>
        </p:nvSpPr>
        <p:spPr bwMode="auto">
          <a:xfrm>
            <a:off x="3474720" y="3774091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8" name="Freeform 47"/>
          <p:cNvSpPr>
            <a:spLocks/>
          </p:cNvSpPr>
          <p:nvPr/>
        </p:nvSpPr>
        <p:spPr bwMode="auto">
          <a:xfrm rot="5400000">
            <a:off x="3884897" y="3324157"/>
            <a:ext cx="1820169" cy="348762"/>
          </a:xfrm>
          <a:custGeom>
            <a:avLst/>
            <a:gdLst>
              <a:gd name="T0" fmla="*/ 0 w 604"/>
              <a:gd name="T1" fmla="*/ 220 h 220"/>
              <a:gd name="T2" fmla="*/ 1840 w 604"/>
              <a:gd name="T3" fmla="*/ 0 h 220"/>
              <a:gd name="T4" fmla="*/ 2697 w 604"/>
              <a:gd name="T5" fmla="*/ 220 h 220"/>
              <a:gd name="T6" fmla="*/ 0 60000 65536"/>
              <a:gd name="T7" fmla="*/ 0 60000 65536"/>
              <a:gd name="T8" fmla="*/ 0 60000 65536"/>
              <a:gd name="T9" fmla="*/ 0 w 604"/>
              <a:gd name="T10" fmla="*/ 0 h 220"/>
              <a:gd name="T11" fmla="*/ 604 w 604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4" h="220">
                <a:moveTo>
                  <a:pt x="0" y="220"/>
                </a:moveTo>
                <a:cubicBezTo>
                  <a:pt x="155" y="110"/>
                  <a:pt x="311" y="0"/>
                  <a:pt x="412" y="0"/>
                </a:cubicBezTo>
                <a:cubicBezTo>
                  <a:pt x="513" y="0"/>
                  <a:pt x="558" y="110"/>
                  <a:pt x="604" y="22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lIns="91421" tIns="45711" rIns="91421" bIns="45711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grpSp>
        <p:nvGrpSpPr>
          <p:cNvPr id="159" name="Group 158"/>
          <p:cNvGrpSpPr/>
          <p:nvPr/>
        </p:nvGrpSpPr>
        <p:grpSpPr>
          <a:xfrm>
            <a:off x="841248" y="3604625"/>
            <a:ext cx="1818010" cy="397925"/>
            <a:chOff x="841248" y="3472672"/>
            <a:chExt cx="1818010" cy="397925"/>
          </a:xfrm>
        </p:grpSpPr>
        <p:sp>
          <p:nvSpPr>
            <p:cNvPr id="160" name="Line 37"/>
            <p:cNvSpPr>
              <a:spLocks noChangeShapeType="1"/>
            </p:cNvSpPr>
            <p:nvPr/>
          </p:nvSpPr>
          <p:spPr bwMode="auto">
            <a:xfrm>
              <a:off x="848263" y="3870597"/>
              <a:ext cx="6863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61" name="Freeform 38"/>
            <p:cNvSpPr>
              <a:spLocks/>
            </p:cNvSpPr>
            <p:nvPr/>
          </p:nvSpPr>
          <p:spPr bwMode="auto">
            <a:xfrm>
              <a:off x="847738" y="3496073"/>
              <a:ext cx="1230168" cy="367728"/>
            </a:xfrm>
            <a:custGeom>
              <a:avLst/>
              <a:gdLst>
                <a:gd name="T0" fmla="*/ 0 w 604"/>
                <a:gd name="T1" fmla="*/ 220 h 220"/>
                <a:gd name="T2" fmla="*/ 412 w 604"/>
                <a:gd name="T3" fmla="*/ 0 h 220"/>
                <a:gd name="T4" fmla="*/ 604 w 604"/>
                <a:gd name="T5" fmla="*/ 220 h 220"/>
                <a:gd name="T6" fmla="*/ 0 60000 65536"/>
                <a:gd name="T7" fmla="*/ 0 60000 65536"/>
                <a:gd name="T8" fmla="*/ 0 60000 65536"/>
                <a:gd name="T9" fmla="*/ 0 w 604"/>
                <a:gd name="T10" fmla="*/ 0 h 220"/>
                <a:gd name="T11" fmla="*/ 604 w 604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4" h="220">
                  <a:moveTo>
                    <a:pt x="0" y="220"/>
                  </a:moveTo>
                  <a:cubicBezTo>
                    <a:pt x="155" y="110"/>
                    <a:pt x="311" y="0"/>
                    <a:pt x="412" y="0"/>
                  </a:cubicBezTo>
                  <a:cubicBezTo>
                    <a:pt x="513" y="0"/>
                    <a:pt x="558" y="110"/>
                    <a:pt x="604" y="22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62" name="Freeform 39"/>
            <p:cNvSpPr>
              <a:spLocks/>
            </p:cNvSpPr>
            <p:nvPr/>
          </p:nvSpPr>
          <p:spPr bwMode="auto">
            <a:xfrm>
              <a:off x="841248" y="3472672"/>
              <a:ext cx="1818010" cy="367728"/>
            </a:xfrm>
            <a:custGeom>
              <a:avLst/>
              <a:gdLst>
                <a:gd name="T0" fmla="*/ 0 w 604"/>
                <a:gd name="T1" fmla="*/ 220 h 220"/>
                <a:gd name="T2" fmla="*/ 1840 w 604"/>
                <a:gd name="T3" fmla="*/ 0 h 220"/>
                <a:gd name="T4" fmla="*/ 2697 w 604"/>
                <a:gd name="T5" fmla="*/ 220 h 220"/>
                <a:gd name="T6" fmla="*/ 0 60000 65536"/>
                <a:gd name="T7" fmla="*/ 0 60000 65536"/>
                <a:gd name="T8" fmla="*/ 0 60000 65536"/>
                <a:gd name="T9" fmla="*/ 0 w 604"/>
                <a:gd name="T10" fmla="*/ 0 h 220"/>
                <a:gd name="T11" fmla="*/ 604 w 604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4" h="220">
                  <a:moveTo>
                    <a:pt x="0" y="220"/>
                  </a:moveTo>
                  <a:cubicBezTo>
                    <a:pt x="155" y="110"/>
                    <a:pt x="311" y="0"/>
                    <a:pt x="412" y="0"/>
                  </a:cubicBezTo>
                  <a:cubicBezTo>
                    <a:pt x="513" y="0"/>
                    <a:pt x="558" y="110"/>
                    <a:pt x="604" y="22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63" name="Rectangle 42"/>
          <p:cNvSpPr>
            <a:spLocks noChangeArrowheads="1"/>
          </p:cNvSpPr>
          <p:nvPr/>
        </p:nvSpPr>
        <p:spPr bwMode="auto">
          <a:xfrm>
            <a:off x="4391996" y="2468880"/>
            <a:ext cx="457200" cy="10972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4" name="Rectangle 35"/>
          <p:cNvSpPr>
            <a:spLocks noChangeArrowheads="1"/>
          </p:cNvSpPr>
          <p:nvPr/>
        </p:nvSpPr>
        <p:spPr bwMode="auto">
          <a:xfrm flipH="1">
            <a:off x="731519" y="3794760"/>
            <a:ext cx="109727" cy="365760"/>
          </a:xfrm>
          <a:prstGeom prst="rect">
            <a:avLst/>
          </a:prstGeom>
          <a:solidFill>
            <a:srgbClr val="F5B23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5" name="Line 8"/>
          <p:cNvSpPr>
            <a:spLocks noChangeShapeType="1"/>
          </p:cNvSpPr>
          <p:nvPr/>
        </p:nvSpPr>
        <p:spPr bwMode="auto">
          <a:xfrm rot="5400000">
            <a:off x="1828800" y="3063240"/>
            <a:ext cx="0" cy="21945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6" name="Line 19"/>
          <p:cNvSpPr>
            <a:spLocks noChangeShapeType="1"/>
          </p:cNvSpPr>
          <p:nvPr/>
        </p:nvSpPr>
        <p:spPr bwMode="auto">
          <a:xfrm>
            <a:off x="6366366" y="374904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7" name="Line 19"/>
          <p:cNvSpPr>
            <a:spLocks noChangeShapeType="1"/>
          </p:cNvSpPr>
          <p:nvPr/>
        </p:nvSpPr>
        <p:spPr bwMode="auto">
          <a:xfrm>
            <a:off x="6366366" y="41148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8" name="Rectangle 35"/>
          <p:cNvSpPr>
            <a:spLocks noChangeArrowheads="1"/>
          </p:cNvSpPr>
          <p:nvPr/>
        </p:nvSpPr>
        <p:spPr bwMode="auto">
          <a:xfrm flipH="1">
            <a:off x="7166816" y="3749059"/>
            <a:ext cx="109727" cy="365760"/>
          </a:xfrm>
          <a:prstGeom prst="rect">
            <a:avLst/>
          </a:prstGeom>
          <a:solidFill>
            <a:srgbClr val="F5B23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9" name="Rectangle 42"/>
          <p:cNvSpPr>
            <a:spLocks noChangeArrowheads="1"/>
          </p:cNvSpPr>
          <p:nvPr/>
        </p:nvSpPr>
        <p:spPr bwMode="auto">
          <a:xfrm>
            <a:off x="7280766" y="3640792"/>
            <a:ext cx="457200" cy="10972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0" name="Rectangle 41"/>
          <p:cNvSpPr>
            <a:spLocks noChangeArrowheads="1"/>
          </p:cNvSpPr>
          <p:nvPr/>
        </p:nvSpPr>
        <p:spPr bwMode="auto">
          <a:xfrm>
            <a:off x="7280766" y="3749059"/>
            <a:ext cx="457200" cy="365760"/>
          </a:xfrm>
          <a:prstGeom prst="rect">
            <a:avLst/>
          </a:prstGeom>
          <a:solidFill>
            <a:srgbClr val="002060">
              <a:alpha val="15000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algn="ctr" defTabSz="457130" eaLnBrk="0" fontAlgn="auto" hangingPunct="0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b="1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graphicFrame>
        <p:nvGraphicFramePr>
          <p:cNvPr id="171" name="Object 1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589051"/>
              </p:ext>
            </p:extLst>
          </p:nvPr>
        </p:nvGraphicFramePr>
        <p:xfrm>
          <a:off x="7328917" y="3749059"/>
          <a:ext cx="34290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66" name="Equation" r:id="rId6" imgW="190500" imgH="203200" progId="Equation.3">
                  <p:embed/>
                </p:oleObj>
              </mc:Choice>
              <mc:Fallback>
                <p:oleObj name="Equation" r:id="rId6" imgW="190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8917" y="3749059"/>
                        <a:ext cx="342900" cy="365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" name="Line 45"/>
          <p:cNvSpPr>
            <a:spLocks noChangeShapeType="1"/>
          </p:cNvSpPr>
          <p:nvPr/>
        </p:nvSpPr>
        <p:spPr bwMode="auto">
          <a:xfrm rot="5400000" flipH="1" flipV="1">
            <a:off x="1825457" y="1510115"/>
            <a:ext cx="6687" cy="219455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 type="triangle" w="sm" len="sm"/>
            <a:tailEnd type="triangle" w="sm" len="sm"/>
          </a:ln>
        </p:spPr>
        <p:txBody>
          <a:bodyPr lIns="91421" tIns="45711" rIns="91421" bIns="45711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3" name="Line 45"/>
          <p:cNvSpPr>
            <a:spLocks noChangeShapeType="1"/>
          </p:cNvSpPr>
          <p:nvPr/>
        </p:nvSpPr>
        <p:spPr bwMode="auto">
          <a:xfrm rot="5400000" flipH="1" flipV="1">
            <a:off x="1005841" y="2183033"/>
            <a:ext cx="0" cy="54864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 type="triangle" w="sm" len="sm"/>
            <a:tailEnd type="triangle" w="sm" len="sm"/>
          </a:ln>
        </p:spPr>
        <p:txBody>
          <a:bodyPr lIns="91421" tIns="45711" rIns="91421" bIns="45711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557009" y="2333649"/>
            <a:ext cx="611986" cy="27699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200" dirty="0">
                <a:solidFill>
                  <a:prstClr val="black"/>
                </a:solidFill>
                <a:latin typeface="Apple Casual"/>
                <a:ea typeface="+mn-ea"/>
                <a:cs typeface="Apple Casual"/>
              </a:rPr>
              <a:t>100K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739583" y="2189062"/>
            <a:ext cx="611986" cy="27699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200" dirty="0">
                <a:solidFill>
                  <a:prstClr val="black"/>
                </a:solidFill>
                <a:latin typeface="Apple Casual"/>
                <a:ea typeface="+mn-ea"/>
                <a:cs typeface="Apple Casual"/>
              </a:rPr>
              <a:t>25K</a:t>
            </a:r>
          </a:p>
        </p:txBody>
      </p:sp>
      <p:sp>
        <p:nvSpPr>
          <p:cNvPr id="176" name="Line 45"/>
          <p:cNvSpPr>
            <a:spLocks noChangeShapeType="1"/>
          </p:cNvSpPr>
          <p:nvPr/>
        </p:nvSpPr>
        <p:spPr bwMode="auto">
          <a:xfrm rot="5400000" flipH="1" flipV="1">
            <a:off x="785681" y="4539845"/>
            <a:ext cx="1" cy="15816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 type="triangle" w="sm" len="sm"/>
            <a:tailEnd type="triangle" w="sm" len="sm"/>
          </a:ln>
        </p:spPr>
        <p:txBody>
          <a:bodyPr lIns="91421" tIns="45711" rIns="91421" bIns="45711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592986" y="4577692"/>
            <a:ext cx="429661" cy="27699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200" dirty="0">
                <a:solidFill>
                  <a:prstClr val="black"/>
                </a:solidFill>
                <a:latin typeface="Apple Casual"/>
                <a:ea typeface="+mn-ea"/>
                <a:cs typeface="Apple Casual"/>
              </a:rPr>
              <a:t>5K</a:t>
            </a:r>
          </a:p>
        </p:txBody>
      </p:sp>
      <p:sp>
        <p:nvSpPr>
          <p:cNvPr id="178" name="Line 45"/>
          <p:cNvSpPr>
            <a:spLocks noChangeShapeType="1"/>
          </p:cNvSpPr>
          <p:nvPr/>
        </p:nvSpPr>
        <p:spPr bwMode="auto">
          <a:xfrm rot="5400000" flipV="1">
            <a:off x="4323573" y="3560399"/>
            <a:ext cx="2206085" cy="1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 type="triangle" w="sm" len="sm"/>
            <a:tailEnd type="triangle" w="sm" len="sm"/>
          </a:ln>
        </p:spPr>
        <p:txBody>
          <a:bodyPr lIns="91421" tIns="45711" rIns="91421" bIns="45711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 rot="5400000" flipV="1">
            <a:off x="5332683" y="2680058"/>
            <a:ext cx="43241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 type="triangle" w="sm" len="sm"/>
            <a:tailEnd type="triangle" w="sm" len="sm"/>
          </a:ln>
        </p:spPr>
        <p:txBody>
          <a:bodyPr lIns="91421" tIns="45711" rIns="91421" bIns="45711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5507657" y="2515089"/>
            <a:ext cx="611986" cy="27699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200" dirty="0">
                <a:solidFill>
                  <a:prstClr val="black"/>
                </a:solidFill>
                <a:latin typeface="Apple Casual"/>
                <a:ea typeface="+mn-ea"/>
                <a:cs typeface="Apple Casual"/>
              </a:rPr>
              <a:t>25K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5360635" y="3366787"/>
            <a:ext cx="611986" cy="27699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200" dirty="0">
                <a:solidFill>
                  <a:prstClr val="black"/>
                </a:solidFill>
                <a:latin typeface="Apple Casual"/>
                <a:ea typeface="+mn-ea"/>
                <a:cs typeface="Apple Casual"/>
              </a:rPr>
              <a:t>100K</a:t>
            </a:r>
          </a:p>
        </p:txBody>
      </p:sp>
      <p:sp>
        <p:nvSpPr>
          <p:cNvPr id="182" name="Line 45"/>
          <p:cNvSpPr>
            <a:spLocks noChangeShapeType="1"/>
          </p:cNvSpPr>
          <p:nvPr/>
        </p:nvSpPr>
        <p:spPr bwMode="auto">
          <a:xfrm rot="5400000">
            <a:off x="3350422" y="2530706"/>
            <a:ext cx="146693" cy="1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 type="triangle" w="sm" len="sm"/>
            <a:tailEnd type="triangle" w="sm" len="sm"/>
          </a:ln>
        </p:spPr>
        <p:txBody>
          <a:bodyPr lIns="91421" tIns="45711" rIns="91421" bIns="45711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3102792" y="2375937"/>
            <a:ext cx="429661" cy="27699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200" dirty="0">
                <a:solidFill>
                  <a:prstClr val="black"/>
                </a:solidFill>
                <a:latin typeface="Apple Casual"/>
                <a:ea typeface="+mn-ea"/>
                <a:cs typeface="Apple Casual"/>
              </a:rPr>
              <a:t>5K</a:t>
            </a:r>
          </a:p>
        </p:txBody>
      </p:sp>
      <p:sp>
        <p:nvSpPr>
          <p:cNvPr id="184" name="Text Box 25"/>
          <p:cNvSpPr txBox="1">
            <a:spLocks noChangeArrowheads="1"/>
          </p:cNvSpPr>
          <p:nvPr/>
        </p:nvSpPr>
        <p:spPr bwMode="auto">
          <a:xfrm>
            <a:off x="1614739" y="4456545"/>
            <a:ext cx="419570" cy="5575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>
            <a:spAutoFit/>
          </a:bodyPr>
          <a:lstStyle/>
          <a:p>
            <a:pPr defTabSz="457130" eaLnBrk="0" fontAlgn="auto" hangingPunc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3000" b="1" dirty="0">
                <a:solidFill>
                  <a:prstClr val="black"/>
                </a:solidFill>
                <a:latin typeface="Calibri"/>
                <a:ea typeface="+mn-ea"/>
              </a:rPr>
              <a:t>A</a:t>
            </a:r>
          </a:p>
        </p:txBody>
      </p:sp>
      <p:sp>
        <p:nvSpPr>
          <p:cNvPr id="185" name="Text Box 25"/>
          <p:cNvSpPr txBox="1">
            <a:spLocks noChangeArrowheads="1"/>
          </p:cNvSpPr>
          <p:nvPr/>
        </p:nvSpPr>
        <p:spPr bwMode="auto">
          <a:xfrm>
            <a:off x="4180131" y="4618930"/>
            <a:ext cx="401963" cy="5575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>
            <a:spAutoFit/>
          </a:bodyPr>
          <a:lstStyle/>
          <a:p>
            <a:pPr defTabSz="457130" eaLnBrk="0" fontAlgn="auto" hangingPunc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3000" b="1" dirty="0">
                <a:solidFill>
                  <a:prstClr val="black"/>
                </a:solidFill>
                <a:latin typeface="Calibri"/>
                <a:ea typeface="+mn-ea"/>
              </a:rPr>
              <a:t>B</a:t>
            </a:r>
          </a:p>
        </p:txBody>
      </p:sp>
      <p:sp>
        <p:nvSpPr>
          <p:cNvPr id="186" name="Text Box 25"/>
          <p:cNvSpPr txBox="1">
            <a:spLocks noChangeArrowheads="1"/>
          </p:cNvSpPr>
          <p:nvPr/>
        </p:nvSpPr>
        <p:spPr bwMode="auto">
          <a:xfrm>
            <a:off x="7071890" y="4408626"/>
            <a:ext cx="389847" cy="5575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>
            <a:spAutoFit/>
          </a:bodyPr>
          <a:lstStyle/>
          <a:p>
            <a:pPr defTabSz="457130" eaLnBrk="0" fontAlgn="auto" hangingPunc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3000" b="1" dirty="0">
                <a:solidFill>
                  <a:prstClr val="black"/>
                </a:solidFill>
                <a:latin typeface="Calibri"/>
                <a:ea typeface="+mn-ea"/>
              </a:rPr>
              <a:t>C</a:t>
            </a:r>
          </a:p>
        </p:txBody>
      </p:sp>
      <p:sp>
        <p:nvSpPr>
          <p:cNvPr id="187" name="Text Box 54"/>
          <p:cNvSpPr txBox="1">
            <a:spLocks noChangeArrowheads="1"/>
          </p:cNvSpPr>
          <p:nvPr/>
        </p:nvSpPr>
        <p:spPr bwMode="auto">
          <a:xfrm>
            <a:off x="592982" y="5378454"/>
            <a:ext cx="7144984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1" tIns="45711" rIns="91421" bIns="45711">
            <a:spAutoFit/>
          </a:bodyPr>
          <a:lstStyle/>
          <a:p>
            <a:pPr defTabSz="45713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70000"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+mn-ea"/>
              </a:rPr>
              <a:t>2D algorithm: Sparse SUMMA (based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+mn-ea"/>
              </a:rPr>
              <a:t>on dense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+mn-ea"/>
              </a:rPr>
              <a:t>SUMMA)</a:t>
            </a:r>
            <a:endParaRPr lang="en-US" sz="2000" dirty="0">
              <a:solidFill>
                <a:srgbClr val="000000"/>
              </a:solidFill>
              <a:latin typeface="Arial" charset="0"/>
              <a:ea typeface="+mn-ea"/>
            </a:endParaRPr>
          </a:p>
          <a:p>
            <a:pPr defTabSz="45713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70000"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+mn-ea"/>
              </a:rPr>
              <a:t>General implementation that handles rectangular matrices</a:t>
            </a:r>
          </a:p>
        </p:txBody>
      </p:sp>
      <p:sp>
        <p:nvSpPr>
          <p:cNvPr id="188" name="Text Box 53"/>
          <p:cNvSpPr txBox="1">
            <a:spLocks noChangeArrowheads="1"/>
          </p:cNvSpPr>
          <p:nvPr/>
        </p:nvSpPr>
        <p:spPr bwMode="auto">
          <a:xfrm>
            <a:off x="4527607" y="1415991"/>
            <a:ext cx="443859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1" tIns="45711" rIns="91421" bIns="45711">
            <a:spAutoFit/>
          </a:bodyPr>
          <a:lstStyle/>
          <a:p>
            <a:pPr defTabSz="457130" fontAlgn="auto">
              <a:spcBef>
                <a:spcPct val="0"/>
              </a:spcBef>
              <a:spcAft>
                <a:spcPts val="0"/>
              </a:spcAft>
              <a:buSzPct val="70000"/>
              <a:buFontTx/>
              <a:buNone/>
            </a:pPr>
            <a:r>
              <a:rPr lang="en-US" sz="2000" dirty="0" err="1">
                <a:solidFill>
                  <a:prstClr val="black"/>
                </a:solidFill>
                <a:latin typeface="Tahoma" charset="0"/>
                <a:ea typeface="+mn-ea"/>
              </a:rPr>
              <a:t>C</a:t>
            </a:r>
            <a:r>
              <a:rPr lang="en-US" sz="2000" baseline="-25000" dirty="0" err="1">
                <a:solidFill>
                  <a:prstClr val="black"/>
                </a:solidFill>
                <a:latin typeface="Tahoma" charset="0"/>
                <a:ea typeface="+mn-ea"/>
              </a:rPr>
              <a:t>ij</a:t>
            </a:r>
            <a:r>
              <a:rPr lang="en-US" sz="2000" dirty="0">
                <a:solidFill>
                  <a:prstClr val="black"/>
                </a:solidFill>
                <a:latin typeface="Tahoma" charset="0"/>
                <a:ea typeface="+mn-ea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 charset="0"/>
                <a:ea typeface="+mn-ea"/>
              </a:rPr>
              <a:t>+=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ea typeface="+mn-ea"/>
              </a:rPr>
              <a:t>HyperSparseGEMM</a:t>
            </a:r>
            <a:r>
              <a:rPr lang="en-US" sz="2000" dirty="0">
                <a:solidFill>
                  <a:prstClr val="black"/>
                </a:solidFill>
                <a:latin typeface="Arial" charset="0"/>
                <a:ea typeface="+mn-ea"/>
              </a:rPr>
              <a:t>(</a:t>
            </a:r>
            <a:r>
              <a:rPr lang="en-US" sz="2000" dirty="0" err="1">
                <a:solidFill>
                  <a:prstClr val="black"/>
                </a:solidFill>
                <a:latin typeface="Tahoma" charset="0"/>
                <a:ea typeface="+mn-ea"/>
              </a:rPr>
              <a:t>A</a:t>
            </a:r>
            <a:r>
              <a:rPr lang="en-US" sz="2000" baseline="30000" dirty="0" err="1">
                <a:solidFill>
                  <a:prstClr val="black"/>
                </a:solidFill>
                <a:latin typeface="Tahoma" charset="0"/>
                <a:ea typeface="+mn-ea"/>
              </a:rPr>
              <a:t>recv</a:t>
            </a:r>
            <a:r>
              <a:rPr lang="en-US" sz="2000" dirty="0">
                <a:solidFill>
                  <a:prstClr val="black"/>
                </a:solidFill>
                <a:latin typeface="Tahoma" charset="0"/>
                <a:ea typeface="+mn-ea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charset="0"/>
                <a:ea typeface="+mn-ea"/>
              </a:rPr>
              <a:t>B</a:t>
            </a:r>
            <a:r>
              <a:rPr lang="en-US" sz="2000" baseline="30000" dirty="0" err="1">
                <a:solidFill>
                  <a:prstClr val="black"/>
                </a:solidFill>
                <a:latin typeface="Tahoma" charset="0"/>
                <a:ea typeface="+mn-ea"/>
              </a:rPr>
              <a:t>recv</a:t>
            </a:r>
            <a:r>
              <a:rPr lang="en-US" sz="2000" dirty="0">
                <a:solidFill>
                  <a:prstClr val="black"/>
                </a:solidFill>
                <a:latin typeface="Tahoma" charset="0"/>
                <a:ea typeface="+mn-ea"/>
              </a:rPr>
              <a:t>)</a:t>
            </a:r>
            <a:endParaRPr lang="en-US" sz="2000" baseline="-25000" dirty="0">
              <a:solidFill>
                <a:prstClr val="black"/>
              </a:solidFill>
              <a:latin typeface="Tahoma" charset="0"/>
              <a:ea typeface="+mn-ea"/>
            </a:endParaRPr>
          </a:p>
        </p:txBody>
      </p:sp>
      <p:sp>
        <p:nvSpPr>
          <p:cNvPr id="190" name="Oval 50"/>
          <p:cNvSpPr>
            <a:spLocks noChangeArrowheads="1"/>
          </p:cNvSpPr>
          <p:nvPr/>
        </p:nvSpPr>
        <p:spPr bwMode="auto">
          <a:xfrm>
            <a:off x="7015657" y="3441704"/>
            <a:ext cx="901885" cy="83597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3" name="Straight Arrow Connector 2"/>
          <p:cNvCxnSpPr>
            <a:stCxn id="190" idx="1"/>
          </p:cNvCxnSpPr>
          <p:nvPr/>
        </p:nvCxnSpPr>
        <p:spPr bwMode="auto">
          <a:xfrm flipH="1" flipV="1">
            <a:off x="6197604" y="1854200"/>
            <a:ext cx="950131" cy="1709926"/>
          </a:xfrm>
          <a:prstGeom prst="straightConnector1">
            <a:avLst/>
          </a:prstGeom>
          <a:solidFill>
            <a:srgbClr val="BBE0E3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273394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24"/>
          <p:cNvGrpSpPr/>
          <p:nvPr/>
        </p:nvGrpSpPr>
        <p:grpSpPr>
          <a:xfrm>
            <a:off x="0" y="-16846"/>
            <a:ext cx="9144000" cy="1311651"/>
            <a:chOff x="0" y="-23960"/>
            <a:chExt cx="13004800" cy="1865460"/>
          </a:xfrm>
        </p:grpSpPr>
        <p:pic>
          <p:nvPicPr>
            <p:cNvPr id="24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25" name="Rectangle 5"/>
            <p:cNvSpPr txBox="1">
              <a:spLocks noChangeArrowheads="1"/>
            </p:cNvSpPr>
            <p:nvPr/>
          </p:nvSpPr>
          <p:spPr bwMode="auto">
            <a:xfrm>
              <a:off x="233882" y="-23960"/>
              <a:ext cx="12031663" cy="14096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54" defTabSz="642453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3100" kern="0" dirty="0" smtClean="0">
                  <a:solidFill>
                    <a:srgbClr val="FFFF00"/>
                  </a:solidFill>
                  <a:latin typeface="Calibri"/>
                  <a:ea typeface="ヒラギノ角ゴ ProN W3"/>
                  <a:cs typeface="Calibri"/>
                  <a:sym typeface="Arial Bold" charset="0"/>
                </a:rPr>
                <a:t>1D vs. 2D scaling for sparse </a:t>
              </a:r>
            </a:p>
            <a:p>
              <a:pPr marL="40154" defTabSz="642453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3100" kern="0" dirty="0" smtClean="0">
                  <a:solidFill>
                    <a:srgbClr val="FFFF00"/>
                  </a:solidFill>
                  <a:latin typeface="Calibri"/>
                  <a:ea typeface="ヒラギノ角ゴ ProN W3"/>
                  <a:cs typeface="Calibri"/>
                  <a:sym typeface="Arial Bold" charset="0"/>
                </a:rPr>
                <a:t>matrix-matrix multiplication</a:t>
              </a:r>
              <a:endParaRPr lang="en-US" sz="3100" kern="0" dirty="0">
                <a:solidFill>
                  <a:srgbClr val="FFFF00"/>
                </a:solidFill>
                <a:latin typeface="Calibri"/>
                <a:ea typeface="ヒラギノ角ゴ ProN W3"/>
                <a:cs typeface="Calibri"/>
                <a:sym typeface="Arial Bold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378758" y="5154440"/>
            <a:ext cx="6644532" cy="707866"/>
          </a:xfrm>
          <a:prstGeom prst="rect">
            <a:avLst/>
          </a:prstGeom>
          <a:noFill/>
        </p:spPr>
        <p:txBody>
          <a:bodyPr wrap="square" lIns="91417" tIns="45710" rIns="91417" bIns="45710" rtlCol="0">
            <a:spAutoFit/>
          </a:bodyPr>
          <a:lstStyle/>
          <a:p>
            <a:pPr marL="342882" indent="-342882" defTabSz="457085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err="1">
                <a:solidFill>
                  <a:srgbClr val="FF0000"/>
                </a:solidFill>
                <a:latin typeface="Arial"/>
                <a:ea typeface="ヒラギノ角ゴ ProN W3"/>
                <a:cs typeface="Arial"/>
              </a:rPr>
              <a:t>SpSUMMA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ヒラギノ角ゴ ProN W3"/>
                <a:cs typeface="Arial"/>
              </a:rPr>
              <a:t> = 2-D data layout (Combinatorial BLAS)</a:t>
            </a:r>
          </a:p>
          <a:p>
            <a:pPr marL="342882" indent="-342882" defTabSz="457085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err="1">
                <a:solidFill>
                  <a:srgbClr val="0000FF"/>
                </a:solidFill>
                <a:latin typeface="Arial"/>
                <a:ea typeface="ヒラギノ角ゴ ProN W3"/>
                <a:cs typeface="Arial"/>
              </a:rPr>
              <a:t>EpetraExt</a:t>
            </a:r>
            <a:r>
              <a:rPr lang="en-US" sz="2000" dirty="0">
                <a:solidFill>
                  <a:srgbClr val="0000FF"/>
                </a:solidFill>
                <a:latin typeface="Arial"/>
                <a:ea typeface="ヒラギノ角ゴ ProN W3"/>
                <a:cs typeface="Arial"/>
              </a:rPr>
              <a:t>   = 1-D data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ea typeface="ヒラギノ角ゴ ProN W3"/>
                <a:cs typeface="Arial"/>
              </a:rPr>
              <a:t>layout</a:t>
            </a:r>
            <a:endParaRPr lang="en-US" sz="2000" dirty="0">
              <a:solidFill>
                <a:srgbClr val="0000FF"/>
              </a:solidFill>
              <a:latin typeface="Arial"/>
              <a:ea typeface="ヒラギノ角ゴ ProN W3"/>
              <a:cs typeface="Arial"/>
            </a:endParaRPr>
          </a:p>
        </p:txBody>
      </p:sp>
      <p:pic>
        <p:nvPicPr>
          <p:cNvPr id="5" name="Picture 4" descr="freescale_epetra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155" r="8061" b="9142"/>
          <a:stretch/>
        </p:blipFill>
        <p:spPr>
          <a:xfrm rot="5400000">
            <a:off x="582675" y="952779"/>
            <a:ext cx="3353397" cy="44184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3699" y="1156305"/>
            <a:ext cx="3759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/>
                <a:ea typeface="ヒラギノ角ゴ ProN W3"/>
                <a:cs typeface="ヒラギノ角ゴ ProN W3"/>
              </a:rPr>
              <a:t>Restriction on 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ea typeface="ヒラギノ角ゴ ProN W3"/>
                <a:cs typeface="ヒラギノ角ゴ ProN W3"/>
              </a:rPr>
              <a:t>Freescale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ea typeface="ヒラギノ角ゴ ProN W3"/>
                <a:cs typeface="ヒラギノ角ゴ ProN W3"/>
              </a:rPr>
              <a:t> matrix</a:t>
            </a:r>
            <a:endParaRPr lang="en-US" sz="1700" dirty="0">
              <a:solidFill>
                <a:srgbClr val="000000"/>
              </a:solidFill>
              <a:latin typeface="Arial"/>
              <a:ea typeface="ヒラギノ角ゴ ProN W3"/>
              <a:cs typeface="ヒラギノ角ゴ ProN W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47572" y="1156305"/>
            <a:ext cx="390432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700" dirty="0">
                <a:solidFill>
                  <a:srgbClr val="000000"/>
                </a:solidFill>
                <a:latin typeface="Arial"/>
                <a:ea typeface="ヒラギノ角ゴ ProN W3"/>
                <a:cs typeface="ヒラギノ角ゴ ProN W3"/>
              </a:rPr>
              <a:t>Restriction on </a:t>
            </a:r>
            <a:r>
              <a:rPr lang="nl-NL" sz="1700" dirty="0" smtClean="0">
                <a:solidFill>
                  <a:srgbClr val="000000"/>
                </a:solidFill>
                <a:latin typeface="Arial"/>
                <a:ea typeface="ヒラギノ角ゴ ProN W3"/>
                <a:cs typeface="ヒラギノ角ゴ ProN W3"/>
              </a:rPr>
              <a:t>GHS </a:t>
            </a:r>
            <a:r>
              <a:rPr lang="nl-NL" sz="1700" dirty="0" err="1">
                <a:solidFill>
                  <a:srgbClr val="000000"/>
                </a:solidFill>
                <a:latin typeface="Arial"/>
                <a:ea typeface="ヒラギノ角ゴ ProN W3"/>
                <a:cs typeface="ヒラギノ角ゴ ProN W3"/>
              </a:rPr>
              <a:t>psdef</a:t>
            </a:r>
            <a:r>
              <a:rPr lang="nl-NL" sz="1700" dirty="0">
                <a:solidFill>
                  <a:srgbClr val="000000"/>
                </a:solidFill>
                <a:latin typeface="Arial"/>
                <a:ea typeface="ヒラギノ角ゴ ProN W3"/>
                <a:cs typeface="ヒラギノ角ゴ ProN W3"/>
              </a:rPr>
              <a:t>/</a:t>
            </a:r>
            <a:r>
              <a:rPr lang="nl-NL" sz="1700" dirty="0" err="1">
                <a:solidFill>
                  <a:srgbClr val="000000"/>
                </a:solidFill>
                <a:latin typeface="Arial"/>
                <a:ea typeface="ヒラギノ角ゴ ProN W3"/>
                <a:cs typeface="ヒラギノ角ゴ ProN W3"/>
              </a:rPr>
              <a:t>ldoor</a:t>
            </a:r>
            <a:r>
              <a:rPr lang="nl-NL" sz="1700" dirty="0">
                <a:solidFill>
                  <a:srgbClr val="000000"/>
                </a:solidFill>
                <a:latin typeface="Arial"/>
                <a:ea typeface="ヒラギノ角ゴ ProN W3"/>
                <a:cs typeface="ヒラギノ角ゴ ProN W3"/>
              </a:rPr>
              <a:t> </a:t>
            </a:r>
            <a:r>
              <a:rPr lang="nl-NL" sz="1700" dirty="0" smtClean="0">
                <a:solidFill>
                  <a:srgbClr val="000000"/>
                </a:solidFill>
                <a:latin typeface="Arial"/>
                <a:ea typeface="ヒラギノ角ゴ ProN W3"/>
                <a:cs typeface="ヒラギノ角ゴ ProN W3"/>
              </a:rPr>
              <a:t>matrix</a:t>
            </a:r>
            <a:endParaRPr lang="en-US" sz="1700" dirty="0">
              <a:solidFill>
                <a:srgbClr val="000000"/>
              </a:solidFill>
              <a:latin typeface="Arial"/>
              <a:ea typeface="ヒラギノ角ゴ ProN W3"/>
              <a:cs typeface="ヒラギノ角ゴ ProN W3"/>
            </a:endParaRPr>
          </a:p>
        </p:txBody>
      </p:sp>
      <p:pic>
        <p:nvPicPr>
          <p:cNvPr id="8" name="Picture 7" descr="ldoor_epetra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" t="5741" r="8061" b="9445"/>
          <a:stretch/>
        </p:blipFill>
        <p:spPr>
          <a:xfrm rot="5400000">
            <a:off x="5018868" y="858836"/>
            <a:ext cx="3498664" cy="4548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194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500" y="1390590"/>
            <a:ext cx="7112000" cy="40011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/>
                <a:cs typeface="ヒラギノ角ゴ ProN W3"/>
              </a:rPr>
              <a:t>Almost linear scaling until bandwidth costs starts to dominate </a:t>
            </a:r>
          </a:p>
        </p:txBody>
      </p:sp>
      <p:pic>
        <p:nvPicPr>
          <p:cNvPr id="74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9480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73" name="Rectangle 31"/>
          <p:cNvSpPr>
            <a:spLocks/>
          </p:cNvSpPr>
          <p:nvPr/>
        </p:nvSpPr>
        <p:spPr bwMode="auto">
          <a:xfrm>
            <a:off x="103408" y="198825"/>
            <a:ext cx="6795492" cy="4643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22" bIns="0"/>
          <a:lstStyle/>
          <a:p>
            <a:pPr marL="40166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>
                <a:solidFill>
                  <a:srgbClr val="FFFF00"/>
                </a:solidFill>
                <a:latin typeface="Arial Bold (Headings)"/>
                <a:ea typeface="ヒラギノ角ゴ ProN W3"/>
                <a:cs typeface="Arial Bold" charset="0"/>
                <a:sym typeface="Arial Bold" charset="0"/>
              </a:rPr>
              <a:t>Scaling to more processors…</a:t>
            </a:r>
            <a:endParaRPr lang="en-US" dirty="0">
              <a:solidFill>
                <a:srgbClr val="FFFF00"/>
              </a:solidFill>
              <a:latin typeface="Arial Bold (Headings)"/>
              <a:ea typeface="ヒラギノ角ゴ ProN W3"/>
              <a:cs typeface="Arial Bold" charset="0"/>
              <a:sym typeface="Arial Bold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486878" y="2234998"/>
            <a:ext cx="2425700" cy="707886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>
                <a:solidFill>
                  <a:srgbClr val="FF0000"/>
                </a:solidFill>
                <a:latin typeface="Arial"/>
                <a:ea typeface="ヒラギノ角ゴ ProN W3"/>
                <a:cs typeface="ヒラギノ角ゴ ProN W3"/>
              </a:rPr>
              <a:t>Scaling proportional to √p afterwards</a:t>
            </a:r>
          </a:p>
        </p:txBody>
      </p:sp>
      <p:pic>
        <p:nvPicPr>
          <p:cNvPr id="3" name="Picture 2" descr="rmat-scale21-linefit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 t="9670" r="2725" b="9136"/>
          <a:stretch/>
        </p:blipFill>
        <p:spPr>
          <a:xfrm>
            <a:off x="417028" y="2218065"/>
            <a:ext cx="5832785" cy="412184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H="1" flipV="1">
            <a:off x="3251201" y="1790702"/>
            <a:ext cx="1" cy="163830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5156200" y="3031069"/>
            <a:ext cx="1742700" cy="1494368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654438"/>
              </p:ext>
            </p:extLst>
          </p:nvPr>
        </p:nvGraphicFramePr>
        <p:xfrm>
          <a:off x="6245959" y="4772077"/>
          <a:ext cx="2520965" cy="654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65" name="Equation" r:id="rId6" imgW="977900" imgH="254000" progId="Equation.3">
                  <p:embed/>
                </p:oleObj>
              </mc:Choice>
              <mc:Fallback>
                <p:oleObj name="Equation" r:id="rId6" imgW="977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45959" y="4772077"/>
                        <a:ext cx="2520965" cy="654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358858"/>
              </p:ext>
            </p:extLst>
          </p:nvPr>
        </p:nvGraphicFramePr>
        <p:xfrm>
          <a:off x="6290807" y="4057754"/>
          <a:ext cx="2151022" cy="656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66" name="Equation" r:id="rId8" imgW="749300" imgH="228600" progId="Equation.3">
                  <p:embed/>
                </p:oleObj>
              </mc:Choice>
              <mc:Fallback>
                <p:oleObj name="Equation" r:id="rId8" imgW="749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90807" y="4057754"/>
                        <a:ext cx="2151022" cy="656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863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0813" y="627063"/>
            <a:ext cx="3030537" cy="5421312"/>
          </a:xfrm>
        </p:spPr>
        <p:txBody>
          <a:bodyPr/>
          <a:lstStyle/>
          <a:p>
            <a:pPr marL="457200" indent="-457200" eaLnBrk="1" hangingPunct="1"/>
            <a:endParaRPr lang="en-US">
              <a:latin typeface="Arial" charset="0"/>
            </a:endParaRPr>
          </a:p>
          <a:p>
            <a:pPr marL="457200" indent="-457200" eaLnBrk="1" hangingPunct="1"/>
            <a:endParaRPr lang="en-US">
              <a:latin typeface="Arial" charset="0"/>
            </a:endParaRPr>
          </a:p>
          <a:p>
            <a:pPr marL="457200" indent="-457200" eaLnBrk="1" hangingPunct="1"/>
            <a:r>
              <a:rPr lang="en-US">
                <a:latin typeface="Arial" charset="0"/>
              </a:rPr>
              <a:t>By analogy to numerical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scientific computing. . .</a:t>
            </a:r>
          </a:p>
          <a:p>
            <a:pPr marL="457200" indent="-457200" eaLnBrk="1" hangingPunct="1"/>
            <a:endParaRPr lang="en-US">
              <a:latin typeface="Arial" charset="0"/>
            </a:endParaRPr>
          </a:p>
          <a:p>
            <a:pPr marL="457200" indent="-457200" eaLnBrk="1" hangingPunct="1"/>
            <a:endParaRPr lang="en-US">
              <a:latin typeface="Arial" charset="0"/>
            </a:endParaRPr>
          </a:p>
          <a:p>
            <a:pPr marL="457200" indent="-457200"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marL="457200" indent="-457200" eaLnBrk="1" hangingPunct="1"/>
            <a:r>
              <a:rPr lang="en-US">
                <a:latin typeface="Arial" charset="0"/>
              </a:rPr>
              <a:t>What should the combinatorial BLAS look like?</a:t>
            </a:r>
            <a:endParaRPr lang="en-US" b="1">
              <a:latin typeface="Arial" charset="0"/>
            </a:endParaRPr>
          </a:p>
          <a:p>
            <a:pPr marL="2171700" lvl="4" indent="-342900" eaLnBrk="1" hangingPunct="1"/>
            <a:endParaRPr lang="en-US" sz="2400" b="1"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3813" cy="515938"/>
          </a:xfrm>
          <a:noFill/>
        </p:spPr>
        <p:txBody>
          <a:bodyPr/>
          <a:lstStyle/>
          <a:p>
            <a:pPr eaLnBrk="1" hangingPunct="1"/>
            <a:r>
              <a:rPr lang="en-US" b="0" dirty="0" smtClean="0">
                <a:latin typeface="Arial" charset="0"/>
              </a:rPr>
              <a:t>The challenge of the software </a:t>
            </a:r>
            <a:r>
              <a:rPr lang="en-US" b="0" dirty="0">
                <a:latin typeface="Arial" charset="0"/>
              </a:rPr>
              <a:t>s</a:t>
            </a:r>
            <a:r>
              <a:rPr lang="en-US" b="0" dirty="0" smtClean="0">
                <a:latin typeface="Arial" charset="0"/>
              </a:rPr>
              <a:t>tack</a:t>
            </a:r>
            <a:endParaRPr lang="en-US" b="0" dirty="0">
              <a:latin typeface="Arial" charset="0"/>
            </a:endParaRPr>
          </a:p>
        </p:txBody>
      </p:sp>
      <p:grpSp>
        <p:nvGrpSpPr>
          <p:cNvPr id="34820" name="Group 13"/>
          <p:cNvGrpSpPr>
            <a:grpSpLocks/>
          </p:cNvGrpSpPr>
          <p:nvPr/>
        </p:nvGrpSpPr>
        <p:grpSpPr bwMode="auto">
          <a:xfrm>
            <a:off x="3271838" y="1776413"/>
            <a:ext cx="5872162" cy="3890962"/>
            <a:chOff x="1872" y="800"/>
            <a:chExt cx="3699" cy="2451"/>
          </a:xfrm>
        </p:grpSpPr>
        <p:pic>
          <p:nvPicPr>
            <p:cNvPr id="34821" name="Picture 5" descr="RS6000bla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" y="1132"/>
              <a:ext cx="2606" cy="2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2" name="Text Box 6"/>
            <p:cNvSpPr txBox="1">
              <a:spLocks noChangeArrowheads="1"/>
            </p:cNvSpPr>
            <p:nvPr/>
          </p:nvSpPr>
          <p:spPr bwMode="auto">
            <a:xfrm>
              <a:off x="4637" y="1460"/>
              <a:ext cx="9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1" smtClean="0">
                  <a:solidFill>
                    <a:srgbClr val="FF0000"/>
                  </a:solidFill>
                  <a:latin typeface="Arial" charset="0"/>
                </a:rPr>
                <a:t>C  =  A*B</a:t>
              </a:r>
            </a:p>
          </p:txBody>
        </p:sp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4652" y="2278"/>
              <a:ext cx="8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1" smtClean="0">
                  <a:solidFill>
                    <a:srgbClr val="FF0000"/>
                  </a:solidFill>
                  <a:latin typeface="Arial" charset="0"/>
                </a:rPr>
                <a:t>y  =  A*x</a:t>
              </a:r>
            </a:p>
          </p:txBody>
        </p:sp>
        <p:sp>
          <p:nvSpPr>
            <p:cNvPr id="34824" name="Text Box 8"/>
            <p:cNvSpPr txBox="1">
              <a:spLocks noChangeArrowheads="1"/>
            </p:cNvSpPr>
            <p:nvPr/>
          </p:nvSpPr>
          <p:spPr bwMode="auto">
            <a:xfrm>
              <a:off x="4637" y="2580"/>
              <a:ext cx="7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sz="1800" b="1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μ</a:t>
              </a:r>
              <a:r>
                <a:rPr lang="en-US" sz="1800" b="1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800" b="1" smtClean="0">
                  <a:solidFill>
                    <a:srgbClr val="FF0000"/>
                  </a:solidFill>
                  <a:latin typeface="Arial" charset="0"/>
                </a:rPr>
                <a:t> =  x</a:t>
              </a:r>
              <a:r>
                <a:rPr lang="en-US" sz="1800" b="1" baseline="30000" smtClean="0">
                  <a:solidFill>
                    <a:srgbClr val="FF0000"/>
                  </a:solidFill>
                  <a:latin typeface="Arial" charset="0"/>
                </a:rPr>
                <a:t>T</a:t>
              </a:r>
              <a:r>
                <a:rPr lang="en-US" sz="1800" b="1" smtClean="0">
                  <a:solidFill>
                    <a:srgbClr val="FF0000"/>
                  </a:solidFill>
                  <a:latin typeface="Arial" charset="0"/>
                </a:rPr>
                <a:t> y</a:t>
              </a:r>
            </a:p>
          </p:txBody>
        </p:sp>
        <p:pic>
          <p:nvPicPr>
            <p:cNvPr id="34825" name="Picture 10" descr="DottedL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" y="1420"/>
              <a:ext cx="2339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6" name="Text Box 12"/>
            <p:cNvSpPr txBox="1">
              <a:spLocks noChangeArrowheads="1"/>
            </p:cNvSpPr>
            <p:nvPr/>
          </p:nvSpPr>
          <p:spPr bwMode="auto">
            <a:xfrm>
              <a:off x="1872" y="800"/>
              <a:ext cx="3201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800" b="1" dirty="0" smtClean="0">
                  <a:solidFill>
                    <a:srgbClr val="FF0000"/>
                  </a:solidFill>
                  <a:latin typeface="Arial" charset="0"/>
                </a:rPr>
                <a:t>Basic Linear Algebra Subroutines (BLAS):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800" b="1" dirty="0" smtClean="0">
                  <a:solidFill>
                    <a:srgbClr val="FF0000"/>
                  </a:solidFill>
                  <a:latin typeface="Arial" charset="0"/>
                </a:rPr>
                <a:t>Ops/Sec  vs.  Matrix Size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08881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3575071" y="3926288"/>
            <a:ext cx="4191783" cy="159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3230183" y="4266409"/>
            <a:ext cx="419258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234953" y="3049597"/>
            <a:ext cx="243680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3230183" y="3047209"/>
            <a:ext cx="2441574" cy="31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451370" y="3656410"/>
            <a:ext cx="1218400" cy="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4450972" y="3655219"/>
            <a:ext cx="1220785" cy="238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061365" y="3960813"/>
            <a:ext cx="608009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5060569" y="3960020"/>
            <a:ext cx="609596" cy="158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4451766" y="3350420"/>
            <a:ext cx="608009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4450970" y="3349627"/>
            <a:ext cx="609596" cy="158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754978" y="3503616"/>
            <a:ext cx="30797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>
            <a:off x="4754976" y="3503619"/>
            <a:ext cx="30559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3230582" y="2439603"/>
            <a:ext cx="1218400" cy="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 flipV="1">
            <a:off x="3230184" y="2438412"/>
            <a:ext cx="1220785" cy="238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3840577" y="2744006"/>
            <a:ext cx="608009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3839781" y="2743213"/>
            <a:ext cx="609596" cy="158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3230978" y="2133613"/>
            <a:ext cx="608009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3230182" y="2132820"/>
            <a:ext cx="609596" cy="158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3534190" y="2286809"/>
            <a:ext cx="30797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>
            <a:off x="3534188" y="2286812"/>
            <a:ext cx="30559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5674935" y="3046409"/>
            <a:ext cx="243680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0800000">
            <a:off x="5670165" y="3047210"/>
            <a:ext cx="1752604" cy="318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0800000" flipV="1">
            <a:off x="6894133" y="3660789"/>
            <a:ext cx="528636" cy="238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6894135" y="3816367"/>
            <a:ext cx="30797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>
            <a:off x="6894133" y="3816370"/>
            <a:ext cx="30559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6893340" y="3971942"/>
            <a:ext cx="608009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0800000">
            <a:off x="6892545" y="3971151"/>
            <a:ext cx="530225" cy="158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6895723" y="3211527"/>
            <a:ext cx="30797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>
            <a:off x="6895721" y="3211530"/>
            <a:ext cx="30559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6894928" y="3367102"/>
            <a:ext cx="608009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>
            <a:off x="6894133" y="3366311"/>
            <a:ext cx="530225" cy="158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6897709" y="3500437"/>
            <a:ext cx="30797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>
            <a:off x="6897707" y="3500440"/>
            <a:ext cx="30559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6200000" flipH="1">
            <a:off x="6017234" y="5142503"/>
            <a:ext cx="1757371" cy="35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0800000" flipV="1">
            <a:off x="5670165" y="5480827"/>
            <a:ext cx="1752604" cy="31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ight Brace 98"/>
          <p:cNvSpPr/>
          <p:nvPr/>
        </p:nvSpPr>
        <p:spPr>
          <a:xfrm rot="10800000">
            <a:off x="2776158" y="1842306"/>
            <a:ext cx="304800" cy="2443170"/>
          </a:xfrm>
          <a:prstGeom prst="rightBrace">
            <a:avLst/>
          </a:prstGeom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1" name="Right Brace 100"/>
          <p:cNvSpPr/>
          <p:nvPr/>
        </p:nvSpPr>
        <p:spPr>
          <a:xfrm>
            <a:off x="7576758" y="1828800"/>
            <a:ext cx="304800" cy="4194177"/>
          </a:xfrm>
          <a:prstGeom prst="righ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" name="Right Brace 103"/>
          <p:cNvSpPr/>
          <p:nvPr/>
        </p:nvSpPr>
        <p:spPr>
          <a:xfrm rot="5400000" flipV="1">
            <a:off x="5173279" y="4151311"/>
            <a:ext cx="304800" cy="4194177"/>
          </a:xfrm>
          <a:prstGeom prst="righ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5" name="TextBox 104"/>
          <p:cNvSpPr txBox="1"/>
          <p:nvPr/>
        </p:nvSpPr>
        <p:spPr>
          <a:xfrm>
            <a:off x="7994995" y="3745468"/>
            <a:ext cx="87716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err="1" smtClean="0">
                <a:solidFill>
                  <a:srgbClr val="0000FF"/>
                </a:solidFill>
                <a:latin typeface="Calibri"/>
                <a:ea typeface="+mn-ea"/>
              </a:rPr>
              <a:t>m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ea typeface="+mn-ea"/>
              </a:rPr>
              <a:t> rows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831972" y="63362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err="1" smtClean="0">
                <a:solidFill>
                  <a:srgbClr val="FF0000"/>
                </a:solidFill>
                <a:latin typeface="Calibri"/>
                <a:ea typeface="+mn-ea"/>
              </a:rPr>
              <a:t>n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ea typeface="+mn-ea"/>
              </a:rPr>
              <a:t> columns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81000" y="2759888"/>
            <a:ext cx="2395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9BBB59">
                    <a:lumMod val="75000"/>
                  </a:srgbClr>
                </a:solidFill>
                <a:latin typeface="Calibri"/>
                <a:ea typeface="+mn-ea"/>
              </a:rPr>
              <a:t>subdivide by dimension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9BBB59">
                    <a:lumMod val="75000"/>
                  </a:srgbClr>
                </a:solidFill>
                <a:latin typeface="Calibri"/>
                <a:ea typeface="+mn-ea"/>
              </a:rPr>
              <a:t>on power of 2 indices</a:t>
            </a:r>
          </a:p>
        </p:txBody>
      </p:sp>
      <p:cxnSp>
        <p:nvCxnSpPr>
          <p:cNvPr id="108" name="Straight Connector 107"/>
          <p:cNvCxnSpPr/>
          <p:nvPr/>
        </p:nvCxnSpPr>
        <p:spPr>
          <a:xfrm rot="5400000">
            <a:off x="5670562" y="2437221"/>
            <a:ext cx="1218400" cy="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0800000" flipV="1">
            <a:off x="5670164" y="2436030"/>
            <a:ext cx="1220785" cy="238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>
            <a:off x="6280554" y="2128052"/>
            <a:ext cx="608009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>
            <a:off x="6279758" y="2127259"/>
            <a:ext cx="609596" cy="158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6278170" y="2288398"/>
            <a:ext cx="30797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0800000">
            <a:off x="6278168" y="2288401"/>
            <a:ext cx="30559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6583368" y="2287601"/>
            <a:ext cx="30797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>
            <a:off x="6583366" y="2287604"/>
            <a:ext cx="30559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>
            <a:off x="5678116" y="4885940"/>
            <a:ext cx="1218400" cy="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10800000" flipV="1">
            <a:off x="5677718" y="4884749"/>
            <a:ext cx="1220785" cy="238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 smtClean="0"/>
              <a:t>Work In Progress:  </a:t>
            </a:r>
            <a:br>
              <a:rPr lang="en-US" sz="3200" dirty="0" smtClean="0"/>
            </a:br>
            <a:r>
              <a:rPr lang="en-US" sz="3200" dirty="0" err="1" smtClean="0"/>
              <a:t>QuadMat</a:t>
            </a:r>
            <a:r>
              <a:rPr lang="en-US" sz="3200" dirty="0" smtClean="0"/>
              <a:t> Shared-memory data </a:t>
            </a:r>
            <a:r>
              <a:rPr lang="en-US" sz="3200" dirty="0"/>
              <a:t>s</a:t>
            </a:r>
            <a:r>
              <a:rPr lang="en-US" sz="3200" dirty="0" smtClean="0"/>
              <a:t>tructure</a:t>
            </a:r>
            <a:endParaRPr lang="en-US" sz="3200" dirty="0"/>
          </a:p>
        </p:txBody>
      </p:sp>
      <p:sp>
        <p:nvSpPr>
          <p:cNvPr id="121" name="Rounded Rectangle 120"/>
          <p:cNvSpPr/>
          <p:nvPr/>
        </p:nvSpPr>
        <p:spPr>
          <a:xfrm>
            <a:off x="5677717" y="3050399"/>
            <a:ext cx="1179504" cy="12017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91827" y="4880662"/>
            <a:ext cx="273848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Blocks store a fixed number of elements. More dense parts of matrix have more blocks,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but each block has enough data for meaningful computation.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0181" y="1830401"/>
            <a:ext cx="4192588" cy="4192576"/>
          </a:xfrm>
          <a:prstGeom prst="rect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2" name="Straight Arrow Connector 121"/>
          <p:cNvCxnSpPr>
            <a:endCxn id="121" idx="1"/>
          </p:cNvCxnSpPr>
          <p:nvPr/>
        </p:nvCxnSpPr>
        <p:spPr>
          <a:xfrm flipV="1">
            <a:off x="1694468" y="3651256"/>
            <a:ext cx="3983249" cy="1149345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>
            <a:off x="6279759" y="2743201"/>
            <a:ext cx="608009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0800000">
            <a:off x="6278963" y="2742408"/>
            <a:ext cx="609596" cy="158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3839778" y="2437478"/>
            <a:ext cx="305598" cy="3073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6" name="Straight Arrow Connector 65"/>
          <p:cNvCxnSpPr>
            <a:endCxn id="65" idx="1"/>
          </p:cNvCxnSpPr>
          <p:nvPr/>
        </p:nvCxnSpPr>
        <p:spPr>
          <a:xfrm flipV="1">
            <a:off x="1694468" y="2591141"/>
            <a:ext cx="2145310" cy="2209460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79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 descr="rmat10_sorted_quadmat_out.xm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40495"/>
            <a:ext cx="4572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636" y="2029958"/>
            <a:ext cx="3683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Scale 10 </a:t>
            </a:r>
            <a:r>
              <a:rPr lang="it-IT" sz="1800" dirty="0" smtClean="0">
                <a:solidFill>
                  <a:prstClr val="black"/>
                </a:solidFill>
                <a:latin typeface="Calibri"/>
                <a:ea typeface="+mn-ea"/>
              </a:rPr>
              <a:t>RMAT</a:t>
            </a:r>
          </a:p>
          <a:p>
            <a:pPr algn="r"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it-IT" sz="1800" dirty="0" smtClean="0">
                <a:solidFill>
                  <a:prstClr val="black"/>
                </a:solidFill>
                <a:latin typeface="Calibri"/>
                <a:ea typeface="+mn-ea"/>
              </a:rPr>
              <a:t>(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887x887,  21304 </a:t>
            </a:r>
            <a:r>
              <a:rPr lang="it-IT" sz="1800" dirty="0" smtClean="0">
                <a:solidFill>
                  <a:prstClr val="black"/>
                </a:solidFill>
                <a:latin typeface="Calibri"/>
                <a:ea typeface="+mn-ea"/>
              </a:rPr>
              <a:t>non-</a:t>
            </a:r>
            <a:r>
              <a:rPr lang="it-IT" sz="1800" dirty="0" err="1" smtClean="0">
                <a:solidFill>
                  <a:prstClr val="black"/>
                </a:solidFill>
                <a:latin typeface="Calibri"/>
                <a:ea typeface="+mn-ea"/>
              </a:rPr>
              <a:t>nulls</a:t>
            </a:r>
            <a:r>
              <a:rPr lang="it-IT" sz="1800" dirty="0" smtClean="0">
                <a:solidFill>
                  <a:prstClr val="black"/>
                </a:solidFill>
                <a:latin typeface="Calibri"/>
                <a:ea typeface="+mn-ea"/>
              </a:rPr>
              <a:t>)</a:t>
            </a:r>
          </a:p>
          <a:p>
            <a:pPr algn="r"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u</a:t>
            </a:r>
            <a:r>
              <a:rPr lang="it-IT" sz="1800" dirty="0" smtClean="0">
                <a:solidFill>
                  <a:prstClr val="black"/>
                </a:solidFill>
                <a:latin typeface="Calibri"/>
                <a:ea typeface="+mn-ea"/>
              </a:rPr>
              <a:t>p to 1024 non-</a:t>
            </a:r>
            <a:r>
              <a:rPr lang="it-IT" sz="1800" dirty="0" err="1" smtClean="0">
                <a:solidFill>
                  <a:prstClr val="black"/>
                </a:solidFill>
                <a:latin typeface="Calibri"/>
                <a:ea typeface="+mn-ea"/>
              </a:rPr>
              <a:t>nulls</a:t>
            </a:r>
            <a:r>
              <a:rPr lang="it-IT" sz="1800" dirty="0" smtClean="0">
                <a:solidFill>
                  <a:prstClr val="black"/>
                </a:solidFill>
                <a:latin typeface="Calibri"/>
                <a:ea typeface="+mn-ea"/>
              </a:rPr>
              <a:t> per </a:t>
            </a:r>
            <a:r>
              <a:rPr lang="it-IT" sz="1800" dirty="0" err="1" smtClean="0">
                <a:solidFill>
                  <a:prstClr val="black"/>
                </a:solidFill>
                <a:latin typeface="Calibri"/>
                <a:ea typeface="+mn-ea"/>
              </a:rPr>
              <a:t>block</a:t>
            </a:r>
            <a:endParaRPr lang="it-IT" sz="18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algn="r"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it-IT" sz="1800" b="1" dirty="0" err="1" smtClean="0">
                <a:solidFill>
                  <a:prstClr val="black"/>
                </a:solidFill>
                <a:latin typeface="Calibri"/>
                <a:ea typeface="+mn-ea"/>
              </a:rPr>
              <a:t>Sorted</a:t>
            </a:r>
            <a:r>
              <a:rPr lang="it-IT" sz="1800" b="1" dirty="0" smtClean="0">
                <a:solidFill>
                  <a:prstClr val="black"/>
                </a:solidFill>
                <a:latin typeface="Calibri"/>
                <a:ea typeface="+mn-ea"/>
              </a:rPr>
              <a:t> by </a:t>
            </a:r>
            <a:r>
              <a:rPr lang="it-IT" sz="1800" b="1" dirty="0" err="1" smtClean="0">
                <a:solidFill>
                  <a:prstClr val="black"/>
                </a:solidFill>
                <a:latin typeface="Calibri"/>
                <a:ea typeface="+mn-ea"/>
              </a:rPr>
              <a:t>degree</a:t>
            </a:r>
            <a:endParaRPr lang="en-US" sz="1800" b="1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algn="r"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dirty="0">
              <a:solidFill>
                <a:srgbClr val="3366FF"/>
              </a:solidFill>
              <a:latin typeface="Calibri"/>
              <a:ea typeface="+mn-ea"/>
            </a:endParaRPr>
          </a:p>
          <a:p>
            <a:pPr algn="r"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3366FF"/>
                </a:solidFill>
                <a:latin typeface="Calibri"/>
                <a:ea typeface="+mn-ea"/>
              </a:rPr>
              <a:t>Blue blocks: uint16_t indices</a:t>
            </a:r>
          </a:p>
          <a:p>
            <a:pPr algn="r"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008000"/>
                </a:solidFill>
                <a:latin typeface="Calibri"/>
                <a:ea typeface="+mn-ea"/>
              </a:rPr>
              <a:t>Green blocks: uint8_t indices</a:t>
            </a:r>
          </a:p>
          <a:p>
            <a:pPr algn="r"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Each (tiny) dot is a non-null</a:t>
            </a:r>
            <a:endParaRPr lang="en-US" sz="1800" dirty="0">
              <a:solidFill>
                <a:prstClr val="white">
                  <a:lumMod val="50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131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in </a:t>
            </a:r>
            <a:r>
              <a:rPr lang="en-US" dirty="0" err="1" smtClean="0"/>
              <a:t>templated</a:t>
            </a:r>
            <a:r>
              <a:rPr lang="en-US" dirty="0" smtClean="0"/>
              <a:t>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Parallelized with TBB’s task scheduler.</a:t>
            </a:r>
          </a:p>
          <a:p>
            <a:pPr lvl="1"/>
            <a:r>
              <a:rPr lang="en-US" i="1" dirty="0" smtClean="0"/>
              <a:t>Continuation passing</a:t>
            </a:r>
            <a:r>
              <a:rPr lang="en-US" dirty="0" smtClean="0"/>
              <a:t> style.</a:t>
            </a:r>
          </a:p>
          <a:p>
            <a:r>
              <a:rPr lang="en-US" dirty="0" smtClean="0"/>
              <a:t>Leaf operations are instantiated templates with statically-known data types.</a:t>
            </a:r>
          </a:p>
          <a:p>
            <a:pPr lvl="1"/>
            <a:r>
              <a:rPr lang="en-US" dirty="0" smtClean="0"/>
              <a:t>No virtual functions or other barriers to compiler optimization. Note: slow compilation times due to number of permutations of block types.</a:t>
            </a:r>
          </a:p>
          <a:p>
            <a:r>
              <a:rPr lang="en-US" dirty="0" smtClean="0"/>
              <a:t>Only pay for what you use. </a:t>
            </a:r>
          </a:p>
          <a:p>
            <a:pPr lvl="1"/>
            <a:r>
              <a:rPr lang="en-US" dirty="0" smtClean="0"/>
              <a:t>Sorts are optional.</a:t>
            </a:r>
          </a:p>
          <a:p>
            <a:pPr lvl="1"/>
            <a:r>
              <a:rPr lang="en-US" dirty="0" smtClean="0"/>
              <a:t>Overhead for variable-length data only if used.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0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915400" cy="542925"/>
          </a:xfrm>
        </p:spPr>
        <p:txBody>
          <a:bodyPr>
            <a:normAutofit/>
          </a:bodyPr>
          <a:lstStyle/>
          <a:p>
            <a:r>
              <a:rPr lang="en-US" b="0" dirty="0" smtClean="0">
                <a:latin typeface="Arial" charset="0"/>
              </a:rPr>
              <a:t>Outline</a:t>
            </a:r>
            <a:endParaRPr lang="en-US" b="0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3" y="1610311"/>
            <a:ext cx="8929445" cy="46984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Motivation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Sparse matrices for graph algorithms</a:t>
            </a:r>
          </a:p>
          <a:p>
            <a:pPr>
              <a:lnSpc>
                <a:spcPct val="120000"/>
              </a:lnSpc>
            </a:pP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CombBLAS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: sparse arrays and graphs on parallel machines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KDT: attributed semantic graphs in a high-level language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Standards for graph algorithm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primitives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281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107156"/>
            <a:ext cx="9144000" cy="1401961"/>
            <a:chOff x="0" y="-152400"/>
            <a:chExt cx="13004800" cy="1993900"/>
          </a:xfrm>
        </p:grpSpPr>
        <p:pic>
          <p:nvPicPr>
            <p:cNvPr id="26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29" name="Rectangle 5"/>
            <p:cNvSpPr txBox="1">
              <a:spLocks noChangeArrowheads="1"/>
            </p:cNvSpPr>
            <p:nvPr/>
          </p:nvSpPr>
          <p:spPr bwMode="auto">
            <a:xfrm>
              <a:off x="330211" y="-152400"/>
              <a:ext cx="12031663" cy="1409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3100" kern="0" dirty="0" smtClean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Parallel graph </a:t>
              </a:r>
              <a:r>
                <a:rPr lang="en-US" sz="3100" kern="0" dirty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a</a:t>
              </a:r>
              <a:r>
                <a:rPr lang="en-US" sz="3100" kern="0" dirty="0" smtClean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nalysis </a:t>
              </a:r>
              <a:r>
                <a:rPr lang="en-US" sz="3100" kern="0" dirty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s</a:t>
              </a:r>
              <a:r>
                <a:rPr lang="en-US" sz="3100" kern="0" dirty="0" smtClean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oftware</a:t>
              </a:r>
              <a:endParaRPr lang="en-US" sz="3100" kern="0" dirty="0">
                <a:solidFill>
                  <a:srgbClr val="FFFF00"/>
                </a:solidFill>
                <a:latin typeface="Calibri"/>
                <a:ea typeface="+mn-ea"/>
                <a:sym typeface="Arial Bold" charset="0"/>
              </a:endParaRPr>
            </a:p>
          </p:txBody>
        </p:sp>
      </p:grpSp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5887986" y="1022786"/>
            <a:ext cx="3074987" cy="4565650"/>
            <a:chOff x="4671391" y="1490870"/>
            <a:chExt cx="3074505" cy="4565374"/>
          </a:xfrm>
        </p:grpSpPr>
        <p:grpSp>
          <p:nvGrpSpPr>
            <p:cNvPr id="17" name="Group 17"/>
            <p:cNvGrpSpPr>
              <a:grpSpLocks/>
            </p:cNvGrpSpPr>
            <p:nvPr/>
          </p:nvGrpSpPr>
          <p:grpSpPr bwMode="auto">
            <a:xfrm>
              <a:off x="4671391" y="1490870"/>
              <a:ext cx="3074505" cy="4565374"/>
              <a:chOff x="463826" y="1497496"/>
              <a:chExt cx="3074505" cy="4565374"/>
            </a:xfrm>
          </p:grpSpPr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463826" y="1497496"/>
                <a:ext cx="3074505" cy="131196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682487" y="4896678"/>
                <a:ext cx="2637183" cy="1166192"/>
              </a:xfrm>
              <a:prstGeom prst="ellips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97346" y="1735607"/>
                <a:ext cx="2434449" cy="83094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  <a:ea typeface="+mn-ea"/>
                  </a:rPr>
                  <a:t>Discrete</a:t>
                </a:r>
                <a:br>
                  <a:rPr lang="en-US" sz="2400" b="1" dirty="0">
                    <a:solidFill>
                      <a:prstClr val="black"/>
                    </a:solidFill>
                    <a:latin typeface="Calibri"/>
                    <a:ea typeface="+mn-ea"/>
                  </a:rPr>
                </a:br>
                <a:r>
                  <a:rPr lang="en-US" sz="2400" b="1" dirty="0">
                    <a:solidFill>
                      <a:prstClr val="black"/>
                    </a:solidFill>
                    <a:latin typeface="Calibri"/>
                    <a:ea typeface="+mn-ea"/>
                  </a:rPr>
                  <a:t>structure analysis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56099" y="3545247"/>
                <a:ext cx="1889965" cy="46163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  <a:ea typeface="+mn-ea"/>
                  </a:rPr>
                  <a:t>Graph theory</a:t>
                </a:r>
              </a:p>
            </p:txBody>
          </p:sp>
          <p:cxnSp>
            <p:nvCxnSpPr>
              <p:cNvPr id="24" name="Straight Arrow Connector 22"/>
              <p:cNvCxnSpPr>
                <a:cxnSpLocks noChangeShapeType="1"/>
              </p:cNvCxnSpPr>
              <p:nvPr/>
            </p:nvCxnSpPr>
            <p:spPr bwMode="auto">
              <a:xfrm rot="5400000">
                <a:off x="1738520" y="3194810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Straight Arrow Connector 23"/>
              <p:cNvCxnSpPr>
                <a:cxnSpLocks noChangeShapeType="1"/>
              </p:cNvCxnSpPr>
              <p:nvPr/>
            </p:nvCxnSpPr>
            <p:spPr bwMode="auto">
              <a:xfrm rot="5400000">
                <a:off x="1738520" y="4447141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5445949" y="5233969"/>
              <a:ext cx="1587295" cy="4616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  <a:ea typeface="+mn-ea"/>
                </a:rPr>
                <a:t>Computers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386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102430" y="1981284"/>
            <a:ext cx="5588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0" y="-107156"/>
            <a:ext cx="9144000" cy="1401961"/>
            <a:chOff x="0" y="-152400"/>
            <a:chExt cx="13004800" cy="1993900"/>
          </a:xfrm>
        </p:grpSpPr>
        <p:pic>
          <p:nvPicPr>
            <p:cNvPr id="26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29" name="Rectangle 5"/>
            <p:cNvSpPr txBox="1">
              <a:spLocks noChangeArrowheads="1"/>
            </p:cNvSpPr>
            <p:nvPr/>
          </p:nvSpPr>
          <p:spPr bwMode="auto">
            <a:xfrm>
              <a:off x="330211" y="-152400"/>
              <a:ext cx="12031663" cy="1409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3100" kern="0" dirty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Parallel </a:t>
              </a:r>
              <a:r>
                <a:rPr lang="en-US" sz="3100" kern="0" dirty="0" smtClean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graph </a:t>
              </a:r>
              <a:r>
                <a:rPr lang="en-US" sz="3100" kern="0" dirty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a</a:t>
              </a:r>
              <a:r>
                <a:rPr lang="en-US" sz="3100" kern="0" dirty="0" smtClean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nalysis </a:t>
              </a:r>
              <a:r>
                <a:rPr lang="en-US" sz="3100" kern="0" dirty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s</a:t>
              </a:r>
              <a:r>
                <a:rPr lang="en-US" sz="3100" kern="0" dirty="0" smtClean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oftware</a:t>
              </a:r>
              <a:endParaRPr lang="en-US" sz="3100" kern="0" dirty="0">
                <a:solidFill>
                  <a:srgbClr val="FFFF00"/>
                </a:solidFill>
                <a:latin typeface="Calibri"/>
                <a:ea typeface="+mn-ea"/>
                <a:sym typeface="Arial Bold" charset="0"/>
              </a:endParaRPr>
            </a:p>
          </p:txBody>
        </p:sp>
      </p:grpSp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5887986" y="1022786"/>
            <a:ext cx="3074987" cy="4565650"/>
            <a:chOff x="4671391" y="1490870"/>
            <a:chExt cx="3074505" cy="4565374"/>
          </a:xfrm>
        </p:grpSpPr>
        <p:grpSp>
          <p:nvGrpSpPr>
            <p:cNvPr id="17" name="Group 17"/>
            <p:cNvGrpSpPr>
              <a:grpSpLocks/>
            </p:cNvGrpSpPr>
            <p:nvPr/>
          </p:nvGrpSpPr>
          <p:grpSpPr bwMode="auto">
            <a:xfrm>
              <a:off x="4671391" y="1490870"/>
              <a:ext cx="3074505" cy="4565374"/>
              <a:chOff x="463826" y="1497496"/>
              <a:chExt cx="3074505" cy="4565374"/>
            </a:xfrm>
          </p:grpSpPr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463826" y="1497496"/>
                <a:ext cx="3074505" cy="131196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682487" y="4896678"/>
                <a:ext cx="2637183" cy="1166192"/>
              </a:xfrm>
              <a:prstGeom prst="ellips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97346" y="1735607"/>
                <a:ext cx="2434449" cy="83094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  <a:ea typeface="+mn-ea"/>
                  </a:rPr>
                  <a:t>Discrete</a:t>
                </a:r>
                <a:br>
                  <a:rPr lang="en-US" sz="2400" b="1" dirty="0">
                    <a:solidFill>
                      <a:prstClr val="black"/>
                    </a:solidFill>
                    <a:latin typeface="Calibri"/>
                    <a:ea typeface="+mn-ea"/>
                  </a:rPr>
                </a:br>
                <a:r>
                  <a:rPr lang="en-US" sz="2400" b="1" dirty="0">
                    <a:solidFill>
                      <a:prstClr val="black"/>
                    </a:solidFill>
                    <a:latin typeface="Calibri"/>
                    <a:ea typeface="+mn-ea"/>
                  </a:rPr>
                  <a:t>structure analysis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56099" y="3545247"/>
                <a:ext cx="1889965" cy="46163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  <a:ea typeface="+mn-ea"/>
                  </a:rPr>
                  <a:t>Graph theory</a:t>
                </a:r>
              </a:p>
            </p:txBody>
          </p:sp>
          <p:cxnSp>
            <p:nvCxnSpPr>
              <p:cNvPr id="24" name="Straight Arrow Connector 22"/>
              <p:cNvCxnSpPr>
                <a:cxnSpLocks noChangeShapeType="1"/>
              </p:cNvCxnSpPr>
              <p:nvPr/>
            </p:nvCxnSpPr>
            <p:spPr bwMode="auto">
              <a:xfrm rot="5400000">
                <a:off x="1738520" y="3194810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Straight Arrow Connector 23"/>
              <p:cNvCxnSpPr>
                <a:cxnSpLocks noChangeShapeType="1"/>
              </p:cNvCxnSpPr>
              <p:nvPr/>
            </p:nvCxnSpPr>
            <p:spPr bwMode="auto">
              <a:xfrm rot="5400000">
                <a:off x="1738520" y="4447141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5445949" y="5233969"/>
              <a:ext cx="1587295" cy="4616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  <a:ea typeface="+mn-ea"/>
                </a:rPr>
                <a:t>Computers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2432" y="1685981"/>
            <a:ext cx="5687933" cy="4760413"/>
            <a:chOff x="102429" y="1685978"/>
            <a:chExt cx="5687933" cy="4760413"/>
          </a:xfrm>
        </p:grpSpPr>
        <p:sp>
          <p:nvSpPr>
            <p:cNvPr id="3" name="Rectangle 2"/>
            <p:cNvSpPr/>
            <p:nvPr/>
          </p:nvSpPr>
          <p:spPr>
            <a:xfrm>
              <a:off x="2652890" y="4917765"/>
              <a:ext cx="2398888" cy="66322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Communication Support</a:t>
              </a:r>
            </a:p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(MPI, </a:t>
              </a:r>
              <a:r>
                <a:rPr lang="en-US" sz="1600" dirty="0" err="1">
                  <a:solidFill>
                    <a:srgbClr val="000000"/>
                  </a:solidFill>
                  <a:latin typeface="Calibri"/>
                </a:rPr>
                <a:t>GASNet</a:t>
              </a:r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Calibri"/>
                </a:rPr>
                <a:t>etc</a:t>
              </a:r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)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7624" y="5813778"/>
              <a:ext cx="2053168" cy="63261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Threading Support</a:t>
              </a:r>
            </a:p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(</a:t>
              </a:r>
              <a:r>
                <a:rPr lang="en-US" sz="1600" dirty="0" err="1">
                  <a:solidFill>
                    <a:srgbClr val="000000"/>
                  </a:solidFill>
                  <a:latin typeface="Calibri"/>
                </a:rPr>
                <a:t>OpenMP</a:t>
              </a:r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Calibri"/>
                </a:rPr>
                <a:t>Cilk</a:t>
              </a:r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, </a:t>
              </a:r>
              <a:r>
                <a:rPr lang="en-US" sz="1600" dirty="0" err="1" smtClean="0">
                  <a:solidFill>
                    <a:srgbClr val="000000"/>
                  </a:solidFill>
                  <a:latin typeface="Calibri"/>
                </a:rPr>
                <a:t>etc</a:t>
              </a:r>
              <a:r>
                <a:rPr lang="en-US" sz="1600" dirty="0" smtClean="0">
                  <a:solidFill>
                    <a:srgbClr val="000000"/>
                  </a:solidFill>
                  <a:latin typeface="Calibri"/>
                </a:rPr>
                <a:t>))</a:t>
              </a:r>
              <a:endParaRPr lang="en-US" sz="16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3283" y="3259927"/>
              <a:ext cx="3175000" cy="6488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Distributed Combinatorial BLAS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82224" y="4529668"/>
              <a:ext cx="2116666" cy="66322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Shared-address space Combinatorial BLAS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2429" y="3098882"/>
              <a:ext cx="5588000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27" idx="0"/>
              <a:endCxn id="39" idx="2"/>
            </p:cNvCxnSpPr>
            <p:nvPr/>
          </p:nvCxnSpPr>
          <p:spPr>
            <a:xfrm flipV="1">
              <a:off x="1334208" y="5192890"/>
              <a:ext cx="6349" cy="6208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28" idx="2"/>
            </p:cNvCxnSpPr>
            <p:nvPr/>
          </p:nvCxnSpPr>
          <p:spPr>
            <a:xfrm flipV="1">
              <a:off x="969442" y="3908779"/>
              <a:ext cx="1161341" cy="6208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" idx="0"/>
              <a:endCxn id="28" idx="2"/>
            </p:cNvCxnSpPr>
            <p:nvPr/>
          </p:nvCxnSpPr>
          <p:spPr>
            <a:xfrm flipH="1" flipV="1">
              <a:off x="2130783" y="3908779"/>
              <a:ext cx="1721551" cy="10089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220053" y="3724113"/>
              <a:ext cx="15703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srgbClr val="FF0000"/>
                  </a:solidFill>
                  <a:latin typeface="Calibri"/>
                  <a:ea typeface="+mn-ea"/>
                </a:rPr>
                <a:t>HPC scientists and engineers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37002" y="2278386"/>
              <a:ext cx="1753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srgbClr val="FF0000"/>
                  </a:solidFill>
                  <a:latin typeface="Calibri"/>
                  <a:ea typeface="+mn-ea"/>
                </a:rPr>
                <a:t>Graph algorithm developers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3314" y="1685978"/>
              <a:ext cx="3234970" cy="6488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Knowledge Discovery Toolbox (KDT)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2130783" y="2334830"/>
              <a:ext cx="0" cy="94765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3062113" y="5864607"/>
            <a:ext cx="5802080" cy="76944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48" indent="-342848" defTabSz="45713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  <a:ea typeface="+mn-ea"/>
              </a:rPr>
              <a:t>KDT is higher level (graph abstractions)</a:t>
            </a:r>
          </a:p>
          <a:p>
            <a:pPr marL="342848" indent="-342848" defTabSz="45713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  <a:ea typeface="+mn-ea"/>
              </a:rPr>
              <a:t>Combinatorial BLAS is for performance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52335" y="1392810"/>
            <a:ext cx="1825140" cy="369324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Calibri"/>
                <a:ea typeface="+mn-ea"/>
              </a:rPr>
              <a:t>Domain scientists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39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578325" y="1359041"/>
            <a:ext cx="7659905" cy="4299730"/>
          </a:xfrm>
        </p:spPr>
        <p:txBody>
          <a:bodyPr>
            <a:noAutofit/>
          </a:bodyPr>
          <a:lstStyle/>
          <a:p>
            <a:r>
              <a:rPr lang="en-US" sz="2000" dirty="0">
                <a:cs typeface="Courier New" pitchFamily="49" charset="0"/>
              </a:rPr>
              <a:t>(Semantic) directed graphs</a:t>
            </a:r>
          </a:p>
          <a:p>
            <a:pPr lvl="1"/>
            <a:r>
              <a:rPr lang="en-US" sz="1600" dirty="0">
                <a:cs typeface="Courier New" pitchFamily="49" charset="0"/>
              </a:rPr>
              <a:t>constructors, I/O</a:t>
            </a:r>
          </a:p>
          <a:p>
            <a:pPr lvl="1"/>
            <a:r>
              <a:rPr lang="en-US" sz="1600" dirty="0">
                <a:cs typeface="Courier New" pitchFamily="49" charset="0"/>
              </a:rPr>
              <a:t>basic graph metrics (</a:t>
            </a:r>
            <a:r>
              <a:rPr lang="en-US" sz="1600" i="1" dirty="0">
                <a:cs typeface="Courier New" pitchFamily="49" charset="0"/>
              </a:rPr>
              <a:t>e.g.</a:t>
            </a:r>
            <a:r>
              <a:rPr lang="en-US" sz="1600" dirty="0">
                <a:cs typeface="Courier New" pitchFamily="49" charset="0"/>
              </a:rPr>
              <a:t>,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degree()</a:t>
            </a:r>
            <a:r>
              <a:rPr lang="en-US" sz="1600" dirty="0">
                <a:cs typeface="Courier New" pitchFamily="49" charset="0"/>
              </a:rPr>
              <a:t>)</a:t>
            </a:r>
          </a:p>
          <a:p>
            <a:pPr lvl="1"/>
            <a:r>
              <a:rPr lang="en-US" sz="1600" dirty="0">
                <a:cs typeface="Courier New" pitchFamily="49" charset="0"/>
              </a:rPr>
              <a:t>vectors</a:t>
            </a:r>
          </a:p>
          <a:p>
            <a:r>
              <a:rPr lang="en-US" sz="2000" dirty="0">
                <a:cs typeface="Courier New" pitchFamily="49" charset="0"/>
              </a:rPr>
              <a:t>Clustering / components</a:t>
            </a:r>
          </a:p>
          <a:p>
            <a:r>
              <a:rPr lang="en-US" sz="2000" dirty="0">
                <a:cs typeface="Courier New" pitchFamily="49" charset="0"/>
              </a:rPr>
              <a:t>Centrality / authority:  </a:t>
            </a:r>
          </a:p>
          <a:p>
            <a:pPr marL="0" indent="0">
              <a:buNone/>
            </a:pPr>
            <a:r>
              <a:rPr lang="en-US" sz="2000" dirty="0">
                <a:cs typeface="Courier New" pitchFamily="49" charset="0"/>
              </a:rPr>
              <a:t>      betweenness centrality, PageRank</a:t>
            </a:r>
            <a:br>
              <a:rPr lang="en-US" sz="2000" dirty="0">
                <a:cs typeface="Courier New" pitchFamily="49" charset="0"/>
              </a:rPr>
            </a:br>
            <a:r>
              <a:rPr lang="en-US" sz="2000" dirty="0">
                <a:cs typeface="Courier New" pitchFamily="49" charset="0"/>
              </a:rPr>
              <a:t/>
            </a:r>
            <a:br>
              <a:rPr lang="en-US" sz="2000" dirty="0">
                <a:cs typeface="Courier New" pitchFamily="49" charset="0"/>
              </a:rPr>
            </a:br>
            <a:endParaRPr lang="en-US" sz="2000" dirty="0">
              <a:cs typeface="Courier New" pitchFamily="49" charset="0"/>
            </a:endParaRPr>
          </a:p>
          <a:p>
            <a:r>
              <a:rPr lang="en-US" sz="2000" dirty="0" err="1">
                <a:cs typeface="Courier New" pitchFamily="49" charset="0"/>
              </a:rPr>
              <a:t>Hypergraphs</a:t>
            </a:r>
            <a:r>
              <a:rPr lang="en-US" sz="2000" dirty="0">
                <a:cs typeface="Courier New" pitchFamily="49" charset="0"/>
              </a:rPr>
              <a:t> and sparse matrices</a:t>
            </a:r>
          </a:p>
          <a:p>
            <a:r>
              <a:rPr lang="en-US" sz="2000" dirty="0">
                <a:cs typeface="Courier New" pitchFamily="49" charset="0"/>
              </a:rPr>
              <a:t>Graph primitives (</a:t>
            </a:r>
            <a:r>
              <a:rPr lang="en-US" sz="2000" i="1" dirty="0">
                <a:cs typeface="Courier New" pitchFamily="49" charset="0"/>
              </a:rPr>
              <a:t>e.g.</a:t>
            </a:r>
            <a:r>
              <a:rPr lang="en-US" sz="2000" dirty="0">
                <a:cs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bfsTree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000" dirty="0">
                <a:cs typeface="Courier New" pitchFamily="49" charset="0"/>
              </a:rPr>
              <a:t>)</a:t>
            </a:r>
          </a:p>
          <a:p>
            <a:r>
              <a:rPr lang="en-US" sz="2000" dirty="0" err="1">
                <a:cs typeface="Courier New" pitchFamily="49" charset="0"/>
              </a:rPr>
              <a:t>SpMV</a:t>
            </a:r>
            <a:r>
              <a:rPr lang="en-US" sz="2000" dirty="0">
                <a:cs typeface="Courier New" pitchFamily="49" charset="0"/>
              </a:rPr>
              <a:t> / </a:t>
            </a:r>
            <a:r>
              <a:rPr lang="en-US" sz="2000" dirty="0" err="1">
                <a:cs typeface="Courier New" pitchFamily="49" charset="0"/>
              </a:rPr>
              <a:t>SpGEMM</a:t>
            </a:r>
            <a:r>
              <a:rPr lang="en-US" sz="2000" dirty="0">
                <a:cs typeface="Courier New" pitchFamily="49" charset="0"/>
              </a:rPr>
              <a:t> on </a:t>
            </a:r>
            <a:r>
              <a:rPr lang="en-US" sz="2000" dirty="0" err="1">
                <a:cs typeface="Courier New" pitchFamily="49" charset="0"/>
              </a:rPr>
              <a:t>semirings</a:t>
            </a:r>
            <a:endParaRPr lang="en-US" sz="1600" dirty="0">
              <a:cs typeface="Courier New" pitchFamily="49" charset="0"/>
            </a:endParaRPr>
          </a:p>
        </p:txBody>
      </p:sp>
      <p:grpSp>
        <p:nvGrpSpPr>
          <p:cNvPr id="6" name="Group 124"/>
          <p:cNvGrpSpPr/>
          <p:nvPr/>
        </p:nvGrpSpPr>
        <p:grpSpPr>
          <a:xfrm>
            <a:off x="0" y="-5557"/>
            <a:ext cx="9144000" cy="1300363"/>
            <a:chOff x="0" y="-7906"/>
            <a:chExt cx="13004800" cy="1849406"/>
          </a:xfrm>
        </p:grpSpPr>
        <p:pic>
          <p:nvPicPr>
            <p:cNvPr id="7" name="Pictur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8" name="Rectangle 5"/>
            <p:cNvSpPr txBox="1">
              <a:spLocks noChangeArrowheads="1"/>
            </p:cNvSpPr>
            <p:nvPr/>
          </p:nvSpPr>
          <p:spPr bwMode="auto">
            <a:xfrm>
              <a:off x="257964" y="-7906"/>
              <a:ext cx="12031663" cy="1409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3200" kern="0" dirty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Domain expert vs. </a:t>
              </a:r>
              <a:r>
                <a:rPr lang="en-US" sz="3200" kern="0" dirty="0" smtClean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graph </a:t>
              </a:r>
              <a:r>
                <a:rPr lang="en-US" sz="3200" kern="0" dirty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expert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80306" y="1121419"/>
            <a:ext cx="4166542" cy="2986186"/>
            <a:chOff x="4433977" y="810883"/>
            <a:chExt cx="3856008" cy="2501660"/>
          </a:xfrm>
        </p:grpSpPr>
        <p:sp>
          <p:nvSpPr>
            <p:cNvPr id="10" name="Rectangle 9"/>
            <p:cNvSpPr/>
            <p:nvPr/>
          </p:nvSpPr>
          <p:spPr>
            <a:xfrm>
              <a:off x="4433977" y="810883"/>
              <a:ext cx="3856008" cy="2501660"/>
            </a:xfrm>
            <a:prstGeom prst="rect">
              <a:avLst/>
            </a:prstGeom>
            <a:solidFill>
              <a:srgbClr val="FF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59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505435" y="902694"/>
              <a:ext cx="3717985" cy="2328508"/>
              <a:chOff x="0" y="224135"/>
              <a:chExt cx="8991600" cy="6659120"/>
            </a:xfrm>
            <a:solidFill>
              <a:srgbClr val="FFFFFF"/>
            </a:solidFill>
          </p:grpSpPr>
          <p:sp>
            <p:nvSpPr>
              <p:cNvPr id="13" name="TextBox 12"/>
              <p:cNvSpPr txBox="1"/>
              <p:nvPr/>
            </p:nvSpPr>
            <p:spPr>
              <a:xfrm>
                <a:off x="3542688" y="1600198"/>
                <a:ext cx="1360487" cy="81110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800" dirty="0">
                    <a:solidFill>
                      <a:prstClr val="black"/>
                    </a:solidFill>
                    <a:latin typeface="Calibri"/>
                  </a:rPr>
                  <a:t>Markov</a:t>
                </a:r>
              </a:p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800" dirty="0">
                    <a:solidFill>
                      <a:prstClr val="black"/>
                    </a:solidFill>
                    <a:latin typeface="Calibri"/>
                  </a:rPr>
                  <a:t>Clustering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5950" y="228596"/>
                <a:ext cx="1819722" cy="5898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000" dirty="0">
                    <a:solidFill>
                      <a:prstClr val="black"/>
                    </a:solidFill>
                    <a:latin typeface="Calibri"/>
                  </a:rPr>
                  <a:t>Input Graph</a:t>
                </a:r>
              </a:p>
            </p:txBody>
          </p:sp>
          <p:pic>
            <p:nvPicPr>
              <p:cNvPr id="15" name="Picture 14" descr="ToyTest-1-original.eps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457200"/>
                <a:ext cx="3276599" cy="2709398"/>
              </a:xfrm>
              <a:prstGeom prst="rect">
                <a:avLst/>
              </a:prstGeom>
              <a:grpFill/>
            </p:spPr>
          </p:pic>
          <p:pic>
            <p:nvPicPr>
              <p:cNvPr id="16" name="Picture 15" descr="ToyTest-2-largestcomp.eps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10301" y="3783431"/>
                <a:ext cx="2675398" cy="3099824"/>
              </a:xfrm>
              <a:prstGeom prst="rect">
                <a:avLst/>
              </a:prstGeom>
              <a:grp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766987" y="3817202"/>
                <a:ext cx="1532700" cy="81110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800" dirty="0">
                    <a:solidFill>
                      <a:prstClr val="black"/>
                    </a:solidFill>
                    <a:latin typeface="Calibri"/>
                  </a:rPr>
                  <a:t>Largest</a:t>
                </a:r>
              </a:p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800" dirty="0">
                    <a:solidFill>
                      <a:prstClr val="black"/>
                    </a:solidFill>
                    <a:latin typeface="Calibri"/>
                  </a:rPr>
                  <a:t>Component</a:t>
                </a:r>
              </a:p>
            </p:txBody>
          </p:sp>
          <p:pic>
            <p:nvPicPr>
              <p:cNvPr id="18" name="Picture 17" descr="ToyTest-3-clusters.eps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81600" y="224135"/>
                <a:ext cx="2664991" cy="3087767"/>
              </a:xfrm>
              <a:prstGeom prst="rect">
                <a:avLst/>
              </a:prstGeom>
              <a:grpFill/>
            </p:spPr>
          </p:pic>
          <p:pic>
            <p:nvPicPr>
              <p:cNvPr id="19" name="Picture 18" descr="ToyTest-4-contracted.eps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37999" y="3783431"/>
                <a:ext cx="2653601" cy="3074569"/>
              </a:xfrm>
              <a:prstGeom prst="rect">
                <a:avLst/>
              </a:prstGeom>
              <a:grpFill/>
            </p:spPr>
          </p:pic>
          <p:sp>
            <p:nvSpPr>
              <p:cNvPr id="20" name="Arc 19"/>
              <p:cNvSpPr/>
              <p:nvPr/>
            </p:nvSpPr>
            <p:spPr>
              <a:xfrm rot="18919039">
                <a:off x="3594109" y="2646554"/>
                <a:ext cx="3091498" cy="2390317"/>
              </a:xfrm>
              <a:prstGeom prst="arc">
                <a:avLst>
                  <a:gd name="adj1" fmla="val 13658185"/>
                  <a:gd name="adj2" fmla="val 19008638"/>
                </a:avLst>
              </a:prstGeom>
              <a:grpFill/>
              <a:ln w="762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Arc 20"/>
              <p:cNvSpPr/>
              <p:nvPr/>
            </p:nvSpPr>
            <p:spPr>
              <a:xfrm rot="3202322">
                <a:off x="5335885" y="2718685"/>
                <a:ext cx="3091498" cy="2390317"/>
              </a:xfrm>
              <a:prstGeom prst="arc">
                <a:avLst>
                  <a:gd name="adj1" fmla="val 13658185"/>
                  <a:gd name="adj2" fmla="val 19008638"/>
                </a:avLst>
              </a:prstGeom>
              <a:grpFill/>
              <a:ln w="762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4304939" flipH="1">
                <a:off x="1458168" y="1791707"/>
                <a:ext cx="3091498" cy="2390317"/>
              </a:xfrm>
              <a:prstGeom prst="arc">
                <a:avLst>
                  <a:gd name="adj1" fmla="val 13658185"/>
                  <a:gd name="adj2" fmla="val 19008638"/>
                </a:avLst>
              </a:prstGeom>
              <a:grpFill/>
              <a:ln w="762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44791" y="3367932"/>
                <a:ext cx="1245678" cy="81110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800" dirty="0">
                    <a:solidFill>
                      <a:prstClr val="black"/>
                    </a:solidFill>
                    <a:latin typeface="Calibri"/>
                  </a:rPr>
                  <a:t>Graph of</a:t>
                </a:r>
              </a:p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800" dirty="0">
                    <a:solidFill>
                      <a:prstClr val="black"/>
                    </a:solidFill>
                    <a:latin typeface="Calibri"/>
                  </a:rPr>
                  <a:t>Clusters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150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4680306" y="1121419"/>
            <a:ext cx="4166542" cy="2986186"/>
            <a:chOff x="4433977" y="810883"/>
            <a:chExt cx="3856008" cy="2501660"/>
          </a:xfrm>
        </p:grpSpPr>
        <p:sp>
          <p:nvSpPr>
            <p:cNvPr id="37" name="Rectangle 36"/>
            <p:cNvSpPr/>
            <p:nvPr/>
          </p:nvSpPr>
          <p:spPr>
            <a:xfrm>
              <a:off x="4433977" y="810883"/>
              <a:ext cx="3856008" cy="2501660"/>
            </a:xfrm>
            <a:prstGeom prst="rect">
              <a:avLst/>
            </a:prstGeom>
            <a:solidFill>
              <a:srgbClr val="FF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59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505435" y="902694"/>
              <a:ext cx="3717985" cy="2328508"/>
              <a:chOff x="0" y="224135"/>
              <a:chExt cx="8991600" cy="6659120"/>
            </a:xfrm>
            <a:solidFill>
              <a:srgbClr val="FFFFFF"/>
            </a:solidFill>
          </p:grpSpPr>
          <p:sp>
            <p:nvSpPr>
              <p:cNvPr id="39" name="TextBox 38"/>
              <p:cNvSpPr txBox="1"/>
              <p:nvPr/>
            </p:nvSpPr>
            <p:spPr>
              <a:xfrm>
                <a:off x="3542688" y="1600198"/>
                <a:ext cx="1360487" cy="81110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800" dirty="0">
                    <a:solidFill>
                      <a:prstClr val="black"/>
                    </a:solidFill>
                    <a:latin typeface="Calibri"/>
                  </a:rPr>
                  <a:t>Markov</a:t>
                </a:r>
              </a:p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800" dirty="0">
                    <a:solidFill>
                      <a:prstClr val="black"/>
                    </a:solidFill>
                    <a:latin typeface="Calibri"/>
                  </a:rPr>
                  <a:t>Clustering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5950" y="228596"/>
                <a:ext cx="1819722" cy="5898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000" dirty="0">
                    <a:solidFill>
                      <a:prstClr val="black"/>
                    </a:solidFill>
                    <a:latin typeface="Calibri"/>
                  </a:rPr>
                  <a:t>Input Graph</a:t>
                </a:r>
              </a:p>
            </p:txBody>
          </p:sp>
          <p:pic>
            <p:nvPicPr>
              <p:cNvPr id="41" name="Picture 40" descr="ToyTest-1-original.eps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457200"/>
                <a:ext cx="3276599" cy="2709398"/>
              </a:xfrm>
              <a:prstGeom prst="rect">
                <a:avLst/>
              </a:prstGeom>
              <a:grpFill/>
            </p:spPr>
          </p:pic>
          <p:pic>
            <p:nvPicPr>
              <p:cNvPr id="42" name="Picture 41" descr="ToyTest-2-largestcomp.eps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0301" y="3783431"/>
                <a:ext cx="2675398" cy="3099824"/>
              </a:xfrm>
              <a:prstGeom prst="rect">
                <a:avLst/>
              </a:prstGeom>
              <a:grpFill/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766987" y="3817202"/>
                <a:ext cx="1532700" cy="81110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800" dirty="0">
                    <a:solidFill>
                      <a:prstClr val="black"/>
                    </a:solidFill>
                    <a:latin typeface="Calibri"/>
                  </a:rPr>
                  <a:t>Largest</a:t>
                </a:r>
              </a:p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800" dirty="0">
                    <a:solidFill>
                      <a:prstClr val="black"/>
                    </a:solidFill>
                    <a:latin typeface="Calibri"/>
                  </a:rPr>
                  <a:t>Component</a:t>
                </a:r>
              </a:p>
            </p:txBody>
          </p:sp>
          <p:pic>
            <p:nvPicPr>
              <p:cNvPr id="44" name="Picture 43" descr="ToyTest-3-clusters.eps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81600" y="224135"/>
                <a:ext cx="2664991" cy="3087767"/>
              </a:xfrm>
              <a:prstGeom prst="rect">
                <a:avLst/>
              </a:prstGeom>
              <a:grpFill/>
            </p:spPr>
          </p:pic>
          <p:pic>
            <p:nvPicPr>
              <p:cNvPr id="45" name="Picture 44" descr="ToyTest-4-contracted.eps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37999" y="3783431"/>
                <a:ext cx="2653601" cy="3074569"/>
              </a:xfrm>
              <a:prstGeom prst="rect">
                <a:avLst/>
              </a:prstGeom>
              <a:grpFill/>
            </p:spPr>
          </p:pic>
          <p:sp>
            <p:nvSpPr>
              <p:cNvPr id="46" name="Arc 45"/>
              <p:cNvSpPr/>
              <p:nvPr/>
            </p:nvSpPr>
            <p:spPr>
              <a:xfrm rot="18919039">
                <a:off x="3594109" y="2646554"/>
                <a:ext cx="3091498" cy="2390317"/>
              </a:xfrm>
              <a:prstGeom prst="arc">
                <a:avLst>
                  <a:gd name="adj1" fmla="val 13658185"/>
                  <a:gd name="adj2" fmla="val 19008638"/>
                </a:avLst>
              </a:prstGeom>
              <a:grpFill/>
              <a:ln w="762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Arc 46"/>
              <p:cNvSpPr/>
              <p:nvPr/>
            </p:nvSpPr>
            <p:spPr>
              <a:xfrm rot="3202322">
                <a:off x="5335885" y="2718685"/>
                <a:ext cx="3091498" cy="2390317"/>
              </a:xfrm>
              <a:prstGeom prst="arc">
                <a:avLst>
                  <a:gd name="adj1" fmla="val 13658185"/>
                  <a:gd name="adj2" fmla="val 19008638"/>
                </a:avLst>
              </a:prstGeom>
              <a:grpFill/>
              <a:ln w="762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Arc 47"/>
              <p:cNvSpPr/>
              <p:nvPr/>
            </p:nvSpPr>
            <p:spPr>
              <a:xfrm rot="14304939" flipH="1">
                <a:off x="1458168" y="1791707"/>
                <a:ext cx="3091498" cy="2390317"/>
              </a:xfrm>
              <a:prstGeom prst="arc">
                <a:avLst>
                  <a:gd name="adj1" fmla="val 13658185"/>
                  <a:gd name="adj2" fmla="val 19008638"/>
                </a:avLst>
              </a:prstGeom>
              <a:grpFill/>
              <a:ln w="762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644791" y="3367932"/>
                <a:ext cx="1245678" cy="81110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800" dirty="0">
                    <a:solidFill>
                      <a:prstClr val="black"/>
                    </a:solidFill>
                    <a:latin typeface="Calibri"/>
                  </a:rPr>
                  <a:t>Graph of</a:t>
                </a:r>
              </a:p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800" dirty="0">
                    <a:solidFill>
                      <a:prstClr val="black"/>
                    </a:solidFill>
                    <a:latin typeface="Calibri"/>
                  </a:rPr>
                  <a:t>Clusters</a:t>
                </a:r>
              </a:p>
            </p:txBody>
          </p:sp>
        </p:grpSp>
      </p:grpSp>
      <p:grpSp>
        <p:nvGrpSpPr>
          <p:cNvPr id="33" name="Group 124"/>
          <p:cNvGrpSpPr/>
          <p:nvPr/>
        </p:nvGrpSpPr>
        <p:grpSpPr>
          <a:xfrm>
            <a:off x="0" y="-5557"/>
            <a:ext cx="9144000" cy="1300363"/>
            <a:chOff x="0" y="-7906"/>
            <a:chExt cx="13004800" cy="1849406"/>
          </a:xfrm>
        </p:grpSpPr>
        <p:pic>
          <p:nvPicPr>
            <p:cNvPr id="34" name="Picture 3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35" name="Rectangle 5"/>
            <p:cNvSpPr txBox="1">
              <a:spLocks noChangeArrowheads="1"/>
            </p:cNvSpPr>
            <p:nvPr/>
          </p:nvSpPr>
          <p:spPr bwMode="auto">
            <a:xfrm>
              <a:off x="257964" y="-7906"/>
              <a:ext cx="12031663" cy="1409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3200" kern="0" dirty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Domain expert vs. </a:t>
              </a:r>
              <a:r>
                <a:rPr lang="en-US" sz="3200" kern="0" dirty="0" smtClean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graph </a:t>
              </a:r>
              <a:r>
                <a:rPr lang="en-US" sz="3200" kern="0" dirty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expert</a:t>
              </a:r>
            </a:p>
          </p:txBody>
        </p:sp>
      </p:grpSp>
      <p:sp>
        <p:nvSpPr>
          <p:cNvPr id="22" name="Content Placeholder 11"/>
          <p:cNvSpPr>
            <a:spLocks noGrp="1"/>
          </p:cNvSpPr>
          <p:nvPr>
            <p:ph sz="half" idx="1"/>
          </p:nvPr>
        </p:nvSpPr>
        <p:spPr>
          <a:xfrm>
            <a:off x="578325" y="1359041"/>
            <a:ext cx="7659905" cy="4299730"/>
          </a:xfrm>
        </p:spPr>
        <p:txBody>
          <a:bodyPr>
            <a:noAutofit/>
          </a:bodyPr>
          <a:lstStyle/>
          <a:p>
            <a:r>
              <a:rPr lang="en-US" sz="2000" dirty="0">
                <a:cs typeface="Courier New" pitchFamily="49" charset="0"/>
              </a:rPr>
              <a:t>(Semantic) directed graphs</a:t>
            </a:r>
          </a:p>
          <a:p>
            <a:pPr lvl="1"/>
            <a:r>
              <a:rPr lang="en-US" sz="1600" dirty="0">
                <a:cs typeface="Courier New" pitchFamily="49" charset="0"/>
              </a:rPr>
              <a:t>constructors, I/O</a:t>
            </a:r>
          </a:p>
          <a:p>
            <a:pPr lvl="1"/>
            <a:r>
              <a:rPr lang="en-US" sz="1600" dirty="0">
                <a:cs typeface="Courier New" pitchFamily="49" charset="0"/>
              </a:rPr>
              <a:t>basic graph metrics (</a:t>
            </a:r>
            <a:r>
              <a:rPr lang="en-US" sz="1600" i="1" dirty="0">
                <a:cs typeface="Courier New" pitchFamily="49" charset="0"/>
              </a:rPr>
              <a:t>e.g.</a:t>
            </a:r>
            <a:r>
              <a:rPr lang="en-US" sz="1600" dirty="0">
                <a:cs typeface="Courier New" pitchFamily="49" charset="0"/>
              </a:rPr>
              <a:t>,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degree()</a:t>
            </a:r>
            <a:r>
              <a:rPr lang="en-US" sz="1600" dirty="0">
                <a:cs typeface="Courier New" pitchFamily="49" charset="0"/>
              </a:rPr>
              <a:t>)</a:t>
            </a:r>
          </a:p>
          <a:p>
            <a:pPr lvl="1"/>
            <a:r>
              <a:rPr lang="en-US" sz="1600" dirty="0">
                <a:cs typeface="Courier New" pitchFamily="49" charset="0"/>
              </a:rPr>
              <a:t>vectors</a:t>
            </a:r>
          </a:p>
          <a:p>
            <a:r>
              <a:rPr lang="en-US" sz="2000" dirty="0">
                <a:cs typeface="Courier New" pitchFamily="49" charset="0"/>
              </a:rPr>
              <a:t>Clustering / components</a:t>
            </a:r>
          </a:p>
          <a:p>
            <a:r>
              <a:rPr lang="en-US" sz="2000" dirty="0">
                <a:cs typeface="Courier New" pitchFamily="49" charset="0"/>
              </a:rPr>
              <a:t>Centrality / authority:  </a:t>
            </a:r>
          </a:p>
          <a:p>
            <a:pPr marL="0" indent="0">
              <a:buNone/>
            </a:pPr>
            <a:r>
              <a:rPr lang="en-US" sz="2000" dirty="0">
                <a:cs typeface="Courier New" pitchFamily="49" charset="0"/>
              </a:rPr>
              <a:t>      betweenness centrality, PageRank</a:t>
            </a:r>
            <a:br>
              <a:rPr lang="en-US" sz="2000" dirty="0">
                <a:cs typeface="Courier New" pitchFamily="49" charset="0"/>
              </a:rPr>
            </a:br>
            <a:r>
              <a:rPr lang="en-US" sz="2000" dirty="0">
                <a:cs typeface="Courier New" pitchFamily="49" charset="0"/>
              </a:rPr>
              <a:t/>
            </a:r>
            <a:br>
              <a:rPr lang="en-US" sz="2000" dirty="0">
                <a:cs typeface="Courier New" pitchFamily="49" charset="0"/>
              </a:rPr>
            </a:br>
            <a:endParaRPr lang="en-US" sz="2000" dirty="0">
              <a:cs typeface="Courier New" pitchFamily="49" charset="0"/>
            </a:endParaRPr>
          </a:p>
          <a:p>
            <a:r>
              <a:rPr lang="en-US" sz="2000" dirty="0" err="1">
                <a:cs typeface="Courier New" pitchFamily="49" charset="0"/>
              </a:rPr>
              <a:t>Hypergraphs</a:t>
            </a:r>
            <a:r>
              <a:rPr lang="en-US" sz="2000" dirty="0">
                <a:cs typeface="Courier New" pitchFamily="49" charset="0"/>
              </a:rPr>
              <a:t> and sparse matrices</a:t>
            </a:r>
          </a:p>
          <a:p>
            <a:r>
              <a:rPr lang="en-US" sz="2000" dirty="0">
                <a:cs typeface="Courier New" pitchFamily="49" charset="0"/>
              </a:rPr>
              <a:t>Graph primitives (</a:t>
            </a:r>
            <a:r>
              <a:rPr lang="en-US" sz="2000" i="1" dirty="0">
                <a:cs typeface="Courier New" pitchFamily="49" charset="0"/>
              </a:rPr>
              <a:t>e.g.</a:t>
            </a:r>
            <a:r>
              <a:rPr lang="en-US" sz="2000" dirty="0">
                <a:cs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bfsTree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000" dirty="0">
                <a:cs typeface="Courier New" pitchFamily="49" charset="0"/>
              </a:rPr>
              <a:t>)</a:t>
            </a:r>
          </a:p>
          <a:p>
            <a:r>
              <a:rPr lang="en-US" sz="2000" dirty="0" err="1">
                <a:cs typeface="Courier New" pitchFamily="49" charset="0"/>
              </a:rPr>
              <a:t>SpMV</a:t>
            </a:r>
            <a:r>
              <a:rPr lang="en-US" sz="2000" dirty="0">
                <a:cs typeface="Courier New" pitchFamily="49" charset="0"/>
              </a:rPr>
              <a:t> / </a:t>
            </a:r>
            <a:r>
              <a:rPr lang="en-US" sz="2000" dirty="0" err="1">
                <a:cs typeface="Courier New" pitchFamily="49" charset="0"/>
              </a:rPr>
              <a:t>SpGEMM</a:t>
            </a:r>
            <a:r>
              <a:rPr lang="en-US" sz="2000" dirty="0">
                <a:cs typeface="Courier New" pitchFamily="49" charset="0"/>
              </a:rPr>
              <a:t> on </a:t>
            </a:r>
            <a:r>
              <a:rPr lang="en-US" sz="2000" dirty="0" err="1">
                <a:cs typeface="Courier New" pitchFamily="49" charset="0"/>
              </a:rPr>
              <a:t>semirings</a:t>
            </a:r>
            <a:endParaRPr lang="en-US" sz="1600" dirty="0"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6558" y="1359039"/>
            <a:ext cx="4901241" cy="2292907"/>
          </a:xfrm>
          <a:prstGeom prst="rect">
            <a:avLst/>
          </a:prstGeom>
          <a:solidFill>
            <a:schemeClr val="bg1">
              <a:alpha val="89804"/>
            </a:schemeClr>
          </a:solidFill>
          <a:ln>
            <a:solidFill>
              <a:schemeClr val="tx1"/>
            </a:solidFill>
          </a:ln>
        </p:spPr>
        <p:txBody>
          <a:bodyPr wrap="square" lIns="91407" tIns="45706" rIns="91407" bIns="45706" rtlCol="0">
            <a:spAutoFit/>
          </a:bodyPr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3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comp </a:t>
            </a: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3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bigG.connComp</a:t>
            </a: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3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giantComp</a:t>
            </a: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3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comp.hist</a:t>
            </a: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().</a:t>
            </a:r>
            <a:r>
              <a:rPr lang="en-US" sz="13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argmax</a:t>
            </a: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 = </a:t>
            </a:r>
            <a:r>
              <a:rPr lang="en-US" sz="13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bigG.subgraph</a:t>
            </a: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(comp==</a:t>
            </a:r>
            <a:r>
              <a:rPr lang="en-US" sz="13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giantComp</a:t>
            </a: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3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3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clusters </a:t>
            </a: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3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G.cluster</a:t>
            </a: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(‘Markov’)</a:t>
            </a:r>
          </a:p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3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3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clusNedge</a:t>
            </a: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3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G.nedge</a:t>
            </a: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clusters)</a:t>
            </a:r>
            <a:endParaRPr lang="en-US" sz="13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3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3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smallG</a:t>
            </a: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3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G.contract</a:t>
            </a: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clusters)</a:t>
            </a:r>
            <a:endParaRPr lang="en-US" sz="13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3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# visualize</a:t>
            </a:r>
          </a:p>
        </p:txBody>
      </p:sp>
    </p:spTree>
    <p:extLst>
      <p:ext uri="{BB962C8B-B14F-4D97-AF65-F5344CB8AC3E}">
        <p14:creationId xmlns:p14="http://schemas.microsoft.com/office/powerpoint/2010/main" val="245979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24"/>
          <p:cNvGrpSpPr/>
          <p:nvPr/>
        </p:nvGrpSpPr>
        <p:grpSpPr>
          <a:xfrm>
            <a:off x="0" y="-5557"/>
            <a:ext cx="9144000" cy="1300363"/>
            <a:chOff x="0" y="-7906"/>
            <a:chExt cx="13004800" cy="1849406"/>
          </a:xfrm>
        </p:grpSpPr>
        <p:pic>
          <p:nvPicPr>
            <p:cNvPr id="34" name="Pictur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35" name="Rectangle 5"/>
            <p:cNvSpPr txBox="1">
              <a:spLocks noChangeArrowheads="1"/>
            </p:cNvSpPr>
            <p:nvPr/>
          </p:nvSpPr>
          <p:spPr bwMode="auto">
            <a:xfrm>
              <a:off x="257964" y="-7906"/>
              <a:ext cx="12031663" cy="1409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3200" kern="0" dirty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Domain expert vs. </a:t>
              </a:r>
              <a:r>
                <a:rPr lang="en-US" sz="3200" kern="0" dirty="0" smtClean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graph </a:t>
              </a:r>
              <a:r>
                <a:rPr lang="en-US" sz="3200" kern="0" dirty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expert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680306" y="1121419"/>
            <a:ext cx="4166542" cy="2986186"/>
            <a:chOff x="4433977" y="810883"/>
            <a:chExt cx="3856008" cy="2501660"/>
          </a:xfrm>
        </p:grpSpPr>
        <p:sp>
          <p:nvSpPr>
            <p:cNvPr id="37" name="Rectangle 36"/>
            <p:cNvSpPr/>
            <p:nvPr/>
          </p:nvSpPr>
          <p:spPr>
            <a:xfrm>
              <a:off x="4433977" y="810883"/>
              <a:ext cx="3856008" cy="2501660"/>
            </a:xfrm>
            <a:prstGeom prst="rect">
              <a:avLst/>
            </a:prstGeom>
            <a:solidFill>
              <a:srgbClr val="FF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59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505435" y="902694"/>
              <a:ext cx="3717985" cy="2328508"/>
              <a:chOff x="0" y="224135"/>
              <a:chExt cx="8991600" cy="6659120"/>
            </a:xfrm>
            <a:solidFill>
              <a:srgbClr val="FFFFFF"/>
            </a:solidFill>
          </p:grpSpPr>
          <p:sp>
            <p:nvSpPr>
              <p:cNvPr id="39" name="TextBox 38"/>
              <p:cNvSpPr txBox="1"/>
              <p:nvPr/>
            </p:nvSpPr>
            <p:spPr>
              <a:xfrm>
                <a:off x="3542688" y="1600198"/>
                <a:ext cx="1360487" cy="81110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800" dirty="0">
                    <a:solidFill>
                      <a:prstClr val="black"/>
                    </a:solidFill>
                    <a:latin typeface="Calibri"/>
                  </a:rPr>
                  <a:t>Markov</a:t>
                </a:r>
              </a:p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800" dirty="0">
                    <a:solidFill>
                      <a:prstClr val="black"/>
                    </a:solidFill>
                    <a:latin typeface="Calibri"/>
                  </a:rPr>
                  <a:t>Clustering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5950" y="228596"/>
                <a:ext cx="1819722" cy="5898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000" dirty="0">
                    <a:solidFill>
                      <a:prstClr val="black"/>
                    </a:solidFill>
                    <a:latin typeface="Calibri"/>
                  </a:rPr>
                  <a:t>Input Graph</a:t>
                </a:r>
              </a:p>
            </p:txBody>
          </p:sp>
          <p:pic>
            <p:nvPicPr>
              <p:cNvPr id="41" name="Picture 40" descr="ToyTest-1-original.eps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457200"/>
                <a:ext cx="3276599" cy="2709398"/>
              </a:xfrm>
              <a:prstGeom prst="rect">
                <a:avLst/>
              </a:prstGeom>
              <a:grpFill/>
            </p:spPr>
          </p:pic>
          <p:pic>
            <p:nvPicPr>
              <p:cNvPr id="42" name="Picture 41" descr="ToyTest-2-largestcomp.eps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10301" y="3783431"/>
                <a:ext cx="2675398" cy="3099824"/>
              </a:xfrm>
              <a:prstGeom prst="rect">
                <a:avLst/>
              </a:prstGeom>
              <a:grpFill/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766987" y="3817202"/>
                <a:ext cx="1532700" cy="81110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800" dirty="0">
                    <a:solidFill>
                      <a:prstClr val="black"/>
                    </a:solidFill>
                    <a:latin typeface="Calibri"/>
                  </a:rPr>
                  <a:t>Largest</a:t>
                </a:r>
              </a:p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800" dirty="0">
                    <a:solidFill>
                      <a:prstClr val="black"/>
                    </a:solidFill>
                    <a:latin typeface="Calibri"/>
                  </a:rPr>
                  <a:t>Component</a:t>
                </a:r>
              </a:p>
            </p:txBody>
          </p:sp>
          <p:pic>
            <p:nvPicPr>
              <p:cNvPr id="44" name="Picture 43" descr="ToyTest-3-clusters.eps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81600" y="224135"/>
                <a:ext cx="2664991" cy="3087767"/>
              </a:xfrm>
              <a:prstGeom prst="rect">
                <a:avLst/>
              </a:prstGeom>
              <a:grpFill/>
            </p:spPr>
          </p:pic>
          <p:pic>
            <p:nvPicPr>
              <p:cNvPr id="45" name="Picture 44" descr="ToyTest-4-contracted.eps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37999" y="3783431"/>
                <a:ext cx="2653601" cy="3074569"/>
              </a:xfrm>
              <a:prstGeom prst="rect">
                <a:avLst/>
              </a:prstGeom>
              <a:grpFill/>
            </p:spPr>
          </p:pic>
          <p:sp>
            <p:nvSpPr>
              <p:cNvPr id="46" name="Arc 45"/>
              <p:cNvSpPr/>
              <p:nvPr/>
            </p:nvSpPr>
            <p:spPr>
              <a:xfrm rot="18919039">
                <a:off x="3594109" y="2646554"/>
                <a:ext cx="3091498" cy="2390317"/>
              </a:xfrm>
              <a:prstGeom prst="arc">
                <a:avLst>
                  <a:gd name="adj1" fmla="val 13658185"/>
                  <a:gd name="adj2" fmla="val 19008638"/>
                </a:avLst>
              </a:prstGeom>
              <a:grpFill/>
              <a:ln w="762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Arc 46"/>
              <p:cNvSpPr/>
              <p:nvPr/>
            </p:nvSpPr>
            <p:spPr>
              <a:xfrm rot="3202322">
                <a:off x="5335885" y="2718685"/>
                <a:ext cx="3091498" cy="2390317"/>
              </a:xfrm>
              <a:prstGeom prst="arc">
                <a:avLst>
                  <a:gd name="adj1" fmla="val 13658185"/>
                  <a:gd name="adj2" fmla="val 19008638"/>
                </a:avLst>
              </a:prstGeom>
              <a:grpFill/>
              <a:ln w="762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Arc 47"/>
              <p:cNvSpPr/>
              <p:nvPr/>
            </p:nvSpPr>
            <p:spPr>
              <a:xfrm rot="14304939" flipH="1">
                <a:off x="1458168" y="1791707"/>
                <a:ext cx="3091498" cy="2390317"/>
              </a:xfrm>
              <a:prstGeom prst="arc">
                <a:avLst>
                  <a:gd name="adj1" fmla="val 13658185"/>
                  <a:gd name="adj2" fmla="val 19008638"/>
                </a:avLst>
              </a:prstGeom>
              <a:grpFill/>
              <a:ln w="762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644791" y="3367932"/>
                <a:ext cx="1245678" cy="81110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800" dirty="0">
                    <a:solidFill>
                      <a:prstClr val="black"/>
                    </a:solidFill>
                    <a:latin typeface="Calibri"/>
                  </a:rPr>
                  <a:t>Graph of</a:t>
                </a:r>
              </a:p>
              <a:p>
                <a:pPr algn="ctr" defTabSz="914259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800" dirty="0">
                    <a:solidFill>
                      <a:prstClr val="black"/>
                    </a:solidFill>
                    <a:latin typeface="Calibri"/>
                  </a:rPr>
                  <a:t>Clusters</a:t>
                </a:r>
              </a:p>
            </p:txBody>
          </p:sp>
        </p:grpSp>
      </p:grpSp>
      <p:sp>
        <p:nvSpPr>
          <p:cNvPr id="23" name="Content Placeholder 11"/>
          <p:cNvSpPr>
            <a:spLocks noGrp="1"/>
          </p:cNvSpPr>
          <p:nvPr>
            <p:ph sz="half" idx="1"/>
          </p:nvPr>
        </p:nvSpPr>
        <p:spPr>
          <a:xfrm>
            <a:off x="578325" y="1359041"/>
            <a:ext cx="7659905" cy="4299730"/>
          </a:xfrm>
        </p:spPr>
        <p:txBody>
          <a:bodyPr>
            <a:noAutofit/>
          </a:bodyPr>
          <a:lstStyle/>
          <a:p>
            <a:r>
              <a:rPr lang="en-US" sz="2000" dirty="0">
                <a:cs typeface="Courier New" pitchFamily="49" charset="0"/>
              </a:rPr>
              <a:t>(Semantic) directed graphs</a:t>
            </a:r>
          </a:p>
          <a:p>
            <a:pPr lvl="1"/>
            <a:r>
              <a:rPr lang="en-US" sz="1600" dirty="0">
                <a:cs typeface="Courier New" pitchFamily="49" charset="0"/>
              </a:rPr>
              <a:t>constructors, I/O</a:t>
            </a:r>
          </a:p>
          <a:p>
            <a:pPr lvl="1"/>
            <a:r>
              <a:rPr lang="en-US" sz="1600" dirty="0">
                <a:cs typeface="Courier New" pitchFamily="49" charset="0"/>
              </a:rPr>
              <a:t>basic graph metrics (</a:t>
            </a:r>
            <a:r>
              <a:rPr lang="en-US" sz="1600" i="1" dirty="0">
                <a:cs typeface="Courier New" pitchFamily="49" charset="0"/>
              </a:rPr>
              <a:t>e.g.</a:t>
            </a:r>
            <a:r>
              <a:rPr lang="en-US" sz="1600" dirty="0">
                <a:cs typeface="Courier New" pitchFamily="49" charset="0"/>
              </a:rPr>
              <a:t>,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degree()</a:t>
            </a:r>
            <a:r>
              <a:rPr lang="en-US" sz="1600" dirty="0">
                <a:cs typeface="Courier New" pitchFamily="49" charset="0"/>
              </a:rPr>
              <a:t>)</a:t>
            </a:r>
          </a:p>
          <a:p>
            <a:pPr lvl="1"/>
            <a:r>
              <a:rPr lang="en-US" sz="1600" dirty="0">
                <a:cs typeface="Courier New" pitchFamily="49" charset="0"/>
              </a:rPr>
              <a:t>vectors</a:t>
            </a:r>
          </a:p>
          <a:p>
            <a:r>
              <a:rPr lang="en-US" sz="2000" dirty="0">
                <a:cs typeface="Courier New" pitchFamily="49" charset="0"/>
              </a:rPr>
              <a:t>Clustering / components</a:t>
            </a:r>
          </a:p>
          <a:p>
            <a:r>
              <a:rPr lang="en-US" sz="2000" dirty="0">
                <a:cs typeface="Courier New" pitchFamily="49" charset="0"/>
              </a:rPr>
              <a:t>Centrality / authority:  </a:t>
            </a:r>
          </a:p>
          <a:p>
            <a:pPr marL="0" indent="0">
              <a:buNone/>
            </a:pPr>
            <a:r>
              <a:rPr lang="en-US" sz="2000" dirty="0">
                <a:cs typeface="Courier New" pitchFamily="49" charset="0"/>
              </a:rPr>
              <a:t>      betweenness centrality, PageRank</a:t>
            </a:r>
            <a:br>
              <a:rPr lang="en-US" sz="2000" dirty="0">
                <a:cs typeface="Courier New" pitchFamily="49" charset="0"/>
              </a:rPr>
            </a:br>
            <a:r>
              <a:rPr lang="en-US" sz="2000" dirty="0">
                <a:cs typeface="Courier New" pitchFamily="49" charset="0"/>
              </a:rPr>
              <a:t/>
            </a:r>
            <a:br>
              <a:rPr lang="en-US" sz="2000" dirty="0">
                <a:cs typeface="Courier New" pitchFamily="49" charset="0"/>
              </a:rPr>
            </a:br>
            <a:endParaRPr lang="en-US" sz="2000" dirty="0">
              <a:cs typeface="Courier New" pitchFamily="49" charset="0"/>
            </a:endParaRPr>
          </a:p>
          <a:p>
            <a:r>
              <a:rPr lang="en-US" sz="2000" dirty="0" err="1">
                <a:cs typeface="Courier New" pitchFamily="49" charset="0"/>
              </a:rPr>
              <a:t>Hypergraphs</a:t>
            </a:r>
            <a:r>
              <a:rPr lang="en-US" sz="2000" dirty="0">
                <a:cs typeface="Courier New" pitchFamily="49" charset="0"/>
              </a:rPr>
              <a:t> and sparse matrices</a:t>
            </a:r>
          </a:p>
          <a:p>
            <a:r>
              <a:rPr lang="en-US" sz="2000" dirty="0">
                <a:cs typeface="Courier New" pitchFamily="49" charset="0"/>
              </a:rPr>
              <a:t>Graph primitives (</a:t>
            </a:r>
            <a:r>
              <a:rPr lang="en-US" sz="2000" i="1" dirty="0">
                <a:cs typeface="Courier New" pitchFamily="49" charset="0"/>
              </a:rPr>
              <a:t>e.g.</a:t>
            </a:r>
            <a:r>
              <a:rPr lang="en-US" sz="2000" dirty="0">
                <a:cs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bfsTree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000" dirty="0">
                <a:cs typeface="Courier New" pitchFamily="49" charset="0"/>
              </a:rPr>
              <a:t>)</a:t>
            </a:r>
          </a:p>
          <a:p>
            <a:r>
              <a:rPr lang="en-US" sz="2000" dirty="0" err="1">
                <a:cs typeface="Courier New" pitchFamily="49" charset="0"/>
              </a:rPr>
              <a:t>SpMV</a:t>
            </a:r>
            <a:r>
              <a:rPr lang="en-US" sz="2000" dirty="0">
                <a:cs typeface="Courier New" pitchFamily="49" charset="0"/>
              </a:rPr>
              <a:t> / </a:t>
            </a:r>
            <a:r>
              <a:rPr lang="en-US" sz="2000" dirty="0" err="1">
                <a:cs typeface="Courier New" pitchFamily="49" charset="0"/>
              </a:rPr>
              <a:t>SpGEMM</a:t>
            </a:r>
            <a:r>
              <a:rPr lang="en-US" sz="2000" dirty="0">
                <a:cs typeface="Courier New" pitchFamily="49" charset="0"/>
              </a:rPr>
              <a:t> on </a:t>
            </a:r>
            <a:r>
              <a:rPr lang="en-US" sz="2000" dirty="0" err="1">
                <a:cs typeface="Courier New" pitchFamily="49" charset="0"/>
              </a:rPr>
              <a:t>semirings</a:t>
            </a:r>
            <a:endParaRPr lang="en-US" sz="1600" dirty="0"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2079" y="4484442"/>
            <a:ext cx="4905723" cy="1892810"/>
          </a:xfrm>
          <a:prstGeom prst="rect">
            <a:avLst/>
          </a:prstGeom>
          <a:solidFill>
            <a:schemeClr val="bg1">
              <a:alpha val="89804"/>
            </a:schemeClr>
          </a:solidFill>
          <a:ln>
            <a:solidFill>
              <a:schemeClr val="tx1"/>
            </a:solidFill>
          </a:ln>
        </p:spPr>
        <p:txBody>
          <a:bodyPr wrap="square" lIns="91407" tIns="45706" rIns="91407" bIns="45706" rtlCol="0">
            <a:spAutoFit/>
          </a:bodyPr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300" dirty="0">
                <a:solidFill>
                  <a:prstClr val="white">
                    <a:lumMod val="50000"/>
                  </a:prst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[…]</a:t>
            </a:r>
          </a:p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3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 = </a:t>
            </a:r>
            <a:r>
              <a:rPr lang="en-US" sz="13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G.</a:t>
            </a:r>
            <a:r>
              <a:rPr lang="en-US" sz="13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toSpParMat</a:t>
            </a:r>
            <a:r>
              <a:rPr lang="en-US" sz="13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3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 = </a:t>
            </a:r>
            <a:r>
              <a:rPr lang="en-US" sz="13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L.sum</a:t>
            </a:r>
            <a:r>
              <a:rPr lang="en-US" sz="13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kdt.SpParMat.Column</a:t>
            </a:r>
            <a:r>
              <a:rPr lang="en-US" sz="13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3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 = -L</a:t>
            </a:r>
          </a:p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3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L.setDiag</a:t>
            </a:r>
            <a:r>
              <a:rPr lang="en-US" sz="13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</a:t>
            </a:r>
            <a:r>
              <a:rPr lang="en-US" sz="13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 </a:t>
            </a:r>
          </a:p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3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 = </a:t>
            </a:r>
            <a:r>
              <a:rPr lang="en-US" sz="13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kdt.SpParMat.eye</a:t>
            </a:r>
            <a:r>
              <a:rPr lang="en-US" sz="13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G.nvert</a:t>
            </a:r>
            <a:r>
              <a:rPr lang="en-US" sz="13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()) – mu*L</a:t>
            </a:r>
          </a:p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3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pos</a:t>
            </a:r>
            <a:r>
              <a:rPr lang="en-US" sz="13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3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kdt.ParVec.rand</a:t>
            </a:r>
            <a:r>
              <a:rPr lang="en-US" sz="13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G.nvert</a:t>
            </a:r>
            <a:r>
              <a:rPr lang="en-US" sz="13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())</a:t>
            </a:r>
          </a:p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3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for i in range(</a:t>
            </a:r>
            <a:r>
              <a:rPr lang="en-US" sz="13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nsteps</a:t>
            </a:r>
            <a:r>
              <a:rPr lang="en-US" sz="13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</a:p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3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3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pos</a:t>
            </a:r>
            <a:r>
              <a:rPr lang="en-US" sz="13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3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M.</a:t>
            </a:r>
            <a:r>
              <a:rPr lang="en-US" sz="13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SpMV</a:t>
            </a:r>
            <a:r>
              <a:rPr lang="en-US" sz="13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pos</a:t>
            </a:r>
            <a:r>
              <a:rPr lang="en-US" sz="13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6558" y="1359039"/>
            <a:ext cx="4901241" cy="2292907"/>
          </a:xfrm>
          <a:prstGeom prst="rect">
            <a:avLst/>
          </a:prstGeom>
          <a:solidFill>
            <a:schemeClr val="bg1">
              <a:alpha val="89804"/>
            </a:schemeClr>
          </a:solidFill>
          <a:ln>
            <a:solidFill>
              <a:schemeClr val="tx1"/>
            </a:solidFill>
          </a:ln>
        </p:spPr>
        <p:txBody>
          <a:bodyPr wrap="square" lIns="91407" tIns="45706" rIns="91407" bIns="45706" rtlCol="0">
            <a:spAutoFit/>
          </a:bodyPr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3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comp </a:t>
            </a: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3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bigG.connComp</a:t>
            </a: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3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giantComp</a:t>
            </a: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3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comp.hist</a:t>
            </a: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().</a:t>
            </a:r>
            <a:r>
              <a:rPr lang="en-US" sz="13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argmax</a:t>
            </a: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 = </a:t>
            </a:r>
            <a:r>
              <a:rPr lang="en-US" sz="13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bigG.subgraph</a:t>
            </a: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(comp==</a:t>
            </a:r>
            <a:r>
              <a:rPr lang="en-US" sz="13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giantComp</a:t>
            </a: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3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3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clusters </a:t>
            </a: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3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G.cluster</a:t>
            </a: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(‘Markov’)</a:t>
            </a:r>
          </a:p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3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3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clusNedge</a:t>
            </a: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3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G.nedge</a:t>
            </a: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clusters)</a:t>
            </a:r>
            <a:endParaRPr lang="en-US" sz="13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3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3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smallG</a:t>
            </a: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3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G.contract</a:t>
            </a: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clusters)</a:t>
            </a:r>
            <a:endParaRPr lang="en-US" sz="13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3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defTabSz="914259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3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# visualize</a:t>
            </a:r>
          </a:p>
        </p:txBody>
      </p:sp>
    </p:spTree>
    <p:extLst>
      <p:ext uri="{BB962C8B-B14F-4D97-AF65-F5344CB8AC3E}">
        <p14:creationId xmlns:p14="http://schemas.microsoft.com/office/powerpoint/2010/main" val="414136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1"/>
          <p:cNvSpPr>
            <a:spLocks noGrp="1"/>
          </p:cNvSpPr>
          <p:nvPr>
            <p:ph sz="half" idx="1"/>
          </p:nvPr>
        </p:nvSpPr>
        <p:spPr>
          <a:xfrm>
            <a:off x="215453" y="2606467"/>
            <a:ext cx="8527407" cy="4104110"/>
          </a:xfrm>
        </p:spPr>
        <p:txBody>
          <a:bodyPr>
            <a:noAutofit/>
          </a:bodyPr>
          <a:lstStyle/>
          <a:p>
            <a:endParaRPr lang="en-US" dirty="0" smtClean="0"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Aimed at domain experts who know their problem well but don’t know how to program a supercomputer</a:t>
            </a:r>
          </a:p>
          <a:p>
            <a:r>
              <a:rPr lang="en-US" dirty="0" smtClean="0">
                <a:cs typeface="Courier New" pitchFamily="49" charset="0"/>
              </a:rPr>
              <a:t>Easy-to-use Python interface</a:t>
            </a:r>
          </a:p>
          <a:p>
            <a:r>
              <a:rPr lang="en-US" dirty="0">
                <a:cs typeface="Courier New" pitchFamily="49" charset="0"/>
              </a:rPr>
              <a:t>R</a:t>
            </a:r>
            <a:r>
              <a:rPr lang="en-US" dirty="0" smtClean="0">
                <a:cs typeface="Courier New" pitchFamily="49" charset="0"/>
              </a:rPr>
              <a:t>uns on a laptop as well as a cluster with 10,000 processors</a:t>
            </a:r>
          </a:p>
          <a:p>
            <a:pPr marL="0" indent="0">
              <a:buNone/>
            </a:pPr>
            <a:endParaRPr lang="en-US" sz="1000" dirty="0" smtClean="0">
              <a:cs typeface="Courier New" pitchFamily="49" charset="0"/>
            </a:endParaRPr>
          </a:p>
          <a:p>
            <a:pPr marL="0" indent="0">
              <a:buNone/>
            </a:pPr>
            <a:endParaRPr lang="en-US" sz="1000" dirty="0"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Open source software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 smtClean="0">
                <a:cs typeface="Courier New" pitchFamily="49" charset="0"/>
              </a:rPr>
              <a:t>(New BSD license) </a:t>
            </a:r>
          </a:p>
          <a:p>
            <a:r>
              <a:rPr lang="en-US" dirty="0" smtClean="0">
                <a:cs typeface="Courier New" pitchFamily="49" charset="0"/>
              </a:rPr>
              <a:t>V3 release April 2013 (V4 expected spring 2014)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14" name="Content Placeholder 11"/>
          <p:cNvSpPr>
            <a:spLocks noGrp="1"/>
          </p:cNvSpPr>
          <p:nvPr>
            <p:ph sz="half" idx="1"/>
          </p:nvPr>
        </p:nvSpPr>
        <p:spPr>
          <a:xfrm>
            <a:off x="5216233" y="1760927"/>
            <a:ext cx="3787440" cy="1437015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cs typeface="Courier New" pitchFamily="49" charset="0"/>
              </a:rPr>
              <a:t>A</a:t>
            </a:r>
            <a:r>
              <a:rPr lang="en-US" dirty="0" smtClean="0">
                <a:solidFill>
                  <a:srgbClr val="FF0000"/>
                </a:solidFill>
                <a:cs typeface="Courier New" pitchFamily="49" charset="0"/>
              </a:rPr>
              <a:t> general graph library with operations based on linear algebraic primitives</a:t>
            </a:r>
          </a:p>
        </p:txBody>
      </p:sp>
      <p:sp>
        <p:nvSpPr>
          <p:cNvPr id="6" name="Oval 5"/>
          <p:cNvSpPr/>
          <p:nvPr/>
        </p:nvSpPr>
        <p:spPr>
          <a:xfrm>
            <a:off x="312445" y="493908"/>
            <a:ext cx="4253256" cy="2146983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717464" y="330156"/>
            <a:ext cx="3273744" cy="204866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/>
              <a:t>nowledge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D</a:t>
            </a:r>
            <a:r>
              <a:rPr lang="en-US" sz="2800" dirty="0" smtClean="0"/>
              <a:t>iscovery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en-US" sz="2800" dirty="0" smtClean="0"/>
              <a:t>oolbox</a:t>
            </a:r>
          </a:p>
          <a:p>
            <a:pPr marL="0" indent="0">
              <a:buNone/>
            </a:pPr>
            <a:r>
              <a:rPr lang="en-US" sz="2000" dirty="0" smtClean="0"/>
              <a:t>http://</a:t>
            </a:r>
            <a:r>
              <a:rPr lang="en-US" sz="2000" dirty="0" err="1" smtClean="0"/>
              <a:t>kdt.sourceforge.net</a:t>
            </a:r>
            <a:r>
              <a:rPr lang="en-US" sz="2000" dirty="0" smtClean="0"/>
              <a:t>/</a:t>
            </a:r>
            <a:endParaRPr lang="en-US" sz="2000" dirty="0"/>
          </a:p>
        </p:txBody>
      </p:sp>
      <p:pic>
        <p:nvPicPr>
          <p:cNvPr id="8" name="Picture 7" descr="fo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23" y="165055"/>
            <a:ext cx="3637598" cy="161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5122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915400" cy="542925"/>
          </a:xfrm>
        </p:spPr>
        <p:txBody>
          <a:bodyPr>
            <a:normAutofit/>
          </a:bodyPr>
          <a:lstStyle/>
          <a:p>
            <a:r>
              <a:rPr lang="en-US" b="0" dirty="0" smtClean="0">
                <a:latin typeface="Arial" charset="0"/>
              </a:rPr>
              <a:t>Outline</a:t>
            </a:r>
            <a:endParaRPr lang="en-US" b="0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3" y="1610311"/>
            <a:ext cx="8929445" cy="46984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Motivation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charset="0"/>
              </a:rPr>
              <a:t>Sparse matrices for graph algorithms</a:t>
            </a:r>
          </a:p>
          <a:p>
            <a:pPr>
              <a:lnSpc>
                <a:spcPct val="120000"/>
              </a:lnSpc>
            </a:pP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CombBLAS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: sparse arrays and graphs on parallel machines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KDT: attributed semantic graphs in a high-level language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Standards for graph algorithm primitives</a:t>
            </a:r>
          </a:p>
          <a:p>
            <a:pPr>
              <a:lnSpc>
                <a:spcPct val="120000"/>
              </a:lnSpc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565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476" y="3243005"/>
            <a:ext cx="2753410" cy="3062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912" y="3447428"/>
            <a:ext cx="3062088" cy="3410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063" y="547488"/>
            <a:ext cx="2821060" cy="2771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07833"/>
            <a:ext cx="3308678" cy="345196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b="0" dirty="0" smtClean="0"/>
              <a:t>A few KDT applications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567126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80" y="1474176"/>
            <a:ext cx="4048251" cy="3049289"/>
          </a:xfrm>
          <a:ln>
            <a:solidFill>
              <a:srgbClr val="0000FF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u="sng" dirty="0">
                <a:solidFill>
                  <a:srgbClr val="FF0000"/>
                </a:solidFill>
              </a:rPr>
              <a:t>Example:</a:t>
            </a:r>
          </a:p>
          <a:p>
            <a:r>
              <a:rPr lang="en-US" sz="1800" dirty="0"/>
              <a:t>Vertex types:  Person, Phone, Camera, Gene, Pathway</a:t>
            </a:r>
          </a:p>
          <a:p>
            <a:r>
              <a:rPr lang="en-US" sz="1800" dirty="0"/>
              <a:t>Edge types:  </a:t>
            </a:r>
            <a:r>
              <a:rPr lang="en-US" sz="1800" dirty="0" err="1"/>
              <a:t>PhoneCall</a:t>
            </a:r>
            <a:r>
              <a:rPr lang="en-US" sz="1800" dirty="0"/>
              <a:t>, </a:t>
            </a:r>
            <a:r>
              <a:rPr lang="en-US" sz="1800" dirty="0" err="1"/>
              <a:t>TextMessage</a:t>
            </a:r>
            <a:r>
              <a:rPr lang="en-US" sz="1800" dirty="0"/>
              <a:t>, </a:t>
            </a:r>
            <a:r>
              <a:rPr lang="en-US" sz="1800" dirty="0" err="1"/>
              <a:t>CoLocation</a:t>
            </a:r>
            <a:r>
              <a:rPr lang="en-US" sz="1800" dirty="0"/>
              <a:t>, </a:t>
            </a:r>
            <a:r>
              <a:rPr lang="en-US" sz="1800" dirty="0" err="1" smtClean="0"/>
              <a:t>SequenceSimilarity</a:t>
            </a:r>
            <a:endParaRPr lang="en-US" sz="1800" dirty="0"/>
          </a:p>
          <a:p>
            <a:r>
              <a:rPr lang="en-US" sz="1800" dirty="0"/>
              <a:t>Edge attributes:  </a:t>
            </a:r>
            <a:r>
              <a:rPr lang="en-US" sz="1800" dirty="0" smtClean="0"/>
              <a:t>Time, Duration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>
                <a:solidFill>
                  <a:srgbClr val="FF0000"/>
                </a:solidFill>
              </a:rPr>
              <a:t>Calculate centrality just for emails among engineers sent between </a:t>
            </a:r>
            <a:r>
              <a:rPr lang="en-US" sz="1800" dirty="0" smtClean="0">
                <a:solidFill>
                  <a:srgbClr val="FF0000"/>
                </a:solidFill>
              </a:rPr>
              <a:t>given start and end times</a:t>
            </a:r>
            <a:endParaRPr lang="en-US" sz="1800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107156"/>
            <a:ext cx="9144000" cy="1401961"/>
            <a:chOff x="0" y="-152400"/>
            <a:chExt cx="13004800" cy="1993900"/>
          </a:xfrm>
        </p:grpSpPr>
        <p:pic>
          <p:nvPicPr>
            <p:cNvPr id="10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1" name="Rectangle 5"/>
            <p:cNvSpPr txBox="1">
              <a:spLocks noChangeArrowheads="1"/>
            </p:cNvSpPr>
            <p:nvPr/>
          </p:nvSpPr>
          <p:spPr bwMode="auto">
            <a:xfrm>
              <a:off x="330211" y="-152400"/>
              <a:ext cx="12031663" cy="1409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3100" kern="0" dirty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Attributed semantic graphs and filters</a:t>
              </a:r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4233644" y="1230118"/>
            <a:ext cx="4774893" cy="445947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17" tIns="45710" rIns="91417" bIns="45710" rtlCol="0">
            <a:normAutofit lnSpcReduction="10000"/>
          </a:bodyPr>
          <a:lstStyle>
            <a:lvl1pPr marL="342832" indent="-342832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02" indent="-285693" algn="l" defTabSz="91421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7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8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90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00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onlyEngineers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self):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self.position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== Engineer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timedEmail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(self, 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sTime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eTime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return ((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self.type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== email) and</a:t>
            </a:r>
            <a:b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   (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self.Time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sTime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 and     </a:t>
            </a:r>
            <a:b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   (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self.Time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eTime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600" b="1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G.addVFilter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onlyEngineers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G.addEFilter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timedEmail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(start, end))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b="1" i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rank via centrality based on recent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b="1" i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email transactions among </a:t>
            </a:r>
            <a:r>
              <a:rPr lang="en-US" sz="1600" b="1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engineers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600" b="1" i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bc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G.rank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(’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approxBC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’)</a:t>
            </a:r>
            <a:endParaRPr lang="en-US" sz="13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883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ejitscallback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0" y="1294805"/>
            <a:ext cx="8914190" cy="356567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80000" y="1294805"/>
            <a:ext cx="3979330" cy="356567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107156"/>
            <a:ext cx="9144000" cy="1401961"/>
            <a:chOff x="0" y="-152400"/>
            <a:chExt cx="13004800" cy="1993900"/>
          </a:xfrm>
        </p:grpSpPr>
        <p:pic>
          <p:nvPicPr>
            <p:cNvPr id="10" name="Picture 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1" name="Rectangle 5"/>
            <p:cNvSpPr txBox="1">
              <a:spLocks noChangeArrowheads="1"/>
            </p:cNvSpPr>
            <p:nvPr/>
          </p:nvSpPr>
          <p:spPr bwMode="auto">
            <a:xfrm>
              <a:off x="330211" y="-152400"/>
              <a:ext cx="12031663" cy="1409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3100" kern="0" dirty="0" smtClean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SEJITS for filter/semiring acceleration</a:t>
              </a:r>
              <a:endParaRPr lang="en-US" sz="3100" kern="0" dirty="0">
                <a:solidFill>
                  <a:srgbClr val="FFFF00"/>
                </a:solidFill>
                <a:latin typeface="Calibri"/>
                <a:ea typeface="+mn-ea"/>
                <a:sym typeface="Arial Bold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6499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ejitscallback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0" y="1294805"/>
            <a:ext cx="8914190" cy="356567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-107156"/>
            <a:ext cx="9144000" cy="1401961"/>
            <a:chOff x="0" y="-152400"/>
            <a:chExt cx="13004800" cy="1993900"/>
          </a:xfrm>
        </p:grpSpPr>
        <p:pic>
          <p:nvPicPr>
            <p:cNvPr id="10" name="Picture 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1" name="Rectangle 5"/>
            <p:cNvSpPr txBox="1">
              <a:spLocks noChangeArrowheads="1"/>
            </p:cNvSpPr>
            <p:nvPr/>
          </p:nvSpPr>
          <p:spPr bwMode="auto">
            <a:xfrm>
              <a:off x="330211" y="-152400"/>
              <a:ext cx="12031663" cy="1409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3100" kern="0" dirty="0" smtClean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SEJITS for filter/semiring acceleration</a:t>
              </a:r>
              <a:endParaRPr lang="en-US" sz="3100" kern="0" dirty="0">
                <a:solidFill>
                  <a:srgbClr val="FFFF00"/>
                </a:solidFill>
                <a:latin typeface="Calibri"/>
                <a:ea typeface="+mn-ea"/>
                <a:sym typeface="Arial Bold" charset="0"/>
              </a:endParaRPr>
            </a:p>
          </p:txBody>
        </p:sp>
      </p:grp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84543" y="4757503"/>
            <a:ext cx="8458200" cy="1300825"/>
          </a:xfrm>
        </p:spPr>
        <p:txBody>
          <a:bodyPr>
            <a:normAutofit/>
          </a:bodyPr>
          <a:lstStyle/>
          <a:p>
            <a:pPr marL="57212" indent="0">
              <a:lnSpc>
                <a:spcPct val="80000"/>
              </a:lnSpc>
              <a:buNone/>
            </a:pPr>
            <a:r>
              <a:rPr lang="en-US" sz="2400" dirty="0" smtClean="0"/>
              <a:t>Embedded DSL: Python for the whole application</a:t>
            </a:r>
          </a:p>
          <a:p>
            <a:pPr marL="514412" indent="-457200">
              <a:lnSpc>
                <a:spcPct val="80000"/>
              </a:lnSpc>
            </a:pPr>
            <a:r>
              <a:rPr lang="en-US" sz="2400" dirty="0" smtClean="0"/>
              <a:t>Introspect, translate Python to equivalent C++ code</a:t>
            </a:r>
          </a:p>
          <a:p>
            <a:pPr marL="514412" indent="-457200">
              <a:lnSpc>
                <a:spcPct val="80000"/>
              </a:lnSpc>
            </a:pPr>
            <a:r>
              <a:rPr lang="en-US" sz="2400" dirty="0" smtClean="0"/>
              <a:t>Call compiled/optimized C++ instead of Python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699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107156"/>
            <a:ext cx="9144000" cy="1401961"/>
            <a:chOff x="0" y="-152400"/>
            <a:chExt cx="13004800" cy="1993900"/>
          </a:xfrm>
        </p:grpSpPr>
        <p:pic>
          <p:nvPicPr>
            <p:cNvPr id="10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1" name="Rectangle 5"/>
            <p:cNvSpPr txBox="1">
              <a:spLocks noChangeArrowheads="1"/>
            </p:cNvSpPr>
            <p:nvPr/>
          </p:nvSpPr>
          <p:spPr bwMode="auto">
            <a:xfrm>
              <a:off x="330211" y="-152400"/>
              <a:ext cx="12031663" cy="1409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3100" kern="0" dirty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Filtered BFS with SEJITS</a:t>
              </a:r>
            </a:p>
          </p:txBody>
        </p:sp>
      </p:grpSp>
      <p:pic>
        <p:nvPicPr>
          <p:cNvPr id="8" name="Picture 7" descr="hopperscaling_10percent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97" y="1447800"/>
            <a:ext cx="6919215" cy="42330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1068" y="5906869"/>
            <a:ext cx="7603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Time (in seconds) for a single BFS iteration on scale 25 RMAT (33M vertices, 500M edges) with 10% of elements passing filter. Machine is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</a:rPr>
              <a:t>NERSC’s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 Hopper.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116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107156"/>
            <a:ext cx="9144000" cy="1401961"/>
            <a:chOff x="0" y="-152400"/>
            <a:chExt cx="13004800" cy="1993900"/>
          </a:xfrm>
        </p:grpSpPr>
        <p:pic>
          <p:nvPicPr>
            <p:cNvPr id="10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1" name="Rectangle 5"/>
            <p:cNvSpPr txBox="1">
              <a:spLocks noChangeArrowheads="1"/>
            </p:cNvSpPr>
            <p:nvPr/>
          </p:nvSpPr>
          <p:spPr bwMode="auto">
            <a:xfrm>
              <a:off x="330211" y="-152400"/>
              <a:ext cx="12031663" cy="1409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3100" kern="0" dirty="0" smtClean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SEJITS+KDT multicore performance</a:t>
              </a:r>
              <a:endParaRPr lang="en-US" sz="3100" kern="0" dirty="0">
                <a:solidFill>
                  <a:srgbClr val="FFFF00"/>
                </a:solidFill>
                <a:latin typeface="Calibri"/>
                <a:ea typeface="+mn-ea"/>
                <a:sym typeface="Arial Bold" charset="0"/>
              </a:endParaRPr>
            </a:p>
          </p:txBody>
        </p:sp>
      </p:grpSp>
      <p:pic>
        <p:nvPicPr>
          <p:cNvPr id="12" name="Picture 4" descr="gnuplot_perm_36_mirasol_mi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2" y="1547960"/>
            <a:ext cx="6218233" cy="390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53496" y="5663837"/>
            <a:ext cx="82384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Synthetic data with weighted randomness to match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filter permeability</a:t>
            </a:r>
          </a:p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Notation: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[</a:t>
            </a:r>
            <a:r>
              <a:rPr lang="en-US" sz="2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semiring </a:t>
            </a:r>
            <a:r>
              <a:rPr lang="en-US" sz="22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impl</a:t>
            </a:r>
            <a:r>
              <a:rPr lang="en-US" sz="2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] / [filter </a:t>
            </a:r>
            <a:r>
              <a:rPr lang="en-US" sz="22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impl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]</a:t>
            </a:r>
            <a:endParaRPr lang="en-US" sz="2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16136" y="2191435"/>
            <a:ext cx="272256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130" fontAlgn="auto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1800" dirty="0" smtClean="0">
                <a:solidFill>
                  <a:prstClr val="black"/>
                </a:solidFill>
                <a:latin typeface="Helvetica" charset="0"/>
                <a:ea typeface="+mn-ea"/>
                <a:cs typeface="Helvetica" charset="0"/>
              </a:rPr>
              <a:t>MIS= Maximal Independent Set</a:t>
            </a:r>
          </a:p>
          <a:p>
            <a:pPr marL="285750" indent="-285750" defTabSz="457130" fontAlgn="auto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1800" dirty="0" smtClean="0">
                <a:solidFill>
                  <a:prstClr val="black"/>
                </a:solidFill>
                <a:latin typeface="Helvetica" charset="0"/>
                <a:ea typeface="+mn-ea"/>
                <a:cs typeface="Helvetica" charset="0"/>
              </a:rPr>
              <a:t>36 </a:t>
            </a:r>
            <a:r>
              <a:rPr lang="en-US" sz="1800" dirty="0">
                <a:solidFill>
                  <a:prstClr val="black"/>
                </a:solidFill>
                <a:latin typeface="Helvetica" charset="0"/>
                <a:ea typeface="+mn-ea"/>
                <a:cs typeface="Helvetica" charset="0"/>
              </a:rPr>
              <a:t>cores of </a:t>
            </a:r>
            <a:r>
              <a:rPr lang="en-US" sz="1800" dirty="0" err="1" smtClean="0">
                <a:solidFill>
                  <a:prstClr val="black"/>
                </a:solidFill>
                <a:latin typeface="Helvetica" charset="0"/>
                <a:ea typeface="+mn-ea"/>
                <a:cs typeface="Helvetica" charset="0"/>
              </a:rPr>
              <a:t>Mirasol</a:t>
            </a:r>
            <a:r>
              <a:rPr lang="en-US" sz="1800" dirty="0" smtClean="0">
                <a:solidFill>
                  <a:prstClr val="black"/>
                </a:solidFill>
                <a:latin typeface="Helvetica" charset="0"/>
                <a:ea typeface="+mn-ea"/>
                <a:cs typeface="Helvetica" charset="0"/>
              </a:rPr>
              <a:t> (</a:t>
            </a:r>
            <a:r>
              <a:rPr lang="en-US" sz="1800" dirty="0">
                <a:solidFill>
                  <a:prstClr val="black"/>
                </a:solidFill>
                <a:latin typeface="Helvetica" charset="0"/>
                <a:ea typeface="+mn-ea"/>
                <a:cs typeface="Helvetica" charset="0"/>
              </a:rPr>
              <a:t>Intel Xeon E7-</a:t>
            </a:r>
            <a:r>
              <a:rPr lang="en-US" sz="1800" dirty="0" smtClean="0">
                <a:solidFill>
                  <a:prstClr val="black"/>
                </a:solidFill>
                <a:latin typeface="Helvetica" charset="0"/>
                <a:ea typeface="+mn-ea"/>
                <a:cs typeface="Helvetica" charset="0"/>
              </a:rPr>
              <a:t>8870)</a:t>
            </a:r>
          </a:p>
          <a:p>
            <a:pPr marL="285750" indent="-285750" defTabSz="457130" fontAlgn="auto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hu-HU" sz="1800" dirty="0" smtClean="0">
                <a:solidFill>
                  <a:prstClr val="black"/>
                </a:solidFill>
                <a:latin typeface="Helvetica" charset="0"/>
                <a:ea typeface="+mn-ea"/>
                <a:cs typeface="Helvetica" charset="0"/>
              </a:rPr>
              <a:t>Erdős</a:t>
            </a:r>
            <a:r>
              <a:rPr lang="hu-HU" sz="1800" dirty="0">
                <a:solidFill>
                  <a:prstClr val="black"/>
                </a:solidFill>
                <a:latin typeface="Helvetica" charset="0"/>
                <a:ea typeface="+mn-ea"/>
                <a:cs typeface="Helvetica" charset="0"/>
              </a:rPr>
              <a:t>-Rényi </a:t>
            </a:r>
            <a:r>
              <a:rPr lang="hu-HU" sz="1800" dirty="0" smtClean="0">
                <a:solidFill>
                  <a:prstClr val="black"/>
                </a:solidFill>
                <a:latin typeface="Helvetica" charset="0"/>
                <a:ea typeface="+mn-ea"/>
                <a:cs typeface="Helvetica" charset="0"/>
              </a:rPr>
              <a:t>(Scale 22, edgefactor=4)</a:t>
            </a:r>
            <a:endParaRPr lang="en-US" sz="1800" dirty="0">
              <a:solidFill>
                <a:prstClr val="black"/>
              </a:solidFill>
              <a:latin typeface="Helvetica" charset="0"/>
              <a:ea typeface="+mn-ea"/>
              <a:cs typeface="Helvetica" charset="0"/>
            </a:endParaRPr>
          </a:p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70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107156"/>
            <a:ext cx="9144000" cy="1401961"/>
            <a:chOff x="0" y="-152400"/>
            <a:chExt cx="13004800" cy="1993900"/>
          </a:xfrm>
        </p:grpSpPr>
        <p:pic>
          <p:nvPicPr>
            <p:cNvPr id="10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1" name="Rectangle 5"/>
            <p:cNvSpPr txBox="1">
              <a:spLocks noChangeArrowheads="1"/>
            </p:cNvSpPr>
            <p:nvPr/>
          </p:nvSpPr>
          <p:spPr bwMode="auto">
            <a:xfrm>
              <a:off x="330211" y="-152400"/>
              <a:ext cx="12031663" cy="1409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3100" kern="0" dirty="0" smtClean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SEJITS+KDT cluster performance</a:t>
              </a:r>
              <a:endParaRPr lang="en-US" sz="3100" kern="0" dirty="0">
                <a:solidFill>
                  <a:srgbClr val="FFFF00"/>
                </a:solidFill>
                <a:latin typeface="Calibri"/>
                <a:ea typeface="+mn-ea"/>
                <a:sym typeface="Arial Bold" charset="0"/>
              </a:endParaRPr>
            </a:p>
          </p:txBody>
        </p:sp>
      </p:grp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53496" y="5663837"/>
            <a:ext cx="82384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 smtClean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 </a:t>
            </a:r>
            <a:r>
              <a:rPr lang="en-US" sz="2200" b="1" i="1" dirty="0" smtClean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roofline model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for shows how SEJITS moves KDT analytics from being Python </a:t>
            </a:r>
            <a:r>
              <a:rPr lang="en-US" sz="2200" b="1" i="1" dirty="0" smtClean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compute bound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to being </a:t>
            </a:r>
            <a:r>
              <a:rPr lang="en-US" sz="2200" b="1" i="1" dirty="0" smtClean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bandwidth bound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.</a:t>
            </a:r>
            <a:endParaRPr lang="en-US" sz="2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01" y="2191435"/>
            <a:ext cx="272256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130"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Helvetica" charset="0"/>
                <a:ea typeface="+mn-ea"/>
                <a:cs typeface="Helvetica" charset="0"/>
              </a:rPr>
              <a:t>Breadth-first search</a:t>
            </a:r>
          </a:p>
          <a:p>
            <a:pPr marL="285750" indent="-285750" defTabSz="457130"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Helvetica" charset="0"/>
                <a:ea typeface="+mn-ea"/>
                <a:cs typeface="Helvetica" charset="0"/>
              </a:rPr>
              <a:t>576 </a:t>
            </a:r>
            <a:r>
              <a:rPr lang="en-US" sz="1800" dirty="0">
                <a:solidFill>
                  <a:prstClr val="black"/>
                </a:solidFill>
                <a:latin typeface="Helvetica" charset="0"/>
                <a:ea typeface="+mn-ea"/>
                <a:cs typeface="Helvetica" charset="0"/>
              </a:rPr>
              <a:t>cores of </a:t>
            </a:r>
            <a:r>
              <a:rPr lang="en-US" sz="1800" dirty="0" smtClean="0">
                <a:solidFill>
                  <a:prstClr val="black"/>
                </a:solidFill>
                <a:latin typeface="Helvetica" charset="0"/>
                <a:ea typeface="+mn-ea"/>
                <a:cs typeface="Helvetica" charset="0"/>
              </a:rPr>
              <a:t>Hopper (Cray XE6 at NERSC with AMD </a:t>
            </a:r>
            <a:r>
              <a:rPr lang="en-US" sz="1800" dirty="0" err="1" smtClean="0">
                <a:solidFill>
                  <a:prstClr val="black"/>
                </a:solidFill>
                <a:latin typeface="Helvetica" charset="0"/>
                <a:ea typeface="+mn-ea"/>
                <a:cs typeface="Helvetica" charset="0"/>
              </a:rPr>
              <a:t>Opterons</a:t>
            </a:r>
            <a:r>
              <a:rPr lang="en-US" sz="1800" dirty="0" smtClean="0">
                <a:solidFill>
                  <a:prstClr val="black"/>
                </a:solidFill>
                <a:latin typeface="Helvetica" charset="0"/>
                <a:ea typeface="+mn-ea"/>
                <a:cs typeface="Helvetica" charset="0"/>
              </a:rPr>
              <a:t>) </a:t>
            </a:r>
          </a:p>
          <a:p>
            <a:pPr marL="285750" indent="-285750" defTabSz="457130"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hu-HU" sz="1800" dirty="0" smtClean="0">
                <a:solidFill>
                  <a:prstClr val="black"/>
                </a:solidFill>
                <a:latin typeface="Helvetica" charset="0"/>
                <a:ea typeface="+mn-ea"/>
                <a:cs typeface="Helvetica" charset="0"/>
              </a:rPr>
              <a:t>R-MAT (Scale 25, edgefactor=16, symmetric)</a:t>
            </a:r>
            <a:endParaRPr lang="en-US" sz="1800" dirty="0">
              <a:solidFill>
                <a:prstClr val="black"/>
              </a:solidFill>
              <a:latin typeface="Helvetica" charset="0"/>
              <a:ea typeface="+mn-ea"/>
              <a:cs typeface="Helvetica" charset="0"/>
            </a:endParaRPr>
          </a:p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8" name="Picture 6" descr="gnuplot_perm_576_hopper_bf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6" y="1396404"/>
            <a:ext cx="6410231" cy="39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053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107156"/>
            <a:ext cx="9144000" cy="1401961"/>
            <a:chOff x="0" y="-152400"/>
            <a:chExt cx="13004800" cy="1993900"/>
          </a:xfrm>
        </p:grpSpPr>
        <p:pic>
          <p:nvPicPr>
            <p:cNvPr id="10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1" name="Rectangle 5"/>
            <p:cNvSpPr txBox="1">
              <a:spLocks noChangeArrowheads="1"/>
            </p:cNvSpPr>
            <p:nvPr/>
          </p:nvSpPr>
          <p:spPr bwMode="auto">
            <a:xfrm>
              <a:off x="330211" y="-152400"/>
              <a:ext cx="12031663" cy="1409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3100" kern="0" dirty="0" smtClean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SEJITS+KDT real graph performance</a:t>
              </a:r>
              <a:endParaRPr lang="en-US" sz="3100" kern="0" dirty="0">
                <a:solidFill>
                  <a:srgbClr val="FFFF00"/>
                </a:solidFill>
                <a:latin typeface="Calibri"/>
                <a:ea typeface="+mn-ea"/>
                <a:sym typeface="Arial Bold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866316" y="1767786"/>
            <a:ext cx="2825627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Helvetica" charset="0"/>
                <a:ea typeface="+mn-ea"/>
                <a:cs typeface="Helvetica" charset="0"/>
              </a:rPr>
              <a:t>Breadth-first search</a:t>
            </a:r>
          </a:p>
          <a:p>
            <a:pPr marL="285750" indent="-285750" defTabSz="457200"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Helvetica" charset="0"/>
                <a:ea typeface="+mn-ea"/>
                <a:cs typeface="Helvetica" charset="0"/>
              </a:rPr>
              <a:t>16 </a:t>
            </a:r>
            <a:r>
              <a:rPr lang="en-US" sz="1800" dirty="0">
                <a:solidFill>
                  <a:prstClr val="black"/>
                </a:solidFill>
                <a:latin typeface="Helvetica" charset="0"/>
                <a:ea typeface="+mn-ea"/>
                <a:cs typeface="Helvetica" charset="0"/>
              </a:rPr>
              <a:t>cores of </a:t>
            </a:r>
            <a:r>
              <a:rPr lang="en-US" sz="1800" dirty="0" err="1" smtClean="0">
                <a:solidFill>
                  <a:prstClr val="black"/>
                </a:solidFill>
                <a:latin typeface="Helvetica" charset="0"/>
                <a:ea typeface="+mn-ea"/>
                <a:cs typeface="Helvetica" charset="0"/>
              </a:rPr>
              <a:t>Mirasol</a:t>
            </a:r>
            <a:r>
              <a:rPr lang="en-US" sz="1800" dirty="0">
                <a:solidFill>
                  <a:prstClr val="black"/>
                </a:solidFill>
                <a:latin typeface="Helvetica" charset="0"/>
                <a:ea typeface="+mn-ea"/>
                <a:cs typeface="Helvetica" charset="0"/>
              </a:rPr>
              <a:t> (Intel Xeon E7-8870</a:t>
            </a:r>
            <a:r>
              <a:rPr lang="en-US" sz="1800" dirty="0" smtClean="0">
                <a:solidFill>
                  <a:prstClr val="black"/>
                </a:solidFill>
                <a:latin typeface="Helvetica" charset="0"/>
                <a:ea typeface="+mn-ea"/>
                <a:cs typeface="Helvetica" charset="0"/>
              </a:rPr>
              <a:t>) </a:t>
            </a:r>
          </a:p>
        </p:txBody>
      </p:sp>
      <p:pic>
        <p:nvPicPr>
          <p:cNvPr id="2" name="Picture 1" descr="gnuplot_real_16_mirasol_bf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4" y="1294806"/>
            <a:ext cx="5131575" cy="3117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18" y="4759960"/>
            <a:ext cx="4297776" cy="1712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5334" y="4791998"/>
            <a:ext cx="4540179" cy="16802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56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6"/>
          <p:cNvGrpSpPr/>
          <p:nvPr/>
        </p:nvGrpSpPr>
        <p:grpSpPr>
          <a:xfrm>
            <a:off x="0" y="1"/>
            <a:ext cx="9144000" cy="1305753"/>
            <a:chOff x="0" y="1"/>
            <a:chExt cx="13004800" cy="1857071"/>
          </a:xfrm>
        </p:grpSpPr>
        <p:pic>
          <p:nvPicPr>
            <p:cNvPr id="7" name="Picture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5572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8" name="Rectangle 5"/>
            <p:cNvSpPr txBox="1">
              <a:spLocks noChangeArrowheads="1"/>
            </p:cNvSpPr>
            <p:nvPr/>
          </p:nvSpPr>
          <p:spPr bwMode="auto">
            <a:xfrm>
              <a:off x="0" y="1"/>
              <a:ext cx="12031663" cy="7785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52" defTabSz="642424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3100" kern="0" dirty="0">
                  <a:solidFill>
                    <a:srgbClr val="FFFF00"/>
                  </a:solidFill>
                  <a:latin typeface="Calibri"/>
                  <a:cs typeface="Calibri"/>
                  <a:sym typeface="Arial Bold" charset="0"/>
                </a:rPr>
                <a:t>Roofline </a:t>
              </a:r>
              <a:r>
                <a:rPr lang="en-US" sz="3100" kern="0" dirty="0" smtClean="0">
                  <a:solidFill>
                    <a:srgbClr val="FFFF00"/>
                  </a:solidFill>
                  <a:latin typeface="Calibri"/>
                  <a:cs typeface="Calibri"/>
                  <a:sym typeface="Arial Bold" charset="0"/>
                </a:rPr>
                <a:t>analysis: Why does SEJITS+KDT work?</a:t>
              </a:r>
              <a:endParaRPr lang="en-US" sz="3100" kern="0" dirty="0">
                <a:solidFill>
                  <a:srgbClr val="FFFF00"/>
                </a:solidFill>
                <a:latin typeface="Calibri"/>
                <a:cs typeface="Calibri"/>
                <a:sym typeface="Arial Bold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684994" y="1526412"/>
            <a:ext cx="3294814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 smtClean="0">
                <a:solidFill>
                  <a:prstClr val="black"/>
                </a:solidFill>
                <a:latin typeface="Calibri"/>
                <a:ea typeface="+mn-ea"/>
              </a:rPr>
              <a:t>Even with SEJITS, there are run-time overheads with function calls via pointers.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 smtClean="0">
                <a:solidFill>
                  <a:prstClr val="black"/>
                </a:solidFill>
                <a:latin typeface="Calibri"/>
                <a:ea typeface="+mn-ea"/>
              </a:rPr>
              <a:t>How is it so close to the Combinatorial BLAS performance?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200" dirty="0">
              <a:solidFill>
                <a:prstClr val="black"/>
              </a:solidFill>
              <a:latin typeface="Calibri"/>
              <a:ea typeface="+mn-ea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 smtClean="0">
                <a:solidFill>
                  <a:prstClr val="black"/>
                </a:solidFill>
                <a:latin typeface="Calibri"/>
                <a:ea typeface="+mn-ea"/>
              </a:rPr>
              <a:t>Because once we are bandwidth bound, additional complexity does not hurt. </a:t>
            </a:r>
            <a:endParaRPr lang="en-US" sz="22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0" name="Picture 9" descr="roofline_ne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9" y="1545529"/>
            <a:ext cx="5511370" cy="455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7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915400" cy="542925"/>
          </a:xfrm>
        </p:spPr>
        <p:txBody>
          <a:bodyPr>
            <a:normAutofit/>
          </a:bodyPr>
          <a:lstStyle/>
          <a:p>
            <a:r>
              <a:rPr lang="en-US" b="0" dirty="0" smtClean="0">
                <a:latin typeface="Arial" charset="0"/>
              </a:rPr>
              <a:t>Outline</a:t>
            </a:r>
            <a:endParaRPr lang="en-US" b="0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3" y="1610311"/>
            <a:ext cx="8929445" cy="46984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Motivation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Sparse matrices for graph algorithms</a:t>
            </a:r>
          </a:p>
          <a:p>
            <a:pPr>
              <a:lnSpc>
                <a:spcPct val="120000"/>
              </a:lnSpc>
            </a:pP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CombBLAS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: sparse arrays and graphs on parallel machines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KDT: attributed semantic graphs in a high-level language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 charset="0"/>
              </a:rPr>
              <a:t>Standards for graph algorithm primitives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472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" y="157190"/>
            <a:ext cx="8080375" cy="593725"/>
          </a:xfrm>
        </p:spPr>
        <p:txBody>
          <a:bodyPr>
            <a:normAutofit/>
          </a:bodyPr>
          <a:lstStyle/>
          <a:p>
            <a:r>
              <a:rPr lang="en-US" b="0" dirty="0">
                <a:latin typeface="Arial" charset="0"/>
              </a:rPr>
              <a:t>Multiple-source breadth-first search</a:t>
            </a:r>
          </a:p>
        </p:txBody>
      </p:sp>
      <p:sp>
        <p:nvSpPr>
          <p:cNvPr id="37891" name="Rectangle 3"/>
          <p:cNvSpPr>
            <a:spLocks noChangeAspect="1" noChangeArrowheads="1"/>
          </p:cNvSpPr>
          <p:nvPr/>
        </p:nvSpPr>
        <p:spPr bwMode="auto">
          <a:xfrm>
            <a:off x="2908300" y="2003426"/>
            <a:ext cx="749300" cy="22336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063884" y="4281500"/>
            <a:ext cx="443692" cy="5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" charset="0"/>
              </a:rPr>
              <a:t>X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2973414" y="2068513"/>
            <a:ext cx="136525" cy="2101850"/>
            <a:chOff x="2017" y="814"/>
            <a:chExt cx="86" cy="1324"/>
          </a:xfrm>
        </p:grpSpPr>
        <p:sp>
          <p:nvSpPr>
            <p:cNvPr id="38005" name="Oval 6"/>
            <p:cNvSpPr>
              <a:spLocks noChangeAspect="1" noChangeArrowheads="1"/>
            </p:cNvSpPr>
            <p:nvPr/>
          </p:nvSpPr>
          <p:spPr bwMode="auto">
            <a:xfrm>
              <a:off x="2017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06" name="Oval 7"/>
            <p:cNvSpPr>
              <a:spLocks noChangeAspect="1" noChangeArrowheads="1"/>
            </p:cNvSpPr>
            <p:nvPr/>
          </p:nvSpPr>
          <p:spPr bwMode="auto">
            <a:xfrm>
              <a:off x="2017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07" name="Oval 8"/>
            <p:cNvSpPr>
              <a:spLocks noChangeAspect="1" noChangeArrowheads="1"/>
            </p:cNvSpPr>
            <p:nvPr/>
          </p:nvSpPr>
          <p:spPr bwMode="auto">
            <a:xfrm>
              <a:off x="2017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08" name="Oval 9"/>
            <p:cNvSpPr>
              <a:spLocks noChangeAspect="1" noChangeArrowheads="1"/>
            </p:cNvSpPr>
            <p:nvPr/>
          </p:nvSpPr>
          <p:spPr bwMode="auto">
            <a:xfrm>
              <a:off x="2017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09" name="Oval 10"/>
            <p:cNvSpPr>
              <a:spLocks noChangeAspect="1" noChangeArrowheads="1"/>
            </p:cNvSpPr>
            <p:nvPr/>
          </p:nvSpPr>
          <p:spPr bwMode="auto">
            <a:xfrm>
              <a:off x="2017" y="1433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10" name="Oval 11"/>
            <p:cNvSpPr>
              <a:spLocks noChangeAspect="1" noChangeArrowheads="1"/>
            </p:cNvSpPr>
            <p:nvPr/>
          </p:nvSpPr>
          <p:spPr bwMode="auto">
            <a:xfrm>
              <a:off x="2017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11" name="Oval 12"/>
            <p:cNvSpPr>
              <a:spLocks noChangeAspect="1" noChangeArrowheads="1"/>
            </p:cNvSpPr>
            <p:nvPr/>
          </p:nvSpPr>
          <p:spPr bwMode="auto">
            <a:xfrm>
              <a:off x="2017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55" name="Group 14"/>
          <p:cNvGrpSpPr>
            <a:grpSpLocks/>
          </p:cNvGrpSpPr>
          <p:nvPr/>
        </p:nvGrpSpPr>
        <p:grpSpPr bwMode="auto">
          <a:xfrm>
            <a:off x="5869030" y="2198688"/>
            <a:ext cx="241300" cy="814388"/>
            <a:chOff x="2776" y="1167"/>
            <a:chExt cx="152" cy="513"/>
          </a:xfrm>
        </p:grpSpPr>
        <p:sp>
          <p:nvSpPr>
            <p:cNvPr id="38003" name="Line 15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4" name="Freeform 16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56" name="Group 17"/>
          <p:cNvGrpSpPr>
            <a:grpSpLocks/>
          </p:cNvGrpSpPr>
          <p:nvPr/>
        </p:nvGrpSpPr>
        <p:grpSpPr bwMode="auto">
          <a:xfrm flipH="1" flipV="1">
            <a:off x="6148430" y="2198688"/>
            <a:ext cx="241300" cy="814388"/>
            <a:chOff x="2776" y="1167"/>
            <a:chExt cx="152" cy="513"/>
          </a:xfrm>
        </p:grpSpPr>
        <p:sp>
          <p:nvSpPr>
            <p:cNvPr id="38001" name="Line 18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2" name="Freeform 19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57" name="Group 20"/>
          <p:cNvGrpSpPr>
            <a:grpSpLocks/>
          </p:cNvGrpSpPr>
          <p:nvPr/>
        </p:nvGrpSpPr>
        <p:grpSpPr bwMode="auto">
          <a:xfrm>
            <a:off x="6110332" y="1978025"/>
            <a:ext cx="1233487" cy="211138"/>
            <a:chOff x="2928" y="1028"/>
            <a:chExt cx="777" cy="133"/>
          </a:xfrm>
        </p:grpSpPr>
        <p:sp>
          <p:nvSpPr>
            <p:cNvPr id="37999" name="Line 21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0" name="Freeform 22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58" name="Oval 23"/>
          <p:cNvSpPr>
            <a:spLocks noChangeAspect="1" noChangeArrowheads="1"/>
          </p:cNvSpPr>
          <p:nvPr/>
        </p:nvSpPr>
        <p:spPr bwMode="auto">
          <a:xfrm>
            <a:off x="6034130" y="2098675"/>
            <a:ext cx="190500" cy="190500"/>
          </a:xfrm>
          <a:prstGeom prst="ellipse">
            <a:avLst/>
          </a:prstGeom>
          <a:solidFill>
            <a:srgbClr val="00FF00"/>
          </a:solidFill>
          <a:ln w="12700">
            <a:noFill/>
            <a:round/>
            <a:headEnd/>
            <a:tailEnd/>
          </a:ln>
        </p:spPr>
        <p:txBody>
          <a:bodyPr wrap="none" lIns="91422" tIns="45712" rIns="91422" bIns="45712" anchor="ctr"/>
          <a:lstStyle/>
          <a:p>
            <a:pPr algn="ctr">
              <a:buFontTx/>
              <a:buNone/>
            </a:pPr>
            <a:endParaRPr lang="en-US"/>
          </a:p>
        </p:txBody>
      </p:sp>
      <p:grpSp>
        <p:nvGrpSpPr>
          <p:cNvPr id="37959" name="Group 24"/>
          <p:cNvGrpSpPr>
            <a:grpSpLocks/>
          </p:cNvGrpSpPr>
          <p:nvPr/>
        </p:nvGrpSpPr>
        <p:grpSpPr bwMode="auto">
          <a:xfrm>
            <a:off x="6119857" y="3030540"/>
            <a:ext cx="1233487" cy="830263"/>
            <a:chOff x="2934" y="1691"/>
            <a:chExt cx="777" cy="523"/>
          </a:xfrm>
        </p:grpSpPr>
        <p:sp>
          <p:nvSpPr>
            <p:cNvPr id="37997" name="Line 25"/>
            <p:cNvSpPr>
              <a:spLocks noChangeAspect="1" noChangeShapeType="1"/>
            </p:cNvSpPr>
            <p:nvPr/>
          </p:nvSpPr>
          <p:spPr bwMode="auto">
            <a:xfrm rot="3635357">
              <a:off x="3104" y="1995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8" name="Freeform 26"/>
            <p:cNvSpPr>
              <a:spLocks/>
            </p:cNvSpPr>
            <p:nvPr/>
          </p:nvSpPr>
          <p:spPr bwMode="auto">
            <a:xfrm>
              <a:off x="2934" y="1691"/>
              <a:ext cx="777" cy="523"/>
            </a:xfrm>
            <a:custGeom>
              <a:avLst/>
              <a:gdLst>
                <a:gd name="T0" fmla="*/ 0 w 777"/>
                <a:gd name="T1" fmla="*/ 514 h 523"/>
                <a:gd name="T2" fmla="*/ 6 w 777"/>
                <a:gd name="T3" fmla="*/ 523 h 523"/>
                <a:gd name="T4" fmla="*/ 176 w 777"/>
                <a:gd name="T5" fmla="*/ 343 h 523"/>
                <a:gd name="T6" fmla="*/ 615 w 777"/>
                <a:gd name="T7" fmla="*/ 247 h 523"/>
                <a:gd name="T8" fmla="*/ 777 w 777"/>
                <a:gd name="T9" fmla="*/ 0 h 5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7"/>
                <a:gd name="T16" fmla="*/ 0 h 523"/>
                <a:gd name="T17" fmla="*/ 777 w 777"/>
                <a:gd name="T18" fmla="*/ 523 h 5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7" h="523">
                  <a:moveTo>
                    <a:pt x="0" y="514"/>
                  </a:moveTo>
                  <a:lnTo>
                    <a:pt x="6" y="523"/>
                  </a:lnTo>
                  <a:cubicBezTo>
                    <a:pt x="35" y="495"/>
                    <a:pt x="74" y="389"/>
                    <a:pt x="176" y="343"/>
                  </a:cubicBezTo>
                  <a:cubicBezTo>
                    <a:pt x="278" y="297"/>
                    <a:pt x="515" y="304"/>
                    <a:pt x="615" y="247"/>
                  </a:cubicBezTo>
                  <a:cubicBezTo>
                    <a:pt x="715" y="190"/>
                    <a:pt x="746" y="95"/>
                    <a:pt x="777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60" name="Text Box 27"/>
          <p:cNvSpPr txBox="1">
            <a:spLocks noChangeArrowheads="1"/>
          </p:cNvSpPr>
          <p:nvPr/>
        </p:nvSpPr>
        <p:spPr bwMode="auto">
          <a:xfrm>
            <a:off x="5837280" y="1876425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37961" name="Text Box 28"/>
          <p:cNvSpPr txBox="1">
            <a:spLocks noChangeArrowheads="1"/>
          </p:cNvSpPr>
          <p:nvPr/>
        </p:nvSpPr>
        <p:spPr bwMode="auto">
          <a:xfrm>
            <a:off x="7354930" y="1870075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7962" name="Text Box 29"/>
          <p:cNvSpPr txBox="1">
            <a:spLocks noChangeArrowheads="1"/>
          </p:cNvSpPr>
          <p:nvPr/>
        </p:nvSpPr>
        <p:spPr bwMode="auto">
          <a:xfrm>
            <a:off x="5856330" y="3857625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37963" name="Text Box 30"/>
          <p:cNvSpPr txBox="1">
            <a:spLocks noChangeArrowheads="1"/>
          </p:cNvSpPr>
          <p:nvPr/>
        </p:nvSpPr>
        <p:spPr bwMode="auto">
          <a:xfrm>
            <a:off x="5778543" y="2860675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37964" name="Text Box 31"/>
          <p:cNvSpPr txBox="1">
            <a:spLocks noChangeArrowheads="1"/>
          </p:cNvSpPr>
          <p:nvPr/>
        </p:nvSpPr>
        <p:spPr bwMode="auto">
          <a:xfrm>
            <a:off x="7373980" y="2943225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37965" name="Oval 32"/>
          <p:cNvSpPr>
            <a:spLocks noChangeAspect="1" noChangeArrowheads="1"/>
          </p:cNvSpPr>
          <p:nvPr/>
        </p:nvSpPr>
        <p:spPr bwMode="auto">
          <a:xfrm>
            <a:off x="7253330" y="3775075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  <p:sp>
        <p:nvSpPr>
          <p:cNvPr id="37966" name="Oval 33"/>
          <p:cNvSpPr>
            <a:spLocks noChangeAspect="1" noChangeArrowheads="1"/>
          </p:cNvSpPr>
          <p:nvPr/>
        </p:nvSpPr>
        <p:spPr bwMode="auto">
          <a:xfrm>
            <a:off x="7253330" y="2098675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  <p:sp>
        <p:nvSpPr>
          <p:cNvPr id="37967" name="Oval 34"/>
          <p:cNvSpPr>
            <a:spLocks noChangeAspect="1" noChangeArrowheads="1"/>
          </p:cNvSpPr>
          <p:nvPr/>
        </p:nvSpPr>
        <p:spPr bwMode="auto">
          <a:xfrm>
            <a:off x="7253330" y="2936875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  <p:sp>
        <p:nvSpPr>
          <p:cNvPr id="37968" name="Oval 35"/>
          <p:cNvSpPr>
            <a:spLocks noChangeAspect="1" noChangeArrowheads="1"/>
          </p:cNvSpPr>
          <p:nvPr/>
        </p:nvSpPr>
        <p:spPr bwMode="auto">
          <a:xfrm>
            <a:off x="8472530" y="2936875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  <p:grpSp>
        <p:nvGrpSpPr>
          <p:cNvPr id="37969" name="Group 36"/>
          <p:cNvGrpSpPr>
            <a:grpSpLocks/>
          </p:cNvGrpSpPr>
          <p:nvPr/>
        </p:nvGrpSpPr>
        <p:grpSpPr bwMode="auto">
          <a:xfrm>
            <a:off x="7367632" y="2828925"/>
            <a:ext cx="1233487" cy="211138"/>
            <a:chOff x="2928" y="1028"/>
            <a:chExt cx="777" cy="133"/>
          </a:xfrm>
        </p:grpSpPr>
        <p:sp>
          <p:nvSpPr>
            <p:cNvPr id="37995" name="Line 37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Freeform 38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70" name="Group 39"/>
          <p:cNvGrpSpPr>
            <a:grpSpLocks/>
          </p:cNvGrpSpPr>
          <p:nvPr/>
        </p:nvGrpSpPr>
        <p:grpSpPr bwMode="auto">
          <a:xfrm>
            <a:off x="6123032" y="3673475"/>
            <a:ext cx="1233487" cy="211138"/>
            <a:chOff x="2928" y="1028"/>
            <a:chExt cx="777" cy="133"/>
          </a:xfrm>
        </p:grpSpPr>
        <p:sp>
          <p:nvSpPr>
            <p:cNvPr id="37993" name="Line 40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4" name="Freeform 41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71" name="Group 42"/>
          <p:cNvGrpSpPr>
            <a:grpSpLocks/>
          </p:cNvGrpSpPr>
          <p:nvPr/>
        </p:nvGrpSpPr>
        <p:grpSpPr bwMode="auto">
          <a:xfrm flipH="1" flipV="1">
            <a:off x="6103982" y="3883025"/>
            <a:ext cx="1233487" cy="211138"/>
            <a:chOff x="2928" y="1028"/>
            <a:chExt cx="777" cy="133"/>
          </a:xfrm>
        </p:grpSpPr>
        <p:sp>
          <p:nvSpPr>
            <p:cNvPr id="37991" name="Line 43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2" name="Freeform 44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72" name="Group 45"/>
          <p:cNvGrpSpPr>
            <a:grpSpLocks/>
          </p:cNvGrpSpPr>
          <p:nvPr/>
        </p:nvGrpSpPr>
        <p:grpSpPr bwMode="auto">
          <a:xfrm flipH="1" flipV="1">
            <a:off x="6129382" y="3032125"/>
            <a:ext cx="1233487" cy="211138"/>
            <a:chOff x="2928" y="1028"/>
            <a:chExt cx="777" cy="133"/>
          </a:xfrm>
        </p:grpSpPr>
        <p:sp>
          <p:nvSpPr>
            <p:cNvPr id="37989" name="Line 46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Freeform 47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73" name="Group 48"/>
          <p:cNvGrpSpPr>
            <a:grpSpLocks/>
          </p:cNvGrpSpPr>
          <p:nvPr/>
        </p:nvGrpSpPr>
        <p:grpSpPr bwMode="auto">
          <a:xfrm flipV="1">
            <a:off x="5862680" y="3062288"/>
            <a:ext cx="241300" cy="814388"/>
            <a:chOff x="2776" y="1167"/>
            <a:chExt cx="152" cy="513"/>
          </a:xfrm>
        </p:grpSpPr>
        <p:sp>
          <p:nvSpPr>
            <p:cNvPr id="37987" name="Line 49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8" name="Freeform 50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74" name="Group 51"/>
          <p:cNvGrpSpPr>
            <a:grpSpLocks/>
          </p:cNvGrpSpPr>
          <p:nvPr/>
        </p:nvGrpSpPr>
        <p:grpSpPr bwMode="auto">
          <a:xfrm flipH="1" flipV="1">
            <a:off x="7354930" y="2198688"/>
            <a:ext cx="241300" cy="814388"/>
            <a:chOff x="2776" y="1167"/>
            <a:chExt cx="152" cy="513"/>
          </a:xfrm>
        </p:grpSpPr>
        <p:sp>
          <p:nvSpPr>
            <p:cNvPr id="37985" name="Line 52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6" name="Freeform 53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75" name="Group 54"/>
          <p:cNvGrpSpPr>
            <a:grpSpLocks/>
          </p:cNvGrpSpPr>
          <p:nvPr/>
        </p:nvGrpSpPr>
        <p:grpSpPr bwMode="auto">
          <a:xfrm>
            <a:off x="7343818" y="3021015"/>
            <a:ext cx="1212850" cy="862013"/>
            <a:chOff x="3696" y="1680"/>
            <a:chExt cx="764" cy="543"/>
          </a:xfrm>
        </p:grpSpPr>
        <p:sp>
          <p:nvSpPr>
            <p:cNvPr id="37983" name="Line 55"/>
            <p:cNvSpPr>
              <a:spLocks noChangeAspect="1" noChangeShapeType="1"/>
            </p:cNvSpPr>
            <p:nvPr/>
          </p:nvSpPr>
          <p:spPr bwMode="auto">
            <a:xfrm rot="4334049">
              <a:off x="3989" y="2107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4" name="Freeform 56"/>
            <p:cNvSpPr>
              <a:spLocks/>
            </p:cNvSpPr>
            <p:nvPr/>
          </p:nvSpPr>
          <p:spPr bwMode="auto">
            <a:xfrm>
              <a:off x="3696" y="1680"/>
              <a:ext cx="764" cy="543"/>
            </a:xfrm>
            <a:custGeom>
              <a:avLst/>
              <a:gdLst>
                <a:gd name="T0" fmla="*/ 753 w 764"/>
                <a:gd name="T1" fmla="*/ 0 h 543"/>
                <a:gd name="T2" fmla="*/ 764 w 764"/>
                <a:gd name="T3" fmla="*/ 14 h 543"/>
                <a:gd name="T4" fmla="*/ 485 w 764"/>
                <a:gd name="T5" fmla="*/ 380 h 543"/>
                <a:gd name="T6" fmla="*/ 0 w 764"/>
                <a:gd name="T7" fmla="*/ 543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4"/>
                <a:gd name="T13" fmla="*/ 0 h 543"/>
                <a:gd name="T14" fmla="*/ 764 w 764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4" h="543">
                  <a:moveTo>
                    <a:pt x="753" y="0"/>
                  </a:moveTo>
                  <a:lnTo>
                    <a:pt x="764" y="14"/>
                  </a:lnTo>
                  <a:cubicBezTo>
                    <a:pt x="719" y="77"/>
                    <a:pt x="612" y="292"/>
                    <a:pt x="485" y="380"/>
                  </a:cubicBezTo>
                  <a:cubicBezTo>
                    <a:pt x="358" y="468"/>
                    <a:pt x="179" y="505"/>
                    <a:pt x="0" y="54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76" name="Group 57"/>
          <p:cNvGrpSpPr>
            <a:grpSpLocks/>
          </p:cNvGrpSpPr>
          <p:nvPr/>
        </p:nvGrpSpPr>
        <p:grpSpPr bwMode="auto">
          <a:xfrm>
            <a:off x="7377155" y="2203451"/>
            <a:ext cx="1212850" cy="862013"/>
            <a:chOff x="3726" y="1170"/>
            <a:chExt cx="764" cy="543"/>
          </a:xfrm>
        </p:grpSpPr>
        <p:sp>
          <p:nvSpPr>
            <p:cNvPr id="37981" name="Line 58"/>
            <p:cNvSpPr>
              <a:spLocks noChangeAspect="1" noChangeShapeType="1"/>
            </p:cNvSpPr>
            <p:nvPr/>
          </p:nvSpPr>
          <p:spPr bwMode="auto">
            <a:xfrm rot="19202490" flipH="1">
              <a:off x="4304" y="1379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2" name="Freeform 59"/>
            <p:cNvSpPr>
              <a:spLocks/>
            </p:cNvSpPr>
            <p:nvPr/>
          </p:nvSpPr>
          <p:spPr bwMode="auto">
            <a:xfrm rot="10800000" flipH="1">
              <a:off x="3726" y="1170"/>
              <a:ext cx="764" cy="543"/>
            </a:xfrm>
            <a:custGeom>
              <a:avLst/>
              <a:gdLst>
                <a:gd name="T0" fmla="*/ 753 w 764"/>
                <a:gd name="T1" fmla="*/ 0 h 543"/>
                <a:gd name="T2" fmla="*/ 764 w 764"/>
                <a:gd name="T3" fmla="*/ 14 h 543"/>
                <a:gd name="T4" fmla="*/ 485 w 764"/>
                <a:gd name="T5" fmla="*/ 380 h 543"/>
                <a:gd name="T6" fmla="*/ 0 w 764"/>
                <a:gd name="T7" fmla="*/ 543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4"/>
                <a:gd name="T13" fmla="*/ 0 h 543"/>
                <a:gd name="T14" fmla="*/ 764 w 764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4" h="543">
                  <a:moveTo>
                    <a:pt x="753" y="0"/>
                  </a:moveTo>
                  <a:lnTo>
                    <a:pt x="764" y="14"/>
                  </a:lnTo>
                  <a:cubicBezTo>
                    <a:pt x="719" y="77"/>
                    <a:pt x="612" y="292"/>
                    <a:pt x="485" y="380"/>
                  </a:cubicBezTo>
                  <a:cubicBezTo>
                    <a:pt x="358" y="468"/>
                    <a:pt x="179" y="505"/>
                    <a:pt x="0" y="54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77" name="Text Box 60"/>
          <p:cNvSpPr txBox="1">
            <a:spLocks noChangeArrowheads="1"/>
          </p:cNvSpPr>
          <p:nvPr/>
        </p:nvSpPr>
        <p:spPr bwMode="auto">
          <a:xfrm>
            <a:off x="7342230" y="3851275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7978" name="Text Box 61"/>
          <p:cNvSpPr txBox="1">
            <a:spLocks noChangeArrowheads="1"/>
          </p:cNvSpPr>
          <p:nvPr/>
        </p:nvSpPr>
        <p:spPr bwMode="auto">
          <a:xfrm>
            <a:off x="8612230" y="2867025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37979" name="Oval 62"/>
          <p:cNvSpPr>
            <a:spLocks noChangeAspect="1" noChangeArrowheads="1"/>
          </p:cNvSpPr>
          <p:nvPr/>
        </p:nvSpPr>
        <p:spPr bwMode="auto">
          <a:xfrm>
            <a:off x="6034130" y="2936875"/>
            <a:ext cx="190500" cy="1905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  <p:sp>
        <p:nvSpPr>
          <p:cNvPr id="37980" name="Oval 63"/>
          <p:cNvSpPr>
            <a:spLocks noChangeAspect="1" noChangeArrowheads="1"/>
          </p:cNvSpPr>
          <p:nvPr/>
        </p:nvSpPr>
        <p:spPr bwMode="auto">
          <a:xfrm>
            <a:off x="6034130" y="3775075"/>
            <a:ext cx="190500" cy="190500"/>
          </a:xfrm>
          <a:prstGeom prst="ellipse">
            <a:avLst/>
          </a:prstGeom>
          <a:solidFill>
            <a:srgbClr val="0000FF"/>
          </a:solidFill>
          <a:ln w="12700">
            <a:noFill/>
            <a:round/>
            <a:headEnd/>
            <a:tailEnd/>
          </a:ln>
        </p:spPr>
        <p:txBody>
          <a:bodyPr wrap="none" lIns="91422" tIns="45712" rIns="91422" bIns="45712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57200" y="2003426"/>
            <a:ext cx="2230438" cy="2233613"/>
            <a:chOff x="457200" y="2003425"/>
            <a:chExt cx="2230438" cy="2233613"/>
          </a:xfrm>
        </p:grpSpPr>
        <p:sp>
          <p:nvSpPr>
            <p:cNvPr id="37911" name="Oval 65"/>
            <p:cNvSpPr>
              <a:spLocks noChangeAspect="1" noChangeArrowheads="1"/>
            </p:cNvSpPr>
            <p:nvPr/>
          </p:nvSpPr>
          <p:spPr bwMode="auto">
            <a:xfrm>
              <a:off x="522288" y="27225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2" name="Rectangle 66"/>
            <p:cNvSpPr>
              <a:spLocks noChangeAspect="1" noChangeArrowheads="1"/>
            </p:cNvSpPr>
            <p:nvPr/>
          </p:nvSpPr>
          <p:spPr bwMode="auto">
            <a:xfrm>
              <a:off x="457200" y="2003425"/>
              <a:ext cx="2230438" cy="223361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3" name="Oval 67"/>
            <p:cNvSpPr>
              <a:spLocks noChangeAspect="1" noChangeArrowheads="1"/>
            </p:cNvSpPr>
            <p:nvPr/>
          </p:nvSpPr>
          <p:spPr bwMode="auto">
            <a:xfrm>
              <a:off x="522288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4" name="Oval 68"/>
            <p:cNvSpPr>
              <a:spLocks noChangeAspect="1" noChangeArrowheads="1"/>
            </p:cNvSpPr>
            <p:nvPr/>
          </p:nvSpPr>
          <p:spPr bwMode="auto">
            <a:xfrm>
              <a:off x="849313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5" name="Oval 69"/>
            <p:cNvSpPr>
              <a:spLocks noChangeAspect="1" noChangeArrowheads="1"/>
            </p:cNvSpPr>
            <p:nvPr/>
          </p:nvSpPr>
          <p:spPr bwMode="auto">
            <a:xfrm>
              <a:off x="1176338" y="370522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6" name="Oval 70"/>
            <p:cNvSpPr>
              <a:spLocks noChangeAspect="1" noChangeArrowheads="1"/>
            </p:cNvSpPr>
            <p:nvPr/>
          </p:nvSpPr>
          <p:spPr bwMode="auto">
            <a:xfrm>
              <a:off x="1504950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7" name="Oval 71"/>
            <p:cNvSpPr>
              <a:spLocks noChangeAspect="1" noChangeArrowheads="1"/>
            </p:cNvSpPr>
            <p:nvPr/>
          </p:nvSpPr>
          <p:spPr bwMode="auto">
            <a:xfrm>
              <a:off x="1831975" y="370522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8" name="Oval 72"/>
            <p:cNvSpPr>
              <a:spLocks noChangeAspect="1" noChangeArrowheads="1"/>
            </p:cNvSpPr>
            <p:nvPr/>
          </p:nvSpPr>
          <p:spPr bwMode="auto">
            <a:xfrm>
              <a:off x="2159000" y="3705225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9" name="Oval 73"/>
            <p:cNvSpPr>
              <a:spLocks noChangeAspect="1" noChangeArrowheads="1"/>
            </p:cNvSpPr>
            <p:nvPr/>
          </p:nvSpPr>
          <p:spPr bwMode="auto">
            <a:xfrm>
              <a:off x="2487613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0" name="Oval 74"/>
            <p:cNvSpPr>
              <a:spLocks noChangeAspect="1" noChangeArrowheads="1"/>
            </p:cNvSpPr>
            <p:nvPr/>
          </p:nvSpPr>
          <p:spPr bwMode="auto">
            <a:xfrm>
              <a:off x="522288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1" name="Oval 75"/>
            <p:cNvSpPr>
              <a:spLocks noChangeAspect="1" noChangeArrowheads="1"/>
            </p:cNvSpPr>
            <p:nvPr/>
          </p:nvSpPr>
          <p:spPr bwMode="auto">
            <a:xfrm>
              <a:off x="1176338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2" name="Oval 76"/>
            <p:cNvSpPr>
              <a:spLocks noChangeAspect="1" noChangeArrowheads="1"/>
            </p:cNvSpPr>
            <p:nvPr/>
          </p:nvSpPr>
          <p:spPr bwMode="auto">
            <a:xfrm>
              <a:off x="1504950" y="206851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3" name="Oval 77"/>
            <p:cNvSpPr>
              <a:spLocks noChangeAspect="1" noChangeArrowheads="1"/>
            </p:cNvSpPr>
            <p:nvPr/>
          </p:nvSpPr>
          <p:spPr bwMode="auto">
            <a:xfrm>
              <a:off x="1831975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4" name="Oval 78"/>
            <p:cNvSpPr>
              <a:spLocks noChangeAspect="1" noChangeArrowheads="1"/>
            </p:cNvSpPr>
            <p:nvPr/>
          </p:nvSpPr>
          <p:spPr bwMode="auto">
            <a:xfrm>
              <a:off x="2159000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5" name="Oval 79"/>
            <p:cNvSpPr>
              <a:spLocks noChangeAspect="1" noChangeArrowheads="1"/>
            </p:cNvSpPr>
            <p:nvPr/>
          </p:nvSpPr>
          <p:spPr bwMode="auto">
            <a:xfrm>
              <a:off x="2487613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6" name="Oval 80"/>
            <p:cNvSpPr>
              <a:spLocks noChangeAspect="1" noChangeArrowheads="1"/>
            </p:cNvSpPr>
            <p:nvPr/>
          </p:nvSpPr>
          <p:spPr bwMode="auto">
            <a:xfrm>
              <a:off x="522288" y="239553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7" name="Oval 81"/>
            <p:cNvSpPr>
              <a:spLocks noChangeAspect="1" noChangeArrowheads="1"/>
            </p:cNvSpPr>
            <p:nvPr/>
          </p:nvSpPr>
          <p:spPr bwMode="auto">
            <a:xfrm>
              <a:off x="849313" y="2395538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8" name="Oval 82"/>
            <p:cNvSpPr>
              <a:spLocks noChangeAspect="1" noChangeArrowheads="1"/>
            </p:cNvSpPr>
            <p:nvPr/>
          </p:nvSpPr>
          <p:spPr bwMode="auto">
            <a:xfrm>
              <a:off x="1176338" y="23955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9" name="Oval 83"/>
            <p:cNvSpPr>
              <a:spLocks noChangeAspect="1" noChangeArrowheads="1"/>
            </p:cNvSpPr>
            <p:nvPr/>
          </p:nvSpPr>
          <p:spPr bwMode="auto">
            <a:xfrm>
              <a:off x="1504950" y="23955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0" name="Oval 84"/>
            <p:cNvSpPr>
              <a:spLocks noChangeAspect="1" noChangeArrowheads="1"/>
            </p:cNvSpPr>
            <p:nvPr/>
          </p:nvSpPr>
          <p:spPr bwMode="auto">
            <a:xfrm>
              <a:off x="2159000" y="23955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1" name="Oval 85"/>
            <p:cNvSpPr>
              <a:spLocks noChangeAspect="1" noChangeArrowheads="1"/>
            </p:cNvSpPr>
            <p:nvPr/>
          </p:nvSpPr>
          <p:spPr bwMode="auto">
            <a:xfrm>
              <a:off x="849313" y="27225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2" name="Oval 86"/>
            <p:cNvSpPr>
              <a:spLocks noChangeAspect="1" noChangeArrowheads="1"/>
            </p:cNvSpPr>
            <p:nvPr/>
          </p:nvSpPr>
          <p:spPr bwMode="auto">
            <a:xfrm>
              <a:off x="1176338" y="2722563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3" name="Oval 87"/>
            <p:cNvSpPr>
              <a:spLocks noChangeAspect="1" noChangeArrowheads="1"/>
            </p:cNvSpPr>
            <p:nvPr/>
          </p:nvSpPr>
          <p:spPr bwMode="auto">
            <a:xfrm>
              <a:off x="1504950" y="272256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4" name="Oval 88"/>
            <p:cNvSpPr>
              <a:spLocks noChangeAspect="1" noChangeArrowheads="1"/>
            </p:cNvSpPr>
            <p:nvPr/>
          </p:nvSpPr>
          <p:spPr bwMode="auto">
            <a:xfrm>
              <a:off x="1831975" y="27225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5" name="Oval 89"/>
            <p:cNvSpPr>
              <a:spLocks noChangeAspect="1" noChangeArrowheads="1"/>
            </p:cNvSpPr>
            <p:nvPr/>
          </p:nvSpPr>
          <p:spPr bwMode="auto">
            <a:xfrm>
              <a:off x="2159000" y="272256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6" name="Oval 90"/>
            <p:cNvSpPr>
              <a:spLocks noChangeAspect="1" noChangeArrowheads="1"/>
            </p:cNvSpPr>
            <p:nvPr/>
          </p:nvSpPr>
          <p:spPr bwMode="auto">
            <a:xfrm>
              <a:off x="2487613" y="272256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7" name="Oval 91"/>
            <p:cNvSpPr>
              <a:spLocks noChangeAspect="1" noChangeArrowheads="1"/>
            </p:cNvSpPr>
            <p:nvPr/>
          </p:nvSpPr>
          <p:spPr bwMode="auto">
            <a:xfrm>
              <a:off x="522288" y="305117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8" name="Oval 92"/>
            <p:cNvSpPr>
              <a:spLocks noChangeAspect="1" noChangeArrowheads="1"/>
            </p:cNvSpPr>
            <p:nvPr/>
          </p:nvSpPr>
          <p:spPr bwMode="auto">
            <a:xfrm>
              <a:off x="849313" y="305117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9" name="Oval 93"/>
            <p:cNvSpPr>
              <a:spLocks noChangeAspect="1" noChangeArrowheads="1"/>
            </p:cNvSpPr>
            <p:nvPr/>
          </p:nvSpPr>
          <p:spPr bwMode="auto">
            <a:xfrm>
              <a:off x="1504950" y="3051175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0" name="Oval 94"/>
            <p:cNvSpPr>
              <a:spLocks noChangeAspect="1" noChangeArrowheads="1"/>
            </p:cNvSpPr>
            <p:nvPr/>
          </p:nvSpPr>
          <p:spPr bwMode="auto">
            <a:xfrm>
              <a:off x="1831975" y="305117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1" name="Oval 95"/>
            <p:cNvSpPr>
              <a:spLocks noChangeAspect="1" noChangeArrowheads="1"/>
            </p:cNvSpPr>
            <p:nvPr/>
          </p:nvSpPr>
          <p:spPr bwMode="auto">
            <a:xfrm>
              <a:off x="2159000" y="305117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2" name="Oval 96"/>
            <p:cNvSpPr>
              <a:spLocks noChangeAspect="1" noChangeArrowheads="1"/>
            </p:cNvSpPr>
            <p:nvPr/>
          </p:nvSpPr>
          <p:spPr bwMode="auto">
            <a:xfrm>
              <a:off x="2487613" y="305117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3" name="Oval 97"/>
            <p:cNvSpPr>
              <a:spLocks noChangeAspect="1" noChangeArrowheads="1"/>
            </p:cNvSpPr>
            <p:nvPr/>
          </p:nvSpPr>
          <p:spPr bwMode="auto">
            <a:xfrm>
              <a:off x="522288" y="3378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4" name="Oval 98"/>
            <p:cNvSpPr>
              <a:spLocks noChangeAspect="1" noChangeArrowheads="1"/>
            </p:cNvSpPr>
            <p:nvPr/>
          </p:nvSpPr>
          <p:spPr bwMode="auto">
            <a:xfrm>
              <a:off x="849313" y="337820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5" name="Oval 99"/>
            <p:cNvSpPr>
              <a:spLocks noChangeAspect="1" noChangeArrowheads="1"/>
            </p:cNvSpPr>
            <p:nvPr/>
          </p:nvSpPr>
          <p:spPr bwMode="auto">
            <a:xfrm>
              <a:off x="1176338" y="3378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6" name="Oval 100"/>
            <p:cNvSpPr>
              <a:spLocks noChangeAspect="1" noChangeArrowheads="1"/>
            </p:cNvSpPr>
            <p:nvPr/>
          </p:nvSpPr>
          <p:spPr bwMode="auto">
            <a:xfrm>
              <a:off x="1504950" y="3378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7" name="Oval 101"/>
            <p:cNvSpPr>
              <a:spLocks noChangeAspect="1" noChangeArrowheads="1"/>
            </p:cNvSpPr>
            <p:nvPr/>
          </p:nvSpPr>
          <p:spPr bwMode="auto">
            <a:xfrm>
              <a:off x="1831975" y="3378200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8" name="Oval 102"/>
            <p:cNvSpPr>
              <a:spLocks noChangeAspect="1" noChangeArrowheads="1"/>
            </p:cNvSpPr>
            <p:nvPr/>
          </p:nvSpPr>
          <p:spPr bwMode="auto">
            <a:xfrm>
              <a:off x="2487613" y="337820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9" name="Oval 103"/>
            <p:cNvSpPr>
              <a:spLocks noChangeAspect="1" noChangeArrowheads="1"/>
            </p:cNvSpPr>
            <p:nvPr/>
          </p:nvSpPr>
          <p:spPr bwMode="auto">
            <a:xfrm>
              <a:off x="522288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0" name="Oval 104"/>
            <p:cNvSpPr>
              <a:spLocks noChangeAspect="1" noChangeArrowheads="1"/>
            </p:cNvSpPr>
            <p:nvPr/>
          </p:nvSpPr>
          <p:spPr bwMode="auto">
            <a:xfrm>
              <a:off x="849313" y="403383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1" name="Oval 105"/>
            <p:cNvSpPr>
              <a:spLocks noChangeAspect="1" noChangeArrowheads="1"/>
            </p:cNvSpPr>
            <p:nvPr/>
          </p:nvSpPr>
          <p:spPr bwMode="auto">
            <a:xfrm>
              <a:off x="1176338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2" name="Oval 106"/>
            <p:cNvSpPr>
              <a:spLocks noChangeAspect="1" noChangeArrowheads="1"/>
            </p:cNvSpPr>
            <p:nvPr/>
          </p:nvSpPr>
          <p:spPr bwMode="auto">
            <a:xfrm>
              <a:off x="1504950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3" name="Oval 107"/>
            <p:cNvSpPr>
              <a:spLocks noChangeAspect="1" noChangeArrowheads="1"/>
            </p:cNvSpPr>
            <p:nvPr/>
          </p:nvSpPr>
          <p:spPr bwMode="auto">
            <a:xfrm>
              <a:off x="2159000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4" name="Oval 108"/>
            <p:cNvSpPr>
              <a:spLocks noChangeAspect="1" noChangeArrowheads="1"/>
            </p:cNvSpPr>
            <p:nvPr/>
          </p:nvSpPr>
          <p:spPr bwMode="auto">
            <a:xfrm>
              <a:off x="2487613" y="4033838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6" name="Text Box 109"/>
          <p:cNvSpPr txBox="1">
            <a:spLocks noChangeArrowheads="1"/>
          </p:cNvSpPr>
          <p:nvPr/>
        </p:nvSpPr>
        <p:spPr bwMode="auto">
          <a:xfrm>
            <a:off x="1163490" y="4221164"/>
            <a:ext cx="647849" cy="5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rgbClr val="FF0000"/>
                </a:solidFill>
                <a:latin typeface="Times" charset="0"/>
              </a:rPr>
              <a:t>A</a:t>
            </a:r>
            <a:r>
              <a:rPr lang="en-US" sz="3200" baseline="30000" dirty="0">
                <a:solidFill>
                  <a:srgbClr val="FF0000"/>
                </a:solidFill>
                <a:latin typeface="Times" charset="0"/>
              </a:rPr>
              <a:t>T</a:t>
            </a:r>
          </a:p>
        </p:txBody>
      </p:sp>
      <p:sp>
        <p:nvSpPr>
          <p:cNvPr id="37897" name="Oval 110"/>
          <p:cNvSpPr>
            <a:spLocks noChangeAspect="1" noChangeArrowheads="1"/>
          </p:cNvSpPr>
          <p:nvPr/>
        </p:nvSpPr>
        <p:spPr bwMode="auto">
          <a:xfrm>
            <a:off x="4664101" y="263527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898" name="Oval 111"/>
          <p:cNvSpPr>
            <a:spLocks noChangeAspect="1" noChangeArrowheads="1"/>
          </p:cNvSpPr>
          <p:nvPr/>
        </p:nvSpPr>
        <p:spPr bwMode="auto">
          <a:xfrm>
            <a:off x="4664101" y="361794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899" name="Oval 112"/>
          <p:cNvSpPr>
            <a:spLocks noChangeAspect="1" noChangeArrowheads="1"/>
          </p:cNvSpPr>
          <p:nvPr/>
        </p:nvSpPr>
        <p:spPr bwMode="auto">
          <a:xfrm>
            <a:off x="4664101" y="198122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0" name="Oval 113"/>
          <p:cNvSpPr>
            <a:spLocks noChangeAspect="1" noChangeArrowheads="1"/>
          </p:cNvSpPr>
          <p:nvPr/>
        </p:nvSpPr>
        <p:spPr bwMode="auto">
          <a:xfrm>
            <a:off x="4664101" y="23082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1" name="Oval 114"/>
          <p:cNvSpPr>
            <a:spLocks noChangeAspect="1" noChangeArrowheads="1"/>
          </p:cNvSpPr>
          <p:nvPr/>
        </p:nvSpPr>
        <p:spPr bwMode="auto">
          <a:xfrm>
            <a:off x="4664101" y="329091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2" name="Oval 115"/>
          <p:cNvSpPr>
            <a:spLocks noChangeAspect="1" noChangeArrowheads="1"/>
          </p:cNvSpPr>
          <p:nvPr/>
        </p:nvSpPr>
        <p:spPr bwMode="auto">
          <a:xfrm>
            <a:off x="4664101" y="39465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3" name="Oval 116"/>
          <p:cNvSpPr>
            <a:spLocks noChangeAspect="1" noChangeArrowheads="1"/>
          </p:cNvSpPr>
          <p:nvPr/>
        </p:nvSpPr>
        <p:spPr bwMode="auto">
          <a:xfrm>
            <a:off x="3581426" y="294007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4" name="Oval 117"/>
          <p:cNvSpPr>
            <a:spLocks noChangeAspect="1" noChangeArrowheads="1"/>
          </p:cNvSpPr>
          <p:nvPr/>
        </p:nvSpPr>
        <p:spPr bwMode="auto">
          <a:xfrm>
            <a:off x="3581426" y="392274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5" name="Oval 118"/>
          <p:cNvSpPr>
            <a:spLocks noChangeAspect="1" noChangeArrowheads="1"/>
          </p:cNvSpPr>
          <p:nvPr/>
        </p:nvSpPr>
        <p:spPr bwMode="auto">
          <a:xfrm>
            <a:off x="3581426" y="228602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6" name="Oval 119"/>
          <p:cNvSpPr>
            <a:spLocks noChangeAspect="1" noChangeArrowheads="1"/>
          </p:cNvSpPr>
          <p:nvPr/>
        </p:nvSpPr>
        <p:spPr bwMode="auto">
          <a:xfrm>
            <a:off x="3581426" y="26130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7" name="Oval 120"/>
          <p:cNvSpPr>
            <a:spLocks noChangeAspect="1" noChangeArrowheads="1"/>
          </p:cNvSpPr>
          <p:nvPr/>
        </p:nvSpPr>
        <p:spPr bwMode="auto">
          <a:xfrm>
            <a:off x="3581426" y="359571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8" name="Oval 121"/>
          <p:cNvSpPr>
            <a:spLocks noChangeAspect="1" noChangeArrowheads="1"/>
          </p:cNvSpPr>
          <p:nvPr/>
        </p:nvSpPr>
        <p:spPr bwMode="auto">
          <a:xfrm>
            <a:off x="3581426" y="42513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9" name="Oval 122"/>
          <p:cNvSpPr>
            <a:spLocks noChangeAspect="1" noChangeArrowheads="1"/>
          </p:cNvSpPr>
          <p:nvPr/>
        </p:nvSpPr>
        <p:spPr bwMode="auto">
          <a:xfrm>
            <a:off x="3216301" y="2057426"/>
            <a:ext cx="136525" cy="1365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10" name="Oval 123"/>
          <p:cNvSpPr>
            <a:spLocks noChangeAspect="1" noChangeArrowheads="1"/>
          </p:cNvSpPr>
          <p:nvPr/>
        </p:nvSpPr>
        <p:spPr bwMode="auto">
          <a:xfrm>
            <a:off x="3444901" y="2759101"/>
            <a:ext cx="136525" cy="1365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915400" cy="542925"/>
          </a:xfrm>
        </p:spPr>
        <p:txBody>
          <a:bodyPr>
            <a:normAutofit/>
          </a:bodyPr>
          <a:lstStyle/>
          <a:p>
            <a:r>
              <a:rPr lang="en-US" b="0" dirty="0" smtClean="0">
                <a:latin typeface="Arial" charset="0"/>
              </a:rPr>
              <a:t>The (original) BLAS</a:t>
            </a:r>
            <a:endParaRPr lang="en-US" b="0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295" y="3913500"/>
            <a:ext cx="8758214" cy="189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1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Experts in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 pitchFamily="34" charset="0"/>
              </a:rPr>
              <a:t>mapping algorithms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to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 pitchFamily="34" charset="0"/>
              </a:rPr>
              <a:t>hardware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tune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 pitchFamily="34" charset="0"/>
              </a:rPr>
              <a:t>BLAS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for specific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 pitchFamily="34" charset="0"/>
              </a:rPr>
              <a:t>platforms.</a:t>
            </a:r>
          </a:p>
          <a:p>
            <a:pPr marL="285750" indent="-285750"/>
            <a:r>
              <a:rPr lang="en-US" sz="1800" dirty="0">
                <a:solidFill>
                  <a:srgbClr val="000000"/>
                </a:solidFill>
                <a:latin typeface="Arial"/>
                <a:cs typeface="Arial" pitchFamily="34" charset="0"/>
              </a:rPr>
              <a:t>E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xperts in numerical linear algebra build software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 pitchFamily="34" charset="0"/>
              </a:rPr>
              <a:t>on top of the BLAS to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get 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   high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 pitchFamily="34" charset="0"/>
              </a:rPr>
              <a:t>performance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“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 pitchFamily="34" charset="0"/>
              </a:rPr>
              <a:t>for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free.”</a:t>
            </a:r>
          </a:p>
          <a:p>
            <a:pPr>
              <a:buFontTx/>
              <a:buNone/>
            </a:pPr>
            <a:endParaRPr lang="en-US" sz="1800" dirty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algn="ctr"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Today every computer, phone, etc. comes with 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usr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/lib/</a:t>
            </a: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libblas</a:t>
            </a:r>
            <a:endParaRPr lang="en-US" sz="20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163076"/>
            <a:ext cx="9144000" cy="1061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The Basic Linear Algebra Subroutines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 had a revolutionary impact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on computational linear algebra.</a:t>
            </a:r>
          </a:p>
        </p:txBody>
      </p:sp>
      <p:graphicFrame>
        <p:nvGraphicFramePr>
          <p:cNvPr id="6" name="Table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75810523"/>
              </p:ext>
            </p:extLst>
          </p:nvPr>
        </p:nvGraphicFramePr>
        <p:xfrm>
          <a:off x="1216928" y="2364631"/>
          <a:ext cx="6339662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1621"/>
                <a:gridCol w="1532681"/>
                <a:gridCol w="2056972"/>
                <a:gridCol w="1998388"/>
              </a:tblGrid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BLAS 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vector</a:t>
                      </a:r>
                      <a:r>
                        <a:rPr lang="en-US" sz="1400" baseline="0" dirty="0" smtClean="0"/>
                        <a:t> ops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Lawson, Hanson,</a:t>
                      </a:r>
                      <a:r>
                        <a:rPr lang="en-US" sz="1200" baseline="0" dirty="0" smtClean="0"/>
                        <a:t> Kincaid, Krogh, </a:t>
                      </a:r>
                      <a:r>
                        <a:rPr lang="en-US" sz="1200" dirty="0" smtClean="0"/>
                        <a:t>1979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LINPACK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BLAS 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matrix-vector</a:t>
                      </a:r>
                      <a:r>
                        <a:rPr lang="en-US" sz="1400" baseline="0" dirty="0" smtClean="0"/>
                        <a:t> ops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/>
                        <a:t>Dongarra</a:t>
                      </a:r>
                      <a:r>
                        <a:rPr lang="en-US" sz="1200" dirty="0" smtClean="0"/>
                        <a:t>, Du </a:t>
                      </a:r>
                      <a:r>
                        <a:rPr lang="en-US" sz="1200" dirty="0" err="1" smtClean="0"/>
                        <a:t>Croz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err="1" smtClean="0"/>
                        <a:t>Hammarling</a:t>
                      </a:r>
                      <a:r>
                        <a:rPr lang="en-US" sz="1200" dirty="0" smtClean="0"/>
                        <a:t>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Hanson,</a:t>
                      </a:r>
                      <a:r>
                        <a:rPr lang="en-US" sz="1200" baseline="0" dirty="0" smtClean="0"/>
                        <a:t> 1988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LINPACK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on 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vector machines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BLAS 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matrix-matrix</a:t>
                      </a:r>
                      <a:r>
                        <a:rPr lang="en-US" sz="1400" baseline="0" dirty="0" smtClean="0"/>
                        <a:t> ops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Dongarra</a:t>
                      </a:r>
                      <a:r>
                        <a:rPr lang="en-US" sz="1200" dirty="0" smtClean="0"/>
                        <a:t>, Du </a:t>
                      </a:r>
                      <a:r>
                        <a:rPr lang="en-US" sz="1200" dirty="0" err="1" smtClean="0"/>
                        <a:t>Croz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err="1" smtClean="0"/>
                        <a:t>Hammarling</a:t>
                      </a:r>
                      <a:r>
                        <a:rPr lang="en-US" sz="1200" dirty="0" smtClean="0"/>
                        <a:t>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Hanson,</a:t>
                      </a:r>
                      <a:r>
                        <a:rPr lang="en-US" sz="1200" baseline="0" dirty="0" smtClean="0"/>
                        <a:t> 1990</a:t>
                      </a:r>
                      <a:endParaRPr lang="en-US" sz="12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LAPACK on 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cache based machines</a:t>
                      </a: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9627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42" y="1181100"/>
            <a:ext cx="8782049" cy="56769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, it is not reasonable to define a </a:t>
            </a:r>
            <a:r>
              <a:rPr lang="en-US" dirty="0" smtClean="0"/>
              <a:t>universal set </a:t>
            </a:r>
            <a:r>
              <a:rPr lang="en-US" dirty="0"/>
              <a:t>of graph algorithm building blocks:</a:t>
            </a:r>
          </a:p>
          <a:p>
            <a:pPr lvl="1"/>
            <a:r>
              <a:rPr lang="en-US" sz="2000" dirty="0" smtClean="0"/>
              <a:t>Huge diversity in matching algorithms to hardware platforms.</a:t>
            </a:r>
            <a:endParaRPr lang="en-US" sz="2000" dirty="0"/>
          </a:p>
          <a:p>
            <a:pPr lvl="1"/>
            <a:r>
              <a:rPr lang="en-US" sz="2000" dirty="0" smtClean="0"/>
              <a:t>No consensus on data structures and linguistic primitives.</a:t>
            </a:r>
          </a:p>
          <a:p>
            <a:pPr lvl="1"/>
            <a:r>
              <a:rPr lang="en-US" sz="2000" dirty="0" smtClean="0"/>
              <a:t>Lots of graph algorithms remain to be discovered.</a:t>
            </a:r>
            <a:endParaRPr lang="en-US" sz="2000" dirty="0"/>
          </a:p>
          <a:p>
            <a:pPr lvl="1"/>
            <a:r>
              <a:rPr lang="en-US" sz="2000" dirty="0"/>
              <a:t>Early standardization can inhibit </a:t>
            </a:r>
            <a:r>
              <a:rPr lang="en-US" sz="2000" dirty="0" smtClean="0"/>
              <a:t>innovation.</a:t>
            </a:r>
            <a:endParaRPr lang="en-US" sz="2000" dirty="0"/>
          </a:p>
          <a:p>
            <a:r>
              <a:rPr lang="en-US" dirty="0">
                <a:solidFill>
                  <a:srgbClr val="FF0000"/>
                </a:solidFill>
              </a:rPr>
              <a:t>Yes</a:t>
            </a:r>
            <a:r>
              <a:rPr lang="en-US" dirty="0">
                <a:solidFill>
                  <a:srgbClr val="000000"/>
                </a:solidFill>
              </a:rPr>
              <a:t>, it is reasonable to define a common set of graph algorithm building blocks … for Graphs as Linear </a:t>
            </a:r>
            <a:r>
              <a:rPr lang="en-US" dirty="0" smtClean="0">
                <a:solidFill>
                  <a:srgbClr val="000000"/>
                </a:solidFill>
              </a:rPr>
              <a:t>Algebra: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Representing graphs in the language of linear algebra is a mature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field.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lgorithms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, high level interfaces, and implementations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vary.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But 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the core primitives are well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established.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7256" y="1"/>
            <a:ext cx="8568144" cy="1002036"/>
          </a:xfrm>
        </p:spPr>
        <p:txBody>
          <a:bodyPr>
            <a:normAutofit/>
          </a:bodyPr>
          <a:lstStyle/>
          <a:p>
            <a:r>
              <a:rPr lang="en-US" b="0" dirty="0"/>
              <a:t>Can we define and </a:t>
            </a:r>
            <a:r>
              <a:rPr lang="en-US" b="0" dirty="0" smtClean="0"/>
              <a:t>standardize </a:t>
            </a:r>
            <a:br>
              <a:rPr lang="en-US" b="0" dirty="0" smtClean="0"/>
            </a:br>
            <a:r>
              <a:rPr lang="en-US" b="0" dirty="0" smtClean="0"/>
              <a:t>the “Graph BLAS”?</a:t>
            </a:r>
            <a:endParaRPr lang="en-US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765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3640"/>
            <a:ext cx="9144000" cy="3420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249" y="3007262"/>
            <a:ext cx="6324600" cy="2578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51795" y="5977997"/>
            <a:ext cx="8745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Graph Algorithm Building Blocks workshop: GABB @ IPDPS May 2014</a:t>
            </a:r>
            <a:endParaRPr lang="en-US"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01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24"/>
          <p:cNvGrpSpPr/>
          <p:nvPr/>
        </p:nvGrpSpPr>
        <p:grpSpPr>
          <a:xfrm>
            <a:off x="0" y="-53134"/>
            <a:ext cx="9144000" cy="1347939"/>
            <a:chOff x="0" y="-75570"/>
            <a:chExt cx="13004800" cy="1917070"/>
          </a:xfrm>
        </p:grpSpPr>
        <p:pic>
          <p:nvPicPr>
            <p:cNvPr id="126" name="Pictur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27" name="Rectangle 5"/>
            <p:cNvSpPr txBox="1">
              <a:spLocks noChangeArrowheads="1"/>
            </p:cNvSpPr>
            <p:nvPr/>
          </p:nvSpPr>
          <p:spPr bwMode="auto">
            <a:xfrm>
              <a:off x="272873" y="-75570"/>
              <a:ext cx="12031663" cy="14096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3200" kern="0" dirty="0" smtClean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Sparse array attribute survey</a:t>
              </a: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609669"/>
              </p:ext>
            </p:extLst>
          </p:nvPr>
        </p:nvGraphicFramePr>
        <p:xfrm>
          <a:off x="93380" y="1267810"/>
          <a:ext cx="8945570" cy="535120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20530"/>
                <a:gridCol w="728345"/>
                <a:gridCol w="803047"/>
                <a:gridCol w="784372"/>
                <a:gridCol w="821723"/>
                <a:gridCol w="1073577"/>
                <a:gridCol w="812650"/>
                <a:gridCol w="1083180"/>
                <a:gridCol w="765696"/>
                <a:gridCol w="952450"/>
              </a:tblGrid>
              <a:tr h="482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Function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Graph BLAS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Comb</a:t>
                      </a:r>
                      <a:r>
                        <a:rPr lang="en-US" sz="1400" baseline="0" dirty="0" smtClean="0"/>
                        <a:t> BLAS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Sparse BLAS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STINGER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D4M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SciDB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Tensor Toolbox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Julia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GraphLab</a:t>
                      </a:r>
                      <a:endParaRPr lang="en-US" sz="1400" dirty="0"/>
                    </a:p>
                  </a:txBody>
                  <a:tcPr/>
                </a:tc>
              </a:tr>
              <a:tr h="36069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Version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r633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2.2</a:t>
                      </a:r>
                      <a:endParaRPr lang="en-US" sz="1400" dirty="0"/>
                    </a:p>
                  </a:txBody>
                  <a:tcPr/>
                </a:tc>
              </a:tr>
              <a:tr h="33977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Language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F,C,</a:t>
                      </a:r>
                      <a:r>
                        <a:rPr lang="en-US" sz="1400" baseline="0" dirty="0" smtClean="0"/>
                        <a:t>C++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Matlab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C++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Matlab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C++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Julia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C++</a:t>
                      </a:r>
                      <a:endParaRPr lang="en-US" sz="1400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Dimension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1, 2</a:t>
                      </a:r>
                      <a:r>
                        <a:rPr lang="en-US" sz="1400" baseline="0" dirty="0" smtClean="0"/>
                        <a:t>, 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r>
                        <a:rPr lang="en-US" sz="1400" baseline="0" dirty="0" smtClean="0"/>
                        <a:t> to 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2,</a:t>
                      </a:r>
                      <a:r>
                        <a:rPr lang="en-US" sz="1400" baseline="0" dirty="0" smtClean="0"/>
                        <a:t> 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1,2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Index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0 or 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 or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±N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0</a:t>
                      </a:r>
                      <a:endParaRPr lang="en-US" sz="1400" b="0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Index</a:t>
                      </a:r>
                      <a:r>
                        <a:rPr lang="en-US" sz="1400" b="1" baseline="0" dirty="0" smtClean="0"/>
                        <a:t> Type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uint64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/>
                        <a:t>uint64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int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int64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double, 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int64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double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any </a:t>
                      </a:r>
                      <a:r>
                        <a:rPr lang="en-US" sz="1400" b="0" dirty="0" err="1" smtClean="0"/>
                        <a:t>int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uint64</a:t>
                      </a:r>
                      <a:endParaRPr lang="en-US" sz="1400" b="0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Value Type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single,</a:t>
                      </a:r>
                    </a:p>
                    <a:p>
                      <a:r>
                        <a:rPr lang="en-US" sz="1050" dirty="0" smtClean="0"/>
                        <a:t>double, complex 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int64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logical, double, complex, 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logical, double, complex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user</a:t>
                      </a:r>
                      <a:endParaRPr lang="en-US" sz="1050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Null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b="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b="0" dirty="0" smtClean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≤0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int64(-1)</a:t>
                      </a:r>
                      <a:endParaRPr lang="en-US" sz="1400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Sparse</a:t>
                      </a:r>
                      <a:r>
                        <a:rPr lang="en-US" sz="1400" b="1" baseline="0" dirty="0" smtClean="0"/>
                        <a:t>           Format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b="0" dirty="0" smtClean="0"/>
                        <a:t>?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b="0" dirty="0" smtClean="0"/>
                        <a:t>tuple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undef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linked list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dense,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csc</a:t>
                      </a:r>
                      <a:r>
                        <a:rPr lang="en-US" sz="1400" dirty="0" smtClean="0"/>
                        <a:t>, tuple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dense, </a:t>
                      </a:r>
                      <a:r>
                        <a:rPr lang="en-US" sz="1400" dirty="0" err="1" smtClean="0"/>
                        <a:t>csc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csc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csr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csc</a:t>
                      </a:r>
                      <a:endParaRPr lang="en-US" sz="1400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Parallel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2D block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arbitrary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N-D</a:t>
                      </a:r>
                      <a:r>
                        <a:rPr lang="en-US" sz="1100" baseline="0" dirty="0" smtClean="0"/>
                        <a:t> block, cyclic w/overlap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N-D</a:t>
                      </a:r>
                      <a:r>
                        <a:rPr lang="en-US" sz="1100" baseline="0" dirty="0" smtClean="0"/>
                        <a:t> block, cyclic w/overlap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Edge based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w/</a:t>
                      </a:r>
                      <a:r>
                        <a:rPr lang="en-US" sz="1100" baseline="0" dirty="0" smtClean="0"/>
                        <a:t> vertex split</a:t>
                      </a:r>
                      <a:endParaRPr lang="en-US" sz="1100" dirty="0" smtClean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+ operations</a:t>
                      </a:r>
                    </a:p>
                    <a:p>
                      <a:r>
                        <a:rPr lang="en-US" sz="1400" b="1" dirty="0" smtClean="0"/>
                        <a:t>*</a:t>
                      </a:r>
                      <a:r>
                        <a:rPr lang="en-US" sz="1400" b="1" baseline="0" dirty="0" smtClean="0"/>
                        <a:t> operations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/>
                        <a:t>user?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/>
                        <a:t>user?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/>
                        <a:t>user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</a:t>
                      </a:r>
                    </a:p>
                    <a:p>
                      <a:r>
                        <a:rPr lang="en-US" sz="1400" dirty="0" smtClean="0"/>
                        <a:t>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</a:t>
                      </a:r>
                    </a:p>
                    <a:p>
                      <a:r>
                        <a:rPr lang="en-US" sz="1400" dirty="0" smtClean="0"/>
                        <a:t>user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+,*,</a:t>
                      </a:r>
                      <a:r>
                        <a:rPr lang="en-US" sz="1200" dirty="0" err="1" smtClean="0"/>
                        <a:t>max,min</a:t>
                      </a:r>
                      <a:r>
                        <a:rPr lang="en-US" sz="1200" dirty="0" smtClean="0"/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</a:t>
                      </a:r>
                      <a:r>
                        <a:rPr lang="en-US" sz="1200" dirty="0" smtClean="0"/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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</a:t>
                      </a:r>
                    </a:p>
                    <a:p>
                      <a:r>
                        <a:rPr lang="en-US" sz="1400" dirty="0" smtClean="0"/>
                        <a:t>user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</a:t>
                      </a:r>
                    </a:p>
                    <a:p>
                      <a:r>
                        <a:rPr lang="en-US" sz="1400" dirty="0" smtClean="0"/>
                        <a:t>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</a:t>
                      </a:r>
                    </a:p>
                    <a:p>
                      <a:r>
                        <a:rPr lang="en-US" sz="1400" dirty="0" smtClean="0"/>
                        <a:t>user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</a:t>
                      </a:r>
                    </a:p>
                    <a:p>
                      <a:r>
                        <a:rPr lang="en-US" sz="1400" dirty="0" smtClean="0"/>
                        <a:t>user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2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24"/>
          <p:cNvGrpSpPr/>
          <p:nvPr/>
        </p:nvGrpSpPr>
        <p:grpSpPr>
          <a:xfrm>
            <a:off x="0" y="-22154"/>
            <a:ext cx="9144000" cy="1316959"/>
            <a:chOff x="0" y="-31510"/>
            <a:chExt cx="13004800" cy="1873010"/>
          </a:xfrm>
        </p:grpSpPr>
        <p:pic>
          <p:nvPicPr>
            <p:cNvPr id="126" name="Pictur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27" name="Rectangle 5"/>
            <p:cNvSpPr txBox="1">
              <a:spLocks noChangeArrowheads="1"/>
            </p:cNvSpPr>
            <p:nvPr/>
          </p:nvSpPr>
          <p:spPr bwMode="auto">
            <a:xfrm>
              <a:off x="272873" y="-31510"/>
              <a:ext cx="12031663" cy="7435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3200" kern="0" dirty="0" smtClean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Matrix times matrix over </a:t>
              </a:r>
              <a:r>
                <a:rPr lang="en-US" sz="3200" kern="0" dirty="0" err="1" smtClean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semiring</a:t>
              </a:r>
              <a:endParaRPr lang="en-US" sz="3200" kern="0" dirty="0">
                <a:solidFill>
                  <a:srgbClr val="FFFF00"/>
                </a:solidFill>
                <a:latin typeface="Calibri"/>
                <a:ea typeface="+mn-ea"/>
                <a:sym typeface="Arial Bold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1723" y="1173931"/>
            <a:ext cx="4215964" cy="384720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u="sng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Inputs</a:t>
            </a:r>
            <a:endParaRPr lang="en-US" sz="2400" u="sng" baseline="30000" dirty="0" smtClean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matrix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: </a:t>
            </a:r>
            <a:r>
              <a:rPr lang="en-US" sz="2400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ea typeface="+mn-ea"/>
                <a:cs typeface="Times"/>
              </a:rPr>
              <a:t>S</a:t>
            </a:r>
            <a:r>
              <a:rPr lang="en-US" sz="2400" baseline="300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MxN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(sparse or dense)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matrix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: </a:t>
            </a:r>
            <a:r>
              <a:rPr lang="en-US" sz="2400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ea typeface="+mn-ea"/>
                <a:cs typeface="Times"/>
              </a:rPr>
              <a:t>S</a:t>
            </a:r>
            <a:r>
              <a:rPr lang="en-US" sz="2400" baseline="300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NxL</a:t>
            </a:r>
            <a:r>
              <a:rPr lang="en-US" sz="2400" baseline="30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(sparse or dense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)</a:t>
            </a:r>
            <a:endParaRPr lang="en-US" sz="2400" dirty="0" smtClean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u="sng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Optional Inputs</a:t>
            </a:r>
            <a:endParaRPr lang="en-US" sz="2400" u="sng" baseline="30000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matrix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: </a:t>
            </a:r>
            <a:r>
              <a:rPr lang="en-US" sz="2400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ea typeface="+mn-ea"/>
                <a:cs typeface="Times"/>
              </a:rPr>
              <a:t>S</a:t>
            </a:r>
            <a:r>
              <a:rPr lang="en-US" sz="2400" baseline="300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MxL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(sparse or dense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scalar “add” function </a:t>
            </a:r>
            <a:r>
              <a:rPr lang="en-US" sz="2000" dirty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</a:t>
            </a:r>
            <a:endParaRPr lang="en-US" sz="2400" dirty="0" smtClean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scalar “multiply” function </a:t>
            </a:r>
            <a:r>
              <a:rPr lang="en-US" sz="2000" dirty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</a:t>
            </a:r>
            <a:endParaRPr lang="en-US" sz="2400" dirty="0" smtClean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transpose flags for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,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B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,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C</a:t>
            </a:r>
            <a:endParaRPr lang="en-US" sz="2400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u="sng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Outputs</a:t>
            </a:r>
            <a:endParaRPr lang="en-US" sz="2400" u="sng" baseline="30000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matrix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: </a:t>
            </a:r>
            <a:r>
              <a:rPr lang="en-US" sz="2400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ea typeface="+mn-ea"/>
                <a:cs typeface="Times"/>
              </a:rPr>
              <a:t>S</a:t>
            </a:r>
            <a:r>
              <a:rPr lang="en-US" sz="2400" baseline="300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MxL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(sparse or dense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)</a:t>
            </a:r>
            <a:endParaRPr lang="en-US" sz="2000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37687" y="5021138"/>
            <a:ext cx="4906313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u="sng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Specific cases and function names: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SpGEMM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: sparse matrix times sparse matrix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SpMSpV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: sparse matrix times sparse vector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SpMV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:  Sparse matrix times dense vector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SpMM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: Sparse matrix times dense matrix</a:t>
            </a:r>
            <a:endParaRPr lang="en-US" sz="1800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723" y="5148373"/>
            <a:ext cx="4044992" cy="16927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u="sng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Notes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ea typeface="+mn-ea"/>
                <a:cs typeface="Times"/>
              </a:rPr>
              <a:t>S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is the set of scalars, user-specified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ea typeface="+mn-ea"/>
                <a:cs typeface="Times"/>
              </a:rPr>
              <a:t>S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defaults to IEEE double float</a:t>
            </a:r>
            <a:endParaRPr lang="en-US" sz="2000" dirty="0" smtClean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</a:t>
            </a:r>
            <a:r>
              <a:rPr lang="en-US" sz="2000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defaults to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floating-point +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</a:t>
            </a:r>
            <a:r>
              <a:rPr lang="en-US" sz="1400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defaults to floating-point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*</a:t>
            </a:r>
            <a:endParaRPr lang="en-US" sz="2000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6511" y="1173931"/>
            <a:ext cx="4583290" cy="3662541"/>
          </a:xfrm>
          <a:prstGeom prst="rect">
            <a:avLst/>
          </a:prstGeom>
          <a:solidFill>
            <a:srgbClr val="FFFFFF"/>
          </a:solidFill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u="sng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Implements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 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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=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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.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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B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200" b="1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for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j = 1 : 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  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i,k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) =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i,k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)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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i,j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)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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j,k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))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200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 If input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C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is omitted, implements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  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=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A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</a:t>
            </a:r>
            <a:r>
              <a:rPr lang="en-US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.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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B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200" b="1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 Transpose flags specify operation </a:t>
            </a:r>
            <a:b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</a:b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     on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A</a:t>
            </a:r>
            <a:r>
              <a:rPr lang="en-US" sz="2400" baseline="30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T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,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B</a:t>
            </a:r>
            <a:r>
              <a:rPr lang="en-US" sz="2400" baseline="30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T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, and/or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C</a:t>
            </a:r>
            <a:r>
              <a:rPr lang="en-US" sz="2400" baseline="30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T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instead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400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9419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24"/>
          <p:cNvGrpSpPr/>
          <p:nvPr/>
        </p:nvGrpSpPr>
        <p:grpSpPr>
          <a:xfrm>
            <a:off x="0" y="-22154"/>
            <a:ext cx="9144000" cy="1316959"/>
            <a:chOff x="0" y="-31510"/>
            <a:chExt cx="13004800" cy="1873010"/>
          </a:xfrm>
        </p:grpSpPr>
        <p:pic>
          <p:nvPicPr>
            <p:cNvPr id="126" name="Pictur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27" name="Rectangle 5"/>
            <p:cNvSpPr txBox="1">
              <a:spLocks noChangeArrowheads="1"/>
            </p:cNvSpPr>
            <p:nvPr/>
          </p:nvSpPr>
          <p:spPr bwMode="auto">
            <a:xfrm>
              <a:off x="272873" y="-31510"/>
              <a:ext cx="12031663" cy="7435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3200" kern="0" dirty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Sparse m</a:t>
              </a:r>
              <a:r>
                <a:rPr lang="en-US" sz="3200" kern="0" dirty="0" smtClean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atrix </a:t>
              </a:r>
              <a:r>
                <a:rPr lang="en-US" sz="3200" kern="0" dirty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i</a:t>
              </a:r>
              <a:r>
                <a:rPr lang="en-US" sz="3200" kern="0" dirty="0" smtClean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ndexing &amp; </a:t>
              </a:r>
              <a:r>
                <a:rPr lang="en-US" sz="3200" kern="0" dirty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a</a:t>
              </a:r>
              <a:r>
                <a:rPr lang="en-US" sz="3200" kern="0" dirty="0" smtClean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ssignment</a:t>
              </a:r>
              <a:endParaRPr lang="en-US" sz="3200" kern="0" dirty="0">
                <a:solidFill>
                  <a:srgbClr val="FFFF00"/>
                </a:solidFill>
                <a:latin typeface="Calibri"/>
                <a:ea typeface="+mn-ea"/>
                <a:sym typeface="Arial Bold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1723" y="1173931"/>
            <a:ext cx="4215964" cy="384720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u="sng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Inputs</a:t>
            </a:r>
            <a:endParaRPr lang="en-US" sz="2400" u="sng" baseline="30000" dirty="0" smtClean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matrix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: </a:t>
            </a:r>
            <a:r>
              <a:rPr lang="en-US" sz="2400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ea typeface="+mn-ea"/>
                <a:cs typeface="Times"/>
              </a:rPr>
              <a:t>S</a:t>
            </a:r>
            <a:r>
              <a:rPr lang="en-US" sz="2400" baseline="300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MxN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(sparse)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matrix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: </a:t>
            </a:r>
            <a:r>
              <a:rPr lang="en-US" sz="2400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ea typeface="+mn-ea"/>
                <a:cs typeface="Times"/>
              </a:rPr>
              <a:t>S</a:t>
            </a:r>
            <a:r>
              <a:rPr lang="en-US" sz="2400" baseline="300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|</a:t>
            </a:r>
            <a:r>
              <a:rPr lang="en-US" sz="2400" i="1" baseline="300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p</a:t>
            </a:r>
            <a:r>
              <a:rPr lang="en-US" sz="2400" baseline="300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|x|</a:t>
            </a:r>
            <a:r>
              <a:rPr lang="en-US" sz="2400" i="1" baseline="300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q</a:t>
            </a:r>
            <a:r>
              <a:rPr lang="en-US" sz="2400" baseline="30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|  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(sparse)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vector </a:t>
            </a:r>
            <a:r>
              <a:rPr lang="en-US" sz="2400" i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p </a:t>
            </a:r>
            <a:r>
              <a:rPr lang="en-US" sz="2000" dirty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</a:t>
            </a:r>
            <a:r>
              <a:rPr lang="en-US" sz="20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{1, …, M}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vector </a:t>
            </a:r>
            <a:r>
              <a:rPr lang="en-US" sz="2400" i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q </a:t>
            </a:r>
            <a:r>
              <a:rPr lang="en-US" sz="2000" dirty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</a:t>
            </a:r>
            <a:r>
              <a:rPr lang="en-US" sz="20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{1, …, N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}</a:t>
            </a:r>
            <a:endParaRPr lang="en-US" sz="2400" dirty="0" smtClean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u="sng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Optional Inputs</a:t>
            </a:r>
            <a:endParaRPr lang="en-US" sz="2400" u="sng" baseline="30000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none</a:t>
            </a:r>
            <a:endParaRPr lang="en-US" sz="2400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u="sng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Outputs</a:t>
            </a:r>
            <a:endParaRPr lang="en-US" sz="2400" u="sng" baseline="30000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matrix </a:t>
            </a:r>
            <a:r>
              <a:rPr lang="en-US" sz="2400" b="1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A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: </a:t>
            </a:r>
            <a:r>
              <a:rPr lang="en-US" sz="2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ea typeface="+mn-ea"/>
                <a:cs typeface="Times"/>
              </a:rPr>
              <a:t>S</a:t>
            </a:r>
            <a:r>
              <a:rPr lang="en-US" sz="2400" baseline="30000" dirty="0" err="1">
                <a:solidFill>
                  <a:prstClr val="black"/>
                </a:solidFill>
                <a:latin typeface="Times"/>
                <a:ea typeface="+mn-ea"/>
                <a:cs typeface="Times"/>
              </a:rPr>
              <a:t>MxN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 </a:t>
            </a:r>
            <a:r>
              <a:rPr lang="en-US" sz="20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(sparse)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matrix </a:t>
            </a:r>
            <a:r>
              <a:rPr lang="en-US" sz="2400" b="1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B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: </a:t>
            </a:r>
            <a:r>
              <a:rPr lang="en-US" sz="2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ea typeface="+mn-ea"/>
                <a:cs typeface="Times"/>
              </a:rPr>
              <a:t>S</a:t>
            </a:r>
            <a:r>
              <a:rPr lang="en-US" sz="2400" baseline="30000" dirty="0" err="1">
                <a:solidFill>
                  <a:prstClr val="black"/>
                </a:solidFill>
                <a:latin typeface="Times"/>
                <a:ea typeface="+mn-ea"/>
                <a:cs typeface="Times"/>
              </a:rPr>
              <a:t>|</a:t>
            </a:r>
            <a:r>
              <a:rPr lang="en-US" sz="2400" i="1" baseline="30000" dirty="0" err="1">
                <a:solidFill>
                  <a:prstClr val="black"/>
                </a:solidFill>
                <a:latin typeface="Times"/>
                <a:ea typeface="+mn-ea"/>
                <a:cs typeface="Times"/>
              </a:rPr>
              <a:t>p</a:t>
            </a:r>
            <a:r>
              <a:rPr lang="en-US" sz="2400" baseline="30000" dirty="0" err="1">
                <a:solidFill>
                  <a:prstClr val="black"/>
                </a:solidFill>
                <a:latin typeface="Times"/>
                <a:ea typeface="+mn-ea"/>
                <a:cs typeface="Times"/>
              </a:rPr>
              <a:t>|x|</a:t>
            </a:r>
            <a:r>
              <a:rPr lang="en-US" sz="2400" i="1" baseline="30000" dirty="0" err="1">
                <a:solidFill>
                  <a:prstClr val="black"/>
                </a:solidFill>
                <a:latin typeface="Times"/>
                <a:ea typeface="+mn-ea"/>
                <a:cs typeface="Times"/>
              </a:rPr>
              <a:t>q</a:t>
            </a:r>
            <a:r>
              <a:rPr lang="en-US" sz="2400" baseline="300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|   </a:t>
            </a:r>
            <a:r>
              <a:rPr lang="en-US" sz="20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(sparse)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37687" y="5021138"/>
            <a:ext cx="4906313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u="sng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Specific cases and function names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SpRef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: get sub-matrix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SpAsgn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: assign to sub-matrix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000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000" dirty="0" smtClean="0">
              <a:solidFill>
                <a:prstClr val="black"/>
              </a:solidFill>
              <a:latin typeface="Times"/>
              <a:ea typeface="+mn-ea"/>
              <a:cs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723" y="5148373"/>
            <a:ext cx="4044992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u="sng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Notes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ea typeface="+mn-ea"/>
                <a:cs typeface="Times"/>
              </a:rPr>
              <a:t>S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is the set of scalars, user-specified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ea typeface="+mn-ea"/>
                <a:cs typeface="Times"/>
              </a:rPr>
              <a:t>S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defaults to IEEE double float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|</a:t>
            </a:r>
            <a:r>
              <a:rPr lang="en-US" sz="2000" i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p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| = length of vector </a:t>
            </a:r>
            <a:r>
              <a:rPr lang="en-US" sz="2000" i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p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|</a:t>
            </a:r>
            <a:r>
              <a:rPr lang="en-US" sz="2000" i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q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| </a:t>
            </a:r>
            <a:r>
              <a:rPr lang="en-US" sz="20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= length of vector </a:t>
            </a:r>
            <a:r>
              <a:rPr lang="en-US" sz="2000" i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q</a:t>
            </a:r>
            <a:endParaRPr lang="en-US" sz="2000" i="1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6511" y="1173931"/>
            <a:ext cx="4583290" cy="3785652"/>
          </a:xfrm>
          <a:prstGeom prst="rect">
            <a:avLst/>
          </a:prstGeom>
          <a:solidFill>
            <a:srgbClr val="FFFFFF"/>
          </a:solidFill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u="sng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SpRef</a:t>
            </a:r>
            <a:r>
              <a:rPr lang="en-US" sz="2400" u="sng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Implements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=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</a:t>
            </a:r>
            <a:r>
              <a:rPr lang="en-US" sz="2400" i="1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p</a:t>
            </a:r>
            <a:r>
              <a:rPr lang="en-US" sz="24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,</a:t>
            </a:r>
            <a:r>
              <a:rPr lang="en-US" sz="2400" i="1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q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)</a:t>
            </a:r>
            <a:endParaRPr lang="en-US" sz="2400" b="1" dirty="0" smtClean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200" b="1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for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= 1 : |</a:t>
            </a:r>
            <a:r>
              <a:rPr lang="en-US" sz="2400" i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|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  for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j 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= 1 :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|</a:t>
            </a:r>
            <a:r>
              <a:rPr lang="en-US" sz="2400" i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q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|</a:t>
            </a:r>
            <a:endParaRPr lang="en-US" sz="2400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    B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i,j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) 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= </a:t>
            </a:r>
            <a:r>
              <a:rPr lang="en-US" sz="2400" b="1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A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),</a:t>
            </a:r>
            <a:r>
              <a:rPr lang="en-US" sz="2400" i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q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(j))</a:t>
            </a:r>
            <a:endParaRPr lang="en-US" sz="2400" b="1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400" dirty="0" smtClean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u="sng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SpAsgn</a:t>
            </a:r>
            <a:r>
              <a:rPr lang="en-US" sz="2400" u="sng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u="sng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Implements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A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</a:t>
            </a:r>
            <a:r>
              <a:rPr lang="en-US" sz="2400" i="1" dirty="0" err="1">
                <a:solidFill>
                  <a:prstClr val="black"/>
                </a:solidFill>
                <a:latin typeface="Times"/>
                <a:ea typeface="+mn-ea"/>
                <a:cs typeface="Times"/>
              </a:rPr>
              <a:t>p</a:t>
            </a:r>
            <a:r>
              <a:rPr lang="en-US" sz="2400" dirty="0" err="1">
                <a:solidFill>
                  <a:prstClr val="black"/>
                </a:solidFill>
                <a:latin typeface="Times"/>
                <a:ea typeface="+mn-ea"/>
                <a:cs typeface="Times"/>
              </a:rPr>
              <a:t>,</a:t>
            </a:r>
            <a:r>
              <a:rPr lang="en-US" sz="2400" i="1" dirty="0" err="1">
                <a:solidFill>
                  <a:prstClr val="black"/>
                </a:solidFill>
                <a:latin typeface="Times"/>
                <a:ea typeface="+mn-ea"/>
                <a:cs typeface="Times"/>
              </a:rPr>
              <a:t>q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) =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B</a:t>
            </a:r>
            <a:endParaRPr lang="en-US" sz="2400" b="1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200" b="1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b="1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for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"/>
                <a:ea typeface="+mn-ea"/>
                <a:cs typeface="Times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= 1 : |</a:t>
            </a:r>
            <a:r>
              <a:rPr lang="en-US" sz="2400" i="1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|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b="1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  for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j = 1 : |</a:t>
            </a:r>
            <a:r>
              <a:rPr lang="en-US" sz="2400" i="1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q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|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   </a:t>
            </a:r>
            <a:r>
              <a:rPr lang="en-US" sz="2400" b="1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A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Times"/>
                <a:ea typeface="+mn-ea"/>
                <a:cs typeface="Times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),</a:t>
            </a:r>
            <a:r>
              <a:rPr lang="en-US" sz="2400" i="1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q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(j)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) = </a:t>
            </a:r>
            <a:r>
              <a:rPr lang="en-US" sz="2400" b="1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B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Times"/>
                <a:ea typeface="+mn-ea"/>
                <a:cs typeface="Times"/>
              </a:rPr>
              <a:t>i,j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)</a:t>
            </a:r>
            <a:endParaRPr lang="en-US" sz="2400" dirty="0" smtClean="0">
              <a:solidFill>
                <a:prstClr val="black"/>
              </a:solidFill>
              <a:latin typeface="Times"/>
              <a:ea typeface="+mn-ea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3078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24"/>
          <p:cNvGrpSpPr/>
          <p:nvPr/>
        </p:nvGrpSpPr>
        <p:grpSpPr>
          <a:xfrm>
            <a:off x="0" y="-22154"/>
            <a:ext cx="9144000" cy="1316959"/>
            <a:chOff x="0" y="-31510"/>
            <a:chExt cx="13004800" cy="1873010"/>
          </a:xfrm>
        </p:grpSpPr>
        <p:pic>
          <p:nvPicPr>
            <p:cNvPr id="126" name="Pictur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27" name="Rectangle 5"/>
            <p:cNvSpPr txBox="1">
              <a:spLocks noChangeArrowheads="1"/>
            </p:cNvSpPr>
            <p:nvPr/>
          </p:nvSpPr>
          <p:spPr bwMode="auto">
            <a:xfrm>
              <a:off x="272873" y="-31510"/>
              <a:ext cx="12031663" cy="7435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3200" kern="0" dirty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Element</a:t>
              </a:r>
              <a:r>
                <a:rPr lang="en-US" sz="3200" kern="0" dirty="0" smtClean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-wise </a:t>
              </a:r>
              <a:r>
                <a:rPr lang="en-US" sz="3200" kern="0" dirty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o</a:t>
              </a:r>
              <a:r>
                <a:rPr lang="en-US" sz="3200" kern="0" dirty="0" smtClean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perations</a:t>
              </a:r>
              <a:endParaRPr lang="en-US" sz="3200" kern="0" dirty="0">
                <a:solidFill>
                  <a:srgbClr val="FFFF00"/>
                </a:solidFill>
                <a:latin typeface="Calibri"/>
                <a:ea typeface="+mn-ea"/>
                <a:sym typeface="Arial Bold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1723" y="1173931"/>
            <a:ext cx="4215964" cy="378565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u="sng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Inputs</a:t>
            </a:r>
            <a:endParaRPr lang="en-US" sz="2400" u="sng" baseline="30000" dirty="0" smtClean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matrix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: </a:t>
            </a:r>
            <a:r>
              <a:rPr lang="en-US" sz="2400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ea typeface="+mn-ea"/>
                <a:cs typeface="Times"/>
              </a:rPr>
              <a:t>S</a:t>
            </a:r>
            <a:r>
              <a:rPr lang="en-US" sz="2400" baseline="300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MxN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(sparse or dense)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matrix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: </a:t>
            </a:r>
            <a:r>
              <a:rPr lang="en-US" sz="2400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ea typeface="+mn-ea"/>
                <a:cs typeface="Times"/>
              </a:rPr>
              <a:t>S</a:t>
            </a:r>
            <a:r>
              <a:rPr lang="en-US" sz="2400" baseline="300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MxN</a:t>
            </a:r>
            <a:r>
              <a:rPr lang="en-US" sz="2400" baseline="30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(sparse or dense)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400" u="sng" dirty="0" smtClean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u="sng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Optional Inputs</a:t>
            </a:r>
            <a:endParaRPr lang="en-US" sz="2400" u="sng" baseline="30000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matrix </a:t>
            </a:r>
            <a:r>
              <a:rPr lang="en-US" sz="2400" b="1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C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: </a:t>
            </a:r>
            <a:r>
              <a:rPr lang="en-US" sz="2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ea typeface="+mn-ea"/>
                <a:cs typeface="Times"/>
              </a:rPr>
              <a:t>S</a:t>
            </a:r>
            <a:r>
              <a:rPr lang="en-US" sz="2400" baseline="30000" dirty="0" err="1">
                <a:solidFill>
                  <a:prstClr val="black"/>
                </a:solidFill>
                <a:latin typeface="Times"/>
                <a:ea typeface="+mn-ea"/>
                <a:cs typeface="Times"/>
              </a:rPr>
              <a:t>MxN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(sparse or dense)</a:t>
            </a:r>
            <a:endParaRPr lang="en-US" sz="2400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scalar 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“add” function </a:t>
            </a:r>
            <a:r>
              <a:rPr lang="en-US" sz="2000" dirty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</a:t>
            </a:r>
            <a:endParaRPr lang="en-US" sz="2400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scalar “multiply” function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</a:t>
            </a:r>
            <a:endParaRPr lang="en-US" sz="2400" u="sng" dirty="0" smtClean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u="sng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Outputs</a:t>
            </a:r>
            <a:endParaRPr lang="en-US" sz="2400" u="sng" baseline="30000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matrix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: </a:t>
            </a:r>
            <a:r>
              <a:rPr lang="en-US" sz="2400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ea typeface="+mn-ea"/>
                <a:cs typeface="Times"/>
              </a:rPr>
              <a:t>S</a:t>
            </a:r>
            <a:r>
              <a:rPr lang="en-US" sz="2400" baseline="300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MxN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(sparse or dense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)</a:t>
            </a:r>
            <a:endParaRPr lang="en-US" sz="2000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37687" y="5021138"/>
            <a:ext cx="4906313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u="sng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Specific cases and function names: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SpEWiseX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: matrix </a:t>
            </a:r>
            <a:r>
              <a:rPr lang="en-US" sz="20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elementwise</a:t>
            </a:r>
            <a:endParaRPr lang="en-US" sz="2000" dirty="0" smtClean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M=1 or N=1: vector </a:t>
            </a:r>
            <a:r>
              <a:rPr lang="en-US" sz="20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elementwise</a:t>
            </a:r>
            <a:endParaRPr lang="en-US" sz="2000" dirty="0" smtClean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Scale: when </a:t>
            </a:r>
            <a:r>
              <a:rPr lang="en-US" sz="20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A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or </a:t>
            </a:r>
            <a:r>
              <a:rPr lang="en-US" sz="20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B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is a scalar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000" dirty="0" smtClean="0">
              <a:solidFill>
                <a:prstClr val="black"/>
              </a:solidFill>
              <a:latin typeface="Times"/>
              <a:ea typeface="+mn-ea"/>
              <a:cs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723" y="5148373"/>
            <a:ext cx="4044992" cy="16927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u="sng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Notes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ea typeface="+mn-ea"/>
                <a:cs typeface="Times"/>
              </a:rPr>
              <a:t>S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is the set of scalars, user-specified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ea typeface="+mn-ea"/>
                <a:cs typeface="Times"/>
              </a:rPr>
              <a:t>S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defaults to IEEE double float</a:t>
            </a:r>
            <a:endParaRPr lang="en-US" sz="2000" dirty="0" smtClean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</a:t>
            </a:r>
            <a:r>
              <a:rPr lang="en-US" sz="2000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defaults to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floating-point +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</a:t>
            </a:r>
            <a:r>
              <a:rPr lang="en-US" sz="1400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defaults to floating-point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*</a:t>
            </a:r>
            <a:endParaRPr lang="en-US" sz="2000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6511" y="1173931"/>
            <a:ext cx="4583290" cy="3600986"/>
          </a:xfrm>
          <a:prstGeom prst="rect">
            <a:avLst/>
          </a:prstGeom>
          <a:solidFill>
            <a:srgbClr val="FFFFFF"/>
          </a:solidFill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u="sng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Implements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 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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=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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B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200" b="1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for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= 1 : 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b="1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for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j 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= 1 : N</a:t>
            </a:r>
            <a:endParaRPr lang="en-US" sz="2400" dirty="0" smtClean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i,j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) =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i,j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)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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i,j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)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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i,j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))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200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 If input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C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is omitted, implements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  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=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A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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B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200" b="1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400" dirty="0" smtClean="0">
              <a:solidFill>
                <a:prstClr val="black"/>
              </a:solidFill>
              <a:latin typeface="Times"/>
              <a:ea typeface="+mn-ea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186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24"/>
          <p:cNvGrpSpPr/>
          <p:nvPr/>
        </p:nvGrpSpPr>
        <p:grpSpPr>
          <a:xfrm>
            <a:off x="0" y="-22154"/>
            <a:ext cx="9144000" cy="1316959"/>
            <a:chOff x="0" y="-31510"/>
            <a:chExt cx="13004800" cy="1873010"/>
          </a:xfrm>
        </p:grpSpPr>
        <p:pic>
          <p:nvPicPr>
            <p:cNvPr id="126" name="Pictur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27" name="Rectangle 5"/>
            <p:cNvSpPr txBox="1">
              <a:spLocks noChangeArrowheads="1"/>
            </p:cNvSpPr>
            <p:nvPr/>
          </p:nvSpPr>
          <p:spPr bwMode="auto">
            <a:xfrm>
              <a:off x="272873" y="-31510"/>
              <a:ext cx="12031663" cy="7435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3200" kern="0" dirty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Apply/Update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1723" y="1173931"/>
            <a:ext cx="4215964" cy="378565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u="sng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Inputs</a:t>
            </a:r>
            <a:endParaRPr lang="en-US" sz="2400" u="sng" baseline="30000" dirty="0" smtClean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matrix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: </a:t>
            </a:r>
            <a:r>
              <a:rPr lang="en-US" sz="2400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ea typeface="+mn-ea"/>
                <a:cs typeface="Times"/>
              </a:rPr>
              <a:t>S</a:t>
            </a:r>
            <a:r>
              <a:rPr lang="en-US" sz="2400" baseline="300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MxN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(sparse or dense)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400" u="sng" dirty="0" smtClean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u="sng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Optional Inputs</a:t>
            </a:r>
            <a:endParaRPr lang="en-US" sz="2400" u="sng" baseline="30000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matrix </a:t>
            </a:r>
            <a:r>
              <a:rPr lang="en-US" sz="2400" b="1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C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: </a:t>
            </a:r>
            <a:r>
              <a:rPr lang="en-US" sz="2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ea typeface="+mn-ea"/>
                <a:cs typeface="Times"/>
              </a:rPr>
              <a:t>S</a:t>
            </a:r>
            <a:r>
              <a:rPr lang="en-US" sz="2400" baseline="30000" dirty="0" err="1">
                <a:solidFill>
                  <a:prstClr val="black"/>
                </a:solidFill>
                <a:latin typeface="Times"/>
                <a:ea typeface="+mn-ea"/>
                <a:cs typeface="Times"/>
              </a:rPr>
              <a:t>MxN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(sparse or dense)</a:t>
            </a:r>
            <a:endParaRPr lang="en-US" sz="2400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scalar 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“add” function </a:t>
            </a:r>
            <a:r>
              <a:rPr lang="en-US" sz="2000" dirty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</a:t>
            </a:r>
            <a:endParaRPr lang="en-US" sz="2400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unary function f()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400" u="sng" dirty="0" smtClean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u="sng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Outputs</a:t>
            </a:r>
            <a:endParaRPr lang="en-US" sz="2400" u="sng" baseline="30000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matrix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: </a:t>
            </a:r>
            <a:r>
              <a:rPr lang="en-US" sz="2400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ea typeface="+mn-ea"/>
                <a:cs typeface="Times"/>
              </a:rPr>
              <a:t>S</a:t>
            </a:r>
            <a:r>
              <a:rPr lang="en-US" sz="2400" baseline="300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MxN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(sparse or dense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)</a:t>
            </a:r>
            <a:endParaRPr lang="en-US" sz="2000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37687" y="5021138"/>
            <a:ext cx="4906313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u="sng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Specific cases and function names: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Apply: matrix apply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M=1 or N=1: vector apply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000" dirty="0" smtClean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000" dirty="0" smtClean="0">
              <a:solidFill>
                <a:prstClr val="black"/>
              </a:solidFill>
              <a:latin typeface="Times"/>
              <a:ea typeface="+mn-ea"/>
              <a:cs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723" y="5148373"/>
            <a:ext cx="4044992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u="sng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Notes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ea typeface="+mn-ea"/>
                <a:cs typeface="Times"/>
              </a:rPr>
              <a:t>S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is the set of scalars, user-specified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ea typeface="+mn-ea"/>
                <a:cs typeface="Times"/>
              </a:rPr>
              <a:t>S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defaults to IEEE double float</a:t>
            </a:r>
            <a:endParaRPr lang="en-US" sz="2000" dirty="0" smtClean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</a:t>
            </a:r>
            <a:r>
              <a:rPr lang="en-US" sz="2000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defaults </a:t>
            </a:r>
            <a:r>
              <a:rPr lang="en-US" sz="20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to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floating-point +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000" dirty="0" smtClean="0">
              <a:solidFill>
                <a:prstClr val="black"/>
              </a:solidFill>
              <a:latin typeface="Times"/>
              <a:ea typeface="+mn-ea"/>
              <a:cs typeface="Time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6511" y="1173931"/>
            <a:ext cx="4583290" cy="3600986"/>
          </a:xfrm>
          <a:prstGeom prst="rect">
            <a:avLst/>
          </a:prstGeom>
          <a:solidFill>
            <a:srgbClr val="FFFFFF"/>
          </a:solidFill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u="sng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Implements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 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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= f(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200" b="1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for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= 1 : 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b="1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for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j 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= 1 :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 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if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A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Times"/>
                <a:ea typeface="+mn-ea"/>
                <a:cs typeface="Times"/>
              </a:rPr>
              <a:t>i,j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) ≠ 0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 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i,j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) =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i,j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)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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  <a:sym typeface="Symbol"/>
              </a:rPr>
              <a:t> f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i,j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))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200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 If input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C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is omitted, implements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   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= f(</a:t>
            </a:r>
            <a:r>
              <a:rPr lang="en-US" sz="2400" b="1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200" b="1" dirty="0">
              <a:solidFill>
                <a:prstClr val="black"/>
              </a:solidFill>
              <a:latin typeface="Times"/>
              <a:ea typeface="+mn-ea"/>
              <a:cs typeface="Time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Times"/>
                <a:ea typeface="+mn-ea"/>
                <a:cs typeface="Time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8712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915400" cy="542925"/>
          </a:xfrm>
        </p:spPr>
        <p:txBody>
          <a:bodyPr>
            <a:normAutofit/>
          </a:bodyPr>
          <a:lstStyle/>
          <a:p>
            <a:r>
              <a:rPr lang="en-US" b="0" dirty="0" smtClean="0">
                <a:latin typeface="Arial" charset="0"/>
              </a:rPr>
              <a:t>Conclusion</a:t>
            </a:r>
            <a:endParaRPr lang="en-US" b="0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707" y="1302187"/>
            <a:ext cx="8244855" cy="54455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charset="0"/>
              </a:rPr>
              <a:t>It </a:t>
            </a:r>
            <a:r>
              <a:rPr lang="en-US" dirty="0">
                <a:latin typeface="Arial" charset="0"/>
              </a:rPr>
              <a:t>helps to look at things from two directions</a:t>
            </a:r>
            <a:r>
              <a:rPr lang="en-US" dirty="0" smtClean="0">
                <a:latin typeface="Arial" charset="0"/>
              </a:rPr>
              <a:t>.</a:t>
            </a:r>
          </a:p>
          <a:p>
            <a:pPr lvl="8">
              <a:lnSpc>
                <a:spcPct val="120000"/>
              </a:lnSpc>
            </a:pPr>
            <a:endParaRPr lang="en-US" sz="800" dirty="0"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charset="0"/>
              </a:rPr>
              <a:t>Sparse </a:t>
            </a:r>
            <a:r>
              <a:rPr lang="en-US" dirty="0">
                <a:latin typeface="Arial" charset="0"/>
              </a:rPr>
              <a:t>arrays and matrices </a:t>
            </a:r>
            <a:r>
              <a:rPr lang="en-US" dirty="0" smtClean="0">
                <a:latin typeface="Arial" charset="0"/>
              </a:rPr>
              <a:t>yield useful primitives and algorithms for high-performance graph computation.</a:t>
            </a:r>
          </a:p>
          <a:p>
            <a:pPr lvl="8">
              <a:lnSpc>
                <a:spcPct val="120000"/>
              </a:lnSpc>
            </a:pPr>
            <a:endParaRPr lang="en-US" sz="800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n-US" dirty="0"/>
              <a:t>G</a:t>
            </a:r>
            <a:r>
              <a:rPr lang="en-US" dirty="0" smtClean="0"/>
              <a:t>raphs </a:t>
            </a:r>
            <a:r>
              <a:rPr lang="en-US" dirty="0"/>
              <a:t>in the language of </a:t>
            </a:r>
            <a:r>
              <a:rPr lang="en-US" dirty="0" smtClean="0"/>
              <a:t>linear algebra are sufficiently mature to </a:t>
            </a:r>
            <a:r>
              <a:rPr lang="en-US" dirty="0"/>
              <a:t>support a standard set of BLAS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endParaRPr lang="en-US" b="1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08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58" name="Rectangle 147"/>
          <p:cNvSpPr>
            <a:spLocks noGrp="1" noChangeArrowheads="1"/>
          </p:cNvSpPr>
          <p:nvPr>
            <p:ph type="title"/>
          </p:nvPr>
        </p:nvSpPr>
        <p:spPr>
          <a:xfrm>
            <a:off x="26" y="157190"/>
            <a:ext cx="8080375" cy="593725"/>
          </a:xfrm>
          <a:noFill/>
        </p:spPr>
        <p:txBody>
          <a:bodyPr>
            <a:normAutofit/>
          </a:bodyPr>
          <a:lstStyle/>
          <a:p>
            <a:r>
              <a:rPr lang="en-US" b="0" dirty="0">
                <a:latin typeface="Arial" charset="0"/>
              </a:rPr>
              <a:t>Multiple-source breadth-first search</a:t>
            </a:r>
          </a:p>
        </p:txBody>
      </p:sp>
      <p:sp>
        <p:nvSpPr>
          <p:cNvPr id="38915" name="Oval 3"/>
          <p:cNvSpPr>
            <a:spLocks noChangeAspect="1" noChangeArrowheads="1"/>
          </p:cNvSpPr>
          <p:nvPr/>
        </p:nvSpPr>
        <p:spPr bwMode="auto">
          <a:xfrm>
            <a:off x="3965601" y="279879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16" name="Rectangle 4"/>
          <p:cNvSpPr>
            <a:spLocks noChangeAspect="1" noChangeArrowheads="1"/>
          </p:cNvSpPr>
          <p:nvPr/>
        </p:nvSpPr>
        <p:spPr bwMode="auto">
          <a:xfrm>
            <a:off x="3900489" y="2003426"/>
            <a:ext cx="258762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17" name="Oval 5"/>
          <p:cNvSpPr>
            <a:spLocks noChangeAspect="1" noChangeArrowheads="1"/>
          </p:cNvSpPr>
          <p:nvPr/>
        </p:nvSpPr>
        <p:spPr bwMode="auto">
          <a:xfrm>
            <a:off x="3965601" y="37814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18" name="Oval 6"/>
          <p:cNvSpPr>
            <a:spLocks noChangeAspect="1" noChangeArrowheads="1"/>
          </p:cNvSpPr>
          <p:nvPr/>
        </p:nvSpPr>
        <p:spPr bwMode="auto">
          <a:xfrm>
            <a:off x="3965601" y="214474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19" name="Oval 7"/>
          <p:cNvSpPr>
            <a:spLocks noChangeAspect="1" noChangeArrowheads="1"/>
          </p:cNvSpPr>
          <p:nvPr/>
        </p:nvSpPr>
        <p:spPr bwMode="auto">
          <a:xfrm>
            <a:off x="3965601" y="247176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20" name="Oval 8"/>
          <p:cNvSpPr>
            <a:spLocks noChangeAspect="1" noChangeArrowheads="1"/>
          </p:cNvSpPr>
          <p:nvPr/>
        </p:nvSpPr>
        <p:spPr bwMode="auto">
          <a:xfrm>
            <a:off x="3965601" y="312740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21" name="Oval 9"/>
          <p:cNvSpPr>
            <a:spLocks noChangeAspect="1" noChangeArrowheads="1"/>
          </p:cNvSpPr>
          <p:nvPr/>
        </p:nvSpPr>
        <p:spPr bwMode="auto">
          <a:xfrm>
            <a:off x="3965601" y="345442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22" name="Oval 10"/>
          <p:cNvSpPr>
            <a:spLocks noChangeAspect="1" noChangeArrowheads="1"/>
          </p:cNvSpPr>
          <p:nvPr/>
        </p:nvSpPr>
        <p:spPr bwMode="auto">
          <a:xfrm>
            <a:off x="3965601" y="411006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23" name="Rectangle 11"/>
          <p:cNvSpPr>
            <a:spLocks noChangeAspect="1" noChangeArrowheads="1"/>
          </p:cNvSpPr>
          <p:nvPr/>
        </p:nvSpPr>
        <p:spPr bwMode="auto">
          <a:xfrm>
            <a:off x="2908300" y="2003426"/>
            <a:ext cx="749300" cy="22336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063884" y="4281500"/>
            <a:ext cx="443692" cy="5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0000"/>
                </a:solidFill>
                <a:latin typeface="Times" charset="0"/>
              </a:rPr>
              <a:t>X</a:t>
            </a:r>
          </a:p>
        </p:txBody>
      </p:sp>
      <p:grpSp>
        <p:nvGrpSpPr>
          <p:cNvPr id="38925" name="Group 13"/>
          <p:cNvGrpSpPr>
            <a:grpSpLocks/>
          </p:cNvGrpSpPr>
          <p:nvPr/>
        </p:nvGrpSpPr>
        <p:grpSpPr bwMode="auto">
          <a:xfrm>
            <a:off x="2973414" y="2068513"/>
            <a:ext cx="136525" cy="2101850"/>
            <a:chOff x="2017" y="814"/>
            <a:chExt cx="86" cy="1324"/>
          </a:xfrm>
        </p:grpSpPr>
        <p:sp>
          <p:nvSpPr>
            <p:cNvPr id="39053" name="Oval 14"/>
            <p:cNvSpPr>
              <a:spLocks noChangeAspect="1" noChangeArrowheads="1"/>
            </p:cNvSpPr>
            <p:nvPr/>
          </p:nvSpPr>
          <p:spPr bwMode="auto">
            <a:xfrm>
              <a:off x="2017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4" name="Oval 15"/>
            <p:cNvSpPr>
              <a:spLocks noChangeAspect="1" noChangeArrowheads="1"/>
            </p:cNvSpPr>
            <p:nvPr/>
          </p:nvSpPr>
          <p:spPr bwMode="auto">
            <a:xfrm>
              <a:off x="2017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5" name="Oval 16"/>
            <p:cNvSpPr>
              <a:spLocks noChangeAspect="1" noChangeArrowheads="1"/>
            </p:cNvSpPr>
            <p:nvPr/>
          </p:nvSpPr>
          <p:spPr bwMode="auto">
            <a:xfrm>
              <a:off x="2017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6" name="Oval 17"/>
            <p:cNvSpPr>
              <a:spLocks noChangeAspect="1" noChangeArrowheads="1"/>
            </p:cNvSpPr>
            <p:nvPr/>
          </p:nvSpPr>
          <p:spPr bwMode="auto">
            <a:xfrm>
              <a:off x="2017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7" name="Oval 18"/>
            <p:cNvSpPr>
              <a:spLocks noChangeAspect="1" noChangeArrowheads="1"/>
            </p:cNvSpPr>
            <p:nvPr/>
          </p:nvSpPr>
          <p:spPr bwMode="auto">
            <a:xfrm>
              <a:off x="2017" y="1433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8" name="Oval 19"/>
            <p:cNvSpPr>
              <a:spLocks noChangeAspect="1" noChangeArrowheads="1"/>
            </p:cNvSpPr>
            <p:nvPr/>
          </p:nvSpPr>
          <p:spPr bwMode="auto">
            <a:xfrm>
              <a:off x="2017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9" name="Oval 20"/>
            <p:cNvSpPr>
              <a:spLocks noChangeAspect="1" noChangeArrowheads="1"/>
            </p:cNvSpPr>
            <p:nvPr/>
          </p:nvSpPr>
          <p:spPr bwMode="auto">
            <a:xfrm>
              <a:off x="2017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27" name="Text Box 66"/>
          <p:cNvSpPr txBox="1">
            <a:spLocks noChangeArrowheads="1"/>
          </p:cNvSpPr>
          <p:nvPr/>
        </p:nvSpPr>
        <p:spPr bwMode="auto">
          <a:xfrm>
            <a:off x="1163490" y="4221164"/>
            <a:ext cx="647849" cy="5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sz="3200">
                <a:solidFill>
                  <a:srgbClr val="FF0000"/>
                </a:solidFill>
                <a:latin typeface="Times" charset="0"/>
              </a:rPr>
              <a:t>A</a:t>
            </a:r>
            <a:r>
              <a:rPr lang="en-US" sz="3200" baseline="30000">
                <a:solidFill>
                  <a:srgbClr val="FF0000"/>
                </a:solidFill>
                <a:latin typeface="Times" charset="0"/>
              </a:rPr>
              <a:t>T</a:t>
            </a:r>
          </a:p>
        </p:txBody>
      </p:sp>
      <p:sp>
        <p:nvSpPr>
          <p:cNvPr id="38928" name="Oval 67"/>
          <p:cNvSpPr>
            <a:spLocks noChangeAspect="1" noChangeArrowheads="1"/>
          </p:cNvSpPr>
          <p:nvPr/>
        </p:nvSpPr>
        <p:spPr bwMode="auto">
          <a:xfrm>
            <a:off x="4511701" y="369414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29" name="Oval 68"/>
          <p:cNvSpPr>
            <a:spLocks noChangeAspect="1" noChangeArrowheads="1"/>
          </p:cNvSpPr>
          <p:nvPr/>
        </p:nvSpPr>
        <p:spPr bwMode="auto">
          <a:xfrm>
            <a:off x="4511701" y="205742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0" name="Oval 69"/>
          <p:cNvSpPr>
            <a:spLocks noChangeAspect="1" noChangeArrowheads="1"/>
          </p:cNvSpPr>
          <p:nvPr/>
        </p:nvSpPr>
        <p:spPr bwMode="auto">
          <a:xfrm>
            <a:off x="4511701" y="23844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1" name="Oval 70"/>
          <p:cNvSpPr>
            <a:spLocks noChangeAspect="1" noChangeArrowheads="1"/>
          </p:cNvSpPr>
          <p:nvPr/>
        </p:nvSpPr>
        <p:spPr bwMode="auto">
          <a:xfrm>
            <a:off x="4511701" y="336711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2" name="Oval 71"/>
          <p:cNvSpPr>
            <a:spLocks noChangeAspect="1" noChangeArrowheads="1"/>
          </p:cNvSpPr>
          <p:nvPr/>
        </p:nvSpPr>
        <p:spPr bwMode="auto">
          <a:xfrm>
            <a:off x="4511701" y="40227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3" name="Oval 72"/>
          <p:cNvSpPr>
            <a:spLocks noChangeAspect="1" noChangeArrowheads="1"/>
          </p:cNvSpPr>
          <p:nvPr/>
        </p:nvSpPr>
        <p:spPr bwMode="auto">
          <a:xfrm>
            <a:off x="3581426" y="294007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4" name="Oval 73"/>
          <p:cNvSpPr>
            <a:spLocks noChangeAspect="1" noChangeArrowheads="1"/>
          </p:cNvSpPr>
          <p:nvPr/>
        </p:nvSpPr>
        <p:spPr bwMode="auto">
          <a:xfrm>
            <a:off x="3581426" y="392274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5" name="Oval 74"/>
          <p:cNvSpPr>
            <a:spLocks noChangeAspect="1" noChangeArrowheads="1"/>
          </p:cNvSpPr>
          <p:nvPr/>
        </p:nvSpPr>
        <p:spPr bwMode="auto">
          <a:xfrm>
            <a:off x="3581426" y="228602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6" name="Oval 75"/>
          <p:cNvSpPr>
            <a:spLocks noChangeAspect="1" noChangeArrowheads="1"/>
          </p:cNvSpPr>
          <p:nvPr/>
        </p:nvSpPr>
        <p:spPr bwMode="auto">
          <a:xfrm>
            <a:off x="3581426" y="26130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7" name="Oval 76"/>
          <p:cNvSpPr>
            <a:spLocks noChangeAspect="1" noChangeArrowheads="1"/>
          </p:cNvSpPr>
          <p:nvPr/>
        </p:nvSpPr>
        <p:spPr bwMode="auto">
          <a:xfrm>
            <a:off x="3581426" y="359571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8" name="Oval 77"/>
          <p:cNvSpPr>
            <a:spLocks noChangeAspect="1" noChangeArrowheads="1"/>
          </p:cNvSpPr>
          <p:nvPr/>
        </p:nvSpPr>
        <p:spPr bwMode="auto">
          <a:xfrm>
            <a:off x="3581426" y="42513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9" name="Oval 78"/>
          <p:cNvSpPr>
            <a:spLocks noChangeAspect="1" noChangeArrowheads="1"/>
          </p:cNvSpPr>
          <p:nvPr/>
        </p:nvSpPr>
        <p:spPr bwMode="auto">
          <a:xfrm>
            <a:off x="3216301" y="2057426"/>
            <a:ext cx="136525" cy="1365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0" name="Oval 79"/>
          <p:cNvSpPr>
            <a:spLocks noChangeAspect="1" noChangeArrowheads="1"/>
          </p:cNvSpPr>
          <p:nvPr/>
        </p:nvSpPr>
        <p:spPr bwMode="auto">
          <a:xfrm>
            <a:off x="3444901" y="2743226"/>
            <a:ext cx="136525" cy="1365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1" name="Rectangle 80"/>
          <p:cNvSpPr>
            <a:spLocks noChangeAspect="1" noChangeArrowheads="1"/>
          </p:cNvSpPr>
          <p:nvPr/>
        </p:nvSpPr>
        <p:spPr bwMode="auto">
          <a:xfrm>
            <a:off x="4433888" y="2003426"/>
            <a:ext cx="823912" cy="22336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2" name="Oval 81"/>
          <p:cNvSpPr>
            <a:spLocks noChangeAspect="1" noChangeArrowheads="1"/>
          </p:cNvSpPr>
          <p:nvPr/>
        </p:nvSpPr>
        <p:spPr bwMode="auto">
          <a:xfrm>
            <a:off x="4499001" y="37052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3" name="Oval 82"/>
          <p:cNvSpPr>
            <a:spLocks noChangeAspect="1" noChangeArrowheads="1"/>
          </p:cNvSpPr>
          <p:nvPr/>
        </p:nvSpPr>
        <p:spPr bwMode="auto">
          <a:xfrm>
            <a:off x="4499001" y="2068540"/>
            <a:ext cx="136525" cy="1365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4" name="Oval 83"/>
          <p:cNvSpPr>
            <a:spLocks noChangeAspect="1" noChangeArrowheads="1"/>
          </p:cNvSpPr>
          <p:nvPr/>
        </p:nvSpPr>
        <p:spPr bwMode="auto">
          <a:xfrm>
            <a:off x="4499001" y="239556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5" name="Oval 84"/>
          <p:cNvSpPr>
            <a:spLocks noChangeAspect="1" noChangeArrowheads="1"/>
          </p:cNvSpPr>
          <p:nvPr/>
        </p:nvSpPr>
        <p:spPr bwMode="auto">
          <a:xfrm>
            <a:off x="4499001" y="3051201"/>
            <a:ext cx="136525" cy="136525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6" name="Oval 85"/>
          <p:cNvSpPr>
            <a:spLocks noChangeAspect="1" noChangeArrowheads="1"/>
          </p:cNvSpPr>
          <p:nvPr/>
        </p:nvSpPr>
        <p:spPr bwMode="auto">
          <a:xfrm>
            <a:off x="4499001" y="337822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7" name="Oval 86"/>
          <p:cNvSpPr>
            <a:spLocks noChangeAspect="1" noChangeArrowheads="1"/>
          </p:cNvSpPr>
          <p:nvPr/>
        </p:nvSpPr>
        <p:spPr bwMode="auto">
          <a:xfrm>
            <a:off x="4499001" y="4033847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8" name="Text Box 87"/>
          <p:cNvSpPr txBox="1">
            <a:spLocks noChangeArrowheads="1"/>
          </p:cNvSpPr>
          <p:nvPr/>
        </p:nvSpPr>
        <p:spPr bwMode="auto">
          <a:xfrm>
            <a:off x="4267210" y="4281500"/>
            <a:ext cx="870116" cy="5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0000"/>
                </a:solidFill>
                <a:latin typeface="Times" charset="0"/>
              </a:rPr>
              <a:t>A</a:t>
            </a:r>
            <a:r>
              <a:rPr lang="en-US" sz="3200" baseline="30000">
                <a:solidFill>
                  <a:srgbClr val="FF0000"/>
                </a:solidFill>
                <a:latin typeface="Times" charset="0"/>
              </a:rPr>
              <a:t>T</a:t>
            </a:r>
            <a:r>
              <a:rPr lang="en-US">
                <a:solidFill>
                  <a:srgbClr val="FF0000"/>
                </a:solidFill>
                <a:latin typeface="Times" charset="0"/>
              </a:rPr>
              <a:t>X</a:t>
            </a:r>
          </a:p>
        </p:txBody>
      </p:sp>
      <p:sp>
        <p:nvSpPr>
          <p:cNvPr id="38949" name="Text Box 88"/>
          <p:cNvSpPr txBox="1">
            <a:spLocks noChangeArrowheads="1"/>
          </p:cNvSpPr>
          <p:nvPr/>
        </p:nvSpPr>
        <p:spPr bwMode="auto">
          <a:xfrm>
            <a:off x="3810000" y="2757488"/>
            <a:ext cx="485846" cy="46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Arial" charset="0"/>
                <a:sym typeface="Wingdings" charset="0"/>
              </a:rPr>
              <a:t></a:t>
            </a:r>
          </a:p>
        </p:txBody>
      </p:sp>
      <p:sp>
        <p:nvSpPr>
          <p:cNvPr id="38950" name="Oval 89"/>
          <p:cNvSpPr>
            <a:spLocks noChangeAspect="1" noChangeArrowheads="1"/>
          </p:cNvSpPr>
          <p:nvPr/>
        </p:nvSpPr>
        <p:spPr bwMode="auto">
          <a:xfrm>
            <a:off x="4816501" y="2073301"/>
            <a:ext cx="136525" cy="136525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51" name="Oval 90"/>
          <p:cNvSpPr>
            <a:spLocks noChangeAspect="1" noChangeArrowheads="1"/>
          </p:cNvSpPr>
          <p:nvPr/>
        </p:nvSpPr>
        <p:spPr bwMode="auto">
          <a:xfrm>
            <a:off x="4508526" y="274799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52" name="Oval 91"/>
          <p:cNvSpPr>
            <a:spLocks noChangeAspect="1" noChangeArrowheads="1"/>
          </p:cNvSpPr>
          <p:nvPr/>
        </p:nvSpPr>
        <p:spPr bwMode="auto">
          <a:xfrm>
            <a:off x="4495826" y="2759101"/>
            <a:ext cx="136525" cy="1365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53" name="Oval 92"/>
          <p:cNvSpPr>
            <a:spLocks noChangeAspect="1" noChangeArrowheads="1"/>
          </p:cNvSpPr>
          <p:nvPr/>
        </p:nvSpPr>
        <p:spPr bwMode="auto">
          <a:xfrm>
            <a:off x="5045101" y="2759101"/>
            <a:ext cx="136525" cy="136525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54" name="Oval 93"/>
          <p:cNvSpPr>
            <a:spLocks noChangeAspect="1" noChangeArrowheads="1"/>
          </p:cNvSpPr>
          <p:nvPr/>
        </p:nvSpPr>
        <p:spPr bwMode="auto">
          <a:xfrm>
            <a:off x="5045101" y="3673501"/>
            <a:ext cx="136525" cy="1365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55" name="Oval 94"/>
          <p:cNvSpPr>
            <a:spLocks noChangeAspect="1" noChangeArrowheads="1"/>
          </p:cNvSpPr>
          <p:nvPr/>
        </p:nvSpPr>
        <p:spPr bwMode="auto">
          <a:xfrm>
            <a:off x="4816501" y="2378101"/>
            <a:ext cx="136525" cy="1365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56" name="Oval 95"/>
          <p:cNvSpPr>
            <a:spLocks noChangeAspect="1" noChangeArrowheads="1"/>
          </p:cNvSpPr>
          <p:nvPr/>
        </p:nvSpPr>
        <p:spPr bwMode="auto">
          <a:xfrm>
            <a:off x="4816501" y="3048026"/>
            <a:ext cx="136525" cy="1365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grpSp>
        <p:nvGrpSpPr>
          <p:cNvPr id="38959" name="Group 97"/>
          <p:cNvGrpSpPr>
            <a:grpSpLocks/>
          </p:cNvGrpSpPr>
          <p:nvPr/>
        </p:nvGrpSpPr>
        <p:grpSpPr bwMode="auto">
          <a:xfrm>
            <a:off x="5875381" y="2182939"/>
            <a:ext cx="241300" cy="814388"/>
            <a:chOff x="2776" y="1167"/>
            <a:chExt cx="152" cy="513"/>
          </a:xfrm>
        </p:grpSpPr>
        <p:sp>
          <p:nvSpPr>
            <p:cNvPr id="39007" name="Line 98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8" name="Freeform 99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60" name="Group 100"/>
          <p:cNvGrpSpPr>
            <a:grpSpLocks/>
          </p:cNvGrpSpPr>
          <p:nvPr/>
        </p:nvGrpSpPr>
        <p:grpSpPr bwMode="auto">
          <a:xfrm flipH="1" flipV="1">
            <a:off x="6154781" y="2182939"/>
            <a:ext cx="241300" cy="814388"/>
            <a:chOff x="2776" y="1167"/>
            <a:chExt cx="152" cy="513"/>
          </a:xfrm>
        </p:grpSpPr>
        <p:sp>
          <p:nvSpPr>
            <p:cNvPr id="39005" name="Line 101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6" name="Freeform 102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61" name="Group 103"/>
          <p:cNvGrpSpPr>
            <a:grpSpLocks/>
          </p:cNvGrpSpPr>
          <p:nvPr/>
        </p:nvGrpSpPr>
        <p:grpSpPr bwMode="auto">
          <a:xfrm>
            <a:off x="6116683" y="1962276"/>
            <a:ext cx="1233487" cy="211138"/>
            <a:chOff x="2928" y="1028"/>
            <a:chExt cx="777" cy="133"/>
          </a:xfrm>
        </p:grpSpPr>
        <p:sp>
          <p:nvSpPr>
            <p:cNvPr id="39003" name="Line 104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4" name="Freeform 105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62" name="Oval 106"/>
          <p:cNvSpPr>
            <a:spLocks noChangeAspect="1" noChangeArrowheads="1"/>
          </p:cNvSpPr>
          <p:nvPr/>
        </p:nvSpPr>
        <p:spPr bwMode="auto">
          <a:xfrm>
            <a:off x="6040481" y="2082926"/>
            <a:ext cx="190500" cy="190500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</p:spPr>
        <p:txBody>
          <a:bodyPr wrap="none" lIns="91422" tIns="45712" rIns="91422" bIns="45712" anchor="ctr"/>
          <a:lstStyle/>
          <a:p>
            <a:pPr algn="ctr">
              <a:buFontTx/>
              <a:buNone/>
            </a:pPr>
            <a:endParaRPr lang="en-US"/>
          </a:p>
        </p:txBody>
      </p:sp>
      <p:grpSp>
        <p:nvGrpSpPr>
          <p:cNvPr id="38963" name="Group 107"/>
          <p:cNvGrpSpPr>
            <a:grpSpLocks/>
          </p:cNvGrpSpPr>
          <p:nvPr/>
        </p:nvGrpSpPr>
        <p:grpSpPr bwMode="auto">
          <a:xfrm>
            <a:off x="6126208" y="3014791"/>
            <a:ext cx="1233487" cy="830263"/>
            <a:chOff x="2934" y="1691"/>
            <a:chExt cx="777" cy="523"/>
          </a:xfrm>
        </p:grpSpPr>
        <p:sp>
          <p:nvSpPr>
            <p:cNvPr id="39001" name="Line 108"/>
            <p:cNvSpPr>
              <a:spLocks noChangeAspect="1" noChangeShapeType="1"/>
            </p:cNvSpPr>
            <p:nvPr/>
          </p:nvSpPr>
          <p:spPr bwMode="auto">
            <a:xfrm rot="3635357">
              <a:off x="3104" y="1995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2" name="Freeform 109"/>
            <p:cNvSpPr>
              <a:spLocks/>
            </p:cNvSpPr>
            <p:nvPr/>
          </p:nvSpPr>
          <p:spPr bwMode="auto">
            <a:xfrm>
              <a:off x="2934" y="1691"/>
              <a:ext cx="777" cy="523"/>
            </a:xfrm>
            <a:custGeom>
              <a:avLst/>
              <a:gdLst>
                <a:gd name="T0" fmla="*/ 0 w 777"/>
                <a:gd name="T1" fmla="*/ 514 h 523"/>
                <a:gd name="T2" fmla="*/ 6 w 777"/>
                <a:gd name="T3" fmla="*/ 523 h 523"/>
                <a:gd name="T4" fmla="*/ 176 w 777"/>
                <a:gd name="T5" fmla="*/ 343 h 523"/>
                <a:gd name="T6" fmla="*/ 615 w 777"/>
                <a:gd name="T7" fmla="*/ 247 h 523"/>
                <a:gd name="T8" fmla="*/ 777 w 777"/>
                <a:gd name="T9" fmla="*/ 0 h 5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7"/>
                <a:gd name="T16" fmla="*/ 0 h 523"/>
                <a:gd name="T17" fmla="*/ 777 w 777"/>
                <a:gd name="T18" fmla="*/ 523 h 5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7" h="523">
                  <a:moveTo>
                    <a:pt x="0" y="514"/>
                  </a:moveTo>
                  <a:lnTo>
                    <a:pt x="6" y="523"/>
                  </a:lnTo>
                  <a:cubicBezTo>
                    <a:pt x="35" y="495"/>
                    <a:pt x="74" y="389"/>
                    <a:pt x="176" y="343"/>
                  </a:cubicBezTo>
                  <a:cubicBezTo>
                    <a:pt x="278" y="297"/>
                    <a:pt x="515" y="304"/>
                    <a:pt x="615" y="247"/>
                  </a:cubicBezTo>
                  <a:cubicBezTo>
                    <a:pt x="715" y="190"/>
                    <a:pt x="746" y="95"/>
                    <a:pt x="777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64" name="Text Box 110"/>
          <p:cNvSpPr txBox="1">
            <a:spLocks noChangeArrowheads="1"/>
          </p:cNvSpPr>
          <p:nvPr/>
        </p:nvSpPr>
        <p:spPr bwMode="auto">
          <a:xfrm>
            <a:off x="5843631" y="1860676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38965" name="Text Box 111"/>
          <p:cNvSpPr txBox="1">
            <a:spLocks noChangeArrowheads="1"/>
          </p:cNvSpPr>
          <p:nvPr/>
        </p:nvSpPr>
        <p:spPr bwMode="auto">
          <a:xfrm>
            <a:off x="7361281" y="1854326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8966" name="Text Box 112"/>
          <p:cNvSpPr txBox="1">
            <a:spLocks noChangeArrowheads="1"/>
          </p:cNvSpPr>
          <p:nvPr/>
        </p:nvSpPr>
        <p:spPr bwMode="auto">
          <a:xfrm>
            <a:off x="5862681" y="3841876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38967" name="Text Box 113"/>
          <p:cNvSpPr txBox="1">
            <a:spLocks noChangeArrowheads="1"/>
          </p:cNvSpPr>
          <p:nvPr/>
        </p:nvSpPr>
        <p:spPr bwMode="auto">
          <a:xfrm>
            <a:off x="5784894" y="2844926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38968" name="Text Box 114"/>
          <p:cNvSpPr txBox="1">
            <a:spLocks noChangeArrowheads="1"/>
          </p:cNvSpPr>
          <p:nvPr/>
        </p:nvSpPr>
        <p:spPr bwMode="auto">
          <a:xfrm>
            <a:off x="7380331" y="2927476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38970" name="Oval 116"/>
          <p:cNvSpPr>
            <a:spLocks noChangeAspect="1" noChangeArrowheads="1"/>
          </p:cNvSpPr>
          <p:nvPr/>
        </p:nvSpPr>
        <p:spPr bwMode="auto">
          <a:xfrm>
            <a:off x="7259681" y="2921126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  <p:sp>
        <p:nvSpPr>
          <p:cNvPr id="38971" name="Oval 117"/>
          <p:cNvSpPr>
            <a:spLocks noChangeAspect="1" noChangeArrowheads="1"/>
          </p:cNvSpPr>
          <p:nvPr/>
        </p:nvSpPr>
        <p:spPr bwMode="auto">
          <a:xfrm>
            <a:off x="8478881" y="2921126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  <p:grpSp>
        <p:nvGrpSpPr>
          <p:cNvPr id="38972" name="Group 118"/>
          <p:cNvGrpSpPr>
            <a:grpSpLocks/>
          </p:cNvGrpSpPr>
          <p:nvPr/>
        </p:nvGrpSpPr>
        <p:grpSpPr bwMode="auto">
          <a:xfrm>
            <a:off x="7373983" y="2813176"/>
            <a:ext cx="1233487" cy="211138"/>
            <a:chOff x="2928" y="1028"/>
            <a:chExt cx="777" cy="133"/>
          </a:xfrm>
        </p:grpSpPr>
        <p:sp>
          <p:nvSpPr>
            <p:cNvPr id="38999" name="Line 119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0" name="Freeform 120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73" name="Group 121"/>
          <p:cNvGrpSpPr>
            <a:grpSpLocks/>
          </p:cNvGrpSpPr>
          <p:nvPr/>
        </p:nvGrpSpPr>
        <p:grpSpPr bwMode="auto">
          <a:xfrm>
            <a:off x="6129383" y="3657726"/>
            <a:ext cx="1233487" cy="211138"/>
            <a:chOff x="2928" y="1028"/>
            <a:chExt cx="777" cy="133"/>
          </a:xfrm>
        </p:grpSpPr>
        <p:sp>
          <p:nvSpPr>
            <p:cNvPr id="38997" name="Line 122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8" name="Freeform 123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74" name="Group 124"/>
          <p:cNvGrpSpPr>
            <a:grpSpLocks/>
          </p:cNvGrpSpPr>
          <p:nvPr/>
        </p:nvGrpSpPr>
        <p:grpSpPr bwMode="auto">
          <a:xfrm flipH="1" flipV="1">
            <a:off x="6110333" y="3867276"/>
            <a:ext cx="1233487" cy="211138"/>
            <a:chOff x="2928" y="1028"/>
            <a:chExt cx="777" cy="133"/>
          </a:xfrm>
        </p:grpSpPr>
        <p:sp>
          <p:nvSpPr>
            <p:cNvPr id="38995" name="Line 125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6" name="Freeform 126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75" name="Group 127"/>
          <p:cNvGrpSpPr>
            <a:grpSpLocks/>
          </p:cNvGrpSpPr>
          <p:nvPr/>
        </p:nvGrpSpPr>
        <p:grpSpPr bwMode="auto">
          <a:xfrm flipH="1" flipV="1">
            <a:off x="6135733" y="3016376"/>
            <a:ext cx="1233487" cy="211138"/>
            <a:chOff x="2928" y="1028"/>
            <a:chExt cx="777" cy="133"/>
          </a:xfrm>
        </p:grpSpPr>
        <p:sp>
          <p:nvSpPr>
            <p:cNvPr id="38993" name="Line 128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4" name="Freeform 129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76" name="Group 130"/>
          <p:cNvGrpSpPr>
            <a:grpSpLocks/>
          </p:cNvGrpSpPr>
          <p:nvPr/>
        </p:nvGrpSpPr>
        <p:grpSpPr bwMode="auto">
          <a:xfrm flipV="1">
            <a:off x="5869031" y="3046539"/>
            <a:ext cx="241300" cy="814388"/>
            <a:chOff x="2776" y="1167"/>
            <a:chExt cx="152" cy="513"/>
          </a:xfrm>
        </p:grpSpPr>
        <p:sp>
          <p:nvSpPr>
            <p:cNvPr id="38991" name="Line 131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2" name="Freeform 132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77" name="Group 133"/>
          <p:cNvGrpSpPr>
            <a:grpSpLocks/>
          </p:cNvGrpSpPr>
          <p:nvPr/>
        </p:nvGrpSpPr>
        <p:grpSpPr bwMode="auto">
          <a:xfrm flipH="1" flipV="1">
            <a:off x="7361281" y="2182939"/>
            <a:ext cx="241300" cy="814388"/>
            <a:chOff x="2776" y="1167"/>
            <a:chExt cx="152" cy="513"/>
          </a:xfrm>
        </p:grpSpPr>
        <p:sp>
          <p:nvSpPr>
            <p:cNvPr id="38989" name="Line 134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0" name="Freeform 135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78" name="Group 136"/>
          <p:cNvGrpSpPr>
            <a:grpSpLocks/>
          </p:cNvGrpSpPr>
          <p:nvPr/>
        </p:nvGrpSpPr>
        <p:grpSpPr bwMode="auto">
          <a:xfrm>
            <a:off x="7350169" y="3005266"/>
            <a:ext cx="1212850" cy="862013"/>
            <a:chOff x="3696" y="1680"/>
            <a:chExt cx="764" cy="543"/>
          </a:xfrm>
        </p:grpSpPr>
        <p:sp>
          <p:nvSpPr>
            <p:cNvPr id="38987" name="Line 137"/>
            <p:cNvSpPr>
              <a:spLocks noChangeAspect="1" noChangeShapeType="1"/>
            </p:cNvSpPr>
            <p:nvPr/>
          </p:nvSpPr>
          <p:spPr bwMode="auto">
            <a:xfrm rot="4334049">
              <a:off x="3989" y="2107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8" name="Freeform 138"/>
            <p:cNvSpPr>
              <a:spLocks/>
            </p:cNvSpPr>
            <p:nvPr/>
          </p:nvSpPr>
          <p:spPr bwMode="auto">
            <a:xfrm>
              <a:off x="3696" y="1680"/>
              <a:ext cx="764" cy="543"/>
            </a:xfrm>
            <a:custGeom>
              <a:avLst/>
              <a:gdLst>
                <a:gd name="T0" fmla="*/ 753 w 764"/>
                <a:gd name="T1" fmla="*/ 0 h 543"/>
                <a:gd name="T2" fmla="*/ 764 w 764"/>
                <a:gd name="T3" fmla="*/ 14 h 543"/>
                <a:gd name="T4" fmla="*/ 485 w 764"/>
                <a:gd name="T5" fmla="*/ 380 h 543"/>
                <a:gd name="T6" fmla="*/ 0 w 764"/>
                <a:gd name="T7" fmla="*/ 543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4"/>
                <a:gd name="T13" fmla="*/ 0 h 543"/>
                <a:gd name="T14" fmla="*/ 764 w 764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4" h="543">
                  <a:moveTo>
                    <a:pt x="753" y="0"/>
                  </a:moveTo>
                  <a:lnTo>
                    <a:pt x="764" y="14"/>
                  </a:lnTo>
                  <a:cubicBezTo>
                    <a:pt x="719" y="77"/>
                    <a:pt x="612" y="292"/>
                    <a:pt x="485" y="380"/>
                  </a:cubicBezTo>
                  <a:cubicBezTo>
                    <a:pt x="358" y="468"/>
                    <a:pt x="179" y="505"/>
                    <a:pt x="0" y="54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79" name="Group 139"/>
          <p:cNvGrpSpPr>
            <a:grpSpLocks/>
          </p:cNvGrpSpPr>
          <p:nvPr/>
        </p:nvGrpSpPr>
        <p:grpSpPr bwMode="auto">
          <a:xfrm>
            <a:off x="7383506" y="2187701"/>
            <a:ext cx="1212850" cy="862013"/>
            <a:chOff x="3726" y="1170"/>
            <a:chExt cx="764" cy="543"/>
          </a:xfrm>
        </p:grpSpPr>
        <p:sp>
          <p:nvSpPr>
            <p:cNvPr id="38985" name="Line 140"/>
            <p:cNvSpPr>
              <a:spLocks noChangeAspect="1" noChangeShapeType="1"/>
            </p:cNvSpPr>
            <p:nvPr/>
          </p:nvSpPr>
          <p:spPr bwMode="auto">
            <a:xfrm rot="19202490" flipH="1">
              <a:off x="4304" y="1379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6" name="Freeform 141"/>
            <p:cNvSpPr>
              <a:spLocks/>
            </p:cNvSpPr>
            <p:nvPr/>
          </p:nvSpPr>
          <p:spPr bwMode="auto">
            <a:xfrm rot="10800000" flipH="1">
              <a:off x="3726" y="1170"/>
              <a:ext cx="764" cy="543"/>
            </a:xfrm>
            <a:custGeom>
              <a:avLst/>
              <a:gdLst>
                <a:gd name="T0" fmla="*/ 753 w 764"/>
                <a:gd name="T1" fmla="*/ 0 h 543"/>
                <a:gd name="T2" fmla="*/ 764 w 764"/>
                <a:gd name="T3" fmla="*/ 14 h 543"/>
                <a:gd name="T4" fmla="*/ 485 w 764"/>
                <a:gd name="T5" fmla="*/ 380 h 543"/>
                <a:gd name="T6" fmla="*/ 0 w 764"/>
                <a:gd name="T7" fmla="*/ 543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4"/>
                <a:gd name="T13" fmla="*/ 0 h 543"/>
                <a:gd name="T14" fmla="*/ 764 w 764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4" h="543">
                  <a:moveTo>
                    <a:pt x="753" y="0"/>
                  </a:moveTo>
                  <a:lnTo>
                    <a:pt x="764" y="14"/>
                  </a:lnTo>
                  <a:cubicBezTo>
                    <a:pt x="719" y="77"/>
                    <a:pt x="612" y="292"/>
                    <a:pt x="485" y="380"/>
                  </a:cubicBezTo>
                  <a:cubicBezTo>
                    <a:pt x="358" y="468"/>
                    <a:pt x="179" y="505"/>
                    <a:pt x="0" y="54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80" name="Text Box 142"/>
          <p:cNvSpPr txBox="1">
            <a:spLocks noChangeArrowheads="1"/>
          </p:cNvSpPr>
          <p:nvPr/>
        </p:nvSpPr>
        <p:spPr bwMode="auto">
          <a:xfrm>
            <a:off x="7348581" y="3835526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8981" name="Text Box 143"/>
          <p:cNvSpPr txBox="1">
            <a:spLocks noChangeArrowheads="1"/>
          </p:cNvSpPr>
          <p:nvPr/>
        </p:nvSpPr>
        <p:spPr bwMode="auto">
          <a:xfrm>
            <a:off x="8618581" y="2851276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38982" name="Oval 144"/>
          <p:cNvSpPr>
            <a:spLocks noChangeAspect="1" noChangeArrowheads="1"/>
          </p:cNvSpPr>
          <p:nvPr/>
        </p:nvSpPr>
        <p:spPr bwMode="auto">
          <a:xfrm>
            <a:off x="6040481" y="2921126"/>
            <a:ext cx="190500" cy="190500"/>
          </a:xfrm>
          <a:prstGeom prst="ellipse">
            <a:avLst/>
          </a:prstGeom>
          <a:solidFill>
            <a:srgbClr val="66FF33"/>
          </a:solidFill>
          <a:ln>
            <a:noFill/>
          </a:ln>
          <a:extLst/>
        </p:spPr>
        <p:txBody>
          <a:bodyPr wrap="none" lIns="91422" tIns="45712" rIns="91422" bIns="45712" anchor="ctr"/>
          <a:lstStyle/>
          <a:p>
            <a:endParaRPr lang="en-US"/>
          </a:p>
        </p:txBody>
      </p:sp>
      <p:sp>
        <p:nvSpPr>
          <p:cNvPr id="38983" name="Oval 145"/>
          <p:cNvSpPr>
            <a:spLocks noChangeAspect="1" noChangeArrowheads="1"/>
          </p:cNvSpPr>
          <p:nvPr/>
        </p:nvSpPr>
        <p:spPr bwMode="auto">
          <a:xfrm>
            <a:off x="6040481" y="3759326"/>
            <a:ext cx="190500" cy="190500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</p:spPr>
        <p:txBody>
          <a:bodyPr wrap="none" lIns="91422" tIns="45712" rIns="91422" bIns="45712" anchor="ctr"/>
          <a:lstStyle/>
          <a:p>
            <a:endParaRPr lang="en-US"/>
          </a:p>
        </p:txBody>
      </p:sp>
      <p:sp>
        <p:nvSpPr>
          <p:cNvPr id="38984" name="Oval 146"/>
          <p:cNvSpPr>
            <a:spLocks noChangeAspect="1" noChangeArrowheads="1"/>
          </p:cNvSpPr>
          <p:nvPr/>
        </p:nvSpPr>
        <p:spPr bwMode="auto">
          <a:xfrm>
            <a:off x="7259681" y="2082926"/>
            <a:ext cx="190500" cy="1905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  <p:grpSp>
        <p:nvGrpSpPr>
          <p:cNvPr id="148" name="Group 147"/>
          <p:cNvGrpSpPr/>
          <p:nvPr/>
        </p:nvGrpSpPr>
        <p:grpSpPr>
          <a:xfrm>
            <a:off x="457200" y="2003426"/>
            <a:ext cx="2230438" cy="2233613"/>
            <a:chOff x="457200" y="2003425"/>
            <a:chExt cx="2230438" cy="2233613"/>
          </a:xfrm>
        </p:grpSpPr>
        <p:sp>
          <p:nvSpPr>
            <p:cNvPr id="149" name="Oval 65"/>
            <p:cNvSpPr>
              <a:spLocks noChangeAspect="1" noChangeArrowheads="1"/>
            </p:cNvSpPr>
            <p:nvPr/>
          </p:nvSpPr>
          <p:spPr bwMode="auto">
            <a:xfrm>
              <a:off x="522288" y="27225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66"/>
            <p:cNvSpPr>
              <a:spLocks noChangeAspect="1" noChangeArrowheads="1"/>
            </p:cNvSpPr>
            <p:nvPr/>
          </p:nvSpPr>
          <p:spPr bwMode="auto">
            <a:xfrm>
              <a:off x="457200" y="2003425"/>
              <a:ext cx="2230438" cy="223361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Oval 67"/>
            <p:cNvSpPr>
              <a:spLocks noChangeAspect="1" noChangeArrowheads="1"/>
            </p:cNvSpPr>
            <p:nvPr/>
          </p:nvSpPr>
          <p:spPr bwMode="auto">
            <a:xfrm>
              <a:off x="522288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Oval 68"/>
            <p:cNvSpPr>
              <a:spLocks noChangeAspect="1" noChangeArrowheads="1"/>
            </p:cNvSpPr>
            <p:nvPr/>
          </p:nvSpPr>
          <p:spPr bwMode="auto">
            <a:xfrm>
              <a:off x="849313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Oval 69"/>
            <p:cNvSpPr>
              <a:spLocks noChangeAspect="1" noChangeArrowheads="1"/>
            </p:cNvSpPr>
            <p:nvPr/>
          </p:nvSpPr>
          <p:spPr bwMode="auto">
            <a:xfrm>
              <a:off x="1176338" y="370522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Oval 70"/>
            <p:cNvSpPr>
              <a:spLocks noChangeAspect="1" noChangeArrowheads="1"/>
            </p:cNvSpPr>
            <p:nvPr/>
          </p:nvSpPr>
          <p:spPr bwMode="auto">
            <a:xfrm>
              <a:off x="1504950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Oval 71"/>
            <p:cNvSpPr>
              <a:spLocks noChangeAspect="1" noChangeArrowheads="1"/>
            </p:cNvSpPr>
            <p:nvPr/>
          </p:nvSpPr>
          <p:spPr bwMode="auto">
            <a:xfrm>
              <a:off x="1831975" y="370522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Oval 72"/>
            <p:cNvSpPr>
              <a:spLocks noChangeAspect="1" noChangeArrowheads="1"/>
            </p:cNvSpPr>
            <p:nvPr/>
          </p:nvSpPr>
          <p:spPr bwMode="auto">
            <a:xfrm>
              <a:off x="2159000" y="3705225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Oval 73"/>
            <p:cNvSpPr>
              <a:spLocks noChangeAspect="1" noChangeArrowheads="1"/>
            </p:cNvSpPr>
            <p:nvPr/>
          </p:nvSpPr>
          <p:spPr bwMode="auto">
            <a:xfrm>
              <a:off x="2487613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Oval 74"/>
            <p:cNvSpPr>
              <a:spLocks noChangeAspect="1" noChangeArrowheads="1"/>
            </p:cNvSpPr>
            <p:nvPr/>
          </p:nvSpPr>
          <p:spPr bwMode="auto">
            <a:xfrm>
              <a:off x="522288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Oval 75"/>
            <p:cNvSpPr>
              <a:spLocks noChangeAspect="1" noChangeArrowheads="1"/>
            </p:cNvSpPr>
            <p:nvPr/>
          </p:nvSpPr>
          <p:spPr bwMode="auto">
            <a:xfrm>
              <a:off x="1176338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Oval 76"/>
            <p:cNvSpPr>
              <a:spLocks noChangeAspect="1" noChangeArrowheads="1"/>
            </p:cNvSpPr>
            <p:nvPr/>
          </p:nvSpPr>
          <p:spPr bwMode="auto">
            <a:xfrm>
              <a:off x="1504950" y="206851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Oval 77"/>
            <p:cNvSpPr>
              <a:spLocks noChangeAspect="1" noChangeArrowheads="1"/>
            </p:cNvSpPr>
            <p:nvPr/>
          </p:nvSpPr>
          <p:spPr bwMode="auto">
            <a:xfrm>
              <a:off x="1831975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Oval 78"/>
            <p:cNvSpPr>
              <a:spLocks noChangeAspect="1" noChangeArrowheads="1"/>
            </p:cNvSpPr>
            <p:nvPr/>
          </p:nvSpPr>
          <p:spPr bwMode="auto">
            <a:xfrm>
              <a:off x="2159000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Oval 79"/>
            <p:cNvSpPr>
              <a:spLocks noChangeAspect="1" noChangeArrowheads="1"/>
            </p:cNvSpPr>
            <p:nvPr/>
          </p:nvSpPr>
          <p:spPr bwMode="auto">
            <a:xfrm>
              <a:off x="2487613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Oval 80"/>
            <p:cNvSpPr>
              <a:spLocks noChangeAspect="1" noChangeArrowheads="1"/>
            </p:cNvSpPr>
            <p:nvPr/>
          </p:nvSpPr>
          <p:spPr bwMode="auto">
            <a:xfrm>
              <a:off x="522288" y="239553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Oval 81"/>
            <p:cNvSpPr>
              <a:spLocks noChangeAspect="1" noChangeArrowheads="1"/>
            </p:cNvSpPr>
            <p:nvPr/>
          </p:nvSpPr>
          <p:spPr bwMode="auto">
            <a:xfrm>
              <a:off x="849313" y="2395538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Oval 82"/>
            <p:cNvSpPr>
              <a:spLocks noChangeAspect="1" noChangeArrowheads="1"/>
            </p:cNvSpPr>
            <p:nvPr/>
          </p:nvSpPr>
          <p:spPr bwMode="auto">
            <a:xfrm>
              <a:off x="1176338" y="23955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Oval 83"/>
            <p:cNvSpPr>
              <a:spLocks noChangeAspect="1" noChangeArrowheads="1"/>
            </p:cNvSpPr>
            <p:nvPr/>
          </p:nvSpPr>
          <p:spPr bwMode="auto">
            <a:xfrm>
              <a:off x="1504950" y="23955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Oval 84"/>
            <p:cNvSpPr>
              <a:spLocks noChangeAspect="1" noChangeArrowheads="1"/>
            </p:cNvSpPr>
            <p:nvPr/>
          </p:nvSpPr>
          <p:spPr bwMode="auto">
            <a:xfrm>
              <a:off x="2159000" y="23955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Oval 85"/>
            <p:cNvSpPr>
              <a:spLocks noChangeAspect="1" noChangeArrowheads="1"/>
            </p:cNvSpPr>
            <p:nvPr/>
          </p:nvSpPr>
          <p:spPr bwMode="auto">
            <a:xfrm>
              <a:off x="849313" y="27225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Oval 86"/>
            <p:cNvSpPr>
              <a:spLocks noChangeAspect="1" noChangeArrowheads="1"/>
            </p:cNvSpPr>
            <p:nvPr/>
          </p:nvSpPr>
          <p:spPr bwMode="auto">
            <a:xfrm>
              <a:off x="1176338" y="2722563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Oval 87"/>
            <p:cNvSpPr>
              <a:spLocks noChangeAspect="1" noChangeArrowheads="1"/>
            </p:cNvSpPr>
            <p:nvPr/>
          </p:nvSpPr>
          <p:spPr bwMode="auto">
            <a:xfrm>
              <a:off x="1504950" y="272256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Oval 88"/>
            <p:cNvSpPr>
              <a:spLocks noChangeAspect="1" noChangeArrowheads="1"/>
            </p:cNvSpPr>
            <p:nvPr/>
          </p:nvSpPr>
          <p:spPr bwMode="auto">
            <a:xfrm>
              <a:off x="1831975" y="27225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Oval 89"/>
            <p:cNvSpPr>
              <a:spLocks noChangeAspect="1" noChangeArrowheads="1"/>
            </p:cNvSpPr>
            <p:nvPr/>
          </p:nvSpPr>
          <p:spPr bwMode="auto">
            <a:xfrm>
              <a:off x="2159000" y="272256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Oval 90"/>
            <p:cNvSpPr>
              <a:spLocks noChangeAspect="1" noChangeArrowheads="1"/>
            </p:cNvSpPr>
            <p:nvPr/>
          </p:nvSpPr>
          <p:spPr bwMode="auto">
            <a:xfrm>
              <a:off x="2487613" y="272256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Oval 91"/>
            <p:cNvSpPr>
              <a:spLocks noChangeAspect="1" noChangeArrowheads="1"/>
            </p:cNvSpPr>
            <p:nvPr/>
          </p:nvSpPr>
          <p:spPr bwMode="auto">
            <a:xfrm>
              <a:off x="522288" y="305117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Oval 92"/>
            <p:cNvSpPr>
              <a:spLocks noChangeAspect="1" noChangeArrowheads="1"/>
            </p:cNvSpPr>
            <p:nvPr/>
          </p:nvSpPr>
          <p:spPr bwMode="auto">
            <a:xfrm>
              <a:off x="849313" y="305117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Oval 93"/>
            <p:cNvSpPr>
              <a:spLocks noChangeAspect="1" noChangeArrowheads="1"/>
            </p:cNvSpPr>
            <p:nvPr/>
          </p:nvSpPr>
          <p:spPr bwMode="auto">
            <a:xfrm>
              <a:off x="1504950" y="3051175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Oval 94"/>
            <p:cNvSpPr>
              <a:spLocks noChangeAspect="1" noChangeArrowheads="1"/>
            </p:cNvSpPr>
            <p:nvPr/>
          </p:nvSpPr>
          <p:spPr bwMode="auto">
            <a:xfrm>
              <a:off x="1831975" y="305117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Oval 95"/>
            <p:cNvSpPr>
              <a:spLocks noChangeAspect="1" noChangeArrowheads="1"/>
            </p:cNvSpPr>
            <p:nvPr/>
          </p:nvSpPr>
          <p:spPr bwMode="auto">
            <a:xfrm>
              <a:off x="2159000" y="305117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Oval 96"/>
            <p:cNvSpPr>
              <a:spLocks noChangeAspect="1" noChangeArrowheads="1"/>
            </p:cNvSpPr>
            <p:nvPr/>
          </p:nvSpPr>
          <p:spPr bwMode="auto">
            <a:xfrm>
              <a:off x="2487613" y="305117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Oval 97"/>
            <p:cNvSpPr>
              <a:spLocks noChangeAspect="1" noChangeArrowheads="1"/>
            </p:cNvSpPr>
            <p:nvPr/>
          </p:nvSpPr>
          <p:spPr bwMode="auto">
            <a:xfrm>
              <a:off x="522288" y="3378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Oval 98"/>
            <p:cNvSpPr>
              <a:spLocks noChangeAspect="1" noChangeArrowheads="1"/>
            </p:cNvSpPr>
            <p:nvPr/>
          </p:nvSpPr>
          <p:spPr bwMode="auto">
            <a:xfrm>
              <a:off x="849313" y="337820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Oval 99"/>
            <p:cNvSpPr>
              <a:spLocks noChangeAspect="1" noChangeArrowheads="1"/>
            </p:cNvSpPr>
            <p:nvPr/>
          </p:nvSpPr>
          <p:spPr bwMode="auto">
            <a:xfrm>
              <a:off x="1176338" y="3378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Oval 100"/>
            <p:cNvSpPr>
              <a:spLocks noChangeAspect="1" noChangeArrowheads="1"/>
            </p:cNvSpPr>
            <p:nvPr/>
          </p:nvSpPr>
          <p:spPr bwMode="auto">
            <a:xfrm>
              <a:off x="1504950" y="3378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Oval 101"/>
            <p:cNvSpPr>
              <a:spLocks noChangeAspect="1" noChangeArrowheads="1"/>
            </p:cNvSpPr>
            <p:nvPr/>
          </p:nvSpPr>
          <p:spPr bwMode="auto">
            <a:xfrm>
              <a:off x="1831975" y="3378200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Oval 102"/>
            <p:cNvSpPr>
              <a:spLocks noChangeAspect="1" noChangeArrowheads="1"/>
            </p:cNvSpPr>
            <p:nvPr/>
          </p:nvSpPr>
          <p:spPr bwMode="auto">
            <a:xfrm>
              <a:off x="2487613" y="337820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Oval 103"/>
            <p:cNvSpPr>
              <a:spLocks noChangeAspect="1" noChangeArrowheads="1"/>
            </p:cNvSpPr>
            <p:nvPr/>
          </p:nvSpPr>
          <p:spPr bwMode="auto">
            <a:xfrm>
              <a:off x="522288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Oval 104"/>
            <p:cNvSpPr>
              <a:spLocks noChangeAspect="1" noChangeArrowheads="1"/>
            </p:cNvSpPr>
            <p:nvPr/>
          </p:nvSpPr>
          <p:spPr bwMode="auto">
            <a:xfrm>
              <a:off x="849313" y="403383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Oval 105"/>
            <p:cNvSpPr>
              <a:spLocks noChangeAspect="1" noChangeArrowheads="1"/>
            </p:cNvSpPr>
            <p:nvPr/>
          </p:nvSpPr>
          <p:spPr bwMode="auto">
            <a:xfrm>
              <a:off x="1176338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Oval 106"/>
            <p:cNvSpPr>
              <a:spLocks noChangeAspect="1" noChangeArrowheads="1"/>
            </p:cNvSpPr>
            <p:nvPr/>
          </p:nvSpPr>
          <p:spPr bwMode="auto">
            <a:xfrm>
              <a:off x="1504950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Oval 107"/>
            <p:cNvSpPr>
              <a:spLocks noChangeAspect="1" noChangeArrowheads="1"/>
            </p:cNvSpPr>
            <p:nvPr/>
          </p:nvSpPr>
          <p:spPr bwMode="auto">
            <a:xfrm>
              <a:off x="2159000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Oval 108"/>
            <p:cNvSpPr>
              <a:spLocks noChangeAspect="1" noChangeArrowheads="1"/>
            </p:cNvSpPr>
            <p:nvPr/>
          </p:nvSpPr>
          <p:spPr bwMode="auto">
            <a:xfrm>
              <a:off x="2487613" y="4033838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69" name="Oval 115"/>
          <p:cNvSpPr>
            <a:spLocks noChangeAspect="1" noChangeArrowheads="1"/>
          </p:cNvSpPr>
          <p:nvPr/>
        </p:nvSpPr>
        <p:spPr bwMode="auto">
          <a:xfrm>
            <a:off x="7259681" y="3759326"/>
            <a:ext cx="190500" cy="1905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501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58" name="Rectangle 147"/>
          <p:cNvSpPr>
            <a:spLocks noGrp="1" noChangeArrowheads="1"/>
          </p:cNvSpPr>
          <p:nvPr>
            <p:ph type="title"/>
          </p:nvPr>
        </p:nvSpPr>
        <p:spPr>
          <a:xfrm>
            <a:off x="26" y="157190"/>
            <a:ext cx="8080375" cy="593725"/>
          </a:xfrm>
          <a:noFill/>
        </p:spPr>
        <p:txBody>
          <a:bodyPr>
            <a:normAutofit/>
          </a:bodyPr>
          <a:lstStyle/>
          <a:p>
            <a:r>
              <a:rPr lang="en-US" b="0" dirty="0">
                <a:latin typeface="Arial" charset="0"/>
              </a:rPr>
              <a:t>Multiple-source breadth-first search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500066" y="4819650"/>
            <a:ext cx="8021637" cy="1816100"/>
          </a:xfrm>
        </p:spPr>
        <p:txBody>
          <a:bodyPr/>
          <a:lstStyle/>
          <a:p>
            <a:r>
              <a:rPr lang="en-US" sz="2000" dirty="0">
                <a:latin typeface="Arial" charset="0"/>
              </a:rPr>
              <a:t>Sparse array representation =&gt; space efficient</a:t>
            </a:r>
          </a:p>
          <a:p>
            <a:r>
              <a:rPr lang="en-US" sz="2000" dirty="0">
                <a:latin typeface="Arial" charset="0"/>
              </a:rPr>
              <a:t>Sparse matrix-matrix multiplication =&gt; work efficient</a:t>
            </a:r>
          </a:p>
          <a:p>
            <a:r>
              <a:rPr lang="en-US" sz="2000" dirty="0">
                <a:latin typeface="Arial" charset="0"/>
              </a:rPr>
              <a:t>Three possible levels of parallelism:  searches, vertices, edges</a:t>
            </a:r>
          </a:p>
        </p:txBody>
      </p:sp>
      <p:sp>
        <p:nvSpPr>
          <p:cNvPr id="38915" name="Oval 3"/>
          <p:cNvSpPr>
            <a:spLocks noChangeAspect="1" noChangeArrowheads="1"/>
          </p:cNvSpPr>
          <p:nvPr/>
        </p:nvSpPr>
        <p:spPr bwMode="auto">
          <a:xfrm>
            <a:off x="3965601" y="279879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16" name="Rectangle 4"/>
          <p:cNvSpPr>
            <a:spLocks noChangeAspect="1" noChangeArrowheads="1"/>
          </p:cNvSpPr>
          <p:nvPr/>
        </p:nvSpPr>
        <p:spPr bwMode="auto">
          <a:xfrm>
            <a:off x="3900489" y="2003426"/>
            <a:ext cx="258762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17" name="Oval 5"/>
          <p:cNvSpPr>
            <a:spLocks noChangeAspect="1" noChangeArrowheads="1"/>
          </p:cNvSpPr>
          <p:nvPr/>
        </p:nvSpPr>
        <p:spPr bwMode="auto">
          <a:xfrm>
            <a:off x="3965601" y="37814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18" name="Oval 6"/>
          <p:cNvSpPr>
            <a:spLocks noChangeAspect="1" noChangeArrowheads="1"/>
          </p:cNvSpPr>
          <p:nvPr/>
        </p:nvSpPr>
        <p:spPr bwMode="auto">
          <a:xfrm>
            <a:off x="3965601" y="214474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19" name="Oval 7"/>
          <p:cNvSpPr>
            <a:spLocks noChangeAspect="1" noChangeArrowheads="1"/>
          </p:cNvSpPr>
          <p:nvPr/>
        </p:nvSpPr>
        <p:spPr bwMode="auto">
          <a:xfrm>
            <a:off x="3965601" y="247176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20" name="Oval 8"/>
          <p:cNvSpPr>
            <a:spLocks noChangeAspect="1" noChangeArrowheads="1"/>
          </p:cNvSpPr>
          <p:nvPr/>
        </p:nvSpPr>
        <p:spPr bwMode="auto">
          <a:xfrm>
            <a:off x="3965601" y="312740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21" name="Oval 9"/>
          <p:cNvSpPr>
            <a:spLocks noChangeAspect="1" noChangeArrowheads="1"/>
          </p:cNvSpPr>
          <p:nvPr/>
        </p:nvSpPr>
        <p:spPr bwMode="auto">
          <a:xfrm>
            <a:off x="3965601" y="345442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22" name="Oval 10"/>
          <p:cNvSpPr>
            <a:spLocks noChangeAspect="1" noChangeArrowheads="1"/>
          </p:cNvSpPr>
          <p:nvPr/>
        </p:nvSpPr>
        <p:spPr bwMode="auto">
          <a:xfrm>
            <a:off x="3965601" y="411006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23" name="Rectangle 11"/>
          <p:cNvSpPr>
            <a:spLocks noChangeAspect="1" noChangeArrowheads="1"/>
          </p:cNvSpPr>
          <p:nvPr/>
        </p:nvSpPr>
        <p:spPr bwMode="auto">
          <a:xfrm>
            <a:off x="2908300" y="2003426"/>
            <a:ext cx="749300" cy="22336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063884" y="4281500"/>
            <a:ext cx="443692" cy="5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0000"/>
                </a:solidFill>
                <a:latin typeface="Times" charset="0"/>
              </a:rPr>
              <a:t>X</a:t>
            </a:r>
          </a:p>
        </p:txBody>
      </p:sp>
      <p:grpSp>
        <p:nvGrpSpPr>
          <p:cNvPr id="38925" name="Group 13"/>
          <p:cNvGrpSpPr>
            <a:grpSpLocks/>
          </p:cNvGrpSpPr>
          <p:nvPr/>
        </p:nvGrpSpPr>
        <p:grpSpPr bwMode="auto">
          <a:xfrm>
            <a:off x="2973414" y="2068513"/>
            <a:ext cx="136525" cy="2101850"/>
            <a:chOff x="2017" y="814"/>
            <a:chExt cx="86" cy="1324"/>
          </a:xfrm>
        </p:grpSpPr>
        <p:sp>
          <p:nvSpPr>
            <p:cNvPr id="39053" name="Oval 14"/>
            <p:cNvSpPr>
              <a:spLocks noChangeAspect="1" noChangeArrowheads="1"/>
            </p:cNvSpPr>
            <p:nvPr/>
          </p:nvSpPr>
          <p:spPr bwMode="auto">
            <a:xfrm>
              <a:off x="2017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4" name="Oval 15"/>
            <p:cNvSpPr>
              <a:spLocks noChangeAspect="1" noChangeArrowheads="1"/>
            </p:cNvSpPr>
            <p:nvPr/>
          </p:nvSpPr>
          <p:spPr bwMode="auto">
            <a:xfrm>
              <a:off x="2017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5" name="Oval 16"/>
            <p:cNvSpPr>
              <a:spLocks noChangeAspect="1" noChangeArrowheads="1"/>
            </p:cNvSpPr>
            <p:nvPr/>
          </p:nvSpPr>
          <p:spPr bwMode="auto">
            <a:xfrm>
              <a:off x="2017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6" name="Oval 17"/>
            <p:cNvSpPr>
              <a:spLocks noChangeAspect="1" noChangeArrowheads="1"/>
            </p:cNvSpPr>
            <p:nvPr/>
          </p:nvSpPr>
          <p:spPr bwMode="auto">
            <a:xfrm>
              <a:off x="2017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7" name="Oval 18"/>
            <p:cNvSpPr>
              <a:spLocks noChangeAspect="1" noChangeArrowheads="1"/>
            </p:cNvSpPr>
            <p:nvPr/>
          </p:nvSpPr>
          <p:spPr bwMode="auto">
            <a:xfrm>
              <a:off x="2017" y="1433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8" name="Oval 19"/>
            <p:cNvSpPr>
              <a:spLocks noChangeAspect="1" noChangeArrowheads="1"/>
            </p:cNvSpPr>
            <p:nvPr/>
          </p:nvSpPr>
          <p:spPr bwMode="auto">
            <a:xfrm>
              <a:off x="2017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9" name="Oval 20"/>
            <p:cNvSpPr>
              <a:spLocks noChangeAspect="1" noChangeArrowheads="1"/>
            </p:cNvSpPr>
            <p:nvPr/>
          </p:nvSpPr>
          <p:spPr bwMode="auto">
            <a:xfrm>
              <a:off x="2017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27" name="Text Box 66"/>
          <p:cNvSpPr txBox="1">
            <a:spLocks noChangeArrowheads="1"/>
          </p:cNvSpPr>
          <p:nvPr/>
        </p:nvSpPr>
        <p:spPr bwMode="auto">
          <a:xfrm>
            <a:off x="1163490" y="4221164"/>
            <a:ext cx="647849" cy="5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sz="3200">
                <a:solidFill>
                  <a:srgbClr val="FF0000"/>
                </a:solidFill>
                <a:latin typeface="Times" charset="0"/>
              </a:rPr>
              <a:t>A</a:t>
            </a:r>
            <a:r>
              <a:rPr lang="en-US" sz="3200" baseline="30000">
                <a:solidFill>
                  <a:srgbClr val="FF0000"/>
                </a:solidFill>
                <a:latin typeface="Times" charset="0"/>
              </a:rPr>
              <a:t>T</a:t>
            </a:r>
          </a:p>
        </p:txBody>
      </p:sp>
      <p:sp>
        <p:nvSpPr>
          <p:cNvPr id="38928" name="Oval 67"/>
          <p:cNvSpPr>
            <a:spLocks noChangeAspect="1" noChangeArrowheads="1"/>
          </p:cNvSpPr>
          <p:nvPr/>
        </p:nvSpPr>
        <p:spPr bwMode="auto">
          <a:xfrm>
            <a:off x="4511701" y="369414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29" name="Oval 68"/>
          <p:cNvSpPr>
            <a:spLocks noChangeAspect="1" noChangeArrowheads="1"/>
          </p:cNvSpPr>
          <p:nvPr/>
        </p:nvSpPr>
        <p:spPr bwMode="auto">
          <a:xfrm>
            <a:off x="4511701" y="205742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0" name="Oval 69"/>
          <p:cNvSpPr>
            <a:spLocks noChangeAspect="1" noChangeArrowheads="1"/>
          </p:cNvSpPr>
          <p:nvPr/>
        </p:nvSpPr>
        <p:spPr bwMode="auto">
          <a:xfrm>
            <a:off x="4511701" y="23844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1" name="Oval 70"/>
          <p:cNvSpPr>
            <a:spLocks noChangeAspect="1" noChangeArrowheads="1"/>
          </p:cNvSpPr>
          <p:nvPr/>
        </p:nvSpPr>
        <p:spPr bwMode="auto">
          <a:xfrm>
            <a:off x="4511701" y="336711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2" name="Oval 71"/>
          <p:cNvSpPr>
            <a:spLocks noChangeAspect="1" noChangeArrowheads="1"/>
          </p:cNvSpPr>
          <p:nvPr/>
        </p:nvSpPr>
        <p:spPr bwMode="auto">
          <a:xfrm>
            <a:off x="4511701" y="40227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3" name="Oval 72"/>
          <p:cNvSpPr>
            <a:spLocks noChangeAspect="1" noChangeArrowheads="1"/>
          </p:cNvSpPr>
          <p:nvPr/>
        </p:nvSpPr>
        <p:spPr bwMode="auto">
          <a:xfrm>
            <a:off x="3581426" y="294007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4" name="Oval 73"/>
          <p:cNvSpPr>
            <a:spLocks noChangeAspect="1" noChangeArrowheads="1"/>
          </p:cNvSpPr>
          <p:nvPr/>
        </p:nvSpPr>
        <p:spPr bwMode="auto">
          <a:xfrm>
            <a:off x="3581426" y="392274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5" name="Oval 74"/>
          <p:cNvSpPr>
            <a:spLocks noChangeAspect="1" noChangeArrowheads="1"/>
          </p:cNvSpPr>
          <p:nvPr/>
        </p:nvSpPr>
        <p:spPr bwMode="auto">
          <a:xfrm>
            <a:off x="3581426" y="228602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6" name="Oval 75"/>
          <p:cNvSpPr>
            <a:spLocks noChangeAspect="1" noChangeArrowheads="1"/>
          </p:cNvSpPr>
          <p:nvPr/>
        </p:nvSpPr>
        <p:spPr bwMode="auto">
          <a:xfrm>
            <a:off x="3581426" y="26130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7" name="Oval 76"/>
          <p:cNvSpPr>
            <a:spLocks noChangeAspect="1" noChangeArrowheads="1"/>
          </p:cNvSpPr>
          <p:nvPr/>
        </p:nvSpPr>
        <p:spPr bwMode="auto">
          <a:xfrm>
            <a:off x="3581426" y="359571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8" name="Oval 77"/>
          <p:cNvSpPr>
            <a:spLocks noChangeAspect="1" noChangeArrowheads="1"/>
          </p:cNvSpPr>
          <p:nvPr/>
        </p:nvSpPr>
        <p:spPr bwMode="auto">
          <a:xfrm>
            <a:off x="3581426" y="42513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9" name="Oval 78"/>
          <p:cNvSpPr>
            <a:spLocks noChangeAspect="1" noChangeArrowheads="1"/>
          </p:cNvSpPr>
          <p:nvPr/>
        </p:nvSpPr>
        <p:spPr bwMode="auto">
          <a:xfrm>
            <a:off x="3216301" y="2057426"/>
            <a:ext cx="136525" cy="1365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0" name="Oval 79"/>
          <p:cNvSpPr>
            <a:spLocks noChangeAspect="1" noChangeArrowheads="1"/>
          </p:cNvSpPr>
          <p:nvPr/>
        </p:nvSpPr>
        <p:spPr bwMode="auto">
          <a:xfrm>
            <a:off x="3444901" y="2743226"/>
            <a:ext cx="136525" cy="1365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1" name="Rectangle 80"/>
          <p:cNvSpPr>
            <a:spLocks noChangeAspect="1" noChangeArrowheads="1"/>
          </p:cNvSpPr>
          <p:nvPr/>
        </p:nvSpPr>
        <p:spPr bwMode="auto">
          <a:xfrm>
            <a:off x="4433888" y="2003426"/>
            <a:ext cx="823912" cy="22336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2" name="Oval 81"/>
          <p:cNvSpPr>
            <a:spLocks noChangeAspect="1" noChangeArrowheads="1"/>
          </p:cNvSpPr>
          <p:nvPr/>
        </p:nvSpPr>
        <p:spPr bwMode="auto">
          <a:xfrm>
            <a:off x="4499001" y="37052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3" name="Oval 82"/>
          <p:cNvSpPr>
            <a:spLocks noChangeAspect="1" noChangeArrowheads="1"/>
          </p:cNvSpPr>
          <p:nvPr/>
        </p:nvSpPr>
        <p:spPr bwMode="auto">
          <a:xfrm>
            <a:off x="4499001" y="2068540"/>
            <a:ext cx="136525" cy="1365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4" name="Oval 83"/>
          <p:cNvSpPr>
            <a:spLocks noChangeAspect="1" noChangeArrowheads="1"/>
          </p:cNvSpPr>
          <p:nvPr/>
        </p:nvSpPr>
        <p:spPr bwMode="auto">
          <a:xfrm>
            <a:off x="4499001" y="239556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5" name="Oval 84"/>
          <p:cNvSpPr>
            <a:spLocks noChangeAspect="1" noChangeArrowheads="1"/>
          </p:cNvSpPr>
          <p:nvPr/>
        </p:nvSpPr>
        <p:spPr bwMode="auto">
          <a:xfrm>
            <a:off x="4499001" y="3051201"/>
            <a:ext cx="136525" cy="136525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6" name="Oval 85"/>
          <p:cNvSpPr>
            <a:spLocks noChangeAspect="1" noChangeArrowheads="1"/>
          </p:cNvSpPr>
          <p:nvPr/>
        </p:nvSpPr>
        <p:spPr bwMode="auto">
          <a:xfrm>
            <a:off x="4499001" y="337822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7" name="Oval 86"/>
          <p:cNvSpPr>
            <a:spLocks noChangeAspect="1" noChangeArrowheads="1"/>
          </p:cNvSpPr>
          <p:nvPr/>
        </p:nvSpPr>
        <p:spPr bwMode="auto">
          <a:xfrm>
            <a:off x="4499001" y="4033847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8" name="Text Box 87"/>
          <p:cNvSpPr txBox="1">
            <a:spLocks noChangeArrowheads="1"/>
          </p:cNvSpPr>
          <p:nvPr/>
        </p:nvSpPr>
        <p:spPr bwMode="auto">
          <a:xfrm>
            <a:off x="4267210" y="4281500"/>
            <a:ext cx="870116" cy="5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0000"/>
                </a:solidFill>
                <a:latin typeface="Times" charset="0"/>
              </a:rPr>
              <a:t>A</a:t>
            </a:r>
            <a:r>
              <a:rPr lang="en-US" sz="3200" baseline="30000">
                <a:solidFill>
                  <a:srgbClr val="FF0000"/>
                </a:solidFill>
                <a:latin typeface="Times" charset="0"/>
              </a:rPr>
              <a:t>T</a:t>
            </a:r>
            <a:r>
              <a:rPr lang="en-US">
                <a:solidFill>
                  <a:srgbClr val="FF0000"/>
                </a:solidFill>
                <a:latin typeface="Times" charset="0"/>
              </a:rPr>
              <a:t>X</a:t>
            </a:r>
          </a:p>
        </p:txBody>
      </p:sp>
      <p:sp>
        <p:nvSpPr>
          <p:cNvPr id="38949" name="Text Box 88"/>
          <p:cNvSpPr txBox="1">
            <a:spLocks noChangeArrowheads="1"/>
          </p:cNvSpPr>
          <p:nvPr/>
        </p:nvSpPr>
        <p:spPr bwMode="auto">
          <a:xfrm>
            <a:off x="3810000" y="2757488"/>
            <a:ext cx="485846" cy="46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Arial" charset="0"/>
                <a:sym typeface="Wingdings" charset="0"/>
              </a:rPr>
              <a:t></a:t>
            </a:r>
          </a:p>
        </p:txBody>
      </p:sp>
      <p:sp>
        <p:nvSpPr>
          <p:cNvPr id="38950" name="Oval 89"/>
          <p:cNvSpPr>
            <a:spLocks noChangeAspect="1" noChangeArrowheads="1"/>
          </p:cNvSpPr>
          <p:nvPr/>
        </p:nvSpPr>
        <p:spPr bwMode="auto">
          <a:xfrm>
            <a:off x="4816501" y="2073301"/>
            <a:ext cx="136525" cy="136525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51" name="Oval 90"/>
          <p:cNvSpPr>
            <a:spLocks noChangeAspect="1" noChangeArrowheads="1"/>
          </p:cNvSpPr>
          <p:nvPr/>
        </p:nvSpPr>
        <p:spPr bwMode="auto">
          <a:xfrm>
            <a:off x="4508526" y="274799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52" name="Oval 91"/>
          <p:cNvSpPr>
            <a:spLocks noChangeAspect="1" noChangeArrowheads="1"/>
          </p:cNvSpPr>
          <p:nvPr/>
        </p:nvSpPr>
        <p:spPr bwMode="auto">
          <a:xfrm>
            <a:off x="4495826" y="2759101"/>
            <a:ext cx="136525" cy="1365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53" name="Oval 92"/>
          <p:cNvSpPr>
            <a:spLocks noChangeAspect="1" noChangeArrowheads="1"/>
          </p:cNvSpPr>
          <p:nvPr/>
        </p:nvSpPr>
        <p:spPr bwMode="auto">
          <a:xfrm>
            <a:off x="5045101" y="2759101"/>
            <a:ext cx="136525" cy="136525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54" name="Oval 93"/>
          <p:cNvSpPr>
            <a:spLocks noChangeAspect="1" noChangeArrowheads="1"/>
          </p:cNvSpPr>
          <p:nvPr/>
        </p:nvSpPr>
        <p:spPr bwMode="auto">
          <a:xfrm>
            <a:off x="5045101" y="3673501"/>
            <a:ext cx="136525" cy="1365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55" name="Oval 94"/>
          <p:cNvSpPr>
            <a:spLocks noChangeAspect="1" noChangeArrowheads="1"/>
          </p:cNvSpPr>
          <p:nvPr/>
        </p:nvSpPr>
        <p:spPr bwMode="auto">
          <a:xfrm>
            <a:off x="4816501" y="2378101"/>
            <a:ext cx="136525" cy="1365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56" name="Oval 95"/>
          <p:cNvSpPr>
            <a:spLocks noChangeAspect="1" noChangeArrowheads="1"/>
          </p:cNvSpPr>
          <p:nvPr/>
        </p:nvSpPr>
        <p:spPr bwMode="auto">
          <a:xfrm>
            <a:off x="4816501" y="3048026"/>
            <a:ext cx="136525" cy="1365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grpSp>
        <p:nvGrpSpPr>
          <p:cNvPr id="38959" name="Group 97"/>
          <p:cNvGrpSpPr>
            <a:grpSpLocks/>
          </p:cNvGrpSpPr>
          <p:nvPr/>
        </p:nvGrpSpPr>
        <p:grpSpPr bwMode="auto">
          <a:xfrm>
            <a:off x="5875381" y="2182939"/>
            <a:ext cx="241300" cy="814388"/>
            <a:chOff x="2776" y="1167"/>
            <a:chExt cx="152" cy="513"/>
          </a:xfrm>
        </p:grpSpPr>
        <p:sp>
          <p:nvSpPr>
            <p:cNvPr id="39007" name="Line 98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8" name="Freeform 99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60" name="Group 100"/>
          <p:cNvGrpSpPr>
            <a:grpSpLocks/>
          </p:cNvGrpSpPr>
          <p:nvPr/>
        </p:nvGrpSpPr>
        <p:grpSpPr bwMode="auto">
          <a:xfrm flipH="1" flipV="1">
            <a:off x="6154781" y="2182939"/>
            <a:ext cx="241300" cy="814388"/>
            <a:chOff x="2776" y="1167"/>
            <a:chExt cx="152" cy="513"/>
          </a:xfrm>
        </p:grpSpPr>
        <p:sp>
          <p:nvSpPr>
            <p:cNvPr id="39005" name="Line 101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6" name="Freeform 102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61" name="Group 103"/>
          <p:cNvGrpSpPr>
            <a:grpSpLocks/>
          </p:cNvGrpSpPr>
          <p:nvPr/>
        </p:nvGrpSpPr>
        <p:grpSpPr bwMode="auto">
          <a:xfrm>
            <a:off x="6116683" y="1962276"/>
            <a:ext cx="1233487" cy="211138"/>
            <a:chOff x="2928" y="1028"/>
            <a:chExt cx="777" cy="133"/>
          </a:xfrm>
        </p:grpSpPr>
        <p:sp>
          <p:nvSpPr>
            <p:cNvPr id="39003" name="Line 104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4" name="Freeform 105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62" name="Oval 106"/>
          <p:cNvSpPr>
            <a:spLocks noChangeAspect="1" noChangeArrowheads="1"/>
          </p:cNvSpPr>
          <p:nvPr/>
        </p:nvSpPr>
        <p:spPr bwMode="auto">
          <a:xfrm>
            <a:off x="6040481" y="2082926"/>
            <a:ext cx="190500" cy="190500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</p:spPr>
        <p:txBody>
          <a:bodyPr wrap="none" lIns="91422" tIns="45712" rIns="91422" bIns="45712" anchor="ctr"/>
          <a:lstStyle/>
          <a:p>
            <a:pPr algn="ctr">
              <a:buFontTx/>
              <a:buNone/>
            </a:pPr>
            <a:endParaRPr lang="en-US"/>
          </a:p>
        </p:txBody>
      </p:sp>
      <p:grpSp>
        <p:nvGrpSpPr>
          <p:cNvPr id="38963" name="Group 107"/>
          <p:cNvGrpSpPr>
            <a:grpSpLocks/>
          </p:cNvGrpSpPr>
          <p:nvPr/>
        </p:nvGrpSpPr>
        <p:grpSpPr bwMode="auto">
          <a:xfrm>
            <a:off x="6126208" y="3014791"/>
            <a:ext cx="1233487" cy="830263"/>
            <a:chOff x="2934" y="1691"/>
            <a:chExt cx="777" cy="523"/>
          </a:xfrm>
        </p:grpSpPr>
        <p:sp>
          <p:nvSpPr>
            <p:cNvPr id="39001" name="Line 108"/>
            <p:cNvSpPr>
              <a:spLocks noChangeAspect="1" noChangeShapeType="1"/>
            </p:cNvSpPr>
            <p:nvPr/>
          </p:nvSpPr>
          <p:spPr bwMode="auto">
            <a:xfrm rot="3635357">
              <a:off x="3104" y="1995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2" name="Freeform 109"/>
            <p:cNvSpPr>
              <a:spLocks/>
            </p:cNvSpPr>
            <p:nvPr/>
          </p:nvSpPr>
          <p:spPr bwMode="auto">
            <a:xfrm>
              <a:off x="2934" y="1691"/>
              <a:ext cx="777" cy="523"/>
            </a:xfrm>
            <a:custGeom>
              <a:avLst/>
              <a:gdLst>
                <a:gd name="T0" fmla="*/ 0 w 777"/>
                <a:gd name="T1" fmla="*/ 514 h 523"/>
                <a:gd name="T2" fmla="*/ 6 w 777"/>
                <a:gd name="T3" fmla="*/ 523 h 523"/>
                <a:gd name="T4" fmla="*/ 176 w 777"/>
                <a:gd name="T5" fmla="*/ 343 h 523"/>
                <a:gd name="T6" fmla="*/ 615 w 777"/>
                <a:gd name="T7" fmla="*/ 247 h 523"/>
                <a:gd name="T8" fmla="*/ 777 w 777"/>
                <a:gd name="T9" fmla="*/ 0 h 5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7"/>
                <a:gd name="T16" fmla="*/ 0 h 523"/>
                <a:gd name="T17" fmla="*/ 777 w 777"/>
                <a:gd name="T18" fmla="*/ 523 h 5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7" h="523">
                  <a:moveTo>
                    <a:pt x="0" y="514"/>
                  </a:moveTo>
                  <a:lnTo>
                    <a:pt x="6" y="523"/>
                  </a:lnTo>
                  <a:cubicBezTo>
                    <a:pt x="35" y="495"/>
                    <a:pt x="74" y="389"/>
                    <a:pt x="176" y="343"/>
                  </a:cubicBezTo>
                  <a:cubicBezTo>
                    <a:pt x="278" y="297"/>
                    <a:pt x="515" y="304"/>
                    <a:pt x="615" y="247"/>
                  </a:cubicBezTo>
                  <a:cubicBezTo>
                    <a:pt x="715" y="190"/>
                    <a:pt x="746" y="95"/>
                    <a:pt x="777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64" name="Text Box 110"/>
          <p:cNvSpPr txBox="1">
            <a:spLocks noChangeArrowheads="1"/>
          </p:cNvSpPr>
          <p:nvPr/>
        </p:nvSpPr>
        <p:spPr bwMode="auto">
          <a:xfrm>
            <a:off x="5843631" y="1860676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38965" name="Text Box 111"/>
          <p:cNvSpPr txBox="1">
            <a:spLocks noChangeArrowheads="1"/>
          </p:cNvSpPr>
          <p:nvPr/>
        </p:nvSpPr>
        <p:spPr bwMode="auto">
          <a:xfrm>
            <a:off x="7361281" y="1854326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8966" name="Text Box 112"/>
          <p:cNvSpPr txBox="1">
            <a:spLocks noChangeArrowheads="1"/>
          </p:cNvSpPr>
          <p:nvPr/>
        </p:nvSpPr>
        <p:spPr bwMode="auto">
          <a:xfrm>
            <a:off x="5862681" y="3841876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38967" name="Text Box 113"/>
          <p:cNvSpPr txBox="1">
            <a:spLocks noChangeArrowheads="1"/>
          </p:cNvSpPr>
          <p:nvPr/>
        </p:nvSpPr>
        <p:spPr bwMode="auto">
          <a:xfrm>
            <a:off x="5784894" y="2844926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38968" name="Text Box 114"/>
          <p:cNvSpPr txBox="1">
            <a:spLocks noChangeArrowheads="1"/>
          </p:cNvSpPr>
          <p:nvPr/>
        </p:nvSpPr>
        <p:spPr bwMode="auto">
          <a:xfrm>
            <a:off x="7380331" y="2927476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38970" name="Oval 116"/>
          <p:cNvSpPr>
            <a:spLocks noChangeAspect="1" noChangeArrowheads="1"/>
          </p:cNvSpPr>
          <p:nvPr/>
        </p:nvSpPr>
        <p:spPr bwMode="auto">
          <a:xfrm>
            <a:off x="7259681" y="2921126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  <p:sp>
        <p:nvSpPr>
          <p:cNvPr id="38971" name="Oval 117"/>
          <p:cNvSpPr>
            <a:spLocks noChangeAspect="1" noChangeArrowheads="1"/>
          </p:cNvSpPr>
          <p:nvPr/>
        </p:nvSpPr>
        <p:spPr bwMode="auto">
          <a:xfrm>
            <a:off x="8478881" y="2921126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  <p:grpSp>
        <p:nvGrpSpPr>
          <p:cNvPr id="38972" name="Group 118"/>
          <p:cNvGrpSpPr>
            <a:grpSpLocks/>
          </p:cNvGrpSpPr>
          <p:nvPr/>
        </p:nvGrpSpPr>
        <p:grpSpPr bwMode="auto">
          <a:xfrm>
            <a:off x="7373983" y="2813176"/>
            <a:ext cx="1233487" cy="211138"/>
            <a:chOff x="2928" y="1028"/>
            <a:chExt cx="777" cy="133"/>
          </a:xfrm>
        </p:grpSpPr>
        <p:sp>
          <p:nvSpPr>
            <p:cNvPr id="38999" name="Line 119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0" name="Freeform 120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73" name="Group 121"/>
          <p:cNvGrpSpPr>
            <a:grpSpLocks/>
          </p:cNvGrpSpPr>
          <p:nvPr/>
        </p:nvGrpSpPr>
        <p:grpSpPr bwMode="auto">
          <a:xfrm>
            <a:off x="6129383" y="3657726"/>
            <a:ext cx="1233487" cy="211138"/>
            <a:chOff x="2928" y="1028"/>
            <a:chExt cx="777" cy="133"/>
          </a:xfrm>
        </p:grpSpPr>
        <p:sp>
          <p:nvSpPr>
            <p:cNvPr id="38997" name="Line 122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8" name="Freeform 123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74" name="Group 124"/>
          <p:cNvGrpSpPr>
            <a:grpSpLocks/>
          </p:cNvGrpSpPr>
          <p:nvPr/>
        </p:nvGrpSpPr>
        <p:grpSpPr bwMode="auto">
          <a:xfrm flipH="1" flipV="1">
            <a:off x="6110333" y="3867276"/>
            <a:ext cx="1233487" cy="211138"/>
            <a:chOff x="2928" y="1028"/>
            <a:chExt cx="777" cy="133"/>
          </a:xfrm>
        </p:grpSpPr>
        <p:sp>
          <p:nvSpPr>
            <p:cNvPr id="38995" name="Line 125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6" name="Freeform 126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75" name="Group 127"/>
          <p:cNvGrpSpPr>
            <a:grpSpLocks/>
          </p:cNvGrpSpPr>
          <p:nvPr/>
        </p:nvGrpSpPr>
        <p:grpSpPr bwMode="auto">
          <a:xfrm flipH="1" flipV="1">
            <a:off x="6135733" y="3016376"/>
            <a:ext cx="1233487" cy="211138"/>
            <a:chOff x="2928" y="1028"/>
            <a:chExt cx="777" cy="133"/>
          </a:xfrm>
        </p:grpSpPr>
        <p:sp>
          <p:nvSpPr>
            <p:cNvPr id="38993" name="Line 128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4" name="Freeform 129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76" name="Group 130"/>
          <p:cNvGrpSpPr>
            <a:grpSpLocks/>
          </p:cNvGrpSpPr>
          <p:nvPr/>
        </p:nvGrpSpPr>
        <p:grpSpPr bwMode="auto">
          <a:xfrm flipV="1">
            <a:off x="5869031" y="3046539"/>
            <a:ext cx="241300" cy="814388"/>
            <a:chOff x="2776" y="1167"/>
            <a:chExt cx="152" cy="513"/>
          </a:xfrm>
        </p:grpSpPr>
        <p:sp>
          <p:nvSpPr>
            <p:cNvPr id="38991" name="Line 131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2" name="Freeform 132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77" name="Group 133"/>
          <p:cNvGrpSpPr>
            <a:grpSpLocks/>
          </p:cNvGrpSpPr>
          <p:nvPr/>
        </p:nvGrpSpPr>
        <p:grpSpPr bwMode="auto">
          <a:xfrm flipH="1" flipV="1">
            <a:off x="7361281" y="2182939"/>
            <a:ext cx="241300" cy="814388"/>
            <a:chOff x="2776" y="1167"/>
            <a:chExt cx="152" cy="513"/>
          </a:xfrm>
        </p:grpSpPr>
        <p:sp>
          <p:nvSpPr>
            <p:cNvPr id="38989" name="Line 134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0" name="Freeform 135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78" name="Group 136"/>
          <p:cNvGrpSpPr>
            <a:grpSpLocks/>
          </p:cNvGrpSpPr>
          <p:nvPr/>
        </p:nvGrpSpPr>
        <p:grpSpPr bwMode="auto">
          <a:xfrm>
            <a:off x="7350169" y="3005266"/>
            <a:ext cx="1212850" cy="862013"/>
            <a:chOff x="3696" y="1680"/>
            <a:chExt cx="764" cy="543"/>
          </a:xfrm>
        </p:grpSpPr>
        <p:sp>
          <p:nvSpPr>
            <p:cNvPr id="38987" name="Line 137"/>
            <p:cNvSpPr>
              <a:spLocks noChangeAspect="1" noChangeShapeType="1"/>
            </p:cNvSpPr>
            <p:nvPr/>
          </p:nvSpPr>
          <p:spPr bwMode="auto">
            <a:xfrm rot="4334049">
              <a:off x="3989" y="2107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8" name="Freeform 138"/>
            <p:cNvSpPr>
              <a:spLocks/>
            </p:cNvSpPr>
            <p:nvPr/>
          </p:nvSpPr>
          <p:spPr bwMode="auto">
            <a:xfrm>
              <a:off x="3696" y="1680"/>
              <a:ext cx="764" cy="543"/>
            </a:xfrm>
            <a:custGeom>
              <a:avLst/>
              <a:gdLst>
                <a:gd name="T0" fmla="*/ 753 w 764"/>
                <a:gd name="T1" fmla="*/ 0 h 543"/>
                <a:gd name="T2" fmla="*/ 764 w 764"/>
                <a:gd name="T3" fmla="*/ 14 h 543"/>
                <a:gd name="T4" fmla="*/ 485 w 764"/>
                <a:gd name="T5" fmla="*/ 380 h 543"/>
                <a:gd name="T6" fmla="*/ 0 w 764"/>
                <a:gd name="T7" fmla="*/ 543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4"/>
                <a:gd name="T13" fmla="*/ 0 h 543"/>
                <a:gd name="T14" fmla="*/ 764 w 764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4" h="543">
                  <a:moveTo>
                    <a:pt x="753" y="0"/>
                  </a:moveTo>
                  <a:lnTo>
                    <a:pt x="764" y="14"/>
                  </a:lnTo>
                  <a:cubicBezTo>
                    <a:pt x="719" y="77"/>
                    <a:pt x="612" y="292"/>
                    <a:pt x="485" y="380"/>
                  </a:cubicBezTo>
                  <a:cubicBezTo>
                    <a:pt x="358" y="468"/>
                    <a:pt x="179" y="505"/>
                    <a:pt x="0" y="54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79" name="Group 139"/>
          <p:cNvGrpSpPr>
            <a:grpSpLocks/>
          </p:cNvGrpSpPr>
          <p:nvPr/>
        </p:nvGrpSpPr>
        <p:grpSpPr bwMode="auto">
          <a:xfrm>
            <a:off x="7383506" y="2187701"/>
            <a:ext cx="1212850" cy="862013"/>
            <a:chOff x="3726" y="1170"/>
            <a:chExt cx="764" cy="543"/>
          </a:xfrm>
        </p:grpSpPr>
        <p:sp>
          <p:nvSpPr>
            <p:cNvPr id="38985" name="Line 140"/>
            <p:cNvSpPr>
              <a:spLocks noChangeAspect="1" noChangeShapeType="1"/>
            </p:cNvSpPr>
            <p:nvPr/>
          </p:nvSpPr>
          <p:spPr bwMode="auto">
            <a:xfrm rot="19202490" flipH="1">
              <a:off x="4304" y="1379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6" name="Freeform 141"/>
            <p:cNvSpPr>
              <a:spLocks/>
            </p:cNvSpPr>
            <p:nvPr/>
          </p:nvSpPr>
          <p:spPr bwMode="auto">
            <a:xfrm rot="10800000" flipH="1">
              <a:off x="3726" y="1170"/>
              <a:ext cx="764" cy="543"/>
            </a:xfrm>
            <a:custGeom>
              <a:avLst/>
              <a:gdLst>
                <a:gd name="T0" fmla="*/ 753 w 764"/>
                <a:gd name="T1" fmla="*/ 0 h 543"/>
                <a:gd name="T2" fmla="*/ 764 w 764"/>
                <a:gd name="T3" fmla="*/ 14 h 543"/>
                <a:gd name="T4" fmla="*/ 485 w 764"/>
                <a:gd name="T5" fmla="*/ 380 h 543"/>
                <a:gd name="T6" fmla="*/ 0 w 764"/>
                <a:gd name="T7" fmla="*/ 543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4"/>
                <a:gd name="T13" fmla="*/ 0 h 543"/>
                <a:gd name="T14" fmla="*/ 764 w 764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4" h="543">
                  <a:moveTo>
                    <a:pt x="753" y="0"/>
                  </a:moveTo>
                  <a:lnTo>
                    <a:pt x="764" y="14"/>
                  </a:lnTo>
                  <a:cubicBezTo>
                    <a:pt x="719" y="77"/>
                    <a:pt x="612" y="292"/>
                    <a:pt x="485" y="380"/>
                  </a:cubicBezTo>
                  <a:cubicBezTo>
                    <a:pt x="358" y="468"/>
                    <a:pt x="179" y="505"/>
                    <a:pt x="0" y="54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80" name="Text Box 142"/>
          <p:cNvSpPr txBox="1">
            <a:spLocks noChangeArrowheads="1"/>
          </p:cNvSpPr>
          <p:nvPr/>
        </p:nvSpPr>
        <p:spPr bwMode="auto">
          <a:xfrm>
            <a:off x="7348581" y="3835526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8981" name="Text Box 143"/>
          <p:cNvSpPr txBox="1">
            <a:spLocks noChangeArrowheads="1"/>
          </p:cNvSpPr>
          <p:nvPr/>
        </p:nvSpPr>
        <p:spPr bwMode="auto">
          <a:xfrm>
            <a:off x="8618581" y="2851276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38982" name="Oval 144"/>
          <p:cNvSpPr>
            <a:spLocks noChangeAspect="1" noChangeArrowheads="1"/>
          </p:cNvSpPr>
          <p:nvPr/>
        </p:nvSpPr>
        <p:spPr bwMode="auto">
          <a:xfrm>
            <a:off x="6040481" y="2921126"/>
            <a:ext cx="190500" cy="190500"/>
          </a:xfrm>
          <a:prstGeom prst="ellipse">
            <a:avLst/>
          </a:prstGeom>
          <a:solidFill>
            <a:srgbClr val="66FF33"/>
          </a:solidFill>
          <a:ln>
            <a:noFill/>
          </a:ln>
          <a:extLst/>
        </p:spPr>
        <p:txBody>
          <a:bodyPr wrap="none" lIns="91422" tIns="45712" rIns="91422" bIns="45712" anchor="ctr"/>
          <a:lstStyle/>
          <a:p>
            <a:endParaRPr lang="en-US"/>
          </a:p>
        </p:txBody>
      </p:sp>
      <p:sp>
        <p:nvSpPr>
          <p:cNvPr id="38983" name="Oval 145"/>
          <p:cNvSpPr>
            <a:spLocks noChangeAspect="1" noChangeArrowheads="1"/>
          </p:cNvSpPr>
          <p:nvPr/>
        </p:nvSpPr>
        <p:spPr bwMode="auto">
          <a:xfrm>
            <a:off x="6040481" y="3759326"/>
            <a:ext cx="190500" cy="190500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</p:spPr>
        <p:txBody>
          <a:bodyPr wrap="none" lIns="91422" tIns="45712" rIns="91422" bIns="45712" anchor="ctr"/>
          <a:lstStyle/>
          <a:p>
            <a:endParaRPr lang="en-US"/>
          </a:p>
        </p:txBody>
      </p:sp>
      <p:sp>
        <p:nvSpPr>
          <p:cNvPr id="38984" name="Oval 146"/>
          <p:cNvSpPr>
            <a:spLocks noChangeAspect="1" noChangeArrowheads="1"/>
          </p:cNvSpPr>
          <p:nvPr/>
        </p:nvSpPr>
        <p:spPr bwMode="auto">
          <a:xfrm>
            <a:off x="7259681" y="2082926"/>
            <a:ext cx="190500" cy="1905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  <p:grpSp>
        <p:nvGrpSpPr>
          <p:cNvPr id="148" name="Group 147"/>
          <p:cNvGrpSpPr/>
          <p:nvPr/>
        </p:nvGrpSpPr>
        <p:grpSpPr>
          <a:xfrm>
            <a:off x="457200" y="2003426"/>
            <a:ext cx="2230438" cy="2233613"/>
            <a:chOff x="457200" y="2003425"/>
            <a:chExt cx="2230438" cy="2233613"/>
          </a:xfrm>
        </p:grpSpPr>
        <p:sp>
          <p:nvSpPr>
            <p:cNvPr id="149" name="Oval 65"/>
            <p:cNvSpPr>
              <a:spLocks noChangeAspect="1" noChangeArrowheads="1"/>
            </p:cNvSpPr>
            <p:nvPr/>
          </p:nvSpPr>
          <p:spPr bwMode="auto">
            <a:xfrm>
              <a:off x="522288" y="27225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66"/>
            <p:cNvSpPr>
              <a:spLocks noChangeAspect="1" noChangeArrowheads="1"/>
            </p:cNvSpPr>
            <p:nvPr/>
          </p:nvSpPr>
          <p:spPr bwMode="auto">
            <a:xfrm>
              <a:off x="457200" y="2003425"/>
              <a:ext cx="2230438" cy="223361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Oval 67"/>
            <p:cNvSpPr>
              <a:spLocks noChangeAspect="1" noChangeArrowheads="1"/>
            </p:cNvSpPr>
            <p:nvPr/>
          </p:nvSpPr>
          <p:spPr bwMode="auto">
            <a:xfrm>
              <a:off x="522288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Oval 68"/>
            <p:cNvSpPr>
              <a:spLocks noChangeAspect="1" noChangeArrowheads="1"/>
            </p:cNvSpPr>
            <p:nvPr/>
          </p:nvSpPr>
          <p:spPr bwMode="auto">
            <a:xfrm>
              <a:off x="849313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Oval 69"/>
            <p:cNvSpPr>
              <a:spLocks noChangeAspect="1" noChangeArrowheads="1"/>
            </p:cNvSpPr>
            <p:nvPr/>
          </p:nvSpPr>
          <p:spPr bwMode="auto">
            <a:xfrm>
              <a:off x="1176338" y="370522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Oval 70"/>
            <p:cNvSpPr>
              <a:spLocks noChangeAspect="1" noChangeArrowheads="1"/>
            </p:cNvSpPr>
            <p:nvPr/>
          </p:nvSpPr>
          <p:spPr bwMode="auto">
            <a:xfrm>
              <a:off x="1504950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Oval 71"/>
            <p:cNvSpPr>
              <a:spLocks noChangeAspect="1" noChangeArrowheads="1"/>
            </p:cNvSpPr>
            <p:nvPr/>
          </p:nvSpPr>
          <p:spPr bwMode="auto">
            <a:xfrm>
              <a:off x="1831975" y="370522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Oval 72"/>
            <p:cNvSpPr>
              <a:spLocks noChangeAspect="1" noChangeArrowheads="1"/>
            </p:cNvSpPr>
            <p:nvPr/>
          </p:nvSpPr>
          <p:spPr bwMode="auto">
            <a:xfrm>
              <a:off x="2159000" y="3705225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Oval 73"/>
            <p:cNvSpPr>
              <a:spLocks noChangeAspect="1" noChangeArrowheads="1"/>
            </p:cNvSpPr>
            <p:nvPr/>
          </p:nvSpPr>
          <p:spPr bwMode="auto">
            <a:xfrm>
              <a:off x="2487613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Oval 74"/>
            <p:cNvSpPr>
              <a:spLocks noChangeAspect="1" noChangeArrowheads="1"/>
            </p:cNvSpPr>
            <p:nvPr/>
          </p:nvSpPr>
          <p:spPr bwMode="auto">
            <a:xfrm>
              <a:off x="522288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Oval 75"/>
            <p:cNvSpPr>
              <a:spLocks noChangeAspect="1" noChangeArrowheads="1"/>
            </p:cNvSpPr>
            <p:nvPr/>
          </p:nvSpPr>
          <p:spPr bwMode="auto">
            <a:xfrm>
              <a:off x="1176338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Oval 76"/>
            <p:cNvSpPr>
              <a:spLocks noChangeAspect="1" noChangeArrowheads="1"/>
            </p:cNvSpPr>
            <p:nvPr/>
          </p:nvSpPr>
          <p:spPr bwMode="auto">
            <a:xfrm>
              <a:off x="1504950" y="206851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Oval 77"/>
            <p:cNvSpPr>
              <a:spLocks noChangeAspect="1" noChangeArrowheads="1"/>
            </p:cNvSpPr>
            <p:nvPr/>
          </p:nvSpPr>
          <p:spPr bwMode="auto">
            <a:xfrm>
              <a:off x="1831975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Oval 78"/>
            <p:cNvSpPr>
              <a:spLocks noChangeAspect="1" noChangeArrowheads="1"/>
            </p:cNvSpPr>
            <p:nvPr/>
          </p:nvSpPr>
          <p:spPr bwMode="auto">
            <a:xfrm>
              <a:off x="2159000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Oval 79"/>
            <p:cNvSpPr>
              <a:spLocks noChangeAspect="1" noChangeArrowheads="1"/>
            </p:cNvSpPr>
            <p:nvPr/>
          </p:nvSpPr>
          <p:spPr bwMode="auto">
            <a:xfrm>
              <a:off x="2487613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Oval 80"/>
            <p:cNvSpPr>
              <a:spLocks noChangeAspect="1" noChangeArrowheads="1"/>
            </p:cNvSpPr>
            <p:nvPr/>
          </p:nvSpPr>
          <p:spPr bwMode="auto">
            <a:xfrm>
              <a:off x="522288" y="239553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Oval 81"/>
            <p:cNvSpPr>
              <a:spLocks noChangeAspect="1" noChangeArrowheads="1"/>
            </p:cNvSpPr>
            <p:nvPr/>
          </p:nvSpPr>
          <p:spPr bwMode="auto">
            <a:xfrm>
              <a:off x="849313" y="2395538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Oval 82"/>
            <p:cNvSpPr>
              <a:spLocks noChangeAspect="1" noChangeArrowheads="1"/>
            </p:cNvSpPr>
            <p:nvPr/>
          </p:nvSpPr>
          <p:spPr bwMode="auto">
            <a:xfrm>
              <a:off x="1176338" y="23955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Oval 83"/>
            <p:cNvSpPr>
              <a:spLocks noChangeAspect="1" noChangeArrowheads="1"/>
            </p:cNvSpPr>
            <p:nvPr/>
          </p:nvSpPr>
          <p:spPr bwMode="auto">
            <a:xfrm>
              <a:off x="1504950" y="23955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Oval 84"/>
            <p:cNvSpPr>
              <a:spLocks noChangeAspect="1" noChangeArrowheads="1"/>
            </p:cNvSpPr>
            <p:nvPr/>
          </p:nvSpPr>
          <p:spPr bwMode="auto">
            <a:xfrm>
              <a:off x="2159000" y="23955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Oval 85"/>
            <p:cNvSpPr>
              <a:spLocks noChangeAspect="1" noChangeArrowheads="1"/>
            </p:cNvSpPr>
            <p:nvPr/>
          </p:nvSpPr>
          <p:spPr bwMode="auto">
            <a:xfrm>
              <a:off x="849313" y="27225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Oval 86"/>
            <p:cNvSpPr>
              <a:spLocks noChangeAspect="1" noChangeArrowheads="1"/>
            </p:cNvSpPr>
            <p:nvPr/>
          </p:nvSpPr>
          <p:spPr bwMode="auto">
            <a:xfrm>
              <a:off x="1176338" y="2722563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Oval 87"/>
            <p:cNvSpPr>
              <a:spLocks noChangeAspect="1" noChangeArrowheads="1"/>
            </p:cNvSpPr>
            <p:nvPr/>
          </p:nvSpPr>
          <p:spPr bwMode="auto">
            <a:xfrm>
              <a:off x="1504950" y="272256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Oval 88"/>
            <p:cNvSpPr>
              <a:spLocks noChangeAspect="1" noChangeArrowheads="1"/>
            </p:cNvSpPr>
            <p:nvPr/>
          </p:nvSpPr>
          <p:spPr bwMode="auto">
            <a:xfrm>
              <a:off x="1831975" y="27225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Oval 89"/>
            <p:cNvSpPr>
              <a:spLocks noChangeAspect="1" noChangeArrowheads="1"/>
            </p:cNvSpPr>
            <p:nvPr/>
          </p:nvSpPr>
          <p:spPr bwMode="auto">
            <a:xfrm>
              <a:off x="2159000" y="272256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Oval 90"/>
            <p:cNvSpPr>
              <a:spLocks noChangeAspect="1" noChangeArrowheads="1"/>
            </p:cNvSpPr>
            <p:nvPr/>
          </p:nvSpPr>
          <p:spPr bwMode="auto">
            <a:xfrm>
              <a:off x="2487613" y="272256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Oval 91"/>
            <p:cNvSpPr>
              <a:spLocks noChangeAspect="1" noChangeArrowheads="1"/>
            </p:cNvSpPr>
            <p:nvPr/>
          </p:nvSpPr>
          <p:spPr bwMode="auto">
            <a:xfrm>
              <a:off x="522288" y="305117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Oval 92"/>
            <p:cNvSpPr>
              <a:spLocks noChangeAspect="1" noChangeArrowheads="1"/>
            </p:cNvSpPr>
            <p:nvPr/>
          </p:nvSpPr>
          <p:spPr bwMode="auto">
            <a:xfrm>
              <a:off x="849313" y="305117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Oval 93"/>
            <p:cNvSpPr>
              <a:spLocks noChangeAspect="1" noChangeArrowheads="1"/>
            </p:cNvSpPr>
            <p:nvPr/>
          </p:nvSpPr>
          <p:spPr bwMode="auto">
            <a:xfrm>
              <a:off x="1504950" y="3051175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Oval 94"/>
            <p:cNvSpPr>
              <a:spLocks noChangeAspect="1" noChangeArrowheads="1"/>
            </p:cNvSpPr>
            <p:nvPr/>
          </p:nvSpPr>
          <p:spPr bwMode="auto">
            <a:xfrm>
              <a:off x="1831975" y="305117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Oval 95"/>
            <p:cNvSpPr>
              <a:spLocks noChangeAspect="1" noChangeArrowheads="1"/>
            </p:cNvSpPr>
            <p:nvPr/>
          </p:nvSpPr>
          <p:spPr bwMode="auto">
            <a:xfrm>
              <a:off x="2159000" y="305117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Oval 96"/>
            <p:cNvSpPr>
              <a:spLocks noChangeAspect="1" noChangeArrowheads="1"/>
            </p:cNvSpPr>
            <p:nvPr/>
          </p:nvSpPr>
          <p:spPr bwMode="auto">
            <a:xfrm>
              <a:off x="2487613" y="305117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Oval 97"/>
            <p:cNvSpPr>
              <a:spLocks noChangeAspect="1" noChangeArrowheads="1"/>
            </p:cNvSpPr>
            <p:nvPr/>
          </p:nvSpPr>
          <p:spPr bwMode="auto">
            <a:xfrm>
              <a:off x="522288" y="3378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Oval 98"/>
            <p:cNvSpPr>
              <a:spLocks noChangeAspect="1" noChangeArrowheads="1"/>
            </p:cNvSpPr>
            <p:nvPr/>
          </p:nvSpPr>
          <p:spPr bwMode="auto">
            <a:xfrm>
              <a:off x="849313" y="337820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Oval 99"/>
            <p:cNvSpPr>
              <a:spLocks noChangeAspect="1" noChangeArrowheads="1"/>
            </p:cNvSpPr>
            <p:nvPr/>
          </p:nvSpPr>
          <p:spPr bwMode="auto">
            <a:xfrm>
              <a:off x="1176338" y="3378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Oval 100"/>
            <p:cNvSpPr>
              <a:spLocks noChangeAspect="1" noChangeArrowheads="1"/>
            </p:cNvSpPr>
            <p:nvPr/>
          </p:nvSpPr>
          <p:spPr bwMode="auto">
            <a:xfrm>
              <a:off x="1504950" y="3378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Oval 101"/>
            <p:cNvSpPr>
              <a:spLocks noChangeAspect="1" noChangeArrowheads="1"/>
            </p:cNvSpPr>
            <p:nvPr/>
          </p:nvSpPr>
          <p:spPr bwMode="auto">
            <a:xfrm>
              <a:off x="1831975" y="3378200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Oval 102"/>
            <p:cNvSpPr>
              <a:spLocks noChangeAspect="1" noChangeArrowheads="1"/>
            </p:cNvSpPr>
            <p:nvPr/>
          </p:nvSpPr>
          <p:spPr bwMode="auto">
            <a:xfrm>
              <a:off x="2487613" y="337820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Oval 103"/>
            <p:cNvSpPr>
              <a:spLocks noChangeAspect="1" noChangeArrowheads="1"/>
            </p:cNvSpPr>
            <p:nvPr/>
          </p:nvSpPr>
          <p:spPr bwMode="auto">
            <a:xfrm>
              <a:off x="522288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Oval 104"/>
            <p:cNvSpPr>
              <a:spLocks noChangeAspect="1" noChangeArrowheads="1"/>
            </p:cNvSpPr>
            <p:nvPr/>
          </p:nvSpPr>
          <p:spPr bwMode="auto">
            <a:xfrm>
              <a:off x="849313" y="403383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Oval 105"/>
            <p:cNvSpPr>
              <a:spLocks noChangeAspect="1" noChangeArrowheads="1"/>
            </p:cNvSpPr>
            <p:nvPr/>
          </p:nvSpPr>
          <p:spPr bwMode="auto">
            <a:xfrm>
              <a:off x="1176338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Oval 106"/>
            <p:cNvSpPr>
              <a:spLocks noChangeAspect="1" noChangeArrowheads="1"/>
            </p:cNvSpPr>
            <p:nvPr/>
          </p:nvSpPr>
          <p:spPr bwMode="auto">
            <a:xfrm>
              <a:off x="1504950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Oval 107"/>
            <p:cNvSpPr>
              <a:spLocks noChangeAspect="1" noChangeArrowheads="1"/>
            </p:cNvSpPr>
            <p:nvPr/>
          </p:nvSpPr>
          <p:spPr bwMode="auto">
            <a:xfrm>
              <a:off x="2159000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Oval 108"/>
            <p:cNvSpPr>
              <a:spLocks noChangeAspect="1" noChangeArrowheads="1"/>
            </p:cNvSpPr>
            <p:nvPr/>
          </p:nvSpPr>
          <p:spPr bwMode="auto">
            <a:xfrm>
              <a:off x="2487613" y="4033838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69" name="Oval 115"/>
          <p:cNvSpPr>
            <a:spLocks noChangeAspect="1" noChangeArrowheads="1"/>
          </p:cNvSpPr>
          <p:nvPr/>
        </p:nvSpPr>
        <p:spPr bwMode="auto">
          <a:xfrm>
            <a:off x="7259681" y="3759326"/>
            <a:ext cx="190500" cy="1905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9480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73" name="Rectangle 31"/>
          <p:cNvSpPr>
            <a:spLocks/>
          </p:cNvSpPr>
          <p:nvPr/>
        </p:nvSpPr>
        <p:spPr bwMode="auto">
          <a:xfrm>
            <a:off x="175374" y="92991"/>
            <a:ext cx="6795492" cy="4643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22" bIns="0"/>
          <a:lstStyle/>
          <a:p>
            <a:pPr marL="40166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3100" dirty="0" smtClean="0">
                <a:solidFill>
                  <a:srgbClr val="FFFF00"/>
                </a:solidFill>
                <a:latin typeface="Calibri"/>
                <a:ea typeface="+mn-ea"/>
                <a:cs typeface="Calibri"/>
                <a:sym typeface="Arial Bold" charset="0"/>
              </a:rPr>
              <a:t>Graph contraction via </a:t>
            </a:r>
          </a:p>
          <a:p>
            <a:pPr marL="40166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3100" dirty="0" smtClean="0">
                <a:solidFill>
                  <a:srgbClr val="FFFF00"/>
                </a:solidFill>
                <a:latin typeface="Calibri"/>
                <a:ea typeface="+mn-ea"/>
                <a:cs typeface="Calibri"/>
                <a:sym typeface="Arial Bold" charset="0"/>
              </a:rPr>
              <a:t>sparse triple product</a:t>
            </a:r>
            <a:endParaRPr lang="en-US" sz="3100" dirty="0">
              <a:solidFill>
                <a:srgbClr val="FFFF00"/>
              </a:solidFill>
              <a:latin typeface="Calibri"/>
              <a:ea typeface="+mn-ea"/>
              <a:cs typeface="Calibri"/>
              <a:sym typeface="Arial Bold" charset="0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175374" y="1388692"/>
            <a:ext cx="4660087" cy="2189817"/>
            <a:chOff x="709006" y="4301219"/>
            <a:chExt cx="4660086" cy="2189817"/>
          </a:xfrm>
        </p:grpSpPr>
        <p:sp>
          <p:nvSpPr>
            <p:cNvPr id="86" name="Oval 85"/>
            <p:cNvSpPr/>
            <p:nvPr/>
          </p:nvSpPr>
          <p:spPr>
            <a:xfrm>
              <a:off x="1413118" y="6037949"/>
              <a:ext cx="320040" cy="3200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3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Calibri"/>
                </a:rPr>
                <a:t>5</a:t>
              </a:r>
              <a:endParaRPr lang="en-US" sz="1800" dirty="0"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4469413" y="5178518"/>
              <a:ext cx="320040" cy="3200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3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srgbClr val="404040"/>
                  </a:solidFill>
                  <a:latin typeface="Calibri"/>
                </a:rPr>
                <a:t>6</a:t>
              </a:r>
            </a:p>
          </p:txBody>
        </p:sp>
        <p:sp>
          <p:nvSpPr>
            <p:cNvPr id="88" name="Oval 87"/>
            <p:cNvSpPr/>
            <p:nvPr/>
          </p:nvSpPr>
          <p:spPr>
            <a:xfrm>
              <a:off x="2662046" y="6037949"/>
              <a:ext cx="320040" cy="3200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3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Calibri"/>
                </a:rPr>
                <a:t>3</a:t>
              </a:r>
              <a:endParaRPr lang="en-US" sz="1800" dirty="0">
                <a:solidFill>
                  <a:srgbClr val="404040"/>
                </a:solidFill>
                <a:latin typeface="Calibri"/>
              </a:endParaRPr>
            </a:p>
          </p:txBody>
        </p:sp>
        <p:cxnSp>
          <p:nvCxnSpPr>
            <p:cNvPr id="90" name="Straight Arrow Connector 89"/>
            <p:cNvCxnSpPr>
              <a:stCxn id="86" idx="6"/>
              <a:endCxn id="88" idx="2"/>
            </p:cNvCxnSpPr>
            <p:nvPr/>
          </p:nvCxnSpPr>
          <p:spPr>
            <a:xfrm>
              <a:off x="1733158" y="6197969"/>
              <a:ext cx="9288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94" idx="4"/>
              <a:endCxn id="88" idx="0"/>
            </p:cNvCxnSpPr>
            <p:nvPr/>
          </p:nvCxnSpPr>
          <p:spPr>
            <a:xfrm flipH="1">
              <a:off x="2822066" y="5178518"/>
              <a:ext cx="322139" cy="859431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1686289" y="4858478"/>
              <a:ext cx="320040" cy="3200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3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Calibri"/>
                </a:rPr>
                <a:t>1</a:t>
              </a:r>
              <a:endParaRPr lang="en-US" sz="1800" dirty="0"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2984185" y="4858478"/>
              <a:ext cx="320040" cy="3200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3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Calibri"/>
                </a:rPr>
                <a:t>2</a:t>
              </a:r>
              <a:endParaRPr lang="en-US" sz="1800" dirty="0">
                <a:solidFill>
                  <a:srgbClr val="404040"/>
                </a:solidFill>
                <a:latin typeface="Calibri"/>
              </a:endParaRPr>
            </a:p>
          </p:txBody>
        </p:sp>
        <p:cxnSp>
          <p:nvCxnSpPr>
            <p:cNvPr id="95" name="Straight Arrow Connector 94"/>
            <p:cNvCxnSpPr>
              <a:stCxn id="93" idx="6"/>
              <a:endCxn id="94" idx="2"/>
            </p:cNvCxnSpPr>
            <p:nvPr/>
          </p:nvCxnSpPr>
          <p:spPr>
            <a:xfrm>
              <a:off x="2006329" y="5018498"/>
              <a:ext cx="9778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93" idx="4"/>
              <a:endCxn id="86" idx="0"/>
            </p:cNvCxnSpPr>
            <p:nvPr/>
          </p:nvCxnSpPr>
          <p:spPr>
            <a:xfrm flipH="1">
              <a:off x="1573138" y="5178518"/>
              <a:ext cx="273171" cy="859431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3913716" y="5877929"/>
              <a:ext cx="320040" cy="3200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3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srgbClr val="404040"/>
                  </a:solidFill>
                  <a:latin typeface="Calibri"/>
                </a:rPr>
                <a:t>4</a:t>
              </a:r>
              <a:endParaRPr lang="en-US" sz="1800" dirty="0">
                <a:solidFill>
                  <a:srgbClr val="404040"/>
                </a:solidFill>
                <a:latin typeface="Calibri"/>
              </a:endParaRPr>
            </a:p>
          </p:txBody>
        </p:sp>
        <p:cxnSp>
          <p:nvCxnSpPr>
            <p:cNvPr id="100" name="Straight Arrow Connector 99"/>
            <p:cNvCxnSpPr>
              <a:stCxn id="88" idx="6"/>
              <a:endCxn id="99" idx="2"/>
            </p:cNvCxnSpPr>
            <p:nvPr/>
          </p:nvCxnSpPr>
          <p:spPr>
            <a:xfrm flipV="1">
              <a:off x="2982086" y="6037949"/>
              <a:ext cx="931630" cy="16002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99" idx="7"/>
              <a:endCxn id="87" idx="3"/>
            </p:cNvCxnSpPr>
            <p:nvPr/>
          </p:nvCxnSpPr>
          <p:spPr>
            <a:xfrm flipV="1">
              <a:off x="4186887" y="5451689"/>
              <a:ext cx="329395" cy="473109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Freeform 133"/>
            <p:cNvSpPr>
              <a:spLocks/>
            </p:cNvSpPr>
            <p:nvPr/>
          </p:nvSpPr>
          <p:spPr bwMode="auto">
            <a:xfrm>
              <a:off x="1397601" y="4670551"/>
              <a:ext cx="2159000" cy="695893"/>
            </a:xfrm>
            <a:custGeom>
              <a:avLst/>
              <a:gdLst>
                <a:gd name="T0" fmla="*/ 2147483647 w 1360"/>
                <a:gd name="T1" fmla="*/ 2147483647 h 1032"/>
                <a:gd name="T2" fmla="*/ 2147483647 w 1360"/>
                <a:gd name="T3" fmla="*/ 2147483647 h 1032"/>
                <a:gd name="T4" fmla="*/ 2147483647 w 1360"/>
                <a:gd name="T5" fmla="*/ 2147483647 h 1032"/>
                <a:gd name="T6" fmla="*/ 2147483647 w 1360"/>
                <a:gd name="T7" fmla="*/ 2147483647 h 1032"/>
                <a:gd name="T8" fmla="*/ 2147483647 w 1360"/>
                <a:gd name="T9" fmla="*/ 2147483647 h 1032"/>
                <a:gd name="T10" fmla="*/ 2147483647 w 1360"/>
                <a:gd name="T11" fmla="*/ 2147483647 h 1032"/>
                <a:gd name="T12" fmla="*/ 2147483647 w 1360"/>
                <a:gd name="T13" fmla="*/ 2147483647 h 1032"/>
                <a:gd name="T14" fmla="*/ 2147483647 w 1360"/>
                <a:gd name="T15" fmla="*/ 2147483647 h 1032"/>
                <a:gd name="T16" fmla="*/ 2147483647 w 1360"/>
                <a:gd name="T17" fmla="*/ 2147483647 h 1032"/>
                <a:gd name="T18" fmla="*/ 2147483647 w 1360"/>
                <a:gd name="T19" fmla="*/ 2147483647 h 1032"/>
                <a:gd name="T20" fmla="*/ 2147483647 w 1360"/>
                <a:gd name="T21" fmla="*/ 2147483647 h 1032"/>
                <a:gd name="T22" fmla="*/ 2147483647 w 1360"/>
                <a:gd name="T23" fmla="*/ 2147483647 h 10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0"/>
                <a:gd name="T37" fmla="*/ 0 h 1032"/>
                <a:gd name="T38" fmla="*/ 1360 w 1360"/>
                <a:gd name="T39" fmla="*/ 1032 h 10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0" h="1032">
                  <a:moveTo>
                    <a:pt x="406" y="1016"/>
                  </a:moveTo>
                  <a:cubicBezTo>
                    <a:pt x="318" y="1000"/>
                    <a:pt x="177" y="1016"/>
                    <a:pt x="112" y="920"/>
                  </a:cubicBezTo>
                  <a:cubicBezTo>
                    <a:pt x="47" y="824"/>
                    <a:pt x="0" y="576"/>
                    <a:pt x="16" y="440"/>
                  </a:cubicBezTo>
                  <a:cubicBezTo>
                    <a:pt x="32" y="304"/>
                    <a:pt x="112" y="176"/>
                    <a:pt x="208" y="104"/>
                  </a:cubicBezTo>
                  <a:cubicBezTo>
                    <a:pt x="304" y="32"/>
                    <a:pt x="448" y="16"/>
                    <a:pt x="592" y="8"/>
                  </a:cubicBezTo>
                  <a:cubicBezTo>
                    <a:pt x="736" y="0"/>
                    <a:pt x="952" y="32"/>
                    <a:pt x="1072" y="56"/>
                  </a:cubicBezTo>
                  <a:cubicBezTo>
                    <a:pt x="1192" y="80"/>
                    <a:pt x="1264" y="80"/>
                    <a:pt x="1312" y="152"/>
                  </a:cubicBezTo>
                  <a:cubicBezTo>
                    <a:pt x="1360" y="224"/>
                    <a:pt x="1360" y="360"/>
                    <a:pt x="1360" y="488"/>
                  </a:cubicBezTo>
                  <a:cubicBezTo>
                    <a:pt x="1360" y="616"/>
                    <a:pt x="1360" y="832"/>
                    <a:pt x="1312" y="920"/>
                  </a:cubicBezTo>
                  <a:cubicBezTo>
                    <a:pt x="1264" y="1008"/>
                    <a:pt x="1184" y="1000"/>
                    <a:pt x="1072" y="1016"/>
                  </a:cubicBezTo>
                  <a:cubicBezTo>
                    <a:pt x="960" y="1032"/>
                    <a:pt x="751" y="1016"/>
                    <a:pt x="640" y="1016"/>
                  </a:cubicBezTo>
                  <a:cubicBezTo>
                    <a:pt x="529" y="1016"/>
                    <a:pt x="494" y="1032"/>
                    <a:pt x="406" y="1016"/>
                  </a:cubicBezTo>
                  <a:close/>
                </a:path>
              </a:pathLst>
            </a:custGeom>
            <a:noFill/>
            <a:ln w="28575">
              <a:solidFill>
                <a:srgbClr val="00D2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27" name="Freeform 133"/>
            <p:cNvSpPr>
              <a:spLocks/>
            </p:cNvSpPr>
            <p:nvPr/>
          </p:nvSpPr>
          <p:spPr bwMode="auto">
            <a:xfrm rot="2410392">
              <a:off x="3886648" y="4957699"/>
              <a:ext cx="942373" cy="1393771"/>
            </a:xfrm>
            <a:custGeom>
              <a:avLst/>
              <a:gdLst>
                <a:gd name="T0" fmla="*/ 2147483647 w 1360"/>
                <a:gd name="T1" fmla="*/ 2147483647 h 1032"/>
                <a:gd name="T2" fmla="*/ 2147483647 w 1360"/>
                <a:gd name="T3" fmla="*/ 2147483647 h 1032"/>
                <a:gd name="T4" fmla="*/ 2147483647 w 1360"/>
                <a:gd name="T5" fmla="*/ 2147483647 h 1032"/>
                <a:gd name="T6" fmla="*/ 2147483647 w 1360"/>
                <a:gd name="T7" fmla="*/ 2147483647 h 1032"/>
                <a:gd name="T8" fmla="*/ 2147483647 w 1360"/>
                <a:gd name="T9" fmla="*/ 2147483647 h 1032"/>
                <a:gd name="T10" fmla="*/ 2147483647 w 1360"/>
                <a:gd name="T11" fmla="*/ 2147483647 h 1032"/>
                <a:gd name="T12" fmla="*/ 2147483647 w 1360"/>
                <a:gd name="T13" fmla="*/ 2147483647 h 1032"/>
                <a:gd name="T14" fmla="*/ 2147483647 w 1360"/>
                <a:gd name="T15" fmla="*/ 2147483647 h 1032"/>
                <a:gd name="T16" fmla="*/ 2147483647 w 1360"/>
                <a:gd name="T17" fmla="*/ 2147483647 h 1032"/>
                <a:gd name="T18" fmla="*/ 2147483647 w 1360"/>
                <a:gd name="T19" fmla="*/ 2147483647 h 1032"/>
                <a:gd name="T20" fmla="*/ 2147483647 w 1360"/>
                <a:gd name="T21" fmla="*/ 2147483647 h 1032"/>
                <a:gd name="T22" fmla="*/ 2147483647 w 1360"/>
                <a:gd name="T23" fmla="*/ 2147483647 h 10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0"/>
                <a:gd name="T37" fmla="*/ 0 h 1032"/>
                <a:gd name="T38" fmla="*/ 1360 w 1360"/>
                <a:gd name="T39" fmla="*/ 1032 h 10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0" h="1032">
                  <a:moveTo>
                    <a:pt x="406" y="1016"/>
                  </a:moveTo>
                  <a:cubicBezTo>
                    <a:pt x="318" y="1000"/>
                    <a:pt x="177" y="1016"/>
                    <a:pt x="112" y="920"/>
                  </a:cubicBezTo>
                  <a:cubicBezTo>
                    <a:pt x="47" y="824"/>
                    <a:pt x="0" y="576"/>
                    <a:pt x="16" y="440"/>
                  </a:cubicBezTo>
                  <a:cubicBezTo>
                    <a:pt x="32" y="304"/>
                    <a:pt x="112" y="176"/>
                    <a:pt x="208" y="104"/>
                  </a:cubicBezTo>
                  <a:cubicBezTo>
                    <a:pt x="304" y="32"/>
                    <a:pt x="448" y="16"/>
                    <a:pt x="592" y="8"/>
                  </a:cubicBezTo>
                  <a:cubicBezTo>
                    <a:pt x="736" y="0"/>
                    <a:pt x="952" y="32"/>
                    <a:pt x="1072" y="56"/>
                  </a:cubicBezTo>
                  <a:cubicBezTo>
                    <a:pt x="1192" y="80"/>
                    <a:pt x="1264" y="80"/>
                    <a:pt x="1312" y="152"/>
                  </a:cubicBezTo>
                  <a:cubicBezTo>
                    <a:pt x="1360" y="224"/>
                    <a:pt x="1360" y="360"/>
                    <a:pt x="1360" y="488"/>
                  </a:cubicBezTo>
                  <a:cubicBezTo>
                    <a:pt x="1360" y="616"/>
                    <a:pt x="1360" y="832"/>
                    <a:pt x="1312" y="920"/>
                  </a:cubicBezTo>
                  <a:cubicBezTo>
                    <a:pt x="1264" y="1008"/>
                    <a:pt x="1184" y="1000"/>
                    <a:pt x="1072" y="1016"/>
                  </a:cubicBezTo>
                  <a:cubicBezTo>
                    <a:pt x="960" y="1032"/>
                    <a:pt x="751" y="1016"/>
                    <a:pt x="640" y="1016"/>
                  </a:cubicBezTo>
                  <a:cubicBezTo>
                    <a:pt x="529" y="1016"/>
                    <a:pt x="494" y="1032"/>
                    <a:pt x="406" y="1016"/>
                  </a:cubicBez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648806" y="4301219"/>
              <a:ext cx="4415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b="1" dirty="0" smtClean="0">
                  <a:solidFill>
                    <a:srgbClr val="008000"/>
                  </a:solidFill>
                  <a:latin typeface="Calibri"/>
                  <a:ea typeface="+mn-ea"/>
                </a:rPr>
                <a:t>A1</a:t>
              </a:r>
              <a:endParaRPr lang="en-US" sz="1800" b="1" dirty="0">
                <a:solidFill>
                  <a:srgbClr val="008000"/>
                </a:solidFill>
                <a:latin typeface="Calibri"/>
                <a:ea typeface="+mn-ea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927557" y="5693263"/>
              <a:ext cx="4415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b="1" dirty="0" smtClean="0">
                  <a:solidFill>
                    <a:srgbClr val="0000FF"/>
                  </a:solidFill>
                  <a:latin typeface="Calibri"/>
                  <a:ea typeface="+mn-ea"/>
                </a:rPr>
                <a:t>A3</a:t>
              </a:r>
              <a:endParaRPr lang="en-US" sz="1800" b="1" dirty="0">
                <a:solidFill>
                  <a:srgbClr val="0000FF"/>
                </a:solidFill>
                <a:latin typeface="Calibri"/>
                <a:ea typeface="+mn-ea"/>
              </a:endParaRPr>
            </a:p>
          </p:txBody>
        </p:sp>
        <p:sp>
          <p:nvSpPr>
            <p:cNvPr id="131" name="Freeform 133"/>
            <p:cNvSpPr>
              <a:spLocks/>
            </p:cNvSpPr>
            <p:nvPr/>
          </p:nvSpPr>
          <p:spPr bwMode="auto">
            <a:xfrm>
              <a:off x="1181100" y="5795143"/>
              <a:ext cx="1970410" cy="695893"/>
            </a:xfrm>
            <a:custGeom>
              <a:avLst/>
              <a:gdLst>
                <a:gd name="T0" fmla="*/ 2147483647 w 1360"/>
                <a:gd name="T1" fmla="*/ 2147483647 h 1032"/>
                <a:gd name="T2" fmla="*/ 2147483647 w 1360"/>
                <a:gd name="T3" fmla="*/ 2147483647 h 1032"/>
                <a:gd name="T4" fmla="*/ 2147483647 w 1360"/>
                <a:gd name="T5" fmla="*/ 2147483647 h 1032"/>
                <a:gd name="T6" fmla="*/ 2147483647 w 1360"/>
                <a:gd name="T7" fmla="*/ 2147483647 h 1032"/>
                <a:gd name="T8" fmla="*/ 2147483647 w 1360"/>
                <a:gd name="T9" fmla="*/ 2147483647 h 1032"/>
                <a:gd name="T10" fmla="*/ 2147483647 w 1360"/>
                <a:gd name="T11" fmla="*/ 2147483647 h 1032"/>
                <a:gd name="T12" fmla="*/ 2147483647 w 1360"/>
                <a:gd name="T13" fmla="*/ 2147483647 h 1032"/>
                <a:gd name="T14" fmla="*/ 2147483647 w 1360"/>
                <a:gd name="T15" fmla="*/ 2147483647 h 1032"/>
                <a:gd name="T16" fmla="*/ 2147483647 w 1360"/>
                <a:gd name="T17" fmla="*/ 2147483647 h 1032"/>
                <a:gd name="T18" fmla="*/ 2147483647 w 1360"/>
                <a:gd name="T19" fmla="*/ 2147483647 h 1032"/>
                <a:gd name="T20" fmla="*/ 2147483647 w 1360"/>
                <a:gd name="T21" fmla="*/ 2147483647 h 1032"/>
                <a:gd name="T22" fmla="*/ 2147483647 w 1360"/>
                <a:gd name="T23" fmla="*/ 2147483647 h 10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0"/>
                <a:gd name="T37" fmla="*/ 0 h 1032"/>
                <a:gd name="T38" fmla="*/ 1360 w 1360"/>
                <a:gd name="T39" fmla="*/ 1032 h 10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0" h="1032">
                  <a:moveTo>
                    <a:pt x="406" y="1016"/>
                  </a:moveTo>
                  <a:cubicBezTo>
                    <a:pt x="318" y="1000"/>
                    <a:pt x="177" y="1016"/>
                    <a:pt x="112" y="920"/>
                  </a:cubicBezTo>
                  <a:cubicBezTo>
                    <a:pt x="47" y="824"/>
                    <a:pt x="0" y="576"/>
                    <a:pt x="16" y="440"/>
                  </a:cubicBezTo>
                  <a:cubicBezTo>
                    <a:pt x="32" y="304"/>
                    <a:pt x="112" y="176"/>
                    <a:pt x="208" y="104"/>
                  </a:cubicBezTo>
                  <a:cubicBezTo>
                    <a:pt x="304" y="32"/>
                    <a:pt x="448" y="16"/>
                    <a:pt x="592" y="8"/>
                  </a:cubicBezTo>
                  <a:cubicBezTo>
                    <a:pt x="736" y="0"/>
                    <a:pt x="952" y="32"/>
                    <a:pt x="1072" y="56"/>
                  </a:cubicBezTo>
                  <a:cubicBezTo>
                    <a:pt x="1192" y="80"/>
                    <a:pt x="1264" y="80"/>
                    <a:pt x="1312" y="152"/>
                  </a:cubicBezTo>
                  <a:cubicBezTo>
                    <a:pt x="1360" y="224"/>
                    <a:pt x="1360" y="360"/>
                    <a:pt x="1360" y="488"/>
                  </a:cubicBezTo>
                  <a:cubicBezTo>
                    <a:pt x="1360" y="616"/>
                    <a:pt x="1360" y="832"/>
                    <a:pt x="1312" y="920"/>
                  </a:cubicBezTo>
                  <a:cubicBezTo>
                    <a:pt x="1264" y="1008"/>
                    <a:pt x="1184" y="1000"/>
                    <a:pt x="1072" y="1016"/>
                  </a:cubicBezTo>
                  <a:cubicBezTo>
                    <a:pt x="960" y="1032"/>
                    <a:pt x="751" y="1016"/>
                    <a:pt x="640" y="1016"/>
                  </a:cubicBezTo>
                  <a:cubicBezTo>
                    <a:pt x="529" y="1016"/>
                    <a:pt x="494" y="1032"/>
                    <a:pt x="406" y="1016"/>
                  </a:cubicBez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09006" y="5922108"/>
              <a:ext cx="4415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b="1" dirty="0" smtClean="0">
                  <a:solidFill>
                    <a:srgbClr val="FF0000"/>
                  </a:solidFill>
                  <a:latin typeface="Calibri"/>
                  <a:ea typeface="+mn-ea"/>
                </a:rPr>
                <a:t>A2</a:t>
              </a:r>
              <a:endParaRPr lang="en-US" sz="1800" b="1" dirty="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34" name="Right Arrow 133"/>
          <p:cNvSpPr/>
          <p:nvPr/>
        </p:nvSpPr>
        <p:spPr bwMode="auto">
          <a:xfrm>
            <a:off x="4962593" y="2425759"/>
            <a:ext cx="1676399" cy="343454"/>
          </a:xfrm>
          <a:prstGeom prst="rightArrow">
            <a:avLst/>
          </a:prstGeom>
          <a:solidFill>
            <a:schemeClr val="accent3">
              <a:lumMod val="40000"/>
              <a:lumOff val="60000"/>
              <a:alpha val="76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1" tIns="45711" rIns="91421" bIns="45711" numCol="1" spcCol="0" rtlCol="0" anchor="t" anchorCtr="0" compatLnSpc="1">
            <a:prstTxWarp prst="textNoShape">
              <a:avLst/>
            </a:prstTxWarp>
          </a:bodyPr>
          <a:lstStyle/>
          <a:p>
            <a:pPr defTabSz="914212">
              <a:spcBef>
                <a:spcPct val="0"/>
              </a:spcBef>
              <a:buFontTx/>
              <a:buNone/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02" name="Oval 201"/>
          <p:cNvSpPr>
            <a:spLocks noChangeAspect="1"/>
          </p:cNvSpPr>
          <p:nvPr/>
        </p:nvSpPr>
        <p:spPr>
          <a:xfrm>
            <a:off x="6968162" y="1933251"/>
            <a:ext cx="502920" cy="502920"/>
          </a:xfrm>
          <a:prstGeom prst="ellipse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1" rIns="0" bIns="45711" rtlCol="0" anchor="ctr" anchorCtr="1">
            <a:noAutofit/>
          </a:bodyPr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404040"/>
                </a:solidFill>
                <a:latin typeface="Calibri"/>
              </a:rPr>
              <a:t>A1</a:t>
            </a:r>
            <a:endParaRPr lang="en-US" sz="1800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03" name="Oval 202"/>
          <p:cNvSpPr>
            <a:spLocks noChangeAspect="1"/>
          </p:cNvSpPr>
          <p:nvPr/>
        </p:nvSpPr>
        <p:spPr>
          <a:xfrm>
            <a:off x="6978582" y="3021282"/>
            <a:ext cx="502920" cy="502920"/>
          </a:xfrm>
          <a:prstGeom prst="ellipse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1" rIns="0" bIns="45711" rtlCol="0" anchor="ctr" anchorCtr="1">
            <a:noAutofit/>
          </a:bodyPr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404040"/>
                </a:solidFill>
                <a:latin typeface="Calibri"/>
              </a:rPr>
              <a:t>A2</a:t>
            </a:r>
            <a:endParaRPr lang="en-US" sz="1800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04" name="Oval 203"/>
          <p:cNvSpPr>
            <a:spLocks noChangeAspect="1"/>
          </p:cNvSpPr>
          <p:nvPr/>
        </p:nvSpPr>
        <p:spPr>
          <a:xfrm>
            <a:off x="8197782" y="3008582"/>
            <a:ext cx="502920" cy="502920"/>
          </a:xfrm>
          <a:prstGeom prst="ellipse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1" rIns="0" bIns="45711" rtlCol="0" anchor="ctr" anchorCtr="1">
            <a:noAutofit/>
          </a:bodyPr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404040"/>
                </a:solidFill>
                <a:latin typeface="Calibri"/>
              </a:rPr>
              <a:t>A3</a:t>
            </a:r>
            <a:endParaRPr lang="en-US" sz="1800" dirty="0">
              <a:solidFill>
                <a:srgbClr val="404040"/>
              </a:solidFill>
              <a:latin typeface="Calibri"/>
            </a:endParaRPr>
          </a:p>
        </p:txBody>
      </p:sp>
      <p:cxnSp>
        <p:nvCxnSpPr>
          <p:cNvPr id="205" name="Straight Arrow Connector 204"/>
          <p:cNvCxnSpPr>
            <a:stCxn id="203" idx="6"/>
            <a:endCxn id="204" idx="2"/>
          </p:cNvCxnSpPr>
          <p:nvPr/>
        </p:nvCxnSpPr>
        <p:spPr>
          <a:xfrm flipV="1">
            <a:off x="7481502" y="3260042"/>
            <a:ext cx="716280" cy="1270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>
            <a:stCxn id="202" idx="4"/>
            <a:endCxn id="203" idx="0"/>
          </p:cNvCxnSpPr>
          <p:nvPr/>
        </p:nvCxnSpPr>
        <p:spPr>
          <a:xfrm>
            <a:off x="7219622" y="2436172"/>
            <a:ext cx="10420" cy="585111"/>
          </a:xfrm>
          <a:prstGeom prst="straightConnector1">
            <a:avLst/>
          </a:prstGeom>
          <a:ln w="76200" cmpd="tri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47257" y="2014893"/>
            <a:ext cx="1676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b="1" dirty="0" smtClean="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Contract</a:t>
            </a:r>
            <a:endParaRPr lang="en-US" sz="2200" b="1" dirty="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87195" y="4232274"/>
            <a:ext cx="8190390" cy="2293147"/>
            <a:chOff x="287195" y="4232274"/>
            <a:chExt cx="8190390" cy="2293147"/>
          </a:xfrm>
        </p:grpSpPr>
        <p:grpSp>
          <p:nvGrpSpPr>
            <p:cNvPr id="26" name="Group 25"/>
            <p:cNvGrpSpPr/>
            <p:nvPr/>
          </p:nvGrpSpPr>
          <p:grpSpPr>
            <a:xfrm>
              <a:off x="608512" y="4275933"/>
              <a:ext cx="7869073" cy="2249488"/>
              <a:chOff x="608512" y="4275933"/>
              <a:chExt cx="7869073" cy="2249488"/>
            </a:xfrm>
          </p:grpSpPr>
          <p:sp>
            <p:nvSpPr>
              <p:cNvPr id="218" name="Oval 8"/>
              <p:cNvSpPr>
                <a:spLocks noChangeAspect="1" noChangeArrowheads="1"/>
              </p:cNvSpPr>
              <p:nvPr/>
            </p:nvSpPr>
            <p:spPr bwMode="auto">
              <a:xfrm>
                <a:off x="3305072" y="5317333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19" name="Rectangle 9"/>
              <p:cNvSpPr>
                <a:spLocks noChangeAspect="1" noChangeArrowheads="1"/>
              </p:cNvSpPr>
              <p:nvPr/>
            </p:nvSpPr>
            <p:spPr bwMode="auto">
              <a:xfrm>
                <a:off x="3239984" y="4598196"/>
                <a:ext cx="1916112" cy="1925637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0" name="Oval 10"/>
              <p:cNvSpPr>
                <a:spLocks noChangeAspect="1" noChangeArrowheads="1"/>
              </p:cNvSpPr>
              <p:nvPr/>
            </p:nvSpPr>
            <p:spPr bwMode="auto">
              <a:xfrm>
                <a:off x="3305072" y="629999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1" name="Oval 11"/>
              <p:cNvSpPr>
                <a:spLocks noChangeAspect="1" noChangeArrowheads="1"/>
              </p:cNvSpPr>
              <p:nvPr/>
            </p:nvSpPr>
            <p:spPr bwMode="auto">
              <a:xfrm>
                <a:off x="3632097" y="629999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2" name="Oval 12"/>
              <p:cNvSpPr>
                <a:spLocks noChangeAspect="1" noChangeArrowheads="1"/>
              </p:cNvSpPr>
              <p:nvPr/>
            </p:nvSpPr>
            <p:spPr bwMode="auto">
              <a:xfrm>
                <a:off x="3959122" y="629999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3" name="Oval 13"/>
              <p:cNvSpPr>
                <a:spLocks noChangeAspect="1" noChangeArrowheads="1"/>
              </p:cNvSpPr>
              <p:nvPr/>
            </p:nvSpPr>
            <p:spPr bwMode="auto">
              <a:xfrm>
                <a:off x="4287733" y="6299995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4" name="Oval 14"/>
              <p:cNvSpPr>
                <a:spLocks noChangeAspect="1" noChangeArrowheads="1"/>
              </p:cNvSpPr>
              <p:nvPr/>
            </p:nvSpPr>
            <p:spPr bwMode="auto">
              <a:xfrm>
                <a:off x="4614758" y="629999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5" name="Oval 15"/>
              <p:cNvSpPr>
                <a:spLocks noChangeAspect="1" noChangeArrowheads="1"/>
              </p:cNvSpPr>
              <p:nvPr/>
            </p:nvSpPr>
            <p:spPr bwMode="auto">
              <a:xfrm>
                <a:off x="4941783" y="629999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6" name="Oval 17"/>
              <p:cNvSpPr>
                <a:spLocks noChangeAspect="1" noChangeArrowheads="1"/>
              </p:cNvSpPr>
              <p:nvPr/>
            </p:nvSpPr>
            <p:spPr bwMode="auto">
              <a:xfrm>
                <a:off x="3305072" y="4663283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7" name="Oval 18"/>
              <p:cNvSpPr>
                <a:spLocks noChangeAspect="1" noChangeArrowheads="1"/>
              </p:cNvSpPr>
              <p:nvPr/>
            </p:nvSpPr>
            <p:spPr bwMode="auto">
              <a:xfrm>
                <a:off x="3632097" y="4663283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8" name="Oval 19"/>
              <p:cNvSpPr>
                <a:spLocks noChangeAspect="1" noChangeArrowheads="1"/>
              </p:cNvSpPr>
              <p:nvPr/>
            </p:nvSpPr>
            <p:spPr bwMode="auto">
              <a:xfrm>
                <a:off x="3959122" y="4663283"/>
                <a:ext cx="136525" cy="1365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9" name="Oval 20"/>
              <p:cNvSpPr>
                <a:spLocks noChangeAspect="1" noChangeArrowheads="1"/>
              </p:cNvSpPr>
              <p:nvPr/>
            </p:nvSpPr>
            <p:spPr bwMode="auto">
              <a:xfrm>
                <a:off x="4287733" y="4663283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0" name="Oval 21"/>
              <p:cNvSpPr>
                <a:spLocks noChangeAspect="1" noChangeArrowheads="1"/>
              </p:cNvSpPr>
              <p:nvPr/>
            </p:nvSpPr>
            <p:spPr bwMode="auto">
              <a:xfrm>
                <a:off x="4614758" y="4663283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1" name="Oval 22"/>
              <p:cNvSpPr>
                <a:spLocks noChangeAspect="1" noChangeArrowheads="1"/>
              </p:cNvSpPr>
              <p:nvPr/>
            </p:nvSpPr>
            <p:spPr bwMode="auto">
              <a:xfrm>
                <a:off x="4941783" y="4663283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2" name="Oval 24"/>
              <p:cNvSpPr>
                <a:spLocks noChangeAspect="1" noChangeArrowheads="1"/>
              </p:cNvSpPr>
              <p:nvPr/>
            </p:nvSpPr>
            <p:spPr bwMode="auto">
              <a:xfrm>
                <a:off x="3305072" y="4990308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3" name="Oval 25"/>
              <p:cNvSpPr>
                <a:spLocks noChangeAspect="1" noChangeArrowheads="1"/>
              </p:cNvSpPr>
              <p:nvPr/>
            </p:nvSpPr>
            <p:spPr bwMode="auto">
              <a:xfrm>
                <a:off x="3632097" y="4990308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4" name="Oval 26"/>
              <p:cNvSpPr>
                <a:spLocks noChangeAspect="1" noChangeArrowheads="1"/>
              </p:cNvSpPr>
              <p:nvPr/>
            </p:nvSpPr>
            <p:spPr bwMode="auto">
              <a:xfrm>
                <a:off x="3959122" y="4990308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5" name="Oval 27"/>
              <p:cNvSpPr>
                <a:spLocks noChangeAspect="1" noChangeArrowheads="1"/>
              </p:cNvSpPr>
              <p:nvPr/>
            </p:nvSpPr>
            <p:spPr bwMode="auto">
              <a:xfrm>
                <a:off x="4287733" y="4990308"/>
                <a:ext cx="136525" cy="1365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6" name="Oval 28"/>
              <p:cNvSpPr>
                <a:spLocks noChangeAspect="1" noChangeArrowheads="1"/>
              </p:cNvSpPr>
              <p:nvPr/>
            </p:nvSpPr>
            <p:spPr bwMode="auto">
              <a:xfrm>
                <a:off x="4614758" y="4990308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7" name="Oval 29"/>
              <p:cNvSpPr>
                <a:spLocks noChangeAspect="1" noChangeArrowheads="1"/>
              </p:cNvSpPr>
              <p:nvPr/>
            </p:nvSpPr>
            <p:spPr bwMode="auto">
              <a:xfrm>
                <a:off x="4941783" y="4990308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8" name="Oval 31"/>
              <p:cNvSpPr>
                <a:spLocks noChangeAspect="1" noChangeArrowheads="1"/>
              </p:cNvSpPr>
              <p:nvPr/>
            </p:nvSpPr>
            <p:spPr bwMode="auto">
              <a:xfrm>
                <a:off x="3632097" y="5317333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9" name="Oval 32"/>
              <p:cNvSpPr>
                <a:spLocks noChangeAspect="1" noChangeArrowheads="1"/>
              </p:cNvSpPr>
              <p:nvPr/>
            </p:nvSpPr>
            <p:spPr bwMode="auto">
              <a:xfrm>
                <a:off x="3959122" y="5317333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0" name="Oval 33"/>
              <p:cNvSpPr>
                <a:spLocks noChangeAspect="1" noChangeArrowheads="1"/>
              </p:cNvSpPr>
              <p:nvPr/>
            </p:nvSpPr>
            <p:spPr bwMode="auto">
              <a:xfrm>
                <a:off x="4287733" y="5317333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1" name="Oval 34"/>
              <p:cNvSpPr>
                <a:spLocks noChangeAspect="1" noChangeArrowheads="1"/>
              </p:cNvSpPr>
              <p:nvPr/>
            </p:nvSpPr>
            <p:spPr bwMode="auto">
              <a:xfrm>
                <a:off x="4614758" y="5317333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2" name="Oval 35"/>
              <p:cNvSpPr>
                <a:spLocks noChangeAspect="1" noChangeArrowheads="1"/>
              </p:cNvSpPr>
              <p:nvPr/>
            </p:nvSpPr>
            <p:spPr bwMode="auto">
              <a:xfrm>
                <a:off x="4941783" y="5317333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3" name="Oval 37"/>
              <p:cNvSpPr>
                <a:spLocks noChangeAspect="1" noChangeArrowheads="1"/>
              </p:cNvSpPr>
              <p:nvPr/>
            </p:nvSpPr>
            <p:spPr bwMode="auto">
              <a:xfrm>
                <a:off x="3305072" y="564594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4" name="Oval 38"/>
              <p:cNvSpPr>
                <a:spLocks noChangeAspect="1" noChangeArrowheads="1"/>
              </p:cNvSpPr>
              <p:nvPr/>
            </p:nvSpPr>
            <p:spPr bwMode="auto">
              <a:xfrm>
                <a:off x="3632097" y="564594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5" name="Oval 39"/>
              <p:cNvSpPr>
                <a:spLocks noChangeAspect="1" noChangeArrowheads="1"/>
              </p:cNvSpPr>
              <p:nvPr/>
            </p:nvSpPr>
            <p:spPr bwMode="auto">
              <a:xfrm>
                <a:off x="3959122" y="5645945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6" name="Oval 40"/>
              <p:cNvSpPr>
                <a:spLocks noChangeAspect="1" noChangeArrowheads="1"/>
              </p:cNvSpPr>
              <p:nvPr/>
            </p:nvSpPr>
            <p:spPr bwMode="auto">
              <a:xfrm>
                <a:off x="4287733" y="564594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7" name="Oval 41"/>
              <p:cNvSpPr>
                <a:spLocks noChangeAspect="1" noChangeArrowheads="1"/>
              </p:cNvSpPr>
              <p:nvPr/>
            </p:nvSpPr>
            <p:spPr bwMode="auto">
              <a:xfrm>
                <a:off x="4614758" y="564594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8" name="Oval 42"/>
              <p:cNvSpPr>
                <a:spLocks noChangeAspect="1" noChangeArrowheads="1"/>
              </p:cNvSpPr>
              <p:nvPr/>
            </p:nvSpPr>
            <p:spPr bwMode="auto">
              <a:xfrm>
                <a:off x="4941783" y="5645945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9" name="Oval 44"/>
              <p:cNvSpPr>
                <a:spLocks noChangeAspect="1" noChangeArrowheads="1"/>
              </p:cNvSpPr>
              <p:nvPr/>
            </p:nvSpPr>
            <p:spPr bwMode="auto">
              <a:xfrm>
                <a:off x="3305072" y="5972971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50" name="Oval 45"/>
              <p:cNvSpPr>
                <a:spLocks noChangeAspect="1" noChangeArrowheads="1"/>
              </p:cNvSpPr>
              <p:nvPr/>
            </p:nvSpPr>
            <p:spPr bwMode="auto">
              <a:xfrm>
                <a:off x="3632097" y="5972971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51" name="Oval 46"/>
              <p:cNvSpPr>
                <a:spLocks noChangeAspect="1" noChangeArrowheads="1"/>
              </p:cNvSpPr>
              <p:nvPr/>
            </p:nvSpPr>
            <p:spPr bwMode="auto">
              <a:xfrm>
                <a:off x="3959122" y="5972971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52" name="Oval 47"/>
              <p:cNvSpPr>
                <a:spLocks noChangeAspect="1" noChangeArrowheads="1"/>
              </p:cNvSpPr>
              <p:nvPr/>
            </p:nvSpPr>
            <p:spPr bwMode="auto">
              <a:xfrm>
                <a:off x="4287733" y="5972971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53" name="Oval 48"/>
              <p:cNvSpPr>
                <a:spLocks noChangeAspect="1" noChangeArrowheads="1"/>
              </p:cNvSpPr>
              <p:nvPr/>
            </p:nvSpPr>
            <p:spPr bwMode="auto">
              <a:xfrm>
                <a:off x="4614758" y="5972971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54" name="Oval 49"/>
              <p:cNvSpPr>
                <a:spLocks noChangeAspect="1" noChangeArrowheads="1"/>
              </p:cNvSpPr>
              <p:nvPr/>
            </p:nvSpPr>
            <p:spPr bwMode="auto">
              <a:xfrm>
                <a:off x="4941783" y="5972971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255" name="Group 58"/>
              <p:cNvGrpSpPr>
                <a:grpSpLocks/>
              </p:cNvGrpSpPr>
              <p:nvPr/>
            </p:nvGrpSpPr>
            <p:grpSpPr bwMode="auto">
              <a:xfrm>
                <a:off x="3212996" y="4275933"/>
                <a:ext cx="1944687" cy="338138"/>
                <a:chOff x="1033" y="568"/>
                <a:chExt cx="1225" cy="213"/>
              </a:xfrm>
            </p:grpSpPr>
            <p:sp>
              <p:nvSpPr>
                <p:cNvPr id="25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033" y="568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>
                      <a:solidFill>
                        <a:srgbClr val="FF0000"/>
                      </a:solidFill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257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863" y="568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>
                      <a:solidFill>
                        <a:srgbClr val="FF0000"/>
                      </a:solidFill>
                      <a:latin typeface="Arial" charset="0"/>
                    </a:rPr>
                    <a:t>5</a:t>
                  </a:r>
                </a:p>
              </p:txBody>
            </p:sp>
            <p:sp>
              <p:nvSpPr>
                <p:cNvPr id="258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240" y="568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>
                      <a:solidFill>
                        <a:srgbClr val="FF0000"/>
                      </a:solidFill>
                      <a:latin typeface="Arial" charset="0"/>
                    </a:rPr>
                    <a:t>2</a:t>
                  </a:r>
                </a:p>
              </p:txBody>
            </p:sp>
            <p:sp>
              <p:nvSpPr>
                <p:cNvPr id="259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448" y="568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 dirty="0">
                      <a:solidFill>
                        <a:srgbClr val="FF0000"/>
                      </a:solidFill>
                      <a:latin typeface="Arial" charset="0"/>
                    </a:rPr>
                    <a:t>3</a:t>
                  </a:r>
                </a:p>
              </p:txBody>
            </p:sp>
            <p:sp>
              <p:nvSpPr>
                <p:cNvPr id="260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1655" y="568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 dirty="0">
                      <a:solidFill>
                        <a:srgbClr val="FF0000"/>
                      </a:solidFill>
                      <a:latin typeface="Arial" charset="0"/>
                    </a:rPr>
                    <a:t>4</a:t>
                  </a:r>
                </a:p>
              </p:txBody>
            </p:sp>
            <p:sp>
              <p:nvSpPr>
                <p:cNvPr id="261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070" y="568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 dirty="0">
                      <a:solidFill>
                        <a:srgbClr val="FF0000"/>
                      </a:solidFill>
                      <a:latin typeface="Arial" charset="0"/>
                    </a:rPr>
                    <a:t>6</a:t>
                  </a:r>
                </a:p>
              </p:txBody>
            </p:sp>
          </p:grpSp>
          <p:grpSp>
            <p:nvGrpSpPr>
              <p:cNvPr id="262" name="Group 66"/>
              <p:cNvGrpSpPr>
                <a:grpSpLocks/>
              </p:cNvGrpSpPr>
              <p:nvPr/>
            </p:nvGrpSpPr>
            <p:grpSpPr bwMode="auto">
              <a:xfrm>
                <a:off x="2943120" y="4552158"/>
                <a:ext cx="298450" cy="1973263"/>
                <a:chOff x="863" y="718"/>
                <a:chExt cx="188" cy="1243"/>
              </a:xfrm>
            </p:grpSpPr>
            <p:sp>
              <p:nvSpPr>
                <p:cNvPr id="263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863" y="718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algn="r"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>
                      <a:solidFill>
                        <a:srgbClr val="FF0000"/>
                      </a:solidFill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264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63" y="1542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algn="r"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 dirty="0">
                      <a:solidFill>
                        <a:srgbClr val="FF0000"/>
                      </a:solidFill>
                      <a:latin typeface="Arial" charset="0"/>
                    </a:rPr>
                    <a:t>5</a:t>
                  </a:r>
                </a:p>
              </p:txBody>
            </p:sp>
            <p:sp>
              <p:nvSpPr>
                <p:cNvPr id="26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863" y="924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algn="r"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>
                      <a:solidFill>
                        <a:srgbClr val="FF0000"/>
                      </a:solidFill>
                      <a:latin typeface="Arial" charset="0"/>
                    </a:rPr>
                    <a:t>2</a:t>
                  </a:r>
                </a:p>
              </p:txBody>
            </p:sp>
            <p:sp>
              <p:nvSpPr>
                <p:cNvPr id="266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863" y="1130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algn="r"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 dirty="0">
                      <a:solidFill>
                        <a:srgbClr val="FF0000"/>
                      </a:solidFill>
                      <a:latin typeface="Arial" charset="0"/>
                    </a:rPr>
                    <a:t>3</a:t>
                  </a:r>
                </a:p>
              </p:txBody>
            </p:sp>
            <p:sp>
              <p:nvSpPr>
                <p:cNvPr id="267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863" y="1336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algn="r"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 dirty="0">
                      <a:solidFill>
                        <a:srgbClr val="FF0000"/>
                      </a:solidFill>
                      <a:latin typeface="Arial" charset="0"/>
                    </a:rPr>
                    <a:t>4</a:t>
                  </a:r>
                </a:p>
              </p:txBody>
            </p:sp>
            <p:sp>
              <p:nvSpPr>
                <p:cNvPr id="268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863" y="1748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algn="r"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 dirty="0">
                      <a:solidFill>
                        <a:srgbClr val="FF0000"/>
                      </a:solidFill>
                      <a:latin typeface="Arial" charset="0"/>
                    </a:rPr>
                    <a:t>6</a:t>
                  </a:r>
                </a:p>
              </p:txBody>
            </p:sp>
          </p:grpSp>
          <p:grpSp>
            <p:nvGrpSpPr>
              <p:cNvPr id="269" name="Group 268"/>
              <p:cNvGrpSpPr/>
              <p:nvPr/>
            </p:nvGrpSpPr>
            <p:grpSpPr>
              <a:xfrm>
                <a:off x="608512" y="4500882"/>
                <a:ext cx="1781558" cy="1037606"/>
                <a:chOff x="326642" y="2011680"/>
                <a:chExt cx="1781558" cy="1037606"/>
              </a:xfrm>
            </p:grpSpPr>
            <p:sp>
              <p:nvSpPr>
                <p:cNvPr id="270" name="Rectangle 9"/>
                <p:cNvSpPr>
                  <a:spLocks noChangeAspect="1" noChangeArrowheads="1"/>
                </p:cNvSpPr>
                <p:nvPr/>
              </p:nvSpPr>
              <p:spPr bwMode="auto">
                <a:xfrm>
                  <a:off x="326642" y="2081210"/>
                  <a:ext cx="1781558" cy="962819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71" name="TextBox 270"/>
                <p:cNvSpPr txBox="1"/>
                <p:nvPr/>
              </p:nvSpPr>
              <p:spPr>
                <a:xfrm>
                  <a:off x="370840" y="2011680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ysClr val="windowText" lastClr="000000"/>
                      </a:solidFill>
                      <a:latin typeface="Calibri"/>
                      <a:ea typeface="+mn-ea"/>
                    </a:rPr>
                    <a:t>1</a:t>
                  </a:r>
                </a:p>
              </p:txBody>
            </p:sp>
            <p:sp>
              <p:nvSpPr>
                <p:cNvPr id="272" name="TextBox 271"/>
                <p:cNvSpPr txBox="1"/>
                <p:nvPr/>
              </p:nvSpPr>
              <p:spPr>
                <a:xfrm>
                  <a:off x="645160" y="2011680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ysClr val="windowText" lastClr="000000"/>
                      </a:solidFill>
                      <a:latin typeface="Calibri"/>
                      <a:ea typeface="+mn-ea"/>
                    </a:rPr>
                    <a:t>1</a:t>
                  </a:r>
                </a:p>
              </p:txBody>
            </p:sp>
            <p:sp>
              <p:nvSpPr>
                <p:cNvPr id="273" name="TextBox 272"/>
                <p:cNvSpPr txBox="1"/>
                <p:nvPr/>
              </p:nvSpPr>
              <p:spPr>
                <a:xfrm>
                  <a:off x="919480" y="2011680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prstClr val="white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74" name="TextBox 273"/>
                <p:cNvSpPr txBox="1"/>
                <p:nvPr/>
              </p:nvSpPr>
              <p:spPr>
                <a:xfrm>
                  <a:off x="1468120" y="2011680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prstClr val="white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75" name="TextBox 274"/>
                <p:cNvSpPr txBox="1"/>
                <p:nvPr/>
              </p:nvSpPr>
              <p:spPr>
                <a:xfrm>
                  <a:off x="1193800" y="2011680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prstClr val="white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76" name="TextBox 275"/>
                <p:cNvSpPr txBox="1"/>
                <p:nvPr/>
              </p:nvSpPr>
              <p:spPr>
                <a:xfrm>
                  <a:off x="1742440" y="2011680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prstClr val="white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77" name="TextBox 276"/>
                <p:cNvSpPr txBox="1"/>
                <p:nvPr/>
              </p:nvSpPr>
              <p:spPr>
                <a:xfrm>
                  <a:off x="370840" y="22955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rgbClr val="FFFFFF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78" name="TextBox 277"/>
                <p:cNvSpPr txBox="1"/>
                <p:nvPr/>
              </p:nvSpPr>
              <p:spPr>
                <a:xfrm>
                  <a:off x="645160" y="22955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rgbClr val="FFFFFF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79" name="TextBox 278"/>
                <p:cNvSpPr txBox="1"/>
                <p:nvPr/>
              </p:nvSpPr>
              <p:spPr>
                <a:xfrm>
                  <a:off x="919480" y="22955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ysClr val="windowText" lastClr="000000"/>
                      </a:solidFill>
                      <a:latin typeface="Calibri"/>
                      <a:ea typeface="+mn-ea"/>
                    </a:rPr>
                    <a:t>1</a:t>
                  </a:r>
                </a:p>
              </p:txBody>
            </p:sp>
            <p:sp>
              <p:nvSpPr>
                <p:cNvPr id="280" name="TextBox 279"/>
                <p:cNvSpPr txBox="1"/>
                <p:nvPr/>
              </p:nvSpPr>
              <p:spPr>
                <a:xfrm>
                  <a:off x="1468120" y="22955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ysClr val="windowText" lastClr="000000"/>
                      </a:solidFill>
                      <a:latin typeface="Calibri"/>
                      <a:ea typeface="+mn-ea"/>
                    </a:rPr>
                    <a:t>1</a:t>
                  </a:r>
                </a:p>
              </p:txBody>
            </p:sp>
            <p:sp>
              <p:nvSpPr>
                <p:cNvPr id="281" name="TextBox 280"/>
                <p:cNvSpPr txBox="1"/>
                <p:nvPr/>
              </p:nvSpPr>
              <p:spPr>
                <a:xfrm>
                  <a:off x="1193800" y="22955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rgbClr val="FFFFFF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82" name="TextBox 281"/>
                <p:cNvSpPr txBox="1"/>
                <p:nvPr/>
              </p:nvSpPr>
              <p:spPr>
                <a:xfrm>
                  <a:off x="1742440" y="22955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rgbClr val="FFFFFF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83" name="TextBox 282"/>
                <p:cNvSpPr txBox="1"/>
                <p:nvPr/>
              </p:nvSpPr>
              <p:spPr>
                <a:xfrm>
                  <a:off x="370840" y="25876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rgbClr val="FFFFFF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84" name="TextBox 283"/>
                <p:cNvSpPr txBox="1"/>
                <p:nvPr/>
              </p:nvSpPr>
              <p:spPr>
                <a:xfrm>
                  <a:off x="645160" y="25876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rgbClr val="FFFFFF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85" name="TextBox 284"/>
                <p:cNvSpPr txBox="1"/>
                <p:nvPr/>
              </p:nvSpPr>
              <p:spPr>
                <a:xfrm>
                  <a:off x="919480" y="25876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rgbClr val="FFFFFF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86" name="TextBox 285"/>
                <p:cNvSpPr txBox="1"/>
                <p:nvPr/>
              </p:nvSpPr>
              <p:spPr>
                <a:xfrm>
                  <a:off x="1468120" y="25876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rgbClr val="FFFFFF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87" name="TextBox 286"/>
                <p:cNvSpPr txBox="1"/>
                <p:nvPr/>
              </p:nvSpPr>
              <p:spPr>
                <a:xfrm>
                  <a:off x="1193800" y="25876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ysClr val="windowText" lastClr="000000"/>
                      </a:solidFill>
                      <a:latin typeface="Calibri"/>
                      <a:ea typeface="+mn-ea"/>
                    </a:rPr>
                    <a:t>1</a:t>
                  </a:r>
                </a:p>
              </p:txBody>
            </p:sp>
            <p:sp>
              <p:nvSpPr>
                <p:cNvPr id="288" name="TextBox 287"/>
                <p:cNvSpPr txBox="1"/>
                <p:nvPr/>
              </p:nvSpPr>
              <p:spPr>
                <a:xfrm>
                  <a:off x="1742440" y="25876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ysClr val="windowText" lastClr="000000"/>
                      </a:solidFill>
                      <a:latin typeface="Calibri"/>
                      <a:ea typeface="+mn-ea"/>
                    </a:rPr>
                    <a:t>1</a:t>
                  </a:r>
                </a:p>
              </p:txBody>
            </p:sp>
          </p:grpSp>
          <p:sp>
            <p:nvSpPr>
              <p:cNvPr id="289" name="Rectangle 9"/>
              <p:cNvSpPr>
                <a:spLocks noChangeAspect="1" noChangeArrowheads="1"/>
              </p:cNvSpPr>
              <p:nvPr/>
            </p:nvSpPr>
            <p:spPr bwMode="auto">
              <a:xfrm rot="16200000">
                <a:off x="5350703" y="5044133"/>
                <a:ext cx="1854694" cy="962819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5834952" y="4538983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291" name="TextBox 290"/>
              <p:cNvSpPr txBox="1"/>
              <p:nvPr/>
            </p:nvSpPr>
            <p:spPr>
              <a:xfrm>
                <a:off x="6109272" y="4538983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6383592" y="4538983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293" name="TextBox 292"/>
              <p:cNvSpPr txBox="1"/>
              <p:nvPr/>
            </p:nvSpPr>
            <p:spPr>
              <a:xfrm>
                <a:off x="5834952" y="4822824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294" name="TextBox 293"/>
              <p:cNvSpPr txBox="1"/>
              <p:nvPr/>
            </p:nvSpPr>
            <p:spPr>
              <a:xfrm>
                <a:off x="6109272" y="4822824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295" name="TextBox 294"/>
              <p:cNvSpPr txBox="1"/>
              <p:nvPr/>
            </p:nvSpPr>
            <p:spPr>
              <a:xfrm>
                <a:off x="6383592" y="4822824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296" name="TextBox 295"/>
              <p:cNvSpPr txBox="1"/>
              <p:nvPr/>
            </p:nvSpPr>
            <p:spPr>
              <a:xfrm>
                <a:off x="5834952" y="5114925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297" name="TextBox 296"/>
              <p:cNvSpPr txBox="1"/>
              <p:nvPr/>
            </p:nvSpPr>
            <p:spPr>
              <a:xfrm>
                <a:off x="6109272" y="5114925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298" name="TextBox 297"/>
              <p:cNvSpPr txBox="1"/>
              <p:nvPr/>
            </p:nvSpPr>
            <p:spPr>
              <a:xfrm>
                <a:off x="6383592" y="5114925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299" name="TextBox 298"/>
              <p:cNvSpPr txBox="1"/>
              <p:nvPr/>
            </p:nvSpPr>
            <p:spPr>
              <a:xfrm>
                <a:off x="6109272" y="5415284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300" name="TextBox 299"/>
              <p:cNvSpPr txBox="1"/>
              <p:nvPr/>
            </p:nvSpPr>
            <p:spPr>
              <a:xfrm>
                <a:off x="6383592" y="5415284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6109272" y="5699125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302" name="TextBox 301"/>
              <p:cNvSpPr txBox="1"/>
              <p:nvPr/>
            </p:nvSpPr>
            <p:spPr>
              <a:xfrm>
                <a:off x="6383592" y="5699125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303" name="TextBox 302"/>
              <p:cNvSpPr txBox="1"/>
              <p:nvPr/>
            </p:nvSpPr>
            <p:spPr>
              <a:xfrm>
                <a:off x="5834952" y="5991225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304" name="TextBox 303"/>
              <p:cNvSpPr txBox="1"/>
              <p:nvPr/>
            </p:nvSpPr>
            <p:spPr>
              <a:xfrm>
                <a:off x="6109272" y="5991225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305" name="TextBox 304"/>
              <p:cNvSpPr txBox="1"/>
              <p:nvPr/>
            </p:nvSpPr>
            <p:spPr>
              <a:xfrm>
                <a:off x="6383592" y="5991225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306" name="Text Box 25"/>
              <p:cNvSpPr txBox="1">
                <a:spLocks noChangeArrowheads="1"/>
              </p:cNvSpPr>
              <p:nvPr/>
            </p:nvSpPr>
            <p:spPr bwMode="auto">
              <a:xfrm>
                <a:off x="2522286" y="4740158"/>
                <a:ext cx="401039" cy="55758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91421" tIns="45710" rIns="91421" bIns="45710">
                <a:spAutoFit/>
              </a:bodyPr>
              <a:lstStyle/>
              <a:p>
                <a:pPr defTabSz="457130" eaLnBrk="0" fontAlgn="auto" hangingPunct="0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3000" b="1" dirty="0">
                    <a:solidFill>
                      <a:prstClr val="black"/>
                    </a:solidFill>
                    <a:latin typeface="Calibri"/>
                    <a:ea typeface="+mn-ea"/>
                  </a:rPr>
                  <a:t>x</a:t>
                </a:r>
              </a:p>
            </p:txBody>
          </p:sp>
          <p:sp>
            <p:nvSpPr>
              <p:cNvPr id="307" name="Text Box 25"/>
              <p:cNvSpPr txBox="1">
                <a:spLocks noChangeArrowheads="1"/>
              </p:cNvSpPr>
              <p:nvPr/>
            </p:nvSpPr>
            <p:spPr bwMode="auto">
              <a:xfrm>
                <a:off x="5249895" y="4759746"/>
                <a:ext cx="401039" cy="55758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91421" tIns="45710" rIns="91421" bIns="45710">
                <a:spAutoFit/>
              </a:bodyPr>
              <a:lstStyle/>
              <a:p>
                <a:pPr defTabSz="457130" eaLnBrk="0" fontAlgn="auto" hangingPunct="0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3000" b="1" dirty="0">
                    <a:solidFill>
                      <a:prstClr val="black"/>
                    </a:solidFill>
                    <a:latin typeface="Calibri"/>
                    <a:ea typeface="+mn-ea"/>
                  </a:rPr>
                  <a:t>x</a:t>
                </a:r>
              </a:p>
            </p:txBody>
          </p:sp>
          <p:sp>
            <p:nvSpPr>
              <p:cNvPr id="308" name="Oval 8"/>
              <p:cNvSpPr>
                <a:spLocks noChangeAspect="1" noChangeArrowheads="1"/>
              </p:cNvSpPr>
              <p:nvPr/>
            </p:nvSpPr>
            <p:spPr bwMode="auto">
              <a:xfrm>
                <a:off x="7610372" y="5266533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09" name="Oval 17"/>
              <p:cNvSpPr>
                <a:spLocks noChangeAspect="1" noChangeArrowheads="1"/>
              </p:cNvSpPr>
              <p:nvPr/>
            </p:nvSpPr>
            <p:spPr bwMode="auto">
              <a:xfrm>
                <a:off x="7610372" y="4612483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10" name="Oval 18"/>
              <p:cNvSpPr>
                <a:spLocks noChangeAspect="1" noChangeArrowheads="1"/>
              </p:cNvSpPr>
              <p:nvPr/>
            </p:nvSpPr>
            <p:spPr bwMode="auto">
              <a:xfrm>
                <a:off x="7937397" y="4612483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11" name="Oval 19"/>
              <p:cNvSpPr>
                <a:spLocks noChangeAspect="1" noChangeArrowheads="1"/>
              </p:cNvSpPr>
              <p:nvPr/>
            </p:nvSpPr>
            <p:spPr bwMode="auto">
              <a:xfrm>
                <a:off x="8264422" y="4612483"/>
                <a:ext cx="136525" cy="1365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12" name="Oval 24"/>
              <p:cNvSpPr>
                <a:spLocks noChangeAspect="1" noChangeArrowheads="1"/>
              </p:cNvSpPr>
              <p:nvPr/>
            </p:nvSpPr>
            <p:spPr bwMode="auto">
              <a:xfrm>
                <a:off x="7610372" y="4939508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13" name="Oval 25"/>
              <p:cNvSpPr>
                <a:spLocks noChangeAspect="1" noChangeArrowheads="1"/>
              </p:cNvSpPr>
              <p:nvPr/>
            </p:nvSpPr>
            <p:spPr bwMode="auto">
              <a:xfrm>
                <a:off x="7937397" y="4939508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14" name="Oval 26"/>
              <p:cNvSpPr>
                <a:spLocks noChangeAspect="1" noChangeArrowheads="1"/>
              </p:cNvSpPr>
              <p:nvPr/>
            </p:nvSpPr>
            <p:spPr bwMode="auto">
              <a:xfrm>
                <a:off x="8264422" y="4939508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15" name="Oval 31"/>
              <p:cNvSpPr>
                <a:spLocks noChangeAspect="1" noChangeArrowheads="1"/>
              </p:cNvSpPr>
              <p:nvPr/>
            </p:nvSpPr>
            <p:spPr bwMode="auto">
              <a:xfrm>
                <a:off x="7937397" y="5266533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16" name="Oval 32"/>
              <p:cNvSpPr>
                <a:spLocks noChangeAspect="1" noChangeArrowheads="1"/>
              </p:cNvSpPr>
              <p:nvPr/>
            </p:nvSpPr>
            <p:spPr bwMode="auto">
              <a:xfrm>
                <a:off x="8264422" y="5266533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17" name="Rectangle 9"/>
              <p:cNvSpPr>
                <a:spLocks noChangeAspect="1" noChangeArrowheads="1"/>
              </p:cNvSpPr>
              <p:nvPr/>
            </p:nvSpPr>
            <p:spPr bwMode="auto">
              <a:xfrm rot="16200000">
                <a:off x="7505639" y="4561284"/>
                <a:ext cx="981073" cy="962819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18" name="Text Box 25"/>
              <p:cNvSpPr txBox="1">
                <a:spLocks noChangeArrowheads="1"/>
              </p:cNvSpPr>
              <p:nvPr/>
            </p:nvSpPr>
            <p:spPr bwMode="auto">
              <a:xfrm>
                <a:off x="6935643" y="4740158"/>
                <a:ext cx="409298" cy="55397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91421" tIns="45710" rIns="91421" bIns="45710">
                <a:spAutoFit/>
              </a:bodyPr>
              <a:lstStyle/>
              <a:p>
                <a:pPr defTabSz="457130" eaLnBrk="0" fontAlgn="auto" hangingPunct="0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3000" b="1" dirty="0" smtClean="0">
                    <a:solidFill>
                      <a:prstClr val="black"/>
                    </a:solidFill>
                    <a:latin typeface="Calibri"/>
                    <a:ea typeface="+mn-ea"/>
                  </a:rPr>
                  <a:t>=</a:t>
                </a:r>
                <a:endParaRPr lang="en-US" sz="3000" b="1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grpSp>
          <p:nvGrpSpPr>
            <p:cNvPr id="319" name="Group 58"/>
            <p:cNvGrpSpPr>
              <a:grpSpLocks/>
            </p:cNvGrpSpPr>
            <p:nvPr/>
          </p:nvGrpSpPr>
          <p:grpSpPr bwMode="auto">
            <a:xfrm>
              <a:off x="532065" y="4232274"/>
              <a:ext cx="1944687" cy="338138"/>
              <a:chOff x="1033" y="568"/>
              <a:chExt cx="1225" cy="213"/>
            </a:xfrm>
          </p:grpSpPr>
          <p:sp>
            <p:nvSpPr>
              <p:cNvPr id="320" name="Text Box 59"/>
              <p:cNvSpPr txBox="1">
                <a:spLocks noChangeArrowheads="1"/>
              </p:cNvSpPr>
              <p:nvPr/>
            </p:nvSpPr>
            <p:spPr bwMode="auto">
              <a:xfrm>
                <a:off x="1033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321" name="Text Box 60"/>
              <p:cNvSpPr txBox="1">
                <a:spLocks noChangeArrowheads="1"/>
              </p:cNvSpPr>
              <p:nvPr/>
            </p:nvSpPr>
            <p:spPr bwMode="auto">
              <a:xfrm>
                <a:off x="1863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322" name="Text Box 61"/>
              <p:cNvSpPr txBox="1">
                <a:spLocks noChangeArrowheads="1"/>
              </p:cNvSpPr>
              <p:nvPr/>
            </p:nvSpPr>
            <p:spPr bwMode="auto">
              <a:xfrm>
                <a:off x="1240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323" name="Text Box 62"/>
              <p:cNvSpPr txBox="1">
                <a:spLocks noChangeArrowheads="1"/>
              </p:cNvSpPr>
              <p:nvPr/>
            </p:nvSpPr>
            <p:spPr bwMode="auto">
              <a:xfrm>
                <a:off x="1448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324" name="Text Box 63"/>
              <p:cNvSpPr txBox="1">
                <a:spLocks noChangeArrowheads="1"/>
              </p:cNvSpPr>
              <p:nvPr/>
            </p:nvSpPr>
            <p:spPr bwMode="auto">
              <a:xfrm>
                <a:off x="1655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325" name="Text Box 64"/>
              <p:cNvSpPr txBox="1">
                <a:spLocks noChangeArrowheads="1"/>
              </p:cNvSpPr>
              <p:nvPr/>
            </p:nvSpPr>
            <p:spPr bwMode="auto">
              <a:xfrm>
                <a:off x="2070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6</a:t>
                </a:r>
              </a:p>
            </p:txBody>
          </p:sp>
        </p:grpSp>
        <p:sp>
          <p:nvSpPr>
            <p:cNvPr id="326" name="Text Box 67"/>
            <p:cNvSpPr txBox="1">
              <a:spLocks noChangeArrowheads="1"/>
            </p:cNvSpPr>
            <p:nvPr/>
          </p:nvSpPr>
          <p:spPr bwMode="auto">
            <a:xfrm>
              <a:off x="287195" y="4552158"/>
              <a:ext cx="2984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r"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27" name="Text Box 69"/>
            <p:cNvSpPr txBox="1">
              <a:spLocks noChangeArrowheads="1"/>
            </p:cNvSpPr>
            <p:nvPr/>
          </p:nvSpPr>
          <p:spPr bwMode="auto">
            <a:xfrm>
              <a:off x="287195" y="4879183"/>
              <a:ext cx="2984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r"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28" name="Text Box 70"/>
            <p:cNvSpPr txBox="1">
              <a:spLocks noChangeArrowheads="1"/>
            </p:cNvSpPr>
            <p:nvPr/>
          </p:nvSpPr>
          <p:spPr bwMode="auto">
            <a:xfrm>
              <a:off x="287195" y="5206208"/>
              <a:ext cx="2984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r"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3673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9480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73" name="Rectangle 31"/>
          <p:cNvSpPr>
            <a:spLocks/>
          </p:cNvSpPr>
          <p:nvPr/>
        </p:nvSpPr>
        <p:spPr bwMode="auto">
          <a:xfrm>
            <a:off x="175374" y="109924"/>
            <a:ext cx="6795492" cy="4643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22" bIns="0"/>
          <a:lstStyle/>
          <a:p>
            <a:pPr marL="40166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3100" dirty="0" smtClean="0">
                <a:solidFill>
                  <a:srgbClr val="FFFF00"/>
                </a:solidFill>
                <a:latin typeface="Calibri"/>
                <a:ea typeface="+mn-ea"/>
                <a:cs typeface="Calibri"/>
                <a:sym typeface="Arial Bold" charset="0"/>
              </a:rPr>
              <a:t>Subgraph extraction via</a:t>
            </a:r>
          </a:p>
          <a:p>
            <a:pPr marL="40166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3100" dirty="0">
                <a:solidFill>
                  <a:srgbClr val="FFFF00"/>
                </a:solidFill>
                <a:latin typeface="Calibri"/>
                <a:ea typeface="+mn-ea"/>
                <a:cs typeface="Calibri"/>
                <a:sym typeface="Arial Bold" charset="0"/>
              </a:rPr>
              <a:t>s</a:t>
            </a:r>
            <a:r>
              <a:rPr lang="en-US" sz="3100" dirty="0" smtClean="0">
                <a:solidFill>
                  <a:srgbClr val="FFFF00"/>
                </a:solidFill>
                <a:latin typeface="Calibri"/>
                <a:ea typeface="+mn-ea"/>
                <a:cs typeface="Calibri"/>
                <a:sym typeface="Arial Bold" charset="0"/>
              </a:rPr>
              <a:t>parse triple product</a:t>
            </a:r>
            <a:endParaRPr lang="en-US" sz="3100" dirty="0">
              <a:solidFill>
                <a:srgbClr val="FFFF00"/>
              </a:solidFill>
              <a:latin typeface="Calibri"/>
              <a:ea typeface="+mn-ea"/>
              <a:cs typeface="Calibri"/>
              <a:sym typeface="Arial Bold" charset="0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585645" y="3111698"/>
            <a:ext cx="320040" cy="320040"/>
          </a:xfrm>
          <a:prstGeom prst="ellipse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404040"/>
                </a:solidFill>
                <a:latin typeface="Calibri"/>
              </a:rPr>
              <a:t>5</a:t>
            </a:r>
            <a:endParaRPr lang="en-US" sz="1800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3641941" y="2252267"/>
            <a:ext cx="320040" cy="320040"/>
          </a:xfrm>
          <a:prstGeom prst="ellipse">
            <a:avLst/>
          </a:prstGeom>
          <a:solidFill>
            <a:srgbClr val="660066">
              <a:alpha val="25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404040"/>
                </a:solidFill>
                <a:latin typeface="Calibri"/>
              </a:rPr>
              <a:t>6</a:t>
            </a:r>
          </a:p>
        </p:txBody>
      </p:sp>
      <p:sp>
        <p:nvSpPr>
          <p:cNvPr id="160" name="Oval 159"/>
          <p:cNvSpPr/>
          <p:nvPr/>
        </p:nvSpPr>
        <p:spPr>
          <a:xfrm>
            <a:off x="1834573" y="3111698"/>
            <a:ext cx="320040" cy="320040"/>
          </a:xfrm>
          <a:prstGeom prst="ellipse">
            <a:avLst/>
          </a:prstGeom>
          <a:solidFill>
            <a:srgbClr val="660066">
              <a:alpha val="30000"/>
            </a:srgbClr>
          </a:solidFill>
          <a:ln>
            <a:solidFill>
              <a:srgbClr val="660066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404040"/>
                </a:solidFill>
                <a:latin typeface="Calibri"/>
              </a:rPr>
              <a:t>3</a:t>
            </a:r>
            <a:endParaRPr lang="en-US" sz="1800" dirty="0">
              <a:solidFill>
                <a:srgbClr val="404040"/>
              </a:solidFill>
              <a:latin typeface="Calibri"/>
            </a:endParaRPr>
          </a:p>
        </p:txBody>
      </p:sp>
      <p:cxnSp>
        <p:nvCxnSpPr>
          <p:cNvPr id="161" name="Straight Arrow Connector 160"/>
          <p:cNvCxnSpPr>
            <a:stCxn id="158" idx="6"/>
            <a:endCxn id="160" idx="2"/>
          </p:cNvCxnSpPr>
          <p:nvPr/>
        </p:nvCxnSpPr>
        <p:spPr>
          <a:xfrm>
            <a:off x="905685" y="3271718"/>
            <a:ext cx="928888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164" idx="4"/>
            <a:endCxn id="160" idx="0"/>
          </p:cNvCxnSpPr>
          <p:nvPr/>
        </p:nvCxnSpPr>
        <p:spPr>
          <a:xfrm flipH="1">
            <a:off x="1994593" y="2252267"/>
            <a:ext cx="322139" cy="859431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>
          <a:xfrm>
            <a:off x="858816" y="1932227"/>
            <a:ext cx="320040" cy="320040"/>
          </a:xfrm>
          <a:prstGeom prst="ellipse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404040"/>
                </a:solidFill>
                <a:latin typeface="Calibri"/>
              </a:rPr>
              <a:t>1</a:t>
            </a:r>
            <a:endParaRPr lang="en-US" sz="1800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2156712" y="1932227"/>
            <a:ext cx="320040" cy="320040"/>
          </a:xfrm>
          <a:prstGeom prst="ellipse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404040"/>
                </a:solidFill>
                <a:latin typeface="Calibri"/>
              </a:rPr>
              <a:t>2</a:t>
            </a:r>
            <a:endParaRPr lang="en-US" sz="1800" dirty="0">
              <a:solidFill>
                <a:srgbClr val="404040"/>
              </a:solidFill>
              <a:latin typeface="Calibri"/>
            </a:endParaRPr>
          </a:p>
        </p:txBody>
      </p:sp>
      <p:cxnSp>
        <p:nvCxnSpPr>
          <p:cNvPr id="165" name="Straight Arrow Connector 164"/>
          <p:cNvCxnSpPr>
            <a:stCxn id="163" idx="6"/>
            <a:endCxn id="164" idx="2"/>
          </p:cNvCxnSpPr>
          <p:nvPr/>
        </p:nvCxnSpPr>
        <p:spPr>
          <a:xfrm>
            <a:off x="1178856" y="2092247"/>
            <a:ext cx="977856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63" idx="4"/>
            <a:endCxn id="158" idx="0"/>
          </p:cNvCxnSpPr>
          <p:nvPr/>
        </p:nvCxnSpPr>
        <p:spPr>
          <a:xfrm flipH="1">
            <a:off x="745665" y="2252267"/>
            <a:ext cx="273171" cy="859431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Oval 166"/>
          <p:cNvSpPr/>
          <p:nvPr/>
        </p:nvSpPr>
        <p:spPr>
          <a:xfrm>
            <a:off x="3086244" y="2951678"/>
            <a:ext cx="320040" cy="320040"/>
          </a:xfrm>
          <a:prstGeom prst="ellipse">
            <a:avLst/>
          </a:prstGeom>
          <a:solidFill>
            <a:srgbClr val="660066">
              <a:alpha val="25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404040"/>
                </a:solidFill>
                <a:latin typeface="Calibri"/>
              </a:rPr>
              <a:t>4</a:t>
            </a:r>
            <a:endParaRPr lang="en-US" sz="1800" dirty="0">
              <a:solidFill>
                <a:srgbClr val="404040"/>
              </a:solidFill>
              <a:latin typeface="Calibri"/>
            </a:endParaRPr>
          </a:p>
        </p:txBody>
      </p:sp>
      <p:cxnSp>
        <p:nvCxnSpPr>
          <p:cNvPr id="168" name="Straight Arrow Connector 167"/>
          <p:cNvCxnSpPr>
            <a:stCxn id="160" idx="6"/>
            <a:endCxn id="167" idx="2"/>
          </p:cNvCxnSpPr>
          <p:nvPr/>
        </p:nvCxnSpPr>
        <p:spPr>
          <a:xfrm flipV="1">
            <a:off x="2154613" y="3111698"/>
            <a:ext cx="931630" cy="160020"/>
          </a:xfrm>
          <a:prstGeom prst="straightConnector1">
            <a:avLst/>
          </a:prstGeom>
          <a:ln>
            <a:solidFill>
              <a:srgbClr val="660066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67" idx="7"/>
          </p:cNvCxnSpPr>
          <p:nvPr/>
        </p:nvCxnSpPr>
        <p:spPr>
          <a:xfrm flipV="1">
            <a:off x="3359415" y="2525438"/>
            <a:ext cx="329395" cy="473109"/>
          </a:xfrm>
          <a:prstGeom prst="straightConnector1">
            <a:avLst/>
          </a:prstGeom>
          <a:ln>
            <a:solidFill>
              <a:srgbClr val="66006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Right Arrow 188"/>
          <p:cNvSpPr/>
          <p:nvPr/>
        </p:nvSpPr>
        <p:spPr bwMode="auto">
          <a:xfrm>
            <a:off x="4432873" y="2425759"/>
            <a:ext cx="1676399" cy="343454"/>
          </a:xfrm>
          <a:prstGeom prst="rightArrow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1" tIns="45711" rIns="91421" bIns="45711" numCol="1" spcCol="0" rtlCol="0" anchor="t" anchorCtr="0" compatLnSpc="1">
            <a:prstTxWarp prst="textNoShape">
              <a:avLst/>
            </a:prstTxWarp>
          </a:bodyPr>
          <a:lstStyle/>
          <a:p>
            <a:pPr defTabSz="914212">
              <a:spcBef>
                <a:spcPct val="0"/>
              </a:spcBef>
              <a:buFontTx/>
              <a:buNone/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4585269" y="2014893"/>
            <a:ext cx="1676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b="1" dirty="0" smtClean="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Extract</a:t>
            </a:r>
            <a:endParaRPr lang="en-US" sz="2200" b="1" dirty="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8354078" y="2114458"/>
            <a:ext cx="320040" cy="320040"/>
          </a:xfrm>
          <a:prstGeom prst="ellipse">
            <a:avLst/>
          </a:prstGeom>
          <a:solidFill>
            <a:srgbClr val="660066">
              <a:alpha val="25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404040"/>
                </a:solidFill>
                <a:latin typeface="Calibri"/>
              </a:rPr>
              <a:t>3</a:t>
            </a:r>
          </a:p>
        </p:txBody>
      </p:sp>
      <p:sp>
        <p:nvSpPr>
          <p:cNvPr id="192" name="Oval 191"/>
          <p:cNvSpPr/>
          <p:nvPr/>
        </p:nvSpPr>
        <p:spPr>
          <a:xfrm>
            <a:off x="6546710" y="2973889"/>
            <a:ext cx="320040" cy="320040"/>
          </a:xfrm>
          <a:prstGeom prst="ellipse">
            <a:avLst/>
          </a:prstGeom>
          <a:solidFill>
            <a:srgbClr val="660066">
              <a:alpha val="30000"/>
            </a:srgbClr>
          </a:solidFill>
          <a:ln>
            <a:solidFill>
              <a:srgbClr val="660066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404040"/>
                </a:solidFill>
                <a:latin typeface="Calibri"/>
              </a:rPr>
              <a:t>1</a:t>
            </a:r>
          </a:p>
        </p:txBody>
      </p:sp>
      <p:sp>
        <p:nvSpPr>
          <p:cNvPr id="194" name="Oval 193"/>
          <p:cNvSpPr/>
          <p:nvPr/>
        </p:nvSpPr>
        <p:spPr>
          <a:xfrm>
            <a:off x="7798381" y="2813869"/>
            <a:ext cx="320040" cy="320040"/>
          </a:xfrm>
          <a:prstGeom prst="ellipse">
            <a:avLst/>
          </a:prstGeom>
          <a:solidFill>
            <a:srgbClr val="660066">
              <a:alpha val="25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404040"/>
                </a:solidFill>
                <a:latin typeface="Calibri"/>
              </a:rPr>
              <a:t>2</a:t>
            </a:r>
          </a:p>
        </p:txBody>
      </p:sp>
      <p:cxnSp>
        <p:nvCxnSpPr>
          <p:cNvPr id="195" name="Straight Arrow Connector 194"/>
          <p:cNvCxnSpPr>
            <a:stCxn id="192" idx="6"/>
            <a:endCxn id="194" idx="2"/>
          </p:cNvCxnSpPr>
          <p:nvPr/>
        </p:nvCxnSpPr>
        <p:spPr>
          <a:xfrm flipV="1">
            <a:off x="6866750" y="2973889"/>
            <a:ext cx="931630" cy="160020"/>
          </a:xfrm>
          <a:prstGeom prst="straightConnector1">
            <a:avLst/>
          </a:prstGeom>
          <a:ln>
            <a:solidFill>
              <a:srgbClr val="660066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stCxn id="194" idx="7"/>
          </p:cNvCxnSpPr>
          <p:nvPr/>
        </p:nvCxnSpPr>
        <p:spPr>
          <a:xfrm flipV="1">
            <a:off x="8071552" y="2387629"/>
            <a:ext cx="329395" cy="473109"/>
          </a:xfrm>
          <a:prstGeom prst="straightConnector1">
            <a:avLst/>
          </a:prstGeom>
          <a:ln>
            <a:solidFill>
              <a:srgbClr val="66006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87195" y="4232274"/>
            <a:ext cx="8190390" cy="2293147"/>
            <a:chOff x="287195" y="4232274"/>
            <a:chExt cx="8190390" cy="2293147"/>
          </a:xfrm>
        </p:grpSpPr>
        <p:sp>
          <p:nvSpPr>
            <p:cNvPr id="54" name="Oval 8"/>
            <p:cNvSpPr>
              <a:spLocks noChangeAspect="1" noChangeArrowheads="1"/>
            </p:cNvSpPr>
            <p:nvPr/>
          </p:nvSpPr>
          <p:spPr bwMode="auto">
            <a:xfrm>
              <a:off x="3305072" y="5317333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5" name="Rectangle 9"/>
            <p:cNvSpPr>
              <a:spLocks noChangeAspect="1" noChangeArrowheads="1"/>
            </p:cNvSpPr>
            <p:nvPr/>
          </p:nvSpPr>
          <p:spPr bwMode="auto">
            <a:xfrm>
              <a:off x="3239984" y="4598196"/>
              <a:ext cx="1916112" cy="192563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6" name="Oval 10"/>
            <p:cNvSpPr>
              <a:spLocks noChangeAspect="1" noChangeArrowheads="1"/>
            </p:cNvSpPr>
            <p:nvPr/>
          </p:nvSpPr>
          <p:spPr bwMode="auto">
            <a:xfrm>
              <a:off x="3305072" y="629999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7" name="Oval 11"/>
            <p:cNvSpPr>
              <a:spLocks noChangeAspect="1" noChangeArrowheads="1"/>
            </p:cNvSpPr>
            <p:nvPr/>
          </p:nvSpPr>
          <p:spPr bwMode="auto">
            <a:xfrm>
              <a:off x="3632097" y="629999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8" name="Oval 12"/>
            <p:cNvSpPr>
              <a:spLocks noChangeAspect="1" noChangeArrowheads="1"/>
            </p:cNvSpPr>
            <p:nvPr/>
          </p:nvSpPr>
          <p:spPr bwMode="auto">
            <a:xfrm>
              <a:off x="3959122" y="629999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9" name="Oval 13"/>
            <p:cNvSpPr>
              <a:spLocks noChangeAspect="1" noChangeArrowheads="1"/>
            </p:cNvSpPr>
            <p:nvPr/>
          </p:nvSpPr>
          <p:spPr bwMode="auto">
            <a:xfrm>
              <a:off x="4287733" y="629999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0" name="Oval 14"/>
            <p:cNvSpPr>
              <a:spLocks noChangeAspect="1" noChangeArrowheads="1"/>
            </p:cNvSpPr>
            <p:nvPr/>
          </p:nvSpPr>
          <p:spPr bwMode="auto">
            <a:xfrm>
              <a:off x="4614758" y="629999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1" name="Oval 15"/>
            <p:cNvSpPr>
              <a:spLocks noChangeAspect="1" noChangeArrowheads="1"/>
            </p:cNvSpPr>
            <p:nvPr/>
          </p:nvSpPr>
          <p:spPr bwMode="auto">
            <a:xfrm>
              <a:off x="4941783" y="6299995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2" name="Oval 17"/>
            <p:cNvSpPr>
              <a:spLocks noChangeAspect="1" noChangeArrowheads="1"/>
            </p:cNvSpPr>
            <p:nvPr/>
          </p:nvSpPr>
          <p:spPr bwMode="auto">
            <a:xfrm>
              <a:off x="3305072" y="4663283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3" name="Oval 18"/>
            <p:cNvSpPr>
              <a:spLocks noChangeAspect="1" noChangeArrowheads="1"/>
            </p:cNvSpPr>
            <p:nvPr/>
          </p:nvSpPr>
          <p:spPr bwMode="auto">
            <a:xfrm>
              <a:off x="3632097" y="466328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4" name="Oval 19"/>
            <p:cNvSpPr>
              <a:spLocks noChangeAspect="1" noChangeArrowheads="1"/>
            </p:cNvSpPr>
            <p:nvPr/>
          </p:nvSpPr>
          <p:spPr bwMode="auto">
            <a:xfrm>
              <a:off x="3959122" y="4663283"/>
              <a:ext cx="136525" cy="136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5" name="Oval 20"/>
            <p:cNvSpPr>
              <a:spLocks noChangeAspect="1" noChangeArrowheads="1"/>
            </p:cNvSpPr>
            <p:nvPr/>
          </p:nvSpPr>
          <p:spPr bwMode="auto">
            <a:xfrm>
              <a:off x="4287733" y="466328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6" name="Oval 21"/>
            <p:cNvSpPr>
              <a:spLocks noChangeAspect="1" noChangeArrowheads="1"/>
            </p:cNvSpPr>
            <p:nvPr/>
          </p:nvSpPr>
          <p:spPr bwMode="auto">
            <a:xfrm>
              <a:off x="4614758" y="466328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7" name="Oval 22"/>
            <p:cNvSpPr>
              <a:spLocks noChangeAspect="1" noChangeArrowheads="1"/>
            </p:cNvSpPr>
            <p:nvPr/>
          </p:nvSpPr>
          <p:spPr bwMode="auto">
            <a:xfrm>
              <a:off x="4941783" y="466328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8" name="Oval 24"/>
            <p:cNvSpPr>
              <a:spLocks noChangeAspect="1" noChangeArrowheads="1"/>
            </p:cNvSpPr>
            <p:nvPr/>
          </p:nvSpPr>
          <p:spPr bwMode="auto">
            <a:xfrm>
              <a:off x="3305072" y="499030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9" name="Oval 25"/>
            <p:cNvSpPr>
              <a:spLocks noChangeAspect="1" noChangeArrowheads="1"/>
            </p:cNvSpPr>
            <p:nvPr/>
          </p:nvSpPr>
          <p:spPr bwMode="auto">
            <a:xfrm>
              <a:off x="3632097" y="4990308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0" name="Oval 26"/>
            <p:cNvSpPr>
              <a:spLocks noChangeAspect="1" noChangeArrowheads="1"/>
            </p:cNvSpPr>
            <p:nvPr/>
          </p:nvSpPr>
          <p:spPr bwMode="auto">
            <a:xfrm>
              <a:off x="3959122" y="499030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1" name="Oval 27"/>
            <p:cNvSpPr>
              <a:spLocks noChangeAspect="1" noChangeArrowheads="1"/>
            </p:cNvSpPr>
            <p:nvPr/>
          </p:nvSpPr>
          <p:spPr bwMode="auto">
            <a:xfrm>
              <a:off x="4287733" y="4990308"/>
              <a:ext cx="136525" cy="136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2" name="Oval 28"/>
            <p:cNvSpPr>
              <a:spLocks noChangeAspect="1" noChangeArrowheads="1"/>
            </p:cNvSpPr>
            <p:nvPr/>
          </p:nvSpPr>
          <p:spPr bwMode="auto">
            <a:xfrm>
              <a:off x="4614758" y="4990308"/>
              <a:ext cx="136525" cy="13652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5" name="Oval 29"/>
            <p:cNvSpPr>
              <a:spLocks noChangeAspect="1" noChangeArrowheads="1"/>
            </p:cNvSpPr>
            <p:nvPr/>
          </p:nvSpPr>
          <p:spPr bwMode="auto">
            <a:xfrm>
              <a:off x="4941783" y="499030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6" name="Oval 31"/>
            <p:cNvSpPr>
              <a:spLocks noChangeAspect="1" noChangeArrowheads="1"/>
            </p:cNvSpPr>
            <p:nvPr/>
          </p:nvSpPr>
          <p:spPr bwMode="auto">
            <a:xfrm>
              <a:off x="3632097" y="531733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7" name="Oval 32"/>
            <p:cNvSpPr>
              <a:spLocks noChangeAspect="1" noChangeArrowheads="1"/>
            </p:cNvSpPr>
            <p:nvPr/>
          </p:nvSpPr>
          <p:spPr bwMode="auto">
            <a:xfrm>
              <a:off x="3959122" y="5317333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8" name="Oval 33"/>
            <p:cNvSpPr>
              <a:spLocks noChangeAspect="1" noChangeArrowheads="1"/>
            </p:cNvSpPr>
            <p:nvPr/>
          </p:nvSpPr>
          <p:spPr bwMode="auto">
            <a:xfrm>
              <a:off x="4287733" y="531733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9" name="Oval 34"/>
            <p:cNvSpPr>
              <a:spLocks noChangeAspect="1" noChangeArrowheads="1"/>
            </p:cNvSpPr>
            <p:nvPr/>
          </p:nvSpPr>
          <p:spPr bwMode="auto">
            <a:xfrm>
              <a:off x="4614758" y="531733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80" name="Oval 35"/>
            <p:cNvSpPr>
              <a:spLocks noChangeAspect="1" noChangeArrowheads="1"/>
            </p:cNvSpPr>
            <p:nvPr/>
          </p:nvSpPr>
          <p:spPr bwMode="auto">
            <a:xfrm>
              <a:off x="4941783" y="5317333"/>
              <a:ext cx="136525" cy="13652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81" name="Oval 37"/>
            <p:cNvSpPr>
              <a:spLocks noChangeAspect="1" noChangeArrowheads="1"/>
            </p:cNvSpPr>
            <p:nvPr/>
          </p:nvSpPr>
          <p:spPr bwMode="auto">
            <a:xfrm>
              <a:off x="3305072" y="564594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82" name="Oval 38"/>
            <p:cNvSpPr>
              <a:spLocks noChangeAspect="1" noChangeArrowheads="1"/>
            </p:cNvSpPr>
            <p:nvPr/>
          </p:nvSpPr>
          <p:spPr bwMode="auto">
            <a:xfrm>
              <a:off x="3632097" y="564594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83" name="Oval 39"/>
            <p:cNvSpPr>
              <a:spLocks noChangeAspect="1" noChangeArrowheads="1"/>
            </p:cNvSpPr>
            <p:nvPr/>
          </p:nvSpPr>
          <p:spPr bwMode="auto">
            <a:xfrm>
              <a:off x="3959122" y="564594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84" name="Oval 40"/>
            <p:cNvSpPr>
              <a:spLocks noChangeAspect="1" noChangeArrowheads="1"/>
            </p:cNvSpPr>
            <p:nvPr/>
          </p:nvSpPr>
          <p:spPr bwMode="auto">
            <a:xfrm>
              <a:off x="4287733" y="5645945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85" name="Oval 41"/>
            <p:cNvSpPr>
              <a:spLocks noChangeAspect="1" noChangeArrowheads="1"/>
            </p:cNvSpPr>
            <p:nvPr/>
          </p:nvSpPr>
          <p:spPr bwMode="auto">
            <a:xfrm>
              <a:off x="4614758" y="5645945"/>
              <a:ext cx="136525" cy="13652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89" name="Oval 42"/>
            <p:cNvSpPr>
              <a:spLocks noChangeAspect="1" noChangeArrowheads="1"/>
            </p:cNvSpPr>
            <p:nvPr/>
          </p:nvSpPr>
          <p:spPr bwMode="auto">
            <a:xfrm>
              <a:off x="4941783" y="564594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91" name="Oval 44"/>
            <p:cNvSpPr>
              <a:spLocks noChangeAspect="1" noChangeArrowheads="1"/>
            </p:cNvSpPr>
            <p:nvPr/>
          </p:nvSpPr>
          <p:spPr bwMode="auto">
            <a:xfrm>
              <a:off x="3305072" y="5972971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96" name="Oval 45"/>
            <p:cNvSpPr>
              <a:spLocks noChangeAspect="1" noChangeArrowheads="1"/>
            </p:cNvSpPr>
            <p:nvPr/>
          </p:nvSpPr>
          <p:spPr bwMode="auto">
            <a:xfrm>
              <a:off x="3632097" y="5972971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98" name="Oval 46"/>
            <p:cNvSpPr>
              <a:spLocks noChangeAspect="1" noChangeArrowheads="1"/>
            </p:cNvSpPr>
            <p:nvPr/>
          </p:nvSpPr>
          <p:spPr bwMode="auto">
            <a:xfrm>
              <a:off x="3959122" y="5972971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1" name="Oval 47"/>
            <p:cNvSpPr>
              <a:spLocks noChangeAspect="1" noChangeArrowheads="1"/>
            </p:cNvSpPr>
            <p:nvPr/>
          </p:nvSpPr>
          <p:spPr bwMode="auto">
            <a:xfrm>
              <a:off x="4287733" y="5972971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2" name="Oval 48"/>
            <p:cNvSpPr>
              <a:spLocks noChangeAspect="1" noChangeArrowheads="1"/>
            </p:cNvSpPr>
            <p:nvPr/>
          </p:nvSpPr>
          <p:spPr bwMode="auto">
            <a:xfrm>
              <a:off x="4614758" y="5972971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3" name="Oval 49"/>
            <p:cNvSpPr>
              <a:spLocks noChangeAspect="1" noChangeArrowheads="1"/>
            </p:cNvSpPr>
            <p:nvPr/>
          </p:nvSpPr>
          <p:spPr bwMode="auto">
            <a:xfrm>
              <a:off x="4941783" y="5972971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grpSp>
          <p:nvGrpSpPr>
            <p:cNvPr id="104" name="Group 58"/>
            <p:cNvGrpSpPr>
              <a:grpSpLocks/>
            </p:cNvGrpSpPr>
            <p:nvPr/>
          </p:nvGrpSpPr>
          <p:grpSpPr bwMode="auto">
            <a:xfrm>
              <a:off x="3212996" y="4275933"/>
              <a:ext cx="1944687" cy="338138"/>
              <a:chOff x="1033" y="568"/>
              <a:chExt cx="1225" cy="213"/>
            </a:xfrm>
          </p:grpSpPr>
          <p:sp>
            <p:nvSpPr>
              <p:cNvPr id="183" name="Text Box 59"/>
              <p:cNvSpPr txBox="1">
                <a:spLocks noChangeArrowheads="1"/>
              </p:cNvSpPr>
              <p:nvPr/>
            </p:nvSpPr>
            <p:spPr bwMode="auto">
              <a:xfrm>
                <a:off x="1033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4" name="Text Box 60"/>
              <p:cNvSpPr txBox="1">
                <a:spLocks noChangeArrowheads="1"/>
              </p:cNvSpPr>
              <p:nvPr/>
            </p:nvSpPr>
            <p:spPr bwMode="auto">
              <a:xfrm>
                <a:off x="1863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185" name="Text Box 61"/>
              <p:cNvSpPr txBox="1">
                <a:spLocks noChangeArrowheads="1"/>
              </p:cNvSpPr>
              <p:nvPr/>
            </p:nvSpPr>
            <p:spPr bwMode="auto">
              <a:xfrm>
                <a:off x="1240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86" name="Text Box 62"/>
              <p:cNvSpPr txBox="1">
                <a:spLocks noChangeArrowheads="1"/>
              </p:cNvSpPr>
              <p:nvPr/>
            </p:nvSpPr>
            <p:spPr bwMode="auto">
              <a:xfrm>
                <a:off x="1448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187" name="Text Box 63"/>
              <p:cNvSpPr txBox="1">
                <a:spLocks noChangeArrowheads="1"/>
              </p:cNvSpPr>
              <p:nvPr/>
            </p:nvSpPr>
            <p:spPr bwMode="auto">
              <a:xfrm>
                <a:off x="1655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188" name="Text Box 64"/>
              <p:cNvSpPr txBox="1">
                <a:spLocks noChangeArrowheads="1"/>
              </p:cNvSpPr>
              <p:nvPr/>
            </p:nvSpPr>
            <p:spPr bwMode="auto">
              <a:xfrm>
                <a:off x="2070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6</a:t>
                </a:r>
              </a:p>
            </p:txBody>
          </p:sp>
        </p:grpSp>
        <p:grpSp>
          <p:nvGrpSpPr>
            <p:cNvPr id="105" name="Group 66"/>
            <p:cNvGrpSpPr>
              <a:grpSpLocks/>
            </p:cNvGrpSpPr>
            <p:nvPr/>
          </p:nvGrpSpPr>
          <p:grpSpPr bwMode="auto">
            <a:xfrm>
              <a:off x="2943120" y="4552158"/>
              <a:ext cx="298450" cy="1973263"/>
              <a:chOff x="863" y="718"/>
              <a:chExt cx="188" cy="1243"/>
            </a:xfrm>
          </p:grpSpPr>
          <p:sp>
            <p:nvSpPr>
              <p:cNvPr id="177" name="Text Box 67"/>
              <p:cNvSpPr txBox="1">
                <a:spLocks noChangeArrowheads="1"/>
              </p:cNvSpPr>
              <p:nvPr/>
            </p:nvSpPr>
            <p:spPr bwMode="auto">
              <a:xfrm>
                <a:off x="863" y="71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algn="r"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78" name="Text Box 68"/>
              <p:cNvSpPr txBox="1">
                <a:spLocks noChangeArrowheads="1"/>
              </p:cNvSpPr>
              <p:nvPr/>
            </p:nvSpPr>
            <p:spPr bwMode="auto">
              <a:xfrm>
                <a:off x="863" y="1542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algn="r"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179" name="Text Box 69"/>
              <p:cNvSpPr txBox="1">
                <a:spLocks noChangeArrowheads="1"/>
              </p:cNvSpPr>
              <p:nvPr/>
            </p:nvSpPr>
            <p:spPr bwMode="auto">
              <a:xfrm>
                <a:off x="863" y="924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algn="r"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80" name="Text Box 70"/>
              <p:cNvSpPr txBox="1">
                <a:spLocks noChangeArrowheads="1"/>
              </p:cNvSpPr>
              <p:nvPr/>
            </p:nvSpPr>
            <p:spPr bwMode="auto">
              <a:xfrm>
                <a:off x="863" y="1130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algn="r"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181" name="Text Box 71"/>
              <p:cNvSpPr txBox="1">
                <a:spLocks noChangeArrowheads="1"/>
              </p:cNvSpPr>
              <p:nvPr/>
            </p:nvSpPr>
            <p:spPr bwMode="auto">
              <a:xfrm>
                <a:off x="863" y="1336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algn="r"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182" name="Text Box 72"/>
              <p:cNvSpPr txBox="1">
                <a:spLocks noChangeArrowheads="1"/>
              </p:cNvSpPr>
              <p:nvPr/>
            </p:nvSpPr>
            <p:spPr bwMode="auto">
              <a:xfrm>
                <a:off x="863" y="174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algn="r"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6</a:t>
                </a: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608512" y="4500882"/>
              <a:ext cx="1781558" cy="1037606"/>
              <a:chOff x="326642" y="2011680"/>
              <a:chExt cx="1781558" cy="1037606"/>
            </a:xfrm>
          </p:grpSpPr>
          <p:sp>
            <p:nvSpPr>
              <p:cNvPr id="146" name="Rectangle 9"/>
              <p:cNvSpPr>
                <a:spLocks noChangeAspect="1" noChangeArrowheads="1"/>
              </p:cNvSpPr>
              <p:nvPr/>
            </p:nvSpPr>
            <p:spPr bwMode="auto">
              <a:xfrm>
                <a:off x="326642" y="2081210"/>
                <a:ext cx="1781558" cy="962819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370840" y="2011680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645160" y="2011680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919480" y="2011680"/>
                <a:ext cx="491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 smtClean="0">
                    <a:solidFill>
                      <a:srgbClr val="262626"/>
                    </a:solidFill>
                    <a:latin typeface="Calibri"/>
                    <a:ea typeface="+mn-ea"/>
                  </a:rPr>
                  <a:t>1</a:t>
                </a:r>
                <a:endParaRPr lang="en-US" sz="2400" kern="0" dirty="0">
                  <a:solidFill>
                    <a:srgbClr val="262626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1468120" y="2011680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prstClr val="white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1193800" y="2011680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prstClr val="white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742440" y="2011680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prstClr val="white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70840" y="22955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645160" y="22955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919480" y="22955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1468120" y="22955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1176867" y="22955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262626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1742440" y="22955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370840" y="25876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645160" y="25876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919480" y="25876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1468120" y="25876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1193800" y="25876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1742440" y="25876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</p:grpSp>
        <p:sp>
          <p:nvSpPr>
            <p:cNvPr id="107" name="Rectangle 9"/>
            <p:cNvSpPr>
              <a:spLocks noChangeAspect="1" noChangeArrowheads="1"/>
            </p:cNvSpPr>
            <p:nvPr/>
          </p:nvSpPr>
          <p:spPr bwMode="auto">
            <a:xfrm rot="16200000">
              <a:off x="5350703" y="5044133"/>
              <a:ext cx="1854694" cy="96281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834952" y="4538983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prstClr val="white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109272" y="4538983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383592" y="4538983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0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834952" y="4822824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109272" y="4822824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0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383592" y="4822824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834952" y="5114925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 smtClean="0">
                  <a:solidFill>
                    <a:prstClr val="black"/>
                  </a:solidFill>
                  <a:latin typeface="Calibri"/>
                  <a:ea typeface="+mn-ea"/>
                </a:rPr>
                <a:t>1</a:t>
              </a:r>
              <a:endParaRPr lang="en-US" sz="2400" kern="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109272" y="5114925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383592" y="5114925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109272" y="5415284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000000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383592" y="5415284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109272" y="5699125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prstClr val="white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383592" y="5699125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834952" y="5991225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0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109272" y="5991225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0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383592" y="5991225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25" name="Text Box 25"/>
            <p:cNvSpPr txBox="1">
              <a:spLocks noChangeArrowheads="1"/>
            </p:cNvSpPr>
            <p:nvPr/>
          </p:nvSpPr>
          <p:spPr bwMode="auto">
            <a:xfrm>
              <a:off x="2522286" y="4740158"/>
              <a:ext cx="401039" cy="5575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1421" tIns="45710" rIns="91421" bIns="45710">
              <a:spAutoFit/>
            </a:bodyPr>
            <a:lstStyle/>
            <a:p>
              <a:pPr defTabSz="457130" eaLnBrk="0" fontAlgn="auto" hangingPunct="0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3000" b="1" dirty="0">
                  <a:solidFill>
                    <a:prstClr val="black"/>
                  </a:solidFill>
                  <a:latin typeface="Calibri"/>
                  <a:ea typeface="+mn-ea"/>
                </a:rPr>
                <a:t>x</a:t>
              </a:r>
            </a:p>
          </p:txBody>
        </p:sp>
        <p:sp>
          <p:nvSpPr>
            <p:cNvPr id="130" name="Text Box 25"/>
            <p:cNvSpPr txBox="1">
              <a:spLocks noChangeArrowheads="1"/>
            </p:cNvSpPr>
            <p:nvPr/>
          </p:nvSpPr>
          <p:spPr bwMode="auto">
            <a:xfrm>
              <a:off x="5249895" y="4759746"/>
              <a:ext cx="401039" cy="5575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1421" tIns="45710" rIns="91421" bIns="45710">
              <a:spAutoFit/>
            </a:bodyPr>
            <a:lstStyle/>
            <a:p>
              <a:pPr defTabSz="457130" eaLnBrk="0" fontAlgn="auto" hangingPunct="0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3000" b="1" dirty="0">
                  <a:solidFill>
                    <a:prstClr val="black"/>
                  </a:solidFill>
                  <a:latin typeface="Calibri"/>
                  <a:ea typeface="+mn-ea"/>
                </a:rPr>
                <a:t>x</a:t>
              </a:r>
            </a:p>
          </p:txBody>
        </p:sp>
        <p:sp>
          <p:nvSpPr>
            <p:cNvPr id="135" name="Oval 8"/>
            <p:cNvSpPr>
              <a:spLocks noChangeAspect="1" noChangeArrowheads="1"/>
            </p:cNvSpPr>
            <p:nvPr/>
          </p:nvSpPr>
          <p:spPr bwMode="auto">
            <a:xfrm>
              <a:off x="7610372" y="5266533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6" name="Oval 17"/>
            <p:cNvSpPr>
              <a:spLocks noChangeAspect="1" noChangeArrowheads="1"/>
            </p:cNvSpPr>
            <p:nvPr/>
          </p:nvSpPr>
          <p:spPr bwMode="auto">
            <a:xfrm>
              <a:off x="7610372" y="4612483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7" name="Oval 18"/>
            <p:cNvSpPr>
              <a:spLocks noChangeAspect="1" noChangeArrowheads="1"/>
            </p:cNvSpPr>
            <p:nvPr/>
          </p:nvSpPr>
          <p:spPr bwMode="auto">
            <a:xfrm>
              <a:off x="7937397" y="461248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8" name="Oval 19"/>
            <p:cNvSpPr>
              <a:spLocks noChangeAspect="1" noChangeArrowheads="1"/>
            </p:cNvSpPr>
            <p:nvPr/>
          </p:nvSpPr>
          <p:spPr bwMode="auto">
            <a:xfrm>
              <a:off x="8264422" y="4612483"/>
              <a:ext cx="136525" cy="136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9" name="Oval 24"/>
            <p:cNvSpPr>
              <a:spLocks noChangeAspect="1" noChangeArrowheads="1"/>
            </p:cNvSpPr>
            <p:nvPr/>
          </p:nvSpPr>
          <p:spPr bwMode="auto">
            <a:xfrm>
              <a:off x="7610372" y="493950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0" name="Oval 25"/>
            <p:cNvSpPr>
              <a:spLocks noChangeAspect="1" noChangeArrowheads="1"/>
            </p:cNvSpPr>
            <p:nvPr/>
          </p:nvSpPr>
          <p:spPr bwMode="auto">
            <a:xfrm>
              <a:off x="7937397" y="4939508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1" name="Oval 26"/>
            <p:cNvSpPr>
              <a:spLocks noChangeAspect="1" noChangeArrowheads="1"/>
            </p:cNvSpPr>
            <p:nvPr/>
          </p:nvSpPr>
          <p:spPr bwMode="auto">
            <a:xfrm>
              <a:off x="8264422" y="493950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2" name="Oval 31"/>
            <p:cNvSpPr>
              <a:spLocks noChangeAspect="1" noChangeArrowheads="1"/>
            </p:cNvSpPr>
            <p:nvPr/>
          </p:nvSpPr>
          <p:spPr bwMode="auto">
            <a:xfrm>
              <a:off x="7937397" y="526653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3" name="Oval 32"/>
            <p:cNvSpPr>
              <a:spLocks noChangeAspect="1" noChangeArrowheads="1"/>
            </p:cNvSpPr>
            <p:nvPr/>
          </p:nvSpPr>
          <p:spPr bwMode="auto">
            <a:xfrm>
              <a:off x="8264422" y="5266533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4" name="Rectangle 9"/>
            <p:cNvSpPr>
              <a:spLocks noChangeAspect="1" noChangeArrowheads="1"/>
            </p:cNvSpPr>
            <p:nvPr/>
          </p:nvSpPr>
          <p:spPr bwMode="auto">
            <a:xfrm rot="16200000">
              <a:off x="7505639" y="4561284"/>
              <a:ext cx="981073" cy="96281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5" name="Text Box 25"/>
            <p:cNvSpPr txBox="1">
              <a:spLocks noChangeArrowheads="1"/>
            </p:cNvSpPr>
            <p:nvPr/>
          </p:nvSpPr>
          <p:spPr bwMode="auto">
            <a:xfrm>
              <a:off x="6935643" y="4740158"/>
              <a:ext cx="409298" cy="55397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1421" tIns="45710" rIns="91421" bIns="45710">
              <a:spAutoFit/>
            </a:bodyPr>
            <a:lstStyle/>
            <a:p>
              <a:pPr defTabSz="457130" eaLnBrk="0" fontAlgn="auto" hangingPunct="0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3000" b="1" dirty="0" smtClean="0">
                  <a:solidFill>
                    <a:prstClr val="black"/>
                  </a:solidFill>
                  <a:latin typeface="Calibri"/>
                  <a:ea typeface="+mn-ea"/>
                </a:rPr>
                <a:t>=</a:t>
              </a:r>
              <a:endParaRPr lang="en-US" sz="30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grpSp>
          <p:nvGrpSpPr>
            <p:cNvPr id="197" name="Group 58"/>
            <p:cNvGrpSpPr>
              <a:grpSpLocks/>
            </p:cNvGrpSpPr>
            <p:nvPr/>
          </p:nvGrpSpPr>
          <p:grpSpPr bwMode="auto">
            <a:xfrm>
              <a:off x="532065" y="4232274"/>
              <a:ext cx="1944687" cy="338138"/>
              <a:chOff x="1033" y="568"/>
              <a:chExt cx="1225" cy="213"/>
            </a:xfrm>
          </p:grpSpPr>
          <p:sp>
            <p:nvSpPr>
              <p:cNvPr id="198" name="Text Box 59"/>
              <p:cNvSpPr txBox="1">
                <a:spLocks noChangeArrowheads="1"/>
              </p:cNvSpPr>
              <p:nvPr/>
            </p:nvSpPr>
            <p:spPr bwMode="auto">
              <a:xfrm>
                <a:off x="1033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99" name="Text Box 60"/>
              <p:cNvSpPr txBox="1">
                <a:spLocks noChangeArrowheads="1"/>
              </p:cNvSpPr>
              <p:nvPr/>
            </p:nvSpPr>
            <p:spPr bwMode="auto">
              <a:xfrm>
                <a:off x="1863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200" name="Text Box 61"/>
              <p:cNvSpPr txBox="1">
                <a:spLocks noChangeArrowheads="1"/>
              </p:cNvSpPr>
              <p:nvPr/>
            </p:nvSpPr>
            <p:spPr bwMode="auto">
              <a:xfrm>
                <a:off x="1240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201" name="Text Box 62"/>
              <p:cNvSpPr txBox="1">
                <a:spLocks noChangeArrowheads="1"/>
              </p:cNvSpPr>
              <p:nvPr/>
            </p:nvSpPr>
            <p:spPr bwMode="auto">
              <a:xfrm>
                <a:off x="1448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206" name="Text Box 63"/>
              <p:cNvSpPr txBox="1">
                <a:spLocks noChangeArrowheads="1"/>
              </p:cNvSpPr>
              <p:nvPr/>
            </p:nvSpPr>
            <p:spPr bwMode="auto">
              <a:xfrm>
                <a:off x="1655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207" name="Text Box 64"/>
              <p:cNvSpPr txBox="1">
                <a:spLocks noChangeArrowheads="1"/>
              </p:cNvSpPr>
              <p:nvPr/>
            </p:nvSpPr>
            <p:spPr bwMode="auto">
              <a:xfrm>
                <a:off x="2070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6</a:t>
                </a:r>
              </a:p>
            </p:txBody>
          </p:sp>
        </p:grpSp>
        <p:sp>
          <p:nvSpPr>
            <p:cNvPr id="211" name="Text Box 67"/>
            <p:cNvSpPr txBox="1">
              <a:spLocks noChangeArrowheads="1"/>
            </p:cNvSpPr>
            <p:nvPr/>
          </p:nvSpPr>
          <p:spPr bwMode="auto">
            <a:xfrm>
              <a:off x="287195" y="4552158"/>
              <a:ext cx="2984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r"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13" name="Text Box 69"/>
            <p:cNvSpPr txBox="1">
              <a:spLocks noChangeArrowheads="1"/>
            </p:cNvSpPr>
            <p:nvPr/>
          </p:nvSpPr>
          <p:spPr bwMode="auto">
            <a:xfrm>
              <a:off x="287195" y="4879183"/>
              <a:ext cx="2984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r"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18" name="Text Box 70"/>
            <p:cNvSpPr txBox="1">
              <a:spLocks noChangeArrowheads="1"/>
            </p:cNvSpPr>
            <p:nvPr/>
          </p:nvSpPr>
          <p:spPr bwMode="auto">
            <a:xfrm>
              <a:off x="287195" y="5206208"/>
              <a:ext cx="2984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r"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4614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5.9|189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5.9|189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6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6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6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6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6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6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1|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3.1|23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Default Design copy 3">
  <a:themeElements>
    <a:clrScheme name="1_Default Design copy 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 copy 3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_Default Design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IntelWhite">
  <a:themeElements>
    <a:clrScheme name="2_white_intel_only 1">
      <a:dk1>
        <a:srgbClr val="000000"/>
      </a:dk1>
      <a:lt1>
        <a:srgbClr val="FFFFFF"/>
      </a:lt1>
      <a:dk2>
        <a:srgbClr val="0860A8"/>
      </a:dk2>
      <a:lt2>
        <a:srgbClr val="0860A8"/>
      </a:lt2>
      <a:accent1>
        <a:srgbClr val="FF5C00"/>
      </a:accent1>
      <a:accent2>
        <a:srgbClr val="FDB605"/>
      </a:accent2>
      <a:accent3>
        <a:srgbClr val="FFFFFF"/>
      </a:accent3>
      <a:accent4>
        <a:srgbClr val="000000"/>
      </a:accent4>
      <a:accent5>
        <a:srgbClr val="FFB5AA"/>
      </a:accent5>
      <a:accent6>
        <a:srgbClr val="E5A504"/>
      </a:accent6>
      <a:hlink>
        <a:srgbClr val="AA014C"/>
      </a:hlink>
      <a:folHlink>
        <a:srgbClr val="379900"/>
      </a:folHlink>
    </a:clrScheme>
    <a:fontScheme name="1_IntelWhi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96" charset="0"/>
          </a:defRPr>
        </a:defPPr>
      </a:lstStyle>
    </a:lnDef>
  </a:objectDefaults>
  <a:extraClrSchemeLst>
    <a:extraClrScheme>
      <a:clrScheme name="2_white_intel_only 1">
        <a:dk1>
          <a:srgbClr val="000000"/>
        </a:dk1>
        <a:lt1>
          <a:srgbClr val="FFFFFF"/>
        </a:lt1>
        <a:dk2>
          <a:srgbClr val="0860A8"/>
        </a:dk2>
        <a:lt2>
          <a:srgbClr val="0860A8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000000"/>
        </a:accent4>
        <a:accent5>
          <a:srgbClr val="FFB5AA"/>
        </a:accent5>
        <a:accent6>
          <a:srgbClr val="E5A504"/>
        </a:accent6>
        <a:hlink>
          <a:srgbClr val="AA014C"/>
        </a:hlink>
        <a:folHlink>
          <a:srgbClr val="37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FFDA9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FFDA9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47425</TotalTime>
  <Words>4209</Words>
  <Application>Microsoft Macintosh PowerPoint</Application>
  <PresentationFormat>On-screen Show (4:3)</PresentationFormat>
  <Paragraphs>999</Paragraphs>
  <Slides>58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35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95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2_Office Theme</vt:lpstr>
      <vt:lpstr>3_Office Theme</vt:lpstr>
      <vt:lpstr>7_Office Theme</vt:lpstr>
      <vt:lpstr>8_Office Theme</vt:lpstr>
      <vt:lpstr>1_Default Design copy 3</vt:lpstr>
      <vt:lpstr>15_Office Theme</vt:lpstr>
      <vt:lpstr>21_Office Theme</vt:lpstr>
      <vt:lpstr>6_Default Design</vt:lpstr>
      <vt:lpstr>5_Office Theme</vt:lpstr>
      <vt:lpstr>4_Office Theme</vt:lpstr>
      <vt:lpstr>7_Default Design</vt:lpstr>
      <vt:lpstr>5_IntelWhite</vt:lpstr>
      <vt:lpstr>9_Office Theme</vt:lpstr>
      <vt:lpstr>8_Default Design</vt:lpstr>
      <vt:lpstr>6_Office Theme</vt:lpstr>
      <vt:lpstr>9_Default Design</vt:lpstr>
      <vt:lpstr>10_Default Design</vt:lpstr>
      <vt:lpstr>1_Office Theme</vt:lpstr>
      <vt:lpstr>Office Theme</vt:lpstr>
      <vt:lpstr>11_Default Design</vt:lpstr>
      <vt:lpstr>12_Default Design</vt:lpstr>
      <vt:lpstr>13_Default Design</vt:lpstr>
      <vt:lpstr>14_Default Design</vt:lpstr>
      <vt:lpstr>10_Office Theme</vt:lpstr>
      <vt:lpstr>11_Office Theme</vt:lpstr>
      <vt:lpstr>12_Office Theme</vt:lpstr>
      <vt:lpstr>13_Office Theme</vt:lpstr>
      <vt:lpstr>14_Office Theme</vt:lpstr>
      <vt:lpstr>15_Default Design</vt:lpstr>
      <vt:lpstr>PowerPoint.Show.8</vt:lpstr>
      <vt:lpstr>Equation</vt:lpstr>
      <vt:lpstr>PowerPoint Presentation</vt:lpstr>
      <vt:lpstr>The middleware of scientific computing</vt:lpstr>
      <vt:lpstr>The challenge of the software stack</vt:lpstr>
      <vt:lpstr>Outline</vt:lpstr>
      <vt:lpstr>Multiple-source breadth-first search</vt:lpstr>
      <vt:lpstr>Multiple-source breadth-first search</vt:lpstr>
      <vt:lpstr>Multiple-source breadth-first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Betweenness centrality [Robinson 2008]</vt:lpstr>
      <vt:lpstr>Graph algorithms in the language of linear algebra</vt:lpstr>
      <vt:lpstr>Identification of Primitives</vt:lpstr>
      <vt:lpstr>PowerPoint Presentation</vt:lpstr>
      <vt:lpstr>Matrices over semirings</vt:lpstr>
      <vt:lpstr>Examples of semirings in graph algorithms</vt:lpstr>
      <vt:lpstr>Jon Berry challenge problems for GALA  (all final project possibilities)</vt:lpstr>
      <vt:lpstr>Fast Approximate Neighborhood Function (S. Vigna) (final project possibility)</vt:lpstr>
      <vt:lpstr>Outline</vt:lpstr>
      <vt:lpstr>PowerPoint Presentation</vt:lpstr>
      <vt:lpstr>Combinatorial BLAS: 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In Progress:   QuadMat Shared-memory data structure</vt:lpstr>
      <vt:lpstr>Example</vt:lpstr>
      <vt:lpstr>Implementation in templated C++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few KDT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The (original) BLAS</vt:lpstr>
      <vt:lpstr>Can we define and standardize  the “Graph BLAS”?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>ISC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John Gilbert</cp:lastModifiedBy>
  <cp:revision>1659</cp:revision>
  <cp:lastPrinted>2011-06-29T11:50:57Z</cp:lastPrinted>
  <dcterms:created xsi:type="dcterms:W3CDTF">2005-03-11T17:35:07Z</dcterms:created>
  <dcterms:modified xsi:type="dcterms:W3CDTF">2014-02-06T16:46:29Z</dcterms:modified>
</cp:coreProperties>
</file>