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doc" ContentType="application/msword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42"/>
  </p:notesMasterIdLst>
  <p:handoutMasterIdLst>
    <p:handoutMasterId r:id="rId43"/>
  </p:handoutMasterIdLst>
  <p:sldIdLst>
    <p:sldId id="485" r:id="rId3"/>
    <p:sldId id="493" r:id="rId4"/>
    <p:sldId id="494" r:id="rId5"/>
    <p:sldId id="495" r:id="rId6"/>
    <p:sldId id="496" r:id="rId7"/>
    <p:sldId id="497" r:id="rId8"/>
    <p:sldId id="498" r:id="rId9"/>
    <p:sldId id="451" r:id="rId10"/>
    <p:sldId id="499" r:id="rId11"/>
    <p:sldId id="487" r:id="rId12"/>
    <p:sldId id="366" r:id="rId13"/>
    <p:sldId id="415" r:id="rId14"/>
    <p:sldId id="464" r:id="rId15"/>
    <p:sldId id="437" r:id="rId16"/>
    <p:sldId id="438" r:id="rId17"/>
    <p:sldId id="439" r:id="rId18"/>
    <p:sldId id="440" r:id="rId19"/>
    <p:sldId id="441" r:id="rId20"/>
    <p:sldId id="500" r:id="rId21"/>
    <p:sldId id="501" r:id="rId22"/>
    <p:sldId id="502" r:id="rId23"/>
    <p:sldId id="503" r:id="rId24"/>
    <p:sldId id="504" r:id="rId25"/>
    <p:sldId id="505" r:id="rId26"/>
    <p:sldId id="506" r:id="rId27"/>
    <p:sldId id="491" r:id="rId28"/>
    <p:sldId id="492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443" r:id="rId37"/>
    <p:sldId id="444" r:id="rId38"/>
    <p:sldId id="445" r:id="rId39"/>
    <p:sldId id="447" r:id="rId40"/>
    <p:sldId id="473" r:id="rId41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18.xml"/><Relationship Id="rId12" Type="http://schemas.openxmlformats.org/officeDocument/2006/relationships/slide" Target="slides/slide36.xml"/><Relationship Id="rId13" Type="http://schemas.openxmlformats.org/officeDocument/2006/relationships/slide" Target="slides/slide37.xml"/><Relationship Id="rId1" Type="http://schemas.openxmlformats.org/officeDocument/2006/relationships/slide" Target="slides/slide2.xml"/><Relationship Id="rId2" Type="http://schemas.openxmlformats.org/officeDocument/2006/relationships/slide" Target="slides/slide3.xml"/><Relationship Id="rId3" Type="http://schemas.openxmlformats.org/officeDocument/2006/relationships/slide" Target="slides/slide4.xml"/><Relationship Id="rId4" Type="http://schemas.openxmlformats.org/officeDocument/2006/relationships/slide" Target="slides/slide5.xml"/><Relationship Id="rId5" Type="http://schemas.openxmlformats.org/officeDocument/2006/relationships/slide" Target="slides/slide7.xml"/><Relationship Id="rId6" Type="http://schemas.openxmlformats.org/officeDocument/2006/relationships/slide" Target="slides/slide8.xml"/><Relationship Id="rId7" Type="http://schemas.openxmlformats.org/officeDocument/2006/relationships/slide" Target="slides/slide14.xml"/><Relationship Id="rId8" Type="http://schemas.openxmlformats.org/officeDocument/2006/relationships/slide" Target="slides/slide15.xml"/><Relationship Id="rId9" Type="http://schemas.openxmlformats.org/officeDocument/2006/relationships/slide" Target="slides/slide16.xml"/><Relationship Id="rId10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charset="0"/>
              </a:defRPr>
            </a:lvl1pPr>
          </a:lstStyle>
          <a:p>
            <a:fld id="{C0AB238A-D0E7-D740-BC82-ACCD17514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0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charset="0"/>
              </a:defRPr>
            </a:lvl1pPr>
          </a:lstStyle>
          <a:p>
            <a:fld id="{9AD318BC-14AC-854E-A81C-6AE155BC5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48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06843" indent="-271863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08745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52243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195741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392390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82737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26235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69733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200">
                <a:latin typeface="Times New Roman" charset="0"/>
              </a:rPr>
              <a:t>CS267 Lecture 2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06843" indent="-271863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08745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52243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195741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392390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82737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26235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69733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D106032C-3368-1D49-997B-65B3FA0D2BF4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592138"/>
            <a:ext cx="4522787" cy="3392487"/>
          </a:xfrm>
          <a:ln w="12700" cap="flat">
            <a:solidFill>
              <a:schemeClr val="tx1"/>
            </a:solidFill>
          </a:ln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620" tIns="47094" rIns="92620" bIns="47094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6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3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9389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6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42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44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43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59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43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2346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627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4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52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26132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67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2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2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42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24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779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gi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762000"/>
            <a:ext cx="6400800" cy="4648200"/>
          </a:xfrm>
        </p:spPr>
        <p:txBody>
          <a:bodyPr wrap="none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CS240A: Conjugate Gradients 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the Model Problem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00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99897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0"/>
          <p:cNvSpPr>
            <a:spLocks noChangeArrowheads="1"/>
          </p:cNvSpPr>
          <p:nvPr/>
        </p:nvSpPr>
        <p:spPr bwMode="auto">
          <a:xfrm>
            <a:off x="381000" y="76200"/>
            <a:ext cx="8610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</a:rPr>
              <a:t>A Stencil Computation Solves a System of Linear Equations</a:t>
            </a:r>
            <a:endParaRPr lang="en-US" sz="24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Solve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Ax = b  </a:t>
            </a:r>
            <a:r>
              <a:rPr lang="en-US" sz="2000" dirty="0" smtClean="0">
                <a:latin typeface="Arial" charset="0"/>
              </a:rPr>
              <a:t>for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x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latin typeface="Arial" charset="0"/>
              </a:rPr>
              <a:t>Matrix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000" dirty="0" smtClean="0">
                <a:latin typeface="Arial" charset="0"/>
              </a:rPr>
              <a:t>, right-hand side vector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 sz="2000" dirty="0" smtClean="0">
                <a:latin typeface="Arial" charset="0"/>
              </a:rPr>
              <a:t>, unknown vector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x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000" dirty="0" smtClean="0">
                <a:latin typeface="Arial" charset="0"/>
              </a:rPr>
              <a:t> is </a:t>
            </a:r>
            <a:r>
              <a:rPr lang="en-US" sz="2000" i="1" dirty="0" smtClean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sz="2000" dirty="0" smtClean="0">
                <a:latin typeface="Arial" charset="0"/>
              </a:rPr>
              <a:t>:  most of the entries are 0</a:t>
            </a:r>
          </a:p>
        </p:txBody>
      </p:sp>
    </p:spTree>
    <p:extLst>
      <p:ext uri="{BB962C8B-B14F-4D97-AF65-F5344CB8AC3E}">
        <p14:creationId xmlns:p14="http://schemas.microsoft.com/office/powerpoint/2010/main" val="203301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See Jim Demmel</a:t>
            </a:r>
            <a:r>
              <a:rPr lang="ja-JP" altLang="en-US" sz="240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s slides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rgbClr val="969696"/>
                </a:solidFill>
                <a:latin typeface="Arial" charset="0"/>
              </a:rPr>
              <a:t>Dense A:</a:t>
            </a:r>
            <a:r>
              <a:rPr lang="en-US">
                <a:solidFill>
                  <a:srgbClr val="969696"/>
                </a:solidFill>
                <a:latin typeface="Arial" charset="0"/>
              </a:rPr>
              <a:t>  Gaussian elimination with partial pivoting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Jim Demmel</a:t>
            </a:r>
            <a:r>
              <a:rPr lang="ja-JP" altLang="en-US" sz="2400">
                <a:solidFill>
                  <a:srgbClr val="969696"/>
                </a:solidFill>
                <a:latin typeface="Arial" charset="0"/>
              </a:rPr>
              <a:t>’</a:t>
            </a:r>
            <a:r>
              <a:rPr lang="en-US" sz="2400">
                <a:solidFill>
                  <a:srgbClr val="969696"/>
                </a:solidFill>
                <a:latin typeface="Arial" charset="0"/>
              </a:rPr>
              <a:t>s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969696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4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400">
              <a:solidFill>
                <a:schemeClr val="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…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sz="2000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iteration to solve A*x=b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matrix-vector multiplication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vector dot products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0,  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b,   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0  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(these are all </a:t>
            </a:r>
            <a:r>
              <a:rPr lang="en-US" sz="20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vectors)</a:t>
            </a:r>
            <a:endParaRPr lang="en-US" sz="2000" u="sng" dirty="0">
              <a:solidFill>
                <a:srgbClr val="00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/ (d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  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step length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x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=  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+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approximate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solution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–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residual  =  b - </a:t>
            </a:r>
            <a:r>
              <a:rPr lang="en-US" sz="2000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Ax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k</a:t>
            </a:r>
            <a:endParaRPr lang="en-US" sz="3600" baseline="-25000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=  (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30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/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)          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improvement</a:t>
            </a:r>
            <a:endParaRPr lang="en-US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d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=  </a:t>
            </a:r>
            <a:r>
              <a:rPr lang="en-US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+ 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  <a:cs typeface="ＭＳ Ｐゴシック" charset="0"/>
              </a:rPr>
              <a:t>k-1                               </a:t>
            </a:r>
            <a:r>
              <a:rPr lang="en-US" baseline="-25000" dirty="0" smtClean="0">
                <a:solidFill>
                  <a:srgbClr val="000000"/>
                </a:solidFill>
                <a:latin typeface="Times" charset="0"/>
                <a:cs typeface="ＭＳ Ｐゴシック" charset="0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search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direction</a:t>
            </a:r>
            <a:endParaRPr lang="en-US" dirty="0">
              <a:solidFill>
                <a:srgbClr val="FF0000"/>
              </a:solidFill>
              <a:latin typeface="Times" charset="0"/>
              <a:cs typeface="ＭＳ Ｐゴシック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 dirty="0">
              <a:solidFill>
                <a:srgbClr val="000000"/>
              </a:solidFill>
              <a:latin typeface="Times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48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20063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T</a:t>
            </a:r>
            <a:r>
              <a:rPr lang="en-US" sz="3200" dirty="0" smtClean="0">
                <a:latin typeface="Arial" charset="0"/>
              </a:rPr>
              <a:t>he middleware of scientific computing</a:t>
            </a:r>
            <a:endParaRPr lang="en-US" sz="3200" dirty="0">
              <a:latin typeface="Arial" charset="0"/>
            </a:endParaRPr>
          </a:p>
        </p:txBody>
      </p:sp>
      <p:grpSp>
        <p:nvGrpSpPr>
          <p:cNvPr id="24579" name="Group 32"/>
          <p:cNvGrpSpPr>
            <a:grpSpLocks/>
          </p:cNvGrpSpPr>
          <p:nvPr/>
        </p:nvGrpSpPr>
        <p:grpSpPr bwMode="auto">
          <a:xfrm>
            <a:off x="1676400" y="1447800"/>
            <a:ext cx="3074987" cy="4564062"/>
            <a:chOff x="463826" y="1497496"/>
            <a:chExt cx="3074505" cy="4565374"/>
          </a:xfrm>
        </p:grpSpPr>
        <p:sp>
          <p:nvSpPr>
            <p:cNvPr id="8" name="TextBox 7"/>
            <p:cNvSpPr txBox="1"/>
            <p:nvPr/>
          </p:nvSpPr>
          <p:spPr>
            <a:xfrm>
              <a:off x="995032" y="5267304"/>
              <a:ext cx="1808925" cy="4617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rgbClr val="000000"/>
                  </a:solidFill>
                  <a:latin typeface="Arial"/>
                  <a:cs typeface="ＭＳ Ｐゴシック" charset="0"/>
                </a:rPr>
                <a:t>Computers</a:t>
              </a:r>
            </a:p>
          </p:txBody>
        </p:sp>
        <p:grpSp>
          <p:nvGrpSpPr>
            <p:cNvPr id="24590" name="Group 16"/>
            <p:cNvGrpSpPr>
              <a:grpSpLocks/>
            </p:cNvGrpSpPr>
            <p:nvPr/>
          </p:nvGrpSpPr>
          <p:grpSpPr bwMode="auto">
            <a:xfrm>
              <a:off x="463826" y="1497496"/>
              <a:ext cx="3074505" cy="4565374"/>
              <a:chOff x="463826" y="1497496"/>
              <a:chExt cx="3074505" cy="4565374"/>
            </a:xfrm>
          </p:grpSpPr>
          <p:sp>
            <p:nvSpPr>
              <p:cNvPr id="24591" name="Oval 3"/>
              <p:cNvSpPr>
                <a:spLocks noChangeArrowheads="1"/>
              </p:cNvSpPr>
              <p:nvPr/>
            </p:nvSpPr>
            <p:spPr bwMode="auto">
              <a:xfrm>
                <a:off x="463826" y="1497496"/>
                <a:ext cx="3074505" cy="131196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24592" name="Oval 4"/>
              <p:cNvSpPr>
                <a:spLocks noChangeArrowheads="1"/>
              </p:cNvSpPr>
              <p:nvPr/>
            </p:nvSpPr>
            <p:spPr bwMode="auto">
              <a:xfrm>
                <a:off x="682487" y="4896678"/>
                <a:ext cx="2637183" cy="1166192"/>
              </a:xfrm>
              <a:prstGeom prst="ellipse">
                <a:avLst/>
              </a:prstGeom>
              <a:noFill/>
              <a:ln w="9525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>
                  <a:buFontTx/>
                  <a:buAutoNum type="arabicPeriod"/>
                </a:pPr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9925" y="1695990"/>
                <a:ext cx="2869296" cy="83123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Continuous</a:t>
                </a:r>
                <a:b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</a:b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physical modeling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56954" y="3544371"/>
                <a:ext cx="2288248" cy="4617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000000"/>
                    </a:solidFill>
                    <a:latin typeface="Arial"/>
                    <a:cs typeface="ＭＳ Ｐゴシック" charset="0"/>
                  </a:rPr>
                  <a:t>Linear algebra</a:t>
                </a:r>
              </a:p>
            </p:txBody>
          </p:sp>
          <p:cxnSp>
            <p:nvCxnSpPr>
              <p:cNvPr id="24595" name="Straight Arrow Connector 11"/>
              <p:cNvCxnSpPr>
                <a:cxnSpLocks noChangeShapeType="1"/>
              </p:cNvCxnSpPr>
              <p:nvPr/>
            </p:nvCxnSpPr>
            <p:spPr bwMode="auto">
              <a:xfrm rot="5400000">
                <a:off x="1738520" y="3194810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596" name="Straight Arrow Connector 15"/>
              <p:cNvCxnSpPr>
                <a:cxnSpLocks noChangeShapeType="1"/>
              </p:cNvCxnSpPr>
              <p:nvPr/>
            </p:nvCxnSpPr>
            <p:spPr bwMode="auto">
              <a:xfrm rot="5400000">
                <a:off x="1738520" y="4447141"/>
                <a:ext cx="525117" cy="289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" name="TextBox 1"/>
          <p:cNvSpPr txBox="1"/>
          <p:nvPr/>
        </p:nvSpPr>
        <p:spPr>
          <a:xfrm>
            <a:off x="4990568" y="3283903"/>
            <a:ext cx="2827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cs typeface="ＭＳ Ｐゴシック" charset="0"/>
              </a:rPr>
              <a:t>Ax = b</a:t>
            </a:r>
            <a:endParaRPr lang="en-US" sz="4800" dirty="0">
              <a:solidFill>
                <a:srgbClr val="FF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Vector and matrix primitives for CG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DAXPY: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α*v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β*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w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vectors v, w; </a:t>
            </a:r>
            <a:r>
              <a:rPr lang="en-US" dirty="0" smtClean="0">
                <a:latin typeface="Arial" charset="0"/>
              </a:rPr>
              <a:t>scalars α, β)</a:t>
            </a:r>
            <a:endParaRPr lang="en-US" sz="1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rgbClr val="FF0000"/>
                </a:solidFill>
                <a:latin typeface="Arial" charset="0"/>
              </a:rPr>
              <a:t>Broadcast </a:t>
            </a:r>
            <a:r>
              <a:rPr lang="en-US" sz="2200" dirty="0">
                <a:latin typeface="Arial" charset="0"/>
              </a:rPr>
              <a:t> the </a:t>
            </a:r>
            <a:r>
              <a:rPr lang="en-US" sz="2200" dirty="0" smtClean="0">
                <a:latin typeface="Arial" charset="0"/>
              </a:rPr>
              <a:t>scalars </a:t>
            </a:r>
            <a:r>
              <a:rPr lang="el-GR" sz="2200" dirty="0" smtClean="0">
                <a:latin typeface="Arial" charset="0"/>
              </a:rPr>
              <a:t>α</a:t>
            </a:r>
            <a:r>
              <a:rPr lang="en-US" sz="2200" dirty="0" smtClean="0">
                <a:latin typeface="Arial" charset="0"/>
              </a:rPr>
              <a:t> and </a:t>
            </a:r>
            <a:r>
              <a:rPr lang="en-US" sz="2200" dirty="0">
                <a:latin typeface="Arial" charset="0"/>
              </a:rPr>
              <a:t>β</a:t>
            </a:r>
            <a:r>
              <a:rPr lang="en-US" sz="2200" dirty="0" smtClean="0">
                <a:latin typeface="Arial" charset="0"/>
              </a:rPr>
              <a:t>, </a:t>
            </a:r>
            <a:r>
              <a:rPr lang="en-US" sz="2200" dirty="0">
                <a:latin typeface="Arial" charset="0"/>
              </a:rPr>
              <a:t>then independent  *  and  +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2p,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800" b="1" baseline="30000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w  = </a:t>
            </a:r>
            <a:r>
              <a:rPr lang="en-US" sz="3200" dirty="0" err="1" smtClean="0">
                <a:solidFill>
                  <a:srgbClr val="FF0000"/>
                </a:solidFill>
                <a:latin typeface="Symbol" charset="0"/>
              </a:rPr>
              <a:t>S</a:t>
            </a:r>
            <a:r>
              <a:rPr lang="en-US" sz="2800" baseline="-25000" dirty="0" err="1" smtClean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v[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]*w[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(vectors v, w; scalar </a:t>
            </a:r>
            <a:r>
              <a:rPr lang="en-US" dirty="0" smtClean="0">
                <a:latin typeface="Arial" charset="0"/>
              </a:rPr>
              <a:t>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Independent  *,  then 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+  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</a:rPr>
              <a:t>reduction</a:t>
            </a:r>
            <a:endParaRPr lang="en-US" sz="2200" dirty="0" smtClean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  <a:latin typeface="Arial" charset="0"/>
              </a:rPr>
              <a:t>Matvec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A*w  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matrix A, vectors v, w)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The hard part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But all you need is a subroutine to compute v from w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Sometimes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you don</a:t>
            </a:r>
            <a:r>
              <a:rPr lang="ja-JP" altLang="en-US" sz="2200" dirty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need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to store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(e.g. temperature problem)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Usually you do need to store A, but it’s </a:t>
            </a:r>
            <a:r>
              <a:rPr lang="en-US" sz="2200" i="1" dirty="0" smtClean="0">
                <a:solidFill>
                  <a:schemeClr val="tx1"/>
                </a:solidFill>
                <a:latin typeface="Arial" charset="0"/>
              </a:rPr>
              <a:t>sparse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...</a:t>
            </a:r>
            <a:endParaRPr lang="en-US" sz="2200" i="1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3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Broadcast and reduction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908050"/>
            <a:ext cx="7927975" cy="31496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Broadcast</a:t>
            </a:r>
            <a:r>
              <a:rPr lang="en-US">
                <a:latin typeface="Arial" charset="0"/>
              </a:rPr>
              <a:t> of 1 value to p processors in log p time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 sz="1200">
              <a:solidFill>
                <a:schemeClr val="accent1"/>
              </a:solidFill>
              <a:latin typeface="Arial" charset="0"/>
            </a:endParaRP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Reduction</a:t>
            </a:r>
            <a:r>
              <a:rPr lang="en-US">
                <a:latin typeface="Arial" charset="0"/>
              </a:rPr>
              <a:t> of p values to 1 in log p time</a:t>
            </a:r>
          </a:p>
          <a:p>
            <a:r>
              <a:rPr lang="en-US">
                <a:latin typeface="Arial" charset="0"/>
              </a:rPr>
              <a:t>Takes advantage of associativity in +, *, min, max, etc.</a:t>
            </a:r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 flipH="1">
            <a:off x="3548063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3971925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 flipH="1">
            <a:off x="4141788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 flipH="1">
            <a:off x="3294063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3971925" y="2514600"/>
            <a:ext cx="169863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>
            <a:off x="4311650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>
            <a:off x="3548063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>
            <a:off x="4141788" y="2514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grpSp>
        <p:nvGrpSpPr>
          <p:cNvPr id="21515" name="Group 13"/>
          <p:cNvGrpSpPr>
            <a:grpSpLocks/>
          </p:cNvGrpSpPr>
          <p:nvPr/>
        </p:nvGrpSpPr>
        <p:grpSpPr bwMode="auto">
          <a:xfrm>
            <a:off x="3548063" y="2514600"/>
            <a:ext cx="339725" cy="381000"/>
            <a:chOff x="1872" y="1488"/>
            <a:chExt cx="192" cy="240"/>
          </a:xfrm>
        </p:grpSpPr>
        <p:sp>
          <p:nvSpPr>
            <p:cNvPr id="21546" name="Line 14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47" name="Line 15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16" name="Group 16"/>
          <p:cNvGrpSpPr>
            <a:grpSpLocks/>
          </p:cNvGrpSpPr>
          <p:nvPr/>
        </p:nvGrpSpPr>
        <p:grpSpPr bwMode="auto">
          <a:xfrm>
            <a:off x="3124200" y="2514600"/>
            <a:ext cx="339725" cy="381000"/>
            <a:chOff x="1872" y="1488"/>
            <a:chExt cx="192" cy="240"/>
          </a:xfrm>
        </p:grpSpPr>
        <p:sp>
          <p:nvSpPr>
            <p:cNvPr id="21544" name="Line 17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45" name="Line 18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17" name="Group 19"/>
          <p:cNvGrpSpPr>
            <a:grpSpLocks/>
          </p:cNvGrpSpPr>
          <p:nvPr/>
        </p:nvGrpSpPr>
        <p:grpSpPr bwMode="auto">
          <a:xfrm>
            <a:off x="4395788" y="2514600"/>
            <a:ext cx="339725" cy="381000"/>
            <a:chOff x="1872" y="1488"/>
            <a:chExt cx="192" cy="240"/>
          </a:xfrm>
        </p:grpSpPr>
        <p:sp>
          <p:nvSpPr>
            <p:cNvPr id="21542" name="Line 20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43" name="Line 21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sp>
        <p:nvSpPr>
          <p:cNvPr id="21518" name="Oval 22"/>
          <p:cNvSpPr>
            <a:spLocks noChangeArrowheads="1"/>
          </p:cNvSpPr>
          <p:nvPr/>
        </p:nvSpPr>
        <p:spPr bwMode="auto">
          <a:xfrm>
            <a:off x="3802063" y="1447800"/>
            <a:ext cx="339725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l-GR">
                <a:solidFill>
                  <a:srgbClr val="000000"/>
                </a:solidFill>
                <a:cs typeface="ＭＳ Ｐゴシック" charset="0"/>
              </a:rPr>
              <a:t>α</a:t>
            </a:r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19" name="Line 24"/>
          <p:cNvSpPr>
            <a:spLocks noChangeShapeType="1"/>
          </p:cNvSpPr>
          <p:nvPr/>
        </p:nvSpPr>
        <p:spPr bwMode="auto">
          <a:xfrm rot="10856475" flipH="1">
            <a:off x="4006850" y="5319713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20" name="Line 25"/>
          <p:cNvSpPr>
            <a:spLocks noChangeShapeType="1"/>
          </p:cNvSpPr>
          <p:nvPr/>
        </p:nvSpPr>
        <p:spPr bwMode="auto">
          <a:xfrm rot="-10743525">
            <a:off x="3625850" y="5314950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21" name="Oval 26"/>
          <p:cNvSpPr>
            <a:spLocks noChangeArrowheads="1"/>
          </p:cNvSpPr>
          <p:nvPr/>
        </p:nvSpPr>
        <p:spPr bwMode="auto">
          <a:xfrm rot="-10743525">
            <a:off x="3784600" y="5699125"/>
            <a:ext cx="317500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 algn="ctr"/>
            <a:r>
              <a:rPr lang="en-US">
                <a:solidFill>
                  <a:srgbClr val="000000"/>
                </a:solidFill>
                <a:cs typeface="ＭＳ Ｐゴシック" charset="0"/>
              </a:rPr>
              <a:t>8</a:t>
            </a:r>
          </a:p>
        </p:txBody>
      </p:sp>
      <p:sp>
        <p:nvSpPr>
          <p:cNvPr id="21522" name="Text Box 28"/>
          <p:cNvSpPr txBox="1">
            <a:spLocks noChangeArrowheads="1"/>
          </p:cNvSpPr>
          <p:nvPr/>
        </p:nvSpPr>
        <p:spPr bwMode="auto">
          <a:xfrm>
            <a:off x="3022600" y="4251325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Helvetica" charset="0"/>
              </a:rPr>
              <a:t>  1   3  1  0  4 -6 3   2</a:t>
            </a:r>
          </a:p>
        </p:txBody>
      </p:sp>
      <p:grpSp>
        <p:nvGrpSpPr>
          <p:cNvPr id="21523" name="Group 29"/>
          <p:cNvGrpSpPr>
            <a:grpSpLocks/>
          </p:cNvGrpSpPr>
          <p:nvPr/>
        </p:nvGrpSpPr>
        <p:grpSpPr bwMode="auto">
          <a:xfrm>
            <a:off x="3257550" y="4545013"/>
            <a:ext cx="315913" cy="382587"/>
            <a:chOff x="2068" y="2297"/>
            <a:chExt cx="199" cy="241"/>
          </a:xfrm>
        </p:grpSpPr>
        <p:sp>
          <p:nvSpPr>
            <p:cNvPr id="21540" name="Line 30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41" name="Line 31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24" name="Group 32"/>
          <p:cNvGrpSpPr>
            <a:grpSpLocks/>
          </p:cNvGrpSpPr>
          <p:nvPr/>
        </p:nvGrpSpPr>
        <p:grpSpPr bwMode="auto">
          <a:xfrm>
            <a:off x="3632200" y="4556125"/>
            <a:ext cx="315913" cy="382588"/>
            <a:chOff x="2068" y="2297"/>
            <a:chExt cx="199" cy="241"/>
          </a:xfrm>
        </p:grpSpPr>
        <p:sp>
          <p:nvSpPr>
            <p:cNvPr id="21538" name="Line 33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39" name="Line 34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25" name="Group 35"/>
          <p:cNvGrpSpPr>
            <a:grpSpLocks/>
          </p:cNvGrpSpPr>
          <p:nvPr/>
        </p:nvGrpSpPr>
        <p:grpSpPr bwMode="auto">
          <a:xfrm>
            <a:off x="4013200" y="4556125"/>
            <a:ext cx="315913" cy="382588"/>
            <a:chOff x="2068" y="2297"/>
            <a:chExt cx="199" cy="241"/>
          </a:xfrm>
        </p:grpSpPr>
        <p:sp>
          <p:nvSpPr>
            <p:cNvPr id="21536" name="Line 36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37" name="Line 37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26" name="Group 38"/>
          <p:cNvGrpSpPr>
            <a:grpSpLocks/>
          </p:cNvGrpSpPr>
          <p:nvPr/>
        </p:nvGrpSpPr>
        <p:grpSpPr bwMode="auto">
          <a:xfrm>
            <a:off x="4394200" y="4556125"/>
            <a:ext cx="315913" cy="382588"/>
            <a:chOff x="2068" y="2297"/>
            <a:chExt cx="199" cy="241"/>
          </a:xfrm>
        </p:grpSpPr>
        <p:sp>
          <p:nvSpPr>
            <p:cNvPr id="21534" name="Line 39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35" name="Line 40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grpSp>
        <p:nvGrpSpPr>
          <p:cNvPr id="21527" name="Group 41"/>
          <p:cNvGrpSpPr>
            <a:grpSpLocks/>
          </p:cNvGrpSpPr>
          <p:nvPr/>
        </p:nvGrpSpPr>
        <p:grpSpPr bwMode="auto">
          <a:xfrm>
            <a:off x="3403600" y="4929188"/>
            <a:ext cx="387350" cy="384175"/>
            <a:chOff x="2160" y="2539"/>
            <a:chExt cx="244" cy="242"/>
          </a:xfrm>
        </p:grpSpPr>
        <p:sp>
          <p:nvSpPr>
            <p:cNvPr id="21532" name="Line 42"/>
            <p:cNvSpPr>
              <a:spLocks noChangeShapeType="1"/>
            </p:cNvSpPr>
            <p:nvPr/>
          </p:nvSpPr>
          <p:spPr bwMode="auto">
            <a:xfrm rot="10856475" flipH="1">
              <a:off x="2304" y="2541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1533" name="Line 43"/>
            <p:cNvSpPr>
              <a:spLocks noChangeShapeType="1"/>
            </p:cNvSpPr>
            <p:nvPr/>
          </p:nvSpPr>
          <p:spPr bwMode="auto">
            <a:xfrm rot="-10743525">
              <a:off x="2160" y="2539"/>
              <a:ext cx="15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  <p:sp>
        <p:nvSpPr>
          <p:cNvPr id="21528" name="Line 44"/>
          <p:cNvSpPr>
            <a:spLocks noChangeShapeType="1"/>
          </p:cNvSpPr>
          <p:nvPr/>
        </p:nvSpPr>
        <p:spPr bwMode="auto">
          <a:xfrm rot="10856475" flipH="1">
            <a:off x="4318000" y="4937125"/>
            <a:ext cx="228600" cy="38417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29" name="Line 45"/>
          <p:cNvSpPr>
            <a:spLocks noChangeShapeType="1"/>
          </p:cNvSpPr>
          <p:nvPr/>
        </p:nvSpPr>
        <p:spPr bwMode="auto">
          <a:xfrm rot="-10743525">
            <a:off x="4164013" y="4937125"/>
            <a:ext cx="1619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1530" name="Text Box 46"/>
          <p:cNvSpPr txBox="1">
            <a:spLocks noChangeArrowheads="1"/>
          </p:cNvSpPr>
          <p:nvPr/>
        </p:nvSpPr>
        <p:spPr bwMode="auto">
          <a:xfrm>
            <a:off x="4876800" y="51054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Helvetica" charset="0"/>
              </a:rPr>
              <a:t>Add-reduction</a:t>
            </a:r>
          </a:p>
        </p:txBody>
      </p:sp>
      <p:sp>
        <p:nvSpPr>
          <p:cNvPr id="21531" name="Text Box 47"/>
          <p:cNvSpPr txBox="1">
            <a:spLocks noChangeArrowheads="1"/>
          </p:cNvSpPr>
          <p:nvPr/>
        </p:nvSpPr>
        <p:spPr bwMode="auto">
          <a:xfrm>
            <a:off x="4800600" y="19812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Helvetica" charset="0"/>
              </a:rPr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1336984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 (temperature problem)?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A: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Nowhere!!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The vectors x, b, r, d:</a:t>
            </a:r>
          </a:p>
          <a:p>
            <a:pPr lvl="1"/>
            <a:r>
              <a:rPr lang="en-US" sz="2400" dirty="0" smtClean="0">
                <a:latin typeface="Arial" charset="0"/>
              </a:rPr>
              <a:t>Each vector is one value per stencil point</a:t>
            </a:r>
          </a:p>
          <a:p>
            <a:pPr lvl="1"/>
            <a:r>
              <a:rPr lang="en-US" sz="2400" dirty="0">
                <a:latin typeface="Arial" charset="0"/>
              </a:rPr>
              <a:t>D</a:t>
            </a:r>
            <a:r>
              <a:rPr lang="en-US" sz="2400" dirty="0" smtClean="0">
                <a:latin typeface="Arial" charset="0"/>
              </a:rPr>
              <a:t>ivide stencil points among processors,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sz="2400" dirty="0" smtClean="0">
                <a:latin typeface="Arial" charset="0"/>
              </a:rPr>
              <a:t> points each</a:t>
            </a:r>
          </a:p>
          <a:p>
            <a:pPr lvl="1"/>
            <a:endParaRPr lang="en-US" sz="20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How do you divide up the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by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region of points?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row (or block col) layout: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2-dimensional block layout: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51043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How do you partition the </a:t>
            </a:r>
            <a:r>
              <a:rPr lang="en-US" sz="2400" u="sng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(n) by </a:t>
            </a:r>
            <a:r>
              <a:rPr lang="en-US" sz="2400" u="sng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(n) stencil points?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First version: number the grid by rows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Leads to a block row decomposition of the region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v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= 2 * p * </a:t>
            </a:r>
            <a:r>
              <a:rPr lang="en-US" sz="20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676400" y="39624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676400" y="25146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676400" y="5334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3048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676400" y="44196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6400" y="48768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676400" y="58674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676400" y="35052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7877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How do you partition the </a:t>
            </a:r>
            <a:r>
              <a:rPr lang="en-US" sz="2400" u="sng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(n) by </a:t>
            </a:r>
            <a:r>
              <a:rPr lang="en-US" sz="2400" u="sng" dirty="0" err="1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(n) stencil points?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Second version: 2D block decomposition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Numbering is a little more complicated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v = 4 * </a:t>
            </a:r>
            <a:r>
              <a:rPr lang="en-US" sz="20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(p) * </a:t>
            </a:r>
            <a:r>
              <a:rPr lang="en-US" sz="20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sqrt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(n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)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rot="16200000">
            <a:off x="952500" y="41529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34290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>
            <a:off x="2552700" y="42291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6400" y="5029200"/>
            <a:ext cx="480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410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 (temperature problem)?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A: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Nowhere!!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The vectors x, b, r, d:</a:t>
            </a:r>
          </a:p>
          <a:p>
            <a:pPr lvl="1"/>
            <a:r>
              <a:rPr lang="en-US" sz="2400" dirty="0" smtClean="0">
                <a:latin typeface="Arial" charset="0"/>
              </a:rPr>
              <a:t>Each vector is one value per stencil point</a:t>
            </a:r>
          </a:p>
          <a:p>
            <a:pPr lvl="1"/>
            <a:r>
              <a:rPr lang="en-US" sz="2400" dirty="0">
                <a:latin typeface="Arial" charset="0"/>
              </a:rPr>
              <a:t>D</a:t>
            </a:r>
            <a:r>
              <a:rPr lang="en-US" sz="2400" dirty="0" smtClean="0">
                <a:latin typeface="Arial" charset="0"/>
              </a:rPr>
              <a:t>ivide stencil points among processors,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sz="2400" dirty="0" smtClean="0">
                <a:latin typeface="Arial" charset="0"/>
              </a:rPr>
              <a:t> points each</a:t>
            </a:r>
          </a:p>
          <a:p>
            <a:pPr lvl="1"/>
            <a:endParaRPr lang="en-US" sz="20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How do you divide up the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by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(n)</a:t>
            </a:r>
            <a:r>
              <a:rPr lang="en-US" dirty="0" smtClean="0">
                <a:latin typeface="Arial" charset="0"/>
              </a:rPr>
              <a:t> region of points?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row (or block col) layout: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2-dimensional block layout: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231905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Latency/Bandwidth Model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Moving data between processors by message-passing</a:t>
            </a:r>
          </a:p>
          <a:p>
            <a:pPr>
              <a:buFontTx/>
              <a:buNone/>
            </a:pPr>
            <a:endParaRPr lang="en-US" sz="1400" u="sng" dirty="0"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Machine parameters: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sz="2800" baseline="-25000" dirty="0" smtClean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latency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(message startup time in seconds) </a:t>
            </a:r>
            <a:endParaRPr lang="en-US" sz="2000" baseline="-25000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b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inverse bandwidth 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(in seconds per word)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between nodes of Triton,  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a ~ 2.2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-6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 dirty="0">
                <a:solidFill>
                  <a:schemeClr val="tx2"/>
                </a:solidFill>
                <a:latin typeface="Arial" charset="0"/>
              </a:rPr>
              <a:t>and</a:t>
            </a:r>
            <a:r>
              <a:rPr lang="en-US" sz="2400" dirty="0">
                <a:solidFill>
                  <a:srgbClr val="FF0000"/>
                </a:solidFill>
                <a:latin typeface="Symbol" charset="0"/>
              </a:rPr>
              <a:t>  b ~ 6.4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-9</a:t>
            </a:r>
            <a:endParaRPr lang="en-US" sz="2400" b="1" baseline="30000" dirty="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Time to send &amp;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recv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or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bcast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a message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words:    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+ w*</a:t>
            </a:r>
            <a:r>
              <a:rPr lang="en-US" dirty="0">
                <a:solidFill>
                  <a:srgbClr val="FF0000"/>
                </a:solidFill>
                <a:latin typeface="Symbol" charset="0"/>
              </a:rPr>
              <a:t>b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comm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total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commmunication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time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comp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total computation time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Total parallel time: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  =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comp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+ 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comm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84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C6F4F459-B6B5-BC49-8FCA-F871C77CBECB}" type="slidenum">
              <a:rPr lang="en-US">
                <a:latin typeface="Helvetica" charset="0"/>
              </a:rPr>
              <a:pPr/>
              <a:t>27</a:t>
            </a:fld>
            <a:endParaRPr lang="en-US">
              <a:latin typeface="Helvetica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24025" y="1655763"/>
            <a:ext cx="3279775" cy="3076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039938"/>
            <a:ext cx="2460625" cy="230822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44763" y="2425700"/>
            <a:ext cx="1639887" cy="1538288"/>
          </a:xfrm>
          <a:prstGeom prst="rect">
            <a:avLst/>
          </a:prstGeom>
          <a:solidFill>
            <a:srgbClr val="00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882063" cy="4222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Ghost Nodes in Stencil Computations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534400" cy="5791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" charset="0"/>
              </a:rPr>
              <a:t>Comm cost = </a:t>
            </a:r>
            <a:r>
              <a:rPr lang="el-GR">
                <a:solidFill>
                  <a:srgbClr val="FF0000"/>
                </a:solidFill>
                <a:latin typeface="Arial" charset="0"/>
              </a:rPr>
              <a:t>α</a:t>
            </a:r>
            <a:r>
              <a:rPr lang="en-US">
                <a:latin typeface="Arial" charset="0"/>
              </a:rPr>
              <a:t> * (#messages) + </a:t>
            </a:r>
            <a:r>
              <a:rPr lang="el-GR">
                <a:solidFill>
                  <a:srgbClr val="FF0000"/>
                </a:solidFill>
                <a:latin typeface="Arial" charset="0"/>
              </a:rPr>
              <a:t>β</a:t>
            </a:r>
            <a:r>
              <a:rPr lang="en-US">
                <a:latin typeface="Arial" charset="0"/>
              </a:rPr>
              <a:t> * (total size of messages)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 sz="2000">
                <a:latin typeface="Arial" charset="0"/>
              </a:rPr>
              <a:t>Keep a ghost copy of neighbors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altLang="ja-JP" sz="2000">
                <a:latin typeface="Arial" charset="0"/>
              </a:rPr>
              <a:t> boundary nodes</a:t>
            </a:r>
          </a:p>
          <a:p>
            <a:r>
              <a:rPr lang="en-US" sz="2000">
                <a:latin typeface="Arial" charset="0"/>
              </a:rPr>
              <a:t>Communicate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every second iteration</a:t>
            </a:r>
            <a:r>
              <a:rPr lang="en-US" sz="2000">
                <a:latin typeface="Arial" charset="0"/>
              </a:rPr>
              <a:t>, not every iteration</a:t>
            </a:r>
          </a:p>
          <a:p>
            <a:r>
              <a:rPr lang="en-US" sz="2000">
                <a:latin typeface="Arial" charset="0"/>
              </a:rPr>
              <a:t>Reduces #messages,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not</a:t>
            </a:r>
            <a:r>
              <a:rPr lang="en-US" sz="2000">
                <a:latin typeface="Arial" charset="0"/>
              </a:rPr>
              <a:t> total size of messages</a:t>
            </a:r>
          </a:p>
          <a:p>
            <a:r>
              <a:rPr lang="en-US" sz="2000">
                <a:latin typeface="Arial" charset="0"/>
              </a:rPr>
              <a:t>Costs extra memory and computation</a:t>
            </a:r>
          </a:p>
          <a:p>
            <a:r>
              <a:rPr lang="en-US" sz="2000">
                <a:latin typeface="Arial" charset="0"/>
              </a:rPr>
              <a:t>Can also use more than one layer of ghost nodes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pPr lvl="4"/>
            <a:endParaRPr lang="en-US" sz="800">
              <a:latin typeface="Times New Roman" charset="0"/>
            </a:endParaRPr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1724025" y="1655763"/>
            <a:ext cx="1639888" cy="1538287"/>
            <a:chOff x="1267" y="1502"/>
            <a:chExt cx="1033" cy="969"/>
          </a:xfrm>
        </p:grpSpPr>
        <p:sp>
          <p:nvSpPr>
            <p:cNvPr id="8240" name="Rectangle 8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Rectangle 9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Rectangle 10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Rectangle 11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Rectangle 12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Rectangle 13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Rectangle 14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Rectangle 15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Rectangle 16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Rectangle 17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Rectangle 18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0" name="Group 19"/>
          <p:cNvGrpSpPr>
            <a:grpSpLocks/>
          </p:cNvGrpSpPr>
          <p:nvPr/>
        </p:nvGrpSpPr>
        <p:grpSpPr bwMode="auto">
          <a:xfrm>
            <a:off x="3363913" y="1655763"/>
            <a:ext cx="1639887" cy="1538287"/>
            <a:chOff x="1267" y="1502"/>
            <a:chExt cx="1033" cy="969"/>
          </a:xfrm>
        </p:grpSpPr>
        <p:sp>
          <p:nvSpPr>
            <p:cNvPr id="8229" name="Rectangle 20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Rectangle 21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Rectangle 22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Rectangle 23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Rectangle 24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Rectangle 25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Rectangle 26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Rectangle 27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Rectangle 28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Rectangle 29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Rectangle 30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1" name="Group 31"/>
          <p:cNvGrpSpPr>
            <a:grpSpLocks/>
          </p:cNvGrpSpPr>
          <p:nvPr/>
        </p:nvGrpSpPr>
        <p:grpSpPr bwMode="auto">
          <a:xfrm>
            <a:off x="1724025" y="3194050"/>
            <a:ext cx="1639888" cy="1538288"/>
            <a:chOff x="1267" y="1502"/>
            <a:chExt cx="1033" cy="969"/>
          </a:xfrm>
        </p:grpSpPr>
        <p:sp>
          <p:nvSpPr>
            <p:cNvPr id="8218" name="Rectangle 32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Rectangle 33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Rectangle 34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Rectangle 35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Rectangle 36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Rectangle 37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Rectangle 38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39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40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Rectangle 41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Rectangle 42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2" name="Group 43"/>
          <p:cNvGrpSpPr>
            <a:grpSpLocks/>
          </p:cNvGrpSpPr>
          <p:nvPr/>
        </p:nvGrpSpPr>
        <p:grpSpPr bwMode="auto">
          <a:xfrm>
            <a:off x="3363913" y="3194050"/>
            <a:ext cx="1639887" cy="1538288"/>
            <a:chOff x="1267" y="1502"/>
            <a:chExt cx="1033" cy="969"/>
          </a:xfrm>
        </p:grpSpPr>
        <p:sp>
          <p:nvSpPr>
            <p:cNvPr id="8207" name="Rectangle 44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Rectangle 45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Rectangle 46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Rectangle 47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Rectangle 48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Rectangle 49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Rectangle 50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Rectangle 51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Rectangle 52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Rectangle 53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Rectangle 54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3" name="Text Box 55"/>
          <p:cNvSpPr txBox="1">
            <a:spLocks noChangeArrowheads="1"/>
          </p:cNvSpPr>
          <p:nvPr/>
        </p:nvSpPr>
        <p:spPr bwMode="auto">
          <a:xfrm>
            <a:off x="5381625" y="1884363"/>
            <a:ext cx="3762375" cy="369887"/>
          </a:xfrm>
          <a:prstGeom prst="rect">
            <a:avLst/>
          </a:prstGeom>
          <a:solidFill>
            <a:srgbClr val="00FF99"/>
          </a:solidFill>
          <a:ln w="12700">
            <a:solidFill>
              <a:srgbClr val="00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Green = my interior nodes</a:t>
            </a:r>
          </a:p>
        </p:txBody>
      </p:sp>
      <p:sp>
        <p:nvSpPr>
          <p:cNvPr id="8204" name="Line 56"/>
          <p:cNvSpPr>
            <a:spLocks noChangeShapeType="1"/>
          </p:cNvSpPr>
          <p:nvPr/>
        </p:nvSpPr>
        <p:spPr bwMode="auto">
          <a:xfrm flipH="1">
            <a:off x="4184650" y="2263775"/>
            <a:ext cx="1196975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Text Box 57"/>
          <p:cNvSpPr txBox="1">
            <a:spLocks noChangeArrowheads="1"/>
          </p:cNvSpPr>
          <p:nvPr/>
        </p:nvSpPr>
        <p:spPr bwMode="auto">
          <a:xfrm>
            <a:off x="5381625" y="3505200"/>
            <a:ext cx="3762375" cy="9239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Yellow </a:t>
            </a:r>
            <a:br>
              <a:rPr lang="en-US" sz="1800" b="1"/>
            </a:br>
            <a:r>
              <a:rPr lang="en-US" sz="1800" b="1"/>
              <a:t>  = neighbors</a:t>
            </a:r>
            <a:r>
              <a:rPr lang="ja-JP" altLang="en-US" sz="1800" b="1"/>
              <a:t>’</a:t>
            </a:r>
            <a:r>
              <a:rPr lang="en-US" altLang="ja-JP" sz="1800" b="1"/>
              <a:t> boundary nodes </a:t>
            </a:r>
            <a:br>
              <a:rPr lang="en-US" altLang="ja-JP" sz="1800" b="1"/>
            </a:br>
            <a:r>
              <a:rPr lang="en-US" altLang="ja-JP" sz="1800" b="1"/>
              <a:t>  = my </a:t>
            </a:r>
            <a:r>
              <a:rPr lang="ja-JP" altLang="en-US" sz="1800" b="1"/>
              <a:t>“</a:t>
            </a:r>
            <a:r>
              <a:rPr lang="en-US" altLang="ja-JP" sz="1800" b="1"/>
              <a:t>ghost nodes</a:t>
            </a:r>
            <a:r>
              <a:rPr lang="ja-JP" altLang="en-US" sz="1800" b="1"/>
              <a:t>”</a:t>
            </a:r>
            <a:r>
              <a:rPr lang="en-US" altLang="ja-JP" sz="1800" b="1"/>
              <a:t> </a:t>
            </a:r>
            <a:endParaRPr lang="en-US" sz="1800" b="1"/>
          </a:p>
        </p:txBody>
      </p:sp>
      <p:sp>
        <p:nvSpPr>
          <p:cNvPr id="8206" name="Text Box 58"/>
          <p:cNvSpPr txBox="1">
            <a:spLocks noChangeArrowheads="1"/>
          </p:cNvSpPr>
          <p:nvPr/>
        </p:nvSpPr>
        <p:spPr bwMode="auto">
          <a:xfrm>
            <a:off x="5410200" y="2743200"/>
            <a:ext cx="3733800" cy="36671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Blue = my boundary nodes</a:t>
            </a:r>
          </a:p>
        </p:txBody>
      </p:sp>
    </p:spTree>
    <p:extLst>
      <p:ext uri="{BB962C8B-B14F-4D97-AF65-F5344CB8AC3E}">
        <p14:creationId xmlns:p14="http://schemas.microsoft.com/office/powerpoint/2010/main" val="2313565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The Landscape of Ax = b Algorithms</a:t>
            </a:r>
            <a:endParaRPr lang="en-US" sz="4000" dirty="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05417640"/>
              </p:ext>
            </p:extLst>
          </p:nvPr>
        </p:nvGraphicFramePr>
        <p:xfrm>
          <a:off x="2894013" y="2689225"/>
          <a:ext cx="4416425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4432300" imgH="3086100" progId="Word.Document.8">
                  <p:embed/>
                </p:oleObj>
              </mc:Choice>
              <mc:Fallback>
                <p:oleObj name="Document" r:id="rId3" imgW="4432300" imgH="3086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689225"/>
                        <a:ext cx="4416425" cy="307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6418" y="1447801"/>
            <a:ext cx="3040067" cy="830263"/>
            <a:chOff x="1919" y="912"/>
            <a:chExt cx="1915" cy="523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1919" y="912"/>
              <a:ext cx="99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Gaussian</a:t>
              </a:r>
            </a:p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elimination</a:t>
              </a:r>
              <a:endParaRPr lang="en-US" sz="240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1056"/>
              <a:ext cx="7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Iterative</a:t>
              </a:r>
              <a:endParaRPr lang="en-US" sz="240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35062" y="2667001"/>
            <a:ext cx="1535113" cy="2941639"/>
            <a:chOff x="715" y="1680"/>
            <a:chExt cx="967" cy="1853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886" y="1680"/>
              <a:ext cx="6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Any</a:t>
              </a:r>
            </a:p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matrix</a:t>
              </a:r>
              <a:endParaRPr lang="en-US" sz="2400" u="sng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15" y="2544"/>
              <a:ext cx="967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Symmetric</a:t>
              </a:r>
            </a:p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positive</a:t>
              </a:r>
            </a:p>
            <a:p>
              <a:pPr algn="ctr"/>
              <a:r>
                <a:rPr lang="en-US" sz="2400" u="sng" dirty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d</a:t>
              </a:r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efinite</a:t>
              </a:r>
            </a:p>
            <a:p>
              <a:pPr algn="ctr"/>
              <a:r>
                <a:rPr lang="en-US" sz="2400" u="sng" dirty="0" smtClean="0">
                  <a:solidFill>
                    <a:srgbClr val="1A0FEF"/>
                  </a:solidFill>
                  <a:latin typeface="Times New Roman" charset="0"/>
                  <a:cs typeface="ＭＳ Ｐゴシック" charset="0"/>
                </a:rPr>
                <a:t>matrix</a:t>
              </a:r>
              <a:endParaRPr lang="en-US" sz="2400" dirty="0">
                <a:solidFill>
                  <a:srgbClr val="1A0FEF"/>
                </a:solidFill>
                <a:latin typeface="Times New Roman" charset="0"/>
                <a:cs typeface="ＭＳ Ｐゴシック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  <a:cs typeface="ＭＳ Ｐゴシック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562600" y="5867400"/>
            <a:ext cx="1795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 dirty="0">
                <a:solidFill>
                  <a:srgbClr val="021FAE"/>
                </a:solidFill>
                <a:latin typeface="Arial" charset="0"/>
                <a:cs typeface="ＭＳ Ｐゴシック" charset="0"/>
              </a:rPr>
              <a:t>Less </a:t>
            </a:r>
            <a:r>
              <a:rPr lang="en-US" sz="2000" b="1" dirty="0" smtClean="0">
                <a:solidFill>
                  <a:srgbClr val="021FAE"/>
                </a:solidFill>
                <a:latin typeface="Arial" charset="0"/>
                <a:cs typeface="ＭＳ Ｐゴシック" charset="0"/>
              </a:rPr>
              <a:t>Storage</a:t>
            </a:r>
            <a:endParaRPr lang="en-US" sz="2000" b="1" dirty="0">
              <a:solidFill>
                <a:srgbClr val="021FAE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962400" y="6096000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  <a:cs typeface="ＭＳ Ｐゴシック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  <a:cs typeface="ＭＳ Ｐゴシック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20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</p:txBody>
      </p:sp>
    </p:spTree>
    <p:extLst>
      <p:ext uri="{BB962C8B-B14F-4D97-AF65-F5344CB8AC3E}">
        <p14:creationId xmlns:p14="http://schemas.microsoft.com/office/powerpoint/2010/main" val="1392218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  The Temperature Problem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1981200"/>
          </a:xfrm>
          <a:noFill/>
        </p:spPr>
        <p:txBody>
          <a:bodyPr/>
          <a:lstStyle/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A cabin in the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snow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Wall temperature is 0°, except for a radiator at 100°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What is the temperature in the interior?</a:t>
            </a:r>
          </a:p>
        </p:txBody>
      </p:sp>
      <p:pic>
        <p:nvPicPr>
          <p:cNvPr id="3" name="Picture 2" descr="cabin-sno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19400"/>
            <a:ext cx="453957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2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</p:txBody>
      </p:sp>
    </p:spTree>
    <p:extLst>
      <p:ext uri="{BB962C8B-B14F-4D97-AF65-F5344CB8AC3E}">
        <p14:creationId xmlns:p14="http://schemas.microsoft.com/office/powerpoint/2010/main" val="4246346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But usually the matrix isn’t just a stencil.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Now we do need to store 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.  Where’s the data?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7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Conjugate gradient 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in general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95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CG can be used to solve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any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Ax = b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, if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symmetric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ij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baseline="-25000" dirty="0" err="1" smtClean="0">
                <a:solidFill>
                  <a:srgbClr val="FF0000"/>
                </a:solidFill>
                <a:latin typeface="Arial" charset="0"/>
              </a:rPr>
              <a:t>ji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) 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… and </a:t>
            </a:r>
            <a:r>
              <a:rPr lang="en-US" i="1" dirty="0" smtClean="0">
                <a:solidFill>
                  <a:schemeClr val="tx1"/>
                </a:solidFill>
                <a:latin typeface="Arial" charset="0"/>
              </a:rPr>
              <a:t>positive definite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(all eigenvalues &gt; 0).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Symmetric positive definite matrices occur a lot</a:t>
            </a:r>
            <a:br>
              <a:rPr 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 in scientific computing &amp; data analysis!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But usually the matrix isn’t just a stencil.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Now we do need to store the matrix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.  Where’s the data?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key is to use graph data structures and algorithms.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00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Vector and matrix primitives for CG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DAXPY: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α*v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+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β*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w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vectors v, w; </a:t>
            </a:r>
            <a:r>
              <a:rPr lang="en-US" dirty="0" smtClean="0">
                <a:latin typeface="Arial" charset="0"/>
              </a:rPr>
              <a:t>scalars α, β)</a:t>
            </a:r>
            <a:endParaRPr lang="en-US" sz="1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rgbClr val="FF0000"/>
                </a:solidFill>
                <a:latin typeface="Arial" charset="0"/>
              </a:rPr>
              <a:t>Broadcast </a:t>
            </a:r>
            <a:r>
              <a:rPr lang="en-US" sz="2200" dirty="0">
                <a:latin typeface="Arial" charset="0"/>
              </a:rPr>
              <a:t> the </a:t>
            </a:r>
            <a:r>
              <a:rPr lang="en-US" sz="2200" dirty="0" smtClean="0">
                <a:latin typeface="Arial" charset="0"/>
              </a:rPr>
              <a:t>scalars </a:t>
            </a:r>
            <a:r>
              <a:rPr lang="el-GR" sz="2200" dirty="0" smtClean="0">
                <a:latin typeface="Arial" charset="0"/>
              </a:rPr>
              <a:t>α</a:t>
            </a:r>
            <a:r>
              <a:rPr lang="en-US" sz="2200" dirty="0" smtClean="0">
                <a:latin typeface="Arial" charset="0"/>
              </a:rPr>
              <a:t> and </a:t>
            </a:r>
            <a:r>
              <a:rPr lang="en-US" sz="2200" dirty="0">
                <a:latin typeface="Arial" charset="0"/>
              </a:rPr>
              <a:t>β</a:t>
            </a:r>
            <a:r>
              <a:rPr lang="en-US" sz="2200" dirty="0" smtClean="0">
                <a:latin typeface="Arial" charset="0"/>
              </a:rPr>
              <a:t>, </a:t>
            </a:r>
            <a:r>
              <a:rPr lang="en-US" sz="2200" dirty="0">
                <a:latin typeface="Arial" charset="0"/>
              </a:rPr>
              <a:t>then independent  *  and  +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2p,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α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sz="2800" b="1" baseline="30000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w  = </a:t>
            </a:r>
            <a:r>
              <a:rPr lang="en-US" sz="3200" dirty="0" err="1" smtClean="0">
                <a:solidFill>
                  <a:srgbClr val="FF0000"/>
                </a:solidFill>
                <a:latin typeface="Symbol" charset="0"/>
              </a:rPr>
              <a:t>S</a:t>
            </a:r>
            <a:r>
              <a:rPr lang="en-US" sz="2800" baseline="-25000" dirty="0" err="1" smtClean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v[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]*w[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]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(vectors v, w; scalar </a:t>
            </a:r>
            <a:r>
              <a:rPr lang="en-US" dirty="0" smtClean="0">
                <a:latin typeface="Arial" charset="0"/>
              </a:rPr>
              <a:t>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Independent  *,  then 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+  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</a:rPr>
              <a:t>reduction</a:t>
            </a:r>
            <a:endParaRPr lang="en-US" sz="2200" dirty="0" smtClean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chemeClr val="hlink"/>
                </a:solidFill>
                <a:latin typeface="Arial" charset="0"/>
              </a:rPr>
              <a:t>comm</a:t>
            </a:r>
            <a:r>
              <a:rPr lang="en-US" sz="2200" dirty="0" smtClean="0">
                <a:solidFill>
                  <a:schemeClr val="hlink"/>
                </a:solidFill>
                <a:latin typeface="Arial" charset="0"/>
              </a:rPr>
              <a:t> volume = p, span = log n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  <a:latin typeface="Arial" charset="0"/>
              </a:rPr>
              <a:t>Matvec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v = A*w      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matrix A, vectors v, w)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The hard part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But all you need is a subroutine to compute v from w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Sometimes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you don</a:t>
            </a:r>
            <a:r>
              <a:rPr lang="ja-JP" altLang="en-US" sz="2200" dirty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need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to store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(e.g. temperature problem)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Usually you do need to store A, but it’s </a:t>
            </a:r>
            <a:r>
              <a:rPr lang="en-US" sz="2200" i="1" dirty="0" smtClean="0">
                <a:solidFill>
                  <a:schemeClr val="tx1"/>
                </a:solidFill>
                <a:latin typeface="Arial" charset="0"/>
              </a:rPr>
              <a:t>sparse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...</a:t>
            </a:r>
            <a:endParaRPr lang="en-US" sz="2200" i="1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81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Krylov subspaces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Eigenvalues:      </a:t>
            </a:r>
            <a:r>
              <a:rPr lang="en-US">
                <a:latin typeface="Times" charset="0"/>
              </a:rPr>
              <a:t> </a:t>
            </a:r>
            <a:r>
              <a:rPr lang="en-US" sz="2800">
                <a:latin typeface="Arial" charset="0"/>
              </a:rPr>
              <a:t>Av = λv         {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, λ</a:t>
            </a:r>
            <a:r>
              <a:rPr lang="en-US" sz="2800" b="1" baseline="-25000">
                <a:latin typeface="Arial" charset="0"/>
              </a:rPr>
              <a:t>2 </a:t>
            </a:r>
            <a:r>
              <a:rPr lang="en-US" sz="2800">
                <a:latin typeface="Arial" charset="0"/>
              </a:rPr>
              <a:t>, . . .,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}</a:t>
            </a:r>
            <a:endParaRPr lang="en-US" sz="2800">
              <a:solidFill>
                <a:schemeClr val="hlink"/>
              </a:solidFill>
              <a:latin typeface="Arial" charset="0"/>
            </a:endParaRP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Cayley-Hamilton theorem: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(A –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I)·(A – λ</a:t>
            </a:r>
            <a:r>
              <a:rPr lang="en-US" sz="2800" b="1" baseline="-25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I) · · · (A –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I) = 0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  </a:t>
            </a:r>
            <a:r>
              <a:rPr lang="en-US" sz="2800">
                <a:latin typeface="Arial" charset="0"/>
              </a:rPr>
              <a:t>=  0 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for some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800">
              <a:solidFill>
                <a:schemeClr val="accent2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so               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-1  </a:t>
            </a:r>
            <a:r>
              <a:rPr lang="en-US" sz="2800">
                <a:latin typeface="Arial" charset="0"/>
              </a:rPr>
              <a:t>=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(–c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/c</a:t>
            </a:r>
            <a:r>
              <a:rPr lang="en-US" sz="2800" b="1" baseline="-25000">
                <a:latin typeface="Arial" charset="0"/>
              </a:rPr>
              <a:t>0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i–1 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Krylov subspace:</a:t>
            </a:r>
            <a:endParaRPr lang="en-US" sz="2800" b="1" baseline="-25000">
              <a:latin typeface="Times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 if  </a:t>
            </a:r>
            <a:r>
              <a:rPr lang="en-US" sz="2800">
                <a:latin typeface="Arial" charset="0"/>
              </a:rPr>
              <a:t>Ax = b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, then </a:t>
            </a:r>
            <a:r>
              <a:rPr lang="en-US" sz="2800">
                <a:latin typeface="Arial" charset="0"/>
              </a:rPr>
              <a:t>x = A</a:t>
            </a:r>
            <a:r>
              <a:rPr lang="en-US" sz="2800" b="1" baseline="30000">
                <a:latin typeface="Arial" charset="0"/>
              </a:rPr>
              <a:t>-1 </a:t>
            </a:r>
            <a:r>
              <a:rPr lang="en-US" sz="2800">
                <a:latin typeface="Arial" charset="0"/>
              </a:rPr>
              <a:t>b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and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x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latin typeface="Arial" charset="0"/>
              </a:rPr>
              <a:t>span (b, Ab, A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b, . . ., A</a:t>
            </a:r>
            <a:r>
              <a:rPr lang="en-US" sz="2800" b="1" baseline="30000">
                <a:latin typeface="Arial" charset="0"/>
              </a:rPr>
              <a:t>n-1</a:t>
            </a:r>
            <a:r>
              <a:rPr lang="en-US" sz="2800">
                <a:latin typeface="Arial" charset="0"/>
              </a:rPr>
              <a:t>b) =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hlink"/>
                </a:solidFill>
                <a:latin typeface="Arial" charset="0"/>
              </a:rPr>
              <a:t>n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(A, b</a:t>
            </a:r>
            <a:r>
              <a:rPr lang="en-US" sz="2800">
                <a:solidFill>
                  <a:schemeClr val="hlink"/>
                </a:solidFill>
                <a:latin typeface="Times" charset="0"/>
              </a:rPr>
              <a:t>)</a:t>
            </a:r>
            <a:r>
              <a:rPr lang="en-US" sz="2800" b="1" baseline="-25000">
                <a:solidFill>
                  <a:schemeClr val="hlink"/>
                </a:solidFill>
                <a:latin typeface="Times" charset="0"/>
              </a:rPr>
              <a:t> 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76600" y="32766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0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95800" y="41148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1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Orthogonal sequences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715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Krylov subspace: </a:t>
            </a:r>
            <a:r>
              <a:rPr lang="en-US">
                <a:latin typeface="Times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  <a:r>
              <a:rPr lang="en-US" b="1" baseline="-2500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= span (b, Ab, A</a:t>
            </a:r>
            <a:r>
              <a:rPr lang="en-US" b="1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b, . . ., A</a:t>
            </a:r>
            <a:r>
              <a:rPr lang="en-US" b="1" baseline="30000">
                <a:latin typeface="Arial" charset="0"/>
              </a:rPr>
              <a:t>i-1</a:t>
            </a:r>
            <a:r>
              <a:rPr lang="en-US">
                <a:latin typeface="Arial" charset="0"/>
              </a:rPr>
              <a:t>b) </a:t>
            </a: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Conjugate gradient algorithm: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 u="sng">
                <a:latin typeface="Arial" charset="0"/>
              </a:rPr>
              <a:t>for </a:t>
            </a:r>
            <a:r>
              <a:rPr lang="en-US">
                <a:latin typeface="Arial" charset="0"/>
              </a:rPr>
              <a:t> i = 1, 2, 3, . . .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	find x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latin typeface="Arial" charset="0"/>
                <a:sym typeface="Symbol" charset="0"/>
              </a:rPr>
              <a:t>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		such that</a:t>
            </a:r>
            <a:r>
              <a:rPr lang="en-US">
                <a:latin typeface="Arial" charset="0"/>
              </a:rPr>
              <a:t>   r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  </a:t>
            </a:r>
            <a:r>
              <a:rPr lang="en-US">
                <a:latin typeface="Arial" charset="0"/>
              </a:rPr>
              <a:t>=  (b – Ax</a:t>
            </a:r>
            <a:r>
              <a:rPr lang="en-US" b="1" baseline="-25000">
                <a:latin typeface="Arial" charset="0"/>
              </a:rPr>
              <a:t>i</a:t>
            </a:r>
            <a:r>
              <a:rPr lang="en-US">
                <a:latin typeface="Arial" charset="0"/>
              </a:rPr>
              <a:t>)  </a:t>
            </a:r>
            <a:r>
              <a:rPr lang="en-US" b="1">
                <a:latin typeface="Arial" charset="0"/>
                <a:sym typeface="Symbol" charset="0"/>
              </a:rPr>
              <a:t> 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</a:p>
          <a:p>
            <a:pPr>
              <a:buFontTx/>
              <a:buNone/>
            </a:pPr>
            <a:endParaRPr lang="en-US" sz="800">
              <a:solidFill>
                <a:schemeClr val="tx1"/>
              </a:solidFill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Notice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i+1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(A, b),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so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>
                <a:latin typeface="Arial" charset="0"/>
              </a:rPr>
              <a:t> </a:t>
            </a:r>
            <a:r>
              <a:rPr lang="en-US" sz="2800" b="1">
                <a:latin typeface="Arial" charset="0"/>
                <a:sym typeface="Symbol" charset="0"/>
              </a:rPr>
              <a:t></a:t>
            </a:r>
            <a:r>
              <a:rPr lang="en-US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j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for all  </a:t>
            </a:r>
            <a:r>
              <a:rPr lang="en-US" sz="2800">
                <a:latin typeface="Arial" charset="0"/>
              </a:rPr>
              <a:t>j &lt; i</a:t>
            </a:r>
          </a:p>
          <a:p>
            <a:endParaRPr lang="en-US" sz="900"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Similarly, the 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directions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are A-orthogonal: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	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i-1 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30000">
                <a:latin typeface="Arial" charset="0"/>
              </a:rPr>
              <a:t>T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A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 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j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j-1 </a:t>
            </a:r>
            <a:r>
              <a:rPr lang="en-US" sz="2800">
                <a:latin typeface="Arial" charset="0"/>
              </a:rPr>
              <a:t>) = 0</a:t>
            </a:r>
          </a:p>
          <a:p>
            <a:pPr algn="ctr">
              <a:buFontTx/>
              <a:buNone/>
            </a:pPr>
            <a:endParaRPr lang="en-US" sz="900">
              <a:latin typeface="Times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The magic: Short recurrences. . .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A is symmetric =&gt; can get next residual and direction</a:t>
            </a:r>
            <a:br>
              <a:rPr lang="en-US">
                <a:solidFill>
                  <a:srgbClr val="021FAE"/>
                </a:solidFill>
                <a:latin typeface="Arial" charset="0"/>
              </a:rPr>
            </a:br>
            <a:r>
              <a:rPr lang="en-US">
                <a:solidFill>
                  <a:srgbClr val="021FAE"/>
                </a:solidFill>
                <a:latin typeface="Arial" charset="0"/>
              </a:rPr>
              <a:t>	     from the previous one, without saving them all.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Convergence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In exact arithmetic, CG converges in n steps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                     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(completely unrealistic!!)</a:t>
            </a:r>
            <a:endParaRPr lang="en-US" sz="4000">
              <a:solidFill>
                <a:schemeClr val="hlink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Accuracy after k steps of CG is related to: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consider polynomials of degree k that are equal to 1 at 0.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how small can such a polynomial be at all the eigenvalues of A?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Thus, eigenvalues close together are good.</a:t>
            </a: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Condition number: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2800">
                <a:latin typeface="Arial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  =   ||A||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||A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= 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max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/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min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</a:t>
            </a:r>
          </a:p>
          <a:p>
            <a:pPr lvl="4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Residual is reduced by a constant factor by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       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O(κ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1/2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(A))</a:t>
            </a:r>
            <a:r>
              <a:rPr lang="en-US">
                <a:latin typeface="Arial" charset="0"/>
                <a:cs typeface="Arial" charset="0"/>
              </a:rPr>
              <a:t>  iterations of CG.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Krylov subspace methods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Nonsymmetric linear systems:</a:t>
            </a: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GMRES:  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 u="sng">
                <a:solidFill>
                  <a:srgbClr val="021FAE"/>
                </a:solidFill>
                <a:latin typeface="Arial" charset="0"/>
              </a:rPr>
              <a:t>for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i = 1, 2, 3, . . .</a:t>
            </a:r>
            <a:br>
              <a:rPr lang="en-US" sz="2000">
                <a:solidFill>
                  <a:srgbClr val="021FAE"/>
                </a:solidFill>
                <a:latin typeface="Arial" charset="0"/>
              </a:rPr>
            </a:br>
            <a:r>
              <a:rPr lang="en-US" sz="2000">
                <a:solidFill>
                  <a:srgbClr val="021FAE"/>
                </a:solidFill>
                <a:latin typeface="Arial" charset="0"/>
              </a:rPr>
              <a:t>    find 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  <a:sym typeface="Symbol" charset="0"/>
              </a:rPr>
              <a:t>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 such that  r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  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=  (Ax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– b)  </a:t>
            </a:r>
            <a:r>
              <a:rPr lang="en-US" sz="2000" b="1">
                <a:solidFill>
                  <a:srgbClr val="021FAE"/>
                </a:solidFill>
                <a:latin typeface="Arial" charset="0"/>
                <a:sym typeface="Symbol" charset="0"/>
              </a:rPr>
              <a:t>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rgbClr val="021FAE"/>
                </a:solidFill>
                <a:latin typeface="Times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Times" charset="0"/>
              </a:rPr>
            </a:br>
            <a:r>
              <a:rPr lang="en-US" sz="2000">
                <a:latin typeface="Arial" charset="0"/>
              </a:rPr>
              <a:t>But, no short recurrence =&gt; save old vectors =&gt; lots more space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>
                <a:latin typeface="Arial" charset="0"/>
              </a:rPr>
              <a:t>	(Usually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restarted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every k iterations to use less space.)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BiCGStab, QMR, etc.: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>
                <a:latin typeface="Arial" charset="0"/>
              </a:rPr>
              <a:t>Two spaces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and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</a:t>
            </a:r>
            <a:r>
              <a:rPr lang="en-US" sz="2000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w/ mutually orthogonal bases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Short recurrences =&gt;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O(n)</a:t>
            </a:r>
            <a:r>
              <a:rPr lang="en-US" sz="2000">
                <a:latin typeface="Arial" charset="0"/>
              </a:rPr>
              <a:t> space, but less robust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Convergence and preconditioning more delicate than CG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Active area of current research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Eigenvalues: 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Lanczos</a:t>
            </a:r>
            <a:r>
              <a:rPr lang="en-US" sz="2000">
                <a:latin typeface="Arial" charset="0"/>
              </a:rPr>
              <a:t> (symmetric),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Arnoldi</a:t>
            </a:r>
            <a:r>
              <a:rPr lang="en-US" sz="2000">
                <a:latin typeface="Arial" charset="0"/>
              </a:rPr>
              <a:t> (nonsymmetric)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vector dot products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  The Temperature Problem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1981200"/>
          </a:xfrm>
          <a:noFill/>
        </p:spPr>
        <p:txBody>
          <a:bodyPr/>
          <a:lstStyle/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 cabin in the snow (a square region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sym typeface="Wingdings"/>
              </a:rPr>
              <a:t>)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Wall temperature is 0°, except for a radiator at 100°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What is the temperature in the interior?</a:t>
            </a:r>
          </a:p>
        </p:txBody>
      </p:sp>
      <p:pic>
        <p:nvPicPr>
          <p:cNvPr id="2" name="Picture 1" descr="temperatur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590800"/>
            <a:ext cx="4876800" cy="396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91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physics:  Poisson’s equation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4" name="Picture 3" descr="poisso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524000"/>
            <a:ext cx="8001000" cy="345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549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</a:rPr>
              <a:t>6.43</a:t>
            </a: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792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 u="sng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Many Physical Models Use Stencil Computations</a:t>
            </a:r>
            <a:endParaRPr lang="en-US" sz="24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PDE models of heat, fluids, structures, …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Weather, airplanes, bridges, bones, …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Game of Life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ＭＳ Ｐゴシック" charset="0"/>
              </a:rPr>
              <a:t>m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any, many others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5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200400"/>
            <a:ext cx="8915400" cy="28194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Discrete approximation to Poisson’s equation</a:t>
            </a:r>
            <a:r>
              <a:rPr lang="en-US" dirty="0" smtClean="0">
                <a:latin typeface="Arial" charset="0"/>
              </a:rPr>
              <a:t>:</a:t>
            </a:r>
          </a:p>
          <a:p>
            <a:pPr lvl="8"/>
            <a:endParaRPr lang="en-US" dirty="0">
              <a:latin typeface="Arial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= ¼ (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)</a:t>
            </a: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Intuitively: </a:t>
            </a:r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emperature at a point is the average </a:t>
            </a:r>
            <a:br>
              <a:rPr lang="en-US" sz="2400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of the temperatures at surrounding points</a:t>
            </a:r>
          </a:p>
          <a:p>
            <a:endParaRPr lang="en-US" sz="800" dirty="0">
              <a:latin typeface="Arial" charset="0"/>
            </a:endParaRP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k</a:t>
              </a:r>
              <a:r>
                <a:rPr lang="en-US" sz="2400" dirty="0" smtClean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 = n</a:t>
              </a:r>
              <a:r>
                <a:rPr lang="en-US" sz="2400" b="1" baseline="30000" dirty="0" smtClean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1</a:t>
              </a:r>
              <a:r>
                <a:rPr lang="en-US" sz="2400" b="1" baseline="30000" dirty="0">
                  <a:solidFill>
                    <a:srgbClr val="1A0FEF"/>
                  </a:solidFill>
                  <a:latin typeface="Arial" charset="0"/>
                  <a:cs typeface="ＭＳ Ｐゴシック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282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429000"/>
            <a:ext cx="8915400" cy="27432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For each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from 1 to n, except on the boundaries</a:t>
            </a:r>
            <a:r>
              <a:rPr lang="en-US" dirty="0" smtClean="0">
                <a:latin typeface="Arial" charset="0"/>
              </a:rPr>
              <a:t>:</a:t>
            </a:r>
          </a:p>
          <a:p>
            <a:endParaRPr lang="en-US" sz="800" dirty="0">
              <a:latin typeface="Arial" charset="0"/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4*t(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0</a:t>
            </a: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n equations in n unknowns:  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*t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= b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Each row of A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5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nonzeros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8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three dimensions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k = n</a:t>
            </a:r>
            <a:r>
              <a:rPr lang="en-US" b="1" baseline="300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b="1" baseline="30000" dirty="0" smtClean="0">
                <a:solidFill>
                  <a:schemeClr val="hlink"/>
                </a:solidFill>
                <a:latin typeface="Arial" charset="0"/>
              </a:rPr>
              <a:t>/3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and each row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7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nzs</a:t>
            </a:r>
            <a:endParaRPr lang="en-US" b="1" baseline="30000" dirty="0">
              <a:solidFill>
                <a:schemeClr val="hlink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k</a:t>
              </a:r>
              <a:r>
                <a:rPr lang="en-US" sz="2400" dirty="0" smtClean="0">
                  <a:solidFill>
                    <a:schemeClr val="hlink"/>
                  </a:solidFill>
                  <a:latin typeface="Arial" charset="0"/>
                </a:rPr>
                <a:t> = n</a:t>
              </a:r>
              <a:r>
                <a:rPr lang="en-US" sz="2400" b="1" baseline="30000" dirty="0" smtClean="0">
                  <a:solidFill>
                    <a:schemeClr val="hlink"/>
                  </a:solidFill>
                  <a:latin typeface="Arial" charset="0"/>
                </a:rPr>
                <a:t>1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1193114" y="76200"/>
            <a:ext cx="497908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            Examples of stencils</a:t>
            </a:r>
            <a:endParaRPr lang="en-US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2000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</p:txBody>
      </p:sp>
      <p:pic>
        <p:nvPicPr>
          <p:cNvPr id="2" name="Picture 1" descr="stencil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1600200" cy="1600200"/>
          </a:xfrm>
          <a:prstGeom prst="rect">
            <a:avLst/>
          </a:prstGeom>
        </p:spPr>
      </p:pic>
      <p:pic>
        <p:nvPicPr>
          <p:cNvPr id="3" name="Picture 2" descr="stencil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657600"/>
            <a:ext cx="1485900" cy="1741475"/>
          </a:xfrm>
          <a:prstGeom prst="rect">
            <a:avLst/>
          </a:prstGeom>
        </p:spPr>
      </p:pic>
      <p:pic>
        <p:nvPicPr>
          <p:cNvPr id="4" name="Picture 3" descr="stencil9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09600"/>
            <a:ext cx="1600200" cy="1568450"/>
          </a:xfrm>
          <a:prstGeom prst="rect">
            <a:avLst/>
          </a:prstGeom>
        </p:spPr>
      </p:pic>
      <p:pic>
        <p:nvPicPr>
          <p:cNvPr id="5" name="Picture 4" descr="stencil25.sv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895600"/>
            <a:ext cx="2209800" cy="26561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514600"/>
            <a:ext cx="22828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5-point stencil in 2D</a:t>
            </a:r>
            <a:b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</a:br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 (temperature problem)</a:t>
            </a:r>
            <a:endParaRPr lang="en-US" sz="1600" dirty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2362200"/>
            <a:ext cx="19866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cs typeface="ＭＳ Ｐゴシック" charset="0"/>
              </a:rPr>
              <a:t>9</a:t>
            </a:r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-point stencil in 2D</a:t>
            </a:r>
            <a:b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</a:br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(game of Life) </a:t>
            </a:r>
            <a:endParaRPr lang="en-US" sz="1600" dirty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0" y="5562600"/>
            <a:ext cx="25451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7-point stencil in 3D</a:t>
            </a:r>
            <a:b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</a:br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(3D temperature problem) </a:t>
            </a:r>
            <a:endParaRPr lang="en-US" sz="1600" dirty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5105400"/>
            <a:ext cx="21007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25-point stencil in 3D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cs typeface="ＭＳ Ｐゴシック" charset="0"/>
              </a:rPr>
              <a:t>(seismic modeling) </a:t>
            </a:r>
            <a:endParaRPr lang="en-US" sz="1600" dirty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6172200"/>
            <a:ext cx="1872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cs typeface="ＭＳ Ｐゴシック" charset="0"/>
              </a:rPr>
              <a:t>… and many more</a:t>
            </a:r>
            <a:endParaRPr lang="en-US" sz="1600" dirty="0">
              <a:solidFill>
                <a:srgbClr val="FF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08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11625</TotalTime>
  <Words>2054</Words>
  <Application>Microsoft Macintosh PowerPoint</Application>
  <PresentationFormat>On-screen Show (4:3)</PresentationFormat>
  <Paragraphs>380</Paragraphs>
  <Slides>39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Default Design</vt:lpstr>
      <vt:lpstr>1_Default Design</vt:lpstr>
      <vt:lpstr>Document</vt:lpstr>
      <vt:lpstr>CS240A: Conjugate Gradients  and the Model Problem </vt:lpstr>
      <vt:lpstr>The middleware of scientific computing</vt:lpstr>
      <vt:lpstr>Example:  The Temperature Problem</vt:lpstr>
      <vt:lpstr>Example:  The Temperature Problem</vt:lpstr>
      <vt:lpstr>The physics:  Poisson’s equation</vt:lpstr>
      <vt:lpstr>PowerPoint Presentation</vt:lpstr>
      <vt:lpstr>Model Problem:  Solving Poisson’s equation for temperature</vt:lpstr>
      <vt:lpstr>Model Problem:  Solving Poisson’s equation for temperature</vt:lpstr>
      <vt:lpstr>PowerPoint Presentation</vt:lpstr>
      <vt:lpstr>PowerPoint Presentation</vt:lpstr>
      <vt:lpstr>The Landscape of Ax=b Solvers</vt:lpstr>
      <vt:lpstr>CS 240A:  Solving Ax = b in parallel</vt:lpstr>
      <vt:lpstr>CS 240A:  Solving Ax = b in parallel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 to solve A*x=b</vt:lpstr>
      <vt:lpstr>Vector and matrix primitives for CG</vt:lpstr>
      <vt:lpstr>Broadcast and reduction</vt:lpstr>
      <vt:lpstr>Where’s the data (temperature problem)?</vt:lpstr>
      <vt:lpstr>PowerPoint Presentation</vt:lpstr>
      <vt:lpstr>PowerPoint Presentation</vt:lpstr>
      <vt:lpstr>Where’s the data (temperature problem)?</vt:lpstr>
      <vt:lpstr>Detailed complexity measures for data movement I:                        Latency/Bandwidth Model</vt:lpstr>
      <vt:lpstr>Ghost Nodes in Stencil Computations</vt:lpstr>
      <vt:lpstr>The Landscape of Ax = b Algorithms</vt:lpstr>
      <vt:lpstr>Conjugate gradient in general</vt:lpstr>
      <vt:lpstr>Conjugate gradient in general</vt:lpstr>
      <vt:lpstr>Conjugate gradient in general</vt:lpstr>
      <vt:lpstr>Conjugate gradient in general</vt:lpstr>
      <vt:lpstr>Conjugate gradient in general</vt:lpstr>
      <vt:lpstr>Vector and matrix primitives for CG</vt:lpstr>
      <vt:lpstr>Conjugate gradient:  Krylov subspaces</vt:lpstr>
      <vt:lpstr>Conjugate gradient:  Orthogonal sequences</vt:lpstr>
      <vt:lpstr>Conjugate gradient:  Convergence</vt:lpstr>
      <vt:lpstr>Other Krylov subspace methods</vt:lpstr>
      <vt:lpstr>Conjugate gradient iteration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670</cp:revision>
  <cp:lastPrinted>1999-10-20T00:13:40Z</cp:lastPrinted>
  <dcterms:created xsi:type="dcterms:W3CDTF">1998-10-05T22:15:03Z</dcterms:created>
  <dcterms:modified xsi:type="dcterms:W3CDTF">2014-01-16T19:18:06Z</dcterms:modified>
</cp:coreProperties>
</file>