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sldIdLst>
    <p:sldId id="258" r:id="rId2"/>
    <p:sldId id="294" r:id="rId3"/>
    <p:sldId id="288" r:id="rId4"/>
    <p:sldId id="324" r:id="rId5"/>
    <p:sldId id="325" r:id="rId6"/>
    <p:sldId id="326" r:id="rId7"/>
    <p:sldId id="327" r:id="rId8"/>
    <p:sldId id="289" r:id="rId9"/>
    <p:sldId id="295" r:id="rId10"/>
    <p:sldId id="296" r:id="rId11"/>
    <p:sldId id="297" r:id="rId12"/>
    <p:sldId id="299" r:id="rId13"/>
    <p:sldId id="298" r:id="rId14"/>
    <p:sldId id="300" r:id="rId15"/>
    <p:sldId id="301" r:id="rId16"/>
    <p:sldId id="302" r:id="rId17"/>
    <p:sldId id="303" r:id="rId18"/>
    <p:sldId id="304" r:id="rId19"/>
    <p:sldId id="305" r:id="rId20"/>
    <p:sldId id="323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0000"/>
    <a:srgbClr val="FF6699"/>
    <a:srgbClr val="FFFF00"/>
    <a:srgbClr val="0066FF"/>
    <a:srgbClr val="060606"/>
    <a:srgbClr val="009900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455" autoAdjust="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9D367078-0737-4204-9002-263CCC6C81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7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34542-9CBF-4C7F-99D8-4BE5A8DF479B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861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861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C68282-6D29-4696-98E8-8511D778C6AD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21B31-2552-4AB2-8954-90D2BBD748E8}" type="slidenum">
              <a:rPr lang="en-US"/>
              <a:pPr/>
              <a:t>23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E930D-0CBD-4530-BF9D-4D63D461F5E5}" type="slidenum">
              <a:rPr lang="en-US"/>
              <a:pPr/>
              <a:t>24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735DC-AB95-4736-9B40-C19914471BE8}" type="slidenum">
              <a:rPr lang="en-US"/>
              <a:pPr/>
              <a:t>25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C56CE-6017-4DED-B390-A465B683E1C6}" type="slidenum">
              <a:rPr lang="en-US"/>
              <a:pPr/>
              <a:t>26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3AB60-AD7F-4585-92DD-CCB79D522691}" type="slidenum">
              <a:rPr lang="en-US"/>
              <a:pPr/>
              <a:t>27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69F92-9B76-44A0-9661-6B78765AAA4B}" type="slidenum">
              <a:rPr lang="en-US"/>
              <a:pPr/>
              <a:t>28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r>
              <a:rPr lang="en-US"/>
              <a:t>Try it in matlab: log</a:t>
            </a:r>
            <a:r>
              <a:rPr lang="en-US" baseline="-25000"/>
              <a:t>b</a:t>
            </a:r>
            <a:r>
              <a:rPr lang="en-US"/>
              <a:t>a &lt; 1 as long as a = 1 and b &gt; 1</a:t>
            </a:r>
          </a:p>
          <a:p>
            <a:r>
              <a:rPr lang="en-US"/>
              <a:t>&gt;&gt; x = 0.1:0.1:10</a:t>
            </a:r>
          </a:p>
          <a:p>
            <a:r>
              <a:rPr lang="en-US"/>
              <a:t>&gt;&gt; y = log2(x);</a:t>
            </a:r>
          </a:p>
          <a:p>
            <a:r>
              <a:rPr lang="en-US"/>
              <a:t>&gt;&gt; plot(x,y)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B8FBA-0686-4872-A75A-61E7BE6843D3}" type="slidenum">
              <a:rPr lang="en-US"/>
              <a:pPr/>
              <a:t>29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AE2D0-8F1A-4CB2-9714-CA623BF45DBF}" type="slidenum">
              <a:rPr lang="en-US"/>
              <a:pPr/>
              <a:t>30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F0073-953A-44E2-8EB6-956F85F2D865}" type="slidenum">
              <a:rPr lang="en-US"/>
              <a:pPr/>
              <a:t>31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333B8-F074-441C-B6FE-23490ADC0C1D}" type="slidenum">
              <a:rPr lang="en-US"/>
              <a:pPr/>
              <a:t>32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</a:t>
            </a:r>
            <a:r>
              <a:rPr lang="en-US">
                <a:sym typeface="Times New Roman" pitchFamily="18" charset="0"/>
              </a:rPr>
              <a:t>  = c</a:t>
            </a:r>
            <a:r>
              <a:rPr lang="en-US" baseline="-25000">
                <a:sym typeface="Times New Roman" pitchFamily="18" charset="0"/>
              </a:rPr>
              <a:t>2 </a:t>
            </a:r>
            <a:r>
              <a:rPr lang="en-US">
                <a:sym typeface="Times New Roman" pitchFamily="18" charset="0"/>
              </a:rPr>
              <a:t>(lg(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 = </a:t>
            </a:r>
            <a:r>
              <a:rPr lang="en-US">
                <a:sym typeface="Times New Roman" pitchFamily="18" charset="0"/>
              </a:rPr>
              <a:t>c</a:t>
            </a:r>
            <a:r>
              <a:rPr lang="en-US" baseline="-25000">
                <a:sym typeface="Times New Roman" pitchFamily="18" charset="0"/>
              </a:rPr>
              <a:t>2 </a:t>
            </a:r>
            <a:r>
              <a:rPr lang="en-US">
                <a:sym typeface="Times New Roman" pitchFamily="18" charset="0"/>
              </a:rPr>
              <a:t>(lg(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lg(n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= c2 (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+ 2 lg n )</a:t>
            </a:r>
            <a:r>
              <a:rPr lang="en-US">
                <a:sym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1B5A3-5B0A-447F-9075-7E536AFDD2B7}" type="slidenum">
              <a:rPr lang="en-US"/>
              <a:pPr/>
              <a:t>9</a:t>
            </a:fld>
            <a:endParaRPr lang="en-US"/>
          </a:p>
        </p:txBody>
      </p:sp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ABCFAE-74A8-427F-828F-86377DDE9445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E2448-6CED-440A-9114-331C8036424B}" type="slidenum">
              <a:rPr lang="en-US"/>
              <a:pPr/>
              <a:t>33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51B62-7A52-4F13-A178-14E13C627846}" type="slidenum">
              <a:rPr lang="en-US"/>
              <a:pPr/>
              <a:t>34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EA7A0-564F-44B2-8103-27D56617D131}" type="slidenum">
              <a:rPr lang="en-US"/>
              <a:pPr/>
              <a:t>35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D2AC1-DF55-4236-A661-CE7970B9D47E}" type="slidenum">
              <a:rPr lang="en-US"/>
              <a:pPr/>
              <a:t>36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7AB98-DB9C-4B74-B93F-B0ED925B37B1}" type="slidenum">
              <a:rPr lang="en-US"/>
              <a:pPr/>
              <a:t>15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6607D-004C-4317-BDA1-1A0A604F6771}" type="slidenum">
              <a:rPr lang="en-US"/>
              <a:pPr/>
              <a:t>16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40AA0-4D68-4431-960B-9744F221E58F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8DA24-EE2D-457C-B675-F61BB60CA4F6}" type="slidenum">
              <a:rPr lang="en-US"/>
              <a:pPr/>
              <a:t>18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E1BCA-5079-4779-BF61-E556BF5B1745}" type="slidenum">
              <a:rPr lang="en-US"/>
              <a:pPr/>
              <a:t>19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D2D9B-9503-4641-82EB-77D1E6D5C19B}" type="slidenum">
              <a:rPr lang="en-US"/>
              <a:pPr/>
              <a:t>21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38C5B-298A-4761-B93B-BA3887CA030B}" type="slidenum">
              <a:rPr lang="en-US"/>
              <a:pPr/>
              <a:t>22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3500"/>
            <a:ext cx="8839200" cy="912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9BD56997-DEC0-4299-8644-53BB13AB3D49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th.hws.edu/TMCM/java/xSortLab/index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924800" cy="1470025"/>
          </a:xfrm>
        </p:spPr>
        <p:txBody>
          <a:bodyPr/>
          <a:lstStyle/>
          <a:p>
            <a:pPr defTabSz="914400"/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240A : 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Divide-and-Conquer with </a:t>
            </a:r>
            <a:r>
              <a:rPr lang="en-US" sz="4000" b="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Cilk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++</a:t>
            </a:r>
            <a:endParaRPr lang="en-US" sz="4000" b="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5800" y="3276600"/>
            <a:ext cx="7772400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lnSpc>
                <a:spcPct val="90000"/>
              </a:lnSpc>
            </a:pPr>
            <a:r>
              <a:rPr lang="en-US" dirty="0"/>
              <a:t>Divide &amp; Conquer </a:t>
            </a:r>
            <a:r>
              <a:rPr lang="en-US" dirty="0" smtClean="0"/>
              <a:t>Paradigm</a:t>
            </a:r>
            <a:endParaRPr lang="en-US" dirty="0"/>
          </a:p>
          <a:p>
            <a:pPr marL="342900" indent="-342900">
              <a:lnSpc>
                <a:spcPct val="90000"/>
              </a:lnSpc>
            </a:pPr>
            <a:r>
              <a:rPr lang="en-US" dirty="0"/>
              <a:t>Solving recurrences 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Sorting: Quicksort and </a:t>
            </a:r>
            <a:r>
              <a:rPr lang="en-US" dirty="0" err="1"/>
              <a:t>Mergesort</a:t>
            </a:r>
            <a:endParaRPr lang="en-US" dirty="0"/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</a:pPr>
            <a:endParaRPr lang="en-US" b="1" dirty="0">
              <a:solidFill>
                <a:srgbClr val="060606"/>
              </a:solidFill>
            </a:endParaRPr>
          </a:p>
          <a:p>
            <a:pPr marL="342900" indent="-342900" algn="ctr">
              <a:lnSpc>
                <a:spcPct val="90000"/>
              </a:lnSpc>
              <a:buFont typeface="Lucida Sans Unicode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./qsort 500000 -cilk_set_worker_count 1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0.083 seconds</a:t>
            </a:r>
          </a:p>
          <a:p>
            <a:r>
              <a:rPr lang="en-US" sz="2400"/>
              <a:t>./qsort 500000 -cilk_set_worker_count 16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0.014 seconds</a:t>
            </a:r>
          </a:p>
          <a:p>
            <a:r>
              <a:rPr lang="en-US"/>
              <a:t>Speedup = T</a:t>
            </a:r>
            <a:r>
              <a:rPr lang="en-US" baseline="-25000"/>
              <a:t>1</a:t>
            </a:r>
            <a:r>
              <a:rPr lang="en-US"/>
              <a:t>/T</a:t>
            </a:r>
            <a:r>
              <a:rPr lang="en-US" baseline="-25000"/>
              <a:t>16</a:t>
            </a:r>
            <a:r>
              <a:rPr lang="en-US"/>
              <a:t> = 0.083/0.014 = </a:t>
            </a:r>
            <a:r>
              <a:rPr lang="en-US" b="1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5.93</a:t>
            </a:r>
          </a:p>
          <a:p>
            <a:endParaRPr lang="en-US"/>
          </a:p>
          <a:p>
            <a:r>
              <a:rPr lang="en-US" sz="2400"/>
              <a:t>./qsort 50000000 -cilk_set_worker_count 1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10.57 seconds</a:t>
            </a:r>
          </a:p>
          <a:p>
            <a:r>
              <a:rPr lang="en-US" sz="2400"/>
              <a:t>./qsort 50000000 -cilk_set_worker_count 16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1.58 seconds</a:t>
            </a:r>
          </a:p>
          <a:p>
            <a:r>
              <a:rPr lang="en-US"/>
              <a:t>Speedup = T</a:t>
            </a:r>
            <a:r>
              <a:rPr lang="en-US" baseline="-25000"/>
              <a:t>1</a:t>
            </a:r>
            <a:r>
              <a:rPr lang="en-US"/>
              <a:t>/T</a:t>
            </a:r>
            <a:r>
              <a:rPr lang="en-US" baseline="-25000"/>
              <a:t>16</a:t>
            </a:r>
            <a:r>
              <a:rPr lang="en-US"/>
              <a:t> = 10.57/1.58 = </a:t>
            </a:r>
            <a:r>
              <a:rPr lang="en-US" b="1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6.67</a:t>
            </a:r>
            <a:endParaRPr lang="en-US" sz="2400"/>
          </a:p>
          <a:p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Measure Work/Span Empirically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585650"/>
                </a:solidFill>
              </a:rPr>
              <a:t>cilkscreen -w ./qsort 50000000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2400">
                <a:solidFill>
                  <a:srgbClr val="585650"/>
                </a:solidFill>
              </a:rPr>
              <a:t>			</a:t>
            </a:r>
            <a:r>
              <a:rPr lang="en-US" sz="1800" i="1">
                <a:solidFill>
                  <a:srgbClr val="585650"/>
                </a:solidFill>
              </a:rPr>
              <a:t>Work = 21593799861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Span = 1261403043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Burdened span = 1261600249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Parallelism = </a:t>
            </a:r>
            <a:r>
              <a:rPr lang="en-US" sz="1800" b="1" i="1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17.1189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Burdened parallelism = 17.1162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#Spawn = 50000000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#Atomic instructions = 14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endParaRPr lang="en-US" sz="1800" i="1">
              <a:solidFill>
                <a:srgbClr val="585650"/>
              </a:solidFill>
            </a:endParaRPr>
          </a:p>
          <a:p>
            <a:r>
              <a:rPr lang="en-US" sz="2400">
                <a:solidFill>
                  <a:srgbClr val="585650"/>
                </a:solidFill>
              </a:rPr>
              <a:t>cilkscreen -w ./qsort 500000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>
                <a:solidFill>
                  <a:srgbClr val="585650"/>
                </a:solidFill>
              </a:rPr>
              <a:t>	  	</a:t>
            </a:r>
            <a:r>
              <a:rPr lang="en-US" sz="1800" i="1">
                <a:solidFill>
                  <a:srgbClr val="585650"/>
                </a:solidFill>
              </a:rPr>
              <a:t>Work = 178835973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Span = 14378443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Burdened span = 14525767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Parallelism = </a:t>
            </a:r>
            <a:r>
              <a:rPr lang="en-US" sz="1800" b="1" i="1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12.4378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 	Burdened parallelism = 12.3116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#Spawn = 500000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#Atomic instructions = 8</a:t>
            </a:r>
          </a:p>
          <a:p>
            <a:pPr>
              <a:buFont typeface="Lucida Sans Unicode" pitchFamily="34" charset="0"/>
              <a:buNone/>
            </a:pPr>
            <a:endParaRPr lang="en-US" sz="1800" i="1">
              <a:solidFill>
                <a:srgbClr val="585650"/>
              </a:solidFill>
            </a:endParaRPr>
          </a:p>
        </p:txBody>
      </p:sp>
      <p:grpSp>
        <p:nvGrpSpPr>
          <p:cNvPr id="72710" name="Group 3"/>
          <p:cNvGrpSpPr>
            <a:grpSpLocks/>
          </p:cNvGrpSpPr>
          <p:nvPr/>
        </p:nvGrpSpPr>
        <p:grpSpPr bwMode="auto">
          <a:xfrm>
            <a:off x="5867400" y="2667000"/>
            <a:ext cx="2971800" cy="2060575"/>
            <a:chOff x="698" y="1792"/>
            <a:chExt cx="4679" cy="2220"/>
          </a:xfrm>
        </p:grpSpPr>
        <p:sp>
          <p:nvSpPr>
            <p:cNvPr id="11" name="AutoShape 4" descr="Parchment"/>
            <p:cNvSpPr>
              <a:spLocks noChangeArrowheads="1"/>
            </p:cNvSpPr>
            <p:nvPr/>
          </p:nvSpPr>
          <p:spPr bwMode="auto">
            <a:xfrm>
              <a:off x="698" y="1792"/>
              <a:ext cx="4679" cy="1808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72712" name="Rectangle 5" descr="Parchment"/>
            <p:cNvSpPr>
              <a:spLocks noChangeArrowheads="1"/>
            </p:cNvSpPr>
            <p:nvPr/>
          </p:nvSpPr>
          <p:spPr bwMode="auto">
            <a:xfrm>
              <a:off x="787" y="1871"/>
              <a:ext cx="4536" cy="21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workspan ws;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ws.start();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sample_qsort(a, a + n);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ws.stop();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ws.report(std::cout);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4400"/>
              <a:t>Analyzing </a:t>
            </a:r>
            <a:r>
              <a:rPr lang="tr-TR" sz="4400"/>
              <a:t>Q</a:t>
            </a:r>
            <a:r>
              <a:rPr lang="en-US" sz="4400"/>
              <a:t>uicksort</a:t>
            </a:r>
          </a:p>
        </p:txBody>
      </p:sp>
      <p:sp>
        <p:nvSpPr>
          <p:cNvPr id="74755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9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74776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9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1066800" y="5638800"/>
            <a:ext cx="71628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Assume we have a “great” partitioner that always generates two balanced sets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6781800" y="3200400"/>
            <a:ext cx="1905000" cy="1216025"/>
          </a:xfrm>
          <a:prstGeom prst="wedgeRoundRectCallout">
            <a:avLst>
              <a:gd name="adj1" fmla="val -33500"/>
              <a:gd name="adj2" fmla="val 88250"/>
              <a:gd name="adj3" fmla="val 16667"/>
            </a:avLst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400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73748" name="AutoShape 8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257800"/>
            <a:ext cx="2362200" cy="838200"/>
          </a:xfrm>
          <a:prstGeom prst="rect">
            <a:avLst/>
          </a:prstGeom>
          <a:noFill/>
        </p:spPr>
      </p:pic>
      <p:pic>
        <p:nvPicPr>
          <p:cNvPr id="73746" name="AutoShape 8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3429000" cy="838200"/>
          </a:xfrm>
          <a:prstGeom prst="rect">
            <a:avLst/>
          </a:prstGeom>
          <a:noFill/>
        </p:spPr>
      </p:pic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Work:</a:t>
            </a:r>
            <a:endParaRPr lang="en-US" baseline="-25000">
              <a:solidFill>
                <a:srgbClr val="060606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(n) = 2T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(n)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2T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(n/2) = 4T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(n/4) + 2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(n/2)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….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….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n/2 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(2) = n 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(1) + n/2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(2)</a:t>
            </a:r>
          </a:p>
          <a:p>
            <a:pPr lvl="1">
              <a:spcBef>
                <a:spcPct val="70000"/>
              </a:spcBef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 lg n)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sym typeface="Times New Roman" pitchFamily="18" charset="0"/>
            </a:endParaRPr>
          </a:p>
          <a:p>
            <a:r>
              <a:rPr lang="en-US">
                <a:solidFill>
                  <a:srgbClr val="060606"/>
                </a:solidFill>
              </a:rPr>
              <a:t>Span recurrence: </a:t>
            </a:r>
            <a:r>
              <a:rPr lang="en-US" sz="2400">
                <a:solidFill>
                  <a:srgbClr val="060606"/>
                </a:solidFill>
              </a:rPr>
              <a:t>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(n) = 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(n/2) +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(n)</a:t>
            </a:r>
          </a:p>
          <a:p>
            <a:pPr>
              <a:spcBef>
                <a:spcPct val="40000"/>
              </a:spcBef>
              <a:buFont typeface="Lucida Sans Unicode" pitchFamily="34" charset="0"/>
              <a:buNone/>
            </a:pPr>
            <a:r>
              <a:rPr lang="en-US">
                <a:solidFill>
                  <a:srgbClr val="060606"/>
                </a:solidFill>
              </a:rPr>
              <a:t>	</a:t>
            </a:r>
            <a:r>
              <a:rPr lang="en-US" sz="2400">
                <a:solidFill>
                  <a:srgbClr val="060606"/>
                </a:solidFill>
              </a:rPr>
              <a:t>Solves to   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(n) =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(n)</a:t>
            </a:r>
            <a:r>
              <a:rPr lang="en-US">
                <a:solidFill>
                  <a:srgbClr val="060606"/>
                </a:solidFill>
              </a:rPr>
              <a:t> </a:t>
            </a:r>
          </a:p>
          <a:p>
            <a:endParaRPr lang="en-US" baseline="-25000">
              <a:solidFill>
                <a:srgbClr val="060606"/>
              </a:solidFill>
            </a:endParaRP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baseline="-25000">
              <a:solidFill>
                <a:srgbClr val="060606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>
              <a:solidFill>
                <a:srgbClr val="060606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</a:t>
            </a:r>
            <a:r>
              <a:rPr lang="tr-TR"/>
              <a:t>Q</a:t>
            </a:r>
            <a:r>
              <a:rPr lang="en-US"/>
              <a:t>uicksort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85800" y="3810000"/>
            <a:ext cx="5257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143000" y="16002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1219200" y="21336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V="1">
            <a:off x="1295400" y="27432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5334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73751" name="WordArt 22"/>
          <p:cNvSpPr>
            <a:spLocks noChangeArrowheads="1" noChangeShapeType="1" noTextEdit="1"/>
          </p:cNvSpPr>
          <p:nvPr/>
        </p:nvSpPr>
        <p:spPr bwMode="auto">
          <a:xfrm>
            <a:off x="7086600" y="3429000"/>
            <a:ext cx="1362075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b="1" kern="10" spc="36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Partitioning </a:t>
            </a:r>
          </a:p>
          <a:p>
            <a:pPr algn="ctr"/>
            <a:r>
              <a:rPr lang="en-US" sz="1800" b="1" kern="10" spc="36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not parallel 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Quicksort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767638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dirty="0"/>
              <a:t>Indeed, partitioning (i.e., constructing the array </a:t>
            </a:r>
            <a:r>
              <a:rPr lang="tr-TR" dirty="0"/>
              <a:t>S</a:t>
            </a:r>
            <a:r>
              <a:rPr lang="tr-TR" baseline="-25000" dirty="0"/>
              <a:t>1</a:t>
            </a:r>
            <a:r>
              <a:rPr lang="tr-TR" dirty="0"/>
              <a:t> = {x </a:t>
            </a:r>
            <a:r>
              <a:rPr lang="tr-TR" dirty="0">
                <a:sym typeface="Symbol" pitchFamily="18" charset="2"/>
              </a:rPr>
              <a:t> S-{v} | x  v}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dirty="0"/>
              <a:t>can be accomplished in parallel in time </a:t>
            </a:r>
            <a:r>
              <a:rPr lang="el-GR" dirty="0">
                <a:solidFill>
                  <a:srgbClr val="000000"/>
                </a:solidFill>
              </a:rPr>
              <a:t>Θ</a:t>
            </a:r>
            <a:r>
              <a:rPr lang="en-US" dirty="0">
                <a:solidFill>
                  <a:srgbClr val="060606"/>
                </a:solidFill>
              </a:rPr>
              <a:t>(</a:t>
            </a:r>
            <a:r>
              <a:rPr lang="en-US" dirty="0" err="1">
                <a:solidFill>
                  <a:srgbClr val="060606"/>
                </a:solidFill>
              </a:rPr>
              <a:t>lg</a:t>
            </a:r>
            <a:r>
              <a:rPr lang="en-US" dirty="0">
                <a:solidFill>
                  <a:srgbClr val="060606"/>
                </a:solidFill>
              </a:rPr>
              <a:t> n)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dirty="0"/>
              <a:t>Which gives a span 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sym typeface="Times New Roman" pitchFamily="18" charset="0"/>
              </a:rPr>
              <a:t>∞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(n)</a:t>
            </a:r>
            <a:r>
              <a:rPr lang="en-US" dirty="0"/>
              <a:t> = </a:t>
            </a:r>
            <a:r>
              <a:rPr lang="el-GR" dirty="0">
                <a:solidFill>
                  <a:srgbClr val="000000"/>
                </a:solidFill>
              </a:rPr>
              <a:t>Θ</a:t>
            </a:r>
            <a:r>
              <a:rPr lang="en-US" dirty="0">
                <a:solidFill>
                  <a:srgbClr val="000000"/>
                </a:solidFill>
              </a:rPr>
              <a:t>(lg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n 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dirty="0"/>
              <a:t>And parallelism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l-GR" dirty="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(n/</a:t>
            </a:r>
            <a:r>
              <a:rPr lang="en-US" dirty="0" err="1">
                <a:solidFill>
                  <a:srgbClr val="000000"/>
                </a:solidFill>
                <a:sym typeface="Times New Roman" pitchFamily="18" charset="0"/>
              </a:rPr>
              <a:t>lg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 n)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en-US" dirty="0">
              <a:solidFill>
                <a:srgbClr val="000000"/>
              </a:solidFill>
              <a:sym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dirty="0">
                <a:sym typeface="Times New Roman" pitchFamily="18" charset="0"/>
              </a:rPr>
              <a:t>Basic parallel </a:t>
            </a:r>
            <a:r>
              <a:rPr lang="en-US" dirty="0" err="1">
                <a:sym typeface="Times New Roman" pitchFamily="18" charset="0"/>
              </a:rPr>
              <a:t>qsort</a:t>
            </a:r>
            <a:r>
              <a:rPr lang="en-US" dirty="0">
                <a:sym typeface="Times New Roman" pitchFamily="18" charset="0"/>
              </a:rPr>
              <a:t> can be found </a:t>
            </a:r>
            <a:r>
              <a:rPr lang="en-US" dirty="0" smtClean="0">
                <a:sym typeface="Times New Roman" pitchFamily="18" charset="0"/>
              </a:rPr>
              <a:t>in CLRS</a:t>
            </a:r>
            <a:endParaRPr lang="en-US" dirty="0">
              <a:solidFill>
                <a:srgbClr val="060606"/>
              </a:solidFill>
              <a:sym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en-US" u="sng" dirty="0">
              <a:sym typeface="Times New Roman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62000" y="1295400"/>
            <a:ext cx="5430838" cy="1022350"/>
            <a:chOff x="714" y="2558"/>
            <a:chExt cx="3421" cy="644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grpSp>
          <p:nvGrpSpPr>
            <p:cNvPr id="75782" name="Group 10"/>
            <p:cNvGrpSpPr>
              <a:grpSpLocks/>
            </p:cNvGrpSpPr>
            <p:nvPr/>
          </p:nvGrpSpPr>
          <p:grpSpPr bwMode="auto">
            <a:xfrm>
              <a:off x="2191" y="2558"/>
              <a:ext cx="1944" cy="644"/>
              <a:chOff x="3358" y="3450"/>
              <a:chExt cx="1944" cy="644"/>
            </a:xfrm>
          </p:grpSpPr>
          <p:grpSp>
            <p:nvGrpSpPr>
              <p:cNvPr id="75783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T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100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(lg n)</a:t>
                </a:r>
              </a:p>
            </p:txBody>
          </p:sp>
        </p:grpSp>
      </p:grp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553200" y="1295400"/>
            <a:ext cx="2438400" cy="563563"/>
          </a:xfrm>
          <a:prstGeom prst="wedgeRoundRectCallout">
            <a:avLst>
              <a:gd name="adj1" fmla="val -64713"/>
              <a:gd name="adj2" fmla="val 4436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Not much !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" name="TextBox 7"/>
          <p:cNvSpPr>
            <a:spLocks noChangeArrowheads="1"/>
          </p:cNvSpPr>
          <p:nvPr/>
        </p:nvSpPr>
        <p:spPr bwMode="auto">
          <a:xfrm>
            <a:off x="6172200" y="4724400"/>
            <a:ext cx="2514600" cy="563563"/>
          </a:xfrm>
          <a:prstGeom prst="wedgeRoundRectCallout">
            <a:avLst>
              <a:gd name="adj1" fmla="val -74745"/>
              <a:gd name="adj2" fmla="val -418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Way better !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dirty="0" smtClean="0"/>
              <a:t>             The </a:t>
            </a:r>
            <a:r>
              <a:rPr lang="en-US" sz="4400" dirty="0"/>
              <a:t>Master </a:t>
            </a:r>
            <a:r>
              <a:rPr lang="en-US" sz="4400" dirty="0" smtClean="0"/>
              <a:t>Method</a:t>
            </a:r>
            <a:endParaRPr lang="en-US" sz="4400" dirty="0"/>
          </a:p>
        </p:txBody>
      </p:sp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82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b="1" i="1">
                <a:solidFill>
                  <a:schemeClr val="accent2"/>
                </a:solidFill>
              </a:rPr>
              <a:t>Master Method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solving recurrences applies to recurrences of the form</a:t>
            </a:r>
          </a:p>
          <a:p>
            <a:pPr algn="ctr"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T(n) = a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T(n/b) + f(n)</a:t>
            </a:r>
            <a:r>
              <a:rPr lang="en-US">
                <a:solidFill>
                  <a:srgbClr val="009999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a ≥ 1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rgbClr val="000000"/>
                </a:solidFill>
              </a:rPr>
              <a:t>b &gt; 1</a:t>
            </a:r>
            <a:r>
              <a:rPr lang="en-US">
                <a:solidFill>
                  <a:schemeClr val="tx1"/>
                </a:solidFill>
              </a:rPr>
              <a:t>, and </a:t>
            </a:r>
            <a:r>
              <a:rPr lang="en-US">
                <a:solidFill>
                  <a:srgbClr val="000000"/>
                </a:solidFill>
              </a:rPr>
              <a:t>f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is asymptotically positive.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84710" name="AutoShape 6"/>
          <p:cNvSpPr>
            <a:spLocks noChangeArrowheads="1"/>
          </p:cNvSpPr>
          <p:nvPr/>
        </p:nvSpPr>
        <p:spPr bwMode="auto">
          <a:xfrm>
            <a:off x="1295400" y="4243388"/>
            <a:ext cx="6556375" cy="11906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b="1" cap="small" dirty="0">
                <a:solidFill>
                  <a:schemeClr val="tx2"/>
                </a:solidFill>
                <a:cs typeface="+mn-cs"/>
              </a:rPr>
              <a:t>Idea: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 Compare </a:t>
            </a:r>
            <a:r>
              <a:rPr lang="en-US" sz="3200" dirty="0" err="1">
                <a:solidFill>
                  <a:srgbClr val="000000"/>
                </a:solidFill>
                <a:cs typeface="+mn-cs"/>
              </a:rPr>
              <a:t>n</a:t>
            </a:r>
            <a:r>
              <a:rPr lang="en-US" sz="3200" baseline="30000" dirty="0" err="1">
                <a:solidFill>
                  <a:srgbClr val="000000"/>
                </a:solidFill>
                <a:cs typeface="+mn-cs"/>
              </a:rPr>
              <a:t>log</a:t>
            </a:r>
            <a:r>
              <a:rPr lang="en-US" baseline="16000" dirty="0" err="1">
                <a:solidFill>
                  <a:srgbClr val="000000"/>
                </a:solidFill>
                <a:cs typeface="+mn-cs"/>
              </a:rPr>
              <a:t>b</a:t>
            </a:r>
            <a:r>
              <a:rPr lang="en-US" sz="3200" baseline="30000" dirty="0" err="1">
                <a:solidFill>
                  <a:srgbClr val="000000"/>
                </a:solidFill>
                <a:cs typeface="+mn-cs"/>
              </a:rPr>
              <a:t>a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 with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f(n)</a:t>
            </a:r>
            <a:r>
              <a:rPr lang="en-US" sz="3200" i="1" baseline="30000" dirty="0">
                <a:solidFill>
                  <a:srgbClr val="9900CC"/>
                </a:solidFill>
                <a:cs typeface="+mn-cs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.</a:t>
            </a:r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533400" y="5943600"/>
            <a:ext cx="8077200" cy="400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*	</a:t>
            </a:r>
            <a:r>
              <a:rPr lang="en-US" sz="2000">
                <a:solidFill>
                  <a:schemeClr val="tx1"/>
                </a:solidFill>
              </a:rPr>
              <a:t>The unstated base case is </a:t>
            </a:r>
            <a:r>
              <a:rPr lang="en-US" sz="2000">
                <a:solidFill>
                  <a:srgbClr val="000000"/>
                </a:solidFill>
              </a:rPr>
              <a:t>T(n) = </a:t>
            </a:r>
            <a:r>
              <a:rPr lang="en-US" sz="20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 sz="2000">
                <a:solidFill>
                  <a:srgbClr val="000000"/>
                </a:solidFill>
              </a:rPr>
              <a:t>(1)</a:t>
            </a:r>
            <a:r>
              <a:rPr lang="en-US" sz="2000">
                <a:solidFill>
                  <a:srgbClr val="9900CC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for sufficiently small </a:t>
            </a:r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6806" name="Rectangle 10"/>
          <p:cNvSpPr>
            <a:spLocks noChangeArrowheads="1"/>
          </p:cNvSpPr>
          <p:nvPr/>
        </p:nvSpPr>
        <p:spPr bwMode="auto">
          <a:xfrm>
            <a:off x="6400800" y="2209800"/>
            <a:ext cx="357188" cy="5064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*</a:t>
            </a:r>
          </a:p>
        </p:txBody>
      </p:sp>
      <p:pic>
        <p:nvPicPr>
          <p:cNvPr id="2" name="Picture 1" descr="yod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-15020"/>
            <a:ext cx="1149668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1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≫ f(n)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4119563"/>
            <a:ext cx="766445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 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= O(n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– </a:t>
            </a:r>
            <a:r>
              <a:rPr lang="el-GR" sz="3200" baseline="30000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en-US">
                <a:solidFill>
                  <a:schemeClr val="tx1"/>
                </a:solidFill>
              </a:rPr>
              <a:t> for some 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 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 </a:t>
            </a:r>
            <a:r>
              <a:rPr lang="en-US" sz="3200" b="1" i="1">
                <a:solidFill>
                  <a:schemeClr val="accent2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5943600"/>
            <a:ext cx="8839200" cy="453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dirty="0" err="1" smtClean="0">
                <a:solidFill>
                  <a:schemeClr val="tx2"/>
                </a:solidFill>
              </a:rPr>
              <a:t>Eg</a:t>
            </a:r>
            <a:r>
              <a:rPr lang="en-US" dirty="0" smtClean="0">
                <a:solidFill>
                  <a:schemeClr val="tx2"/>
                </a:solidFill>
              </a:rPr>
              <a:t> matrix </a:t>
            </a:r>
            <a:r>
              <a:rPr lang="en-US" dirty="0" err="1" smtClean="0">
                <a:solidFill>
                  <a:schemeClr val="tx2"/>
                </a:solidFill>
              </a:rPr>
              <a:t>mult</a:t>
            </a:r>
            <a:r>
              <a:rPr lang="en-US" dirty="0">
                <a:solidFill>
                  <a:schemeClr val="tx2"/>
                </a:solidFill>
              </a:rPr>
              <a:t>:</a:t>
            </a:r>
            <a:r>
              <a:rPr lang="en-US" dirty="0" smtClean="0">
                <a:solidFill>
                  <a:schemeClr val="tx2"/>
                </a:solidFill>
              </a:rPr>
              <a:t> a=8, </a:t>
            </a:r>
            <a:r>
              <a:rPr lang="en-US" dirty="0">
                <a:solidFill>
                  <a:schemeClr val="tx2"/>
                </a:solidFill>
              </a:rPr>
              <a:t>b=</a:t>
            </a:r>
            <a:r>
              <a:rPr lang="en-US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, f(n)=n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 T</a:t>
            </a:r>
            <a:r>
              <a:rPr lang="en-US" baseline="-25000" dirty="0" smtClean="0">
                <a:solidFill>
                  <a:schemeClr val="tx2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(n)=</a:t>
            </a:r>
            <a:r>
              <a:rPr lang="el-GR" dirty="0">
                <a:solidFill>
                  <a:schemeClr val="tx2"/>
                </a:solidFill>
              </a:rPr>
              <a:t>Θ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</a:rPr>
              <a:t>n</a:t>
            </a:r>
            <a:r>
              <a:rPr lang="en-US" baseline="30000" dirty="0" smtClean="0">
                <a:solidFill>
                  <a:schemeClr val="tx2"/>
                </a:solidFill>
              </a:rPr>
              <a:t>3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2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≈ f(n)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304800" y="4119563"/>
            <a:ext cx="84582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 </a:t>
            </a: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n)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n-US">
                <a:solidFill>
                  <a:srgbClr val="000000"/>
                </a:solidFill>
              </a:rPr>
              <a:t>k ≥ 0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</a:t>
            </a:r>
            <a:r>
              <a:rPr lang="en-US" sz="3200" b="1" i="1">
                <a:solidFill>
                  <a:schemeClr val="accent2"/>
                </a:solidFill>
              </a:rPr>
              <a:t> 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k+1</a:t>
            </a:r>
            <a:r>
              <a:rPr lang="en-US" sz="3200">
                <a:solidFill>
                  <a:srgbClr val="000000"/>
                </a:solidFill>
              </a:rPr>
              <a:t>n))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5943600"/>
            <a:ext cx="8001000" cy="453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dirty="0" err="1" smtClean="0">
                <a:solidFill>
                  <a:schemeClr val="tx2"/>
                </a:solidFill>
              </a:rPr>
              <a:t>Eg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qsort</a:t>
            </a:r>
            <a:r>
              <a:rPr lang="en-US" dirty="0" smtClean="0">
                <a:solidFill>
                  <a:schemeClr val="tx2"/>
                </a:solidFill>
              </a:rPr>
              <a:t>: a=</a:t>
            </a:r>
            <a:r>
              <a:rPr lang="en-US" dirty="0">
                <a:solidFill>
                  <a:schemeClr val="tx2"/>
                </a:solidFill>
              </a:rPr>
              <a:t>2, b=2, k=0 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 T</a:t>
            </a:r>
            <a:r>
              <a:rPr lang="en-US" baseline="-25000" dirty="0">
                <a:solidFill>
                  <a:schemeClr val="tx2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(n)=</a:t>
            </a:r>
            <a:r>
              <a:rPr lang="el-GR" dirty="0">
                <a:solidFill>
                  <a:schemeClr val="tx2"/>
                </a:solidFill>
              </a:rPr>
              <a:t>Θ</a:t>
            </a:r>
            <a:r>
              <a:rPr lang="en-US" dirty="0">
                <a:solidFill>
                  <a:schemeClr val="tx2"/>
                </a:solidFill>
              </a:rPr>
              <a:t>(n </a:t>
            </a:r>
            <a:r>
              <a:rPr lang="en-US" dirty="0" err="1">
                <a:solidFill>
                  <a:schemeClr val="tx2"/>
                </a:solidFill>
              </a:rPr>
              <a:t>lg</a:t>
            </a:r>
            <a:r>
              <a:rPr lang="en-US" dirty="0">
                <a:solidFill>
                  <a:schemeClr val="tx2"/>
                </a:solidFill>
              </a:rPr>
              <a:t> 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3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≪ f(n)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304800" y="4038600"/>
            <a:ext cx="84582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Ω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+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l-GR">
                <a:solidFill>
                  <a:srgbClr val="000000"/>
                </a:solidFill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  <a:r>
              <a:rPr lang="en-US">
                <a:solidFill>
                  <a:schemeClr val="tx1"/>
                </a:solidFill>
              </a:rPr>
              <a:t>,</a:t>
            </a:r>
            <a:r>
              <a:rPr lang="en-US" sz="3200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and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</a:t>
            </a:r>
            <a:r>
              <a:rPr lang="en-US">
                <a:solidFill>
                  <a:schemeClr val="tx1"/>
                </a:solidFill>
              </a:rPr>
              <a:t>satisfies the </a:t>
            </a:r>
            <a:r>
              <a:rPr lang="en-US" b="1" i="1">
                <a:solidFill>
                  <a:schemeClr val="accent2"/>
                </a:solidFill>
              </a:rPr>
              <a:t>regularity condition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that </a:t>
            </a:r>
            <a:r>
              <a:rPr lang="en-US">
                <a:solidFill>
                  <a:srgbClr val="000000"/>
                </a:solidFill>
              </a:rPr>
              <a:t>a f(n/b) ≤ c f(n)</a:t>
            </a:r>
            <a:r>
              <a:rPr lang="en-US">
                <a:solidFill>
                  <a:srgbClr val="009999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n-US">
                <a:solidFill>
                  <a:srgbClr val="000000"/>
                </a:solidFill>
              </a:rPr>
              <a:t>c &lt; 1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</a:t>
            </a:r>
            <a:r>
              <a:rPr lang="en-US" sz="3200" b="1" i="1">
                <a:solidFill>
                  <a:schemeClr val="accent2"/>
                </a:solidFill>
              </a:rPr>
              <a:t> 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(f(n))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096000" y="5562600"/>
            <a:ext cx="2514600" cy="919401"/>
          </a:xfrm>
          <a:prstGeom prst="wedgeRoundRectCallout">
            <a:avLst>
              <a:gd name="adj1" fmla="val -87375"/>
              <a:gd name="adj2" fmla="val 3612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Eg</a:t>
            </a:r>
            <a:r>
              <a:rPr lang="en-US" sz="2400" b="1" dirty="0" smtClean="0">
                <a:solidFill>
                  <a:srgbClr val="FFFF00"/>
                </a:solidFill>
              </a:rPr>
              <a:t>: </a:t>
            </a:r>
            <a:r>
              <a:rPr lang="en-US" sz="2400" b="1" dirty="0">
                <a:solidFill>
                  <a:srgbClr val="FFFF00"/>
                </a:solidFill>
              </a:rPr>
              <a:t>Span of </a:t>
            </a:r>
            <a:r>
              <a:rPr lang="en-US" sz="2400" b="1" dirty="0" err="1">
                <a:solidFill>
                  <a:srgbClr val="FFFF00"/>
                </a:solidFill>
              </a:rPr>
              <a:t>qsort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Summary</a:t>
            </a:r>
          </a:p>
        </p:txBody>
      </p:sp>
      <p:sp>
        <p:nvSpPr>
          <p:cNvPr id="609284" name="Rectangle 4"/>
          <p:cNvSpPr>
            <a:spLocks noChangeArrowheads="1"/>
          </p:cNvSpPr>
          <p:nvPr/>
        </p:nvSpPr>
        <p:spPr bwMode="auto">
          <a:xfrm>
            <a:off x="273050" y="2794000"/>
            <a:ext cx="8566150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1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O(n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–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) 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2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</a:t>
            </a:r>
            <a:r>
              <a:rPr lang="el-GR" sz="32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</a:t>
            </a:r>
            <a:r>
              <a:rPr lang="en-US" sz="3200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</a:t>
            </a:r>
            <a:r>
              <a:rPr lang="en-US" sz="3200">
                <a:solidFill>
                  <a:srgbClr val="000000"/>
                </a:solidFill>
              </a:rPr>
              <a:t>n)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</a:t>
            </a:r>
            <a:r>
              <a:rPr lang="en-US">
                <a:solidFill>
                  <a:srgbClr val="000000"/>
                </a:solidFill>
              </a:rPr>
              <a:t> k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rgbClr val="000000"/>
                </a:solidFill>
              </a:rPr>
              <a:t> 0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en-US" sz="3200">
                <a:solidFill>
                  <a:srgbClr val="9900CC"/>
                </a:solidFill>
                <a:sym typeface="Symbol" pitchFamily="18" charset="2"/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 lg</a:t>
            </a:r>
            <a:r>
              <a:rPr lang="en-US" sz="3200" baseline="30000">
                <a:solidFill>
                  <a:srgbClr val="000000"/>
                </a:solidFill>
              </a:rPr>
              <a:t>k+1</a:t>
            </a:r>
            <a:r>
              <a:rPr lang="en-US" sz="3200">
                <a:solidFill>
                  <a:srgbClr val="000000"/>
                </a:solidFill>
              </a:rPr>
              <a:t>n) 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3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</a:t>
            </a:r>
            <a:r>
              <a:rPr lang="el-GR" sz="3200">
                <a:solidFill>
                  <a:srgbClr val="000000"/>
                </a:solidFill>
              </a:rPr>
              <a:t>Ω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+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  <a:r>
              <a:rPr lang="en-US">
                <a:solidFill>
                  <a:schemeClr val="tx1"/>
                </a:solidFill>
              </a:rPr>
              <a:t>, and regularity condition</a:t>
            </a:r>
            <a:endParaRPr lang="en-US">
              <a:solidFill>
                <a:srgbClr val="009999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(f(n)) .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586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7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8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9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0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1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2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3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594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7649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1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2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3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4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6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8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9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0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1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662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67663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4319368" y="2702629"/>
            <a:ext cx="4538134" cy="127263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600" b="1" dirty="0">
                <a:solidFill>
                  <a:schemeClr val="tx2"/>
                </a:solidFill>
              </a:rPr>
              <a:t>Speedup on p processors</a:t>
            </a:r>
            <a:endParaRPr lang="en-US" sz="2600" dirty="0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 dirty="0">
                <a:solidFill>
                  <a:srgbClr val="373633"/>
                </a:solidFill>
              </a:rPr>
              <a:t>T</a:t>
            </a:r>
            <a:r>
              <a:rPr lang="en-US" sz="3200" baseline="-25000" dirty="0">
                <a:solidFill>
                  <a:srgbClr val="373633"/>
                </a:solidFill>
              </a:rPr>
              <a:t>1</a:t>
            </a:r>
            <a:r>
              <a:rPr lang="en-US" sz="3200" dirty="0">
                <a:solidFill>
                  <a:srgbClr val="373633"/>
                </a:solidFill>
              </a:rPr>
              <a:t>/</a:t>
            </a:r>
            <a:r>
              <a:rPr lang="en-US" sz="3200" dirty="0" err="1">
                <a:solidFill>
                  <a:srgbClr val="373633"/>
                </a:solidFill>
              </a:rPr>
              <a:t>T</a:t>
            </a:r>
            <a:r>
              <a:rPr lang="en-US" sz="3200" baseline="-25000" dirty="0" err="1">
                <a:solidFill>
                  <a:srgbClr val="373633"/>
                </a:solidFill>
              </a:rPr>
              <a:t>p</a:t>
            </a:r>
            <a:r>
              <a:rPr lang="en-US" sz="3200" baseline="-25000" dirty="0">
                <a:solidFill>
                  <a:srgbClr val="373633"/>
                </a:solidFill>
              </a:rPr>
              <a:t> </a:t>
            </a:r>
            <a:endParaRPr lang="en-US" sz="3200" baseline="-25000" dirty="0">
              <a:solidFill>
                <a:srgbClr val="373633"/>
              </a:solidFill>
              <a:sym typeface="Times New Roman" pitchFamily="18" charset="0"/>
            </a:endParaRP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370784"/>
            <a:ext cx="3581400" cy="1055608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</a:rPr>
              <a:t>Potential parallelism</a:t>
            </a:r>
            <a:endParaRPr lang="en-US" sz="2400" dirty="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 dirty="0">
                <a:solidFill>
                  <a:srgbClr val="373633"/>
                </a:solidFill>
              </a:rPr>
              <a:t>T</a:t>
            </a:r>
            <a:r>
              <a:rPr lang="en-US" sz="3200" baseline="-25000" dirty="0">
                <a:solidFill>
                  <a:srgbClr val="373633"/>
                </a:solidFill>
              </a:rPr>
              <a:t>1</a:t>
            </a:r>
            <a:r>
              <a:rPr lang="en-US" sz="3200" dirty="0">
                <a:solidFill>
                  <a:srgbClr val="373633"/>
                </a:solidFill>
              </a:rPr>
              <a:t>/T</a:t>
            </a:r>
            <a:r>
              <a:rPr lang="en-US" baseline="-25000" dirty="0">
                <a:solidFill>
                  <a:srgbClr val="002060"/>
                </a:solidFill>
              </a:rPr>
              <a:t>∞</a:t>
            </a:r>
          </a:p>
        </p:txBody>
      </p:sp>
      <p:sp>
        <p:nvSpPr>
          <p:cNvPr id="67671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and Span (Recap)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/>
              <a:t>MERGESORT</a:t>
            </a: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tr-TR"/>
              <a:t>Mergesort is an example of a </a:t>
            </a:r>
            <a:r>
              <a:rPr lang="tr-TR" u="sng"/>
              <a:t>recursive</a:t>
            </a:r>
            <a:r>
              <a:rPr lang="tr-TR"/>
              <a:t> sorting algorithm.</a:t>
            </a:r>
          </a:p>
          <a:p>
            <a:pPr marL="342900" indent="-342900" defTabSz="914400"/>
            <a:r>
              <a:rPr lang="tr-TR"/>
              <a:t>It is based on the </a:t>
            </a:r>
            <a:r>
              <a:rPr lang="tr-TR">
                <a:solidFill>
                  <a:srgbClr val="FF0000"/>
                </a:solidFill>
              </a:rPr>
              <a:t>divide-and-conquer paradigm</a:t>
            </a:r>
          </a:p>
          <a:p>
            <a:pPr marL="342900" indent="-342900" defTabSz="914400"/>
            <a:r>
              <a:rPr lang="tr-TR"/>
              <a:t>It uses the </a:t>
            </a:r>
            <a:r>
              <a:rPr lang="tr-TR">
                <a:solidFill>
                  <a:srgbClr val="FF0000"/>
                </a:solidFill>
              </a:rPr>
              <a:t>merge operation</a:t>
            </a:r>
            <a:r>
              <a:rPr lang="tr-TR"/>
              <a:t> as its fundamental component</a:t>
            </a:r>
            <a:r>
              <a:rPr lang="en-US"/>
              <a:t> (which </a:t>
            </a:r>
            <a:r>
              <a:rPr lang="tr-TR"/>
              <a:t>takes in two sorted sequences</a:t>
            </a:r>
            <a:r>
              <a:rPr lang="en-US"/>
              <a:t> </a:t>
            </a:r>
            <a:r>
              <a:rPr lang="tr-TR"/>
              <a:t>and</a:t>
            </a:r>
            <a:r>
              <a:rPr lang="en-US"/>
              <a:t> </a:t>
            </a:r>
            <a:r>
              <a:rPr lang="tr-TR"/>
              <a:t>produces a single sorted sequence</a:t>
            </a:r>
            <a:r>
              <a:rPr lang="en-US"/>
              <a:t>) </a:t>
            </a:r>
          </a:p>
          <a:p>
            <a:pPr marL="342900" indent="-342900" defTabSz="914400"/>
            <a:r>
              <a:rPr lang="en-US">
                <a:hlinkClick r:id="rId2"/>
              </a:rPr>
              <a:t>Simulation of Mergesort</a:t>
            </a:r>
            <a:endParaRPr lang="en-US"/>
          </a:p>
          <a:p>
            <a:pPr marL="342900" indent="-342900" defTabSz="914400"/>
            <a:r>
              <a:rPr lang="en-US">
                <a:solidFill>
                  <a:srgbClr val="FF0000"/>
                </a:solidFill>
              </a:rPr>
              <a:t>Drawback of mergesort:</a:t>
            </a:r>
            <a:r>
              <a:rPr lang="en-US"/>
              <a:t> Not in-place (uses an extra temporary array)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59" name="Rectangle 23"/>
          <p:cNvSpPr>
            <a:spLocks noChangeArrowheads="1"/>
          </p:cNvSpPr>
          <p:nvPr/>
        </p:nvSpPr>
        <p:spPr bwMode="auto">
          <a:xfrm>
            <a:off x="609600" y="1219200"/>
            <a:ext cx="7262813" cy="4002088"/>
          </a:xfrm>
          <a:prstGeom prst="foldedCorner">
            <a:avLst>
              <a:gd name="adj" fmla="val 7908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Merge(T *C, T *A, T *B,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 &amp;&amp;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if (*A &lt;= *B)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  *C++ = *A++;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  *C++ = *B++;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*C++ = *A++;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*C++ = *B++;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264275" y="5013325"/>
            <a:ext cx="2438400" cy="609600"/>
            <a:chOff x="3946" y="3158"/>
            <a:chExt cx="1536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70" name="Rectangle 34"/>
            <p:cNvSpPr>
              <a:spLocks noChangeArrowheads="1"/>
            </p:cNvSpPr>
            <p:nvPr/>
          </p:nvSpPr>
          <p:spPr bwMode="auto">
            <a:xfrm>
              <a:off x="3946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1" name="Rectangle 35"/>
            <p:cNvSpPr>
              <a:spLocks noChangeArrowheads="1"/>
            </p:cNvSpPr>
            <p:nvPr/>
          </p:nvSpPr>
          <p:spPr bwMode="auto">
            <a:xfrm>
              <a:off x="4330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2" name="Rectangle 36"/>
            <p:cNvSpPr>
              <a:spLocks noChangeArrowheads="1"/>
            </p:cNvSpPr>
            <p:nvPr/>
          </p:nvSpPr>
          <p:spPr bwMode="auto">
            <a:xfrm>
              <a:off x="4714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3" name="Rectangle 37"/>
            <p:cNvSpPr>
              <a:spLocks noChangeArrowheads="1"/>
            </p:cNvSpPr>
            <p:nvPr/>
          </p:nvSpPr>
          <p:spPr bwMode="auto">
            <a:xfrm>
              <a:off x="5098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264275" y="5851525"/>
            <a:ext cx="2438400" cy="609600"/>
            <a:chOff x="3946" y="3158"/>
            <a:chExt cx="1536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77" name="Rectangle 41"/>
            <p:cNvSpPr>
              <a:spLocks noChangeArrowheads="1"/>
            </p:cNvSpPr>
            <p:nvPr/>
          </p:nvSpPr>
          <p:spPr bwMode="auto">
            <a:xfrm>
              <a:off x="3946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8" name="Rectangle 42"/>
            <p:cNvSpPr>
              <a:spLocks noChangeArrowheads="1"/>
            </p:cNvSpPr>
            <p:nvPr/>
          </p:nvSpPr>
          <p:spPr bwMode="auto">
            <a:xfrm>
              <a:off x="4330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9" name="Rectangle 43"/>
            <p:cNvSpPr>
              <a:spLocks noChangeArrowheads="1"/>
            </p:cNvSpPr>
            <p:nvPr/>
          </p:nvSpPr>
          <p:spPr bwMode="auto">
            <a:xfrm>
              <a:off x="4714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80" name="Rectangle 44"/>
            <p:cNvSpPr>
              <a:spLocks noChangeArrowheads="1"/>
            </p:cNvSpPr>
            <p:nvPr/>
          </p:nvSpPr>
          <p:spPr bwMode="auto">
            <a:xfrm>
              <a:off x="5098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25450" y="5424488"/>
            <a:ext cx="4876800" cy="609600"/>
            <a:chOff x="268" y="3417"/>
            <a:chExt cx="3072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62" name="Rectangle 26"/>
            <p:cNvSpPr>
              <a:spLocks noChangeArrowheads="1"/>
            </p:cNvSpPr>
            <p:nvPr/>
          </p:nvSpPr>
          <p:spPr bwMode="auto">
            <a:xfrm>
              <a:off x="268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3" name="Rectangle 27"/>
            <p:cNvSpPr>
              <a:spLocks noChangeArrowheads="1"/>
            </p:cNvSpPr>
            <p:nvPr/>
          </p:nvSpPr>
          <p:spPr bwMode="auto">
            <a:xfrm>
              <a:off x="652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4" name="Rectangle 28"/>
            <p:cNvSpPr>
              <a:spLocks noChangeArrowheads="1"/>
            </p:cNvSpPr>
            <p:nvPr/>
          </p:nvSpPr>
          <p:spPr bwMode="auto">
            <a:xfrm>
              <a:off x="1036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5" name="Rectangle 29"/>
            <p:cNvSpPr>
              <a:spLocks noChangeArrowheads="1"/>
            </p:cNvSpPr>
            <p:nvPr/>
          </p:nvSpPr>
          <p:spPr bwMode="auto">
            <a:xfrm>
              <a:off x="1420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6" name="Rectangle 30"/>
            <p:cNvSpPr>
              <a:spLocks noChangeArrowheads="1"/>
            </p:cNvSpPr>
            <p:nvPr/>
          </p:nvSpPr>
          <p:spPr bwMode="auto">
            <a:xfrm>
              <a:off x="1804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7" name="Rectangle 31"/>
            <p:cNvSpPr>
              <a:spLocks noChangeArrowheads="1"/>
            </p:cNvSpPr>
            <p:nvPr/>
          </p:nvSpPr>
          <p:spPr bwMode="auto">
            <a:xfrm>
              <a:off x="2188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8" name="Rectangle 32"/>
            <p:cNvSpPr>
              <a:spLocks noChangeArrowheads="1"/>
            </p:cNvSpPr>
            <p:nvPr/>
          </p:nvSpPr>
          <p:spPr bwMode="auto">
            <a:xfrm>
              <a:off x="2572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9" name="Rectangle 33"/>
            <p:cNvSpPr>
              <a:spLocks noChangeArrowheads="1"/>
            </p:cNvSpPr>
            <p:nvPr/>
          </p:nvSpPr>
          <p:spPr bwMode="auto">
            <a:xfrm>
              <a:off x="2956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6343650" y="5105400"/>
            <a:ext cx="2286000" cy="1265238"/>
            <a:chOff x="3996" y="2880"/>
            <a:chExt cx="1440" cy="797"/>
          </a:xfrm>
        </p:grpSpPr>
        <p:sp>
          <p:nvSpPr>
            <p:cNvPr id="87047" name="Rectangle 6"/>
            <p:cNvSpPr>
              <a:spLocks noChangeAspect="1" noChangeArrowheads="1"/>
            </p:cNvSpPr>
            <p:nvPr/>
          </p:nvSpPr>
          <p:spPr bwMode="auto">
            <a:xfrm>
              <a:off x="3996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87048" name="Rectangle 7"/>
            <p:cNvSpPr>
              <a:spLocks noChangeAspect="1" noChangeArrowheads="1"/>
            </p:cNvSpPr>
            <p:nvPr/>
          </p:nvSpPr>
          <p:spPr bwMode="auto">
            <a:xfrm>
              <a:off x="4380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12</a:t>
              </a:r>
            </a:p>
          </p:txBody>
        </p:sp>
        <p:sp>
          <p:nvSpPr>
            <p:cNvPr id="87049" name="Rectangle 8"/>
            <p:cNvSpPr>
              <a:spLocks noChangeAspect="1" noChangeArrowheads="1"/>
            </p:cNvSpPr>
            <p:nvPr/>
          </p:nvSpPr>
          <p:spPr bwMode="auto">
            <a:xfrm>
              <a:off x="4764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19</a:t>
              </a:r>
            </a:p>
          </p:txBody>
        </p:sp>
        <p:sp>
          <p:nvSpPr>
            <p:cNvPr id="87050" name="Rectangle 9"/>
            <p:cNvSpPr>
              <a:spLocks noChangeAspect="1" noChangeArrowheads="1"/>
            </p:cNvSpPr>
            <p:nvPr/>
          </p:nvSpPr>
          <p:spPr bwMode="auto">
            <a:xfrm>
              <a:off x="5148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46</a:t>
              </a:r>
            </a:p>
          </p:txBody>
        </p:sp>
        <p:sp>
          <p:nvSpPr>
            <p:cNvPr id="87051" name="Rectangle 10"/>
            <p:cNvSpPr>
              <a:spLocks noChangeAspect="1" noChangeArrowheads="1"/>
            </p:cNvSpPr>
            <p:nvPr/>
          </p:nvSpPr>
          <p:spPr bwMode="auto">
            <a:xfrm>
              <a:off x="3996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87052" name="Rectangle 11"/>
            <p:cNvSpPr>
              <a:spLocks noChangeAspect="1" noChangeArrowheads="1"/>
            </p:cNvSpPr>
            <p:nvPr/>
          </p:nvSpPr>
          <p:spPr bwMode="auto">
            <a:xfrm>
              <a:off x="4380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14</a:t>
              </a:r>
            </a:p>
          </p:txBody>
        </p:sp>
        <p:sp>
          <p:nvSpPr>
            <p:cNvPr id="87053" name="Rectangle 12"/>
            <p:cNvSpPr>
              <a:spLocks noChangeAspect="1" noChangeArrowheads="1"/>
            </p:cNvSpPr>
            <p:nvPr/>
          </p:nvSpPr>
          <p:spPr bwMode="auto">
            <a:xfrm>
              <a:off x="4764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21</a:t>
              </a:r>
            </a:p>
          </p:txBody>
        </p:sp>
        <p:sp>
          <p:nvSpPr>
            <p:cNvPr id="87054" name="Rectangle 13"/>
            <p:cNvSpPr>
              <a:spLocks noChangeAspect="1" noChangeArrowheads="1"/>
            </p:cNvSpPr>
            <p:nvPr/>
          </p:nvSpPr>
          <p:spPr bwMode="auto">
            <a:xfrm>
              <a:off x="5148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23</a:t>
              </a:r>
            </a:p>
          </p:txBody>
        </p:sp>
      </p:grpSp>
      <p:sp>
        <p:nvSpPr>
          <p:cNvPr id="756750" name="Rectangle 14"/>
          <p:cNvSpPr>
            <a:spLocks noChangeAspect="1" noChangeArrowheads="1"/>
          </p:cNvSpPr>
          <p:nvPr/>
        </p:nvSpPr>
        <p:spPr bwMode="auto">
          <a:xfrm>
            <a:off x="75628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756751" name="Rectangle 15"/>
          <p:cNvSpPr>
            <a:spLocks noChangeAspect="1" noChangeArrowheads="1"/>
          </p:cNvSpPr>
          <p:nvPr/>
        </p:nvSpPr>
        <p:spPr bwMode="auto">
          <a:xfrm>
            <a:off x="63436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6752" name="Rectangle 16"/>
          <p:cNvSpPr>
            <a:spLocks noChangeAspect="1" noChangeArrowheads="1"/>
          </p:cNvSpPr>
          <p:nvPr/>
        </p:nvSpPr>
        <p:spPr bwMode="auto">
          <a:xfrm>
            <a:off x="63436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56753" name="Rectangle 17"/>
          <p:cNvSpPr>
            <a:spLocks noChangeAspect="1" noChangeArrowheads="1"/>
          </p:cNvSpPr>
          <p:nvPr/>
        </p:nvSpPr>
        <p:spPr bwMode="auto">
          <a:xfrm>
            <a:off x="69532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56754" name="Rectangle 18"/>
          <p:cNvSpPr>
            <a:spLocks noChangeAspect="1" noChangeArrowheads="1"/>
          </p:cNvSpPr>
          <p:nvPr/>
        </p:nvSpPr>
        <p:spPr bwMode="auto">
          <a:xfrm>
            <a:off x="69532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756755" name="Rectangle 19"/>
          <p:cNvSpPr>
            <a:spLocks noChangeAspect="1" noChangeArrowheads="1"/>
          </p:cNvSpPr>
          <p:nvPr/>
        </p:nvSpPr>
        <p:spPr bwMode="auto">
          <a:xfrm>
            <a:off x="75628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756756" name="Rectangle 20"/>
          <p:cNvSpPr>
            <a:spLocks noChangeAspect="1" noChangeArrowheads="1"/>
          </p:cNvSpPr>
          <p:nvPr/>
        </p:nvSpPr>
        <p:spPr bwMode="auto">
          <a:xfrm>
            <a:off x="81724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756757" name="Rectangle 21"/>
          <p:cNvSpPr>
            <a:spLocks noChangeAspect="1" noChangeArrowheads="1"/>
          </p:cNvSpPr>
          <p:nvPr/>
        </p:nvSpPr>
        <p:spPr bwMode="auto">
          <a:xfrm>
            <a:off x="81724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87063" name="Rectangle 2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Merging Two Sorted Arrays</a:t>
            </a:r>
          </a:p>
        </p:txBody>
      </p:sp>
      <p:sp>
        <p:nvSpPr>
          <p:cNvPr id="756760" name="AutoShape 24"/>
          <p:cNvSpPr>
            <a:spLocks noChangeArrowheads="1"/>
          </p:cNvSpPr>
          <p:nvPr/>
        </p:nvSpPr>
        <p:spPr bwMode="auto">
          <a:xfrm>
            <a:off x="4776788" y="2830513"/>
            <a:ext cx="3575050" cy="1055687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Time to merge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n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elements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756761" name="Rectangle 25"/>
          <p:cNvSpPr>
            <a:spLocks noChangeArrowheads="1"/>
          </p:cNvSpPr>
          <p:nvPr/>
        </p:nvSpPr>
        <p:spPr bwMode="auto">
          <a:xfrm>
            <a:off x="6884988" y="3363913"/>
            <a:ext cx="963612" cy="430212"/>
          </a:xfrm>
          <a:prstGeom prst="rect">
            <a:avLst/>
          </a:prstGeom>
          <a:solidFill>
            <a:schemeClr val="accent5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5 0.05895 L 0.00417 0.00346 " pathEditMode="relative" rAng="0" ptsTypes="AA">
                                      <p:cBhvr>
                                        <p:cTn id="42" dur="1000" spd="-1000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0" y="-28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83 -0.05873 L 0.00208 0.00439 " pathEditMode="relative" rAng="0" ptsTypes="AA">
                                      <p:cBhvr>
                                        <p:cTn id="55" dur="1000" spd="-1000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00" y="31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84 0.05896 L -0.00416 0.00347 " pathEditMode="relative" rAng="0" ptsTypes="AA">
                                      <p:cBhvr>
                                        <p:cTn id="68" dur="1000" spd="-1000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0" y="-28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-0.05873 L 0.00208 0.00439 " pathEditMode="relative" ptsTypes="AA">
                                      <p:cBhvr>
                                        <p:cTn id="81" dur="1000" spd="-1000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9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0.05896 L -0.00417 0.00347 " pathEditMode="relative" ptsTypes="AA">
                                      <p:cBhvr>
                                        <p:cTn id="94" dur="1000" spd="-1000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-0.05873 L 0.00209 0.00439 " pathEditMode="relative" ptsTypes="AA">
                                      <p:cBhvr>
                                        <p:cTn id="107" dur="1000" spd="-1000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5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-0.05873 L -0.00208 0.00439 " pathEditMode="relative" rAng="0" ptsTypes="AA">
                                      <p:cBhvr>
                                        <p:cTn id="120" dur="1000" spd="-1000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0" y="31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83 0.05896 L 0.00417 0.00347 " pathEditMode="relative" ptsTypes="AA">
                                      <p:cBhvr>
                                        <p:cTn id="128" dur="1000" spd="-1000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75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50" grpId="0" animBg="1"/>
      <p:bldP spid="756750" grpId="1" animBg="1"/>
      <p:bldP spid="756751" grpId="0" animBg="1"/>
      <p:bldP spid="756751" grpId="1" animBg="1"/>
      <p:bldP spid="756752" grpId="0" animBg="1"/>
      <p:bldP spid="756752" grpId="1" animBg="1"/>
      <p:bldP spid="756753" grpId="0" animBg="1"/>
      <p:bldP spid="756753" grpId="1" animBg="1"/>
      <p:bldP spid="756754" grpId="0" animBg="1"/>
      <p:bldP spid="756754" grpId="1" animBg="1"/>
      <p:bldP spid="756755" grpId="0" animBg="1"/>
      <p:bldP spid="756755" grpId="1" animBg="1"/>
      <p:bldP spid="756756" grpId="0" animBg="1"/>
      <p:bldP spid="756756" grpId="1" animBg="1"/>
      <p:bldP spid="756757" grpId="0" animBg="1"/>
      <p:bldP spid="756757" grpId="1" animBg="1"/>
      <p:bldP spid="756760" grpId="0" animBg="1"/>
      <p:bldP spid="7567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2247900" y="6084888"/>
            <a:ext cx="5372100" cy="527050"/>
            <a:chOff x="1176" y="3652"/>
            <a:chExt cx="3384" cy="332"/>
          </a:xfrm>
        </p:grpSpPr>
        <p:sp>
          <p:nvSpPr>
            <p:cNvPr id="674893" name="Rectangle 77"/>
            <p:cNvSpPr>
              <a:spLocks noChangeArrowheads="1"/>
            </p:cNvSpPr>
            <p:nvPr/>
          </p:nvSpPr>
          <p:spPr bwMode="auto">
            <a:xfrm>
              <a:off x="1176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4" name="Rectangle 78"/>
            <p:cNvSpPr>
              <a:spLocks noChangeArrowheads="1"/>
            </p:cNvSpPr>
            <p:nvPr/>
          </p:nvSpPr>
          <p:spPr bwMode="auto">
            <a:xfrm>
              <a:off x="1612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5" name="Rectangle 79"/>
            <p:cNvSpPr>
              <a:spLocks noChangeArrowheads="1"/>
            </p:cNvSpPr>
            <p:nvPr/>
          </p:nvSpPr>
          <p:spPr bwMode="auto">
            <a:xfrm>
              <a:off x="2048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6" name="Rectangle 80"/>
            <p:cNvSpPr>
              <a:spLocks noChangeArrowheads="1"/>
            </p:cNvSpPr>
            <p:nvPr/>
          </p:nvSpPr>
          <p:spPr bwMode="auto">
            <a:xfrm>
              <a:off x="2484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7" name="Rectangle 81"/>
            <p:cNvSpPr>
              <a:spLocks noChangeArrowheads="1"/>
            </p:cNvSpPr>
            <p:nvPr/>
          </p:nvSpPr>
          <p:spPr bwMode="auto">
            <a:xfrm>
              <a:off x="2920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8" name="Rectangle 82"/>
            <p:cNvSpPr>
              <a:spLocks noChangeArrowheads="1"/>
            </p:cNvSpPr>
            <p:nvPr/>
          </p:nvSpPr>
          <p:spPr bwMode="auto">
            <a:xfrm>
              <a:off x="3356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9" name="Rectangle 83"/>
            <p:cNvSpPr>
              <a:spLocks noChangeArrowheads="1"/>
            </p:cNvSpPr>
            <p:nvPr/>
          </p:nvSpPr>
          <p:spPr bwMode="auto">
            <a:xfrm>
              <a:off x="3792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00" name="Rectangle 84"/>
            <p:cNvSpPr>
              <a:spLocks noChangeArrowheads="1"/>
            </p:cNvSpPr>
            <p:nvPr/>
          </p:nvSpPr>
          <p:spPr bwMode="auto">
            <a:xfrm>
              <a:off x="4228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89100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2247900" y="6084896"/>
            <a:ext cx="5372100" cy="527051"/>
            <a:chOff x="1176" y="2832"/>
            <a:chExt cx="3384" cy="3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4818" name="Rectangle 2"/>
            <p:cNvSpPr>
              <a:spLocks noChangeArrowheads="1"/>
            </p:cNvSpPr>
            <p:nvPr/>
          </p:nvSpPr>
          <p:spPr bwMode="auto">
            <a:xfrm>
              <a:off x="2920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34" name="Rectangle 18"/>
            <p:cNvSpPr>
              <a:spLocks noChangeArrowheads="1"/>
            </p:cNvSpPr>
            <p:nvPr/>
          </p:nvSpPr>
          <p:spPr bwMode="auto">
            <a:xfrm>
              <a:off x="1176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35" name="Rectangle 19"/>
            <p:cNvSpPr>
              <a:spLocks noChangeArrowheads="1"/>
            </p:cNvSpPr>
            <p:nvPr/>
          </p:nvSpPr>
          <p:spPr bwMode="auto">
            <a:xfrm>
              <a:off x="2048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36" name="Rectangle 20"/>
            <p:cNvSpPr>
              <a:spLocks noChangeArrowheads="1"/>
            </p:cNvSpPr>
            <p:nvPr/>
          </p:nvSpPr>
          <p:spPr bwMode="auto">
            <a:xfrm>
              <a:off x="3792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2247900" y="6084888"/>
            <a:ext cx="5372100" cy="527050"/>
            <a:chOff x="1176" y="2400"/>
            <a:chExt cx="3384" cy="332"/>
          </a:xfrm>
        </p:grpSpPr>
        <p:sp>
          <p:nvSpPr>
            <p:cNvPr id="674858" name="Rectangle 42"/>
            <p:cNvSpPr>
              <a:spLocks noChangeArrowheads="1"/>
            </p:cNvSpPr>
            <p:nvPr/>
          </p:nvSpPr>
          <p:spPr bwMode="auto">
            <a:xfrm>
              <a:off x="1176" y="2400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59" name="Rectangle 43"/>
            <p:cNvSpPr>
              <a:spLocks noChangeArrowheads="1"/>
            </p:cNvSpPr>
            <p:nvPr/>
          </p:nvSpPr>
          <p:spPr bwMode="auto">
            <a:xfrm>
              <a:off x="2920" y="2400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674869" name="Rectangle 53"/>
          <p:cNvSpPr>
            <a:spLocks noChangeArrowheads="1"/>
          </p:cNvSpPr>
          <p:nvPr/>
        </p:nvSpPr>
        <p:spPr bwMode="auto">
          <a:xfrm>
            <a:off x="2247900" y="6084888"/>
            <a:ext cx="5372100" cy="5207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9106" name="Rectangle 56"/>
          <p:cNvSpPr>
            <a:spLocks noChangeArrowheads="1"/>
          </p:cNvSpPr>
          <p:nvPr/>
        </p:nvSpPr>
        <p:spPr bwMode="auto">
          <a:xfrm>
            <a:off x="70485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7" name="Rectangle 57"/>
          <p:cNvSpPr>
            <a:spLocks noChangeArrowheads="1"/>
          </p:cNvSpPr>
          <p:nvPr/>
        </p:nvSpPr>
        <p:spPr bwMode="auto">
          <a:xfrm>
            <a:off x="42799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8" name="Rectangle 58"/>
          <p:cNvSpPr>
            <a:spLocks noChangeArrowheads="1"/>
          </p:cNvSpPr>
          <p:nvPr/>
        </p:nvSpPr>
        <p:spPr bwMode="auto">
          <a:xfrm>
            <a:off x="22479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9" name="Rectangle 59"/>
          <p:cNvSpPr>
            <a:spLocks noChangeArrowheads="1"/>
          </p:cNvSpPr>
          <p:nvPr/>
        </p:nvSpPr>
        <p:spPr bwMode="auto">
          <a:xfrm>
            <a:off x="28956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0" name="Rectangle 60"/>
          <p:cNvSpPr>
            <a:spLocks noChangeArrowheads="1"/>
          </p:cNvSpPr>
          <p:nvPr/>
        </p:nvSpPr>
        <p:spPr bwMode="auto">
          <a:xfrm>
            <a:off x="35877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1" name="Rectangle 61"/>
          <p:cNvSpPr>
            <a:spLocks noChangeArrowheads="1"/>
          </p:cNvSpPr>
          <p:nvPr/>
        </p:nvSpPr>
        <p:spPr bwMode="auto">
          <a:xfrm>
            <a:off x="49720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2" name="Rectangle 62"/>
          <p:cNvSpPr>
            <a:spLocks noChangeArrowheads="1"/>
          </p:cNvSpPr>
          <p:nvPr/>
        </p:nvSpPr>
        <p:spPr bwMode="auto">
          <a:xfrm>
            <a:off x="56642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3" name="Rectangle 63"/>
          <p:cNvSpPr>
            <a:spLocks noChangeArrowheads="1"/>
          </p:cNvSpPr>
          <p:nvPr/>
        </p:nvSpPr>
        <p:spPr bwMode="auto">
          <a:xfrm>
            <a:off x="63563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2247900" y="5343525"/>
            <a:ext cx="5372100" cy="527050"/>
            <a:chOff x="1176" y="3314"/>
            <a:chExt cx="3384" cy="332"/>
          </a:xfrm>
        </p:grpSpPr>
        <p:sp>
          <p:nvSpPr>
            <p:cNvPr id="674916" name="Rectangle 100"/>
            <p:cNvSpPr>
              <a:spLocks noChangeArrowheads="1"/>
            </p:cNvSpPr>
            <p:nvPr/>
          </p:nvSpPr>
          <p:spPr bwMode="auto">
            <a:xfrm>
              <a:off x="2920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17" name="Rectangle 101"/>
            <p:cNvSpPr>
              <a:spLocks noChangeArrowheads="1"/>
            </p:cNvSpPr>
            <p:nvPr/>
          </p:nvSpPr>
          <p:spPr bwMode="auto">
            <a:xfrm>
              <a:off x="1176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18" name="Rectangle 102"/>
            <p:cNvSpPr>
              <a:spLocks noChangeArrowheads="1"/>
            </p:cNvSpPr>
            <p:nvPr/>
          </p:nvSpPr>
          <p:spPr bwMode="auto">
            <a:xfrm>
              <a:off x="2048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19" name="Rectangle 103"/>
            <p:cNvSpPr>
              <a:spLocks noChangeArrowheads="1"/>
            </p:cNvSpPr>
            <p:nvPr/>
          </p:nvSpPr>
          <p:spPr bwMode="auto">
            <a:xfrm>
              <a:off x="3792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119" name="Rectangle 104"/>
            <p:cNvSpPr>
              <a:spLocks noChangeArrowheads="1"/>
            </p:cNvSpPr>
            <p:nvPr/>
          </p:nvSpPr>
          <p:spPr bwMode="auto">
            <a:xfrm>
              <a:off x="2920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20" name="Rectangle 105"/>
            <p:cNvSpPr>
              <a:spLocks noChangeArrowheads="1"/>
            </p:cNvSpPr>
            <p:nvPr/>
          </p:nvSpPr>
          <p:spPr bwMode="auto">
            <a:xfrm>
              <a:off x="3356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21" name="Rectangle 106"/>
            <p:cNvSpPr>
              <a:spLocks noChangeArrowheads="1"/>
            </p:cNvSpPr>
            <p:nvPr/>
          </p:nvSpPr>
          <p:spPr bwMode="auto">
            <a:xfrm>
              <a:off x="1612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22" name="Rectangle 107"/>
            <p:cNvSpPr>
              <a:spLocks noChangeArrowheads="1"/>
            </p:cNvSpPr>
            <p:nvPr/>
          </p:nvSpPr>
          <p:spPr bwMode="auto">
            <a:xfrm>
              <a:off x="2484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23" name="Rectangle 108"/>
            <p:cNvSpPr>
              <a:spLocks noChangeArrowheads="1"/>
            </p:cNvSpPr>
            <p:nvPr/>
          </p:nvSpPr>
          <p:spPr bwMode="auto">
            <a:xfrm>
              <a:off x="3792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24" name="Rectangle 109"/>
            <p:cNvSpPr>
              <a:spLocks noChangeArrowheads="1"/>
            </p:cNvSpPr>
            <p:nvPr/>
          </p:nvSpPr>
          <p:spPr bwMode="auto">
            <a:xfrm>
              <a:off x="1176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25" name="Rectangle 110"/>
            <p:cNvSpPr>
              <a:spLocks noChangeArrowheads="1"/>
            </p:cNvSpPr>
            <p:nvPr/>
          </p:nvSpPr>
          <p:spPr bwMode="auto">
            <a:xfrm>
              <a:off x="2048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26" name="Rectangle 111"/>
            <p:cNvSpPr>
              <a:spLocks noChangeArrowheads="1"/>
            </p:cNvSpPr>
            <p:nvPr/>
          </p:nvSpPr>
          <p:spPr bwMode="auto">
            <a:xfrm>
              <a:off x="4228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2247900" y="4602163"/>
            <a:ext cx="5372100" cy="527050"/>
            <a:chOff x="1176" y="2833"/>
            <a:chExt cx="3384" cy="332"/>
          </a:xfrm>
        </p:grpSpPr>
        <p:sp>
          <p:nvSpPr>
            <p:cNvPr id="674929" name="Rectangle 113"/>
            <p:cNvSpPr>
              <a:spLocks noChangeArrowheads="1"/>
            </p:cNvSpPr>
            <p:nvPr/>
          </p:nvSpPr>
          <p:spPr bwMode="auto">
            <a:xfrm>
              <a:off x="1176" y="2833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30" name="Rectangle 114"/>
            <p:cNvSpPr>
              <a:spLocks noChangeArrowheads="1"/>
            </p:cNvSpPr>
            <p:nvPr/>
          </p:nvSpPr>
          <p:spPr bwMode="auto">
            <a:xfrm>
              <a:off x="2920" y="2833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130" name="Rectangle 115"/>
            <p:cNvSpPr>
              <a:spLocks noChangeArrowheads="1"/>
            </p:cNvSpPr>
            <p:nvPr/>
          </p:nvSpPr>
          <p:spPr bwMode="auto">
            <a:xfrm>
              <a:off x="2484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31" name="Rectangle 116"/>
            <p:cNvSpPr>
              <a:spLocks noChangeArrowheads="1"/>
            </p:cNvSpPr>
            <p:nvPr/>
          </p:nvSpPr>
          <p:spPr bwMode="auto">
            <a:xfrm>
              <a:off x="4228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32" name="Rectangle 117"/>
            <p:cNvSpPr>
              <a:spLocks noChangeArrowheads="1"/>
            </p:cNvSpPr>
            <p:nvPr/>
          </p:nvSpPr>
          <p:spPr bwMode="auto">
            <a:xfrm>
              <a:off x="1176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33" name="Rectangle 118"/>
            <p:cNvSpPr>
              <a:spLocks noChangeArrowheads="1"/>
            </p:cNvSpPr>
            <p:nvPr/>
          </p:nvSpPr>
          <p:spPr bwMode="auto">
            <a:xfrm>
              <a:off x="1612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34" name="Rectangle 119"/>
            <p:cNvSpPr>
              <a:spLocks noChangeArrowheads="1"/>
            </p:cNvSpPr>
            <p:nvPr/>
          </p:nvSpPr>
          <p:spPr bwMode="auto">
            <a:xfrm>
              <a:off x="2048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35" name="Rectangle 120"/>
            <p:cNvSpPr>
              <a:spLocks noChangeArrowheads="1"/>
            </p:cNvSpPr>
            <p:nvPr/>
          </p:nvSpPr>
          <p:spPr bwMode="auto">
            <a:xfrm>
              <a:off x="2920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36" name="Rectangle 121"/>
            <p:cNvSpPr>
              <a:spLocks noChangeArrowheads="1"/>
            </p:cNvSpPr>
            <p:nvPr/>
          </p:nvSpPr>
          <p:spPr bwMode="auto">
            <a:xfrm>
              <a:off x="3356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37" name="Rectangle 122"/>
            <p:cNvSpPr>
              <a:spLocks noChangeArrowheads="1"/>
            </p:cNvSpPr>
            <p:nvPr/>
          </p:nvSpPr>
          <p:spPr bwMode="auto">
            <a:xfrm>
              <a:off x="3792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grpSp>
        <p:nvGrpSpPr>
          <p:cNvPr id="7" name="Group 123"/>
          <p:cNvGrpSpPr>
            <a:grpSpLocks/>
          </p:cNvGrpSpPr>
          <p:nvPr/>
        </p:nvGrpSpPr>
        <p:grpSpPr bwMode="auto">
          <a:xfrm>
            <a:off x="2247900" y="3862388"/>
            <a:ext cx="5372100" cy="527050"/>
            <a:chOff x="1176" y="2352"/>
            <a:chExt cx="3384" cy="332"/>
          </a:xfrm>
        </p:grpSpPr>
        <p:sp>
          <p:nvSpPr>
            <p:cNvPr id="674940" name="Rectangle 124"/>
            <p:cNvSpPr>
              <a:spLocks noChangeArrowheads="1"/>
            </p:cNvSpPr>
            <p:nvPr/>
          </p:nvSpPr>
          <p:spPr bwMode="auto">
            <a:xfrm>
              <a:off x="1176" y="2352"/>
              <a:ext cx="3384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140" name="Rectangle 125"/>
            <p:cNvSpPr>
              <a:spLocks noChangeArrowheads="1"/>
            </p:cNvSpPr>
            <p:nvPr/>
          </p:nvSpPr>
          <p:spPr bwMode="auto">
            <a:xfrm>
              <a:off x="4228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41" name="Rectangle 126"/>
            <p:cNvSpPr>
              <a:spLocks noChangeArrowheads="1"/>
            </p:cNvSpPr>
            <p:nvPr/>
          </p:nvSpPr>
          <p:spPr bwMode="auto">
            <a:xfrm>
              <a:off x="2484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42" name="Rectangle 127"/>
            <p:cNvSpPr>
              <a:spLocks noChangeArrowheads="1"/>
            </p:cNvSpPr>
            <p:nvPr/>
          </p:nvSpPr>
          <p:spPr bwMode="auto">
            <a:xfrm>
              <a:off x="1176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43" name="Rectangle 128"/>
            <p:cNvSpPr>
              <a:spLocks noChangeArrowheads="1"/>
            </p:cNvSpPr>
            <p:nvPr/>
          </p:nvSpPr>
          <p:spPr bwMode="auto">
            <a:xfrm>
              <a:off x="1612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44" name="Rectangle 129"/>
            <p:cNvSpPr>
              <a:spLocks noChangeArrowheads="1"/>
            </p:cNvSpPr>
            <p:nvPr/>
          </p:nvSpPr>
          <p:spPr bwMode="auto">
            <a:xfrm>
              <a:off x="2048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45" name="Rectangle 130"/>
            <p:cNvSpPr>
              <a:spLocks noChangeArrowheads="1"/>
            </p:cNvSpPr>
            <p:nvPr/>
          </p:nvSpPr>
          <p:spPr bwMode="auto">
            <a:xfrm>
              <a:off x="2920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46" name="Rectangle 131"/>
            <p:cNvSpPr>
              <a:spLocks noChangeArrowheads="1"/>
            </p:cNvSpPr>
            <p:nvPr/>
          </p:nvSpPr>
          <p:spPr bwMode="auto">
            <a:xfrm>
              <a:off x="3356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  <p:sp>
          <p:nvSpPr>
            <p:cNvPr id="89147" name="Rectangle 132"/>
            <p:cNvSpPr>
              <a:spLocks noChangeArrowheads="1"/>
            </p:cNvSpPr>
            <p:nvPr/>
          </p:nvSpPr>
          <p:spPr bwMode="auto">
            <a:xfrm>
              <a:off x="3792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</p:grpSp>
      <p:sp>
        <p:nvSpPr>
          <p:cNvPr id="674950" name="AutoShape 134"/>
          <p:cNvSpPr>
            <a:spLocks noChangeArrowheads="1"/>
          </p:cNvSpPr>
          <p:nvPr/>
        </p:nvSpPr>
        <p:spPr bwMode="auto">
          <a:xfrm flipV="1">
            <a:off x="1638300" y="5340350"/>
            <a:ext cx="609600" cy="1112838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1" name="Text Box 135"/>
          <p:cNvSpPr txBox="1">
            <a:spLocks noChangeArrowheads="1"/>
          </p:cNvSpPr>
          <p:nvPr/>
        </p:nvSpPr>
        <p:spPr bwMode="auto">
          <a:xfrm>
            <a:off x="288925" y="5665788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674952" name="AutoShape 136"/>
          <p:cNvSpPr>
            <a:spLocks noChangeArrowheads="1"/>
          </p:cNvSpPr>
          <p:nvPr/>
        </p:nvSpPr>
        <p:spPr bwMode="auto">
          <a:xfrm flipV="1">
            <a:off x="1638300" y="4602163"/>
            <a:ext cx="609600" cy="1112837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3" name="Text Box 137"/>
          <p:cNvSpPr txBox="1">
            <a:spLocks noChangeArrowheads="1"/>
          </p:cNvSpPr>
          <p:nvPr/>
        </p:nvSpPr>
        <p:spPr bwMode="auto">
          <a:xfrm>
            <a:off x="288925" y="4927600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674954" name="AutoShape 138"/>
          <p:cNvSpPr>
            <a:spLocks noChangeArrowheads="1"/>
          </p:cNvSpPr>
          <p:nvPr/>
        </p:nvSpPr>
        <p:spPr bwMode="auto">
          <a:xfrm flipV="1">
            <a:off x="1638300" y="3862388"/>
            <a:ext cx="609600" cy="1112837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5" name="Text Box 139"/>
          <p:cNvSpPr txBox="1">
            <a:spLocks noChangeArrowheads="1"/>
          </p:cNvSpPr>
          <p:nvPr/>
        </p:nvSpPr>
        <p:spPr bwMode="auto">
          <a:xfrm>
            <a:off x="288925" y="4187825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grpSp>
        <p:nvGrpSpPr>
          <p:cNvPr id="89154" name="Group 78"/>
          <p:cNvGrpSpPr>
            <a:grpSpLocks/>
          </p:cNvGrpSpPr>
          <p:nvPr/>
        </p:nvGrpSpPr>
        <p:grpSpPr bwMode="auto">
          <a:xfrm>
            <a:off x="2286000" y="6072188"/>
            <a:ext cx="5327650" cy="527050"/>
            <a:chOff x="2286000" y="5943600"/>
            <a:chExt cx="5327650" cy="527050"/>
          </a:xfrm>
        </p:grpSpPr>
        <p:sp>
          <p:nvSpPr>
            <p:cNvPr id="89155" name="Rectangle 56"/>
            <p:cNvSpPr>
              <a:spLocks noChangeArrowheads="1"/>
            </p:cNvSpPr>
            <p:nvPr/>
          </p:nvSpPr>
          <p:spPr bwMode="auto">
            <a:xfrm>
              <a:off x="70866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56" name="Rectangle 57"/>
            <p:cNvSpPr>
              <a:spLocks noChangeArrowheads="1"/>
            </p:cNvSpPr>
            <p:nvPr/>
          </p:nvSpPr>
          <p:spPr bwMode="auto">
            <a:xfrm>
              <a:off x="43180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57" name="Rectangle 58"/>
            <p:cNvSpPr>
              <a:spLocks noChangeArrowheads="1"/>
            </p:cNvSpPr>
            <p:nvPr/>
          </p:nvSpPr>
          <p:spPr bwMode="auto">
            <a:xfrm>
              <a:off x="22860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58" name="Rectangle 59"/>
            <p:cNvSpPr>
              <a:spLocks noChangeArrowheads="1"/>
            </p:cNvSpPr>
            <p:nvPr/>
          </p:nvSpPr>
          <p:spPr bwMode="auto">
            <a:xfrm>
              <a:off x="29337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59" name="Rectangle 60"/>
            <p:cNvSpPr>
              <a:spLocks noChangeArrowheads="1"/>
            </p:cNvSpPr>
            <p:nvPr/>
          </p:nvSpPr>
          <p:spPr bwMode="auto">
            <a:xfrm>
              <a:off x="36258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60" name="Rectangle 61"/>
            <p:cNvSpPr>
              <a:spLocks noChangeArrowheads="1"/>
            </p:cNvSpPr>
            <p:nvPr/>
          </p:nvSpPr>
          <p:spPr bwMode="auto">
            <a:xfrm>
              <a:off x="50101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61" name="Rectangle 62"/>
            <p:cNvSpPr>
              <a:spLocks noChangeArrowheads="1"/>
            </p:cNvSpPr>
            <p:nvPr/>
          </p:nvSpPr>
          <p:spPr bwMode="auto">
            <a:xfrm>
              <a:off x="57023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62" name="Rectangle 63"/>
            <p:cNvSpPr>
              <a:spLocks noChangeArrowheads="1"/>
            </p:cNvSpPr>
            <p:nvPr/>
          </p:nvSpPr>
          <p:spPr bwMode="auto">
            <a:xfrm>
              <a:off x="63944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5638800" y="762000"/>
            <a:ext cx="3276600" cy="1285875"/>
          </a:xfrm>
          <a:prstGeom prst="wedgeRoundRectCallout">
            <a:avLst>
              <a:gd name="adj1" fmla="val -77227"/>
              <a:gd name="adj2" fmla="val 3246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A: input (unsorted)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B: output (sorted)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C: temporary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74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7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7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7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91139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Merge Sort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2000" y="4419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2000" y="49530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 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2000" y="4419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4" name="TextBox 83"/>
          <p:cNvSpPr>
            <a:spLocks noChangeArrowheads="1"/>
          </p:cNvSpPr>
          <p:nvPr/>
        </p:nvSpPr>
        <p:spPr bwMode="auto">
          <a:xfrm>
            <a:off x="5334000" y="2133600"/>
            <a:ext cx="3657600" cy="1484313"/>
          </a:xfrm>
          <a:prstGeom prst="wedgeRoundRectCallout">
            <a:avLst>
              <a:gd name="adj1" fmla="val -74741"/>
              <a:gd name="adj2" fmla="val 105616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3" grpId="0"/>
      <p:bldP spid="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93187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Merge Sort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2000" y="4419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2000" y="49530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2000" y="4419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10200" y="1295400"/>
            <a:ext cx="3505200" cy="1531938"/>
          </a:xfrm>
          <a:prstGeom prst="wedgeRoundRectCallout">
            <a:avLst>
              <a:gd name="adj1" fmla="val -59991"/>
              <a:gd name="adj2" fmla="val 152245"/>
              <a:gd name="adj3" fmla="val 16667"/>
            </a:avLst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3: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3" grpId="0"/>
      <p:bldP spid="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Merge Sort</a:t>
            </a:r>
          </a:p>
        </p:txBody>
      </p:sp>
      <p:grpSp>
        <p:nvGrpSpPr>
          <p:cNvPr id="95235" name="Group 18"/>
          <p:cNvGrpSpPr>
            <a:grpSpLocks/>
          </p:cNvGrpSpPr>
          <p:nvPr/>
        </p:nvGrpSpPr>
        <p:grpSpPr bwMode="auto">
          <a:xfrm>
            <a:off x="2154238" y="1666875"/>
            <a:ext cx="4856162" cy="1133475"/>
            <a:chOff x="1178" y="857"/>
            <a:chExt cx="3059" cy="714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 lg n)</a:t>
              </a:r>
            </a:p>
          </p:txBody>
        </p:sp>
        <p:sp>
          <p:nvSpPr>
            <p:cNvPr id="613380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Work:</a:t>
              </a:r>
            </a:p>
          </p:txBody>
        </p:sp>
        <p:sp>
          <p:nvSpPr>
            <p:cNvPr id="613381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</a:t>
              </a:r>
            </a:p>
          </p:txBody>
        </p:sp>
        <p:sp>
          <p:nvSpPr>
            <p:cNvPr id="613382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000250" y="3810000"/>
            <a:ext cx="5430838" cy="1022350"/>
            <a:chOff x="714" y="2558"/>
            <a:chExt cx="3421" cy="644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grpSp>
          <p:nvGrpSpPr>
            <p:cNvPr id="95242" name="Group 10"/>
            <p:cNvGrpSpPr>
              <a:grpSpLocks/>
            </p:cNvGrpSpPr>
            <p:nvPr/>
          </p:nvGrpSpPr>
          <p:grpSpPr bwMode="auto">
            <a:xfrm>
              <a:off x="2191" y="2558"/>
              <a:ext cx="1944" cy="644"/>
              <a:chOff x="3358" y="3450"/>
              <a:chExt cx="1944" cy="644"/>
            </a:xfrm>
          </p:grpSpPr>
          <p:grpSp>
            <p:nvGrpSpPr>
              <p:cNvPr id="95243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T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100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(lg n)</a:t>
                </a:r>
              </a:p>
            </p:txBody>
          </p:sp>
        </p:grpSp>
      </p:grpSp>
      <p:sp>
        <p:nvSpPr>
          <p:cNvPr id="95248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577975" y="5410200"/>
            <a:ext cx="6042025" cy="4365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  <a:sym typeface="Times New Roman" pitchFamily="18" charset="0"/>
              </a:rPr>
              <a:t>We need to parallelize the merge!</a:t>
            </a:r>
          </a:p>
        </p:txBody>
      </p:sp>
      <p:grpSp>
        <p:nvGrpSpPr>
          <p:cNvPr id="19" name="Group 24"/>
          <p:cNvGrpSpPr>
            <a:grpSpLocks/>
          </p:cNvGrpSpPr>
          <p:nvPr/>
        </p:nvGrpSpPr>
        <p:grpSpPr bwMode="auto">
          <a:xfrm>
            <a:off x="6324600" y="2438400"/>
            <a:ext cx="1831975" cy="1063625"/>
            <a:chOff x="4375" y="962"/>
            <a:chExt cx="1154" cy="670"/>
          </a:xfrm>
        </p:grpSpPr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>
              <a:off x="4375" y="962"/>
              <a:ext cx="1154" cy="670"/>
            </a:xfrm>
            <a:prstGeom prst="wedgeRoundRectCallout">
              <a:avLst>
                <a:gd name="adj1" fmla="val -32856"/>
                <a:gd name="adj2" fmla="val 93793"/>
                <a:gd name="adj3" fmla="val 16667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25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4611" y="1133"/>
              <a:ext cx="706" cy="3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800" kern="10" spc="36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</a:rPr>
                <a:t>PUNY!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901" name="Rectangle 37"/>
          <p:cNvSpPr>
            <a:spLocks noChangeArrowheads="1"/>
          </p:cNvSpPr>
          <p:nvPr/>
        </p:nvSpPr>
        <p:spPr bwMode="auto">
          <a:xfrm>
            <a:off x="1616075" y="1695450"/>
            <a:ext cx="65532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902" name="Rectangle 38"/>
          <p:cNvSpPr>
            <a:spLocks noChangeArrowheads="1"/>
          </p:cNvSpPr>
          <p:nvPr/>
        </p:nvSpPr>
        <p:spPr bwMode="auto">
          <a:xfrm>
            <a:off x="1597025" y="3646488"/>
            <a:ext cx="4953000" cy="541337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1006475" y="3656013"/>
            <a:ext cx="549275" cy="5318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>
                <a:solidFill>
                  <a:srgbClr val="000000"/>
                </a:solidFill>
                <a:latin typeface="+mn-lt"/>
                <a:cs typeface="+mn-cs"/>
              </a:rPr>
              <a:t>B</a:t>
            </a:r>
          </a:p>
        </p:txBody>
      </p:sp>
      <p:sp>
        <p:nvSpPr>
          <p:cNvPr id="676871" name="Text Box 7"/>
          <p:cNvSpPr txBox="1">
            <a:spLocks noChangeArrowheads="1"/>
          </p:cNvSpPr>
          <p:nvPr/>
        </p:nvSpPr>
        <p:spPr bwMode="auto">
          <a:xfrm>
            <a:off x="1006475" y="1681163"/>
            <a:ext cx="549275" cy="5318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676872" name="Text Box 8"/>
          <p:cNvSpPr txBox="1">
            <a:spLocks noChangeArrowheads="1"/>
          </p:cNvSpPr>
          <p:nvPr/>
        </p:nvSpPr>
        <p:spPr bwMode="auto">
          <a:xfrm>
            <a:off x="1616075" y="1354138"/>
            <a:ext cx="2889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cs typeface="+mn-cs"/>
              </a:rPr>
              <a:t>0</a:t>
            </a:r>
            <a:endParaRPr lang="en-US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3" name="Text Box 9"/>
          <p:cNvSpPr txBox="1">
            <a:spLocks noChangeArrowheads="1"/>
          </p:cNvSpPr>
          <p:nvPr/>
        </p:nvSpPr>
        <p:spPr bwMode="auto">
          <a:xfrm>
            <a:off x="8121650" y="1354138"/>
            <a:ext cx="488950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>
                <a:solidFill>
                  <a:srgbClr val="000000"/>
                </a:solidFill>
                <a:latin typeface="+mn-lt"/>
                <a:cs typeface="+mn-cs"/>
              </a:rPr>
              <a:t>na</a:t>
            </a:r>
            <a:endParaRPr lang="en-US" sz="16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4" name="Text Box 10"/>
          <p:cNvSpPr txBox="1">
            <a:spLocks noChangeArrowheads="1"/>
          </p:cNvSpPr>
          <p:nvPr/>
        </p:nvSpPr>
        <p:spPr bwMode="auto">
          <a:xfrm>
            <a:off x="1616075" y="4267200"/>
            <a:ext cx="2889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cs typeface="+mn-cs"/>
              </a:rPr>
              <a:t>0</a:t>
            </a:r>
            <a:endParaRPr lang="en-US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5" name="Text Box 11"/>
          <p:cNvSpPr txBox="1">
            <a:spLocks noChangeArrowheads="1"/>
          </p:cNvSpPr>
          <p:nvPr/>
        </p:nvSpPr>
        <p:spPr bwMode="auto">
          <a:xfrm>
            <a:off x="6492875" y="4267200"/>
            <a:ext cx="5175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 err="1">
                <a:solidFill>
                  <a:srgbClr val="000000"/>
                </a:solidFill>
                <a:latin typeface="+mn-lt"/>
                <a:cs typeface="+mn-cs"/>
              </a:rPr>
              <a:t>nb</a:t>
            </a:r>
            <a:endParaRPr lang="en-US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6" name="Text Box 12"/>
          <p:cNvSpPr txBox="1">
            <a:spLocks noChangeArrowheads="1"/>
          </p:cNvSpPr>
          <p:nvPr/>
        </p:nvSpPr>
        <p:spPr bwMode="auto">
          <a:xfrm>
            <a:off x="7010400" y="3651250"/>
            <a:ext cx="1676400" cy="5318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na ≥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nb</a:t>
            </a:r>
          </a:p>
        </p:txBody>
      </p:sp>
      <p:sp>
        <p:nvSpPr>
          <p:cNvPr id="97291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839200" cy="912813"/>
          </a:xfrm>
        </p:spPr>
        <p:txBody>
          <a:bodyPr/>
          <a:lstStyle/>
          <a:p>
            <a:r>
              <a:rPr lang="en-US" sz="4400"/>
              <a:t>Parallel Merge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660525" y="3714750"/>
            <a:ext cx="4313238" cy="482600"/>
            <a:chOff x="844" y="2147"/>
            <a:chExt cx="2717" cy="304"/>
          </a:xfrm>
        </p:grpSpPr>
        <p:sp>
          <p:nvSpPr>
            <p:cNvPr id="676884" name="Text Box 20"/>
            <p:cNvSpPr txBox="1">
              <a:spLocks noChangeArrowheads="1"/>
            </p:cNvSpPr>
            <p:nvPr/>
          </p:nvSpPr>
          <p:spPr bwMode="auto">
            <a:xfrm>
              <a:off x="844" y="2147"/>
              <a:ext cx="1157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≤ A[ma]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76885" name="Text Box 21"/>
            <p:cNvSpPr txBox="1">
              <a:spLocks noChangeArrowheads="1"/>
            </p:cNvSpPr>
            <p:nvPr/>
          </p:nvSpPr>
          <p:spPr bwMode="auto">
            <a:xfrm>
              <a:off x="2404" y="2147"/>
              <a:ext cx="1157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tIns="91440" bIns="0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≥ A[ma]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2890838" y="4257675"/>
            <a:ext cx="184150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>
              <a:solidFill>
                <a:srgbClr val="000000"/>
              </a:solidFill>
              <a:latin typeface="+mn-lt"/>
              <a:cs typeface="+mn-cs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590800" y="2212975"/>
            <a:ext cx="2460625" cy="2435225"/>
            <a:chOff x="1430" y="1201"/>
            <a:chExt cx="1550" cy="1534"/>
          </a:xfrm>
        </p:grpSpPr>
        <p:sp>
          <p:nvSpPr>
            <p:cNvPr id="676888" name="Line 24"/>
            <p:cNvSpPr>
              <a:spLocks noChangeShapeType="1"/>
            </p:cNvSpPr>
            <p:nvPr/>
          </p:nvSpPr>
          <p:spPr bwMode="auto">
            <a:xfrm>
              <a:off x="1968" y="2112"/>
              <a:ext cx="0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cxnSp>
          <p:nvCxnSpPr>
            <p:cNvPr id="97298" name="AutoShape 25"/>
            <p:cNvCxnSpPr>
              <a:cxnSpLocks noChangeShapeType="1"/>
            </p:cNvCxnSpPr>
            <p:nvPr/>
          </p:nvCxnSpPr>
          <p:spPr bwMode="auto">
            <a:xfrm rot="5400000">
              <a:off x="1968" y="1201"/>
              <a:ext cx="911" cy="912"/>
            </a:xfrm>
            <a:prstGeom prst="curvedConnector3">
              <a:avLst>
                <a:gd name="adj1" fmla="val 49944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 type="stealth" w="lg" len="lg"/>
            </a:ln>
          </p:spPr>
        </p:cxnSp>
        <p:sp>
          <p:nvSpPr>
            <p:cNvPr id="676890" name="Text Box 26"/>
            <p:cNvSpPr txBox="1">
              <a:spLocks noChangeArrowheads="1"/>
            </p:cNvSpPr>
            <p:nvPr/>
          </p:nvSpPr>
          <p:spPr bwMode="auto">
            <a:xfrm>
              <a:off x="1728" y="1535"/>
              <a:ext cx="1252" cy="189"/>
            </a:xfrm>
            <a:prstGeom prst="rect">
              <a:avLst/>
            </a:prstGeom>
            <a:solidFill>
              <a:srgbClr val="CCECFF"/>
            </a:solidFill>
            <a:ln w="50800">
              <a:noFill/>
              <a:miter lim="800000"/>
              <a:headEnd/>
              <a:tailEnd/>
            </a:ln>
            <a:effectLst/>
          </p:spPr>
          <p:txBody>
            <a:bodyPr tIns="91440" bIns="0" anchor="ctr" anchorCtr="1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tx2"/>
                  </a:solidFill>
                  <a:latin typeface="+mn-lt"/>
                  <a:cs typeface="+mn-cs"/>
                </a:rPr>
                <a:t>Binary Search</a:t>
              </a:r>
            </a:p>
          </p:txBody>
        </p:sp>
        <p:sp>
          <p:nvSpPr>
            <p:cNvPr id="676891" name="Text Box 27"/>
            <p:cNvSpPr txBox="1">
              <a:spLocks noChangeArrowheads="1"/>
            </p:cNvSpPr>
            <p:nvPr/>
          </p:nvSpPr>
          <p:spPr bwMode="auto">
            <a:xfrm>
              <a:off x="1430" y="2495"/>
              <a:ext cx="217" cy="24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  <a:cs typeface="+mn-cs"/>
                </a:rPr>
                <a:t>mb-1</a:t>
              </a:r>
            </a:p>
          </p:txBody>
        </p:sp>
        <p:sp>
          <p:nvSpPr>
            <p:cNvPr id="676892" name="Text Box 28"/>
            <p:cNvSpPr txBox="1">
              <a:spLocks noChangeArrowheads="1"/>
            </p:cNvSpPr>
            <p:nvPr/>
          </p:nvSpPr>
          <p:spPr bwMode="auto">
            <a:xfrm>
              <a:off x="1991" y="2493"/>
              <a:ext cx="373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dirty="0" err="1">
                  <a:solidFill>
                    <a:srgbClr val="000000"/>
                  </a:solidFill>
                  <a:latin typeface="+mn-lt"/>
                  <a:cs typeface="+mn-cs"/>
                </a:rPr>
                <a:t>mb</a:t>
              </a:r>
              <a:endParaRPr lang="en-US" sz="2000" dirty="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958850" y="2247900"/>
            <a:ext cx="6648450" cy="1395413"/>
            <a:chOff x="604" y="1180"/>
            <a:chExt cx="4188" cy="879"/>
          </a:xfrm>
        </p:grpSpPr>
        <p:sp>
          <p:nvSpPr>
            <p:cNvPr id="676894" name="AutoShape 30"/>
            <p:cNvSpPr>
              <a:spLocks noChangeArrowheads="1"/>
            </p:cNvSpPr>
            <p:nvPr/>
          </p:nvSpPr>
          <p:spPr bwMode="auto">
            <a:xfrm rot="1500000">
              <a:off x="1476" y="1180"/>
              <a:ext cx="302" cy="879"/>
            </a:xfrm>
            <a:prstGeom prst="upDownArrow">
              <a:avLst>
                <a:gd name="adj1" fmla="val 50000"/>
                <a:gd name="adj2" fmla="val 58212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676895" name="Text Box 31"/>
            <p:cNvSpPr txBox="1">
              <a:spLocks noChangeArrowheads="1"/>
            </p:cNvSpPr>
            <p:nvPr/>
          </p:nvSpPr>
          <p:spPr bwMode="auto">
            <a:xfrm>
              <a:off x="604" y="1468"/>
              <a:ext cx="894" cy="42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accent2"/>
                  </a:solidFill>
                  <a:latin typeface="+mn-lt"/>
                  <a:cs typeface="+mn-cs"/>
                </a:rPr>
                <a:t>Recursive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 err="1">
                  <a:solidFill>
                    <a:schemeClr val="accent2"/>
                  </a:solidFill>
                  <a:latin typeface="+mn-lt"/>
                  <a:cs typeface="+mn-cs"/>
                </a:rPr>
                <a:t>P_Merge</a:t>
              </a:r>
              <a:endParaRPr lang="en-US" sz="1600" b="1" dirty="0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  <p:sp>
          <p:nvSpPr>
            <p:cNvPr id="676896" name="AutoShape 32"/>
            <p:cNvSpPr>
              <a:spLocks noChangeArrowheads="1"/>
            </p:cNvSpPr>
            <p:nvPr/>
          </p:nvSpPr>
          <p:spPr bwMode="auto">
            <a:xfrm rot="1500000">
              <a:off x="3480" y="1180"/>
              <a:ext cx="332" cy="878"/>
            </a:xfrm>
            <a:prstGeom prst="upDownArrow">
              <a:avLst>
                <a:gd name="adj1" fmla="val 50000"/>
                <a:gd name="adj2" fmla="val 52892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676897" name="Text Box 33"/>
            <p:cNvSpPr txBox="1">
              <a:spLocks noChangeArrowheads="1"/>
            </p:cNvSpPr>
            <p:nvPr/>
          </p:nvSpPr>
          <p:spPr bwMode="auto">
            <a:xfrm>
              <a:off x="3898" y="1468"/>
              <a:ext cx="894" cy="42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accent2"/>
                  </a:solidFill>
                  <a:latin typeface="+mn-lt"/>
                  <a:cs typeface="+mn-cs"/>
                </a:rPr>
                <a:t>Recursive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 err="1">
                  <a:solidFill>
                    <a:schemeClr val="accent2"/>
                  </a:solidFill>
                  <a:latin typeface="+mn-lt"/>
                  <a:cs typeface="+mn-cs"/>
                </a:rPr>
                <a:t>P_Merge</a:t>
              </a:r>
              <a:endParaRPr lang="en-US" sz="1600" b="1" dirty="0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308225" y="1352550"/>
            <a:ext cx="5265738" cy="922338"/>
            <a:chOff x="2308225" y="1352551"/>
            <a:chExt cx="5265738" cy="922338"/>
          </a:xfrm>
        </p:grpSpPr>
        <p:grpSp>
          <p:nvGrpSpPr>
            <p:cNvPr id="97308" name="Group 40"/>
            <p:cNvGrpSpPr>
              <a:grpSpLocks/>
            </p:cNvGrpSpPr>
            <p:nvPr/>
          </p:nvGrpSpPr>
          <p:grpSpPr bwMode="auto">
            <a:xfrm>
              <a:off x="2308225" y="1352551"/>
              <a:ext cx="5265738" cy="922338"/>
              <a:chOff x="1252" y="623"/>
              <a:chExt cx="3317" cy="581"/>
            </a:xfrm>
          </p:grpSpPr>
          <p:sp>
            <p:nvSpPr>
              <p:cNvPr id="676880" name="Text Box 16"/>
              <p:cNvSpPr txBox="1">
                <a:spLocks noChangeArrowheads="1"/>
              </p:cNvSpPr>
              <p:nvPr/>
            </p:nvSpPr>
            <p:spPr bwMode="auto">
              <a:xfrm>
                <a:off x="2218" y="623"/>
                <a:ext cx="1324" cy="24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+mn-cs"/>
                  </a:rPr>
                  <a:t>ma = </a:t>
                </a:r>
                <a:r>
                  <a:rPr lang="en-US" sz="2000" dirty="0" err="1">
                    <a:solidFill>
                      <a:srgbClr val="000000"/>
                    </a:solidFill>
                    <a:latin typeface="+mn-lt"/>
                    <a:cs typeface="+mn-cs"/>
                  </a:rPr>
                  <a:t>na</a:t>
                </a:r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+mn-cs"/>
                  </a:rPr>
                  <a:t>/2</a:t>
                </a:r>
                <a:endParaRPr lang="en-US" sz="1600" dirty="0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76881" name="Text Box 17"/>
              <p:cNvSpPr txBox="1">
                <a:spLocks noChangeArrowheads="1"/>
              </p:cNvSpPr>
              <p:nvPr/>
            </p:nvSpPr>
            <p:spPr bwMode="auto">
              <a:xfrm>
                <a:off x="1252" y="900"/>
                <a:ext cx="1157" cy="30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≤ A[ma]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76882" name="Text Box 18"/>
              <p:cNvSpPr txBox="1">
                <a:spLocks noChangeArrowheads="1"/>
              </p:cNvSpPr>
              <p:nvPr/>
            </p:nvSpPr>
            <p:spPr bwMode="auto">
              <a:xfrm>
                <a:off x="3412" y="900"/>
                <a:ext cx="1157" cy="30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≥ A[ma]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76903" name="Rectangle 39"/>
            <p:cNvSpPr>
              <a:spLocks noChangeArrowheads="1"/>
            </p:cNvSpPr>
            <p:nvPr/>
          </p:nvSpPr>
          <p:spPr bwMode="auto">
            <a:xfrm>
              <a:off x="4664075" y="1698626"/>
              <a:ext cx="415925" cy="530225"/>
            </a:xfrm>
            <a:prstGeom prst="rect">
              <a:avLst/>
            </a:prstGeom>
            <a:solidFill>
              <a:srgbClr val="FFFFCC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60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676906" name="Text Box 42"/>
          <p:cNvSpPr txBox="1">
            <a:spLocks noChangeArrowheads="1"/>
          </p:cNvSpPr>
          <p:nvPr/>
        </p:nvSpPr>
        <p:spPr bwMode="auto">
          <a:xfrm>
            <a:off x="409575" y="4854575"/>
            <a:ext cx="8277225" cy="18161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cap="small" dirty="0">
                <a:solidFill>
                  <a:schemeClr val="tx2"/>
                </a:solidFill>
                <a:latin typeface="+mn-lt"/>
                <a:cs typeface="+mn-cs"/>
              </a:rPr>
              <a:t>Key Idea:</a:t>
            </a:r>
            <a:r>
              <a:rPr lang="en-US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If the total number of elements to be merged in the two arrays is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n =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+mn-cs"/>
              </a:rPr>
              <a:t>na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+mn-cs"/>
              </a:rPr>
              <a:t>nb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, the total number of elements in the larger of the two recursive merges is at most</a:t>
            </a:r>
          </a:p>
        </p:txBody>
      </p:sp>
      <p:sp>
        <p:nvSpPr>
          <p:cNvPr id="676911" name="Text Box 47"/>
          <p:cNvSpPr txBox="1">
            <a:spLocks noChangeArrowheads="1"/>
          </p:cNvSpPr>
          <p:nvPr/>
        </p:nvSpPr>
        <p:spPr bwMode="auto">
          <a:xfrm>
            <a:off x="6945313" y="6138863"/>
            <a:ext cx="1436687" cy="519112"/>
          </a:xfrm>
          <a:prstGeom prst="rect">
            <a:avLst/>
          </a:prstGeom>
          <a:solidFill>
            <a:srgbClr val="CCECFF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(3/4)</a:t>
            </a:r>
            <a:r>
              <a:rPr lang="en-US" sz="160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n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019800" y="228600"/>
            <a:ext cx="2895600" cy="892175"/>
          </a:xfrm>
          <a:prstGeom prst="wedgeRoundRectCallout">
            <a:avLst>
              <a:gd name="adj1" fmla="val -57347"/>
              <a:gd name="adj2" fmla="val 1154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Throw away at least na/2 ≥ n/4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7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906" grpId="0"/>
      <p:bldP spid="676911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4267200"/>
          </a:xfrm>
          <a:prstGeom prst="foldedCorner">
            <a:avLst>
              <a:gd name="adj" fmla="val 7503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(T *C, T *A, T *B,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if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&lt;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B, 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if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==0)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     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return;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ma =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BinarySearch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(A[ma], B,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C[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ma+mb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] = A[ma];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A, B, ma,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(C+ma+mb+1, A+ma+1,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B+mb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na-ma-1,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nb-mb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838200" y="5867400"/>
            <a:ext cx="7467600" cy="4587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Coarsen base cases for efficiency.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3200400"/>
          </a:xfrm>
          <a:prstGeom prst="foldedCorner">
            <a:avLst>
              <a:gd name="adj" fmla="val 7503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P_Merge(T *C, T *A, T *B, int na, int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(na &lt;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tx1"/>
                </a:solidFill>
              </a:rPr>
              <a:t>⋮</a:t>
            </a:r>
            <a:endParaRPr lang="en-US" sz="2000">
              <a:solidFill>
                <a:schemeClr val="tx1"/>
              </a:solidFill>
              <a:latin typeface="Lucida Sans Typewriter" pitchFamily="49" charset="0"/>
              <a:ea typeface="Lucida Sans Typewriter" pitchFamily="49" charset="0"/>
              <a:cs typeface="Lucida Sans Typewriter" pitchFamily="49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int mb = BinarySearch(A[ma], B, nb);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C[ma+mb] = A[ma];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P_Merge(C, A, B, ma, 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P_Merge(C+ma+mb+1, A+ma+1, B+mb, na-ma-1, nb-mb);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9625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(3n/4)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4959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 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9625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5029200" y="2516188"/>
            <a:ext cx="3810000" cy="1484312"/>
          </a:xfrm>
          <a:prstGeom prst="wedgeRoundRectCallout">
            <a:avLst>
              <a:gd name="adj1" fmla="val -51833"/>
              <a:gd name="adj2" fmla="val 114491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4/3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3200400"/>
          </a:xfrm>
          <a:prstGeom prst="foldedCorner">
            <a:avLst>
              <a:gd name="adj" fmla="val 7503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P_Merge(T *C, T *A, T *B, int na, int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(na &lt;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tx1"/>
                </a:solidFill>
              </a:rPr>
              <a:t>⋮</a:t>
            </a:r>
            <a:endParaRPr lang="en-US" sz="2000">
              <a:solidFill>
                <a:schemeClr val="tx1"/>
              </a:solidFill>
              <a:latin typeface="Lucida Sans Typewriter" pitchFamily="49" charset="0"/>
              <a:ea typeface="Lucida Sans Typewriter" pitchFamily="49" charset="0"/>
              <a:cs typeface="Lucida Sans Typewriter" pitchFamily="49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int mb = BinarySearch(A[ma], B, nb);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C[ma+mb] = A[ma];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P_Merge(C, A, B, ma, 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P_Merge(C+ma+mb+1, A+ma+1, B+mb, na-ma-1, nb-mb);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999038"/>
            <a:ext cx="8001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3413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3413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999038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6403975" y="2897188"/>
            <a:ext cx="1831975" cy="1063625"/>
            <a:chOff x="4034" y="1825"/>
            <a:chExt cx="1154" cy="6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>
              <a:off x="4034" y="1825"/>
              <a:ext cx="1154" cy="670"/>
            </a:xfrm>
            <a:prstGeom prst="wedgeRoundRectCallout">
              <a:avLst>
                <a:gd name="adj1" fmla="val -74716"/>
                <a:gd name="adj2" fmla="val 150059"/>
                <a:gd name="adj3" fmla="val 16667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270" y="1996"/>
              <a:ext cx="706" cy="3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kern="10" spc="36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  <a:cs typeface="+mn-cs"/>
                </a:rPr>
                <a:t>HAIRY!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62000" y="602932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Claim:</a:t>
            </a:r>
            <a:r>
              <a:rPr lang="en-US" b="1" i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Sorting</a:t>
            </a:r>
            <a:r>
              <a:rPr lang="en-US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Sorting is possibly the most frequently executed operation in computing!</a:t>
            </a:r>
            <a:endParaRPr lang="en-US"/>
          </a:p>
          <a:p>
            <a:r>
              <a:rPr lang="en-US" b="1">
                <a:solidFill>
                  <a:srgbClr val="060606"/>
                </a:solidFill>
              </a:rPr>
              <a:t>Quicksort</a:t>
            </a:r>
            <a:r>
              <a:rPr lang="en-US"/>
              <a:t> is the f</a:t>
            </a:r>
            <a:r>
              <a:rPr lang="tr-TR"/>
              <a:t>astest sorting algorithm </a:t>
            </a:r>
            <a:r>
              <a:rPr lang="en-US"/>
              <a:t>in practice </a:t>
            </a:r>
            <a:r>
              <a:rPr lang="tr-TR"/>
              <a:t>with an average running time of O(N log N), </a:t>
            </a:r>
            <a:r>
              <a:rPr lang="tr-TR">
                <a:solidFill>
                  <a:srgbClr val="FF0000"/>
                </a:solidFill>
              </a:rPr>
              <a:t>(but O(N</a:t>
            </a:r>
            <a:r>
              <a:rPr lang="tr-TR" baseline="30000">
                <a:solidFill>
                  <a:srgbClr val="FF0000"/>
                </a:solidFill>
              </a:rPr>
              <a:t>2</a:t>
            </a:r>
            <a:r>
              <a:rPr lang="tr-TR">
                <a:solidFill>
                  <a:srgbClr val="FF0000"/>
                </a:solidFill>
              </a:rPr>
              <a:t>) worst case performance)</a:t>
            </a:r>
            <a:endParaRPr lang="en-US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060606"/>
                </a:solidFill>
              </a:rPr>
              <a:t>Mergesort </a:t>
            </a:r>
            <a:r>
              <a:rPr lang="en-US"/>
              <a:t>has worst case performance of </a:t>
            </a:r>
            <a:r>
              <a:rPr lang="tr-TR"/>
              <a:t>O(N log N)</a:t>
            </a:r>
            <a:r>
              <a:rPr lang="en-US"/>
              <a:t> for sorting N elements</a:t>
            </a:r>
          </a:p>
          <a:p>
            <a:r>
              <a:rPr lang="en-US"/>
              <a:t>Both based on the recursive </a:t>
            </a:r>
            <a:r>
              <a:rPr lang="en-US" b="1">
                <a:solidFill>
                  <a:srgbClr val="060606"/>
                </a:solidFill>
              </a:rPr>
              <a:t>divide-and-conquer</a:t>
            </a:r>
            <a:r>
              <a:rPr lang="en-US"/>
              <a:t> paradigm </a:t>
            </a:r>
            <a:endParaRPr lang="en-US" b="1">
              <a:solidFill>
                <a:srgbClr val="060606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4037" name="Text Box 5"/>
          <p:cNvSpPr txBox="1">
            <a:spLocks noChangeArrowheads="1"/>
          </p:cNvSpPr>
          <p:nvPr/>
        </p:nvSpPr>
        <p:spPr bwMode="auto">
          <a:xfrm>
            <a:off x="304800" y="2374900"/>
            <a:ext cx="8382000" cy="13858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Substitution method: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Inductive hypothesis is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(k)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k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k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where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,c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&gt; 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  Prove that the relation holds, and solve for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and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  <a:endParaRPr lang="en-US" sz="1600">
              <a:solidFill>
                <a:srgbClr val="9900CC"/>
              </a:solidFill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" y="4038600"/>
            <a:ext cx="74374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7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6085" name="Rectangle 5"/>
          <p:cNvSpPr>
            <a:spLocks noChangeArrowheads="1"/>
          </p:cNvSpPr>
          <p:nvPr/>
        </p:nvSpPr>
        <p:spPr bwMode="auto">
          <a:xfrm>
            <a:off x="304800" y="4038600"/>
            <a:ext cx="74374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advClick="0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-5.55556E-7 -0.258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86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3" name="Rectangle 5"/>
          <p:cNvSpPr>
            <a:spLocks noChangeArrowheads="1"/>
          </p:cNvSpPr>
          <p:nvPr/>
        </p:nvSpPr>
        <p:spPr bwMode="auto">
          <a:xfrm>
            <a:off x="304800" y="2209800"/>
            <a:ext cx="74755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304800" y="3521075"/>
            <a:ext cx="7967663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88137" name="Rectangle 9"/>
          <p:cNvSpPr>
            <a:spLocks noChangeArrowheads="1"/>
          </p:cNvSpPr>
          <p:nvPr/>
        </p:nvSpPr>
        <p:spPr bwMode="auto">
          <a:xfrm>
            <a:off x="304800" y="3975100"/>
            <a:ext cx="8234363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+ 2 lg n 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304800" y="4508500"/>
            <a:ext cx="7042150" cy="8794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n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– (c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 +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))) –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n))</a:t>
            </a:r>
          </a:p>
        </p:txBody>
      </p:sp>
      <p:sp>
        <p:nvSpPr>
          <p:cNvPr id="688139" name="Rectangle 11"/>
          <p:cNvSpPr>
            <a:spLocks noChangeArrowheads="1"/>
          </p:cNvSpPr>
          <p:nvPr/>
        </p:nvSpPr>
        <p:spPr bwMode="auto">
          <a:xfrm>
            <a:off x="304800" y="5346700"/>
            <a:ext cx="8534400" cy="13858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	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n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 </a:t>
            </a:r>
            <a:br>
              <a:rPr lang="en-US">
                <a:solidFill>
                  <a:srgbClr val="9900CC"/>
                </a:solidFill>
                <a:sym typeface="Times New Roman" pitchFamily="18" charset="0"/>
              </a:rPr>
            </a:b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by choosing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large enough.  Choose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large enough to handle the base case.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4" grpId="0"/>
      <p:bldP spid="688137" grpId="0"/>
      <p:bldP spid="688138" grpId="0"/>
      <p:bldP spid="6881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P_Merge</a:t>
            </a:r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425825" y="1666875"/>
            <a:ext cx="3584575" cy="4333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Tx/>
              <a:buSzTx/>
              <a:buFontTx/>
              <a:buNone/>
              <a:tabLst>
                <a:tab pos="1252538" algn="r"/>
                <a:tab pos="1487488" algn="ctr"/>
                <a:tab pos="17097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2163763" y="1666875"/>
            <a:ext cx="1174750" cy="4333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3425825" y="2363788"/>
            <a:ext cx="3563938" cy="43338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Tx/>
              <a:buSzTx/>
              <a:buFontTx/>
              <a:buNone/>
              <a:tabLst>
                <a:tab pos="1252538" algn="r"/>
                <a:tab pos="1487488" algn="ctr"/>
                <a:tab pos="17097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∞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</a:t>
            </a:r>
          </a:p>
        </p:txBody>
      </p:sp>
      <p:sp>
        <p:nvSpPr>
          <p:cNvPr id="111623" name="Rectangle 6"/>
          <p:cNvSpPr>
            <a:spLocks noChangeArrowheads="1"/>
          </p:cNvSpPr>
          <p:nvPr/>
        </p:nvSpPr>
        <p:spPr bwMode="auto">
          <a:xfrm>
            <a:off x="2208213" y="2363788"/>
            <a:ext cx="1130300" cy="4333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888037" cy="1025525"/>
            <a:chOff x="702" y="2558"/>
            <a:chExt cx="3709" cy="646"/>
          </a:xfrm>
        </p:grpSpPr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11626" name="Group 10"/>
            <p:cNvGrpSpPr>
              <a:grpSpLocks/>
            </p:cNvGrpSpPr>
            <p:nvPr/>
          </p:nvGrpSpPr>
          <p:grpSpPr bwMode="auto">
            <a:xfrm>
              <a:off x="2190" y="2558"/>
              <a:ext cx="2221" cy="646"/>
              <a:chOff x="3357" y="3450"/>
              <a:chExt cx="2221" cy="646"/>
            </a:xfrm>
          </p:grpSpPr>
          <p:grpSp>
            <p:nvGrpSpPr>
              <p:cNvPr id="111627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30" cy="646"/>
                <a:chOff x="3357" y="3450"/>
                <a:chExt cx="730" cy="646"/>
              </a:xfrm>
            </p:grpSpPr>
            <p:sp>
              <p:nvSpPr>
                <p:cNvPr id="11162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42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162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689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163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37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Symbol" pitchFamily="18" charset="2"/>
                  </a:rPr>
                  <a:t>(n/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111632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ChangeArrowheads="1"/>
          </p:cNvSpPr>
          <p:nvPr/>
        </p:nvSpPr>
        <p:spPr bwMode="auto">
          <a:xfrm>
            <a:off x="1198563" y="1295400"/>
            <a:ext cx="6802437" cy="3441700"/>
          </a:xfrm>
          <a:prstGeom prst="foldedCorner">
            <a:avLst>
              <a:gd name="adj" fmla="val 9154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(T *B, T *A,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n)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if (n==1)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B[0] = A[0];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T C[n];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 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A, 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A+n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(B, C,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sp>
        <p:nvSpPr>
          <p:cNvPr id="113667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0387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5721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 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0387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876800" y="1917700"/>
            <a:ext cx="4038600" cy="1484313"/>
          </a:xfrm>
          <a:prstGeom prst="wedgeRoundRectCallout">
            <a:avLst>
              <a:gd name="adj1" fmla="val -49606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ChangeArrowheads="1"/>
          </p:cNvSpPr>
          <p:nvPr/>
        </p:nvSpPr>
        <p:spPr bwMode="auto">
          <a:xfrm>
            <a:off x="1198563" y="1295400"/>
            <a:ext cx="6802437" cy="3441700"/>
          </a:xfrm>
          <a:prstGeom prst="foldedCorner">
            <a:avLst>
              <a:gd name="adj" fmla="val 9154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(T *B, T *A,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n)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if (n==1)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B[0] = A[0];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T C[n];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 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A, 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A+n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(B, C,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sp>
        <p:nvSpPr>
          <p:cNvPr id="115715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0387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5721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0387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5029200" y="1917700"/>
            <a:ext cx="3886200" cy="1484313"/>
          </a:xfrm>
          <a:prstGeom prst="wedgeRoundRectCallout">
            <a:avLst>
              <a:gd name="adj1" fmla="val -53514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P_MergeSort</a:t>
            </a:r>
          </a:p>
        </p:txBody>
      </p:sp>
      <p:grpSp>
        <p:nvGrpSpPr>
          <p:cNvPr id="117763" name="Group 18"/>
          <p:cNvGrpSpPr>
            <a:grpSpLocks/>
          </p:cNvGrpSpPr>
          <p:nvPr/>
        </p:nvGrpSpPr>
        <p:grpSpPr bwMode="auto">
          <a:xfrm>
            <a:off x="2154238" y="1666875"/>
            <a:ext cx="4856162" cy="1155700"/>
            <a:chOff x="1178" y="857"/>
            <a:chExt cx="3059" cy="728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 lg n)</a:t>
              </a:r>
            </a:p>
          </p:txBody>
        </p:sp>
        <p:sp>
          <p:nvSpPr>
            <p:cNvPr id="117765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17766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(lg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3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n)</a:t>
              </a:r>
            </a:p>
          </p:txBody>
        </p:sp>
        <p:sp>
          <p:nvSpPr>
            <p:cNvPr id="117767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888037" cy="1025525"/>
            <a:chOff x="702" y="2558"/>
            <a:chExt cx="3709" cy="646"/>
          </a:xfrm>
        </p:grpSpPr>
        <p:sp>
          <p:nvSpPr>
            <p:cNvPr id="117769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17770" name="Group 10"/>
            <p:cNvGrpSpPr>
              <a:grpSpLocks/>
            </p:cNvGrpSpPr>
            <p:nvPr/>
          </p:nvGrpSpPr>
          <p:grpSpPr bwMode="auto">
            <a:xfrm>
              <a:off x="2190" y="2558"/>
              <a:ext cx="2221" cy="646"/>
              <a:chOff x="3357" y="3450"/>
              <a:chExt cx="2221" cy="646"/>
            </a:xfrm>
          </p:grpSpPr>
          <p:grpSp>
            <p:nvGrpSpPr>
              <p:cNvPr id="117771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30" cy="646"/>
                <a:chOff x="3357" y="3450"/>
                <a:chExt cx="730" cy="646"/>
              </a:xfrm>
            </p:grpSpPr>
            <p:sp>
              <p:nvSpPr>
                <p:cNvPr id="117772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42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7773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689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7774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37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(n/lg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117776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tr-TR"/>
              <a:t>Basic Quicksort sorting an array S works as follows:</a:t>
            </a:r>
          </a:p>
          <a:p>
            <a:pPr marL="742950" lvl="1" indent="-285750" defTabSz="914400"/>
            <a:r>
              <a:rPr lang="tr-TR"/>
              <a:t>If the number of elements 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 is </a:t>
            </a:r>
            <a:r>
              <a:rPr lang="tr-TR">
                <a:solidFill>
                  <a:srgbClr val="000099"/>
                </a:solidFill>
              </a:rPr>
              <a:t>0</a:t>
            </a:r>
            <a:r>
              <a:rPr lang="tr-TR"/>
              <a:t> or </a:t>
            </a:r>
            <a:r>
              <a:rPr lang="tr-TR">
                <a:solidFill>
                  <a:srgbClr val="000099"/>
                </a:solidFill>
              </a:rPr>
              <a:t>1</a:t>
            </a:r>
            <a:r>
              <a:rPr lang="tr-TR"/>
              <a:t>, then return.</a:t>
            </a:r>
          </a:p>
          <a:p>
            <a:pPr marL="742950" lvl="1" indent="-285750" defTabSz="914400"/>
            <a:r>
              <a:rPr lang="tr-TR"/>
              <a:t>Pick any element </a:t>
            </a:r>
            <a:r>
              <a:rPr lang="tr-TR" i="1">
                <a:solidFill>
                  <a:srgbClr val="000099"/>
                </a:solidFill>
              </a:rPr>
              <a:t>v</a:t>
            </a:r>
            <a:r>
              <a:rPr lang="tr-TR">
                <a:solidFill>
                  <a:srgbClr val="000099"/>
                </a:solidFill>
              </a:rPr>
              <a:t> </a:t>
            </a:r>
            <a:r>
              <a:rPr lang="tr-TR"/>
              <a:t>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. Call this </a:t>
            </a:r>
            <a:r>
              <a:rPr lang="tr-TR">
                <a:solidFill>
                  <a:srgbClr val="000099"/>
                </a:solidFill>
              </a:rPr>
              <a:t>pivot</a:t>
            </a:r>
            <a:r>
              <a:rPr lang="tr-TR"/>
              <a:t>.</a:t>
            </a:r>
          </a:p>
          <a:p>
            <a:pPr marL="742950" lvl="1" indent="-285750" defTabSz="914400"/>
            <a:r>
              <a:rPr lang="tr-TR"/>
              <a:t>Partition the set </a:t>
            </a:r>
            <a:r>
              <a:rPr lang="tr-TR">
                <a:solidFill>
                  <a:srgbClr val="000099"/>
                </a:solidFill>
              </a:rPr>
              <a:t>S-{v} </a:t>
            </a:r>
            <a:r>
              <a:rPr lang="tr-TR"/>
              <a:t>into two disjoint groups: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1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 v}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2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 v}</a:t>
            </a:r>
          </a:p>
          <a:p>
            <a:pPr marL="742950" lvl="1" indent="-285750" defTabSz="914400"/>
            <a:r>
              <a:rPr lang="tr-TR" b="1"/>
              <a:t>Return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1</a:t>
            </a:r>
            <a:r>
              <a:rPr lang="tr-TR" b="1">
                <a:solidFill>
                  <a:srgbClr val="000099"/>
                </a:solidFill>
              </a:rPr>
              <a:t>)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v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2</a:t>
            </a:r>
            <a:r>
              <a:rPr lang="tr-TR" b="1">
                <a:solidFill>
                  <a:srgbClr val="000099"/>
                </a:solidFill>
              </a:rPr>
              <a:t>)</a:t>
            </a:r>
          </a:p>
          <a:p>
            <a:pPr lvl="2" defTabSz="914400"/>
            <a:endParaRPr lang="tr-TR" b="1">
              <a:solidFill>
                <a:srgbClr val="000099"/>
              </a:solidFill>
            </a:endParaRPr>
          </a:p>
          <a:p>
            <a:pPr marL="742950" lvl="1" indent="-285750" defTabSz="914400"/>
            <a:endParaRPr lang="tr-TR"/>
          </a:p>
          <a:p>
            <a:pPr marL="742950" lvl="1" indent="-285750" defTabSz="91440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5171" name="Oval 3"/>
          <p:cNvSpPr>
            <a:spLocks noChangeArrowheads="1"/>
          </p:cNvSpPr>
          <p:nvPr/>
        </p:nvSpPr>
        <p:spPr bwMode="auto">
          <a:xfrm>
            <a:off x="1524000" y="14478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8035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641725" y="2420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4556125" y="1963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60801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25749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5241925" y="2192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37941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6308725" y="2420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5394325" y="1735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3946525" y="3030538"/>
            <a:ext cx="13858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Select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2" name="Oval 14"/>
          <p:cNvSpPr>
            <a:spLocks noChangeArrowheads="1"/>
          </p:cNvSpPr>
          <p:nvPr/>
        </p:nvSpPr>
        <p:spPr bwMode="auto">
          <a:xfrm>
            <a:off x="1447800" y="37338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27273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3565525" y="4706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4479925" y="4249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60039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2498725" y="4554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5165725" y="4478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37179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6232525" y="4706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91" name="Text Box 23"/>
          <p:cNvSpPr txBox="1">
            <a:spLocks noChangeArrowheads="1"/>
          </p:cNvSpPr>
          <p:nvPr/>
        </p:nvSpPr>
        <p:spPr bwMode="auto">
          <a:xfrm>
            <a:off x="5318125" y="4021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6195" name="Oval 3"/>
          <p:cNvSpPr>
            <a:spLocks noChangeArrowheads="1"/>
          </p:cNvSpPr>
          <p:nvPr/>
        </p:nvSpPr>
        <p:spPr bwMode="auto">
          <a:xfrm>
            <a:off x="1447800" y="12954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27273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565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4799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6003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2498725" y="2116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5165725" y="2039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3717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6232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5318125" y="1582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5" name="Text Box 13"/>
          <p:cNvSpPr txBox="1">
            <a:spLocks noChangeArrowheads="1"/>
          </p:cNvSpPr>
          <p:nvPr/>
        </p:nvSpPr>
        <p:spPr bwMode="auto">
          <a:xfrm>
            <a:off x="3489325" y="2878138"/>
            <a:ext cx="2481263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Partition around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6" name="Oval 14"/>
          <p:cNvSpPr>
            <a:spLocks noChangeArrowheads="1"/>
          </p:cNvSpPr>
          <p:nvPr/>
        </p:nvSpPr>
        <p:spPr bwMode="auto">
          <a:xfrm>
            <a:off x="1143000" y="3657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1828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3352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0" name="Oval 18"/>
          <p:cNvSpPr>
            <a:spLocks noChangeArrowheads="1"/>
          </p:cNvSpPr>
          <p:nvPr/>
        </p:nvSpPr>
        <p:spPr bwMode="auto">
          <a:xfrm>
            <a:off x="5486400" y="3733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2895600" y="4267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6172200" y="4038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7010400" y="3886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6629400" y="4419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4724400" y="4114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7219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3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6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7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7240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41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2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3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4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5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6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7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8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9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0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1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2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3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4400"/>
              <a:t>Parallelizing </a:t>
            </a:r>
            <a:r>
              <a:rPr lang="tr-TR" sz="4400"/>
              <a:t>Q</a:t>
            </a:r>
            <a:r>
              <a:rPr lang="en-US" sz="4400"/>
              <a:t>uicksort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4254500"/>
          </a:xfrm>
        </p:spPr>
        <p:txBody>
          <a:bodyPr/>
          <a:lstStyle/>
          <a:p>
            <a:pPr marL="342900" indent="-342900" defTabSz="914400"/>
            <a:r>
              <a:rPr lang="en-US"/>
              <a:t>Serial</a:t>
            </a:r>
            <a:r>
              <a:rPr lang="tr-TR"/>
              <a:t> Quicksort sort</a:t>
            </a:r>
            <a:r>
              <a:rPr lang="en-US"/>
              <a:t>s</a:t>
            </a:r>
            <a:r>
              <a:rPr lang="tr-TR"/>
              <a:t> an array S as follows:</a:t>
            </a:r>
          </a:p>
          <a:p>
            <a:pPr marL="742950" lvl="1" indent="-285750" defTabSz="914400"/>
            <a:r>
              <a:rPr lang="tr-TR"/>
              <a:t>If the number of elements 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 is </a:t>
            </a:r>
            <a:r>
              <a:rPr lang="tr-TR">
                <a:solidFill>
                  <a:srgbClr val="000099"/>
                </a:solidFill>
              </a:rPr>
              <a:t>0</a:t>
            </a:r>
            <a:r>
              <a:rPr lang="tr-TR"/>
              <a:t> or </a:t>
            </a:r>
            <a:r>
              <a:rPr lang="tr-TR">
                <a:solidFill>
                  <a:srgbClr val="000099"/>
                </a:solidFill>
              </a:rPr>
              <a:t>1</a:t>
            </a:r>
            <a:r>
              <a:rPr lang="tr-TR"/>
              <a:t>, then return.</a:t>
            </a:r>
          </a:p>
          <a:p>
            <a:pPr marL="742950" lvl="1" indent="-285750" defTabSz="914400"/>
            <a:r>
              <a:rPr lang="tr-TR"/>
              <a:t>Pick any element </a:t>
            </a:r>
            <a:r>
              <a:rPr lang="tr-TR" i="1">
                <a:solidFill>
                  <a:srgbClr val="000099"/>
                </a:solidFill>
              </a:rPr>
              <a:t>v</a:t>
            </a:r>
            <a:r>
              <a:rPr lang="tr-TR">
                <a:solidFill>
                  <a:srgbClr val="000099"/>
                </a:solidFill>
              </a:rPr>
              <a:t> </a:t>
            </a:r>
            <a:r>
              <a:rPr lang="tr-TR"/>
              <a:t>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. Call this </a:t>
            </a:r>
            <a:r>
              <a:rPr lang="tr-TR">
                <a:solidFill>
                  <a:srgbClr val="000099"/>
                </a:solidFill>
              </a:rPr>
              <a:t>pivot</a:t>
            </a:r>
            <a:r>
              <a:rPr lang="tr-TR"/>
              <a:t>.</a:t>
            </a:r>
          </a:p>
          <a:p>
            <a:pPr marL="742950" lvl="1" indent="-285750" defTabSz="914400"/>
            <a:r>
              <a:rPr lang="tr-TR"/>
              <a:t>Partition the set </a:t>
            </a:r>
            <a:r>
              <a:rPr lang="tr-TR">
                <a:solidFill>
                  <a:srgbClr val="000099"/>
                </a:solidFill>
              </a:rPr>
              <a:t>S-{v} </a:t>
            </a:r>
            <a:r>
              <a:rPr lang="tr-TR"/>
              <a:t>into two disjoint groups: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1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 v}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2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 v}</a:t>
            </a:r>
          </a:p>
          <a:p>
            <a:pPr marL="742950" lvl="1" indent="-285750" defTabSz="914400"/>
            <a:r>
              <a:rPr lang="tr-TR" b="1"/>
              <a:t>Return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1</a:t>
            </a:r>
            <a:r>
              <a:rPr lang="tr-TR" b="1">
                <a:solidFill>
                  <a:srgbClr val="000099"/>
                </a:solidFill>
              </a:rPr>
              <a:t>)</a:t>
            </a:r>
            <a:r>
              <a:rPr lang="tr-TR" b="1"/>
              <a:t> </a:t>
            </a:r>
            <a:r>
              <a:rPr lang="tr-TR" b="1" u="sng"/>
              <a:t>followed by</a:t>
            </a:r>
            <a:r>
              <a:rPr lang="tr-TR" b="1"/>
              <a:t> </a:t>
            </a:r>
            <a:r>
              <a:rPr lang="tr-TR" b="1">
                <a:solidFill>
                  <a:srgbClr val="000099"/>
                </a:solidFill>
              </a:rPr>
              <a:t>v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2</a:t>
            </a:r>
            <a:r>
              <a:rPr lang="tr-TR" b="1">
                <a:solidFill>
                  <a:srgbClr val="000099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876549"/>
            <a:ext cx="8305800" cy="3733800"/>
            <a:chOff x="264" y="912"/>
            <a:chExt cx="5232" cy="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4" descr="Parchment"/>
            <p:cNvSpPr>
              <a:spLocks noChangeArrowheads="1"/>
            </p:cNvSpPr>
            <p:nvPr/>
          </p:nvSpPr>
          <p:spPr bwMode="auto">
            <a:xfrm>
              <a:off x="264" y="923"/>
              <a:ext cx="5232" cy="2341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marL="336550" indent="-336550" algn="l" defTabSz="457200" eaLnBrk="0" hangingPunct="0">
                <a:lnSpc>
                  <a:spcPct val="120000"/>
                </a:lnSpc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b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Lucida Sans Unicode" pitchFamily="34" charset="0"/>
              </a:endParaRPr>
            </a:p>
          </p:txBody>
        </p:sp>
        <p:sp>
          <p:nvSpPr>
            <p:cNvPr id="26634" name="Rectangle 10" descr="Parchment"/>
            <p:cNvSpPr>
              <a:spLocks noChangeArrowheads="1"/>
            </p:cNvSpPr>
            <p:nvPr/>
          </p:nvSpPr>
          <p:spPr bwMode="auto">
            <a:xfrm>
              <a:off x="264" y="912"/>
              <a:ext cx="5232" cy="23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template 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T&gt;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void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(T begin, T end) {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if (begin != end) {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T middle = partition(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begin,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end,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bind2nd( less&lt;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iterator_traits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&lt;T&gt;::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value_type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&gt;(),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         *begin )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);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69640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Quicksort (Basic)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57200" y="1250950"/>
            <a:ext cx="7924800" cy="149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second recursive call to </a:t>
            </a:r>
            <a:r>
              <a:rPr lang="en-US" sz="2400" i="1"/>
              <a:t>qsort</a:t>
            </a:r>
            <a:r>
              <a:rPr lang="en-US" sz="2400"/>
              <a:t> does not depend on the results of the first recursive call</a:t>
            </a:r>
          </a:p>
          <a:p>
            <a:pPr>
              <a:spcBef>
                <a:spcPct val="50000"/>
              </a:spcBef>
            </a:pPr>
            <a:r>
              <a:rPr lang="en-US" sz="2400"/>
              <a:t>We have an opportunity to speed up the call by making both calls in parallel.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3195</Words>
  <Application>Microsoft Macintosh PowerPoint</Application>
  <PresentationFormat>On-screen Show (4:3)</PresentationFormat>
  <Paragraphs>576</Paragraphs>
  <Slides>36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1_Default Design</vt:lpstr>
      <vt:lpstr>CS 240A :   Divide-and-Conquer with Cilk++</vt:lpstr>
      <vt:lpstr>Work and Span (Recap)</vt:lpstr>
      <vt:lpstr>Sorting </vt:lpstr>
      <vt:lpstr>QUICKSORT</vt:lpstr>
      <vt:lpstr>QUICKSORT</vt:lpstr>
      <vt:lpstr>QUICKSORT</vt:lpstr>
      <vt:lpstr>QUICKSORT</vt:lpstr>
      <vt:lpstr>Parallelizing Quicksort</vt:lpstr>
      <vt:lpstr>Parallel Quicksort (Basic)</vt:lpstr>
      <vt:lpstr>Performance</vt:lpstr>
      <vt:lpstr>Measure Work/Span Empirically</vt:lpstr>
      <vt:lpstr>Analyzing Quicksort</vt:lpstr>
      <vt:lpstr>Analyzing Quicksort</vt:lpstr>
      <vt:lpstr>Analyzing Quicksort</vt:lpstr>
      <vt:lpstr>             The Master Method</vt:lpstr>
      <vt:lpstr>Master Method — CASE 1</vt:lpstr>
      <vt:lpstr>Master Method — CASE 2</vt:lpstr>
      <vt:lpstr>Master Method — CASE 3</vt:lpstr>
      <vt:lpstr>Master Method Summary</vt:lpstr>
      <vt:lpstr>MERGESORT</vt:lpstr>
      <vt:lpstr>Merging Two Sorted Arrays</vt:lpstr>
      <vt:lpstr>Parallel Merge Sort</vt:lpstr>
      <vt:lpstr>Work of Merge Sort</vt:lpstr>
      <vt:lpstr>Span of Merge Sort</vt:lpstr>
      <vt:lpstr>Parallelism of Merge Sort</vt:lpstr>
      <vt:lpstr>Parallel Merge</vt:lpstr>
      <vt:lpstr>Parallel Merge</vt:lpstr>
      <vt:lpstr>Span of Parallel Merge</vt:lpstr>
      <vt:lpstr>Work of Parallel Merge</vt:lpstr>
      <vt:lpstr>Analysis of Work Recurrence</vt:lpstr>
      <vt:lpstr>Analysis of Work Recurrence</vt:lpstr>
      <vt:lpstr>Analysis of Work Recurrence</vt:lpstr>
      <vt:lpstr>Parallelism of P_Merge</vt:lpstr>
      <vt:lpstr>Parallel Merge Sort</vt:lpstr>
      <vt:lpstr>Parallel Merge Sort</vt:lpstr>
      <vt:lpstr>Parallelism of P_MergeSort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24</cp:revision>
  <dcterms:created xsi:type="dcterms:W3CDTF">2009-01-20T05:44:33Z</dcterms:created>
  <dcterms:modified xsi:type="dcterms:W3CDTF">2014-02-04T16:41:41Z</dcterms:modified>
</cp:coreProperties>
</file>