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258" r:id="rId2"/>
    <p:sldId id="328" r:id="rId3"/>
    <p:sldId id="329" r:id="rId4"/>
    <p:sldId id="330" r:id="rId5"/>
    <p:sldId id="331" r:id="rId6"/>
    <p:sldId id="333" r:id="rId7"/>
    <p:sldId id="334" r:id="rId8"/>
    <p:sldId id="335" r:id="rId9"/>
    <p:sldId id="336" r:id="rId10"/>
    <p:sldId id="337" r:id="rId11"/>
    <p:sldId id="338" r:id="rId12"/>
    <p:sldId id="341" r:id="rId13"/>
    <p:sldId id="339" r:id="rId14"/>
    <p:sldId id="340" r:id="rId15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FF0000"/>
    <a:srgbClr val="FF6699"/>
    <a:srgbClr val="FFFF00"/>
    <a:srgbClr val="0066FF"/>
    <a:srgbClr val="060606"/>
    <a:srgbClr val="009900"/>
    <a:srgbClr val="5856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88455" autoAdjust="0"/>
  </p:normalViewPr>
  <p:slideViewPr>
    <p:cSldViewPr>
      <p:cViewPr varScale="1">
        <p:scale>
          <a:sx n="104" d="100"/>
          <a:sy n="104" d="100"/>
        </p:scale>
        <p:origin x="-10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2" d="100"/>
        <a:sy n="13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9D367078-0737-4204-9002-263CCC6C81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472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817B03-7F9E-4ED4-A083-E6BEF79C9988}" type="slidenum">
              <a:rPr lang="en-US"/>
              <a:pPr/>
              <a:t>14</a:t>
            </a:fld>
            <a:endParaRPr 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63500"/>
            <a:ext cx="2209800" cy="6261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63500"/>
            <a:ext cx="6477000" cy="6261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3500"/>
            <a:ext cx="8839200" cy="912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08100"/>
            <a:ext cx="3806825" cy="501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308100"/>
            <a:ext cx="3808413" cy="501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08100"/>
            <a:ext cx="3806825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308100"/>
            <a:ext cx="3808413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3500"/>
            <a:ext cx="8839200" cy="912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08100"/>
            <a:ext cx="7767638" cy="5016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outline text format</a:t>
            </a:r>
          </a:p>
          <a:p>
            <a:pPr lvl="1"/>
            <a:r>
              <a:rPr lang="en-US" smtClean="0"/>
              <a:t>Second Outline Level</a:t>
            </a:r>
          </a:p>
          <a:p>
            <a:pPr lvl="2"/>
            <a:r>
              <a:rPr lang="en-US" smtClean="0"/>
              <a:t>Third Outline Level</a:t>
            </a:r>
          </a:p>
          <a:p>
            <a:pPr lvl="3"/>
            <a:r>
              <a:rPr lang="en-US" smtClean="0"/>
              <a:t>Fourth Outline Level</a:t>
            </a:r>
          </a:p>
          <a:p>
            <a:pPr lvl="4"/>
            <a:r>
              <a:rPr lang="en-US" smtClean="0"/>
              <a:t>Fifth Outline Level</a:t>
            </a:r>
          </a:p>
          <a:p>
            <a:pPr lvl="4"/>
            <a:r>
              <a:rPr lang="en-US" smtClean="0"/>
              <a:t>Sixth Outline Level</a:t>
            </a:r>
          </a:p>
          <a:p>
            <a:pPr lvl="4"/>
            <a:r>
              <a:rPr lang="en-US" smtClean="0"/>
              <a:t>Seventh Outline Level</a:t>
            </a:r>
          </a:p>
          <a:p>
            <a:pPr lvl="4"/>
            <a:r>
              <a:rPr lang="en-US" smtClean="0"/>
              <a:t>Eighth Outline Level</a:t>
            </a:r>
          </a:p>
          <a:p>
            <a:pPr lvl="4"/>
            <a:r>
              <a:rPr lang="en-US" smtClean="0"/>
              <a:t>Ninth Outline Level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6557963"/>
            <a:ext cx="9144000" cy="27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4456113" algn="ctr"/>
                <a:tab pos="8686800" algn="l"/>
                <a:tab pos="9144000" algn="l"/>
              </a:tabLst>
              <a:defRPr/>
            </a:pPr>
            <a:r>
              <a:rPr lang="en-US" sz="1200" i="1" dirty="0">
                <a:solidFill>
                  <a:srgbClr val="0093D0"/>
                </a:solidFill>
                <a:ea typeface="Arial Unicode MS" pitchFamily="34" charset="-128"/>
                <a:cs typeface="+mn-cs"/>
              </a:rPr>
              <a:t>		</a:t>
            </a:r>
            <a:fld id="{9BD56997-DEC0-4299-8644-53BB13AB3D49}" type="slidenum">
              <a:rPr lang="en-US" sz="1200" i="1">
                <a:solidFill>
                  <a:srgbClr val="0093D0"/>
                </a:solidFill>
                <a:ea typeface="Arial Unicode MS" pitchFamily="34" charset="-128"/>
                <a:cs typeface="+mn-cs"/>
              </a:rPr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3333CC"/>
                </a:buClr>
                <a:buFont typeface="Lucida Sans Unicode" pitchFamily="34" charset="0"/>
                <a:buNone/>
                <a:tabLst>
                  <a:tab pos="4456113" algn="ctr"/>
                  <a:tab pos="8686800" algn="l"/>
                  <a:tab pos="9144000" algn="l"/>
                </a:tabLst>
                <a:defRPr/>
              </a:pPr>
              <a:t>‹#›</a:t>
            </a:fld>
            <a:endParaRPr lang="en-US" sz="1200" i="1" dirty="0">
              <a:solidFill>
                <a:srgbClr val="0093D0"/>
              </a:solidFill>
              <a:ea typeface="Arial Unicode MS" pitchFamily="34" charset="-128"/>
              <a:cs typeface="+mn-cs"/>
            </a:endParaRP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9525">
            <a:solidFill>
              <a:srgbClr val="827F77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600200" y="4953000"/>
            <a:ext cx="3810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36550" indent="-336550" defTabSz="457200" eaLnBrk="0" hangingPunct="0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2400">
              <a:solidFill>
                <a:srgbClr val="000000"/>
              </a:solidFill>
              <a:ea typeface="Arial Unicode MS" pitchFamily="34" charset="-128"/>
              <a:cs typeface="+mn-cs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443038" y="5565775"/>
            <a:ext cx="51816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36550" indent="-336550" defTabSz="457200" eaLnBrk="0" hangingPunct="0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3200">
              <a:solidFill>
                <a:srgbClr val="000000"/>
              </a:solidFill>
              <a:ea typeface="Arial Unicode MS" pitchFamily="34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2pPr>
      <a:lvl3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3pPr>
      <a:lvl4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4pPr>
      <a:lvl5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5pPr>
      <a:lvl6pPr marL="4572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6pPr>
      <a:lvl7pPr marL="9144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7pPr>
      <a:lvl8pPr marL="13716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8pPr>
      <a:lvl9pPr marL="18288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9pPr>
    </p:titleStyle>
    <p:bodyStyle>
      <a:lvl1pPr marL="338138" indent="-338138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∙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38188" indent="-280988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75000"/>
        <a:buFont typeface="Lucida Sans Unicode" pitchFamily="34" charset="0"/>
        <a:buChar char="♦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447800"/>
            <a:ext cx="8686800" cy="1470025"/>
          </a:xfrm>
        </p:spPr>
        <p:txBody>
          <a:bodyPr/>
          <a:lstStyle/>
          <a:p>
            <a:pPr defTabSz="914400"/>
            <a:r>
              <a:rPr lang="en-US" sz="3600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CS 240A :  </a:t>
            </a:r>
            <a:r>
              <a:rPr lang="en-US" sz="3600" b="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Breadth-first search in </a:t>
            </a:r>
            <a:r>
              <a:rPr lang="en-US" sz="3600" b="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Cilk</a:t>
            </a:r>
            <a:r>
              <a:rPr lang="en-US" sz="3600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++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38200" y="6096000"/>
            <a:ext cx="63790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 dirty="0">
                <a:solidFill>
                  <a:schemeClr val="bg2"/>
                </a:solidFill>
              </a:rPr>
              <a:t>Thanks to </a:t>
            </a:r>
            <a:r>
              <a:rPr lang="en-US" sz="1800" b="1" dirty="0">
                <a:solidFill>
                  <a:schemeClr val="tx1"/>
                </a:solidFill>
              </a:rPr>
              <a:t>Charles E. </a:t>
            </a:r>
            <a:r>
              <a:rPr lang="en-US" sz="1800" b="1" dirty="0" err="1">
                <a:solidFill>
                  <a:schemeClr val="tx1"/>
                </a:solidFill>
              </a:rPr>
              <a:t>Leiserson</a:t>
            </a:r>
            <a:r>
              <a:rPr lang="en-US" sz="1800" b="1" dirty="0">
                <a:solidFill>
                  <a:schemeClr val="tx1"/>
                </a:solidFill>
              </a:rPr>
              <a:t> for </a:t>
            </a:r>
            <a:r>
              <a:rPr lang="en-US" sz="1800" b="1" dirty="0" smtClean="0">
                <a:solidFill>
                  <a:schemeClr val="tx1"/>
                </a:solidFill>
              </a:rPr>
              <a:t>some of </a:t>
            </a:r>
            <a:r>
              <a:rPr lang="en-US" sz="1800" b="1" dirty="0">
                <a:solidFill>
                  <a:schemeClr val="tx1"/>
                </a:solidFill>
              </a:rPr>
              <a:t>these slides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BFS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08100"/>
            <a:ext cx="8001000" cy="5016500"/>
          </a:xfrm>
        </p:spPr>
        <p:txBody>
          <a:bodyPr/>
          <a:lstStyle/>
          <a:p>
            <a:r>
              <a:rPr lang="en-US">
                <a:solidFill>
                  <a:srgbClr val="060606"/>
                </a:solidFill>
              </a:rPr>
              <a:t>Way #1: A custom reducer</a:t>
            </a:r>
          </a:p>
          <a:p>
            <a:endParaRPr lang="en-US" sz="2400">
              <a:solidFill>
                <a:srgbClr val="060606"/>
              </a:solidFill>
            </a:endParaRPr>
          </a:p>
          <a:p>
            <a:pPr>
              <a:buFont typeface="Lucida Sans Unicode" pitchFamily="34" charset="0"/>
              <a:buNone/>
            </a:pPr>
            <a:endParaRPr lang="en-US" sz="2400">
              <a:solidFill>
                <a:srgbClr val="060606"/>
              </a:solidFill>
            </a:endParaRPr>
          </a:p>
        </p:txBody>
      </p:sp>
      <p:sp>
        <p:nvSpPr>
          <p:cNvPr id="666627" name="Rectangle 3"/>
          <p:cNvSpPr>
            <a:spLocks noChangeArrowheads="1"/>
          </p:cNvSpPr>
          <p:nvPr/>
        </p:nvSpPr>
        <p:spPr bwMode="auto">
          <a:xfrm>
            <a:off x="304800" y="1981200"/>
            <a:ext cx="8458200" cy="4724400"/>
          </a:xfrm>
          <a:prstGeom prst="foldedCorner">
            <a:avLst>
              <a:gd name="adj" fmla="val 7503"/>
            </a:avLst>
          </a:prstGeom>
          <a:blipFill>
            <a:blip r:embed="rId2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void BFS(Graph *G, Vertex root)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Bag&lt;Vertex&gt; frontier(root);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while ( ! frontier.isEmpty() 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cilk::hyperobject&lt; Bag&lt;Vertex&gt; &gt; succbag();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</a:t>
            </a:r>
            <a:r>
              <a:rPr lang="en-US" sz="20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cilk_for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(int i=0; i&lt; frontier.size(); i++)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for( Vertex v in frontier[i].adjacency() ) 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if( ! v.unvisited() 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      succbag() += v;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frontier = succbag.getValue();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}  </a:t>
            </a:r>
          </a:p>
        </p:txBody>
      </p:sp>
      <p:sp>
        <p:nvSpPr>
          <p:cNvPr id="11" name="TextBox 10"/>
          <p:cNvSpPr>
            <a:spLocks noChangeArrowheads="1"/>
          </p:cNvSpPr>
          <p:nvPr/>
        </p:nvSpPr>
        <p:spPr bwMode="auto">
          <a:xfrm>
            <a:off x="4191000" y="838200"/>
            <a:ext cx="4724400" cy="1285875"/>
          </a:xfrm>
          <a:prstGeom prst="wedgeRoundRectCallout">
            <a:avLst>
              <a:gd name="adj1" fmla="val -49093"/>
              <a:gd name="adj2" fmla="val 131977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Bag&lt;T&gt; has an associative reduce function that merges two sets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" name="TextBox 10"/>
          <p:cNvSpPr>
            <a:spLocks noChangeArrowheads="1"/>
          </p:cNvSpPr>
          <p:nvPr/>
        </p:nvSpPr>
        <p:spPr bwMode="auto">
          <a:xfrm>
            <a:off x="4267200" y="5486400"/>
            <a:ext cx="4419600" cy="892175"/>
          </a:xfrm>
          <a:prstGeom prst="wedgeRoundRectCallout">
            <a:avLst>
              <a:gd name="adj1" fmla="val -43213"/>
              <a:gd name="adj2" fmla="val -82917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operator+=(Vertex &amp; rhs) also marks rhs “visited”</a:t>
            </a: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BFS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08100"/>
            <a:ext cx="7767638" cy="1206500"/>
          </a:xfrm>
        </p:spPr>
        <p:txBody>
          <a:bodyPr/>
          <a:lstStyle/>
          <a:p>
            <a:r>
              <a:rPr lang="en-US">
                <a:solidFill>
                  <a:srgbClr val="060606"/>
                </a:solidFill>
              </a:rPr>
              <a:t>Way #2: Concurrent writes + List reducer</a:t>
            </a:r>
          </a:p>
          <a:p>
            <a:pPr>
              <a:buFont typeface="Lucida Sans Unicode" pitchFamily="34" charset="0"/>
              <a:buNone/>
            </a:pPr>
            <a:endParaRPr lang="en-US">
              <a:solidFill>
                <a:srgbClr val="060606"/>
              </a:solidFill>
            </a:endParaRPr>
          </a:p>
          <a:p>
            <a:pPr>
              <a:buFont typeface="Lucida Sans Unicode" pitchFamily="34" charset="0"/>
              <a:buNone/>
            </a:pPr>
            <a:endParaRPr lang="en-US">
              <a:solidFill>
                <a:srgbClr val="060606"/>
              </a:solidFill>
            </a:endParaRPr>
          </a:p>
        </p:txBody>
      </p:sp>
      <p:sp>
        <p:nvSpPr>
          <p:cNvPr id="666627" name="Rectangle 3"/>
          <p:cNvSpPr>
            <a:spLocks noChangeArrowheads="1"/>
          </p:cNvSpPr>
          <p:nvPr/>
        </p:nvSpPr>
        <p:spPr bwMode="auto">
          <a:xfrm>
            <a:off x="304800" y="1981200"/>
            <a:ext cx="8458200" cy="4724400"/>
          </a:xfrm>
          <a:prstGeom prst="foldedCorner">
            <a:avLst>
              <a:gd name="adj" fmla="val 75000"/>
            </a:avLst>
          </a:prstGeom>
          <a:blipFill dpi="0" rotWithShape="1">
            <a:blip r:embed="rId2" cstate="print"/>
            <a:srcRect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/>
          <a:lstStyle/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void BFS(Graph *G, Vertex root)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list&lt;Vertex&gt; frontier(root);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Vertex * parent = new Vertex[n];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while ( ! frontier.isEmpty() 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</a:t>
            </a:r>
            <a:r>
              <a:rPr lang="en-US" sz="20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cilk_for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(int i=0; i&lt; frontier.size(); i++)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for( Vertex v in frontier[i].adjacency() ) 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if ( ! v.visited() 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			             parent[v] = frontier[i];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</a:t>
            </a:r>
            <a:r>
              <a:rPr lang="en-US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...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}  </a:t>
            </a:r>
          </a:p>
        </p:txBody>
      </p:sp>
      <p:sp>
        <p:nvSpPr>
          <p:cNvPr id="11" name="TextBox 10"/>
          <p:cNvSpPr>
            <a:spLocks noChangeArrowheads="1"/>
          </p:cNvSpPr>
          <p:nvPr/>
        </p:nvSpPr>
        <p:spPr bwMode="auto">
          <a:xfrm>
            <a:off x="6248400" y="4419600"/>
            <a:ext cx="2513013" cy="892175"/>
          </a:xfrm>
          <a:prstGeom prst="wedgeRoundRectCallout">
            <a:avLst>
              <a:gd name="adj1" fmla="val -80889"/>
              <a:gd name="adj2" fmla="val 30069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An intentional data race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" name="TextBox 10"/>
          <p:cNvSpPr>
            <a:spLocks noChangeArrowheads="1"/>
          </p:cNvSpPr>
          <p:nvPr/>
        </p:nvSpPr>
        <p:spPr bwMode="auto">
          <a:xfrm>
            <a:off x="2971800" y="5715000"/>
            <a:ext cx="3810000" cy="892175"/>
          </a:xfrm>
          <a:prstGeom prst="wedgeRoundRectCallout">
            <a:avLst>
              <a:gd name="adj1" fmla="val -76292"/>
              <a:gd name="adj2" fmla="val -25088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How to generate the new frontier?</a:t>
            </a: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BFS</a:t>
            </a:r>
          </a:p>
        </p:txBody>
      </p:sp>
      <p:sp>
        <p:nvSpPr>
          <p:cNvPr id="666627" name="Rectangle 3"/>
          <p:cNvSpPr>
            <a:spLocks noChangeArrowheads="1"/>
          </p:cNvSpPr>
          <p:nvPr/>
        </p:nvSpPr>
        <p:spPr bwMode="auto">
          <a:xfrm>
            <a:off x="304800" y="1447800"/>
            <a:ext cx="8458200" cy="5257800"/>
          </a:xfrm>
          <a:prstGeom prst="foldedCorner">
            <a:avLst>
              <a:gd name="adj" fmla="val 7500"/>
            </a:avLst>
          </a:prstGeom>
          <a:blipFill dpi="0" rotWithShape="1">
            <a:blip r:embed="rId2" cstate="print"/>
            <a:srcRect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/>
          <a:lstStyle/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void BFS(Graph *G, Vertex root)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...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while ( ! frontier.isEmpty() )  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...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hyperobject&lt; reducer_list_append&lt;Vertex&gt; &gt; succlist();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</a:t>
            </a:r>
            <a:r>
              <a:rPr lang="en-US" sz="20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cilk_for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(int i=0; i&lt; frontier.size(); i++)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for( Vertex v in frontier[i].adjacency() ) 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if ( parent[v] == frontier[i] 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      succlist.push_back(v);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      v.visit();	</a:t>
            </a:r>
            <a:r>
              <a:rPr lang="en-US" sz="2000">
                <a:solidFill>
                  <a:srgbClr val="009900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// Mark “visited”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         }	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frontier = succlist.getValue();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}  </a:t>
            </a:r>
          </a:p>
        </p:txBody>
      </p:sp>
      <p:sp>
        <p:nvSpPr>
          <p:cNvPr id="11" name="TextBox 10"/>
          <p:cNvSpPr>
            <a:spLocks noChangeArrowheads="1"/>
          </p:cNvSpPr>
          <p:nvPr/>
        </p:nvSpPr>
        <p:spPr bwMode="auto">
          <a:xfrm>
            <a:off x="4953000" y="1066800"/>
            <a:ext cx="4038600" cy="498475"/>
          </a:xfrm>
          <a:prstGeom prst="wedgeRoundRectCallout">
            <a:avLst>
              <a:gd name="adj1" fmla="val -62815"/>
              <a:gd name="adj2" fmla="val 358917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Run cilk_for loop again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" name="TextBox 10"/>
          <p:cNvSpPr>
            <a:spLocks noChangeArrowheads="1"/>
          </p:cNvSpPr>
          <p:nvPr/>
        </p:nvSpPr>
        <p:spPr bwMode="auto">
          <a:xfrm>
            <a:off x="4953000" y="5410200"/>
            <a:ext cx="3733800" cy="892175"/>
          </a:xfrm>
          <a:prstGeom prst="wedgeRoundRectCallout">
            <a:avLst>
              <a:gd name="adj1" fmla="val -69347"/>
              <a:gd name="adj2" fmla="val -188792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!v.visited() check is not necessary. Why?</a:t>
            </a: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BFS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08100"/>
            <a:ext cx="7848600" cy="5016500"/>
          </a:xfrm>
        </p:spPr>
        <p:txBody>
          <a:bodyPr/>
          <a:lstStyle/>
          <a:p>
            <a:r>
              <a:rPr lang="en-US">
                <a:solidFill>
                  <a:srgbClr val="060606"/>
                </a:solidFill>
              </a:rPr>
              <a:t>Each level is explored with </a:t>
            </a:r>
            <a:r>
              <a:rPr lang="el-GR">
                <a:solidFill>
                  <a:srgbClr val="060606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60606"/>
                </a:solidFill>
              </a:rPr>
              <a:t>(1) span</a:t>
            </a:r>
          </a:p>
          <a:p>
            <a:r>
              <a:rPr lang="en-US">
                <a:solidFill>
                  <a:srgbClr val="060606"/>
                </a:solidFill>
              </a:rPr>
              <a:t>Graph G has at most d, at least d/2 levels</a:t>
            </a:r>
          </a:p>
          <a:p>
            <a:pPr lvl="1"/>
            <a:r>
              <a:rPr lang="en-US">
                <a:solidFill>
                  <a:srgbClr val="060606"/>
                </a:solidFill>
              </a:rPr>
              <a:t>Depending on the location of root</a:t>
            </a:r>
          </a:p>
          <a:p>
            <a:pPr lvl="1"/>
            <a:r>
              <a:rPr lang="en-US">
                <a:solidFill>
                  <a:srgbClr val="060606"/>
                </a:solidFill>
              </a:rPr>
              <a:t>d=diameter(G) </a:t>
            </a:r>
          </a:p>
        </p:txBody>
      </p:sp>
      <p:grpSp>
        <p:nvGrpSpPr>
          <p:cNvPr id="152580" name="Group 18"/>
          <p:cNvGrpSpPr>
            <a:grpSpLocks/>
          </p:cNvGrpSpPr>
          <p:nvPr/>
        </p:nvGrpSpPr>
        <p:grpSpPr bwMode="auto">
          <a:xfrm>
            <a:off x="1676400" y="3352800"/>
            <a:ext cx="4846638" cy="1130300"/>
            <a:chOff x="1184" y="857"/>
            <a:chExt cx="3053" cy="712"/>
          </a:xfrm>
        </p:grpSpPr>
        <p:sp>
          <p:nvSpPr>
            <p:cNvPr id="613379" name="Rectangle 3"/>
            <p:cNvSpPr>
              <a:spLocks noChangeArrowheads="1"/>
            </p:cNvSpPr>
            <p:nvPr/>
          </p:nvSpPr>
          <p:spPr bwMode="auto">
            <a:xfrm>
              <a:off x="1979" y="857"/>
              <a:ext cx="2258" cy="27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ts val="400"/>
                </a:spcBef>
                <a:buClrTx/>
                <a:buSzTx/>
                <a:buFontTx/>
                <a:buNone/>
                <a:tabLst>
                  <a:tab pos="1252538" algn="r"/>
                  <a:tab pos="1487488" algn="ctr"/>
                  <a:tab pos="1709738" algn="l"/>
                </a:tabLst>
              </a:pPr>
              <a:r>
                <a:rPr lang="en-US" dirty="0">
                  <a:solidFill>
                    <a:srgbClr val="000000"/>
                  </a:solidFill>
                  <a:sym typeface="Times New Roman" pitchFamily="18" charset="0"/>
                </a:rPr>
                <a:t>	T</a:t>
              </a:r>
              <a:r>
                <a:rPr lang="en-US" baseline="-25000" dirty="0">
                  <a:solidFill>
                    <a:srgbClr val="000000"/>
                  </a:solidFill>
                  <a:sym typeface="Times New Roman" pitchFamily="18" charset="0"/>
                </a:rPr>
                <a:t>1</a:t>
              </a:r>
              <a:r>
                <a:rPr lang="en-US" dirty="0">
                  <a:solidFill>
                    <a:srgbClr val="000000"/>
                  </a:solidFill>
                  <a:sym typeface="Times New Roman" pitchFamily="18" charset="0"/>
                </a:rPr>
                <a:t>(n)	=	 </a:t>
              </a:r>
              <a:r>
                <a:rPr lang="el-GR" dirty="0">
                  <a:solidFill>
                    <a:srgbClr val="000000"/>
                  </a:solidFill>
                  <a:sym typeface="Symbol" pitchFamily="18" charset="2"/>
                </a:rPr>
                <a:t>Θ</a:t>
              </a:r>
              <a:r>
                <a:rPr lang="en-US" dirty="0">
                  <a:solidFill>
                    <a:srgbClr val="000000"/>
                  </a:solidFill>
                  <a:sym typeface="Times New Roman" pitchFamily="18" charset="0"/>
                </a:rPr>
                <a:t>(</a:t>
              </a:r>
              <a:r>
                <a:rPr lang="en-US" dirty="0" err="1">
                  <a:solidFill>
                    <a:srgbClr val="000000"/>
                  </a:solidFill>
                  <a:sym typeface="Times New Roman" pitchFamily="18" charset="0"/>
                </a:rPr>
                <a:t>m+n</a:t>
              </a:r>
              <a:r>
                <a:rPr lang="en-US" dirty="0">
                  <a:solidFill>
                    <a:srgbClr val="000000"/>
                  </a:solidFill>
                  <a:sym typeface="Times New Roman" pitchFamily="18" charset="0"/>
                </a:rPr>
                <a:t>)</a:t>
              </a:r>
            </a:p>
          </p:txBody>
        </p:sp>
        <p:sp>
          <p:nvSpPr>
            <p:cNvPr id="152582" name="Rectangle 4"/>
            <p:cNvSpPr>
              <a:spLocks noChangeArrowheads="1"/>
            </p:cNvSpPr>
            <p:nvPr/>
          </p:nvSpPr>
          <p:spPr bwMode="auto">
            <a:xfrm>
              <a:off x="1184" y="857"/>
              <a:ext cx="740" cy="273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Work:</a:t>
              </a:r>
            </a:p>
          </p:txBody>
        </p:sp>
        <p:sp>
          <p:nvSpPr>
            <p:cNvPr id="152583" name="Rectangle 5"/>
            <p:cNvSpPr>
              <a:spLocks noChangeArrowheads="1"/>
            </p:cNvSpPr>
            <p:nvPr/>
          </p:nvSpPr>
          <p:spPr bwMode="auto">
            <a:xfrm>
              <a:off x="1979" y="1296"/>
              <a:ext cx="2245" cy="27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ts val="400"/>
                </a:spcBef>
                <a:buClrTx/>
                <a:buSzTx/>
                <a:buFontTx/>
                <a:buNone/>
                <a:tabLst>
                  <a:tab pos="1252538" algn="r"/>
                  <a:tab pos="1487488" algn="ctr"/>
                  <a:tab pos="1709738" algn="l"/>
                </a:tabLst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	T</a:t>
              </a:r>
              <a:r>
                <a:rPr lang="en-US" baseline="-25000">
                  <a:solidFill>
                    <a:srgbClr val="000000"/>
                  </a:solidFill>
                  <a:sym typeface="Times New Roman" pitchFamily="18" charset="0"/>
                </a:rPr>
                <a:t>∞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	=	 </a:t>
              </a:r>
              <a:r>
                <a:rPr lang="el-GR">
                  <a:solidFill>
                    <a:srgbClr val="000000"/>
                  </a:solidFill>
                  <a:sym typeface="Symbol" pitchFamily="18" charset="2"/>
                </a:rPr>
                <a:t>Θ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(d)</a:t>
              </a:r>
            </a:p>
          </p:txBody>
        </p:sp>
        <p:sp>
          <p:nvSpPr>
            <p:cNvPr id="152584" name="Rectangle 6"/>
            <p:cNvSpPr>
              <a:spLocks noChangeArrowheads="1"/>
            </p:cNvSpPr>
            <p:nvPr/>
          </p:nvSpPr>
          <p:spPr bwMode="auto">
            <a:xfrm>
              <a:off x="1212" y="1296"/>
              <a:ext cx="712" cy="273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Span: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981075" y="5105400"/>
            <a:ext cx="6248400" cy="1022350"/>
            <a:chOff x="714" y="2558"/>
            <a:chExt cx="3936" cy="644"/>
          </a:xfrm>
        </p:grpSpPr>
        <p:sp>
          <p:nvSpPr>
            <p:cNvPr id="152586" name="Text Box 9"/>
            <p:cNvSpPr txBox="1">
              <a:spLocks noChangeArrowheads="1"/>
            </p:cNvSpPr>
            <p:nvPr/>
          </p:nvSpPr>
          <p:spPr bwMode="auto">
            <a:xfrm>
              <a:off x="714" y="2717"/>
              <a:ext cx="1359" cy="27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Parallelism:</a:t>
              </a:r>
              <a:endParaRPr lang="en-US" i="1">
                <a:solidFill>
                  <a:schemeClr val="tx1"/>
                </a:solidFill>
              </a:endParaRPr>
            </a:p>
          </p:txBody>
        </p:sp>
        <p:grpSp>
          <p:nvGrpSpPr>
            <p:cNvPr id="152587" name="Group 10"/>
            <p:cNvGrpSpPr>
              <a:grpSpLocks/>
            </p:cNvGrpSpPr>
            <p:nvPr/>
          </p:nvGrpSpPr>
          <p:grpSpPr bwMode="auto">
            <a:xfrm>
              <a:off x="2191" y="2558"/>
              <a:ext cx="2459" cy="644"/>
              <a:chOff x="3358" y="3450"/>
              <a:chExt cx="2459" cy="644"/>
            </a:xfrm>
          </p:grpSpPr>
          <p:grpSp>
            <p:nvGrpSpPr>
              <p:cNvPr id="152588" name="Group 11"/>
              <p:cNvGrpSpPr>
                <a:grpSpLocks/>
              </p:cNvGrpSpPr>
              <p:nvPr/>
            </p:nvGrpSpPr>
            <p:grpSpPr bwMode="auto">
              <a:xfrm>
                <a:off x="3358" y="3450"/>
                <a:ext cx="729" cy="644"/>
                <a:chOff x="3358" y="3450"/>
                <a:chExt cx="729" cy="644"/>
              </a:xfrm>
            </p:grpSpPr>
            <p:sp>
              <p:nvSpPr>
                <p:cNvPr id="152589" name="Rectangle 12"/>
                <p:cNvSpPr>
                  <a:spLocks noChangeArrowheads="1"/>
                </p:cNvSpPr>
                <p:nvPr/>
              </p:nvSpPr>
              <p:spPr bwMode="auto">
                <a:xfrm>
                  <a:off x="3381" y="3450"/>
                  <a:ext cx="639" cy="273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T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1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152590" name="Rectangle 13"/>
                <p:cNvSpPr>
                  <a:spLocks noChangeArrowheads="1"/>
                </p:cNvSpPr>
                <p:nvPr/>
              </p:nvSpPr>
              <p:spPr bwMode="auto">
                <a:xfrm>
                  <a:off x="3358" y="3821"/>
                  <a:ext cx="686" cy="273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T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∞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152591" name="Line 14"/>
                <p:cNvSpPr>
                  <a:spLocks noChangeShapeType="1"/>
                </p:cNvSpPr>
                <p:nvPr/>
              </p:nvSpPr>
              <p:spPr bwMode="auto">
                <a:xfrm>
                  <a:off x="3367" y="3728"/>
                  <a:ext cx="7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613391" name="Rectangle 15"/>
              <p:cNvSpPr>
                <a:spLocks noChangeArrowheads="1"/>
              </p:cNvSpPr>
              <p:nvPr/>
            </p:nvSpPr>
            <p:spPr bwMode="auto">
              <a:xfrm>
                <a:off x="4202" y="3609"/>
                <a:ext cx="1615" cy="273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= </a:t>
                </a:r>
                <a:r>
                  <a:rPr lang="el-GR">
                    <a:solidFill>
                      <a:srgbClr val="000000"/>
                    </a:solidFill>
                    <a:sym typeface="Symbol" pitchFamily="18" charset="2"/>
                  </a:rPr>
                  <a:t>Θ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((m+n)/d)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36538"/>
            <a:ext cx="9144000" cy="668337"/>
          </a:xfrm>
        </p:spPr>
        <p:txBody>
          <a:bodyPr anchor="t" anchorCtr="1">
            <a:spAutoFit/>
          </a:bodyPr>
          <a:lstStyle/>
          <a:p>
            <a:r>
              <a:rPr lang="en-US" sz="4400"/>
              <a:t>Parallel BFS Caveats</a:t>
            </a:r>
          </a:p>
        </p:txBody>
      </p:sp>
      <p:sp>
        <p:nvSpPr>
          <p:cNvPr id="153617" name="Rectangle 17"/>
          <p:cNvSpPr>
            <a:spLocks noChangeArrowheads="1"/>
          </p:cNvSpPr>
          <p:nvPr/>
        </p:nvSpPr>
        <p:spPr bwMode="auto">
          <a:xfrm>
            <a:off x="609600" y="1308100"/>
            <a:ext cx="7848600" cy="5016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 defTabSz="457200">
              <a:lnSpc>
                <a:spcPct val="90000"/>
              </a:lnSpc>
              <a:buFont typeface="Lucida Sans Unicode" pitchFamily="34" charset="0"/>
              <a:buChar char="∙"/>
            </a:pPr>
            <a:r>
              <a:rPr lang="en-US" dirty="0">
                <a:solidFill>
                  <a:srgbClr val="060606"/>
                </a:solidFill>
              </a:rPr>
              <a:t>d is usually small </a:t>
            </a:r>
          </a:p>
          <a:p>
            <a:pPr marL="338138" indent="-338138" defTabSz="457200">
              <a:lnSpc>
                <a:spcPct val="90000"/>
              </a:lnSpc>
              <a:buFont typeface="Lucida Sans Unicode" pitchFamily="34" charset="0"/>
              <a:buChar char="∙"/>
            </a:pPr>
            <a:r>
              <a:rPr lang="en-US" dirty="0">
                <a:solidFill>
                  <a:srgbClr val="060606"/>
                </a:solidFill>
              </a:rPr>
              <a:t>d = </a:t>
            </a:r>
            <a:r>
              <a:rPr lang="en-US" dirty="0" err="1">
                <a:solidFill>
                  <a:srgbClr val="060606"/>
                </a:solidFill>
              </a:rPr>
              <a:t>lg</a:t>
            </a:r>
            <a:r>
              <a:rPr lang="en-US" dirty="0">
                <a:solidFill>
                  <a:srgbClr val="060606"/>
                </a:solidFill>
              </a:rPr>
              <a:t>(n) for scale-free graphs</a:t>
            </a:r>
          </a:p>
          <a:p>
            <a:pPr marL="738188" lvl="1" indent="-280988" defTabSz="457200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dirty="0">
                <a:solidFill>
                  <a:srgbClr val="060606"/>
                </a:solidFill>
                <a:latin typeface="Lucida Grande" charset="0"/>
                <a:sym typeface="Lucida Grande" charset="0"/>
              </a:rPr>
              <a:t>But the degrees are not bounded </a:t>
            </a:r>
            <a:r>
              <a:rPr lang="en-US" dirty="0">
                <a:solidFill>
                  <a:srgbClr val="060606"/>
                </a:solidFill>
                <a:latin typeface="Lucida Grande" charset="0"/>
                <a:sym typeface="Wingdings" pitchFamily="2" charset="2"/>
              </a:rPr>
              <a:t></a:t>
            </a:r>
            <a:endParaRPr lang="en-US" sz="2400" dirty="0">
              <a:solidFill>
                <a:srgbClr val="060606"/>
              </a:solidFill>
            </a:endParaRPr>
          </a:p>
          <a:p>
            <a:pPr marL="338138" indent="-338138" defTabSz="457200">
              <a:lnSpc>
                <a:spcPct val="90000"/>
              </a:lnSpc>
              <a:buFont typeface="Lucida Sans Unicode" pitchFamily="34" charset="0"/>
              <a:buChar char="∙"/>
            </a:pPr>
            <a:r>
              <a:rPr lang="en-US" dirty="0">
                <a:solidFill>
                  <a:srgbClr val="060606"/>
                </a:solidFill>
              </a:rPr>
              <a:t>Parallel scaling will be memory-bound</a:t>
            </a:r>
          </a:p>
          <a:p>
            <a:pPr marL="338138" indent="-338138" defTabSz="457200">
              <a:lnSpc>
                <a:spcPct val="90000"/>
              </a:lnSpc>
              <a:buFont typeface="Lucida Sans Unicode" pitchFamily="34" charset="0"/>
              <a:buChar char="∙"/>
            </a:pPr>
            <a:r>
              <a:rPr lang="en-US" dirty="0">
                <a:solidFill>
                  <a:srgbClr val="060606"/>
                </a:solidFill>
              </a:rPr>
              <a:t>Lots of burdened parallelism,</a:t>
            </a:r>
          </a:p>
          <a:p>
            <a:pPr marL="738188" lvl="1" indent="-280988" defTabSz="457200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sz="2400" dirty="0">
                <a:solidFill>
                  <a:srgbClr val="060606"/>
                </a:solidFill>
              </a:rPr>
              <a:t>Loops are skinny</a:t>
            </a:r>
          </a:p>
          <a:p>
            <a:pPr marL="738188" lvl="1" indent="-280988" defTabSz="457200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sz="2400" dirty="0">
                <a:solidFill>
                  <a:srgbClr val="060606"/>
                </a:solidFill>
              </a:rPr>
              <a:t>Especially to the root and leaves of BFS-tree</a:t>
            </a:r>
          </a:p>
          <a:p>
            <a:pPr marL="338138" indent="-338138" defTabSz="457200">
              <a:lnSpc>
                <a:spcPct val="90000"/>
              </a:lnSpc>
              <a:buFont typeface="Lucida Sans Unicode" pitchFamily="34" charset="0"/>
              <a:buChar char="∙"/>
            </a:pPr>
            <a:r>
              <a:rPr lang="en-US" dirty="0">
                <a:solidFill>
                  <a:srgbClr val="060606"/>
                </a:solidFill>
              </a:rPr>
              <a:t>You are not “expected” to parallelize BFS part of Homework </a:t>
            </a:r>
            <a:r>
              <a:rPr lang="en-US" dirty="0" smtClean="0">
                <a:solidFill>
                  <a:srgbClr val="060606"/>
                </a:solidFill>
              </a:rPr>
              <a:t>#4</a:t>
            </a:r>
            <a:endParaRPr lang="en-US" dirty="0">
              <a:solidFill>
                <a:srgbClr val="060606"/>
              </a:solidFill>
            </a:endParaRPr>
          </a:p>
          <a:p>
            <a:pPr marL="738188" lvl="1" indent="-280988" defTabSz="457200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sz="2400" dirty="0">
                <a:solidFill>
                  <a:srgbClr val="060606"/>
                </a:solidFill>
              </a:rPr>
              <a:t>You may do it for </a:t>
            </a:r>
            <a:r>
              <a:rPr lang="en-US" sz="2400" dirty="0" smtClean="0">
                <a:solidFill>
                  <a:srgbClr val="060606"/>
                </a:solidFill>
              </a:rPr>
              <a:t>extra credit </a:t>
            </a:r>
            <a:r>
              <a:rPr lang="en-US" sz="2400" dirty="0">
                <a:solidFill>
                  <a:srgbClr val="060606"/>
                </a:solidFill>
              </a:rPr>
              <a:t>though </a:t>
            </a:r>
            <a:r>
              <a:rPr lang="en-US" sz="2400" dirty="0">
                <a:solidFill>
                  <a:srgbClr val="060606"/>
                </a:solidFill>
                <a:sym typeface="Wingdings" pitchFamily="2" charset="2"/>
              </a:rPr>
              <a:t></a:t>
            </a:r>
            <a:endParaRPr lang="en-US" sz="2400" dirty="0">
              <a:solidFill>
                <a:srgbClr val="060606"/>
              </a:solidFill>
            </a:endParaRPr>
          </a:p>
          <a:p>
            <a:pPr marL="738188" lvl="1" indent="-280988" defTabSz="457200">
              <a:lnSpc>
                <a:spcPct val="90000"/>
              </a:lnSpc>
              <a:buSzTx/>
              <a:buFont typeface="Wingdings" pitchFamily="2" charset="2"/>
              <a:buChar char="§"/>
            </a:pPr>
            <a:endParaRPr lang="en-US" sz="2400" dirty="0">
              <a:solidFill>
                <a:srgbClr val="060606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 First Search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 dirty="0" smtClean="0">
                <a:solidFill>
                  <a:srgbClr val="585650"/>
                </a:solidFill>
              </a:rPr>
              <a:t>Serial </a:t>
            </a:r>
            <a:r>
              <a:rPr lang="en-US" dirty="0">
                <a:solidFill>
                  <a:srgbClr val="585650"/>
                </a:solidFill>
              </a:rPr>
              <a:t>complexity:</a:t>
            </a:r>
            <a:r>
              <a:rPr lang="en-US" dirty="0"/>
              <a:t> </a:t>
            </a:r>
            <a:r>
              <a:rPr lang="en-US" dirty="0" smtClean="0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 dirty="0" smtClean="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 dirty="0" smtClean="0">
                <a:solidFill>
                  <a:srgbClr val="000000"/>
                </a:solidFill>
                <a:sym typeface="Times New Roman" pitchFamily="18" charset="0"/>
              </a:rPr>
              <a:t> = </a:t>
            </a:r>
            <a:r>
              <a:rPr lang="el-GR" dirty="0" smtClean="0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sym typeface="Times New Roman" pitchFamily="18" charset="0"/>
              </a:rPr>
              <a:t>m+n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)</a:t>
            </a:r>
          </a:p>
        </p:txBody>
      </p:sp>
      <p:grpSp>
        <p:nvGrpSpPr>
          <p:cNvPr id="138451" name="Group 211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38244" name="Line 4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5" name="Line 25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6" name="Line 26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7" name="Line 27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5" name="Line 35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6" name="Oval 36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7" name="Oval 37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8" name="Oval 38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9" name="Oval 39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2" name="Line 42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3" name="Oval 43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4" name="Oval 44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5" name="Oval 45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6" name="Oval 46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9" name="Line 49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90" name="Oval 50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91" name="Oval 51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92" name="Oval 52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93" name="Oval 53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4" name="Line 24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0" name="Oval 20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9" name="Oval 29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0" name="Oval 30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1" name="Oval 31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359" name="Text Box 119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38360" name="Text Box 120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38361" name="Text Box 121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38362" name="Text Box 122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38383" name="Text Box 143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38384" name="Text Box 144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38385" name="Text Box 145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38386" name="Text Box 146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38428" name="Text Box 188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38429" name="Text Box 189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38430" name="Text Box 190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38431" name="Text Box 191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38434" name="Text Box 194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38435" name="Text Box 195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38436" name="Text Box 196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38437" name="Text Box 197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38452" name="Text Box 212"/>
          <p:cNvSpPr txBox="1">
            <a:spLocks noChangeArrowheads="1"/>
          </p:cNvSpPr>
          <p:nvPr/>
        </p:nvSpPr>
        <p:spPr bwMode="auto">
          <a:xfrm>
            <a:off x="4343400" y="2971800"/>
            <a:ext cx="4114800" cy="1333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2400"/>
              <a:t>Graph: 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G(E,V)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E:</a:t>
            </a:r>
            <a:r>
              <a:rPr lang="en-US" sz="2400"/>
              <a:t> Set of edges (size m)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V:</a:t>
            </a:r>
            <a:r>
              <a:rPr lang="en-US" sz="2400"/>
              <a:t> Set of vertices (size n)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 dirty="0" smtClean="0">
                <a:solidFill>
                  <a:srgbClr val="585650"/>
                </a:solidFill>
              </a:rPr>
              <a:t>Serial </a:t>
            </a:r>
            <a:r>
              <a:rPr lang="en-US" dirty="0">
                <a:solidFill>
                  <a:srgbClr val="585650"/>
                </a:solidFill>
              </a:rPr>
              <a:t>complexity:</a:t>
            </a: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 dirty="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 = </a:t>
            </a:r>
            <a:r>
              <a:rPr lang="el-GR" dirty="0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sym typeface="Times New Roman" pitchFamily="18" charset="0"/>
              </a:rPr>
              <a:t>m+n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)</a:t>
            </a:r>
            <a:endParaRPr lang="en-US" dirty="0">
              <a:solidFill>
                <a:srgbClr val="000000"/>
              </a:solidFill>
              <a:sym typeface="Times New Roman" pitchFamily="18" charset="0"/>
            </a:endParaRPr>
          </a:p>
        </p:txBody>
      </p:sp>
      <p:sp>
        <p:nvSpPr>
          <p:cNvPr id="139345" name="Text Box 81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grpSp>
        <p:nvGrpSpPr>
          <p:cNvPr id="139346" name="Group 82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39347" name="Line 83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48" name="Line 84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49" name="Line 85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0" name="Line 86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1" name="Line 87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2" name="Oval 88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3" name="Oval 89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4" name="Oval 90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5" name="Oval 91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6" name="Line 92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7" name="Oval 93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8" name="Oval 94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9" name="Oval 95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0" name="Oval 96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1" name="Line 97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2" name="Oval 98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3" name="Oval 99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4" name="Oval 100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5" name="Oval 101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6" name="Line 102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7" name="Oval 103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8" name="Oval 104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9" name="Oval 105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70" name="Oval 106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71" name="Text Box 107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39372" name="Text Box 108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39373" name="Text Box 109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39374" name="Text Box 110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39375" name="Text Box 111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39376" name="Text Box 112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39377" name="Text Box 113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39378" name="Text Box 114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39379" name="Text Box 115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39380" name="Text Box 116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39381" name="Text Box 117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39382" name="Text Box 118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39383" name="Text Box 119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39384" name="Text Box 120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39385" name="Text Box 121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39386" name="Text Box 122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39387" name="Oval 123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388" name="Oval 124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391" name="Text Box 127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 dirty="0" smtClean="0">
                <a:solidFill>
                  <a:srgbClr val="585650"/>
                </a:solidFill>
              </a:rPr>
              <a:t>Serial </a:t>
            </a:r>
            <a:r>
              <a:rPr lang="en-US" dirty="0">
                <a:solidFill>
                  <a:srgbClr val="585650"/>
                </a:solidFill>
              </a:rPr>
              <a:t>complexity:</a:t>
            </a: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 dirty="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 = </a:t>
            </a:r>
            <a:r>
              <a:rPr lang="el-GR" dirty="0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sym typeface="Times New Roman" pitchFamily="18" charset="0"/>
              </a:rPr>
              <a:t>m+n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)</a:t>
            </a:r>
            <a:endParaRPr lang="en-US" dirty="0">
              <a:solidFill>
                <a:srgbClr val="000000"/>
              </a:solidFill>
              <a:sym typeface="Times New Roman" pitchFamily="18" charset="0"/>
            </a:endParaRPr>
          </a:p>
        </p:txBody>
      </p:sp>
      <p:sp>
        <p:nvSpPr>
          <p:cNvPr id="140363" name="Text Box 75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sp>
        <p:nvSpPr>
          <p:cNvPr id="140386" name="Text Box 98"/>
          <p:cNvSpPr txBox="1">
            <a:spLocks noChangeArrowheads="1"/>
          </p:cNvSpPr>
          <p:nvPr/>
        </p:nvSpPr>
        <p:spPr bwMode="auto">
          <a:xfrm>
            <a:off x="8001000" y="3276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2</a:t>
            </a:r>
          </a:p>
        </p:txBody>
      </p:sp>
      <p:grpSp>
        <p:nvGrpSpPr>
          <p:cNvPr id="140394" name="Group 106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40395" name="Line 107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96" name="Line 108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97" name="Line 109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98" name="Line 110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99" name="Line 111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0" name="Oval 112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1" name="Oval 113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2" name="Oval 114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3" name="Oval 115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4" name="Line 116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5" name="Oval 117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6" name="Oval 118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7" name="Oval 119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8" name="Oval 120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9" name="Line 121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0" name="Oval 122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1" name="Oval 123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2" name="Oval 124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3" name="Oval 125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4" name="Line 126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5" name="Oval 127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6" name="Oval 128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7" name="Oval 129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8" name="Oval 130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9" name="Text Box 131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40420" name="Text Box 132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40421" name="Text Box 133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40422" name="Text Box 134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40423" name="Text Box 135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40424" name="Text Box 136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40425" name="Text Box 137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40426" name="Text Box 138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40427" name="Text Box 139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40428" name="Text Box 140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40429" name="Text Box 141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40430" name="Text Box 142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40431" name="Text Box 143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40432" name="Text Box 144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40433" name="Text Box 145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40434" name="Text Box 146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40393" name="Oval 105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0389" name="Group 101"/>
          <p:cNvGrpSpPr>
            <a:grpSpLocks/>
          </p:cNvGrpSpPr>
          <p:nvPr/>
        </p:nvGrpSpPr>
        <p:grpSpPr bwMode="auto">
          <a:xfrm>
            <a:off x="1295400" y="3124200"/>
            <a:ext cx="762000" cy="152400"/>
            <a:chOff x="3504" y="2544"/>
            <a:chExt cx="480" cy="96"/>
          </a:xfrm>
        </p:grpSpPr>
        <p:sp>
          <p:nvSpPr>
            <p:cNvPr id="140387" name="Oval 99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88" name="Line 100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0392" name="Group 104"/>
          <p:cNvGrpSpPr>
            <a:grpSpLocks/>
          </p:cNvGrpSpPr>
          <p:nvPr/>
        </p:nvGrpSpPr>
        <p:grpSpPr bwMode="auto">
          <a:xfrm>
            <a:off x="1143000" y="3276600"/>
            <a:ext cx="152400" cy="762000"/>
            <a:chOff x="3504" y="2736"/>
            <a:chExt cx="96" cy="480"/>
          </a:xfrm>
        </p:grpSpPr>
        <p:sp>
          <p:nvSpPr>
            <p:cNvPr id="140390" name="Line 102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91" name="Oval 103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0435" name="Oval 147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436" name="Line 148"/>
          <p:cNvSpPr>
            <a:spLocks noChangeShapeType="1"/>
          </p:cNvSpPr>
          <p:nvPr/>
        </p:nvSpPr>
        <p:spPr bwMode="auto">
          <a:xfrm>
            <a:off x="5994400" y="2870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437" name="Text Box 149"/>
          <p:cNvSpPr txBox="1">
            <a:spLocks noChangeArrowheads="1"/>
          </p:cNvSpPr>
          <p:nvPr/>
        </p:nvSpPr>
        <p:spPr bwMode="auto">
          <a:xfrm>
            <a:off x="6637338" y="33210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40438" name="Text Box 150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40439" name="Line 151"/>
          <p:cNvSpPr>
            <a:spLocks noChangeShapeType="1"/>
          </p:cNvSpPr>
          <p:nvPr/>
        </p:nvSpPr>
        <p:spPr bwMode="auto">
          <a:xfrm flipH="1">
            <a:off x="5422900" y="2870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440" name="Oval 152"/>
          <p:cNvSpPr>
            <a:spLocks noChangeArrowheads="1"/>
          </p:cNvSpPr>
          <p:nvPr/>
        </p:nvSpPr>
        <p:spPr bwMode="auto">
          <a:xfrm>
            <a:off x="5346700" y="3403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441" name="Oval 153"/>
          <p:cNvSpPr>
            <a:spLocks noChangeArrowheads="1"/>
          </p:cNvSpPr>
          <p:nvPr/>
        </p:nvSpPr>
        <p:spPr bwMode="auto">
          <a:xfrm>
            <a:off x="6408738" y="33909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442" name="Text Box 154"/>
          <p:cNvSpPr txBox="1">
            <a:spLocks noChangeArrowheads="1"/>
          </p:cNvSpPr>
          <p:nvPr/>
        </p:nvSpPr>
        <p:spPr bwMode="auto">
          <a:xfrm>
            <a:off x="5029200" y="32766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5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 dirty="0" smtClean="0">
                <a:solidFill>
                  <a:srgbClr val="585650"/>
                </a:solidFill>
              </a:rPr>
              <a:t>Serial </a:t>
            </a:r>
            <a:r>
              <a:rPr lang="en-US" dirty="0">
                <a:solidFill>
                  <a:srgbClr val="585650"/>
                </a:solidFill>
              </a:rPr>
              <a:t>complexity:</a:t>
            </a: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 dirty="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 = </a:t>
            </a:r>
            <a:r>
              <a:rPr lang="el-GR" dirty="0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sym typeface="Times New Roman" pitchFamily="18" charset="0"/>
              </a:rPr>
              <a:t>m+n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)</a:t>
            </a:r>
            <a:endParaRPr lang="en-US" dirty="0">
              <a:solidFill>
                <a:srgbClr val="000000"/>
              </a:solidFill>
              <a:sym typeface="Times New Roman" pitchFamily="18" charset="0"/>
            </a:endParaRPr>
          </a:p>
        </p:txBody>
      </p:sp>
      <p:sp>
        <p:nvSpPr>
          <p:cNvPr id="141387" name="Oval 75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88" name="Text Box 76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sp>
        <p:nvSpPr>
          <p:cNvPr id="141391" name="Text Box 79"/>
          <p:cNvSpPr txBox="1">
            <a:spLocks noChangeArrowheads="1"/>
          </p:cNvSpPr>
          <p:nvPr/>
        </p:nvSpPr>
        <p:spPr bwMode="auto">
          <a:xfrm>
            <a:off x="6637338" y="33210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41392" name="Text Box 80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41394" name="Oval 82"/>
          <p:cNvSpPr>
            <a:spLocks noChangeArrowheads="1"/>
          </p:cNvSpPr>
          <p:nvPr/>
        </p:nvSpPr>
        <p:spPr bwMode="auto">
          <a:xfrm>
            <a:off x="5346700" y="3403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95" name="Oval 83"/>
          <p:cNvSpPr>
            <a:spLocks noChangeArrowheads="1"/>
          </p:cNvSpPr>
          <p:nvPr/>
        </p:nvSpPr>
        <p:spPr bwMode="auto">
          <a:xfrm>
            <a:off x="6408738" y="3397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96" name="Text Box 84"/>
          <p:cNvSpPr txBox="1">
            <a:spLocks noChangeArrowheads="1"/>
          </p:cNvSpPr>
          <p:nvPr/>
        </p:nvSpPr>
        <p:spPr bwMode="auto">
          <a:xfrm>
            <a:off x="5029200" y="32766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41397" name="Text Box 85"/>
          <p:cNvSpPr txBox="1">
            <a:spLocks noChangeArrowheads="1"/>
          </p:cNvSpPr>
          <p:nvPr/>
        </p:nvSpPr>
        <p:spPr bwMode="auto">
          <a:xfrm>
            <a:off x="8001000" y="3276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2</a:t>
            </a:r>
          </a:p>
        </p:txBody>
      </p:sp>
      <p:sp>
        <p:nvSpPr>
          <p:cNvPr id="141405" name="Oval 93"/>
          <p:cNvSpPr>
            <a:spLocks noChangeArrowheads="1"/>
          </p:cNvSpPr>
          <p:nvPr/>
        </p:nvSpPr>
        <p:spPr bwMode="auto">
          <a:xfrm>
            <a:off x="4813300" y="40894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06" name="Text Box 94"/>
          <p:cNvSpPr txBox="1">
            <a:spLocks noChangeArrowheads="1"/>
          </p:cNvSpPr>
          <p:nvPr/>
        </p:nvSpPr>
        <p:spPr bwMode="auto">
          <a:xfrm>
            <a:off x="4495800" y="39624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141408" name="Oval 96"/>
          <p:cNvSpPr>
            <a:spLocks noChangeArrowheads="1"/>
          </p:cNvSpPr>
          <p:nvPr/>
        </p:nvSpPr>
        <p:spPr bwMode="auto">
          <a:xfrm>
            <a:off x="5867400" y="4076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09" name="Text Box 97"/>
          <p:cNvSpPr txBox="1">
            <a:spLocks noChangeArrowheads="1"/>
          </p:cNvSpPr>
          <p:nvPr/>
        </p:nvSpPr>
        <p:spPr bwMode="auto">
          <a:xfrm>
            <a:off x="5562600" y="39306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41411" name="Text Box 99"/>
          <p:cNvSpPr txBox="1">
            <a:spLocks noChangeArrowheads="1"/>
          </p:cNvSpPr>
          <p:nvPr/>
        </p:nvSpPr>
        <p:spPr bwMode="auto">
          <a:xfrm>
            <a:off x="7170738" y="39306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41412" name="Oval 100"/>
          <p:cNvSpPr>
            <a:spLocks noChangeArrowheads="1"/>
          </p:cNvSpPr>
          <p:nvPr/>
        </p:nvSpPr>
        <p:spPr bwMode="auto">
          <a:xfrm>
            <a:off x="6954838" y="40449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1421" name="Group 109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41422" name="Line 110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3" name="Line 111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4" name="Line 112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5" name="Line 113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6" name="Line 114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7" name="Oval 115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8" name="Oval 116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9" name="Oval 117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0" name="Oval 118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1" name="Line 119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2" name="Oval 120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3" name="Oval 121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4" name="Oval 122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5" name="Oval 123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6" name="Line 124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7" name="Oval 125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8" name="Oval 126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9" name="Oval 127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0" name="Oval 128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1" name="Line 129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2" name="Oval 130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3" name="Oval 131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4" name="Oval 132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5" name="Oval 133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6" name="Text Box 134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41447" name="Text Box 135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41448" name="Text Box 136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41449" name="Text Box 137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41450" name="Text Box 138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41451" name="Text Box 139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41452" name="Text Box 140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41453" name="Text Box 141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41454" name="Text Box 142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41455" name="Text Box 143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41456" name="Text Box 144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41457" name="Text Box 145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41458" name="Text Box 146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41459" name="Text Box 147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41460" name="Text Box 148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41461" name="Text Box 149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41462" name="Oval 150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1466" name="Group 154"/>
          <p:cNvGrpSpPr>
            <a:grpSpLocks/>
          </p:cNvGrpSpPr>
          <p:nvPr/>
        </p:nvGrpSpPr>
        <p:grpSpPr bwMode="auto">
          <a:xfrm>
            <a:off x="1143000" y="4038600"/>
            <a:ext cx="152400" cy="762000"/>
            <a:chOff x="3504" y="2736"/>
            <a:chExt cx="96" cy="480"/>
          </a:xfrm>
        </p:grpSpPr>
        <p:sp>
          <p:nvSpPr>
            <p:cNvPr id="141467" name="Line 155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68" name="Oval 156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414" name="Group 102"/>
          <p:cNvGrpSpPr>
            <a:grpSpLocks/>
          </p:cNvGrpSpPr>
          <p:nvPr/>
        </p:nvGrpSpPr>
        <p:grpSpPr bwMode="auto">
          <a:xfrm>
            <a:off x="2057400" y="3124200"/>
            <a:ext cx="762000" cy="152400"/>
            <a:chOff x="3504" y="2544"/>
            <a:chExt cx="480" cy="96"/>
          </a:xfrm>
        </p:grpSpPr>
        <p:sp>
          <p:nvSpPr>
            <p:cNvPr id="141415" name="Oval 103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16" name="Line 104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417" name="Group 105"/>
          <p:cNvGrpSpPr>
            <a:grpSpLocks/>
          </p:cNvGrpSpPr>
          <p:nvPr/>
        </p:nvGrpSpPr>
        <p:grpSpPr bwMode="auto">
          <a:xfrm>
            <a:off x="1905000" y="3276600"/>
            <a:ext cx="152400" cy="762000"/>
            <a:chOff x="3504" y="2736"/>
            <a:chExt cx="96" cy="480"/>
          </a:xfrm>
        </p:grpSpPr>
        <p:sp>
          <p:nvSpPr>
            <p:cNvPr id="141418" name="Line 106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19" name="Oval 107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469" name="Group 157"/>
          <p:cNvGrpSpPr>
            <a:grpSpLocks/>
          </p:cNvGrpSpPr>
          <p:nvPr/>
        </p:nvGrpSpPr>
        <p:grpSpPr bwMode="auto">
          <a:xfrm>
            <a:off x="1143000" y="3276600"/>
            <a:ext cx="152400" cy="762000"/>
            <a:chOff x="2736" y="2112"/>
            <a:chExt cx="96" cy="480"/>
          </a:xfrm>
        </p:grpSpPr>
        <p:sp>
          <p:nvSpPr>
            <p:cNvPr id="141470" name="Line 15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71" name="Oval 15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472" name="Group 160"/>
          <p:cNvGrpSpPr>
            <a:grpSpLocks/>
          </p:cNvGrpSpPr>
          <p:nvPr/>
        </p:nvGrpSpPr>
        <p:grpSpPr bwMode="auto">
          <a:xfrm>
            <a:off x="1295400" y="3124200"/>
            <a:ext cx="762000" cy="152400"/>
            <a:chOff x="2544" y="1728"/>
            <a:chExt cx="480" cy="96"/>
          </a:xfrm>
        </p:grpSpPr>
        <p:sp>
          <p:nvSpPr>
            <p:cNvPr id="141473" name="Oval 161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74" name="Line 162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475" name="Group 163"/>
          <p:cNvGrpSpPr>
            <a:grpSpLocks/>
          </p:cNvGrpSpPr>
          <p:nvPr/>
        </p:nvGrpSpPr>
        <p:grpSpPr bwMode="auto">
          <a:xfrm>
            <a:off x="1295400" y="3886200"/>
            <a:ext cx="762000" cy="152400"/>
            <a:chOff x="3504" y="2544"/>
            <a:chExt cx="480" cy="96"/>
          </a:xfrm>
        </p:grpSpPr>
        <p:sp>
          <p:nvSpPr>
            <p:cNvPr id="141476" name="Oval 164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77" name="Line 165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1481" name="Text Box 169"/>
          <p:cNvSpPr txBox="1">
            <a:spLocks noChangeArrowheads="1"/>
          </p:cNvSpPr>
          <p:nvPr/>
        </p:nvSpPr>
        <p:spPr bwMode="auto">
          <a:xfrm>
            <a:off x="8001000" y="3937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3</a:t>
            </a:r>
          </a:p>
        </p:txBody>
      </p:sp>
      <p:sp>
        <p:nvSpPr>
          <p:cNvPr id="141482" name="Line 170"/>
          <p:cNvSpPr>
            <a:spLocks noChangeShapeType="1"/>
          </p:cNvSpPr>
          <p:nvPr/>
        </p:nvSpPr>
        <p:spPr bwMode="auto">
          <a:xfrm flipH="1">
            <a:off x="5422900" y="2870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83" name="Line 171"/>
          <p:cNvSpPr>
            <a:spLocks noChangeShapeType="1"/>
          </p:cNvSpPr>
          <p:nvPr/>
        </p:nvSpPr>
        <p:spPr bwMode="auto">
          <a:xfrm>
            <a:off x="5994400" y="2870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84" name="Line 172"/>
          <p:cNvSpPr>
            <a:spLocks noChangeShapeType="1"/>
          </p:cNvSpPr>
          <p:nvPr/>
        </p:nvSpPr>
        <p:spPr bwMode="auto">
          <a:xfrm flipH="1">
            <a:off x="4914900" y="3530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85" name="Line 173"/>
          <p:cNvSpPr>
            <a:spLocks noChangeShapeType="1"/>
          </p:cNvSpPr>
          <p:nvPr/>
        </p:nvSpPr>
        <p:spPr bwMode="auto">
          <a:xfrm flipH="1">
            <a:off x="5981700" y="3505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86" name="Line 174"/>
          <p:cNvSpPr>
            <a:spLocks noChangeShapeType="1"/>
          </p:cNvSpPr>
          <p:nvPr/>
        </p:nvSpPr>
        <p:spPr bwMode="auto">
          <a:xfrm>
            <a:off x="6527800" y="3505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 dirty="0" smtClean="0">
                <a:solidFill>
                  <a:srgbClr val="585650"/>
                </a:solidFill>
              </a:rPr>
              <a:t>Serial </a:t>
            </a:r>
            <a:r>
              <a:rPr lang="en-US" dirty="0">
                <a:solidFill>
                  <a:srgbClr val="585650"/>
                </a:solidFill>
              </a:rPr>
              <a:t>complexity:</a:t>
            </a: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 dirty="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 = </a:t>
            </a:r>
            <a:r>
              <a:rPr lang="el-GR" dirty="0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sym typeface="Times New Roman" pitchFamily="18" charset="0"/>
              </a:rPr>
              <a:t>m+n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)</a:t>
            </a:r>
            <a:endParaRPr lang="en-US" dirty="0">
              <a:solidFill>
                <a:srgbClr val="000000"/>
              </a:solidFill>
              <a:sym typeface="Times New Roman" pitchFamily="18" charset="0"/>
            </a:endParaRPr>
          </a:p>
        </p:txBody>
      </p:sp>
      <p:sp>
        <p:nvSpPr>
          <p:cNvPr id="143365" name="Text Box 5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sp>
        <p:nvSpPr>
          <p:cNvPr id="143373" name="Text Box 13"/>
          <p:cNvSpPr txBox="1">
            <a:spLocks noChangeArrowheads="1"/>
          </p:cNvSpPr>
          <p:nvPr/>
        </p:nvSpPr>
        <p:spPr bwMode="auto">
          <a:xfrm>
            <a:off x="8001000" y="3276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2</a:t>
            </a:r>
          </a:p>
        </p:txBody>
      </p:sp>
      <p:grpSp>
        <p:nvGrpSpPr>
          <p:cNvPr id="143384" name="Group 24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43385" name="Line 25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86" name="Line 26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87" name="Line 27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88" name="Line 28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89" name="Line 29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0" name="Oval 30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1" name="Oval 31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2" name="Oval 32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3" name="Oval 33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4" name="Line 34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5" name="Oval 35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6" name="Oval 36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7" name="Oval 37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8" name="Oval 38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9" name="Line 39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0" name="Oval 40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1" name="Oval 41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2" name="Oval 42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3" name="Oval 43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4" name="Line 44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5" name="Oval 45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6" name="Oval 46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7" name="Oval 47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8" name="Oval 48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9" name="Text Box 49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43410" name="Text Box 50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43411" name="Text Box 51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43412" name="Text Box 52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43413" name="Text Box 53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43414" name="Text Box 54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43415" name="Text Box 55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43416" name="Text Box 56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43417" name="Text Box 57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43418" name="Text Box 58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43419" name="Text Box 59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43420" name="Text Box 60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43421" name="Text Box 61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43422" name="Text Box 62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43423" name="Text Box 63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43424" name="Text Box 64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43425" name="Oval 65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3426" name="Group 66"/>
          <p:cNvGrpSpPr>
            <a:grpSpLocks/>
          </p:cNvGrpSpPr>
          <p:nvPr/>
        </p:nvGrpSpPr>
        <p:grpSpPr bwMode="auto">
          <a:xfrm>
            <a:off x="1143000" y="4800600"/>
            <a:ext cx="152400" cy="762000"/>
            <a:chOff x="3504" y="2736"/>
            <a:chExt cx="96" cy="480"/>
          </a:xfrm>
        </p:grpSpPr>
        <p:sp>
          <p:nvSpPr>
            <p:cNvPr id="143427" name="Line 67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28" name="Oval 68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29" name="Group 69"/>
          <p:cNvGrpSpPr>
            <a:grpSpLocks/>
          </p:cNvGrpSpPr>
          <p:nvPr/>
        </p:nvGrpSpPr>
        <p:grpSpPr bwMode="auto">
          <a:xfrm>
            <a:off x="1295400" y="4648200"/>
            <a:ext cx="762000" cy="152400"/>
            <a:chOff x="3504" y="2544"/>
            <a:chExt cx="480" cy="96"/>
          </a:xfrm>
        </p:grpSpPr>
        <p:sp>
          <p:nvSpPr>
            <p:cNvPr id="143430" name="Oval 70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31" name="Line 71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32" name="Group 72"/>
          <p:cNvGrpSpPr>
            <a:grpSpLocks/>
          </p:cNvGrpSpPr>
          <p:nvPr/>
        </p:nvGrpSpPr>
        <p:grpSpPr bwMode="auto">
          <a:xfrm>
            <a:off x="1905000" y="4038600"/>
            <a:ext cx="152400" cy="762000"/>
            <a:chOff x="3504" y="2736"/>
            <a:chExt cx="96" cy="480"/>
          </a:xfrm>
        </p:grpSpPr>
        <p:sp>
          <p:nvSpPr>
            <p:cNvPr id="143433" name="Line 73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34" name="Oval 74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35" name="Group 75"/>
          <p:cNvGrpSpPr>
            <a:grpSpLocks/>
          </p:cNvGrpSpPr>
          <p:nvPr/>
        </p:nvGrpSpPr>
        <p:grpSpPr bwMode="auto">
          <a:xfrm>
            <a:off x="1143000" y="3276600"/>
            <a:ext cx="152400" cy="762000"/>
            <a:chOff x="2736" y="2112"/>
            <a:chExt cx="96" cy="480"/>
          </a:xfrm>
        </p:grpSpPr>
        <p:sp>
          <p:nvSpPr>
            <p:cNvPr id="143436" name="Line 76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37" name="Oval 77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38" name="Group 78"/>
          <p:cNvGrpSpPr>
            <a:grpSpLocks/>
          </p:cNvGrpSpPr>
          <p:nvPr/>
        </p:nvGrpSpPr>
        <p:grpSpPr bwMode="auto">
          <a:xfrm>
            <a:off x="1295400" y="3124200"/>
            <a:ext cx="762000" cy="152400"/>
            <a:chOff x="2544" y="1728"/>
            <a:chExt cx="480" cy="96"/>
          </a:xfrm>
        </p:grpSpPr>
        <p:sp>
          <p:nvSpPr>
            <p:cNvPr id="143439" name="Oval 79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40" name="Line 80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41" name="Group 81"/>
          <p:cNvGrpSpPr>
            <a:grpSpLocks/>
          </p:cNvGrpSpPr>
          <p:nvPr/>
        </p:nvGrpSpPr>
        <p:grpSpPr bwMode="auto">
          <a:xfrm>
            <a:off x="2057400" y="3886200"/>
            <a:ext cx="762000" cy="152400"/>
            <a:chOff x="3504" y="2544"/>
            <a:chExt cx="480" cy="96"/>
          </a:xfrm>
        </p:grpSpPr>
        <p:sp>
          <p:nvSpPr>
            <p:cNvPr id="143442" name="Oval 82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43" name="Line 83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44" name="Group 84"/>
          <p:cNvGrpSpPr>
            <a:grpSpLocks/>
          </p:cNvGrpSpPr>
          <p:nvPr/>
        </p:nvGrpSpPr>
        <p:grpSpPr bwMode="auto">
          <a:xfrm>
            <a:off x="1143000" y="4038600"/>
            <a:ext cx="152400" cy="762000"/>
            <a:chOff x="2736" y="2112"/>
            <a:chExt cx="96" cy="480"/>
          </a:xfrm>
        </p:grpSpPr>
        <p:sp>
          <p:nvSpPr>
            <p:cNvPr id="143445" name="Line 8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46" name="Oval 8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47" name="Group 87"/>
          <p:cNvGrpSpPr>
            <a:grpSpLocks/>
          </p:cNvGrpSpPr>
          <p:nvPr/>
        </p:nvGrpSpPr>
        <p:grpSpPr bwMode="auto">
          <a:xfrm>
            <a:off x="1905000" y="3276600"/>
            <a:ext cx="152400" cy="762000"/>
            <a:chOff x="2736" y="2112"/>
            <a:chExt cx="96" cy="480"/>
          </a:xfrm>
        </p:grpSpPr>
        <p:sp>
          <p:nvSpPr>
            <p:cNvPr id="143448" name="Line 8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49" name="Oval 8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50" name="Group 90"/>
          <p:cNvGrpSpPr>
            <a:grpSpLocks/>
          </p:cNvGrpSpPr>
          <p:nvPr/>
        </p:nvGrpSpPr>
        <p:grpSpPr bwMode="auto">
          <a:xfrm>
            <a:off x="1295400" y="3886200"/>
            <a:ext cx="762000" cy="152400"/>
            <a:chOff x="2544" y="1728"/>
            <a:chExt cx="480" cy="96"/>
          </a:xfrm>
        </p:grpSpPr>
        <p:sp>
          <p:nvSpPr>
            <p:cNvPr id="143451" name="Oval 91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52" name="Line 92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53" name="Group 93"/>
          <p:cNvGrpSpPr>
            <a:grpSpLocks/>
          </p:cNvGrpSpPr>
          <p:nvPr/>
        </p:nvGrpSpPr>
        <p:grpSpPr bwMode="auto">
          <a:xfrm>
            <a:off x="2819400" y="3124200"/>
            <a:ext cx="762000" cy="152400"/>
            <a:chOff x="3504" y="2544"/>
            <a:chExt cx="480" cy="96"/>
          </a:xfrm>
        </p:grpSpPr>
        <p:sp>
          <p:nvSpPr>
            <p:cNvPr id="143454" name="Oval 94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55" name="Line 95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56" name="Group 96"/>
          <p:cNvGrpSpPr>
            <a:grpSpLocks/>
          </p:cNvGrpSpPr>
          <p:nvPr/>
        </p:nvGrpSpPr>
        <p:grpSpPr bwMode="auto">
          <a:xfrm>
            <a:off x="2057400" y="3124200"/>
            <a:ext cx="762000" cy="152400"/>
            <a:chOff x="2544" y="1728"/>
            <a:chExt cx="480" cy="96"/>
          </a:xfrm>
        </p:grpSpPr>
        <p:sp>
          <p:nvSpPr>
            <p:cNvPr id="143457" name="Oval 97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58" name="Line 98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59" name="Group 99"/>
          <p:cNvGrpSpPr>
            <a:grpSpLocks/>
          </p:cNvGrpSpPr>
          <p:nvPr/>
        </p:nvGrpSpPr>
        <p:grpSpPr bwMode="auto">
          <a:xfrm>
            <a:off x="2667000" y="3276600"/>
            <a:ext cx="152400" cy="762000"/>
            <a:chOff x="3504" y="2736"/>
            <a:chExt cx="96" cy="480"/>
          </a:xfrm>
        </p:grpSpPr>
        <p:sp>
          <p:nvSpPr>
            <p:cNvPr id="143460" name="Line 100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61" name="Oval 101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465" name="Oval 105"/>
          <p:cNvSpPr>
            <a:spLocks noChangeArrowheads="1"/>
          </p:cNvSpPr>
          <p:nvPr/>
        </p:nvSpPr>
        <p:spPr bwMode="auto">
          <a:xfrm>
            <a:off x="4279900" y="47434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6" name="Text Box 106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3468" name="Oval 108"/>
          <p:cNvSpPr>
            <a:spLocks noChangeArrowheads="1"/>
          </p:cNvSpPr>
          <p:nvPr/>
        </p:nvSpPr>
        <p:spPr bwMode="auto">
          <a:xfrm>
            <a:off x="5359400" y="4711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9" name="Text Box 109"/>
          <p:cNvSpPr txBox="1">
            <a:spLocks noChangeArrowheads="1"/>
          </p:cNvSpPr>
          <p:nvPr/>
        </p:nvSpPr>
        <p:spPr bwMode="auto">
          <a:xfrm>
            <a:off x="4953000" y="45847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143471" name="Text Box 111"/>
          <p:cNvSpPr txBox="1">
            <a:spLocks noChangeArrowheads="1"/>
          </p:cNvSpPr>
          <p:nvPr/>
        </p:nvSpPr>
        <p:spPr bwMode="auto">
          <a:xfrm>
            <a:off x="6637338" y="45847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143472" name="Oval 112"/>
          <p:cNvSpPr>
            <a:spLocks noChangeArrowheads="1"/>
          </p:cNvSpPr>
          <p:nvPr/>
        </p:nvSpPr>
        <p:spPr bwMode="auto">
          <a:xfrm>
            <a:off x="64214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6" name="Text Box 116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3477" name="Oval 117"/>
          <p:cNvSpPr>
            <a:spLocks noChangeArrowheads="1"/>
          </p:cNvSpPr>
          <p:nvPr/>
        </p:nvSpPr>
        <p:spPr bwMode="auto">
          <a:xfrm>
            <a:off x="74882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9" name="Text Box 119"/>
          <p:cNvSpPr txBox="1">
            <a:spLocks noChangeArrowheads="1"/>
          </p:cNvSpPr>
          <p:nvPr/>
        </p:nvSpPr>
        <p:spPr bwMode="auto">
          <a:xfrm>
            <a:off x="8001000" y="3937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3</a:t>
            </a:r>
          </a:p>
        </p:txBody>
      </p:sp>
      <p:sp>
        <p:nvSpPr>
          <p:cNvPr id="143480" name="Text Box 120"/>
          <p:cNvSpPr txBox="1">
            <a:spLocks noChangeArrowheads="1"/>
          </p:cNvSpPr>
          <p:nvPr/>
        </p:nvSpPr>
        <p:spPr bwMode="auto">
          <a:xfrm>
            <a:off x="8001000" y="4572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4</a:t>
            </a:r>
          </a:p>
        </p:txBody>
      </p:sp>
      <p:sp>
        <p:nvSpPr>
          <p:cNvPr id="143498" name="Oval 138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99" name="Text Box 139"/>
          <p:cNvSpPr txBox="1">
            <a:spLocks noChangeArrowheads="1"/>
          </p:cNvSpPr>
          <p:nvPr/>
        </p:nvSpPr>
        <p:spPr bwMode="auto">
          <a:xfrm>
            <a:off x="6637338" y="33210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43500" name="Text Box 140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43501" name="Oval 141"/>
          <p:cNvSpPr>
            <a:spLocks noChangeArrowheads="1"/>
          </p:cNvSpPr>
          <p:nvPr/>
        </p:nvSpPr>
        <p:spPr bwMode="auto">
          <a:xfrm>
            <a:off x="5346700" y="3403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02" name="Oval 142"/>
          <p:cNvSpPr>
            <a:spLocks noChangeArrowheads="1"/>
          </p:cNvSpPr>
          <p:nvPr/>
        </p:nvSpPr>
        <p:spPr bwMode="auto">
          <a:xfrm>
            <a:off x="6408738" y="3397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03" name="Text Box 143"/>
          <p:cNvSpPr txBox="1">
            <a:spLocks noChangeArrowheads="1"/>
          </p:cNvSpPr>
          <p:nvPr/>
        </p:nvSpPr>
        <p:spPr bwMode="auto">
          <a:xfrm>
            <a:off x="5029200" y="32766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43504" name="Oval 144"/>
          <p:cNvSpPr>
            <a:spLocks noChangeArrowheads="1"/>
          </p:cNvSpPr>
          <p:nvPr/>
        </p:nvSpPr>
        <p:spPr bwMode="auto">
          <a:xfrm>
            <a:off x="4813300" y="40894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05" name="Text Box 145"/>
          <p:cNvSpPr txBox="1">
            <a:spLocks noChangeArrowheads="1"/>
          </p:cNvSpPr>
          <p:nvPr/>
        </p:nvSpPr>
        <p:spPr bwMode="auto">
          <a:xfrm>
            <a:off x="4495800" y="39624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143506" name="Oval 146"/>
          <p:cNvSpPr>
            <a:spLocks noChangeArrowheads="1"/>
          </p:cNvSpPr>
          <p:nvPr/>
        </p:nvSpPr>
        <p:spPr bwMode="auto">
          <a:xfrm>
            <a:off x="5867400" y="4076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07" name="Text Box 147"/>
          <p:cNvSpPr txBox="1">
            <a:spLocks noChangeArrowheads="1"/>
          </p:cNvSpPr>
          <p:nvPr/>
        </p:nvSpPr>
        <p:spPr bwMode="auto">
          <a:xfrm>
            <a:off x="5562600" y="39306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43508" name="Text Box 148"/>
          <p:cNvSpPr txBox="1">
            <a:spLocks noChangeArrowheads="1"/>
          </p:cNvSpPr>
          <p:nvPr/>
        </p:nvSpPr>
        <p:spPr bwMode="auto">
          <a:xfrm>
            <a:off x="7170738" y="39306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43509" name="Oval 149"/>
          <p:cNvSpPr>
            <a:spLocks noChangeArrowheads="1"/>
          </p:cNvSpPr>
          <p:nvPr/>
        </p:nvSpPr>
        <p:spPr bwMode="auto">
          <a:xfrm>
            <a:off x="6954838" y="40449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0" name="Line 150"/>
          <p:cNvSpPr>
            <a:spLocks noChangeShapeType="1"/>
          </p:cNvSpPr>
          <p:nvPr/>
        </p:nvSpPr>
        <p:spPr bwMode="auto">
          <a:xfrm flipH="1">
            <a:off x="5422900" y="2870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1" name="Line 151"/>
          <p:cNvSpPr>
            <a:spLocks noChangeShapeType="1"/>
          </p:cNvSpPr>
          <p:nvPr/>
        </p:nvSpPr>
        <p:spPr bwMode="auto">
          <a:xfrm>
            <a:off x="5994400" y="2870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2" name="Line 152"/>
          <p:cNvSpPr>
            <a:spLocks noChangeShapeType="1"/>
          </p:cNvSpPr>
          <p:nvPr/>
        </p:nvSpPr>
        <p:spPr bwMode="auto">
          <a:xfrm flipH="1">
            <a:off x="4914900" y="3530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3" name="Line 153"/>
          <p:cNvSpPr>
            <a:spLocks noChangeShapeType="1"/>
          </p:cNvSpPr>
          <p:nvPr/>
        </p:nvSpPr>
        <p:spPr bwMode="auto">
          <a:xfrm flipH="1">
            <a:off x="5981700" y="3505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4" name="Line 154"/>
          <p:cNvSpPr>
            <a:spLocks noChangeShapeType="1"/>
          </p:cNvSpPr>
          <p:nvPr/>
        </p:nvSpPr>
        <p:spPr bwMode="auto">
          <a:xfrm>
            <a:off x="6527800" y="3505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5" name="Line 155"/>
          <p:cNvSpPr>
            <a:spLocks noChangeShapeType="1"/>
          </p:cNvSpPr>
          <p:nvPr/>
        </p:nvSpPr>
        <p:spPr bwMode="auto">
          <a:xfrm flipH="1">
            <a:off x="43815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6" name="Line 156"/>
          <p:cNvSpPr>
            <a:spLocks noChangeShapeType="1"/>
          </p:cNvSpPr>
          <p:nvPr/>
        </p:nvSpPr>
        <p:spPr bwMode="auto">
          <a:xfrm flipH="1">
            <a:off x="54229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7" name="Line 157"/>
          <p:cNvSpPr>
            <a:spLocks noChangeShapeType="1"/>
          </p:cNvSpPr>
          <p:nvPr/>
        </p:nvSpPr>
        <p:spPr bwMode="auto">
          <a:xfrm flipH="1">
            <a:off x="6515100" y="4165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8" name="Line 158"/>
          <p:cNvSpPr>
            <a:spLocks noChangeShapeType="1"/>
          </p:cNvSpPr>
          <p:nvPr/>
        </p:nvSpPr>
        <p:spPr bwMode="auto">
          <a:xfrm>
            <a:off x="7048500" y="41656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 dirty="0" smtClean="0">
                <a:solidFill>
                  <a:srgbClr val="585650"/>
                </a:solidFill>
              </a:rPr>
              <a:t>Serial </a:t>
            </a:r>
            <a:r>
              <a:rPr lang="en-US" dirty="0">
                <a:solidFill>
                  <a:srgbClr val="585650"/>
                </a:solidFill>
              </a:rPr>
              <a:t>complexity:</a:t>
            </a: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 dirty="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 = </a:t>
            </a:r>
            <a:r>
              <a:rPr lang="el-GR" dirty="0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sym typeface="Times New Roman" pitchFamily="18" charset="0"/>
              </a:rPr>
              <a:t>m+n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)</a:t>
            </a:r>
            <a:endParaRPr lang="en-US" dirty="0">
              <a:solidFill>
                <a:srgbClr val="000000"/>
              </a:solidFill>
              <a:sym typeface="Times New Roman" pitchFamily="18" charset="0"/>
            </a:endParaRPr>
          </a:p>
        </p:txBody>
      </p:sp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sp>
        <p:nvSpPr>
          <p:cNvPr id="144397" name="Text Box 13"/>
          <p:cNvSpPr txBox="1">
            <a:spLocks noChangeArrowheads="1"/>
          </p:cNvSpPr>
          <p:nvPr/>
        </p:nvSpPr>
        <p:spPr bwMode="auto">
          <a:xfrm>
            <a:off x="8001000" y="3276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2</a:t>
            </a:r>
          </a:p>
        </p:txBody>
      </p:sp>
      <p:grpSp>
        <p:nvGrpSpPr>
          <p:cNvPr id="144408" name="Group 24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44409" name="Line 25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0" name="Line 26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1" name="Line 27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2" name="Line 28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3" name="Line 29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4" name="Oval 30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5" name="Oval 31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6" name="Oval 32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7" name="Oval 33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8" name="Line 34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9" name="Oval 35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0" name="Oval 36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1" name="Oval 37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2" name="Oval 38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3" name="Line 39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4" name="Oval 40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5" name="Oval 41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6" name="Oval 42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7" name="Oval 43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8" name="Line 44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9" name="Oval 45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30" name="Oval 46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31" name="Oval 47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32" name="Oval 48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33" name="Text Box 49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44434" name="Text Box 50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44435" name="Text Box 51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44436" name="Text Box 52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44437" name="Text Box 53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44438" name="Text Box 54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44439" name="Text Box 55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44440" name="Text Box 56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44441" name="Text Box 57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44442" name="Text Box 58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44443" name="Text Box 59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44444" name="Text Box 60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44445" name="Text Box 61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44446" name="Text Box 62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44447" name="Text Box 63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44448" name="Text Box 64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44449" name="Oval 65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4450" name="Group 66"/>
          <p:cNvGrpSpPr>
            <a:grpSpLocks/>
          </p:cNvGrpSpPr>
          <p:nvPr/>
        </p:nvGrpSpPr>
        <p:grpSpPr bwMode="auto">
          <a:xfrm>
            <a:off x="2667000" y="4038600"/>
            <a:ext cx="152400" cy="762000"/>
            <a:chOff x="3504" y="2736"/>
            <a:chExt cx="96" cy="480"/>
          </a:xfrm>
        </p:grpSpPr>
        <p:sp>
          <p:nvSpPr>
            <p:cNvPr id="144451" name="Line 67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52" name="Oval 68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53" name="Group 69"/>
          <p:cNvGrpSpPr>
            <a:grpSpLocks/>
          </p:cNvGrpSpPr>
          <p:nvPr/>
        </p:nvGrpSpPr>
        <p:grpSpPr bwMode="auto">
          <a:xfrm>
            <a:off x="1295400" y="5410200"/>
            <a:ext cx="762000" cy="152400"/>
            <a:chOff x="3504" y="2544"/>
            <a:chExt cx="480" cy="96"/>
          </a:xfrm>
        </p:grpSpPr>
        <p:sp>
          <p:nvSpPr>
            <p:cNvPr id="144454" name="Oval 70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55" name="Line 71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56" name="Group 72"/>
          <p:cNvGrpSpPr>
            <a:grpSpLocks/>
          </p:cNvGrpSpPr>
          <p:nvPr/>
        </p:nvGrpSpPr>
        <p:grpSpPr bwMode="auto">
          <a:xfrm>
            <a:off x="1905000" y="4800600"/>
            <a:ext cx="152400" cy="762000"/>
            <a:chOff x="3504" y="2736"/>
            <a:chExt cx="96" cy="480"/>
          </a:xfrm>
        </p:grpSpPr>
        <p:sp>
          <p:nvSpPr>
            <p:cNvPr id="144457" name="Line 73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58" name="Oval 74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59" name="Group 75"/>
          <p:cNvGrpSpPr>
            <a:grpSpLocks/>
          </p:cNvGrpSpPr>
          <p:nvPr/>
        </p:nvGrpSpPr>
        <p:grpSpPr bwMode="auto">
          <a:xfrm>
            <a:off x="1143000" y="3276600"/>
            <a:ext cx="152400" cy="762000"/>
            <a:chOff x="2736" y="2112"/>
            <a:chExt cx="96" cy="480"/>
          </a:xfrm>
        </p:grpSpPr>
        <p:sp>
          <p:nvSpPr>
            <p:cNvPr id="144460" name="Line 76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61" name="Oval 77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62" name="Group 78"/>
          <p:cNvGrpSpPr>
            <a:grpSpLocks/>
          </p:cNvGrpSpPr>
          <p:nvPr/>
        </p:nvGrpSpPr>
        <p:grpSpPr bwMode="auto">
          <a:xfrm>
            <a:off x="1295400" y="3124200"/>
            <a:ext cx="762000" cy="152400"/>
            <a:chOff x="2544" y="1728"/>
            <a:chExt cx="480" cy="96"/>
          </a:xfrm>
        </p:grpSpPr>
        <p:sp>
          <p:nvSpPr>
            <p:cNvPr id="144463" name="Oval 79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64" name="Line 80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65" name="Group 81"/>
          <p:cNvGrpSpPr>
            <a:grpSpLocks/>
          </p:cNvGrpSpPr>
          <p:nvPr/>
        </p:nvGrpSpPr>
        <p:grpSpPr bwMode="auto">
          <a:xfrm>
            <a:off x="2819400" y="3886200"/>
            <a:ext cx="762000" cy="152400"/>
            <a:chOff x="3504" y="2544"/>
            <a:chExt cx="480" cy="96"/>
          </a:xfrm>
        </p:grpSpPr>
        <p:sp>
          <p:nvSpPr>
            <p:cNvPr id="144466" name="Oval 82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67" name="Line 83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68" name="Group 84"/>
          <p:cNvGrpSpPr>
            <a:grpSpLocks/>
          </p:cNvGrpSpPr>
          <p:nvPr/>
        </p:nvGrpSpPr>
        <p:grpSpPr bwMode="auto">
          <a:xfrm>
            <a:off x="1143000" y="4038600"/>
            <a:ext cx="152400" cy="762000"/>
            <a:chOff x="2736" y="2112"/>
            <a:chExt cx="96" cy="480"/>
          </a:xfrm>
        </p:grpSpPr>
        <p:sp>
          <p:nvSpPr>
            <p:cNvPr id="144469" name="Line 8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70" name="Oval 8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71" name="Group 87"/>
          <p:cNvGrpSpPr>
            <a:grpSpLocks/>
          </p:cNvGrpSpPr>
          <p:nvPr/>
        </p:nvGrpSpPr>
        <p:grpSpPr bwMode="auto">
          <a:xfrm>
            <a:off x="1905000" y="3276600"/>
            <a:ext cx="152400" cy="762000"/>
            <a:chOff x="2736" y="2112"/>
            <a:chExt cx="96" cy="480"/>
          </a:xfrm>
        </p:grpSpPr>
        <p:sp>
          <p:nvSpPr>
            <p:cNvPr id="144472" name="Line 8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73" name="Oval 8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74" name="Group 90"/>
          <p:cNvGrpSpPr>
            <a:grpSpLocks/>
          </p:cNvGrpSpPr>
          <p:nvPr/>
        </p:nvGrpSpPr>
        <p:grpSpPr bwMode="auto">
          <a:xfrm>
            <a:off x="1295400" y="3886200"/>
            <a:ext cx="762000" cy="152400"/>
            <a:chOff x="2544" y="1728"/>
            <a:chExt cx="480" cy="96"/>
          </a:xfrm>
        </p:grpSpPr>
        <p:sp>
          <p:nvSpPr>
            <p:cNvPr id="144475" name="Oval 91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76" name="Line 92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77" name="Group 93"/>
          <p:cNvGrpSpPr>
            <a:grpSpLocks/>
          </p:cNvGrpSpPr>
          <p:nvPr/>
        </p:nvGrpSpPr>
        <p:grpSpPr bwMode="auto">
          <a:xfrm>
            <a:off x="2057400" y="4648200"/>
            <a:ext cx="762000" cy="152400"/>
            <a:chOff x="3504" y="2544"/>
            <a:chExt cx="480" cy="96"/>
          </a:xfrm>
        </p:grpSpPr>
        <p:sp>
          <p:nvSpPr>
            <p:cNvPr id="144478" name="Oval 94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79" name="Line 95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80" name="Group 96"/>
          <p:cNvGrpSpPr>
            <a:grpSpLocks/>
          </p:cNvGrpSpPr>
          <p:nvPr/>
        </p:nvGrpSpPr>
        <p:grpSpPr bwMode="auto">
          <a:xfrm>
            <a:off x="2057400" y="3124200"/>
            <a:ext cx="762000" cy="152400"/>
            <a:chOff x="2544" y="1728"/>
            <a:chExt cx="480" cy="96"/>
          </a:xfrm>
        </p:grpSpPr>
        <p:sp>
          <p:nvSpPr>
            <p:cNvPr id="144481" name="Oval 97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82" name="Line 98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83" name="Group 99"/>
          <p:cNvGrpSpPr>
            <a:grpSpLocks/>
          </p:cNvGrpSpPr>
          <p:nvPr/>
        </p:nvGrpSpPr>
        <p:grpSpPr bwMode="auto">
          <a:xfrm>
            <a:off x="3429000" y="3276600"/>
            <a:ext cx="152400" cy="762000"/>
            <a:chOff x="3504" y="2736"/>
            <a:chExt cx="96" cy="480"/>
          </a:xfrm>
        </p:grpSpPr>
        <p:sp>
          <p:nvSpPr>
            <p:cNvPr id="144484" name="Line 100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85" name="Oval 101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4488" name="Text Box 104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4497" name="Text Box 113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4500" name="Text Box 116"/>
          <p:cNvSpPr txBox="1">
            <a:spLocks noChangeArrowheads="1"/>
          </p:cNvSpPr>
          <p:nvPr/>
        </p:nvSpPr>
        <p:spPr bwMode="auto">
          <a:xfrm>
            <a:off x="8001000" y="3937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3</a:t>
            </a:r>
          </a:p>
        </p:txBody>
      </p:sp>
      <p:sp>
        <p:nvSpPr>
          <p:cNvPr id="144501" name="Text Box 117"/>
          <p:cNvSpPr txBox="1">
            <a:spLocks noChangeArrowheads="1"/>
          </p:cNvSpPr>
          <p:nvPr/>
        </p:nvSpPr>
        <p:spPr bwMode="auto">
          <a:xfrm>
            <a:off x="8001000" y="4572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4</a:t>
            </a:r>
          </a:p>
        </p:txBody>
      </p:sp>
      <p:grpSp>
        <p:nvGrpSpPr>
          <p:cNvPr id="144505" name="Group 121"/>
          <p:cNvGrpSpPr>
            <a:grpSpLocks/>
          </p:cNvGrpSpPr>
          <p:nvPr/>
        </p:nvGrpSpPr>
        <p:grpSpPr bwMode="auto">
          <a:xfrm>
            <a:off x="2819400" y="3124200"/>
            <a:ext cx="762000" cy="152400"/>
            <a:chOff x="2544" y="1728"/>
            <a:chExt cx="480" cy="96"/>
          </a:xfrm>
        </p:grpSpPr>
        <p:sp>
          <p:nvSpPr>
            <p:cNvPr id="144506" name="Oval 122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07" name="Line 123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508" name="Group 124"/>
          <p:cNvGrpSpPr>
            <a:grpSpLocks/>
          </p:cNvGrpSpPr>
          <p:nvPr/>
        </p:nvGrpSpPr>
        <p:grpSpPr bwMode="auto">
          <a:xfrm>
            <a:off x="2057400" y="3886200"/>
            <a:ext cx="762000" cy="152400"/>
            <a:chOff x="2544" y="1728"/>
            <a:chExt cx="480" cy="96"/>
          </a:xfrm>
        </p:grpSpPr>
        <p:sp>
          <p:nvSpPr>
            <p:cNvPr id="144509" name="Oval 125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10" name="Line 126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511" name="Group 127"/>
          <p:cNvGrpSpPr>
            <a:grpSpLocks/>
          </p:cNvGrpSpPr>
          <p:nvPr/>
        </p:nvGrpSpPr>
        <p:grpSpPr bwMode="auto">
          <a:xfrm>
            <a:off x="1295400" y="4648200"/>
            <a:ext cx="762000" cy="152400"/>
            <a:chOff x="2544" y="1728"/>
            <a:chExt cx="480" cy="96"/>
          </a:xfrm>
        </p:grpSpPr>
        <p:sp>
          <p:nvSpPr>
            <p:cNvPr id="144512" name="Oval 128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13" name="Line 129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517" name="Group 133"/>
          <p:cNvGrpSpPr>
            <a:grpSpLocks/>
          </p:cNvGrpSpPr>
          <p:nvPr/>
        </p:nvGrpSpPr>
        <p:grpSpPr bwMode="auto">
          <a:xfrm>
            <a:off x="2667000" y="3276600"/>
            <a:ext cx="152400" cy="762000"/>
            <a:chOff x="2736" y="2112"/>
            <a:chExt cx="96" cy="480"/>
          </a:xfrm>
        </p:grpSpPr>
        <p:sp>
          <p:nvSpPr>
            <p:cNvPr id="144518" name="Line 134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19" name="Oval 135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520" name="Group 136"/>
          <p:cNvGrpSpPr>
            <a:grpSpLocks/>
          </p:cNvGrpSpPr>
          <p:nvPr/>
        </p:nvGrpSpPr>
        <p:grpSpPr bwMode="auto">
          <a:xfrm>
            <a:off x="1905000" y="4038600"/>
            <a:ext cx="152400" cy="762000"/>
            <a:chOff x="2736" y="2112"/>
            <a:chExt cx="96" cy="480"/>
          </a:xfrm>
        </p:grpSpPr>
        <p:sp>
          <p:nvSpPr>
            <p:cNvPr id="144521" name="Line 137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22" name="Oval 138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523" name="Group 139"/>
          <p:cNvGrpSpPr>
            <a:grpSpLocks/>
          </p:cNvGrpSpPr>
          <p:nvPr/>
        </p:nvGrpSpPr>
        <p:grpSpPr bwMode="auto">
          <a:xfrm>
            <a:off x="1143000" y="4800600"/>
            <a:ext cx="152400" cy="762000"/>
            <a:chOff x="2736" y="2112"/>
            <a:chExt cx="96" cy="480"/>
          </a:xfrm>
        </p:grpSpPr>
        <p:sp>
          <p:nvSpPr>
            <p:cNvPr id="144524" name="Line 140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25" name="Oval 141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4527" name="Oval 143"/>
          <p:cNvSpPr>
            <a:spLocks noChangeArrowheads="1"/>
          </p:cNvSpPr>
          <p:nvPr/>
        </p:nvSpPr>
        <p:spPr bwMode="auto">
          <a:xfrm>
            <a:off x="4813300" y="54165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28" name="Text Box 144"/>
          <p:cNvSpPr txBox="1">
            <a:spLocks noChangeArrowheads="1"/>
          </p:cNvSpPr>
          <p:nvPr/>
        </p:nvSpPr>
        <p:spPr bwMode="auto">
          <a:xfrm>
            <a:off x="4419600" y="528955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44530" name="Oval 146"/>
          <p:cNvSpPr>
            <a:spLocks noChangeArrowheads="1"/>
          </p:cNvSpPr>
          <p:nvPr/>
        </p:nvSpPr>
        <p:spPr bwMode="auto">
          <a:xfrm>
            <a:off x="5892800" y="53848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31" name="Text Box 147"/>
          <p:cNvSpPr txBox="1">
            <a:spLocks noChangeArrowheads="1"/>
          </p:cNvSpPr>
          <p:nvPr/>
        </p:nvSpPr>
        <p:spPr bwMode="auto">
          <a:xfrm>
            <a:off x="5486400" y="52578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11</a:t>
            </a:r>
          </a:p>
        </p:txBody>
      </p:sp>
      <p:sp>
        <p:nvSpPr>
          <p:cNvPr id="144533" name="Text Box 149"/>
          <p:cNvSpPr txBox="1">
            <a:spLocks noChangeArrowheads="1"/>
          </p:cNvSpPr>
          <p:nvPr/>
        </p:nvSpPr>
        <p:spPr bwMode="auto">
          <a:xfrm>
            <a:off x="7170738" y="52578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144534" name="Oval 150"/>
          <p:cNvSpPr>
            <a:spLocks noChangeArrowheads="1"/>
          </p:cNvSpPr>
          <p:nvPr/>
        </p:nvSpPr>
        <p:spPr bwMode="auto">
          <a:xfrm>
            <a:off x="6954838" y="53721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36" name="Text Box 152"/>
          <p:cNvSpPr txBox="1">
            <a:spLocks noChangeArrowheads="1"/>
          </p:cNvSpPr>
          <p:nvPr/>
        </p:nvSpPr>
        <p:spPr bwMode="auto">
          <a:xfrm>
            <a:off x="8001000" y="52641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5</a:t>
            </a:r>
          </a:p>
        </p:txBody>
      </p:sp>
      <p:sp>
        <p:nvSpPr>
          <p:cNvPr id="144539" name="Oval 155"/>
          <p:cNvSpPr>
            <a:spLocks noChangeArrowheads="1"/>
          </p:cNvSpPr>
          <p:nvPr/>
        </p:nvSpPr>
        <p:spPr bwMode="auto">
          <a:xfrm>
            <a:off x="4279900" y="47434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40" name="Text Box 156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4541" name="Oval 157"/>
          <p:cNvSpPr>
            <a:spLocks noChangeArrowheads="1"/>
          </p:cNvSpPr>
          <p:nvPr/>
        </p:nvSpPr>
        <p:spPr bwMode="auto">
          <a:xfrm>
            <a:off x="5359400" y="4711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42" name="Text Box 158"/>
          <p:cNvSpPr txBox="1">
            <a:spLocks noChangeArrowheads="1"/>
          </p:cNvSpPr>
          <p:nvPr/>
        </p:nvSpPr>
        <p:spPr bwMode="auto">
          <a:xfrm>
            <a:off x="4953000" y="45847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144543" name="Text Box 159"/>
          <p:cNvSpPr txBox="1">
            <a:spLocks noChangeArrowheads="1"/>
          </p:cNvSpPr>
          <p:nvPr/>
        </p:nvSpPr>
        <p:spPr bwMode="auto">
          <a:xfrm>
            <a:off x="6637338" y="45847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144544" name="Oval 160"/>
          <p:cNvSpPr>
            <a:spLocks noChangeArrowheads="1"/>
          </p:cNvSpPr>
          <p:nvPr/>
        </p:nvSpPr>
        <p:spPr bwMode="auto">
          <a:xfrm>
            <a:off x="64214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45" name="Text Box 161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4546" name="Oval 162"/>
          <p:cNvSpPr>
            <a:spLocks noChangeArrowheads="1"/>
          </p:cNvSpPr>
          <p:nvPr/>
        </p:nvSpPr>
        <p:spPr bwMode="auto">
          <a:xfrm>
            <a:off x="74882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47" name="Oval 163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48" name="Text Box 164"/>
          <p:cNvSpPr txBox="1">
            <a:spLocks noChangeArrowheads="1"/>
          </p:cNvSpPr>
          <p:nvPr/>
        </p:nvSpPr>
        <p:spPr bwMode="auto">
          <a:xfrm>
            <a:off x="6637338" y="33210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44549" name="Text Box 165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44550" name="Oval 166"/>
          <p:cNvSpPr>
            <a:spLocks noChangeArrowheads="1"/>
          </p:cNvSpPr>
          <p:nvPr/>
        </p:nvSpPr>
        <p:spPr bwMode="auto">
          <a:xfrm>
            <a:off x="5346700" y="3403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51" name="Oval 167"/>
          <p:cNvSpPr>
            <a:spLocks noChangeArrowheads="1"/>
          </p:cNvSpPr>
          <p:nvPr/>
        </p:nvSpPr>
        <p:spPr bwMode="auto">
          <a:xfrm>
            <a:off x="6408738" y="3397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52" name="Text Box 168"/>
          <p:cNvSpPr txBox="1">
            <a:spLocks noChangeArrowheads="1"/>
          </p:cNvSpPr>
          <p:nvPr/>
        </p:nvSpPr>
        <p:spPr bwMode="auto">
          <a:xfrm>
            <a:off x="5029200" y="32766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44553" name="Oval 169"/>
          <p:cNvSpPr>
            <a:spLocks noChangeArrowheads="1"/>
          </p:cNvSpPr>
          <p:nvPr/>
        </p:nvSpPr>
        <p:spPr bwMode="auto">
          <a:xfrm>
            <a:off x="4813300" y="40894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54" name="Text Box 170"/>
          <p:cNvSpPr txBox="1">
            <a:spLocks noChangeArrowheads="1"/>
          </p:cNvSpPr>
          <p:nvPr/>
        </p:nvSpPr>
        <p:spPr bwMode="auto">
          <a:xfrm>
            <a:off x="4495800" y="39624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144555" name="Oval 171"/>
          <p:cNvSpPr>
            <a:spLocks noChangeArrowheads="1"/>
          </p:cNvSpPr>
          <p:nvPr/>
        </p:nvSpPr>
        <p:spPr bwMode="auto">
          <a:xfrm>
            <a:off x="5867400" y="4076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56" name="Text Box 172"/>
          <p:cNvSpPr txBox="1">
            <a:spLocks noChangeArrowheads="1"/>
          </p:cNvSpPr>
          <p:nvPr/>
        </p:nvSpPr>
        <p:spPr bwMode="auto">
          <a:xfrm>
            <a:off x="5562600" y="39306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44557" name="Text Box 173"/>
          <p:cNvSpPr txBox="1">
            <a:spLocks noChangeArrowheads="1"/>
          </p:cNvSpPr>
          <p:nvPr/>
        </p:nvSpPr>
        <p:spPr bwMode="auto">
          <a:xfrm>
            <a:off x="7170738" y="39306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44558" name="Oval 174"/>
          <p:cNvSpPr>
            <a:spLocks noChangeArrowheads="1"/>
          </p:cNvSpPr>
          <p:nvPr/>
        </p:nvSpPr>
        <p:spPr bwMode="auto">
          <a:xfrm>
            <a:off x="6954838" y="40449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59" name="Line 175"/>
          <p:cNvSpPr>
            <a:spLocks noChangeShapeType="1"/>
          </p:cNvSpPr>
          <p:nvPr/>
        </p:nvSpPr>
        <p:spPr bwMode="auto">
          <a:xfrm flipH="1">
            <a:off x="5422900" y="2870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0" name="Line 176"/>
          <p:cNvSpPr>
            <a:spLocks noChangeShapeType="1"/>
          </p:cNvSpPr>
          <p:nvPr/>
        </p:nvSpPr>
        <p:spPr bwMode="auto">
          <a:xfrm>
            <a:off x="5994400" y="2870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1" name="Line 177"/>
          <p:cNvSpPr>
            <a:spLocks noChangeShapeType="1"/>
          </p:cNvSpPr>
          <p:nvPr/>
        </p:nvSpPr>
        <p:spPr bwMode="auto">
          <a:xfrm flipH="1">
            <a:off x="4914900" y="3530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2" name="Line 178"/>
          <p:cNvSpPr>
            <a:spLocks noChangeShapeType="1"/>
          </p:cNvSpPr>
          <p:nvPr/>
        </p:nvSpPr>
        <p:spPr bwMode="auto">
          <a:xfrm flipH="1">
            <a:off x="5981700" y="3505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3" name="Line 179"/>
          <p:cNvSpPr>
            <a:spLocks noChangeShapeType="1"/>
          </p:cNvSpPr>
          <p:nvPr/>
        </p:nvSpPr>
        <p:spPr bwMode="auto">
          <a:xfrm>
            <a:off x="6527800" y="3505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4" name="Line 180"/>
          <p:cNvSpPr>
            <a:spLocks noChangeShapeType="1"/>
          </p:cNvSpPr>
          <p:nvPr/>
        </p:nvSpPr>
        <p:spPr bwMode="auto">
          <a:xfrm flipH="1">
            <a:off x="43815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5" name="Line 181"/>
          <p:cNvSpPr>
            <a:spLocks noChangeShapeType="1"/>
          </p:cNvSpPr>
          <p:nvPr/>
        </p:nvSpPr>
        <p:spPr bwMode="auto">
          <a:xfrm flipH="1">
            <a:off x="54229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6" name="Line 182"/>
          <p:cNvSpPr>
            <a:spLocks noChangeShapeType="1"/>
          </p:cNvSpPr>
          <p:nvPr/>
        </p:nvSpPr>
        <p:spPr bwMode="auto">
          <a:xfrm flipH="1">
            <a:off x="6515100" y="4165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7" name="Line 183"/>
          <p:cNvSpPr>
            <a:spLocks noChangeShapeType="1"/>
          </p:cNvSpPr>
          <p:nvPr/>
        </p:nvSpPr>
        <p:spPr bwMode="auto">
          <a:xfrm>
            <a:off x="7048500" y="41656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9" name="Line 185"/>
          <p:cNvSpPr>
            <a:spLocks noChangeShapeType="1"/>
          </p:cNvSpPr>
          <p:nvPr/>
        </p:nvSpPr>
        <p:spPr bwMode="auto">
          <a:xfrm flipH="1">
            <a:off x="7061200" y="4826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70" name="Line 186"/>
          <p:cNvSpPr>
            <a:spLocks noChangeShapeType="1"/>
          </p:cNvSpPr>
          <p:nvPr/>
        </p:nvSpPr>
        <p:spPr bwMode="auto">
          <a:xfrm flipH="1">
            <a:off x="5994400" y="4826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71" name="Line 187"/>
          <p:cNvSpPr>
            <a:spLocks noChangeShapeType="1"/>
          </p:cNvSpPr>
          <p:nvPr/>
        </p:nvSpPr>
        <p:spPr bwMode="auto">
          <a:xfrm flipH="1">
            <a:off x="4914900" y="48387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 dirty="0" smtClean="0">
                <a:solidFill>
                  <a:srgbClr val="585650"/>
                </a:solidFill>
              </a:rPr>
              <a:t>Serial </a:t>
            </a:r>
            <a:r>
              <a:rPr lang="en-US" dirty="0">
                <a:solidFill>
                  <a:srgbClr val="585650"/>
                </a:solidFill>
              </a:rPr>
              <a:t>complexity:</a:t>
            </a: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 dirty="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 = </a:t>
            </a:r>
            <a:r>
              <a:rPr lang="el-GR" dirty="0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sym typeface="Times New Roman" pitchFamily="18" charset="0"/>
              </a:rPr>
              <a:t>m+n</a:t>
            </a:r>
            <a:r>
              <a:rPr lang="en-US" dirty="0">
                <a:solidFill>
                  <a:srgbClr val="000000"/>
                </a:solidFill>
                <a:sym typeface="Times New Roman" pitchFamily="18" charset="0"/>
              </a:rPr>
              <a:t>)</a:t>
            </a:r>
            <a:endParaRPr lang="en-US" dirty="0">
              <a:solidFill>
                <a:srgbClr val="000000"/>
              </a:solidFill>
              <a:sym typeface="Times New Roman" pitchFamily="18" charset="0"/>
            </a:endParaRPr>
          </a:p>
        </p:txBody>
      </p:sp>
      <p:sp>
        <p:nvSpPr>
          <p:cNvPr id="145412" name="Text Box 4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sp>
        <p:nvSpPr>
          <p:cNvPr id="145413" name="Text Box 5"/>
          <p:cNvSpPr txBox="1">
            <a:spLocks noChangeArrowheads="1"/>
          </p:cNvSpPr>
          <p:nvPr/>
        </p:nvSpPr>
        <p:spPr bwMode="auto">
          <a:xfrm>
            <a:off x="8001000" y="3276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2</a:t>
            </a:r>
          </a:p>
        </p:txBody>
      </p:sp>
      <p:grpSp>
        <p:nvGrpSpPr>
          <p:cNvPr id="145414" name="Group 6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45415" name="Line 7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16" name="Line 8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17" name="Line 9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18" name="Line 10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19" name="Line 11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0" name="Oval 12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1" name="Oval 13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2" name="Oval 14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3" name="Oval 15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4" name="Line 16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5" name="Oval 17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6" name="Oval 18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7" name="Oval 19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8" name="Oval 20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9" name="Line 21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0" name="Oval 22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1" name="Oval 23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2" name="Oval 24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3" name="Oval 25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4" name="Line 26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5" name="Oval 27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6" name="Oval 28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7" name="Oval 29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8" name="Oval 30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9" name="Text Box 31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45440" name="Text Box 32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45441" name="Text Box 33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45442" name="Text Box 34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45443" name="Text Box 35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45444" name="Text Box 36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45445" name="Text Box 37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45446" name="Text Box 38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45447" name="Text Box 39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45448" name="Text Box 40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45449" name="Text Box 41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45450" name="Text Box 42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45451" name="Text Box 43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45452" name="Text Box 44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45453" name="Text Box 45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45454" name="Text Box 46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45455" name="Oval 47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5459" name="Group 51"/>
          <p:cNvGrpSpPr>
            <a:grpSpLocks/>
          </p:cNvGrpSpPr>
          <p:nvPr/>
        </p:nvGrpSpPr>
        <p:grpSpPr bwMode="auto">
          <a:xfrm>
            <a:off x="2057400" y="5410200"/>
            <a:ext cx="762000" cy="152400"/>
            <a:chOff x="3504" y="2544"/>
            <a:chExt cx="480" cy="96"/>
          </a:xfrm>
        </p:grpSpPr>
        <p:sp>
          <p:nvSpPr>
            <p:cNvPr id="145460" name="Oval 52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61" name="Line 53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62" name="Group 54"/>
          <p:cNvGrpSpPr>
            <a:grpSpLocks/>
          </p:cNvGrpSpPr>
          <p:nvPr/>
        </p:nvGrpSpPr>
        <p:grpSpPr bwMode="auto">
          <a:xfrm>
            <a:off x="2667000" y="4800600"/>
            <a:ext cx="152400" cy="762000"/>
            <a:chOff x="3504" y="2736"/>
            <a:chExt cx="96" cy="480"/>
          </a:xfrm>
        </p:grpSpPr>
        <p:sp>
          <p:nvSpPr>
            <p:cNvPr id="145463" name="Line 55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64" name="Oval 56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65" name="Group 57"/>
          <p:cNvGrpSpPr>
            <a:grpSpLocks/>
          </p:cNvGrpSpPr>
          <p:nvPr/>
        </p:nvGrpSpPr>
        <p:grpSpPr bwMode="auto">
          <a:xfrm>
            <a:off x="1143000" y="3276600"/>
            <a:ext cx="152400" cy="762000"/>
            <a:chOff x="2736" y="2112"/>
            <a:chExt cx="96" cy="480"/>
          </a:xfrm>
        </p:grpSpPr>
        <p:sp>
          <p:nvSpPr>
            <p:cNvPr id="145466" name="Line 5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67" name="Oval 5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68" name="Group 60"/>
          <p:cNvGrpSpPr>
            <a:grpSpLocks/>
          </p:cNvGrpSpPr>
          <p:nvPr/>
        </p:nvGrpSpPr>
        <p:grpSpPr bwMode="auto">
          <a:xfrm>
            <a:off x="1295400" y="3124200"/>
            <a:ext cx="762000" cy="152400"/>
            <a:chOff x="2544" y="1728"/>
            <a:chExt cx="480" cy="96"/>
          </a:xfrm>
        </p:grpSpPr>
        <p:sp>
          <p:nvSpPr>
            <p:cNvPr id="145469" name="Oval 61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70" name="Line 62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74" name="Group 66"/>
          <p:cNvGrpSpPr>
            <a:grpSpLocks/>
          </p:cNvGrpSpPr>
          <p:nvPr/>
        </p:nvGrpSpPr>
        <p:grpSpPr bwMode="auto">
          <a:xfrm>
            <a:off x="1143000" y="4038600"/>
            <a:ext cx="152400" cy="762000"/>
            <a:chOff x="2736" y="2112"/>
            <a:chExt cx="96" cy="480"/>
          </a:xfrm>
        </p:grpSpPr>
        <p:sp>
          <p:nvSpPr>
            <p:cNvPr id="145475" name="Line 67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76" name="Oval 68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77" name="Group 69"/>
          <p:cNvGrpSpPr>
            <a:grpSpLocks/>
          </p:cNvGrpSpPr>
          <p:nvPr/>
        </p:nvGrpSpPr>
        <p:grpSpPr bwMode="auto">
          <a:xfrm>
            <a:off x="1905000" y="3276600"/>
            <a:ext cx="152400" cy="762000"/>
            <a:chOff x="2736" y="2112"/>
            <a:chExt cx="96" cy="480"/>
          </a:xfrm>
        </p:grpSpPr>
        <p:sp>
          <p:nvSpPr>
            <p:cNvPr id="145478" name="Line 70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79" name="Oval 71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80" name="Group 72"/>
          <p:cNvGrpSpPr>
            <a:grpSpLocks/>
          </p:cNvGrpSpPr>
          <p:nvPr/>
        </p:nvGrpSpPr>
        <p:grpSpPr bwMode="auto">
          <a:xfrm>
            <a:off x="1295400" y="3886200"/>
            <a:ext cx="762000" cy="152400"/>
            <a:chOff x="2544" y="1728"/>
            <a:chExt cx="480" cy="96"/>
          </a:xfrm>
        </p:grpSpPr>
        <p:sp>
          <p:nvSpPr>
            <p:cNvPr id="145481" name="Oval 73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82" name="Line 74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83" name="Group 75"/>
          <p:cNvGrpSpPr>
            <a:grpSpLocks/>
          </p:cNvGrpSpPr>
          <p:nvPr/>
        </p:nvGrpSpPr>
        <p:grpSpPr bwMode="auto">
          <a:xfrm>
            <a:off x="2819400" y="4648200"/>
            <a:ext cx="762000" cy="152400"/>
            <a:chOff x="3504" y="2544"/>
            <a:chExt cx="480" cy="96"/>
          </a:xfrm>
        </p:grpSpPr>
        <p:sp>
          <p:nvSpPr>
            <p:cNvPr id="145484" name="Oval 76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85" name="Line 77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86" name="Group 78"/>
          <p:cNvGrpSpPr>
            <a:grpSpLocks/>
          </p:cNvGrpSpPr>
          <p:nvPr/>
        </p:nvGrpSpPr>
        <p:grpSpPr bwMode="auto">
          <a:xfrm>
            <a:off x="2057400" y="3124200"/>
            <a:ext cx="762000" cy="152400"/>
            <a:chOff x="2544" y="1728"/>
            <a:chExt cx="480" cy="96"/>
          </a:xfrm>
        </p:grpSpPr>
        <p:sp>
          <p:nvSpPr>
            <p:cNvPr id="145487" name="Oval 79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88" name="Line 80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89" name="Group 81"/>
          <p:cNvGrpSpPr>
            <a:grpSpLocks/>
          </p:cNvGrpSpPr>
          <p:nvPr/>
        </p:nvGrpSpPr>
        <p:grpSpPr bwMode="auto">
          <a:xfrm>
            <a:off x="3429000" y="4038600"/>
            <a:ext cx="152400" cy="762000"/>
            <a:chOff x="3504" y="2736"/>
            <a:chExt cx="96" cy="480"/>
          </a:xfrm>
        </p:grpSpPr>
        <p:sp>
          <p:nvSpPr>
            <p:cNvPr id="145490" name="Line 82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91" name="Oval 83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5492" name="Text Box 84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5493" name="Text Box 85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5494" name="Text Box 86"/>
          <p:cNvSpPr txBox="1">
            <a:spLocks noChangeArrowheads="1"/>
          </p:cNvSpPr>
          <p:nvPr/>
        </p:nvSpPr>
        <p:spPr bwMode="auto">
          <a:xfrm>
            <a:off x="8001000" y="3937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3</a:t>
            </a:r>
          </a:p>
        </p:txBody>
      </p:sp>
      <p:sp>
        <p:nvSpPr>
          <p:cNvPr id="145495" name="Text Box 87"/>
          <p:cNvSpPr txBox="1">
            <a:spLocks noChangeArrowheads="1"/>
          </p:cNvSpPr>
          <p:nvPr/>
        </p:nvSpPr>
        <p:spPr bwMode="auto">
          <a:xfrm>
            <a:off x="8001000" y="4572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4</a:t>
            </a:r>
          </a:p>
        </p:txBody>
      </p:sp>
      <p:grpSp>
        <p:nvGrpSpPr>
          <p:cNvPr id="145496" name="Group 88"/>
          <p:cNvGrpSpPr>
            <a:grpSpLocks/>
          </p:cNvGrpSpPr>
          <p:nvPr/>
        </p:nvGrpSpPr>
        <p:grpSpPr bwMode="auto">
          <a:xfrm>
            <a:off x="2819400" y="3124200"/>
            <a:ext cx="762000" cy="152400"/>
            <a:chOff x="2544" y="1728"/>
            <a:chExt cx="480" cy="96"/>
          </a:xfrm>
        </p:grpSpPr>
        <p:sp>
          <p:nvSpPr>
            <p:cNvPr id="145497" name="Oval 89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98" name="Line 90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99" name="Group 91"/>
          <p:cNvGrpSpPr>
            <a:grpSpLocks/>
          </p:cNvGrpSpPr>
          <p:nvPr/>
        </p:nvGrpSpPr>
        <p:grpSpPr bwMode="auto">
          <a:xfrm>
            <a:off x="2057400" y="3886200"/>
            <a:ext cx="762000" cy="152400"/>
            <a:chOff x="2544" y="1728"/>
            <a:chExt cx="480" cy="96"/>
          </a:xfrm>
        </p:grpSpPr>
        <p:sp>
          <p:nvSpPr>
            <p:cNvPr id="145500" name="Oval 92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01" name="Line 93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02" name="Group 94"/>
          <p:cNvGrpSpPr>
            <a:grpSpLocks/>
          </p:cNvGrpSpPr>
          <p:nvPr/>
        </p:nvGrpSpPr>
        <p:grpSpPr bwMode="auto">
          <a:xfrm>
            <a:off x="1295400" y="4648200"/>
            <a:ext cx="762000" cy="152400"/>
            <a:chOff x="2544" y="1728"/>
            <a:chExt cx="480" cy="96"/>
          </a:xfrm>
        </p:grpSpPr>
        <p:sp>
          <p:nvSpPr>
            <p:cNvPr id="145503" name="Oval 95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04" name="Line 96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05" name="Group 97"/>
          <p:cNvGrpSpPr>
            <a:grpSpLocks/>
          </p:cNvGrpSpPr>
          <p:nvPr/>
        </p:nvGrpSpPr>
        <p:grpSpPr bwMode="auto">
          <a:xfrm>
            <a:off x="2667000" y="3276600"/>
            <a:ext cx="152400" cy="762000"/>
            <a:chOff x="2736" y="2112"/>
            <a:chExt cx="96" cy="480"/>
          </a:xfrm>
        </p:grpSpPr>
        <p:sp>
          <p:nvSpPr>
            <p:cNvPr id="145506" name="Line 9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07" name="Oval 9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08" name="Group 100"/>
          <p:cNvGrpSpPr>
            <a:grpSpLocks/>
          </p:cNvGrpSpPr>
          <p:nvPr/>
        </p:nvGrpSpPr>
        <p:grpSpPr bwMode="auto">
          <a:xfrm>
            <a:off x="1905000" y="4038600"/>
            <a:ext cx="152400" cy="762000"/>
            <a:chOff x="2736" y="2112"/>
            <a:chExt cx="96" cy="480"/>
          </a:xfrm>
        </p:grpSpPr>
        <p:sp>
          <p:nvSpPr>
            <p:cNvPr id="145509" name="Line 101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10" name="Oval 102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11" name="Group 103"/>
          <p:cNvGrpSpPr>
            <a:grpSpLocks/>
          </p:cNvGrpSpPr>
          <p:nvPr/>
        </p:nvGrpSpPr>
        <p:grpSpPr bwMode="auto">
          <a:xfrm>
            <a:off x="1143000" y="4800600"/>
            <a:ext cx="152400" cy="762000"/>
            <a:chOff x="2736" y="2112"/>
            <a:chExt cx="96" cy="480"/>
          </a:xfrm>
        </p:grpSpPr>
        <p:sp>
          <p:nvSpPr>
            <p:cNvPr id="145512" name="Line 104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13" name="Oval 105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5514" name="Oval 106"/>
          <p:cNvSpPr>
            <a:spLocks noChangeArrowheads="1"/>
          </p:cNvSpPr>
          <p:nvPr/>
        </p:nvSpPr>
        <p:spPr bwMode="auto">
          <a:xfrm>
            <a:off x="4813300" y="54165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15" name="Text Box 107"/>
          <p:cNvSpPr txBox="1">
            <a:spLocks noChangeArrowheads="1"/>
          </p:cNvSpPr>
          <p:nvPr/>
        </p:nvSpPr>
        <p:spPr bwMode="auto">
          <a:xfrm>
            <a:off x="4419600" y="528955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45516" name="Oval 108"/>
          <p:cNvSpPr>
            <a:spLocks noChangeArrowheads="1"/>
          </p:cNvSpPr>
          <p:nvPr/>
        </p:nvSpPr>
        <p:spPr bwMode="auto">
          <a:xfrm>
            <a:off x="5892800" y="53848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17" name="Text Box 109"/>
          <p:cNvSpPr txBox="1">
            <a:spLocks noChangeArrowheads="1"/>
          </p:cNvSpPr>
          <p:nvPr/>
        </p:nvSpPr>
        <p:spPr bwMode="auto">
          <a:xfrm>
            <a:off x="5486400" y="52578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11</a:t>
            </a:r>
          </a:p>
        </p:txBody>
      </p:sp>
      <p:sp>
        <p:nvSpPr>
          <p:cNvPr id="145518" name="Text Box 110"/>
          <p:cNvSpPr txBox="1">
            <a:spLocks noChangeArrowheads="1"/>
          </p:cNvSpPr>
          <p:nvPr/>
        </p:nvSpPr>
        <p:spPr bwMode="auto">
          <a:xfrm>
            <a:off x="7170738" y="52578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145519" name="Oval 111"/>
          <p:cNvSpPr>
            <a:spLocks noChangeArrowheads="1"/>
          </p:cNvSpPr>
          <p:nvPr/>
        </p:nvSpPr>
        <p:spPr bwMode="auto">
          <a:xfrm>
            <a:off x="6954838" y="53721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20" name="Text Box 112"/>
          <p:cNvSpPr txBox="1">
            <a:spLocks noChangeArrowheads="1"/>
          </p:cNvSpPr>
          <p:nvPr/>
        </p:nvSpPr>
        <p:spPr bwMode="auto">
          <a:xfrm>
            <a:off x="8001000" y="52641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5</a:t>
            </a:r>
          </a:p>
        </p:txBody>
      </p:sp>
      <p:sp>
        <p:nvSpPr>
          <p:cNvPr id="145521" name="Oval 113"/>
          <p:cNvSpPr>
            <a:spLocks noChangeArrowheads="1"/>
          </p:cNvSpPr>
          <p:nvPr/>
        </p:nvSpPr>
        <p:spPr bwMode="auto">
          <a:xfrm>
            <a:off x="4279900" y="47434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22" name="Text Box 114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5523" name="Oval 115"/>
          <p:cNvSpPr>
            <a:spLocks noChangeArrowheads="1"/>
          </p:cNvSpPr>
          <p:nvPr/>
        </p:nvSpPr>
        <p:spPr bwMode="auto">
          <a:xfrm>
            <a:off x="5359400" y="4711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24" name="Text Box 116"/>
          <p:cNvSpPr txBox="1">
            <a:spLocks noChangeArrowheads="1"/>
          </p:cNvSpPr>
          <p:nvPr/>
        </p:nvSpPr>
        <p:spPr bwMode="auto">
          <a:xfrm>
            <a:off x="4953000" y="45847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145525" name="Text Box 117"/>
          <p:cNvSpPr txBox="1">
            <a:spLocks noChangeArrowheads="1"/>
          </p:cNvSpPr>
          <p:nvPr/>
        </p:nvSpPr>
        <p:spPr bwMode="auto">
          <a:xfrm>
            <a:off x="6637338" y="45847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145526" name="Oval 118"/>
          <p:cNvSpPr>
            <a:spLocks noChangeArrowheads="1"/>
          </p:cNvSpPr>
          <p:nvPr/>
        </p:nvSpPr>
        <p:spPr bwMode="auto">
          <a:xfrm>
            <a:off x="64214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27" name="Text Box 119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5528" name="Oval 120"/>
          <p:cNvSpPr>
            <a:spLocks noChangeArrowheads="1"/>
          </p:cNvSpPr>
          <p:nvPr/>
        </p:nvSpPr>
        <p:spPr bwMode="auto">
          <a:xfrm>
            <a:off x="74882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29" name="Oval 121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30" name="Text Box 122"/>
          <p:cNvSpPr txBox="1">
            <a:spLocks noChangeArrowheads="1"/>
          </p:cNvSpPr>
          <p:nvPr/>
        </p:nvSpPr>
        <p:spPr bwMode="auto">
          <a:xfrm>
            <a:off x="6637338" y="33210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45531" name="Text Box 123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45532" name="Oval 124"/>
          <p:cNvSpPr>
            <a:spLocks noChangeArrowheads="1"/>
          </p:cNvSpPr>
          <p:nvPr/>
        </p:nvSpPr>
        <p:spPr bwMode="auto">
          <a:xfrm>
            <a:off x="5346700" y="3403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33" name="Oval 125"/>
          <p:cNvSpPr>
            <a:spLocks noChangeArrowheads="1"/>
          </p:cNvSpPr>
          <p:nvPr/>
        </p:nvSpPr>
        <p:spPr bwMode="auto">
          <a:xfrm>
            <a:off x="6408738" y="3397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34" name="Text Box 126"/>
          <p:cNvSpPr txBox="1">
            <a:spLocks noChangeArrowheads="1"/>
          </p:cNvSpPr>
          <p:nvPr/>
        </p:nvSpPr>
        <p:spPr bwMode="auto">
          <a:xfrm>
            <a:off x="5029200" y="32766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45535" name="Oval 127"/>
          <p:cNvSpPr>
            <a:spLocks noChangeArrowheads="1"/>
          </p:cNvSpPr>
          <p:nvPr/>
        </p:nvSpPr>
        <p:spPr bwMode="auto">
          <a:xfrm>
            <a:off x="4813300" y="40894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36" name="Text Box 128"/>
          <p:cNvSpPr txBox="1">
            <a:spLocks noChangeArrowheads="1"/>
          </p:cNvSpPr>
          <p:nvPr/>
        </p:nvSpPr>
        <p:spPr bwMode="auto">
          <a:xfrm>
            <a:off x="4495800" y="39624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145537" name="Oval 129"/>
          <p:cNvSpPr>
            <a:spLocks noChangeArrowheads="1"/>
          </p:cNvSpPr>
          <p:nvPr/>
        </p:nvSpPr>
        <p:spPr bwMode="auto">
          <a:xfrm>
            <a:off x="5867400" y="4076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38" name="Text Box 130"/>
          <p:cNvSpPr txBox="1">
            <a:spLocks noChangeArrowheads="1"/>
          </p:cNvSpPr>
          <p:nvPr/>
        </p:nvSpPr>
        <p:spPr bwMode="auto">
          <a:xfrm>
            <a:off x="5562600" y="39306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45539" name="Text Box 131"/>
          <p:cNvSpPr txBox="1">
            <a:spLocks noChangeArrowheads="1"/>
          </p:cNvSpPr>
          <p:nvPr/>
        </p:nvSpPr>
        <p:spPr bwMode="auto">
          <a:xfrm>
            <a:off x="7170738" y="39306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45540" name="Oval 132"/>
          <p:cNvSpPr>
            <a:spLocks noChangeArrowheads="1"/>
          </p:cNvSpPr>
          <p:nvPr/>
        </p:nvSpPr>
        <p:spPr bwMode="auto">
          <a:xfrm>
            <a:off x="6954838" y="40449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1" name="Line 133"/>
          <p:cNvSpPr>
            <a:spLocks noChangeShapeType="1"/>
          </p:cNvSpPr>
          <p:nvPr/>
        </p:nvSpPr>
        <p:spPr bwMode="auto">
          <a:xfrm flipH="1">
            <a:off x="5422900" y="2870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2" name="Line 134"/>
          <p:cNvSpPr>
            <a:spLocks noChangeShapeType="1"/>
          </p:cNvSpPr>
          <p:nvPr/>
        </p:nvSpPr>
        <p:spPr bwMode="auto">
          <a:xfrm>
            <a:off x="5994400" y="2870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3" name="Line 135"/>
          <p:cNvSpPr>
            <a:spLocks noChangeShapeType="1"/>
          </p:cNvSpPr>
          <p:nvPr/>
        </p:nvSpPr>
        <p:spPr bwMode="auto">
          <a:xfrm flipH="1">
            <a:off x="4914900" y="3530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4" name="Line 136"/>
          <p:cNvSpPr>
            <a:spLocks noChangeShapeType="1"/>
          </p:cNvSpPr>
          <p:nvPr/>
        </p:nvSpPr>
        <p:spPr bwMode="auto">
          <a:xfrm flipH="1">
            <a:off x="5981700" y="3505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5" name="Line 137"/>
          <p:cNvSpPr>
            <a:spLocks noChangeShapeType="1"/>
          </p:cNvSpPr>
          <p:nvPr/>
        </p:nvSpPr>
        <p:spPr bwMode="auto">
          <a:xfrm>
            <a:off x="6527800" y="3505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6" name="Line 138"/>
          <p:cNvSpPr>
            <a:spLocks noChangeShapeType="1"/>
          </p:cNvSpPr>
          <p:nvPr/>
        </p:nvSpPr>
        <p:spPr bwMode="auto">
          <a:xfrm flipH="1">
            <a:off x="43815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7" name="Line 139"/>
          <p:cNvSpPr>
            <a:spLocks noChangeShapeType="1"/>
          </p:cNvSpPr>
          <p:nvPr/>
        </p:nvSpPr>
        <p:spPr bwMode="auto">
          <a:xfrm flipH="1">
            <a:off x="54229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8" name="Line 140"/>
          <p:cNvSpPr>
            <a:spLocks noChangeShapeType="1"/>
          </p:cNvSpPr>
          <p:nvPr/>
        </p:nvSpPr>
        <p:spPr bwMode="auto">
          <a:xfrm flipH="1">
            <a:off x="6515100" y="4165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9" name="Line 141"/>
          <p:cNvSpPr>
            <a:spLocks noChangeShapeType="1"/>
          </p:cNvSpPr>
          <p:nvPr/>
        </p:nvSpPr>
        <p:spPr bwMode="auto">
          <a:xfrm>
            <a:off x="7048500" y="41656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50" name="Line 142"/>
          <p:cNvSpPr>
            <a:spLocks noChangeShapeType="1"/>
          </p:cNvSpPr>
          <p:nvPr/>
        </p:nvSpPr>
        <p:spPr bwMode="auto">
          <a:xfrm flipH="1">
            <a:off x="7061200" y="4826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51" name="Line 143"/>
          <p:cNvSpPr>
            <a:spLocks noChangeShapeType="1"/>
          </p:cNvSpPr>
          <p:nvPr/>
        </p:nvSpPr>
        <p:spPr bwMode="auto">
          <a:xfrm flipH="1">
            <a:off x="5994400" y="4826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52" name="Line 144"/>
          <p:cNvSpPr>
            <a:spLocks noChangeShapeType="1"/>
          </p:cNvSpPr>
          <p:nvPr/>
        </p:nvSpPr>
        <p:spPr bwMode="auto">
          <a:xfrm flipH="1">
            <a:off x="4914900" y="48387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5553" name="Group 145"/>
          <p:cNvGrpSpPr>
            <a:grpSpLocks/>
          </p:cNvGrpSpPr>
          <p:nvPr/>
        </p:nvGrpSpPr>
        <p:grpSpPr bwMode="auto">
          <a:xfrm>
            <a:off x="2819400" y="3886200"/>
            <a:ext cx="762000" cy="152400"/>
            <a:chOff x="2544" y="1728"/>
            <a:chExt cx="480" cy="96"/>
          </a:xfrm>
        </p:grpSpPr>
        <p:sp>
          <p:nvSpPr>
            <p:cNvPr id="145554" name="Oval 146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55" name="Line 147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56" name="Group 148"/>
          <p:cNvGrpSpPr>
            <a:grpSpLocks/>
          </p:cNvGrpSpPr>
          <p:nvPr/>
        </p:nvGrpSpPr>
        <p:grpSpPr bwMode="auto">
          <a:xfrm>
            <a:off x="2057400" y="4648200"/>
            <a:ext cx="762000" cy="152400"/>
            <a:chOff x="2544" y="1728"/>
            <a:chExt cx="480" cy="96"/>
          </a:xfrm>
        </p:grpSpPr>
        <p:sp>
          <p:nvSpPr>
            <p:cNvPr id="145557" name="Oval 149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58" name="Line 150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59" name="Group 151"/>
          <p:cNvGrpSpPr>
            <a:grpSpLocks/>
          </p:cNvGrpSpPr>
          <p:nvPr/>
        </p:nvGrpSpPr>
        <p:grpSpPr bwMode="auto">
          <a:xfrm>
            <a:off x="1295400" y="5410200"/>
            <a:ext cx="762000" cy="152400"/>
            <a:chOff x="2544" y="1728"/>
            <a:chExt cx="480" cy="96"/>
          </a:xfrm>
        </p:grpSpPr>
        <p:sp>
          <p:nvSpPr>
            <p:cNvPr id="145560" name="Oval 152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61" name="Line 153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62" name="Group 154"/>
          <p:cNvGrpSpPr>
            <a:grpSpLocks/>
          </p:cNvGrpSpPr>
          <p:nvPr/>
        </p:nvGrpSpPr>
        <p:grpSpPr bwMode="auto">
          <a:xfrm>
            <a:off x="1905000" y="4800600"/>
            <a:ext cx="152400" cy="762000"/>
            <a:chOff x="2736" y="2112"/>
            <a:chExt cx="96" cy="480"/>
          </a:xfrm>
        </p:grpSpPr>
        <p:sp>
          <p:nvSpPr>
            <p:cNvPr id="145563" name="Line 15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64" name="Oval 15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65" name="Group 157"/>
          <p:cNvGrpSpPr>
            <a:grpSpLocks/>
          </p:cNvGrpSpPr>
          <p:nvPr/>
        </p:nvGrpSpPr>
        <p:grpSpPr bwMode="auto">
          <a:xfrm>
            <a:off x="2667000" y="4038600"/>
            <a:ext cx="152400" cy="762000"/>
            <a:chOff x="2736" y="2112"/>
            <a:chExt cx="96" cy="480"/>
          </a:xfrm>
        </p:grpSpPr>
        <p:sp>
          <p:nvSpPr>
            <p:cNvPr id="145566" name="Line 15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67" name="Oval 15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68" name="Group 160"/>
          <p:cNvGrpSpPr>
            <a:grpSpLocks/>
          </p:cNvGrpSpPr>
          <p:nvPr/>
        </p:nvGrpSpPr>
        <p:grpSpPr bwMode="auto">
          <a:xfrm>
            <a:off x="3429000" y="3276600"/>
            <a:ext cx="152400" cy="762000"/>
            <a:chOff x="2736" y="2112"/>
            <a:chExt cx="96" cy="480"/>
          </a:xfrm>
        </p:grpSpPr>
        <p:sp>
          <p:nvSpPr>
            <p:cNvPr id="145569" name="Line 161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70" name="Oval 162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5577" name="Text Box 169"/>
          <p:cNvSpPr txBox="1">
            <a:spLocks noChangeArrowheads="1"/>
          </p:cNvSpPr>
          <p:nvPr/>
        </p:nvSpPr>
        <p:spPr bwMode="auto">
          <a:xfrm>
            <a:off x="8001000" y="5943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6</a:t>
            </a:r>
          </a:p>
        </p:txBody>
      </p:sp>
      <p:sp>
        <p:nvSpPr>
          <p:cNvPr id="145578" name="Text Box 170"/>
          <p:cNvSpPr txBox="1">
            <a:spLocks noChangeArrowheads="1"/>
          </p:cNvSpPr>
          <p:nvPr/>
        </p:nvSpPr>
        <p:spPr bwMode="auto">
          <a:xfrm>
            <a:off x="6637338" y="598805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12</a:t>
            </a:r>
          </a:p>
        </p:txBody>
      </p:sp>
      <p:sp>
        <p:nvSpPr>
          <p:cNvPr id="145579" name="Oval 171"/>
          <p:cNvSpPr>
            <a:spLocks noChangeArrowheads="1"/>
          </p:cNvSpPr>
          <p:nvPr/>
        </p:nvSpPr>
        <p:spPr bwMode="auto">
          <a:xfrm>
            <a:off x="5346700" y="6070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80" name="Oval 172"/>
          <p:cNvSpPr>
            <a:spLocks noChangeArrowheads="1"/>
          </p:cNvSpPr>
          <p:nvPr/>
        </p:nvSpPr>
        <p:spPr bwMode="auto">
          <a:xfrm>
            <a:off x="6408738" y="6064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81" name="Text Box 173"/>
          <p:cNvSpPr txBox="1">
            <a:spLocks noChangeArrowheads="1"/>
          </p:cNvSpPr>
          <p:nvPr/>
        </p:nvSpPr>
        <p:spPr bwMode="auto">
          <a:xfrm>
            <a:off x="4953000" y="59436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18</a:t>
            </a:r>
          </a:p>
        </p:txBody>
      </p:sp>
      <p:sp>
        <p:nvSpPr>
          <p:cNvPr id="145582" name="Line 174"/>
          <p:cNvSpPr>
            <a:spLocks noChangeShapeType="1"/>
          </p:cNvSpPr>
          <p:nvPr/>
        </p:nvSpPr>
        <p:spPr bwMode="auto">
          <a:xfrm flipH="1">
            <a:off x="6515100" y="54991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83" name="Line 175"/>
          <p:cNvSpPr>
            <a:spLocks noChangeShapeType="1"/>
          </p:cNvSpPr>
          <p:nvPr/>
        </p:nvSpPr>
        <p:spPr bwMode="auto">
          <a:xfrm flipH="1">
            <a:off x="5448300" y="55118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Who is </a:t>
            </a:r>
            <a:r>
              <a:rPr lang="en-US">
                <a:solidFill>
                  <a:srgbClr val="5856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parent(19)</a:t>
            </a:r>
            <a:r>
              <a:rPr lang="en-US">
                <a:solidFill>
                  <a:srgbClr val="585650"/>
                </a:solidFill>
              </a:rPr>
              <a:t>? </a:t>
            </a:r>
          </a:p>
          <a:p>
            <a:pPr lvl="1"/>
            <a:r>
              <a:rPr lang="en-US">
                <a:solidFill>
                  <a:srgbClr val="585650"/>
                </a:solidFill>
              </a:rPr>
              <a:t>If we use a queue for expanding the frontier?</a:t>
            </a:r>
          </a:p>
          <a:p>
            <a:pPr lvl="1"/>
            <a:r>
              <a:rPr lang="en-US">
                <a:solidFill>
                  <a:srgbClr val="585650"/>
                </a:solidFill>
              </a:rPr>
              <a:t>Does it actually matter?</a:t>
            </a:r>
            <a:endParaRPr lang="en-US">
              <a:solidFill>
                <a:srgbClr val="000000"/>
              </a:solidFill>
              <a:sym typeface="Times New Roman" pitchFamily="18" charset="0"/>
            </a:endParaRPr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sp>
        <p:nvSpPr>
          <p:cNvPr id="146437" name="Text Box 5"/>
          <p:cNvSpPr txBox="1">
            <a:spLocks noChangeArrowheads="1"/>
          </p:cNvSpPr>
          <p:nvPr/>
        </p:nvSpPr>
        <p:spPr bwMode="auto">
          <a:xfrm>
            <a:off x="8001000" y="3276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2</a:t>
            </a:r>
          </a:p>
        </p:txBody>
      </p:sp>
      <p:grpSp>
        <p:nvGrpSpPr>
          <p:cNvPr id="146438" name="Group 6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46439" name="Line 7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0" name="Line 8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1" name="Line 9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2" name="Line 10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3" name="Line 11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4" name="Oval 12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5" name="Oval 13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6" name="Oval 14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7" name="Oval 15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8" name="Line 16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9" name="Oval 17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0" name="Oval 18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1" name="Oval 19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2" name="Oval 20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3" name="Line 21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4" name="Oval 22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5" name="Oval 23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6" name="Oval 24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7" name="Oval 25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8" name="Line 26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9" name="Oval 27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60" name="Oval 28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61" name="Oval 29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62" name="Oval 30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63" name="Text Box 31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46464" name="Text Box 32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46465" name="Text Box 33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46466" name="Text Box 34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46467" name="Text Box 35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46468" name="Text Box 36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46469" name="Text Box 37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46470" name="Text Box 38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46471" name="Text Box 39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46472" name="Text Box 40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46473" name="Text Box 41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46474" name="Text Box 42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46475" name="Text Box 43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46476" name="Text Box 44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46477" name="Text Box 45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46478" name="Text Box 46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46479" name="Oval 47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6486" name="Group 54"/>
          <p:cNvGrpSpPr>
            <a:grpSpLocks/>
          </p:cNvGrpSpPr>
          <p:nvPr/>
        </p:nvGrpSpPr>
        <p:grpSpPr bwMode="auto">
          <a:xfrm>
            <a:off x="1143000" y="3276600"/>
            <a:ext cx="152400" cy="762000"/>
            <a:chOff x="2736" y="2112"/>
            <a:chExt cx="96" cy="480"/>
          </a:xfrm>
        </p:grpSpPr>
        <p:sp>
          <p:nvSpPr>
            <p:cNvPr id="146487" name="Line 5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88" name="Oval 5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489" name="Group 57"/>
          <p:cNvGrpSpPr>
            <a:grpSpLocks/>
          </p:cNvGrpSpPr>
          <p:nvPr/>
        </p:nvGrpSpPr>
        <p:grpSpPr bwMode="auto">
          <a:xfrm>
            <a:off x="1295400" y="3124200"/>
            <a:ext cx="762000" cy="152400"/>
            <a:chOff x="2544" y="1728"/>
            <a:chExt cx="480" cy="96"/>
          </a:xfrm>
        </p:grpSpPr>
        <p:sp>
          <p:nvSpPr>
            <p:cNvPr id="146490" name="Oval 58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91" name="Line 59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492" name="Group 60"/>
          <p:cNvGrpSpPr>
            <a:grpSpLocks/>
          </p:cNvGrpSpPr>
          <p:nvPr/>
        </p:nvGrpSpPr>
        <p:grpSpPr bwMode="auto">
          <a:xfrm>
            <a:off x="1143000" y="4038600"/>
            <a:ext cx="152400" cy="762000"/>
            <a:chOff x="2736" y="2112"/>
            <a:chExt cx="96" cy="480"/>
          </a:xfrm>
        </p:grpSpPr>
        <p:sp>
          <p:nvSpPr>
            <p:cNvPr id="146493" name="Line 61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94" name="Oval 62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495" name="Group 63"/>
          <p:cNvGrpSpPr>
            <a:grpSpLocks/>
          </p:cNvGrpSpPr>
          <p:nvPr/>
        </p:nvGrpSpPr>
        <p:grpSpPr bwMode="auto">
          <a:xfrm>
            <a:off x="1905000" y="3276600"/>
            <a:ext cx="152400" cy="762000"/>
            <a:chOff x="2736" y="2112"/>
            <a:chExt cx="96" cy="480"/>
          </a:xfrm>
        </p:grpSpPr>
        <p:sp>
          <p:nvSpPr>
            <p:cNvPr id="146496" name="Line 64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97" name="Oval 65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498" name="Group 66"/>
          <p:cNvGrpSpPr>
            <a:grpSpLocks/>
          </p:cNvGrpSpPr>
          <p:nvPr/>
        </p:nvGrpSpPr>
        <p:grpSpPr bwMode="auto">
          <a:xfrm>
            <a:off x="1295400" y="3886200"/>
            <a:ext cx="762000" cy="152400"/>
            <a:chOff x="2544" y="1728"/>
            <a:chExt cx="480" cy="96"/>
          </a:xfrm>
        </p:grpSpPr>
        <p:sp>
          <p:nvSpPr>
            <p:cNvPr id="146499" name="Oval 67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00" name="Line 68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04" name="Group 72"/>
          <p:cNvGrpSpPr>
            <a:grpSpLocks/>
          </p:cNvGrpSpPr>
          <p:nvPr/>
        </p:nvGrpSpPr>
        <p:grpSpPr bwMode="auto">
          <a:xfrm>
            <a:off x="2057400" y="3124200"/>
            <a:ext cx="762000" cy="152400"/>
            <a:chOff x="2544" y="1728"/>
            <a:chExt cx="480" cy="96"/>
          </a:xfrm>
        </p:grpSpPr>
        <p:sp>
          <p:nvSpPr>
            <p:cNvPr id="146505" name="Oval 73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06" name="Line 74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6510" name="Text Box 78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6511" name="Text Box 79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6512" name="Text Box 80"/>
          <p:cNvSpPr txBox="1">
            <a:spLocks noChangeArrowheads="1"/>
          </p:cNvSpPr>
          <p:nvPr/>
        </p:nvSpPr>
        <p:spPr bwMode="auto">
          <a:xfrm>
            <a:off x="8001000" y="3937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3</a:t>
            </a:r>
          </a:p>
        </p:txBody>
      </p:sp>
      <p:sp>
        <p:nvSpPr>
          <p:cNvPr id="146513" name="Text Box 81"/>
          <p:cNvSpPr txBox="1">
            <a:spLocks noChangeArrowheads="1"/>
          </p:cNvSpPr>
          <p:nvPr/>
        </p:nvSpPr>
        <p:spPr bwMode="auto">
          <a:xfrm>
            <a:off x="8001000" y="4572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4</a:t>
            </a:r>
          </a:p>
        </p:txBody>
      </p:sp>
      <p:grpSp>
        <p:nvGrpSpPr>
          <p:cNvPr id="146514" name="Group 82"/>
          <p:cNvGrpSpPr>
            <a:grpSpLocks/>
          </p:cNvGrpSpPr>
          <p:nvPr/>
        </p:nvGrpSpPr>
        <p:grpSpPr bwMode="auto">
          <a:xfrm>
            <a:off x="2819400" y="3124200"/>
            <a:ext cx="762000" cy="152400"/>
            <a:chOff x="2544" y="1728"/>
            <a:chExt cx="480" cy="96"/>
          </a:xfrm>
        </p:grpSpPr>
        <p:sp>
          <p:nvSpPr>
            <p:cNvPr id="146515" name="Oval 83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16" name="Line 84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17" name="Group 85"/>
          <p:cNvGrpSpPr>
            <a:grpSpLocks/>
          </p:cNvGrpSpPr>
          <p:nvPr/>
        </p:nvGrpSpPr>
        <p:grpSpPr bwMode="auto">
          <a:xfrm>
            <a:off x="2057400" y="3886200"/>
            <a:ext cx="762000" cy="152400"/>
            <a:chOff x="2544" y="1728"/>
            <a:chExt cx="480" cy="96"/>
          </a:xfrm>
        </p:grpSpPr>
        <p:sp>
          <p:nvSpPr>
            <p:cNvPr id="146518" name="Oval 86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19" name="Line 87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20" name="Group 88"/>
          <p:cNvGrpSpPr>
            <a:grpSpLocks/>
          </p:cNvGrpSpPr>
          <p:nvPr/>
        </p:nvGrpSpPr>
        <p:grpSpPr bwMode="auto">
          <a:xfrm>
            <a:off x="1295400" y="4648200"/>
            <a:ext cx="762000" cy="152400"/>
            <a:chOff x="2544" y="1728"/>
            <a:chExt cx="480" cy="96"/>
          </a:xfrm>
        </p:grpSpPr>
        <p:sp>
          <p:nvSpPr>
            <p:cNvPr id="146521" name="Oval 89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22" name="Line 90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23" name="Group 91"/>
          <p:cNvGrpSpPr>
            <a:grpSpLocks/>
          </p:cNvGrpSpPr>
          <p:nvPr/>
        </p:nvGrpSpPr>
        <p:grpSpPr bwMode="auto">
          <a:xfrm>
            <a:off x="2667000" y="3276600"/>
            <a:ext cx="152400" cy="762000"/>
            <a:chOff x="2736" y="2112"/>
            <a:chExt cx="96" cy="480"/>
          </a:xfrm>
        </p:grpSpPr>
        <p:sp>
          <p:nvSpPr>
            <p:cNvPr id="146524" name="Line 92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25" name="Oval 93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26" name="Group 94"/>
          <p:cNvGrpSpPr>
            <a:grpSpLocks/>
          </p:cNvGrpSpPr>
          <p:nvPr/>
        </p:nvGrpSpPr>
        <p:grpSpPr bwMode="auto">
          <a:xfrm>
            <a:off x="1905000" y="4038600"/>
            <a:ext cx="152400" cy="762000"/>
            <a:chOff x="2736" y="2112"/>
            <a:chExt cx="96" cy="480"/>
          </a:xfrm>
        </p:grpSpPr>
        <p:sp>
          <p:nvSpPr>
            <p:cNvPr id="146527" name="Line 9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28" name="Oval 9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29" name="Group 97"/>
          <p:cNvGrpSpPr>
            <a:grpSpLocks/>
          </p:cNvGrpSpPr>
          <p:nvPr/>
        </p:nvGrpSpPr>
        <p:grpSpPr bwMode="auto">
          <a:xfrm>
            <a:off x="1143000" y="4800600"/>
            <a:ext cx="152400" cy="762000"/>
            <a:chOff x="2736" y="2112"/>
            <a:chExt cx="96" cy="480"/>
          </a:xfrm>
        </p:grpSpPr>
        <p:sp>
          <p:nvSpPr>
            <p:cNvPr id="146530" name="Line 9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31" name="Oval 9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6532" name="Oval 100"/>
          <p:cNvSpPr>
            <a:spLocks noChangeArrowheads="1"/>
          </p:cNvSpPr>
          <p:nvPr/>
        </p:nvSpPr>
        <p:spPr bwMode="auto">
          <a:xfrm>
            <a:off x="4813300" y="54165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33" name="Text Box 101"/>
          <p:cNvSpPr txBox="1">
            <a:spLocks noChangeArrowheads="1"/>
          </p:cNvSpPr>
          <p:nvPr/>
        </p:nvSpPr>
        <p:spPr bwMode="auto">
          <a:xfrm>
            <a:off x="4419600" y="528955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46534" name="Oval 102"/>
          <p:cNvSpPr>
            <a:spLocks noChangeArrowheads="1"/>
          </p:cNvSpPr>
          <p:nvPr/>
        </p:nvSpPr>
        <p:spPr bwMode="auto">
          <a:xfrm>
            <a:off x="5892800" y="53848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35" name="Text Box 103"/>
          <p:cNvSpPr txBox="1">
            <a:spLocks noChangeArrowheads="1"/>
          </p:cNvSpPr>
          <p:nvPr/>
        </p:nvSpPr>
        <p:spPr bwMode="auto">
          <a:xfrm>
            <a:off x="5486400" y="52578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11</a:t>
            </a:r>
          </a:p>
        </p:txBody>
      </p:sp>
      <p:sp>
        <p:nvSpPr>
          <p:cNvPr id="146536" name="Text Box 104"/>
          <p:cNvSpPr txBox="1">
            <a:spLocks noChangeArrowheads="1"/>
          </p:cNvSpPr>
          <p:nvPr/>
        </p:nvSpPr>
        <p:spPr bwMode="auto">
          <a:xfrm>
            <a:off x="7170738" y="52578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146537" name="Oval 105"/>
          <p:cNvSpPr>
            <a:spLocks noChangeArrowheads="1"/>
          </p:cNvSpPr>
          <p:nvPr/>
        </p:nvSpPr>
        <p:spPr bwMode="auto">
          <a:xfrm>
            <a:off x="6954838" y="53721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38" name="Text Box 106"/>
          <p:cNvSpPr txBox="1">
            <a:spLocks noChangeArrowheads="1"/>
          </p:cNvSpPr>
          <p:nvPr/>
        </p:nvSpPr>
        <p:spPr bwMode="auto">
          <a:xfrm>
            <a:off x="8001000" y="52641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5</a:t>
            </a:r>
          </a:p>
        </p:txBody>
      </p:sp>
      <p:sp>
        <p:nvSpPr>
          <p:cNvPr id="146539" name="Oval 107"/>
          <p:cNvSpPr>
            <a:spLocks noChangeArrowheads="1"/>
          </p:cNvSpPr>
          <p:nvPr/>
        </p:nvSpPr>
        <p:spPr bwMode="auto">
          <a:xfrm>
            <a:off x="4279900" y="47434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40" name="Text Box 108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6541" name="Oval 109"/>
          <p:cNvSpPr>
            <a:spLocks noChangeArrowheads="1"/>
          </p:cNvSpPr>
          <p:nvPr/>
        </p:nvSpPr>
        <p:spPr bwMode="auto">
          <a:xfrm>
            <a:off x="5359400" y="4711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42" name="Text Box 110"/>
          <p:cNvSpPr txBox="1">
            <a:spLocks noChangeArrowheads="1"/>
          </p:cNvSpPr>
          <p:nvPr/>
        </p:nvSpPr>
        <p:spPr bwMode="auto">
          <a:xfrm>
            <a:off x="4953000" y="45847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146543" name="Text Box 111"/>
          <p:cNvSpPr txBox="1">
            <a:spLocks noChangeArrowheads="1"/>
          </p:cNvSpPr>
          <p:nvPr/>
        </p:nvSpPr>
        <p:spPr bwMode="auto">
          <a:xfrm>
            <a:off x="6637338" y="45847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146544" name="Oval 112"/>
          <p:cNvSpPr>
            <a:spLocks noChangeArrowheads="1"/>
          </p:cNvSpPr>
          <p:nvPr/>
        </p:nvSpPr>
        <p:spPr bwMode="auto">
          <a:xfrm>
            <a:off x="64214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45" name="Text Box 113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6546" name="Oval 114"/>
          <p:cNvSpPr>
            <a:spLocks noChangeArrowheads="1"/>
          </p:cNvSpPr>
          <p:nvPr/>
        </p:nvSpPr>
        <p:spPr bwMode="auto">
          <a:xfrm>
            <a:off x="74882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47" name="Oval 115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48" name="Text Box 116"/>
          <p:cNvSpPr txBox="1">
            <a:spLocks noChangeArrowheads="1"/>
          </p:cNvSpPr>
          <p:nvPr/>
        </p:nvSpPr>
        <p:spPr bwMode="auto">
          <a:xfrm>
            <a:off x="6637338" y="33210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46549" name="Text Box 117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46550" name="Oval 118"/>
          <p:cNvSpPr>
            <a:spLocks noChangeArrowheads="1"/>
          </p:cNvSpPr>
          <p:nvPr/>
        </p:nvSpPr>
        <p:spPr bwMode="auto">
          <a:xfrm>
            <a:off x="5346700" y="3403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51" name="Oval 119"/>
          <p:cNvSpPr>
            <a:spLocks noChangeArrowheads="1"/>
          </p:cNvSpPr>
          <p:nvPr/>
        </p:nvSpPr>
        <p:spPr bwMode="auto">
          <a:xfrm>
            <a:off x="6408738" y="3397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52" name="Text Box 120"/>
          <p:cNvSpPr txBox="1">
            <a:spLocks noChangeArrowheads="1"/>
          </p:cNvSpPr>
          <p:nvPr/>
        </p:nvSpPr>
        <p:spPr bwMode="auto">
          <a:xfrm>
            <a:off x="5029200" y="32766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46553" name="Oval 121"/>
          <p:cNvSpPr>
            <a:spLocks noChangeArrowheads="1"/>
          </p:cNvSpPr>
          <p:nvPr/>
        </p:nvSpPr>
        <p:spPr bwMode="auto">
          <a:xfrm>
            <a:off x="4813300" y="40894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54" name="Text Box 122"/>
          <p:cNvSpPr txBox="1">
            <a:spLocks noChangeArrowheads="1"/>
          </p:cNvSpPr>
          <p:nvPr/>
        </p:nvSpPr>
        <p:spPr bwMode="auto">
          <a:xfrm>
            <a:off x="4495800" y="39624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146555" name="Oval 123"/>
          <p:cNvSpPr>
            <a:spLocks noChangeArrowheads="1"/>
          </p:cNvSpPr>
          <p:nvPr/>
        </p:nvSpPr>
        <p:spPr bwMode="auto">
          <a:xfrm>
            <a:off x="5867400" y="4076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56" name="Text Box 124"/>
          <p:cNvSpPr txBox="1">
            <a:spLocks noChangeArrowheads="1"/>
          </p:cNvSpPr>
          <p:nvPr/>
        </p:nvSpPr>
        <p:spPr bwMode="auto">
          <a:xfrm>
            <a:off x="5562600" y="39306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46557" name="Text Box 125"/>
          <p:cNvSpPr txBox="1">
            <a:spLocks noChangeArrowheads="1"/>
          </p:cNvSpPr>
          <p:nvPr/>
        </p:nvSpPr>
        <p:spPr bwMode="auto">
          <a:xfrm>
            <a:off x="7170738" y="39306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46558" name="Oval 126"/>
          <p:cNvSpPr>
            <a:spLocks noChangeArrowheads="1"/>
          </p:cNvSpPr>
          <p:nvPr/>
        </p:nvSpPr>
        <p:spPr bwMode="auto">
          <a:xfrm>
            <a:off x="6954838" y="40449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59" name="Line 127"/>
          <p:cNvSpPr>
            <a:spLocks noChangeShapeType="1"/>
          </p:cNvSpPr>
          <p:nvPr/>
        </p:nvSpPr>
        <p:spPr bwMode="auto">
          <a:xfrm flipH="1">
            <a:off x="5422900" y="2870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0" name="Line 128"/>
          <p:cNvSpPr>
            <a:spLocks noChangeShapeType="1"/>
          </p:cNvSpPr>
          <p:nvPr/>
        </p:nvSpPr>
        <p:spPr bwMode="auto">
          <a:xfrm>
            <a:off x="5994400" y="2870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1" name="Line 129"/>
          <p:cNvSpPr>
            <a:spLocks noChangeShapeType="1"/>
          </p:cNvSpPr>
          <p:nvPr/>
        </p:nvSpPr>
        <p:spPr bwMode="auto">
          <a:xfrm flipH="1">
            <a:off x="4914900" y="3530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2" name="Line 130"/>
          <p:cNvSpPr>
            <a:spLocks noChangeShapeType="1"/>
          </p:cNvSpPr>
          <p:nvPr/>
        </p:nvSpPr>
        <p:spPr bwMode="auto">
          <a:xfrm flipH="1">
            <a:off x="5981700" y="3505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3" name="Line 131"/>
          <p:cNvSpPr>
            <a:spLocks noChangeShapeType="1"/>
          </p:cNvSpPr>
          <p:nvPr/>
        </p:nvSpPr>
        <p:spPr bwMode="auto">
          <a:xfrm>
            <a:off x="6527800" y="3505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4" name="Line 132"/>
          <p:cNvSpPr>
            <a:spLocks noChangeShapeType="1"/>
          </p:cNvSpPr>
          <p:nvPr/>
        </p:nvSpPr>
        <p:spPr bwMode="auto">
          <a:xfrm flipH="1">
            <a:off x="43815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5" name="Line 133"/>
          <p:cNvSpPr>
            <a:spLocks noChangeShapeType="1"/>
          </p:cNvSpPr>
          <p:nvPr/>
        </p:nvSpPr>
        <p:spPr bwMode="auto">
          <a:xfrm flipH="1">
            <a:off x="54229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6" name="Line 134"/>
          <p:cNvSpPr>
            <a:spLocks noChangeShapeType="1"/>
          </p:cNvSpPr>
          <p:nvPr/>
        </p:nvSpPr>
        <p:spPr bwMode="auto">
          <a:xfrm flipH="1">
            <a:off x="6515100" y="4165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7" name="Line 135"/>
          <p:cNvSpPr>
            <a:spLocks noChangeShapeType="1"/>
          </p:cNvSpPr>
          <p:nvPr/>
        </p:nvSpPr>
        <p:spPr bwMode="auto">
          <a:xfrm>
            <a:off x="7048500" y="41656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8" name="Line 136"/>
          <p:cNvSpPr>
            <a:spLocks noChangeShapeType="1"/>
          </p:cNvSpPr>
          <p:nvPr/>
        </p:nvSpPr>
        <p:spPr bwMode="auto">
          <a:xfrm flipH="1">
            <a:off x="7061200" y="4826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9" name="Line 137"/>
          <p:cNvSpPr>
            <a:spLocks noChangeShapeType="1"/>
          </p:cNvSpPr>
          <p:nvPr/>
        </p:nvSpPr>
        <p:spPr bwMode="auto">
          <a:xfrm flipH="1">
            <a:off x="5994400" y="4826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70" name="Line 138"/>
          <p:cNvSpPr>
            <a:spLocks noChangeShapeType="1"/>
          </p:cNvSpPr>
          <p:nvPr/>
        </p:nvSpPr>
        <p:spPr bwMode="auto">
          <a:xfrm flipH="1">
            <a:off x="4914900" y="48387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6571" name="Group 139"/>
          <p:cNvGrpSpPr>
            <a:grpSpLocks/>
          </p:cNvGrpSpPr>
          <p:nvPr/>
        </p:nvGrpSpPr>
        <p:grpSpPr bwMode="auto">
          <a:xfrm>
            <a:off x="2819400" y="3886200"/>
            <a:ext cx="762000" cy="152400"/>
            <a:chOff x="2544" y="1728"/>
            <a:chExt cx="480" cy="96"/>
          </a:xfrm>
        </p:grpSpPr>
        <p:sp>
          <p:nvSpPr>
            <p:cNvPr id="146572" name="Oval 140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73" name="Line 141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74" name="Group 142"/>
          <p:cNvGrpSpPr>
            <a:grpSpLocks/>
          </p:cNvGrpSpPr>
          <p:nvPr/>
        </p:nvGrpSpPr>
        <p:grpSpPr bwMode="auto">
          <a:xfrm>
            <a:off x="2057400" y="4648200"/>
            <a:ext cx="762000" cy="152400"/>
            <a:chOff x="2544" y="1728"/>
            <a:chExt cx="480" cy="96"/>
          </a:xfrm>
        </p:grpSpPr>
        <p:sp>
          <p:nvSpPr>
            <p:cNvPr id="146575" name="Oval 143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76" name="Line 144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77" name="Group 145"/>
          <p:cNvGrpSpPr>
            <a:grpSpLocks/>
          </p:cNvGrpSpPr>
          <p:nvPr/>
        </p:nvGrpSpPr>
        <p:grpSpPr bwMode="auto">
          <a:xfrm>
            <a:off x="1295400" y="5410200"/>
            <a:ext cx="762000" cy="152400"/>
            <a:chOff x="2544" y="1728"/>
            <a:chExt cx="480" cy="96"/>
          </a:xfrm>
        </p:grpSpPr>
        <p:sp>
          <p:nvSpPr>
            <p:cNvPr id="146578" name="Oval 146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79" name="Line 147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80" name="Group 148"/>
          <p:cNvGrpSpPr>
            <a:grpSpLocks/>
          </p:cNvGrpSpPr>
          <p:nvPr/>
        </p:nvGrpSpPr>
        <p:grpSpPr bwMode="auto">
          <a:xfrm>
            <a:off x="1905000" y="4800600"/>
            <a:ext cx="152400" cy="762000"/>
            <a:chOff x="2736" y="2112"/>
            <a:chExt cx="96" cy="480"/>
          </a:xfrm>
        </p:grpSpPr>
        <p:sp>
          <p:nvSpPr>
            <p:cNvPr id="146581" name="Line 149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82" name="Oval 150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83" name="Group 151"/>
          <p:cNvGrpSpPr>
            <a:grpSpLocks/>
          </p:cNvGrpSpPr>
          <p:nvPr/>
        </p:nvGrpSpPr>
        <p:grpSpPr bwMode="auto">
          <a:xfrm>
            <a:off x="2667000" y="4038600"/>
            <a:ext cx="152400" cy="762000"/>
            <a:chOff x="2736" y="2112"/>
            <a:chExt cx="96" cy="480"/>
          </a:xfrm>
        </p:grpSpPr>
        <p:sp>
          <p:nvSpPr>
            <p:cNvPr id="146584" name="Line 152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85" name="Oval 153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86" name="Group 154"/>
          <p:cNvGrpSpPr>
            <a:grpSpLocks/>
          </p:cNvGrpSpPr>
          <p:nvPr/>
        </p:nvGrpSpPr>
        <p:grpSpPr bwMode="auto">
          <a:xfrm>
            <a:off x="3429000" y="3276600"/>
            <a:ext cx="152400" cy="762000"/>
            <a:chOff x="2736" y="2112"/>
            <a:chExt cx="96" cy="480"/>
          </a:xfrm>
        </p:grpSpPr>
        <p:sp>
          <p:nvSpPr>
            <p:cNvPr id="146587" name="Line 15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88" name="Oval 15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6589" name="Text Box 157"/>
          <p:cNvSpPr txBox="1">
            <a:spLocks noChangeArrowheads="1"/>
          </p:cNvSpPr>
          <p:nvPr/>
        </p:nvSpPr>
        <p:spPr bwMode="auto">
          <a:xfrm>
            <a:off x="8001000" y="5943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6</a:t>
            </a:r>
          </a:p>
        </p:txBody>
      </p:sp>
      <p:sp>
        <p:nvSpPr>
          <p:cNvPr id="146590" name="Text Box 158"/>
          <p:cNvSpPr txBox="1">
            <a:spLocks noChangeArrowheads="1"/>
          </p:cNvSpPr>
          <p:nvPr/>
        </p:nvSpPr>
        <p:spPr bwMode="auto">
          <a:xfrm>
            <a:off x="6637338" y="598805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12</a:t>
            </a:r>
          </a:p>
        </p:txBody>
      </p:sp>
      <p:sp>
        <p:nvSpPr>
          <p:cNvPr id="146591" name="Oval 159"/>
          <p:cNvSpPr>
            <a:spLocks noChangeArrowheads="1"/>
          </p:cNvSpPr>
          <p:nvPr/>
        </p:nvSpPr>
        <p:spPr bwMode="auto">
          <a:xfrm>
            <a:off x="5346700" y="6070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92" name="Oval 160"/>
          <p:cNvSpPr>
            <a:spLocks noChangeArrowheads="1"/>
          </p:cNvSpPr>
          <p:nvPr/>
        </p:nvSpPr>
        <p:spPr bwMode="auto">
          <a:xfrm>
            <a:off x="6408738" y="6064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93" name="Text Box 161"/>
          <p:cNvSpPr txBox="1">
            <a:spLocks noChangeArrowheads="1"/>
          </p:cNvSpPr>
          <p:nvPr/>
        </p:nvSpPr>
        <p:spPr bwMode="auto">
          <a:xfrm>
            <a:off x="4953000" y="59436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18</a:t>
            </a:r>
          </a:p>
        </p:txBody>
      </p:sp>
      <p:sp>
        <p:nvSpPr>
          <p:cNvPr id="146594" name="Line 162"/>
          <p:cNvSpPr>
            <a:spLocks noChangeShapeType="1"/>
          </p:cNvSpPr>
          <p:nvPr/>
        </p:nvSpPr>
        <p:spPr bwMode="auto">
          <a:xfrm flipH="1">
            <a:off x="6515100" y="54991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95" name="Line 163"/>
          <p:cNvSpPr>
            <a:spLocks noChangeShapeType="1"/>
          </p:cNvSpPr>
          <p:nvPr/>
        </p:nvSpPr>
        <p:spPr bwMode="auto">
          <a:xfrm flipH="1">
            <a:off x="5448300" y="55118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6596" name="Group 164"/>
          <p:cNvGrpSpPr>
            <a:grpSpLocks/>
          </p:cNvGrpSpPr>
          <p:nvPr/>
        </p:nvGrpSpPr>
        <p:grpSpPr bwMode="auto">
          <a:xfrm>
            <a:off x="2667000" y="4800600"/>
            <a:ext cx="152400" cy="762000"/>
            <a:chOff x="2736" y="2112"/>
            <a:chExt cx="96" cy="480"/>
          </a:xfrm>
        </p:grpSpPr>
        <p:sp>
          <p:nvSpPr>
            <p:cNvPr id="146597" name="Line 16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98" name="Oval 16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99" name="Group 167"/>
          <p:cNvGrpSpPr>
            <a:grpSpLocks/>
          </p:cNvGrpSpPr>
          <p:nvPr/>
        </p:nvGrpSpPr>
        <p:grpSpPr bwMode="auto">
          <a:xfrm>
            <a:off x="3429000" y="4038600"/>
            <a:ext cx="152400" cy="762000"/>
            <a:chOff x="2736" y="2112"/>
            <a:chExt cx="96" cy="480"/>
          </a:xfrm>
        </p:grpSpPr>
        <p:sp>
          <p:nvSpPr>
            <p:cNvPr id="146600" name="Line 16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601" name="Oval 16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602" name="Group 170"/>
          <p:cNvGrpSpPr>
            <a:grpSpLocks/>
          </p:cNvGrpSpPr>
          <p:nvPr/>
        </p:nvGrpSpPr>
        <p:grpSpPr bwMode="auto">
          <a:xfrm>
            <a:off x="2819400" y="4648200"/>
            <a:ext cx="762000" cy="152400"/>
            <a:chOff x="2544" y="1728"/>
            <a:chExt cx="480" cy="96"/>
          </a:xfrm>
        </p:grpSpPr>
        <p:sp>
          <p:nvSpPr>
            <p:cNvPr id="146603" name="Oval 171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604" name="Line 172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605" name="Group 173"/>
          <p:cNvGrpSpPr>
            <a:grpSpLocks/>
          </p:cNvGrpSpPr>
          <p:nvPr/>
        </p:nvGrpSpPr>
        <p:grpSpPr bwMode="auto">
          <a:xfrm>
            <a:off x="2057400" y="5410200"/>
            <a:ext cx="762000" cy="152400"/>
            <a:chOff x="2544" y="1728"/>
            <a:chExt cx="480" cy="96"/>
          </a:xfrm>
        </p:grpSpPr>
        <p:sp>
          <p:nvSpPr>
            <p:cNvPr id="146606" name="Oval 174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607" name="Line 175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2">
      <a:dk1>
        <a:srgbClr val="827F77"/>
      </a:dk1>
      <a:lt1>
        <a:srgbClr val="FFFFFF"/>
      </a:lt1>
      <a:dk2>
        <a:srgbClr val="990033"/>
      </a:dk2>
      <a:lt2>
        <a:srgbClr val="808080"/>
      </a:lt2>
      <a:accent1>
        <a:srgbClr val="E2A6C4"/>
      </a:accent1>
      <a:accent2>
        <a:srgbClr val="0093D0"/>
      </a:accent2>
      <a:accent3>
        <a:srgbClr val="FFFFFF"/>
      </a:accent3>
      <a:accent4>
        <a:srgbClr val="6E6C65"/>
      </a:accent4>
      <a:accent5>
        <a:srgbClr val="EED0DE"/>
      </a:accent5>
      <a:accent6>
        <a:srgbClr val="0085BC"/>
      </a:accent6>
      <a:hlink>
        <a:srgbClr val="CCCCFF"/>
      </a:hlink>
      <a:folHlink>
        <a:srgbClr val="B2B2B2"/>
      </a:folHlink>
    </a:clrScheme>
    <a:fontScheme name="1_Default Design">
      <a:majorFont>
        <a:latin typeface="HandelGotDBol"/>
        <a:ea typeface=""/>
        <a:cs typeface="Lucida Sans Unicode"/>
      </a:majorFont>
      <a:minorFont>
        <a:latin typeface="Lucida Sans Unicode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0093D0"/>
          </a:buClr>
          <a:buSzPct val="100000"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585650"/>
            </a:solidFill>
            <a:effectLst/>
            <a:latin typeface="Lucida Sans Unicode" pitchFamily="34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0093D0"/>
          </a:buClr>
          <a:buSzPct val="100000"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585650"/>
            </a:solidFill>
            <a:effectLst/>
            <a:latin typeface="Lucida Sans Unicode" pitchFamily="34" charset="0"/>
            <a:cs typeface="Lucida Sans Unicode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0093D0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969696"/>
        </a:dk1>
        <a:lt1>
          <a:srgbClr val="FFFFFF"/>
        </a:lt1>
        <a:dk2>
          <a:srgbClr val="000000"/>
        </a:dk2>
        <a:lt2>
          <a:srgbClr val="808080"/>
        </a:lt2>
        <a:accent1>
          <a:srgbClr val="CCFFFF"/>
        </a:accent1>
        <a:accent2>
          <a:srgbClr val="0093D0"/>
        </a:accent2>
        <a:accent3>
          <a:srgbClr val="FFFFFF"/>
        </a:accent3>
        <a:accent4>
          <a:srgbClr val="7F7F7F"/>
        </a:accent4>
        <a:accent5>
          <a:srgbClr val="E2FFFF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827F77"/>
        </a:dk1>
        <a:lt1>
          <a:srgbClr val="FFFFFF"/>
        </a:lt1>
        <a:dk2>
          <a:srgbClr val="000000"/>
        </a:dk2>
        <a:lt2>
          <a:srgbClr val="808080"/>
        </a:lt2>
        <a:accent1>
          <a:srgbClr val="CCFFFF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2FFFF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827F77"/>
        </a:dk1>
        <a:lt1>
          <a:srgbClr val="FFFFFF"/>
        </a:lt1>
        <a:dk2>
          <a:srgbClr val="000000"/>
        </a:dk2>
        <a:lt2>
          <a:srgbClr val="808080"/>
        </a:lt2>
        <a:accent1>
          <a:srgbClr val="E2A6C4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ED0DE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827F77"/>
        </a:dk1>
        <a:lt1>
          <a:srgbClr val="FFFFFF"/>
        </a:lt1>
        <a:dk2>
          <a:srgbClr val="990033"/>
        </a:dk2>
        <a:lt2>
          <a:srgbClr val="808080"/>
        </a:lt2>
        <a:accent1>
          <a:srgbClr val="E2A6C4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ED0DE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3897</TotalTime>
  <Words>716</Words>
  <Application>Microsoft Macintosh PowerPoint</Application>
  <PresentationFormat>On-screen Show (4:3)</PresentationFormat>
  <Paragraphs>342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1_Default Design</vt:lpstr>
      <vt:lpstr>CS 240A :  Breadth-first search in Cilk++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Parallel BFS</vt:lpstr>
      <vt:lpstr>Parallel BFS</vt:lpstr>
      <vt:lpstr>Parallel BFS</vt:lpstr>
      <vt:lpstr>Parallel BFS</vt:lpstr>
      <vt:lpstr>Parallel BFS Caveats</vt:lpstr>
    </vt:vector>
  </TitlesOfParts>
  <Company>UC Santa Barbara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140 :  Jan 29 – Feb 3, 2008 Multicore (and Shared Memory) Programming with Cilk++</dc:title>
  <dc:creator>Aydin</dc:creator>
  <cp:lastModifiedBy>John Gilbert</cp:lastModifiedBy>
  <cp:revision>23</cp:revision>
  <dcterms:created xsi:type="dcterms:W3CDTF">2009-01-20T05:44:33Z</dcterms:created>
  <dcterms:modified xsi:type="dcterms:W3CDTF">2014-02-05T00:09:52Z</dcterms:modified>
</cp:coreProperties>
</file>