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sldIdLst>
    <p:sldId id="258" r:id="rId2"/>
    <p:sldId id="295" r:id="rId3"/>
    <p:sldId id="296" r:id="rId4"/>
    <p:sldId id="297" r:id="rId5"/>
    <p:sldId id="298" r:id="rId6"/>
    <p:sldId id="299" r:id="rId7"/>
    <p:sldId id="300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20" r:id="rId26"/>
    <p:sldId id="321" r:id="rId27"/>
    <p:sldId id="323" r:id="rId28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0000"/>
    <a:srgbClr val="0033CC"/>
    <a:srgbClr val="000000"/>
    <a:srgbClr val="FFFFCC"/>
    <a:srgbClr val="FFFFFF"/>
    <a:srgbClr val="9933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8455" autoAdjust="0"/>
  </p:normalViewPr>
  <p:slideViewPr>
    <p:cSldViewPr>
      <p:cViewPr varScale="1">
        <p:scale>
          <a:sx n="113" d="100"/>
          <a:sy n="11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5B00922-E86E-4939-9792-A591EF6B2F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9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86389-4084-4952-ACB7-7AA6A9F6BA69}" type="slidenum">
              <a:rPr lang="en-US"/>
              <a:pPr/>
              <a:t>2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8BBA2D-4205-46B9-9DA4-8105F2C842BD}" type="slidenum">
              <a:rPr lang="en-US"/>
              <a:pPr/>
              <a:t>12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E9F43A-A6E1-4409-9668-F54891C270D6}" type="slidenum">
              <a:rPr lang="en-US"/>
              <a:pPr/>
              <a:t>13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5D0A2-E097-4D32-BBC6-782AC567DC39}" type="slidenum">
              <a:rPr lang="en-US"/>
              <a:pPr/>
              <a:t>14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012D7-A502-4E08-8B81-D7FEF42CC80A}" type="slidenum">
              <a:rPr lang="en-US"/>
              <a:pPr/>
              <a:t>15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D0C96E-0670-4ACF-9793-D4CE349A65B7}" type="slidenum">
              <a:rPr lang="en-US"/>
              <a:pPr/>
              <a:t>17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7E8D1B-3A10-4F00-BB03-79999FDD9D79}" type="slidenum">
              <a:rPr lang="en-US"/>
              <a:pPr/>
              <a:t>18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05CC6D-E4DB-4BAD-8125-EB0A1AB0A46C}" type="slidenum">
              <a:rPr lang="en-US"/>
              <a:pPr/>
              <a:t>22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05CC6D-E4DB-4BAD-8125-EB0A1AB0A46C}" type="slidenum">
              <a:rPr lang="en-US"/>
              <a:pPr/>
              <a:t>24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continuation is the portion of the parent</a:t>
            </a:r>
            <a:r>
              <a:rPr lang="en-US" baseline="0" dirty="0" smtClean="0"/>
              <a:t> procedure that follows the spawn in the dynamic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00922-E86E-4939-9792-A591EF6B2F2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continuation is the portion of the parent</a:t>
            </a:r>
            <a:r>
              <a:rPr lang="en-US" baseline="0" dirty="0" smtClean="0"/>
              <a:t> procedure that follows the spawn in the dynamic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00922-E86E-4939-9792-A591EF6B2F2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D4513A-19DB-4234-9E0C-F3A85C3C1917}" type="slidenum">
              <a:rPr lang="en-US"/>
              <a:pPr/>
              <a:t>4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49832-ECEF-4A13-9542-554B6B9187F7}" type="slidenum">
              <a:rPr lang="en-US"/>
              <a:pPr/>
              <a:t>5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0E1FA-325B-444C-96E6-FD7C7F45B2FC}" type="slidenum">
              <a:rPr lang="en-US"/>
              <a:pPr/>
              <a:t>6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69393-5A7C-4D82-BB29-E0E7AA933077}" type="slidenum">
              <a:rPr lang="en-US"/>
              <a:pPr/>
              <a:t>7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05D50-D0C8-474A-B98D-BB7C98C4BBD7}" type="slidenum">
              <a:rPr lang="en-US"/>
              <a:pPr/>
              <a:t>8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61541-6A69-4E17-A502-92EB3EDEC691}" type="slidenum">
              <a:rPr lang="en-US"/>
              <a:pPr/>
              <a:t>9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57DA5-2AFD-4BE5-A76B-2DF2FB6620BD}" type="slidenum">
              <a:rPr lang="en-US"/>
              <a:pPr/>
              <a:t>10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956E5-1DAB-4615-BEC8-9BC93249D054}" type="slidenum">
              <a:rPr lang="en-US"/>
              <a:pPr/>
              <a:t>11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00FA033F-277E-47F8-B74B-ABE4FF9B3E63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924800" cy="1470025"/>
          </a:xfrm>
        </p:spPr>
        <p:txBody>
          <a:bodyPr/>
          <a:lstStyle/>
          <a:p>
            <a:pPr defTabSz="914400"/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240A </a:t>
            </a:r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Linear Algebra 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Shared Memory with </a:t>
            </a:r>
            <a:r>
              <a:rPr lang="en-US" sz="4000" b="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Cilk</a:t>
            </a:r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++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276600"/>
            <a:ext cx="7772400" cy="1905000"/>
          </a:xfrm>
        </p:spPr>
        <p:txBody>
          <a:bodyPr/>
          <a:lstStyle/>
          <a:p>
            <a:pPr defTabSz="914400">
              <a:lnSpc>
                <a:spcPct val="80000"/>
              </a:lnSpc>
            </a:pPr>
            <a:endParaRPr lang="en-US" dirty="0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Matrix-matrix multiplication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Matrix-vector </a:t>
            </a:r>
            <a:r>
              <a:rPr lang="en-US" dirty="0" smtClean="0">
                <a:solidFill>
                  <a:srgbClr val="585650"/>
                </a:solidFill>
              </a:rPr>
              <a:t>multiplication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 smtClean="0">
                <a:solidFill>
                  <a:srgbClr val="585650"/>
                </a:solidFill>
              </a:rPr>
              <a:t> </a:t>
            </a:r>
            <a:r>
              <a:rPr lang="en-US" dirty="0" err="1" smtClean="0">
                <a:solidFill>
                  <a:srgbClr val="585650"/>
                </a:solidFill>
              </a:rPr>
              <a:t>Hyperobjects</a:t>
            </a:r>
            <a:endParaRPr lang="en-US" dirty="0">
              <a:solidFill>
                <a:srgbClr val="585650"/>
              </a:solidFill>
            </a:endParaRPr>
          </a:p>
          <a:p>
            <a:pPr defTabSz="914400">
              <a:lnSpc>
                <a:spcPct val="80000"/>
              </a:lnSpc>
            </a:pPr>
            <a:endParaRPr lang="en-US" sz="2400" dirty="0">
              <a:solidFill>
                <a:srgbClr val="5856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26188" cy="366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Thanks to </a:t>
            </a:r>
            <a:r>
              <a:rPr lang="en-US" sz="1800" b="1">
                <a:solidFill>
                  <a:schemeClr val="tx1"/>
                </a:solidFill>
              </a:rPr>
              <a:t>Charles E. Leiserson for some of these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823912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Matrix Multiply</a:t>
            </a:r>
          </a:p>
        </p:txBody>
      </p:sp>
      <p:grpSp>
        <p:nvGrpSpPr>
          <p:cNvPr id="151555" name="Group 18"/>
          <p:cNvGrpSpPr>
            <a:grpSpLocks/>
          </p:cNvGrpSpPr>
          <p:nvPr/>
        </p:nvGrpSpPr>
        <p:grpSpPr bwMode="auto">
          <a:xfrm>
            <a:off x="2251075" y="1666875"/>
            <a:ext cx="4835525" cy="1155700"/>
            <a:chOff x="1178" y="857"/>
            <a:chExt cx="3046" cy="728"/>
          </a:xfrm>
        </p:grpSpPr>
        <p:sp>
          <p:nvSpPr>
            <p:cNvPr id="151556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101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M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</a:t>
              </a:r>
              <a:r>
                <a:rPr lang="en-US" baseline="30000">
                  <a:solidFill>
                    <a:srgbClr val="000000"/>
                  </a:solidFill>
                  <a:sym typeface="Times New Roman" pitchFamily="18" charset="0"/>
                </a:rPr>
                <a:t>3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)</a:t>
              </a:r>
            </a:p>
          </p:txBody>
        </p:sp>
        <p:sp>
          <p:nvSpPr>
            <p:cNvPr id="151557" name="Rectangle 4"/>
            <p:cNvSpPr>
              <a:spLocks noChangeArrowheads="1"/>
            </p:cNvSpPr>
            <p:nvPr/>
          </p:nvSpPr>
          <p:spPr bwMode="auto">
            <a:xfrm>
              <a:off x="1178" y="857"/>
              <a:ext cx="746" cy="2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Work:</a:t>
              </a:r>
            </a:p>
          </p:txBody>
        </p:sp>
        <p:sp>
          <p:nvSpPr>
            <p:cNvPr id="151558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M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(lg</a:t>
              </a:r>
              <a:r>
                <a:rPr lang="en-US" baseline="30000">
                  <a:solidFill>
                    <a:srgbClr val="000000"/>
                  </a:solidFill>
                  <a:sym typeface="Times New Roman" pitchFamily="18" charset="0"/>
                </a:rPr>
                <a:t>2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n)</a:t>
              </a:r>
            </a:p>
          </p:txBody>
        </p:sp>
        <p:sp>
          <p:nvSpPr>
            <p:cNvPr id="151559" name="Rectangle 6"/>
            <p:cNvSpPr>
              <a:spLocks noChangeArrowheads="1"/>
            </p:cNvSpPr>
            <p:nvPr/>
          </p:nvSpPr>
          <p:spPr bwMode="auto">
            <a:xfrm>
              <a:off x="1206" y="1296"/>
              <a:ext cx="718" cy="2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477963" y="3825875"/>
            <a:ext cx="6064250" cy="1047750"/>
            <a:chOff x="702" y="2558"/>
            <a:chExt cx="3820" cy="660"/>
          </a:xfrm>
        </p:grpSpPr>
        <p:sp>
          <p:nvSpPr>
            <p:cNvPr id="151561" name="Text Box 9"/>
            <p:cNvSpPr txBox="1">
              <a:spLocks noChangeArrowheads="1"/>
            </p:cNvSpPr>
            <p:nvPr/>
          </p:nvSpPr>
          <p:spPr bwMode="auto">
            <a:xfrm>
              <a:off x="702" y="2717"/>
              <a:ext cx="1371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51562" name="Group 10"/>
            <p:cNvGrpSpPr>
              <a:grpSpLocks/>
            </p:cNvGrpSpPr>
            <p:nvPr/>
          </p:nvGrpSpPr>
          <p:grpSpPr bwMode="auto">
            <a:xfrm>
              <a:off x="2190" y="2558"/>
              <a:ext cx="2332" cy="660"/>
              <a:chOff x="3357" y="3450"/>
              <a:chExt cx="2332" cy="660"/>
            </a:xfrm>
          </p:grpSpPr>
          <p:grpSp>
            <p:nvGrpSpPr>
              <p:cNvPr id="151563" name="Group 11"/>
              <p:cNvGrpSpPr>
                <a:grpSpLocks/>
              </p:cNvGrpSpPr>
              <p:nvPr/>
            </p:nvGrpSpPr>
            <p:grpSpPr bwMode="auto">
              <a:xfrm>
                <a:off x="3357" y="3450"/>
                <a:ext cx="740" cy="660"/>
                <a:chOff x="3357" y="3450"/>
                <a:chExt cx="740" cy="660"/>
              </a:xfrm>
            </p:grpSpPr>
            <p:sp>
              <p:nvSpPr>
                <p:cNvPr id="151564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0" y="3450"/>
                  <a:ext cx="694" cy="289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M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1565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7" y="3821"/>
                  <a:ext cx="740" cy="289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M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1566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51567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487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(n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3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/lg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2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n)</a:t>
                </a:r>
              </a:p>
            </p:txBody>
          </p:sp>
        </p:grpSp>
      </p:grpSp>
      <p:sp>
        <p:nvSpPr>
          <p:cNvPr id="613392" name="Text Box 16"/>
          <p:cNvSpPr txBox="1">
            <a:spLocks noChangeArrowheads="1"/>
          </p:cNvSpPr>
          <p:nvPr/>
        </p:nvSpPr>
        <p:spPr bwMode="auto">
          <a:xfrm>
            <a:off x="1665288" y="5368925"/>
            <a:ext cx="5621337" cy="9540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For </a:t>
            </a:r>
            <a:r>
              <a:rPr lang="en-US">
                <a:solidFill>
                  <a:srgbClr val="000000"/>
                </a:solidFill>
              </a:rPr>
              <a:t>1000 × 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000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matrices,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parallelism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≈ (10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3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3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/10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= 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7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</a:p>
        </p:txBody>
      </p:sp>
      <p:sp>
        <p:nvSpPr>
          <p:cNvPr id="151569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Stack Temporaries</a:t>
            </a:r>
          </a:p>
        </p:txBody>
      </p:sp>
      <p:sp>
        <p:nvSpPr>
          <p:cNvPr id="559113" name="AutoShape 9"/>
          <p:cNvSpPr>
            <a:spLocks noChangeArrowheads="1"/>
          </p:cNvSpPr>
          <p:nvPr/>
        </p:nvSpPr>
        <p:spPr bwMode="auto">
          <a:xfrm>
            <a:off x="914400" y="5105400"/>
            <a:ext cx="7081838" cy="1531938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cap="small" dirty="0">
                <a:solidFill>
                  <a:srgbClr val="FF0000"/>
                </a:solidFill>
                <a:ea typeface="+mn-ea"/>
                <a:cs typeface="+mn-cs"/>
              </a:rPr>
              <a:t>Idea: 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 Since minimizing storage tends to yield higher performance, trade off parallelism for less storage.</a:t>
            </a:r>
          </a:p>
        </p:txBody>
      </p:sp>
      <p:sp>
        <p:nvSpPr>
          <p:cNvPr id="8" name="Folded Corner 7"/>
          <p:cNvSpPr/>
          <p:nvPr/>
        </p:nvSpPr>
        <p:spPr>
          <a:xfrm>
            <a:off x="1143000" y="1066800"/>
            <a:ext cx="6705600" cy="38862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16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16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MMult(C11, A11,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MMult(C12, A11,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MMult(C22, A21,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MMult(C21, A21,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MMult(D11, A12, B21,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MMult(D12, A12,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MMult(D22, A22,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MMult(D21,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MAdd(C, D, n); 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// C += D;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1371600" y="1660525"/>
            <a:ext cx="3429000" cy="3206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827F77"/>
                </a:solidFill>
                <a:latin typeface="Lucida Sans Typewriter" charset="0"/>
                <a:ea typeface="Lucida Sans Unicode" pitchFamily="34" charset="0"/>
                <a:cs typeface="Lucida Sans Unicode" pitchFamily="34" charset="0"/>
              </a:rPr>
              <a:t>T * D = new T [n*n];</a:t>
            </a:r>
            <a:r>
              <a:rPr lang="en-US" b="1">
                <a:solidFill>
                  <a:srgbClr val="585650"/>
                </a:solidFill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No-Temp Matrix Multiplication</a:t>
            </a:r>
          </a:p>
        </p:txBody>
      </p:sp>
      <p:sp>
        <p:nvSpPr>
          <p:cNvPr id="560132" name="Text Box 4"/>
          <p:cNvSpPr txBox="1">
            <a:spLocks noChangeArrowheads="1"/>
          </p:cNvSpPr>
          <p:nvPr/>
        </p:nvSpPr>
        <p:spPr bwMode="auto">
          <a:xfrm>
            <a:off x="260350" y="6094413"/>
            <a:ext cx="8588375" cy="45878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chemeClr val="tx1"/>
                </a:solidFill>
              </a:rPr>
              <a:t>Saves space, but at what expense?</a:t>
            </a:r>
          </a:p>
        </p:txBody>
      </p:sp>
      <p:sp>
        <p:nvSpPr>
          <p:cNvPr id="6" name="Folded Corner 5"/>
          <p:cNvSpPr/>
          <p:nvPr/>
        </p:nvSpPr>
        <p:spPr>
          <a:xfrm>
            <a:off x="838200" y="1295400"/>
            <a:ext cx="7467600" cy="45720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// C += A*B;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MMult2(T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18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A11, B11,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A11, B12,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A21, B12,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MMult2(C21, A21, B11,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cilk_sync;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A12, B21,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A12, B22,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A22, B22,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MMult2(C21,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  <a:endParaRPr lang="en-US" sz="2000" i="1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ded Corner 18"/>
          <p:cNvSpPr/>
          <p:nvPr/>
        </p:nvSpPr>
        <p:spPr>
          <a:xfrm>
            <a:off x="1219200" y="990600"/>
            <a:ext cx="6858000" cy="38862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// C += A*B;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MMult2(T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16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16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MMult2(C21, A21,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cilk_sync;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A12, B21,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MMult2(C21,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  <a:endParaRPr lang="en-US" sz="1800" i="1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1576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of No-Temp Multiply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5181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8M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56388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>
            <a:spLocks noChangeArrowheads="1"/>
          </p:cNvSpPr>
          <p:nvPr/>
        </p:nvSpPr>
        <p:spPr bwMode="auto">
          <a:xfrm>
            <a:off x="4267200" y="2592388"/>
            <a:ext cx="3962400" cy="1484312"/>
          </a:xfrm>
          <a:prstGeom prst="wedgeRoundRectCallout">
            <a:avLst>
              <a:gd name="adj1" fmla="val -27125"/>
              <a:gd name="adj2" fmla="val 116426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1: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8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0" y="5181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ea typeface="+mn-ea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ea typeface="+mn-ea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 animBg="1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ded Corner 18"/>
          <p:cNvSpPr/>
          <p:nvPr/>
        </p:nvSpPr>
        <p:spPr>
          <a:xfrm>
            <a:off x="1219200" y="990600"/>
            <a:ext cx="6858000" cy="38862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// C += A*B;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MMult2(T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16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16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MMult2(C21, A21,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cilk_sync;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A12, B21,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MMult2(C21,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  <a:endParaRPr lang="en-US" sz="1800" i="1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159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Span of No-Temp Multiply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5181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2M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56388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>
            <a:spLocks noChangeArrowheads="1"/>
          </p:cNvSpPr>
          <p:nvPr/>
        </p:nvSpPr>
        <p:spPr bwMode="auto">
          <a:xfrm>
            <a:off x="4267200" y="2592388"/>
            <a:ext cx="3810000" cy="1484312"/>
          </a:xfrm>
          <a:prstGeom prst="wedgeRoundRectCallout">
            <a:avLst>
              <a:gd name="adj1" fmla="val -26708"/>
              <a:gd name="adj2" fmla="val 118394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1: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2 </a:t>
            </a:r>
            <a:r>
              <a:rPr lang="en-US">
                <a:solidFill>
                  <a:srgbClr val="000000"/>
                </a:solidFill>
              </a:rPr>
              <a:t>= n</a:t>
            </a:r>
            <a:endParaRPr lang="en-US" baseline="3000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0" y="5181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M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Left Brace 16"/>
          <p:cNvSpPr/>
          <p:nvPr/>
        </p:nvSpPr>
        <p:spPr>
          <a:xfrm>
            <a:off x="1219200" y="2057400"/>
            <a:ext cx="228600" cy="914400"/>
          </a:xfrm>
          <a:prstGeom prst="lef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146050" y="2265363"/>
            <a:ext cx="10731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1219200" y="3352800"/>
            <a:ext cx="228600" cy="914400"/>
          </a:xfrm>
          <a:prstGeom prst="lef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146050" y="3590925"/>
            <a:ext cx="10731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 animBg="1"/>
      <p:bldP spid="16" grpId="0"/>
      <p:bldP spid="17" grpId="0" animBg="1"/>
      <p:bldP spid="18" grpId="0"/>
      <p:bldP spid="20" grpId="0" animBg="1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No-Temp Multiply</a:t>
            </a:r>
          </a:p>
        </p:txBody>
      </p:sp>
      <p:grpSp>
        <p:nvGrpSpPr>
          <p:cNvPr id="161795" name="Group 18"/>
          <p:cNvGrpSpPr>
            <a:grpSpLocks/>
          </p:cNvGrpSpPr>
          <p:nvPr/>
        </p:nvGrpSpPr>
        <p:grpSpPr bwMode="auto">
          <a:xfrm>
            <a:off x="2154238" y="1666875"/>
            <a:ext cx="4835525" cy="1133475"/>
            <a:chOff x="1178" y="857"/>
            <a:chExt cx="3046" cy="714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101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M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</a:t>
              </a:r>
              <a:r>
                <a:rPr lang="en-US" baseline="30000">
                  <a:solidFill>
                    <a:srgbClr val="000000"/>
                  </a:solidFill>
                  <a:sym typeface="Times New Roman" pitchFamily="18" charset="0"/>
                </a:rPr>
                <a:t>3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)</a:t>
              </a:r>
            </a:p>
          </p:txBody>
        </p:sp>
        <p:sp>
          <p:nvSpPr>
            <p:cNvPr id="613380" name="Rectangle 4"/>
            <p:cNvSpPr>
              <a:spLocks noChangeArrowheads="1"/>
            </p:cNvSpPr>
            <p:nvPr/>
          </p:nvSpPr>
          <p:spPr bwMode="auto">
            <a:xfrm>
              <a:off x="1178" y="857"/>
              <a:ext cx="746" cy="2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ea typeface="+mn-ea"/>
                  <a:cs typeface="+mn-cs"/>
                </a:rPr>
                <a:t>Work:</a:t>
              </a:r>
            </a:p>
          </p:txBody>
        </p:sp>
        <p:sp>
          <p:nvSpPr>
            <p:cNvPr id="613381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M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</a:t>
              </a:r>
            </a:p>
          </p:txBody>
        </p:sp>
        <p:sp>
          <p:nvSpPr>
            <p:cNvPr id="613382" name="Rectangle 6"/>
            <p:cNvSpPr>
              <a:spLocks noChangeArrowheads="1"/>
            </p:cNvSpPr>
            <p:nvPr/>
          </p:nvSpPr>
          <p:spPr bwMode="auto">
            <a:xfrm>
              <a:off x="1206" y="1296"/>
              <a:ext cx="718" cy="2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ea typeface="+mn-ea"/>
                  <a:cs typeface="+mn-cs"/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85963" y="3825875"/>
            <a:ext cx="5173662" cy="1025525"/>
            <a:chOff x="702" y="2558"/>
            <a:chExt cx="3259" cy="646"/>
          </a:xfrm>
        </p:grpSpPr>
        <p:sp>
          <p:nvSpPr>
            <p:cNvPr id="613385" name="Text Box 9"/>
            <p:cNvSpPr txBox="1">
              <a:spLocks noChangeArrowheads="1"/>
            </p:cNvSpPr>
            <p:nvPr/>
          </p:nvSpPr>
          <p:spPr bwMode="auto">
            <a:xfrm>
              <a:off x="702" y="2717"/>
              <a:ext cx="1371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ea typeface="+mn-ea"/>
                  <a:cs typeface="+mn-cs"/>
                </a:rPr>
                <a:t>Parallelism:</a:t>
              </a:r>
              <a:endPara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61802" name="Group 10"/>
            <p:cNvGrpSpPr>
              <a:grpSpLocks/>
            </p:cNvGrpSpPr>
            <p:nvPr/>
          </p:nvGrpSpPr>
          <p:grpSpPr bwMode="auto">
            <a:xfrm>
              <a:off x="2190" y="2558"/>
              <a:ext cx="1771" cy="646"/>
              <a:chOff x="3357" y="3450"/>
              <a:chExt cx="1771" cy="646"/>
            </a:xfrm>
          </p:grpSpPr>
          <p:grpSp>
            <p:nvGrpSpPr>
              <p:cNvPr id="161803" name="Group 11"/>
              <p:cNvGrpSpPr>
                <a:grpSpLocks/>
              </p:cNvGrpSpPr>
              <p:nvPr/>
            </p:nvGrpSpPr>
            <p:grpSpPr bwMode="auto">
              <a:xfrm>
                <a:off x="3357" y="3450"/>
                <a:ext cx="740" cy="646"/>
                <a:chOff x="3357" y="3450"/>
                <a:chExt cx="740" cy="646"/>
              </a:xfrm>
            </p:grpSpPr>
            <p:sp>
              <p:nvSpPr>
                <p:cNvPr id="61338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0" y="3450"/>
                  <a:ext cx="694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dirty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Times New Roman" pitchFamily="18" charset="0"/>
                    </a:rPr>
                    <a:t>M</a:t>
                  </a:r>
                  <a:r>
                    <a:rPr lang="en-US" baseline="-25000" dirty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Times New Roman" pitchFamily="18" charset="0"/>
                    </a:rPr>
                    <a:t>1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8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7" y="3821"/>
                  <a:ext cx="740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M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9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926" cy="275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(n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2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)</a:t>
                </a:r>
              </a:p>
            </p:txBody>
          </p:sp>
        </p:grpSp>
      </p:grpSp>
      <p:sp>
        <p:nvSpPr>
          <p:cNvPr id="613392" name="Text Box 16"/>
          <p:cNvSpPr txBox="1">
            <a:spLocks noChangeArrowheads="1"/>
          </p:cNvSpPr>
          <p:nvPr/>
        </p:nvSpPr>
        <p:spPr bwMode="auto">
          <a:xfrm>
            <a:off x="2060575" y="5029200"/>
            <a:ext cx="5022850" cy="9540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For </a:t>
            </a:r>
            <a:r>
              <a:rPr lang="en-US">
                <a:solidFill>
                  <a:srgbClr val="000000"/>
                </a:solidFill>
              </a:rPr>
              <a:t>1000 × 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000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matrices,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parallelism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≈ (10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3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= 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6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</a:p>
        </p:txBody>
      </p:sp>
      <p:sp>
        <p:nvSpPr>
          <p:cNvPr id="161809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27350" y="6170613"/>
            <a:ext cx="3289300" cy="43656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imes New Roman" pitchFamily="18" charset="0"/>
              </a:rPr>
              <a:t>Faster in practice!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92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general </a:t>
            </a:r>
            <a:r>
              <a:rPr lang="en-US" dirty="0" smtClean="0"/>
              <a:t>was that? </a:t>
            </a:r>
            <a:endParaRPr lang="en-US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67638" cy="1447800"/>
          </a:xfrm>
        </p:spPr>
        <p:txBody>
          <a:bodyPr/>
          <a:lstStyle/>
          <a:p>
            <a:r>
              <a:rPr lang="en-US"/>
              <a:t>Matrices are often rectangular</a:t>
            </a:r>
          </a:p>
          <a:p>
            <a:r>
              <a:rPr lang="en-US"/>
              <a:t>Even when they are square, the dimensions are hardly a power of two</a:t>
            </a:r>
          </a:p>
          <a:p>
            <a:endParaRPr lang="en-US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838200" y="3505200"/>
            <a:ext cx="13716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A</a:t>
            </a: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2667000" y="3557588"/>
            <a:ext cx="2286000" cy="1295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B</a:t>
            </a: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2133600" y="4656138"/>
            <a:ext cx="569913" cy="67786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5334000" y="4572000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6172200" y="3505200"/>
            <a:ext cx="24384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>
                <a:solidFill>
                  <a:srgbClr val="060606"/>
                </a:solidFill>
              </a:rPr>
              <a:t>C</a:t>
            </a:r>
          </a:p>
        </p:txBody>
      </p:sp>
      <p:sp>
        <p:nvSpPr>
          <p:cNvPr id="163849" name="AutoShape 9"/>
          <p:cNvSpPr>
            <a:spLocks/>
          </p:cNvSpPr>
          <p:nvPr/>
        </p:nvSpPr>
        <p:spPr bwMode="auto">
          <a:xfrm>
            <a:off x="609600" y="3505200"/>
            <a:ext cx="152400" cy="3124200"/>
          </a:xfrm>
          <a:prstGeom prst="leftBrace">
            <a:avLst>
              <a:gd name="adj1" fmla="val 170833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3850" name="Text Box 10"/>
          <p:cNvSpPr txBox="1">
            <a:spLocks noChangeArrowheads="1"/>
          </p:cNvSpPr>
          <p:nvPr/>
        </p:nvSpPr>
        <p:spPr bwMode="auto">
          <a:xfrm>
            <a:off x="152400" y="4900613"/>
            <a:ext cx="5334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m</a:t>
            </a:r>
          </a:p>
        </p:txBody>
      </p:sp>
      <p:sp>
        <p:nvSpPr>
          <p:cNvPr id="163852" name="AutoShape 12"/>
          <p:cNvSpPr>
            <a:spLocks/>
          </p:cNvSpPr>
          <p:nvPr/>
        </p:nvSpPr>
        <p:spPr bwMode="auto">
          <a:xfrm rot="5400000">
            <a:off x="1409700" y="2628900"/>
            <a:ext cx="228600" cy="1371600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3853" name="Text Box 13"/>
          <p:cNvSpPr txBox="1">
            <a:spLocks noChangeArrowheads="1"/>
          </p:cNvSpPr>
          <p:nvPr/>
        </p:nvSpPr>
        <p:spPr bwMode="auto">
          <a:xfrm>
            <a:off x="1371600" y="28432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63854" name="AutoShape 14"/>
          <p:cNvSpPr>
            <a:spLocks/>
          </p:cNvSpPr>
          <p:nvPr/>
        </p:nvSpPr>
        <p:spPr bwMode="auto">
          <a:xfrm rot="5400000">
            <a:off x="3657600" y="2262188"/>
            <a:ext cx="228600" cy="2209800"/>
          </a:xfrm>
          <a:prstGeom prst="leftBrace">
            <a:avLst>
              <a:gd name="adj1" fmla="val 241667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3855" name="Text Box 15"/>
          <p:cNvSpPr txBox="1">
            <a:spLocks noChangeArrowheads="1"/>
          </p:cNvSpPr>
          <p:nvPr/>
        </p:nvSpPr>
        <p:spPr bwMode="auto">
          <a:xfrm>
            <a:off x="3581400" y="2819400"/>
            <a:ext cx="6096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n</a:t>
            </a:r>
          </a:p>
        </p:txBody>
      </p:sp>
      <p:sp>
        <p:nvSpPr>
          <p:cNvPr id="163857" name="AutoShape 17"/>
          <p:cNvSpPr>
            <a:spLocks/>
          </p:cNvSpPr>
          <p:nvPr/>
        </p:nvSpPr>
        <p:spPr bwMode="auto">
          <a:xfrm>
            <a:off x="5029200" y="3557588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3858" name="Text Box 18"/>
          <p:cNvSpPr txBox="1">
            <a:spLocks noChangeArrowheads="1"/>
          </p:cNvSpPr>
          <p:nvPr/>
        </p:nvSpPr>
        <p:spPr bwMode="auto">
          <a:xfrm>
            <a:off x="5181600" y="39862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63859" name="Text Box 19"/>
          <p:cNvSpPr txBox="1">
            <a:spLocks noChangeArrowheads="1"/>
          </p:cNvSpPr>
          <p:nvPr/>
        </p:nvSpPr>
        <p:spPr bwMode="auto">
          <a:xfrm>
            <a:off x="2667000" y="5257800"/>
            <a:ext cx="2971800" cy="1263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3200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Which dimension to split?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General Matrix Multiplication</a:t>
            </a:r>
          </a:p>
        </p:txBody>
      </p:sp>
      <p:sp>
        <p:nvSpPr>
          <p:cNvPr id="6" name="Folded Corner 5"/>
          <p:cNvSpPr>
            <a:spLocks noChangeArrowheads="1"/>
          </p:cNvSpPr>
          <p:nvPr/>
        </p:nvSpPr>
        <p:spPr bwMode="auto">
          <a:xfrm>
            <a:off x="533400" y="1143000"/>
            <a:ext cx="8153400" cy="54102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(T *A, T* B, T* C,  int i0, int i1, int j0, int j1, int k0, int k1)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int di = i1 - i0;  int dj = j1 - j0;  int dk = k1 - k0;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if (di &gt;= dj &amp;&amp; di &gt;= dk &amp;&amp; di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int mi = i0 + di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mi, j0,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mi, i1, j0,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if (dj &gt;= dk &amp;&amp; dj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int mj = j0 + dj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mj,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mj,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if (dk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int mk = k0 + dk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j1, k0, mk);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j1, mk,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{ // Iterative (triple-nested loop) multiply }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029200" y="5562600"/>
            <a:ext cx="3810000" cy="12954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for (int i = i0; i &lt; i1; ++i) { </a:t>
            </a:r>
            <a:br>
              <a:rPr lang="en-US" sz="1800"/>
            </a:br>
            <a:r>
              <a:rPr lang="en-US" sz="1800"/>
              <a:t>   for (int j = j0; j &lt; j1; ++j) { </a:t>
            </a:r>
            <a:br>
              <a:rPr lang="en-US" sz="1800"/>
            </a:br>
            <a:r>
              <a:rPr lang="en-US" sz="1800"/>
              <a:t>     for (int k = k0; k &lt; k1; ++k) </a:t>
            </a:r>
            <a:br>
              <a:rPr lang="en-US" sz="1800"/>
            </a:br>
            <a:r>
              <a:rPr lang="en-US" sz="1800"/>
              <a:t>     C[i][j] += A[i][k] * B[k][j]; </a:t>
            </a:r>
          </a:p>
        </p:txBody>
      </p:sp>
      <p:sp>
        <p:nvSpPr>
          <p:cNvPr id="15" name="TextBox 14"/>
          <p:cNvSpPr>
            <a:spLocks noChangeArrowheads="1"/>
          </p:cNvSpPr>
          <p:nvPr/>
        </p:nvSpPr>
        <p:spPr bwMode="auto">
          <a:xfrm>
            <a:off x="6019800" y="1752600"/>
            <a:ext cx="2743200" cy="892175"/>
          </a:xfrm>
          <a:prstGeom prst="wedgeRoundRectCallout">
            <a:avLst>
              <a:gd name="adj1" fmla="val -58796"/>
              <a:gd name="adj2" fmla="val 85056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Split m if it is the largest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4"/>
          <p:cNvSpPr>
            <a:spLocks noChangeArrowheads="1"/>
          </p:cNvSpPr>
          <p:nvPr/>
        </p:nvSpPr>
        <p:spPr bwMode="auto">
          <a:xfrm>
            <a:off x="6172200" y="2971800"/>
            <a:ext cx="2743200" cy="892175"/>
          </a:xfrm>
          <a:prstGeom prst="wedgeRoundRectCallout">
            <a:avLst>
              <a:gd name="adj1" fmla="val -65046"/>
              <a:gd name="adj2" fmla="val 53560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Split n if it is the largest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TextBox 14"/>
          <p:cNvSpPr>
            <a:spLocks noChangeArrowheads="1"/>
          </p:cNvSpPr>
          <p:nvPr/>
        </p:nvSpPr>
        <p:spPr bwMode="auto">
          <a:xfrm>
            <a:off x="6400800" y="4114800"/>
            <a:ext cx="2743200" cy="892175"/>
          </a:xfrm>
          <a:prstGeom prst="wedgeRoundRectCallout">
            <a:avLst>
              <a:gd name="adj1" fmla="val -71991"/>
              <a:gd name="adj2" fmla="val 46620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Split k if it is the largest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Parallelizing </a:t>
            </a:r>
            <a:r>
              <a:rPr lang="en-US" sz="4400"/>
              <a:t>General MMult</a:t>
            </a:r>
          </a:p>
        </p:txBody>
      </p:sp>
      <p:sp>
        <p:nvSpPr>
          <p:cNvPr id="6" name="Folded Corner 5"/>
          <p:cNvSpPr>
            <a:spLocks noChangeArrowheads="1"/>
          </p:cNvSpPr>
          <p:nvPr/>
        </p:nvSpPr>
        <p:spPr bwMode="auto">
          <a:xfrm>
            <a:off x="533400" y="1143000"/>
            <a:ext cx="8153400" cy="54102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(T *A, T* B, T* C,  int i0, int i1, int j0, int j1, int k0, int k1)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int di = i1 - i0;  int dj = j1 - j0;  int dk = k1 - k0;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if (di &gt;= dj &amp;&amp; di &gt;= dk &amp;&amp; di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int mi = i0 + di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</a:t>
            </a:r>
            <a:r>
              <a:rPr lang="en-US" sz="1800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mi, j0,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mi, i1, j0,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if (dj &gt;= dk &amp;&amp; dj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int mj = j0 + dj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</a:t>
            </a:r>
            <a:r>
              <a:rPr lang="en-US" sz="1800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mj,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mj,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if (dk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int mk = k0 + dk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j1, k0, mk);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j1, mk,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{ // Iterative (triple-nested loop) multiply }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029200" y="5562600"/>
            <a:ext cx="3810000" cy="12954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for (int i = i0; i &lt; i1; ++i) { </a:t>
            </a:r>
            <a:br>
              <a:rPr lang="en-US" sz="1800"/>
            </a:br>
            <a:r>
              <a:rPr lang="en-US" sz="1800"/>
              <a:t>   for (int j = j0; j &lt; j1; ++j) { </a:t>
            </a:r>
            <a:br>
              <a:rPr lang="en-US" sz="1800"/>
            </a:br>
            <a:r>
              <a:rPr lang="en-US" sz="1800"/>
              <a:t>     for (int k = k0; k &lt; k1; ++k) </a:t>
            </a:r>
            <a:br>
              <a:rPr lang="en-US" sz="1800"/>
            </a:br>
            <a:r>
              <a:rPr lang="en-US" sz="1800"/>
              <a:t>     C[i][j] += A[i][k] * B[k][j]; </a:t>
            </a:r>
          </a:p>
        </p:txBody>
      </p:sp>
      <p:sp>
        <p:nvSpPr>
          <p:cNvPr id="15" name="TextBox 14"/>
          <p:cNvSpPr>
            <a:spLocks noChangeArrowheads="1"/>
          </p:cNvSpPr>
          <p:nvPr/>
        </p:nvSpPr>
        <p:spPr bwMode="auto">
          <a:xfrm>
            <a:off x="6248400" y="3657600"/>
            <a:ext cx="2743200" cy="1089025"/>
          </a:xfrm>
          <a:prstGeom prst="wedgeRoundRectCallout">
            <a:avLst>
              <a:gd name="adj1" fmla="val -66264"/>
              <a:gd name="adj2" fmla="val 58310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chemeClr val="tx2"/>
                </a:solidFill>
              </a:rPr>
              <a:t>Unsafe to spawn here unless we use a temporary !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 m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67638" cy="533400"/>
          </a:xfrm>
        </p:spPr>
        <p:txBody>
          <a:bodyPr/>
          <a:lstStyle/>
          <a:p>
            <a:pPr>
              <a:buFont typeface="Lucida Sans Unicode" pitchFamily="34" charset="0"/>
              <a:buNone/>
            </a:pPr>
            <a:r>
              <a:rPr lang="en-US" sz="3200"/>
              <a:t>No races, safe to spawn !</a:t>
            </a:r>
          </a:p>
          <a:p>
            <a:endParaRPr lang="en-US" sz="3200"/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838200" y="2895600"/>
            <a:ext cx="13716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A</a:t>
            </a: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2667000" y="2947988"/>
            <a:ext cx="2286000" cy="1295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B</a:t>
            </a: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2133600" y="4046538"/>
            <a:ext cx="569913" cy="67786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5334000" y="3962400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6172200" y="2895600"/>
            <a:ext cx="24384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>
                <a:solidFill>
                  <a:srgbClr val="060606"/>
                </a:solidFill>
              </a:rPr>
              <a:t>C</a:t>
            </a:r>
          </a:p>
        </p:txBody>
      </p:sp>
      <p:sp>
        <p:nvSpPr>
          <p:cNvPr id="168969" name="AutoShape 9"/>
          <p:cNvSpPr>
            <a:spLocks/>
          </p:cNvSpPr>
          <p:nvPr/>
        </p:nvSpPr>
        <p:spPr bwMode="auto">
          <a:xfrm>
            <a:off x="609600" y="2895600"/>
            <a:ext cx="152400" cy="3124200"/>
          </a:xfrm>
          <a:prstGeom prst="leftBrace">
            <a:avLst>
              <a:gd name="adj1" fmla="val 170833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152400" y="4291013"/>
            <a:ext cx="5334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m</a:t>
            </a:r>
          </a:p>
        </p:txBody>
      </p:sp>
      <p:sp>
        <p:nvSpPr>
          <p:cNvPr id="168971" name="AutoShape 11"/>
          <p:cNvSpPr>
            <a:spLocks/>
          </p:cNvSpPr>
          <p:nvPr/>
        </p:nvSpPr>
        <p:spPr bwMode="auto">
          <a:xfrm rot="5400000">
            <a:off x="1409700" y="2019300"/>
            <a:ext cx="228600" cy="1371600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>
            <a:off x="1371600" y="2233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68973" name="AutoShape 13"/>
          <p:cNvSpPr>
            <a:spLocks/>
          </p:cNvSpPr>
          <p:nvPr/>
        </p:nvSpPr>
        <p:spPr bwMode="auto">
          <a:xfrm rot="5400000">
            <a:off x="3657600" y="1652588"/>
            <a:ext cx="228600" cy="2209800"/>
          </a:xfrm>
          <a:prstGeom prst="leftBrace">
            <a:avLst>
              <a:gd name="adj1" fmla="val 241667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3581400" y="2209800"/>
            <a:ext cx="6096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n</a:t>
            </a:r>
          </a:p>
        </p:txBody>
      </p:sp>
      <p:sp>
        <p:nvSpPr>
          <p:cNvPr id="168975" name="AutoShape 15"/>
          <p:cNvSpPr>
            <a:spLocks/>
          </p:cNvSpPr>
          <p:nvPr/>
        </p:nvSpPr>
        <p:spPr bwMode="auto">
          <a:xfrm>
            <a:off x="5029200" y="2947988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5181600" y="3376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68978" name="Rectangle 18"/>
          <p:cNvSpPr>
            <a:spLocks noChangeArrowheads="1"/>
          </p:cNvSpPr>
          <p:nvPr/>
        </p:nvSpPr>
        <p:spPr bwMode="auto">
          <a:xfrm>
            <a:off x="838200" y="2895600"/>
            <a:ext cx="1371600" cy="1524000"/>
          </a:xfrm>
          <a:prstGeom prst="rect">
            <a:avLst/>
          </a:prstGeom>
          <a:solidFill>
            <a:srgbClr val="FFFF00">
              <a:alpha val="6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8979" name="Rectangle 19"/>
          <p:cNvSpPr>
            <a:spLocks noChangeArrowheads="1"/>
          </p:cNvSpPr>
          <p:nvPr/>
        </p:nvSpPr>
        <p:spPr bwMode="auto">
          <a:xfrm>
            <a:off x="6172200" y="2895600"/>
            <a:ext cx="2438400" cy="1524000"/>
          </a:xfrm>
          <a:prstGeom prst="rect">
            <a:avLst/>
          </a:prstGeom>
          <a:solidFill>
            <a:srgbClr val="FFFF00">
              <a:alpha val="6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AutoShape 2"/>
          <p:cNvSpPr>
            <a:spLocks noChangeArrowheads="1"/>
          </p:cNvSpPr>
          <p:nvPr/>
        </p:nvSpPr>
        <p:spPr bwMode="auto">
          <a:xfrm>
            <a:off x="2624138" y="4114800"/>
            <a:ext cx="4005262" cy="1697038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>
                <a:latin typeface="Lucida Sans Unicode" pitchFamily="34" charset="0"/>
              </a:rPr>
              <a:t>Square-Matrix Multiplication</a:t>
            </a:r>
          </a:p>
        </p:txBody>
      </p:sp>
      <p:grpSp>
        <p:nvGrpSpPr>
          <p:cNvPr id="134148" name="Group 6"/>
          <p:cNvGrpSpPr>
            <a:grpSpLocks/>
          </p:cNvGrpSpPr>
          <p:nvPr/>
        </p:nvGrpSpPr>
        <p:grpSpPr bwMode="auto">
          <a:xfrm>
            <a:off x="482600" y="1458913"/>
            <a:ext cx="2160588" cy="1738312"/>
            <a:chOff x="401" y="960"/>
            <a:chExt cx="1361" cy="1095"/>
          </a:xfrm>
        </p:grpSpPr>
        <p:grpSp>
          <p:nvGrpSpPr>
            <p:cNvPr id="134149" name="Group 7"/>
            <p:cNvGrpSpPr>
              <a:grpSpLocks/>
            </p:cNvGrpSpPr>
            <p:nvPr/>
          </p:nvGrpSpPr>
          <p:grpSpPr bwMode="auto">
            <a:xfrm>
              <a:off x="401" y="960"/>
              <a:ext cx="1361" cy="289"/>
              <a:chOff x="401" y="960"/>
              <a:chExt cx="1361" cy="289"/>
            </a:xfrm>
          </p:grpSpPr>
          <p:sp>
            <p:nvSpPr>
              <p:cNvPr id="553992" name="Text Box 8"/>
              <p:cNvSpPr txBox="1">
                <a:spLocks noChangeArrowheads="1"/>
              </p:cNvSpPr>
              <p:nvPr/>
            </p:nvSpPr>
            <p:spPr bwMode="auto">
              <a:xfrm>
                <a:off x="401" y="960"/>
                <a:ext cx="379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3993" name="Text Box 9"/>
              <p:cNvSpPr txBox="1">
                <a:spLocks noChangeArrowheads="1"/>
              </p:cNvSpPr>
              <p:nvPr/>
            </p:nvSpPr>
            <p:spPr bwMode="auto">
              <a:xfrm>
                <a:off x="736" y="960"/>
                <a:ext cx="379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3994" name="Text Box 10"/>
              <p:cNvSpPr txBox="1">
                <a:spLocks noChangeArrowheads="1"/>
              </p:cNvSpPr>
              <p:nvPr/>
            </p:nvSpPr>
            <p:spPr bwMode="auto">
              <a:xfrm>
                <a:off x="1096" y="100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3995" name="Text Box 11"/>
              <p:cNvSpPr txBox="1">
                <a:spLocks noChangeArrowheads="1"/>
              </p:cNvSpPr>
              <p:nvPr/>
            </p:nvSpPr>
            <p:spPr bwMode="auto">
              <a:xfrm>
                <a:off x="1385" y="960"/>
                <a:ext cx="37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154" name="Group 12"/>
            <p:cNvGrpSpPr>
              <a:grpSpLocks/>
            </p:cNvGrpSpPr>
            <p:nvPr/>
          </p:nvGrpSpPr>
          <p:grpSpPr bwMode="auto">
            <a:xfrm>
              <a:off x="401" y="1200"/>
              <a:ext cx="1361" cy="289"/>
              <a:chOff x="401" y="960"/>
              <a:chExt cx="1361" cy="289"/>
            </a:xfrm>
          </p:grpSpPr>
          <p:sp>
            <p:nvSpPr>
              <p:cNvPr id="553997" name="Text Box 13"/>
              <p:cNvSpPr txBox="1">
                <a:spLocks noChangeArrowheads="1"/>
              </p:cNvSpPr>
              <p:nvPr/>
            </p:nvSpPr>
            <p:spPr bwMode="auto">
              <a:xfrm>
                <a:off x="401" y="960"/>
                <a:ext cx="379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3998" name="Text Box 14"/>
              <p:cNvSpPr txBox="1">
                <a:spLocks noChangeArrowheads="1"/>
              </p:cNvSpPr>
              <p:nvPr/>
            </p:nvSpPr>
            <p:spPr bwMode="auto">
              <a:xfrm>
                <a:off x="736" y="960"/>
                <a:ext cx="379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3999" name="Text Box 15"/>
              <p:cNvSpPr txBox="1">
                <a:spLocks noChangeArrowheads="1"/>
              </p:cNvSpPr>
              <p:nvPr/>
            </p:nvSpPr>
            <p:spPr bwMode="auto">
              <a:xfrm>
                <a:off x="1096" y="100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00" name="Text Box 16"/>
              <p:cNvSpPr txBox="1">
                <a:spLocks noChangeArrowheads="1"/>
              </p:cNvSpPr>
              <p:nvPr/>
            </p:nvSpPr>
            <p:spPr bwMode="auto">
              <a:xfrm>
                <a:off x="1385" y="960"/>
                <a:ext cx="37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159" name="Group 17"/>
            <p:cNvGrpSpPr>
              <a:grpSpLocks/>
            </p:cNvGrpSpPr>
            <p:nvPr/>
          </p:nvGrpSpPr>
          <p:grpSpPr bwMode="auto">
            <a:xfrm>
              <a:off x="465" y="1525"/>
              <a:ext cx="1245" cy="244"/>
              <a:chOff x="465" y="1525"/>
              <a:chExt cx="1245" cy="244"/>
            </a:xfrm>
          </p:grpSpPr>
          <p:sp>
            <p:nvSpPr>
              <p:cNvPr id="554002" name="Text Box 18"/>
              <p:cNvSpPr txBox="1">
                <a:spLocks noChangeArrowheads="1"/>
              </p:cNvSpPr>
              <p:nvPr/>
            </p:nvSpPr>
            <p:spPr bwMode="auto">
              <a:xfrm>
                <a:off x="465" y="152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03" name="Text Box 19"/>
              <p:cNvSpPr txBox="1">
                <a:spLocks noChangeArrowheads="1"/>
              </p:cNvSpPr>
              <p:nvPr/>
            </p:nvSpPr>
            <p:spPr bwMode="auto">
              <a:xfrm>
                <a:off x="799" y="152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04" name="Text Box 20"/>
              <p:cNvSpPr txBox="1">
                <a:spLocks noChangeArrowheads="1"/>
              </p:cNvSpPr>
              <p:nvPr/>
            </p:nvSpPr>
            <p:spPr bwMode="auto">
              <a:xfrm>
                <a:off x="1096" y="152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⋱</a:t>
                </a:r>
              </a:p>
            </p:txBody>
          </p:sp>
          <p:sp>
            <p:nvSpPr>
              <p:cNvPr id="554005" name="Text Box 21"/>
              <p:cNvSpPr txBox="1">
                <a:spLocks noChangeArrowheads="1"/>
              </p:cNvSpPr>
              <p:nvPr/>
            </p:nvSpPr>
            <p:spPr bwMode="auto">
              <a:xfrm>
                <a:off x="1439" y="152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</p:grpSp>
        <p:grpSp>
          <p:nvGrpSpPr>
            <p:cNvPr id="134164" name="Group 22"/>
            <p:cNvGrpSpPr>
              <a:grpSpLocks/>
            </p:cNvGrpSpPr>
            <p:nvPr/>
          </p:nvGrpSpPr>
          <p:grpSpPr bwMode="auto">
            <a:xfrm>
              <a:off x="401" y="1766"/>
              <a:ext cx="1359" cy="289"/>
              <a:chOff x="401" y="960"/>
              <a:chExt cx="1359" cy="289"/>
            </a:xfrm>
          </p:grpSpPr>
          <p:sp>
            <p:nvSpPr>
              <p:cNvPr id="554007" name="Text Box 23"/>
              <p:cNvSpPr txBox="1">
                <a:spLocks noChangeArrowheads="1"/>
              </p:cNvSpPr>
              <p:nvPr/>
            </p:nvSpPr>
            <p:spPr bwMode="auto">
              <a:xfrm>
                <a:off x="401" y="960"/>
                <a:ext cx="37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08" name="Text Box 24"/>
              <p:cNvSpPr txBox="1">
                <a:spLocks noChangeArrowheads="1"/>
              </p:cNvSpPr>
              <p:nvPr/>
            </p:nvSpPr>
            <p:spPr bwMode="auto">
              <a:xfrm>
                <a:off x="736" y="960"/>
                <a:ext cx="37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09" name="Text Box 25"/>
              <p:cNvSpPr txBox="1">
                <a:spLocks noChangeArrowheads="1"/>
              </p:cNvSpPr>
              <p:nvPr/>
            </p:nvSpPr>
            <p:spPr bwMode="auto">
              <a:xfrm>
                <a:off x="1096" y="100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10" name="Text Box 26"/>
              <p:cNvSpPr txBox="1">
                <a:spLocks noChangeArrowheads="1"/>
              </p:cNvSpPr>
              <p:nvPr/>
            </p:nvSpPr>
            <p:spPr bwMode="auto">
              <a:xfrm>
                <a:off x="1385" y="960"/>
                <a:ext cx="37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34169" name="Group 29"/>
          <p:cNvGrpSpPr>
            <a:grpSpLocks/>
          </p:cNvGrpSpPr>
          <p:nvPr/>
        </p:nvGrpSpPr>
        <p:grpSpPr bwMode="auto">
          <a:xfrm>
            <a:off x="3527425" y="1457325"/>
            <a:ext cx="2173288" cy="1741488"/>
            <a:chOff x="396" y="960"/>
            <a:chExt cx="1369" cy="1097"/>
          </a:xfrm>
        </p:grpSpPr>
        <p:grpSp>
          <p:nvGrpSpPr>
            <p:cNvPr id="134170" name="Group 30"/>
            <p:cNvGrpSpPr>
              <a:grpSpLocks/>
            </p:cNvGrpSpPr>
            <p:nvPr/>
          </p:nvGrpSpPr>
          <p:grpSpPr bwMode="auto">
            <a:xfrm>
              <a:off x="396" y="960"/>
              <a:ext cx="1369" cy="291"/>
              <a:chOff x="396" y="960"/>
              <a:chExt cx="1369" cy="291"/>
            </a:xfrm>
          </p:grpSpPr>
          <p:sp>
            <p:nvSpPr>
              <p:cNvPr id="554015" name="Text Box 31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6" name="Text Box 32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7" name="Text Box 33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18" name="Text Box 34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175" name="Group 35"/>
            <p:cNvGrpSpPr>
              <a:grpSpLocks/>
            </p:cNvGrpSpPr>
            <p:nvPr/>
          </p:nvGrpSpPr>
          <p:grpSpPr bwMode="auto">
            <a:xfrm>
              <a:off x="396" y="1200"/>
              <a:ext cx="1369" cy="291"/>
              <a:chOff x="396" y="960"/>
              <a:chExt cx="1369" cy="291"/>
            </a:xfrm>
          </p:grpSpPr>
          <p:sp>
            <p:nvSpPr>
              <p:cNvPr id="554020" name="Text Box 3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1" name="Text Box 3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2" name="Text Box 3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23" name="Text Box 3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180" name="Group 40"/>
            <p:cNvGrpSpPr>
              <a:grpSpLocks/>
            </p:cNvGrpSpPr>
            <p:nvPr/>
          </p:nvGrpSpPr>
          <p:grpSpPr bwMode="auto">
            <a:xfrm>
              <a:off x="464" y="1528"/>
              <a:ext cx="1246" cy="244"/>
              <a:chOff x="464" y="1528"/>
              <a:chExt cx="1246" cy="244"/>
            </a:xfrm>
          </p:grpSpPr>
          <p:sp>
            <p:nvSpPr>
              <p:cNvPr id="554025" name="Text Box 41"/>
              <p:cNvSpPr txBox="1">
                <a:spLocks noChangeArrowheads="1"/>
              </p:cNvSpPr>
              <p:nvPr/>
            </p:nvSpPr>
            <p:spPr bwMode="auto">
              <a:xfrm>
                <a:off x="46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6" name="Text Box 42"/>
              <p:cNvSpPr txBox="1">
                <a:spLocks noChangeArrowheads="1"/>
              </p:cNvSpPr>
              <p:nvPr/>
            </p:nvSpPr>
            <p:spPr bwMode="auto">
              <a:xfrm>
                <a:off x="79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7" name="Text Box 43"/>
              <p:cNvSpPr txBox="1">
                <a:spLocks noChangeArrowheads="1"/>
              </p:cNvSpPr>
              <p:nvPr/>
            </p:nvSpPr>
            <p:spPr bwMode="auto">
              <a:xfrm>
                <a:off x="109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⋱</a:t>
                </a:r>
              </a:p>
            </p:txBody>
          </p:sp>
          <p:sp>
            <p:nvSpPr>
              <p:cNvPr id="554028" name="Text Box 44"/>
              <p:cNvSpPr txBox="1">
                <a:spLocks noChangeArrowheads="1"/>
              </p:cNvSpPr>
              <p:nvPr/>
            </p:nvSpPr>
            <p:spPr bwMode="auto">
              <a:xfrm>
                <a:off x="143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</p:grpSp>
        <p:grpSp>
          <p:nvGrpSpPr>
            <p:cNvPr id="134185" name="Group 45"/>
            <p:cNvGrpSpPr>
              <a:grpSpLocks/>
            </p:cNvGrpSpPr>
            <p:nvPr/>
          </p:nvGrpSpPr>
          <p:grpSpPr bwMode="auto">
            <a:xfrm>
              <a:off x="396" y="1766"/>
              <a:ext cx="1367" cy="291"/>
              <a:chOff x="396" y="960"/>
              <a:chExt cx="1367" cy="291"/>
            </a:xfrm>
          </p:grpSpPr>
          <p:sp>
            <p:nvSpPr>
              <p:cNvPr id="554030" name="Text Box 4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1" name="Text Box 4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2" name="Text Box 4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33" name="Text Box 4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83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34190" name="Group 51"/>
          <p:cNvGrpSpPr>
            <a:grpSpLocks/>
          </p:cNvGrpSpPr>
          <p:nvPr/>
        </p:nvGrpSpPr>
        <p:grpSpPr bwMode="auto">
          <a:xfrm>
            <a:off x="6570663" y="1457325"/>
            <a:ext cx="2197100" cy="1741488"/>
            <a:chOff x="396" y="960"/>
            <a:chExt cx="1384" cy="1097"/>
          </a:xfrm>
        </p:grpSpPr>
        <p:grpSp>
          <p:nvGrpSpPr>
            <p:cNvPr id="134191" name="Group 52"/>
            <p:cNvGrpSpPr>
              <a:grpSpLocks/>
            </p:cNvGrpSpPr>
            <p:nvPr/>
          </p:nvGrpSpPr>
          <p:grpSpPr bwMode="auto">
            <a:xfrm>
              <a:off x="396" y="960"/>
              <a:ext cx="1384" cy="291"/>
              <a:chOff x="396" y="960"/>
              <a:chExt cx="1384" cy="291"/>
            </a:xfrm>
          </p:grpSpPr>
          <p:sp>
            <p:nvSpPr>
              <p:cNvPr id="554037" name="Text Box 53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402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8" name="Text Box 54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402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9" name="Text Box 55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40" name="Text Box 56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00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196" name="Group 57"/>
            <p:cNvGrpSpPr>
              <a:grpSpLocks/>
            </p:cNvGrpSpPr>
            <p:nvPr/>
          </p:nvGrpSpPr>
          <p:grpSpPr bwMode="auto">
            <a:xfrm>
              <a:off x="396" y="1200"/>
              <a:ext cx="1384" cy="291"/>
              <a:chOff x="396" y="960"/>
              <a:chExt cx="1384" cy="291"/>
            </a:xfrm>
          </p:grpSpPr>
          <p:sp>
            <p:nvSpPr>
              <p:cNvPr id="554042" name="Text Box 58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402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43" name="Text Box 59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402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44" name="Text Box 60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45" name="Text Box 61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00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201" name="Group 62"/>
            <p:cNvGrpSpPr>
              <a:grpSpLocks/>
            </p:cNvGrpSpPr>
            <p:nvPr/>
          </p:nvGrpSpPr>
          <p:grpSpPr bwMode="auto">
            <a:xfrm>
              <a:off x="464" y="1528"/>
              <a:ext cx="1246" cy="244"/>
              <a:chOff x="464" y="1528"/>
              <a:chExt cx="1246" cy="244"/>
            </a:xfrm>
          </p:grpSpPr>
          <p:sp>
            <p:nvSpPr>
              <p:cNvPr id="554047" name="Text Box 63"/>
              <p:cNvSpPr txBox="1">
                <a:spLocks noChangeArrowheads="1"/>
              </p:cNvSpPr>
              <p:nvPr/>
            </p:nvSpPr>
            <p:spPr bwMode="auto">
              <a:xfrm>
                <a:off x="46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48" name="Text Box 64"/>
              <p:cNvSpPr txBox="1">
                <a:spLocks noChangeArrowheads="1"/>
              </p:cNvSpPr>
              <p:nvPr/>
            </p:nvSpPr>
            <p:spPr bwMode="auto">
              <a:xfrm>
                <a:off x="79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49" name="Text Box 65"/>
              <p:cNvSpPr txBox="1">
                <a:spLocks noChangeArrowheads="1"/>
              </p:cNvSpPr>
              <p:nvPr/>
            </p:nvSpPr>
            <p:spPr bwMode="auto">
              <a:xfrm>
                <a:off x="109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⋱</a:t>
                </a:r>
              </a:p>
            </p:txBody>
          </p:sp>
          <p:sp>
            <p:nvSpPr>
              <p:cNvPr id="554050" name="Text Box 66"/>
              <p:cNvSpPr txBox="1">
                <a:spLocks noChangeArrowheads="1"/>
              </p:cNvSpPr>
              <p:nvPr/>
            </p:nvSpPr>
            <p:spPr bwMode="auto">
              <a:xfrm>
                <a:off x="143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</p:grpSp>
        <p:grpSp>
          <p:nvGrpSpPr>
            <p:cNvPr id="134206" name="Group 67"/>
            <p:cNvGrpSpPr>
              <a:grpSpLocks/>
            </p:cNvGrpSpPr>
            <p:nvPr/>
          </p:nvGrpSpPr>
          <p:grpSpPr bwMode="auto">
            <a:xfrm>
              <a:off x="396" y="1766"/>
              <a:ext cx="1382" cy="291"/>
              <a:chOff x="396" y="960"/>
              <a:chExt cx="1382" cy="291"/>
            </a:xfrm>
          </p:grpSpPr>
          <p:sp>
            <p:nvSpPr>
              <p:cNvPr id="554052" name="Text Box 68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400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53" name="Text Box 69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400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54" name="Text Box 70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55" name="Text Box 71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98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2786063" y="1952625"/>
            <a:ext cx="673100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5824538" y="1952625"/>
            <a:ext cx="574675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9" name="Text Box 75"/>
          <p:cNvSpPr txBox="1">
            <a:spLocks noChangeArrowheads="1"/>
          </p:cNvSpPr>
          <p:nvPr/>
        </p:nvSpPr>
        <p:spPr bwMode="auto">
          <a:xfrm>
            <a:off x="1228725" y="3263900"/>
            <a:ext cx="611188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C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60" name="Text Box 76"/>
          <p:cNvSpPr txBox="1">
            <a:spLocks noChangeArrowheads="1"/>
          </p:cNvSpPr>
          <p:nvPr/>
        </p:nvSpPr>
        <p:spPr bwMode="auto">
          <a:xfrm>
            <a:off x="4297363" y="3263900"/>
            <a:ext cx="609600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61" name="Text Box 77"/>
          <p:cNvSpPr txBox="1">
            <a:spLocks noChangeArrowheads="1"/>
          </p:cNvSpPr>
          <p:nvPr/>
        </p:nvSpPr>
        <p:spPr bwMode="auto">
          <a:xfrm>
            <a:off x="7340600" y="3263900"/>
            <a:ext cx="538163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34216" name="Group 78"/>
          <p:cNvGrpSpPr>
            <a:grpSpLocks/>
          </p:cNvGrpSpPr>
          <p:nvPr/>
        </p:nvGrpSpPr>
        <p:grpSpPr bwMode="auto">
          <a:xfrm>
            <a:off x="3217863" y="4238625"/>
            <a:ext cx="2781300" cy="1430338"/>
            <a:chOff x="1728" y="2703"/>
            <a:chExt cx="1752" cy="901"/>
          </a:xfrm>
        </p:grpSpPr>
        <p:sp>
          <p:nvSpPr>
            <p:cNvPr id="554063" name="Rectangle 79"/>
            <p:cNvSpPr>
              <a:spLocks noChangeArrowheads="1"/>
            </p:cNvSpPr>
            <p:nvPr/>
          </p:nvSpPr>
          <p:spPr bwMode="auto">
            <a:xfrm>
              <a:off x="1728" y="2985"/>
              <a:ext cx="351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2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c</a:t>
              </a:r>
              <a:r>
                <a:rPr lang="en-US" sz="3200" baseline="-250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ij</a:t>
              </a:r>
              <a:endParaRPr lang="en-US" sz="3200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54064" name="Rectangle 80"/>
            <p:cNvSpPr>
              <a:spLocks noChangeArrowheads="1"/>
            </p:cNvSpPr>
            <p:nvPr/>
          </p:nvSpPr>
          <p:spPr bwMode="auto">
            <a:xfrm>
              <a:off x="2009" y="2985"/>
              <a:ext cx="322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2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=</a:t>
              </a:r>
            </a:p>
          </p:txBody>
        </p:sp>
        <p:grpSp>
          <p:nvGrpSpPr>
            <p:cNvPr id="134219" name="Group 81"/>
            <p:cNvGrpSpPr>
              <a:grpSpLocks/>
            </p:cNvGrpSpPr>
            <p:nvPr/>
          </p:nvGrpSpPr>
          <p:grpSpPr bwMode="auto">
            <a:xfrm>
              <a:off x="2285" y="2703"/>
              <a:ext cx="629" cy="901"/>
              <a:chOff x="2369" y="2703"/>
              <a:chExt cx="629" cy="901"/>
            </a:xfrm>
          </p:grpSpPr>
          <p:sp>
            <p:nvSpPr>
              <p:cNvPr id="554066" name="Text Box 82"/>
              <p:cNvSpPr txBox="1">
                <a:spLocks noChangeArrowheads="1"/>
              </p:cNvSpPr>
              <p:nvPr/>
            </p:nvSpPr>
            <p:spPr bwMode="auto">
              <a:xfrm>
                <a:off x="2390" y="2893"/>
                <a:ext cx="462" cy="52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6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ymbol"/>
                  </a:rPr>
                  <a:t></a:t>
                </a:r>
                <a:endParaRPr lang="en-US" sz="600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ymbol" pitchFamily="18" charset="2"/>
                </a:endParaRPr>
              </a:p>
            </p:txBody>
          </p:sp>
          <p:sp>
            <p:nvSpPr>
              <p:cNvPr id="554067" name="Text Box 83"/>
              <p:cNvSpPr txBox="1">
                <a:spLocks noChangeArrowheads="1"/>
              </p:cNvSpPr>
              <p:nvPr/>
            </p:nvSpPr>
            <p:spPr bwMode="auto">
              <a:xfrm>
                <a:off x="2369" y="3360"/>
                <a:ext cx="629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k = 1</a:t>
                </a:r>
              </a:p>
            </p:txBody>
          </p:sp>
          <p:sp>
            <p:nvSpPr>
              <p:cNvPr id="554068" name="Text Box 84"/>
              <p:cNvSpPr txBox="1">
                <a:spLocks noChangeArrowheads="1"/>
              </p:cNvSpPr>
              <p:nvPr/>
            </p:nvSpPr>
            <p:spPr bwMode="auto">
              <a:xfrm>
                <a:off x="2513" y="2703"/>
                <a:ext cx="236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</a:t>
                </a:r>
              </a:p>
            </p:txBody>
          </p:sp>
        </p:grpSp>
        <p:sp>
          <p:nvSpPr>
            <p:cNvPr id="554069" name="Rectangle 85"/>
            <p:cNvSpPr>
              <a:spLocks noChangeArrowheads="1"/>
            </p:cNvSpPr>
            <p:nvPr/>
          </p:nvSpPr>
          <p:spPr bwMode="auto">
            <a:xfrm>
              <a:off x="2700" y="2985"/>
              <a:ext cx="780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2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a</a:t>
              </a:r>
              <a:r>
                <a:rPr lang="en-US" sz="3200" baseline="-250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ik</a:t>
              </a:r>
              <a:r>
                <a:rPr lang="en-US" sz="3200" baseline="-250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en-US" sz="32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b</a:t>
              </a:r>
              <a:r>
                <a:rPr lang="en-US" sz="3200" baseline="-250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kj</a:t>
              </a:r>
              <a:endParaRPr lang="en-US" sz="3200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54070" name="AutoShape 86"/>
          <p:cNvSpPr>
            <a:spLocks noChangeArrowheads="1"/>
          </p:cNvSpPr>
          <p:nvPr/>
        </p:nvSpPr>
        <p:spPr bwMode="auto">
          <a:xfrm>
            <a:off x="396875" y="1427163"/>
            <a:ext cx="2270125" cy="1630362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71" name="AutoShape 87"/>
          <p:cNvSpPr>
            <a:spLocks noChangeArrowheads="1"/>
          </p:cNvSpPr>
          <p:nvPr/>
        </p:nvSpPr>
        <p:spPr bwMode="auto">
          <a:xfrm>
            <a:off x="3419475" y="1427163"/>
            <a:ext cx="2295525" cy="1630362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72" name="AutoShape 88"/>
          <p:cNvSpPr>
            <a:spLocks noChangeArrowheads="1"/>
          </p:cNvSpPr>
          <p:nvPr/>
        </p:nvSpPr>
        <p:spPr bwMode="auto">
          <a:xfrm>
            <a:off x="6442075" y="1427163"/>
            <a:ext cx="2397125" cy="1630362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73" name="Rectangle 89"/>
          <p:cNvSpPr>
            <a:spLocks noChangeArrowheads="1"/>
          </p:cNvSpPr>
          <p:nvPr/>
        </p:nvSpPr>
        <p:spPr bwMode="auto">
          <a:xfrm>
            <a:off x="1071563" y="6096000"/>
            <a:ext cx="6929437" cy="4857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Times New Roman" pitchFamily="18" charset="0"/>
              </a:rPr>
              <a:t>Assume for simplicity that 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 pitchFamily="18" charset="0"/>
              </a:rPr>
              <a:t>n = 2</a:t>
            </a:r>
            <a:r>
              <a:rPr lang="en-US" sz="3200" baseline="30000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 pitchFamily="18" charset="0"/>
              </a:rPr>
              <a:t>k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 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67638" cy="533400"/>
          </a:xfrm>
        </p:spPr>
        <p:txBody>
          <a:bodyPr/>
          <a:lstStyle/>
          <a:p>
            <a:pPr>
              <a:buFont typeface="Lucida Sans Unicode" pitchFamily="34" charset="0"/>
              <a:buNone/>
            </a:pPr>
            <a:r>
              <a:rPr lang="en-US" sz="3200"/>
              <a:t>No races, safe to spawn !</a:t>
            </a:r>
          </a:p>
          <a:p>
            <a:endParaRPr lang="en-US" sz="3200"/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838200" y="2895600"/>
            <a:ext cx="13716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A</a:t>
            </a: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2667000" y="2895600"/>
            <a:ext cx="2286000" cy="1295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B</a:t>
            </a: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2133600" y="4046538"/>
            <a:ext cx="569913" cy="67786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5334000" y="3962400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6172200" y="2895600"/>
            <a:ext cx="24384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>
                <a:solidFill>
                  <a:srgbClr val="060606"/>
                </a:solidFill>
              </a:rPr>
              <a:t>C</a:t>
            </a:r>
          </a:p>
        </p:txBody>
      </p:sp>
      <p:sp>
        <p:nvSpPr>
          <p:cNvPr id="169993" name="AutoShape 9"/>
          <p:cNvSpPr>
            <a:spLocks/>
          </p:cNvSpPr>
          <p:nvPr/>
        </p:nvSpPr>
        <p:spPr bwMode="auto">
          <a:xfrm>
            <a:off x="609600" y="2895600"/>
            <a:ext cx="152400" cy="3124200"/>
          </a:xfrm>
          <a:prstGeom prst="leftBrace">
            <a:avLst>
              <a:gd name="adj1" fmla="val 170833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9994" name="Text Box 10"/>
          <p:cNvSpPr txBox="1">
            <a:spLocks noChangeArrowheads="1"/>
          </p:cNvSpPr>
          <p:nvPr/>
        </p:nvSpPr>
        <p:spPr bwMode="auto">
          <a:xfrm>
            <a:off x="152400" y="4291013"/>
            <a:ext cx="5334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m</a:t>
            </a:r>
          </a:p>
        </p:txBody>
      </p:sp>
      <p:sp>
        <p:nvSpPr>
          <p:cNvPr id="169995" name="AutoShape 11"/>
          <p:cNvSpPr>
            <a:spLocks/>
          </p:cNvSpPr>
          <p:nvPr/>
        </p:nvSpPr>
        <p:spPr bwMode="auto">
          <a:xfrm rot="5400000">
            <a:off x="1409700" y="2019300"/>
            <a:ext cx="228600" cy="1371600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9996" name="Text Box 12"/>
          <p:cNvSpPr txBox="1">
            <a:spLocks noChangeArrowheads="1"/>
          </p:cNvSpPr>
          <p:nvPr/>
        </p:nvSpPr>
        <p:spPr bwMode="auto">
          <a:xfrm>
            <a:off x="1371600" y="2233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69997" name="AutoShape 13"/>
          <p:cNvSpPr>
            <a:spLocks/>
          </p:cNvSpPr>
          <p:nvPr/>
        </p:nvSpPr>
        <p:spPr bwMode="auto">
          <a:xfrm rot="5400000">
            <a:off x="3657600" y="1652588"/>
            <a:ext cx="228600" cy="2209800"/>
          </a:xfrm>
          <a:prstGeom prst="leftBrace">
            <a:avLst>
              <a:gd name="adj1" fmla="val 241667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auto">
          <a:xfrm>
            <a:off x="3581400" y="2209800"/>
            <a:ext cx="6096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n</a:t>
            </a:r>
          </a:p>
        </p:txBody>
      </p:sp>
      <p:sp>
        <p:nvSpPr>
          <p:cNvPr id="169999" name="AutoShape 15"/>
          <p:cNvSpPr>
            <a:spLocks/>
          </p:cNvSpPr>
          <p:nvPr/>
        </p:nvSpPr>
        <p:spPr bwMode="auto">
          <a:xfrm>
            <a:off x="5029200" y="2947988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0000" name="Text Box 16"/>
          <p:cNvSpPr txBox="1">
            <a:spLocks noChangeArrowheads="1"/>
          </p:cNvSpPr>
          <p:nvPr/>
        </p:nvSpPr>
        <p:spPr bwMode="auto">
          <a:xfrm>
            <a:off x="5181600" y="3376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70008" name="Rectangle 24"/>
          <p:cNvSpPr>
            <a:spLocks noChangeArrowheads="1"/>
          </p:cNvSpPr>
          <p:nvPr/>
        </p:nvSpPr>
        <p:spPr bwMode="auto">
          <a:xfrm>
            <a:off x="2667000" y="2895600"/>
            <a:ext cx="1143000" cy="1295400"/>
          </a:xfrm>
          <a:prstGeom prst="rect">
            <a:avLst/>
          </a:prstGeom>
          <a:solidFill>
            <a:srgbClr val="FFFF00">
              <a:alpha val="6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0009" name="Rectangle 25"/>
          <p:cNvSpPr>
            <a:spLocks noChangeArrowheads="1"/>
          </p:cNvSpPr>
          <p:nvPr/>
        </p:nvSpPr>
        <p:spPr bwMode="auto">
          <a:xfrm>
            <a:off x="6172200" y="2895600"/>
            <a:ext cx="1219200" cy="3048000"/>
          </a:xfrm>
          <a:prstGeom prst="rect">
            <a:avLst/>
          </a:prstGeom>
          <a:solidFill>
            <a:srgbClr val="FFFF00">
              <a:alpha val="6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 k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67638" cy="533400"/>
          </a:xfrm>
        </p:spPr>
        <p:txBody>
          <a:bodyPr/>
          <a:lstStyle/>
          <a:p>
            <a:pPr>
              <a:buFont typeface="Lucida Sans Unicode" pitchFamily="34" charset="0"/>
              <a:buNone/>
            </a:pPr>
            <a:r>
              <a:rPr lang="en-US" sz="3200"/>
              <a:t>Data races, </a:t>
            </a:r>
            <a:r>
              <a:rPr lang="en-US" sz="3200" u="sng">
                <a:solidFill>
                  <a:srgbClr val="000000"/>
                </a:solidFill>
              </a:rPr>
              <a:t>unsafe</a:t>
            </a:r>
            <a:r>
              <a:rPr lang="en-US" sz="3200"/>
              <a:t> to spawn !</a:t>
            </a:r>
          </a:p>
          <a:p>
            <a:endParaRPr lang="en-US" sz="3200"/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838200" y="2895600"/>
            <a:ext cx="13716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A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2667000" y="2895600"/>
            <a:ext cx="2286000" cy="1295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B</a:t>
            </a: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2133600" y="4046538"/>
            <a:ext cx="569913" cy="67786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5334000" y="3962400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172200" y="2895600"/>
            <a:ext cx="24384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>
                <a:solidFill>
                  <a:srgbClr val="060606"/>
                </a:solidFill>
              </a:rPr>
              <a:t>C</a:t>
            </a:r>
          </a:p>
        </p:txBody>
      </p:sp>
      <p:sp>
        <p:nvSpPr>
          <p:cNvPr id="171017" name="AutoShape 9"/>
          <p:cNvSpPr>
            <a:spLocks/>
          </p:cNvSpPr>
          <p:nvPr/>
        </p:nvSpPr>
        <p:spPr bwMode="auto">
          <a:xfrm>
            <a:off x="609600" y="2895600"/>
            <a:ext cx="152400" cy="3124200"/>
          </a:xfrm>
          <a:prstGeom prst="leftBrace">
            <a:avLst>
              <a:gd name="adj1" fmla="val 170833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18" name="Text Box 10"/>
          <p:cNvSpPr txBox="1">
            <a:spLocks noChangeArrowheads="1"/>
          </p:cNvSpPr>
          <p:nvPr/>
        </p:nvSpPr>
        <p:spPr bwMode="auto">
          <a:xfrm>
            <a:off x="152400" y="4291013"/>
            <a:ext cx="5334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m</a:t>
            </a:r>
          </a:p>
        </p:txBody>
      </p:sp>
      <p:sp>
        <p:nvSpPr>
          <p:cNvPr id="171019" name="AutoShape 11"/>
          <p:cNvSpPr>
            <a:spLocks/>
          </p:cNvSpPr>
          <p:nvPr/>
        </p:nvSpPr>
        <p:spPr bwMode="auto">
          <a:xfrm rot="5400000">
            <a:off x="1409700" y="2019300"/>
            <a:ext cx="228600" cy="1371600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20" name="Text Box 12"/>
          <p:cNvSpPr txBox="1">
            <a:spLocks noChangeArrowheads="1"/>
          </p:cNvSpPr>
          <p:nvPr/>
        </p:nvSpPr>
        <p:spPr bwMode="auto">
          <a:xfrm>
            <a:off x="1371600" y="2233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71021" name="AutoShape 13"/>
          <p:cNvSpPr>
            <a:spLocks/>
          </p:cNvSpPr>
          <p:nvPr/>
        </p:nvSpPr>
        <p:spPr bwMode="auto">
          <a:xfrm rot="5400000">
            <a:off x="3657600" y="1652588"/>
            <a:ext cx="228600" cy="2209800"/>
          </a:xfrm>
          <a:prstGeom prst="leftBrace">
            <a:avLst>
              <a:gd name="adj1" fmla="val 241667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22" name="Text Box 14"/>
          <p:cNvSpPr txBox="1">
            <a:spLocks noChangeArrowheads="1"/>
          </p:cNvSpPr>
          <p:nvPr/>
        </p:nvSpPr>
        <p:spPr bwMode="auto">
          <a:xfrm>
            <a:off x="3581400" y="2209800"/>
            <a:ext cx="6096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n</a:t>
            </a:r>
          </a:p>
        </p:txBody>
      </p:sp>
      <p:sp>
        <p:nvSpPr>
          <p:cNvPr id="171023" name="AutoShape 15"/>
          <p:cNvSpPr>
            <a:spLocks/>
          </p:cNvSpPr>
          <p:nvPr/>
        </p:nvSpPr>
        <p:spPr bwMode="auto">
          <a:xfrm>
            <a:off x="5029200" y="2947988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24" name="Text Box 16"/>
          <p:cNvSpPr txBox="1">
            <a:spLocks noChangeArrowheads="1"/>
          </p:cNvSpPr>
          <p:nvPr/>
        </p:nvSpPr>
        <p:spPr bwMode="auto">
          <a:xfrm>
            <a:off x="5181600" y="3376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71025" name="Rectangle 17"/>
          <p:cNvSpPr>
            <a:spLocks noChangeArrowheads="1"/>
          </p:cNvSpPr>
          <p:nvPr/>
        </p:nvSpPr>
        <p:spPr bwMode="auto">
          <a:xfrm>
            <a:off x="838200" y="2895600"/>
            <a:ext cx="685800" cy="3048000"/>
          </a:xfrm>
          <a:prstGeom prst="rect">
            <a:avLst/>
          </a:prstGeom>
          <a:solidFill>
            <a:srgbClr val="3366FF">
              <a:alpha val="64999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2667000" y="2895600"/>
            <a:ext cx="2286000" cy="609600"/>
          </a:xfrm>
          <a:prstGeom prst="rect">
            <a:avLst/>
          </a:prstGeom>
          <a:solidFill>
            <a:srgbClr val="3366FF">
              <a:alpha val="64999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27" name="Rectangle 19"/>
          <p:cNvSpPr>
            <a:spLocks noChangeArrowheads="1"/>
          </p:cNvSpPr>
          <p:nvPr/>
        </p:nvSpPr>
        <p:spPr bwMode="auto">
          <a:xfrm>
            <a:off x="6172200" y="2895600"/>
            <a:ext cx="2438400" cy="3048000"/>
          </a:xfrm>
          <a:prstGeom prst="rect">
            <a:avLst/>
          </a:prstGeom>
          <a:solidFill>
            <a:srgbClr val="3366FF">
              <a:alpha val="64999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070" name="AutoShape 86"/>
          <p:cNvSpPr>
            <a:spLocks noChangeArrowheads="1"/>
          </p:cNvSpPr>
          <p:nvPr/>
        </p:nvSpPr>
        <p:spPr bwMode="auto">
          <a:xfrm>
            <a:off x="1676400" y="1463675"/>
            <a:ext cx="762000" cy="1603375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AutoShape 86"/>
          <p:cNvSpPr>
            <a:spLocks noChangeArrowheads="1"/>
          </p:cNvSpPr>
          <p:nvPr/>
        </p:nvSpPr>
        <p:spPr bwMode="auto">
          <a:xfrm>
            <a:off x="6553200" y="1447800"/>
            <a:ext cx="762000" cy="1603375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3986" name="AutoShape 2"/>
          <p:cNvSpPr>
            <a:spLocks noChangeArrowheads="1"/>
          </p:cNvSpPr>
          <p:nvPr/>
        </p:nvSpPr>
        <p:spPr bwMode="auto">
          <a:xfrm>
            <a:off x="2624138" y="4017962"/>
            <a:ext cx="4005262" cy="1697038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>
                <a:latin typeface="Lucida Sans Unicode" pitchFamily="34" charset="0"/>
              </a:rPr>
              <a:t>Matrix-Vector Multiplication</a:t>
            </a:r>
          </a:p>
        </p:txBody>
      </p:sp>
      <p:grpSp>
        <p:nvGrpSpPr>
          <p:cNvPr id="172116" name="Group 84"/>
          <p:cNvGrpSpPr>
            <a:grpSpLocks/>
          </p:cNvGrpSpPr>
          <p:nvPr/>
        </p:nvGrpSpPr>
        <p:grpSpPr bwMode="auto">
          <a:xfrm>
            <a:off x="1828800" y="1458913"/>
            <a:ext cx="536576" cy="1666875"/>
            <a:chOff x="345" y="919"/>
            <a:chExt cx="338" cy="1050"/>
          </a:xfrm>
        </p:grpSpPr>
        <p:sp>
          <p:nvSpPr>
            <p:cNvPr id="3" name="Text Box 8"/>
            <p:cNvSpPr txBox="1">
              <a:spLocks noChangeArrowheads="1"/>
            </p:cNvSpPr>
            <p:nvPr/>
          </p:nvSpPr>
          <p:spPr bwMode="auto">
            <a:xfrm>
              <a:off x="345" y="919"/>
              <a:ext cx="297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y</a:t>
              </a:r>
              <a:r>
                <a:rPr lang="en-US" sz="2400" baseline="-25000">
                  <a:solidFill>
                    <a:srgbClr val="000000"/>
                  </a:solidFill>
                </a:rPr>
                <a:t>1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4" name="Text Box 13"/>
            <p:cNvSpPr txBox="1">
              <a:spLocks noChangeArrowheads="1"/>
            </p:cNvSpPr>
            <p:nvPr/>
          </p:nvSpPr>
          <p:spPr bwMode="auto">
            <a:xfrm>
              <a:off x="345" y="1159"/>
              <a:ext cx="297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y</a:t>
              </a:r>
              <a:r>
                <a:rPr lang="en-US" sz="2400" baseline="-25000">
                  <a:solidFill>
                    <a:srgbClr val="000000"/>
                  </a:solidFill>
                </a:rPr>
                <a:t>2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369" y="1484"/>
              <a:ext cx="269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  <a:sym typeface="Times New Roman" pitchFamily="18" charset="0"/>
                </a:rPr>
                <a:t>⋮</a:t>
              </a:r>
            </a:p>
          </p:txBody>
        </p:sp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345" y="1725"/>
              <a:ext cx="338" cy="24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 err="1" smtClean="0">
                  <a:solidFill>
                    <a:srgbClr val="000000"/>
                  </a:solidFill>
                </a:rPr>
                <a:t>y</a:t>
              </a:r>
              <a:r>
                <a:rPr lang="en-US" sz="2400" baseline="-25000" dirty="0" err="1" smtClean="0">
                  <a:solidFill>
                    <a:srgbClr val="000000"/>
                  </a:solidFill>
                </a:rPr>
                <a:t>m</a:t>
              </a:r>
              <a:endParaRPr lang="en-US" sz="1800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72057" name="Group 29"/>
          <p:cNvGrpSpPr>
            <a:grpSpLocks/>
          </p:cNvGrpSpPr>
          <p:nvPr/>
        </p:nvGrpSpPr>
        <p:grpSpPr bwMode="auto">
          <a:xfrm>
            <a:off x="3527425" y="1457325"/>
            <a:ext cx="2235201" cy="1741488"/>
            <a:chOff x="396" y="960"/>
            <a:chExt cx="1408" cy="1097"/>
          </a:xfrm>
        </p:grpSpPr>
        <p:grpSp>
          <p:nvGrpSpPr>
            <p:cNvPr id="172058" name="Group 30"/>
            <p:cNvGrpSpPr>
              <a:grpSpLocks/>
            </p:cNvGrpSpPr>
            <p:nvPr/>
          </p:nvGrpSpPr>
          <p:grpSpPr bwMode="auto">
            <a:xfrm>
              <a:off x="396" y="960"/>
              <a:ext cx="1369" cy="291"/>
              <a:chOff x="396" y="960"/>
              <a:chExt cx="1369" cy="291"/>
            </a:xfrm>
          </p:grpSpPr>
          <p:sp>
            <p:nvSpPr>
              <p:cNvPr id="554015" name="Text Box 31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6" name="Text Box 32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7" name="Text Box 33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18" name="Text Box 34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72063" name="Group 35"/>
            <p:cNvGrpSpPr>
              <a:grpSpLocks/>
            </p:cNvGrpSpPr>
            <p:nvPr/>
          </p:nvGrpSpPr>
          <p:grpSpPr bwMode="auto">
            <a:xfrm>
              <a:off x="396" y="1200"/>
              <a:ext cx="1369" cy="291"/>
              <a:chOff x="396" y="960"/>
              <a:chExt cx="1369" cy="291"/>
            </a:xfrm>
          </p:grpSpPr>
          <p:sp>
            <p:nvSpPr>
              <p:cNvPr id="554020" name="Text Box 3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1" name="Text Box 3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2" name="Text Box 3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23" name="Text Box 3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72068" name="Group 40"/>
            <p:cNvGrpSpPr>
              <a:grpSpLocks/>
            </p:cNvGrpSpPr>
            <p:nvPr/>
          </p:nvGrpSpPr>
          <p:grpSpPr bwMode="auto">
            <a:xfrm>
              <a:off x="464" y="1528"/>
              <a:ext cx="1246" cy="244"/>
              <a:chOff x="464" y="1528"/>
              <a:chExt cx="1246" cy="244"/>
            </a:xfrm>
          </p:grpSpPr>
          <p:sp>
            <p:nvSpPr>
              <p:cNvPr id="554025" name="Text Box 41"/>
              <p:cNvSpPr txBox="1">
                <a:spLocks noChangeArrowheads="1"/>
              </p:cNvSpPr>
              <p:nvPr/>
            </p:nvSpPr>
            <p:spPr bwMode="auto">
              <a:xfrm>
                <a:off x="46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6" name="Text Box 42"/>
              <p:cNvSpPr txBox="1">
                <a:spLocks noChangeArrowheads="1"/>
              </p:cNvSpPr>
              <p:nvPr/>
            </p:nvSpPr>
            <p:spPr bwMode="auto">
              <a:xfrm>
                <a:off x="79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7" name="Text Box 43"/>
              <p:cNvSpPr txBox="1">
                <a:spLocks noChangeArrowheads="1"/>
              </p:cNvSpPr>
              <p:nvPr/>
            </p:nvSpPr>
            <p:spPr bwMode="auto">
              <a:xfrm>
                <a:off x="109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⋱</a:t>
                </a:r>
              </a:p>
            </p:txBody>
          </p:sp>
          <p:sp>
            <p:nvSpPr>
              <p:cNvPr id="554028" name="Text Box 44"/>
              <p:cNvSpPr txBox="1">
                <a:spLocks noChangeArrowheads="1"/>
              </p:cNvSpPr>
              <p:nvPr/>
            </p:nvSpPr>
            <p:spPr bwMode="auto">
              <a:xfrm>
                <a:off x="143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</p:grpSp>
        <p:grpSp>
          <p:nvGrpSpPr>
            <p:cNvPr id="172073" name="Group 45"/>
            <p:cNvGrpSpPr>
              <a:grpSpLocks/>
            </p:cNvGrpSpPr>
            <p:nvPr/>
          </p:nvGrpSpPr>
          <p:grpSpPr bwMode="auto">
            <a:xfrm>
              <a:off x="396" y="1766"/>
              <a:ext cx="1408" cy="291"/>
              <a:chOff x="396" y="960"/>
              <a:chExt cx="1408" cy="291"/>
            </a:xfrm>
          </p:grpSpPr>
          <p:sp>
            <p:nvSpPr>
              <p:cNvPr id="554030" name="Text Box 4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426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1" name="Text Box 4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426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2" name="Text Box 4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33" name="Text Box 4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24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err="1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  <a:r>
                  <a:rPr lang="en-US" sz="2400" baseline="-25000" dirty="0" err="1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2590800" y="1952625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5824538" y="1952625"/>
            <a:ext cx="574675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9" name="Text Box 75"/>
          <p:cNvSpPr txBox="1">
            <a:spLocks noChangeArrowheads="1"/>
          </p:cNvSpPr>
          <p:nvPr/>
        </p:nvSpPr>
        <p:spPr bwMode="auto">
          <a:xfrm>
            <a:off x="1782763" y="3263900"/>
            <a:ext cx="503237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</a:rPr>
              <a:t>y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54060" name="Text Box 76"/>
          <p:cNvSpPr txBox="1">
            <a:spLocks noChangeArrowheads="1"/>
          </p:cNvSpPr>
          <p:nvPr/>
        </p:nvSpPr>
        <p:spPr bwMode="auto">
          <a:xfrm>
            <a:off x="4297363" y="3263900"/>
            <a:ext cx="609600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61" name="Text Box 77"/>
          <p:cNvSpPr txBox="1">
            <a:spLocks noChangeArrowheads="1"/>
          </p:cNvSpPr>
          <p:nvPr/>
        </p:nvSpPr>
        <p:spPr bwMode="auto">
          <a:xfrm>
            <a:off x="6680200" y="3263900"/>
            <a:ext cx="558800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</a:rPr>
              <a:t>x</a:t>
            </a:r>
            <a:endParaRPr lang="en-US" sz="1800">
              <a:solidFill>
                <a:srgbClr val="000000"/>
              </a:solidFill>
            </a:endParaRPr>
          </a:p>
        </p:txBody>
      </p:sp>
      <p:grpSp>
        <p:nvGrpSpPr>
          <p:cNvPr id="172104" name="Group 78"/>
          <p:cNvGrpSpPr>
            <a:grpSpLocks/>
          </p:cNvGrpSpPr>
          <p:nvPr/>
        </p:nvGrpSpPr>
        <p:grpSpPr bwMode="auto">
          <a:xfrm>
            <a:off x="3257550" y="4141787"/>
            <a:ext cx="2613025" cy="1427163"/>
            <a:chOff x="1753" y="2703"/>
            <a:chExt cx="1646" cy="899"/>
          </a:xfrm>
        </p:grpSpPr>
        <p:sp>
          <p:nvSpPr>
            <p:cNvPr id="554063" name="Rectangle 79"/>
            <p:cNvSpPr>
              <a:spLocks noChangeArrowheads="1"/>
            </p:cNvSpPr>
            <p:nvPr/>
          </p:nvSpPr>
          <p:spPr bwMode="auto">
            <a:xfrm>
              <a:off x="1753" y="2985"/>
              <a:ext cx="299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>
                  <a:solidFill>
                    <a:srgbClr val="000000"/>
                  </a:solidFill>
                </a:rPr>
                <a:t>y</a:t>
              </a:r>
              <a:r>
                <a:rPr lang="en-US" sz="3200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54064" name="Rectangle 80"/>
            <p:cNvSpPr>
              <a:spLocks noChangeArrowheads="1"/>
            </p:cNvSpPr>
            <p:nvPr/>
          </p:nvSpPr>
          <p:spPr bwMode="auto">
            <a:xfrm>
              <a:off x="2009" y="2985"/>
              <a:ext cx="322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2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=</a:t>
              </a:r>
            </a:p>
          </p:txBody>
        </p:sp>
        <p:grpSp>
          <p:nvGrpSpPr>
            <p:cNvPr id="172107" name="Group 81"/>
            <p:cNvGrpSpPr>
              <a:grpSpLocks/>
            </p:cNvGrpSpPr>
            <p:nvPr/>
          </p:nvGrpSpPr>
          <p:grpSpPr bwMode="auto">
            <a:xfrm>
              <a:off x="2306" y="2703"/>
              <a:ext cx="578" cy="899"/>
              <a:chOff x="2390" y="2703"/>
              <a:chExt cx="578" cy="899"/>
            </a:xfrm>
          </p:grpSpPr>
          <p:sp>
            <p:nvSpPr>
              <p:cNvPr id="554066" name="Text Box 82"/>
              <p:cNvSpPr txBox="1">
                <a:spLocks noChangeArrowheads="1"/>
              </p:cNvSpPr>
              <p:nvPr/>
            </p:nvSpPr>
            <p:spPr bwMode="auto">
              <a:xfrm>
                <a:off x="2390" y="2893"/>
                <a:ext cx="462" cy="52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6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ymbol"/>
                  </a:rPr>
                  <a:t></a:t>
                </a:r>
                <a:endParaRPr lang="en-US" sz="600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ymbol" pitchFamily="18" charset="2"/>
                </a:endParaRPr>
              </a:p>
            </p:txBody>
          </p:sp>
          <p:sp>
            <p:nvSpPr>
              <p:cNvPr id="554067" name="Text Box 83"/>
              <p:cNvSpPr txBox="1">
                <a:spLocks noChangeArrowheads="1"/>
              </p:cNvSpPr>
              <p:nvPr/>
            </p:nvSpPr>
            <p:spPr bwMode="auto">
              <a:xfrm>
                <a:off x="2398" y="3360"/>
                <a:ext cx="570" cy="242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j = 1</a:t>
                </a:r>
              </a:p>
            </p:txBody>
          </p:sp>
          <p:sp>
            <p:nvSpPr>
              <p:cNvPr id="554068" name="Text Box 84"/>
              <p:cNvSpPr txBox="1">
                <a:spLocks noChangeArrowheads="1"/>
              </p:cNvSpPr>
              <p:nvPr/>
            </p:nvSpPr>
            <p:spPr bwMode="auto">
              <a:xfrm>
                <a:off x="2513" y="2703"/>
                <a:ext cx="236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</a:t>
                </a:r>
              </a:p>
            </p:txBody>
          </p:sp>
        </p:grpSp>
        <p:sp>
          <p:nvSpPr>
            <p:cNvPr id="554069" name="Rectangle 85"/>
            <p:cNvSpPr>
              <a:spLocks noChangeArrowheads="1"/>
            </p:cNvSpPr>
            <p:nvPr/>
          </p:nvSpPr>
          <p:spPr bwMode="auto">
            <a:xfrm>
              <a:off x="2781" y="2985"/>
              <a:ext cx="618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>
                  <a:solidFill>
                    <a:srgbClr val="000000"/>
                  </a:solidFill>
                </a:rPr>
                <a:t>a</a:t>
              </a:r>
              <a:r>
                <a:rPr lang="en-US" sz="3200" baseline="-25000">
                  <a:solidFill>
                    <a:srgbClr val="000000"/>
                  </a:solidFill>
                </a:rPr>
                <a:t>ij </a:t>
              </a:r>
              <a:r>
                <a:rPr lang="en-US" sz="3200">
                  <a:solidFill>
                    <a:srgbClr val="000000"/>
                  </a:solidFill>
                </a:rPr>
                <a:t>x</a:t>
              </a:r>
              <a:r>
                <a:rPr lang="en-US" sz="3200" baseline="-25000">
                  <a:solidFill>
                    <a:srgbClr val="000000"/>
                  </a:solidFill>
                </a:rPr>
                <a:t>j</a:t>
              </a:r>
            </a:p>
          </p:txBody>
        </p:sp>
      </p:grpSp>
      <p:sp>
        <p:nvSpPr>
          <p:cNvPr id="554071" name="AutoShape 87"/>
          <p:cNvSpPr>
            <a:spLocks noChangeArrowheads="1"/>
          </p:cNvSpPr>
          <p:nvPr/>
        </p:nvSpPr>
        <p:spPr bwMode="auto">
          <a:xfrm>
            <a:off x="3419475" y="1427163"/>
            <a:ext cx="2295525" cy="1630362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73" name="Rectangle 89"/>
          <p:cNvSpPr>
            <a:spLocks noChangeArrowheads="1"/>
          </p:cNvSpPr>
          <p:nvPr/>
        </p:nvSpPr>
        <p:spPr bwMode="auto">
          <a:xfrm>
            <a:off x="806450" y="6096000"/>
            <a:ext cx="7611379" cy="510909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sym typeface="Times New Roman" pitchFamily="18" charset="0"/>
              </a:rPr>
              <a:t>Let each worker handle a single row !</a:t>
            </a:r>
          </a:p>
        </p:txBody>
      </p:sp>
      <p:grpSp>
        <p:nvGrpSpPr>
          <p:cNvPr id="172117" name="Group 85"/>
          <p:cNvGrpSpPr>
            <a:grpSpLocks/>
          </p:cNvGrpSpPr>
          <p:nvPr/>
        </p:nvGrpSpPr>
        <p:grpSpPr bwMode="auto">
          <a:xfrm>
            <a:off x="6691313" y="1447800"/>
            <a:ext cx="500062" cy="1663700"/>
            <a:chOff x="336" y="919"/>
            <a:chExt cx="315" cy="1048"/>
          </a:xfrm>
        </p:grpSpPr>
        <p:sp>
          <p:nvSpPr>
            <p:cNvPr id="553992" name="Text Box 8"/>
            <p:cNvSpPr txBox="1">
              <a:spLocks noChangeArrowheads="1"/>
            </p:cNvSpPr>
            <p:nvPr/>
          </p:nvSpPr>
          <p:spPr bwMode="auto">
            <a:xfrm>
              <a:off x="336" y="919"/>
              <a:ext cx="315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x</a:t>
              </a:r>
              <a:r>
                <a:rPr lang="en-US" sz="2400" baseline="-25000">
                  <a:solidFill>
                    <a:srgbClr val="000000"/>
                  </a:solidFill>
                </a:rPr>
                <a:t>1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53997" name="Text Box 13"/>
            <p:cNvSpPr txBox="1">
              <a:spLocks noChangeArrowheads="1"/>
            </p:cNvSpPr>
            <p:nvPr/>
          </p:nvSpPr>
          <p:spPr bwMode="auto">
            <a:xfrm>
              <a:off x="336" y="1159"/>
              <a:ext cx="315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x</a:t>
              </a:r>
              <a:r>
                <a:rPr lang="en-US" sz="2400" baseline="-25000">
                  <a:solidFill>
                    <a:srgbClr val="000000"/>
                  </a:solidFill>
                </a:rPr>
                <a:t>2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54002" name="Text Box 18"/>
            <p:cNvSpPr txBox="1">
              <a:spLocks noChangeArrowheads="1"/>
            </p:cNvSpPr>
            <p:nvPr/>
          </p:nvSpPr>
          <p:spPr bwMode="auto">
            <a:xfrm>
              <a:off x="369" y="1484"/>
              <a:ext cx="269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  <a:sym typeface="Times New Roman" pitchFamily="18" charset="0"/>
                </a:rPr>
                <a:t>⋮</a:t>
              </a:r>
            </a:p>
          </p:txBody>
        </p:sp>
        <p:sp>
          <p:nvSpPr>
            <p:cNvPr id="554007" name="Text Box 23"/>
            <p:cNvSpPr txBox="1">
              <a:spLocks noChangeArrowheads="1"/>
            </p:cNvSpPr>
            <p:nvPr/>
          </p:nvSpPr>
          <p:spPr bwMode="auto">
            <a:xfrm>
              <a:off x="336" y="1725"/>
              <a:ext cx="313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x</a:t>
              </a:r>
              <a:r>
                <a:rPr lang="en-US" sz="2400" baseline="-25000">
                  <a:solidFill>
                    <a:srgbClr val="000000"/>
                  </a:solidFill>
                </a:rPr>
                <a:t>n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Lucida Sans Unicode" pitchFamily="34" charset="0"/>
              </a:rPr>
              <a:t>Matrix-Vector Multiplication</a:t>
            </a:r>
          </a:p>
        </p:txBody>
      </p:sp>
      <p:sp>
        <p:nvSpPr>
          <p:cNvPr id="6" name="Folded Corner 5"/>
          <p:cNvSpPr>
            <a:spLocks noChangeArrowheads="1"/>
          </p:cNvSpPr>
          <p:nvPr/>
        </p:nvSpPr>
        <p:spPr bwMode="auto">
          <a:xfrm>
            <a:off x="533400" y="1143000"/>
            <a:ext cx="8001000" cy="20574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template &lt;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MatVec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(T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**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A, T* x, T* y,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m,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n)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{ </a:t>
            </a:r>
            <a:b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</a:b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 for(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=0;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&lt;m;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++)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 for(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j=0; j&lt;n; j++)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	y[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+=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][j] * x[j];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2" name="Folded Corner 5"/>
          <p:cNvSpPr>
            <a:spLocks noChangeArrowheads="1"/>
          </p:cNvSpPr>
          <p:nvPr/>
        </p:nvSpPr>
        <p:spPr bwMode="auto">
          <a:xfrm>
            <a:off x="457200" y="4343400"/>
            <a:ext cx="8001000" cy="21336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template &lt;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MatVec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(T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**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A, T* x, T* y,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m,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n)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{ </a:t>
            </a: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/>
            </a:r>
            <a:b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</a:t>
            </a:r>
            <a:r>
              <a:rPr lang="en-US" sz="1800" dirty="0" err="1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=0;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&lt;m;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 for(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j=0; j&lt;n; j++)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	y[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+=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][j] * x[j];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174086" name="Line 6"/>
          <p:cNvSpPr>
            <a:spLocks noChangeShapeType="1"/>
          </p:cNvSpPr>
          <p:nvPr/>
        </p:nvSpPr>
        <p:spPr bwMode="auto">
          <a:xfrm>
            <a:off x="3810000" y="3352800"/>
            <a:ext cx="0" cy="914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med"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3886200" y="3605213"/>
            <a:ext cx="20574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33CC"/>
                </a:solidFill>
              </a:rPr>
              <a:t>Parallelize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070" name="AutoShape 86"/>
          <p:cNvSpPr>
            <a:spLocks noChangeArrowheads="1"/>
          </p:cNvSpPr>
          <p:nvPr/>
        </p:nvSpPr>
        <p:spPr bwMode="auto">
          <a:xfrm>
            <a:off x="1676400" y="1463675"/>
            <a:ext cx="762000" cy="1603375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AutoShape 86"/>
          <p:cNvSpPr>
            <a:spLocks noChangeArrowheads="1"/>
          </p:cNvSpPr>
          <p:nvPr/>
        </p:nvSpPr>
        <p:spPr bwMode="auto">
          <a:xfrm>
            <a:off x="6553200" y="1447800"/>
            <a:ext cx="762000" cy="1603375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3986" name="AutoShape 2"/>
          <p:cNvSpPr>
            <a:spLocks noChangeArrowheads="1"/>
          </p:cNvSpPr>
          <p:nvPr/>
        </p:nvSpPr>
        <p:spPr bwMode="auto">
          <a:xfrm>
            <a:off x="2624138" y="3962400"/>
            <a:ext cx="4005262" cy="1697038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 dirty="0" smtClean="0">
                <a:latin typeface="Lucida Sans Unicode" pitchFamily="34" charset="0"/>
              </a:rPr>
              <a:t>Matrix-Transpose x Vector</a:t>
            </a:r>
            <a:endParaRPr lang="en-US" sz="4400" dirty="0">
              <a:latin typeface="Lucida Sans Unicode" pitchFamily="34" charset="0"/>
            </a:endParaRPr>
          </a:p>
        </p:txBody>
      </p:sp>
      <p:grpSp>
        <p:nvGrpSpPr>
          <p:cNvPr id="7" name="Group 84"/>
          <p:cNvGrpSpPr>
            <a:grpSpLocks/>
          </p:cNvGrpSpPr>
          <p:nvPr/>
        </p:nvGrpSpPr>
        <p:grpSpPr bwMode="auto">
          <a:xfrm>
            <a:off x="1828800" y="1458913"/>
            <a:ext cx="471488" cy="1663700"/>
            <a:chOff x="345" y="919"/>
            <a:chExt cx="297" cy="1048"/>
          </a:xfrm>
        </p:grpSpPr>
        <p:sp>
          <p:nvSpPr>
            <p:cNvPr id="3" name="Text Box 8"/>
            <p:cNvSpPr txBox="1">
              <a:spLocks noChangeArrowheads="1"/>
            </p:cNvSpPr>
            <p:nvPr/>
          </p:nvSpPr>
          <p:spPr bwMode="auto">
            <a:xfrm>
              <a:off x="345" y="919"/>
              <a:ext cx="297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y</a:t>
              </a:r>
              <a:r>
                <a:rPr lang="en-US" sz="2400" baseline="-25000">
                  <a:solidFill>
                    <a:srgbClr val="000000"/>
                  </a:solidFill>
                </a:rPr>
                <a:t>1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4" name="Text Box 13"/>
            <p:cNvSpPr txBox="1">
              <a:spLocks noChangeArrowheads="1"/>
            </p:cNvSpPr>
            <p:nvPr/>
          </p:nvSpPr>
          <p:spPr bwMode="auto">
            <a:xfrm>
              <a:off x="345" y="1159"/>
              <a:ext cx="297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y</a:t>
              </a:r>
              <a:r>
                <a:rPr lang="en-US" sz="2400" baseline="-25000">
                  <a:solidFill>
                    <a:srgbClr val="000000"/>
                  </a:solidFill>
                </a:rPr>
                <a:t>2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369" y="1484"/>
              <a:ext cx="269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  <a:sym typeface="Times New Roman" pitchFamily="18" charset="0"/>
                </a:rPr>
                <a:t>⋮</a:t>
              </a:r>
            </a:p>
          </p:txBody>
        </p:sp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345" y="1725"/>
              <a:ext cx="295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y</a:t>
              </a:r>
              <a:r>
                <a:rPr lang="en-US" sz="2400" baseline="-25000">
                  <a:solidFill>
                    <a:srgbClr val="000000"/>
                  </a:solidFill>
                </a:rPr>
                <a:t>n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3527425" y="1457325"/>
            <a:ext cx="2238376" cy="1741488"/>
            <a:chOff x="396" y="960"/>
            <a:chExt cx="1410" cy="1097"/>
          </a:xfrm>
        </p:grpSpPr>
        <p:grpSp>
          <p:nvGrpSpPr>
            <p:cNvPr id="9" name="Group 30"/>
            <p:cNvGrpSpPr>
              <a:grpSpLocks/>
            </p:cNvGrpSpPr>
            <p:nvPr/>
          </p:nvGrpSpPr>
          <p:grpSpPr bwMode="auto">
            <a:xfrm>
              <a:off x="396" y="960"/>
              <a:ext cx="1410" cy="291"/>
              <a:chOff x="396" y="960"/>
              <a:chExt cx="1410" cy="291"/>
            </a:xfrm>
          </p:grpSpPr>
          <p:sp>
            <p:nvSpPr>
              <p:cNvPr id="554015" name="Text Box 31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6" name="Text Box 32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7" name="Text Box 33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18" name="Text Box 34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26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396" y="1200"/>
              <a:ext cx="1410" cy="291"/>
              <a:chOff x="396" y="960"/>
              <a:chExt cx="1410" cy="291"/>
            </a:xfrm>
          </p:grpSpPr>
          <p:sp>
            <p:nvSpPr>
              <p:cNvPr id="554020" name="Text Box 3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1" name="Text Box 3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2" name="Text Box 3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23" name="Text Box 3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26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1" name="Group 40"/>
            <p:cNvGrpSpPr>
              <a:grpSpLocks/>
            </p:cNvGrpSpPr>
            <p:nvPr/>
          </p:nvGrpSpPr>
          <p:grpSpPr bwMode="auto">
            <a:xfrm>
              <a:off x="464" y="1528"/>
              <a:ext cx="1246" cy="244"/>
              <a:chOff x="464" y="1528"/>
              <a:chExt cx="1246" cy="244"/>
            </a:xfrm>
          </p:grpSpPr>
          <p:sp>
            <p:nvSpPr>
              <p:cNvPr id="554025" name="Text Box 41"/>
              <p:cNvSpPr txBox="1">
                <a:spLocks noChangeArrowheads="1"/>
              </p:cNvSpPr>
              <p:nvPr/>
            </p:nvSpPr>
            <p:spPr bwMode="auto">
              <a:xfrm>
                <a:off x="46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6" name="Text Box 42"/>
              <p:cNvSpPr txBox="1">
                <a:spLocks noChangeArrowheads="1"/>
              </p:cNvSpPr>
              <p:nvPr/>
            </p:nvSpPr>
            <p:spPr bwMode="auto">
              <a:xfrm>
                <a:off x="79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7" name="Text Box 43"/>
              <p:cNvSpPr txBox="1">
                <a:spLocks noChangeArrowheads="1"/>
              </p:cNvSpPr>
              <p:nvPr/>
            </p:nvSpPr>
            <p:spPr bwMode="auto">
              <a:xfrm>
                <a:off x="109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⋱</a:t>
                </a:r>
              </a:p>
            </p:txBody>
          </p:sp>
          <p:sp>
            <p:nvSpPr>
              <p:cNvPr id="554028" name="Text Box 44"/>
              <p:cNvSpPr txBox="1">
                <a:spLocks noChangeArrowheads="1"/>
              </p:cNvSpPr>
              <p:nvPr/>
            </p:nvSpPr>
            <p:spPr bwMode="auto">
              <a:xfrm>
                <a:off x="143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</p:grpSp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396" y="1766"/>
              <a:ext cx="1408" cy="291"/>
              <a:chOff x="396" y="960"/>
              <a:chExt cx="1408" cy="291"/>
            </a:xfrm>
          </p:grpSpPr>
          <p:sp>
            <p:nvSpPr>
              <p:cNvPr id="554030" name="Text Box 4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5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1" name="Text Box 4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5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2" name="Text Box 4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33" name="Text Box 4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24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err="1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  <a:r>
                  <a:rPr lang="en-US" sz="2400" baseline="-25000" dirty="0" err="1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2590800" y="1952625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5824538" y="1952625"/>
            <a:ext cx="574675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9" name="Text Box 75"/>
          <p:cNvSpPr txBox="1">
            <a:spLocks noChangeArrowheads="1"/>
          </p:cNvSpPr>
          <p:nvPr/>
        </p:nvSpPr>
        <p:spPr bwMode="auto">
          <a:xfrm>
            <a:off x="1782763" y="3263900"/>
            <a:ext cx="506869" cy="7201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 dirty="0" smtClean="0">
                <a:solidFill>
                  <a:srgbClr val="000000"/>
                </a:solidFill>
              </a:rPr>
              <a:t>y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54060" name="Text Box 76"/>
          <p:cNvSpPr txBox="1">
            <a:spLocks noChangeArrowheads="1"/>
          </p:cNvSpPr>
          <p:nvPr/>
        </p:nvSpPr>
        <p:spPr bwMode="auto">
          <a:xfrm>
            <a:off x="4297363" y="3263900"/>
            <a:ext cx="869148" cy="7201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4800" baseline="300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T</a:t>
            </a:r>
            <a:endParaRPr lang="en-US" sz="1800" baseline="300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61" name="Text Box 77"/>
          <p:cNvSpPr txBox="1">
            <a:spLocks noChangeArrowheads="1"/>
          </p:cNvSpPr>
          <p:nvPr/>
        </p:nvSpPr>
        <p:spPr bwMode="auto">
          <a:xfrm>
            <a:off x="6680200" y="3263900"/>
            <a:ext cx="562975" cy="7201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 dirty="0" smtClean="0">
                <a:solidFill>
                  <a:srgbClr val="000000"/>
                </a:solidFill>
              </a:rPr>
              <a:t>x</a:t>
            </a:r>
            <a:endParaRPr lang="en-US" sz="1800" dirty="0">
              <a:solidFill>
                <a:srgbClr val="000000"/>
              </a:solidFill>
            </a:endParaRPr>
          </a:p>
        </p:txBody>
      </p:sp>
      <p:grpSp>
        <p:nvGrpSpPr>
          <p:cNvPr id="13" name="Group 78"/>
          <p:cNvGrpSpPr>
            <a:grpSpLocks/>
          </p:cNvGrpSpPr>
          <p:nvPr/>
        </p:nvGrpSpPr>
        <p:grpSpPr bwMode="auto">
          <a:xfrm>
            <a:off x="3257552" y="4106863"/>
            <a:ext cx="2625726" cy="1427163"/>
            <a:chOff x="1753" y="2703"/>
            <a:chExt cx="1654" cy="899"/>
          </a:xfrm>
        </p:grpSpPr>
        <p:sp>
          <p:nvSpPr>
            <p:cNvPr id="554063" name="Rectangle 79"/>
            <p:cNvSpPr>
              <a:spLocks noChangeArrowheads="1"/>
            </p:cNvSpPr>
            <p:nvPr/>
          </p:nvSpPr>
          <p:spPr bwMode="auto">
            <a:xfrm>
              <a:off x="1753" y="2985"/>
              <a:ext cx="299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>
                  <a:solidFill>
                    <a:srgbClr val="000000"/>
                  </a:solidFill>
                </a:rPr>
                <a:t>y</a:t>
              </a:r>
              <a:r>
                <a:rPr lang="en-US" sz="3200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54064" name="Rectangle 80"/>
            <p:cNvSpPr>
              <a:spLocks noChangeArrowheads="1"/>
            </p:cNvSpPr>
            <p:nvPr/>
          </p:nvSpPr>
          <p:spPr bwMode="auto">
            <a:xfrm>
              <a:off x="2009" y="2985"/>
              <a:ext cx="322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2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=</a:t>
              </a:r>
            </a:p>
          </p:txBody>
        </p:sp>
        <p:grpSp>
          <p:nvGrpSpPr>
            <p:cNvPr id="14" name="Group 81"/>
            <p:cNvGrpSpPr>
              <a:grpSpLocks/>
            </p:cNvGrpSpPr>
            <p:nvPr/>
          </p:nvGrpSpPr>
          <p:grpSpPr bwMode="auto">
            <a:xfrm>
              <a:off x="2306" y="2703"/>
              <a:ext cx="578" cy="899"/>
              <a:chOff x="2390" y="2703"/>
              <a:chExt cx="578" cy="899"/>
            </a:xfrm>
          </p:grpSpPr>
          <p:sp>
            <p:nvSpPr>
              <p:cNvPr id="554066" name="Text Box 82"/>
              <p:cNvSpPr txBox="1">
                <a:spLocks noChangeArrowheads="1"/>
              </p:cNvSpPr>
              <p:nvPr/>
            </p:nvSpPr>
            <p:spPr bwMode="auto">
              <a:xfrm>
                <a:off x="2390" y="2893"/>
                <a:ext cx="462" cy="52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6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ymbol"/>
                  </a:rPr>
                  <a:t></a:t>
                </a:r>
                <a:endParaRPr lang="en-US" sz="600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ymbol" pitchFamily="18" charset="2"/>
                </a:endParaRPr>
              </a:p>
            </p:txBody>
          </p:sp>
          <p:sp>
            <p:nvSpPr>
              <p:cNvPr id="554067" name="Text Box 83"/>
              <p:cNvSpPr txBox="1">
                <a:spLocks noChangeArrowheads="1"/>
              </p:cNvSpPr>
              <p:nvPr/>
            </p:nvSpPr>
            <p:spPr bwMode="auto">
              <a:xfrm>
                <a:off x="2398" y="3360"/>
                <a:ext cx="570" cy="242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j = 1</a:t>
                </a:r>
              </a:p>
            </p:txBody>
          </p:sp>
          <p:sp>
            <p:nvSpPr>
              <p:cNvPr id="554068" name="Text Box 84"/>
              <p:cNvSpPr txBox="1">
                <a:spLocks noChangeArrowheads="1"/>
              </p:cNvSpPr>
              <p:nvPr/>
            </p:nvSpPr>
            <p:spPr bwMode="auto">
              <a:xfrm>
                <a:off x="2513" y="2703"/>
                <a:ext cx="297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</a:p>
            </p:txBody>
          </p:sp>
        </p:grpSp>
        <p:sp>
          <p:nvSpPr>
            <p:cNvPr id="554069" name="Rectangle 85"/>
            <p:cNvSpPr>
              <a:spLocks noChangeArrowheads="1"/>
            </p:cNvSpPr>
            <p:nvPr/>
          </p:nvSpPr>
          <p:spPr bwMode="auto">
            <a:xfrm>
              <a:off x="2781" y="2985"/>
              <a:ext cx="626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 dirty="0" err="1" smtClean="0">
                  <a:solidFill>
                    <a:srgbClr val="000000"/>
                  </a:solidFill>
                </a:rPr>
                <a:t>a</a:t>
              </a:r>
              <a:r>
                <a:rPr lang="en-US" sz="3200" baseline="-25000" dirty="0" err="1" smtClean="0">
                  <a:solidFill>
                    <a:srgbClr val="000000"/>
                  </a:solidFill>
                </a:rPr>
                <a:t>ji</a:t>
              </a:r>
              <a:r>
                <a:rPr lang="en-US" sz="3200" baseline="-25000" dirty="0" smtClean="0">
                  <a:solidFill>
                    <a:srgbClr val="000000"/>
                  </a:solidFill>
                </a:rPr>
                <a:t> </a:t>
              </a:r>
              <a:r>
                <a:rPr lang="en-US" sz="3200" dirty="0" err="1">
                  <a:solidFill>
                    <a:srgbClr val="000000"/>
                  </a:solidFill>
                </a:rPr>
                <a:t>x</a:t>
              </a:r>
              <a:r>
                <a:rPr lang="en-US" sz="3200" baseline="-25000" dirty="0" err="1">
                  <a:solidFill>
                    <a:srgbClr val="000000"/>
                  </a:solidFill>
                </a:rPr>
                <a:t>j</a:t>
              </a:r>
              <a:endParaRPr lang="en-US" sz="3200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54071" name="AutoShape 87"/>
          <p:cNvSpPr>
            <a:spLocks noChangeArrowheads="1"/>
          </p:cNvSpPr>
          <p:nvPr/>
        </p:nvSpPr>
        <p:spPr bwMode="auto">
          <a:xfrm>
            <a:off x="3419475" y="1427163"/>
            <a:ext cx="2295525" cy="1630362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73" name="Rectangle 89"/>
          <p:cNvSpPr>
            <a:spLocks noChangeArrowheads="1"/>
          </p:cNvSpPr>
          <p:nvPr/>
        </p:nvSpPr>
        <p:spPr bwMode="auto">
          <a:xfrm>
            <a:off x="228600" y="5943600"/>
            <a:ext cx="8759129" cy="510909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  <a:sym typeface="Times New Roman" pitchFamily="18" charset="0"/>
              </a:rPr>
              <a:t>The data is still A, no explicit transposition</a:t>
            </a:r>
            <a:endParaRPr lang="en-US" sz="3200" dirty="0">
              <a:solidFill>
                <a:schemeClr val="tx1">
                  <a:lumMod val="50000"/>
                </a:schemeClr>
              </a:solidFill>
              <a:sym typeface="Times New Roman" pitchFamily="18" charset="0"/>
            </a:endParaRPr>
          </a:p>
        </p:txBody>
      </p:sp>
      <p:grpSp>
        <p:nvGrpSpPr>
          <p:cNvPr id="15" name="Group 85"/>
          <p:cNvGrpSpPr>
            <a:grpSpLocks/>
          </p:cNvGrpSpPr>
          <p:nvPr/>
        </p:nvGrpSpPr>
        <p:grpSpPr bwMode="auto">
          <a:xfrm>
            <a:off x="6691313" y="1447800"/>
            <a:ext cx="566737" cy="1685925"/>
            <a:chOff x="336" y="919"/>
            <a:chExt cx="357" cy="1062"/>
          </a:xfrm>
        </p:grpSpPr>
        <p:sp>
          <p:nvSpPr>
            <p:cNvPr id="553992" name="Text Box 8"/>
            <p:cNvSpPr txBox="1">
              <a:spLocks noChangeArrowheads="1"/>
            </p:cNvSpPr>
            <p:nvPr/>
          </p:nvSpPr>
          <p:spPr bwMode="auto">
            <a:xfrm>
              <a:off x="336" y="919"/>
              <a:ext cx="315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x</a:t>
              </a:r>
              <a:r>
                <a:rPr lang="en-US" sz="2400" baseline="-25000">
                  <a:solidFill>
                    <a:srgbClr val="000000"/>
                  </a:solidFill>
                </a:rPr>
                <a:t>1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53997" name="Text Box 13"/>
            <p:cNvSpPr txBox="1">
              <a:spLocks noChangeArrowheads="1"/>
            </p:cNvSpPr>
            <p:nvPr/>
          </p:nvSpPr>
          <p:spPr bwMode="auto">
            <a:xfrm>
              <a:off x="336" y="1159"/>
              <a:ext cx="315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x</a:t>
              </a:r>
              <a:r>
                <a:rPr lang="en-US" sz="2400" baseline="-25000">
                  <a:solidFill>
                    <a:srgbClr val="000000"/>
                  </a:solidFill>
                </a:rPr>
                <a:t>2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54002" name="Text Box 18"/>
            <p:cNvSpPr txBox="1">
              <a:spLocks noChangeArrowheads="1"/>
            </p:cNvSpPr>
            <p:nvPr/>
          </p:nvSpPr>
          <p:spPr bwMode="auto">
            <a:xfrm>
              <a:off x="369" y="1484"/>
              <a:ext cx="269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  <a:sym typeface="Times New Roman" pitchFamily="18" charset="0"/>
                </a:rPr>
                <a:t>⋮</a:t>
              </a:r>
            </a:p>
          </p:txBody>
        </p:sp>
        <p:sp>
          <p:nvSpPr>
            <p:cNvPr id="554007" name="Text Box 23"/>
            <p:cNvSpPr txBox="1">
              <a:spLocks noChangeArrowheads="1"/>
            </p:cNvSpPr>
            <p:nvPr/>
          </p:nvSpPr>
          <p:spPr bwMode="auto">
            <a:xfrm>
              <a:off x="336" y="1725"/>
              <a:ext cx="357" cy="25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 err="1" smtClean="0">
                  <a:solidFill>
                    <a:srgbClr val="000000"/>
                  </a:solidFill>
                </a:rPr>
                <a:t>x</a:t>
              </a:r>
              <a:r>
                <a:rPr lang="en-US" sz="2400" baseline="-25000" dirty="0" err="1" smtClean="0">
                  <a:solidFill>
                    <a:srgbClr val="000000"/>
                  </a:solidFill>
                </a:rPr>
                <a:t>m</a:t>
              </a:r>
              <a:endParaRPr lang="en-US" sz="1800" baseline="-250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Lucida Sans Unicode" pitchFamily="34" charset="0"/>
              </a:rPr>
              <a:t>Matrix-Transpose x Vector</a:t>
            </a:r>
            <a:endParaRPr lang="en-US" sz="4400" dirty="0">
              <a:latin typeface="Lucida Sans Unicode" pitchFamily="34" charset="0"/>
            </a:endParaRPr>
          </a:p>
        </p:txBody>
      </p:sp>
      <p:sp>
        <p:nvSpPr>
          <p:cNvPr id="6" name="Folded Corner 5"/>
          <p:cNvSpPr>
            <a:spLocks noChangeArrowheads="1"/>
          </p:cNvSpPr>
          <p:nvPr/>
        </p:nvSpPr>
        <p:spPr bwMode="auto">
          <a:xfrm>
            <a:off x="533400" y="1143000"/>
            <a:ext cx="8001000" cy="20574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template &lt;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MatTransVec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(T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**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A, T* x, T* y,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m,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n)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{ </a:t>
            </a: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/>
            </a:r>
            <a:b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</a:t>
            </a:r>
            <a:r>
              <a:rPr lang="en-US" sz="1800" dirty="0" err="1" smtClean="0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=0;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&lt;n;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++)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 for(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j=0;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j&lt;m;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j++)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	y[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+= A[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j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][i]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 x[j];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2" name="Folded Corner 5"/>
          <p:cNvSpPr>
            <a:spLocks noChangeArrowheads="1"/>
          </p:cNvSpPr>
          <p:nvPr/>
        </p:nvSpPr>
        <p:spPr bwMode="auto">
          <a:xfrm>
            <a:off x="457200" y="4343400"/>
            <a:ext cx="8001000" cy="21336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template &lt;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MatTransVec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(T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**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A, T* x, T* y,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m,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n)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{ </a:t>
            </a: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/>
            </a:r>
            <a:b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</a:t>
            </a:r>
            <a:r>
              <a:rPr lang="en-US" sz="1800" dirty="0" err="1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j=0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; j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&lt;m;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j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++){</a:t>
            </a:r>
            <a:endParaRPr lang="en-US" sz="1800" dirty="0">
              <a:solidFill>
                <a:schemeClr val="tx1">
                  <a:lumMod val="50000"/>
                </a:schemeClr>
              </a:solidFill>
              <a:ea typeface="Lucida Sans Typewriter" charset="0"/>
              <a:cs typeface="Lucida Sans Typewriter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 for(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=0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;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&lt;n; i++)</a:t>
            </a:r>
            <a:endParaRPr lang="en-US" sz="1800" dirty="0">
              <a:solidFill>
                <a:schemeClr val="tx1">
                  <a:lumMod val="50000"/>
                </a:schemeClr>
              </a:solidFill>
              <a:ea typeface="Lucida Sans Typewriter" charset="0"/>
              <a:cs typeface="Lucida Sans Typewriter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	y[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+= A[j][i]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 x[j];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174086" name="Line 6"/>
          <p:cNvSpPr>
            <a:spLocks noChangeShapeType="1"/>
          </p:cNvSpPr>
          <p:nvPr/>
        </p:nvSpPr>
        <p:spPr bwMode="auto">
          <a:xfrm>
            <a:off x="3810000" y="3352800"/>
            <a:ext cx="0" cy="914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med"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3886200" y="3605213"/>
            <a:ext cx="2057400" cy="8054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dirty="0" smtClean="0">
                <a:solidFill>
                  <a:srgbClr val="0033CC"/>
                </a:solidFill>
              </a:rPr>
              <a:t>Reorder loops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8" name="TextBox 14"/>
          <p:cNvSpPr>
            <a:spLocks noChangeArrowheads="1"/>
          </p:cNvSpPr>
          <p:nvPr/>
        </p:nvSpPr>
        <p:spPr bwMode="auto">
          <a:xfrm>
            <a:off x="4953000" y="2362201"/>
            <a:ext cx="3352800" cy="783193"/>
          </a:xfrm>
          <a:prstGeom prst="wedgeRoundRectCallout">
            <a:avLst>
              <a:gd name="adj1" fmla="val -102186"/>
              <a:gd name="adj2" fmla="val 119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Terrible performance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(1 cache-miss/iteration)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TextBox 14"/>
          <p:cNvSpPr>
            <a:spLocks noChangeArrowheads="1"/>
          </p:cNvSpPr>
          <p:nvPr/>
        </p:nvSpPr>
        <p:spPr bwMode="auto">
          <a:xfrm>
            <a:off x="4572000" y="5943600"/>
            <a:ext cx="1828800" cy="442674"/>
          </a:xfrm>
          <a:prstGeom prst="wedgeRoundRectCallout">
            <a:avLst>
              <a:gd name="adj1" fmla="val -166901"/>
              <a:gd name="adj2" fmla="val -51965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Data Race !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4086" grpId="0" animBg="1"/>
      <p:bldP spid="174087" grpId="0"/>
      <p:bldP spid="8" grpId="1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08100"/>
            <a:ext cx="8001000" cy="50165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Avoiding the data race on the variable y can be done by splitting y into </a:t>
            </a:r>
            <a:r>
              <a:rPr lang="en-US" sz="2400" u="sng" dirty="0" smtClean="0">
                <a:solidFill>
                  <a:schemeClr val="tx1">
                    <a:lumMod val="50000"/>
                  </a:schemeClr>
                </a:solidFill>
              </a:rPr>
              <a:t>multiple copies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that are never accessed concurrently.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A </a:t>
            </a:r>
            <a:r>
              <a:rPr lang="en-US" sz="2400" b="1" i="1" dirty="0" err="1">
                <a:solidFill>
                  <a:schemeClr val="tx1">
                    <a:lumMod val="50000"/>
                  </a:schemeClr>
                </a:solidFill>
              </a:rPr>
              <a:t>h</a:t>
            </a:r>
            <a:r>
              <a:rPr lang="en-US" sz="2400" b="1" i="1" dirty="0" err="1" smtClean="0">
                <a:solidFill>
                  <a:schemeClr val="tx1">
                    <a:lumMod val="50000"/>
                  </a:schemeClr>
                </a:solidFill>
              </a:rPr>
              <a:t>yperobject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 is a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</a:rPr>
              <a:t>Cilk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++ object that shows distinct views to different observers.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Before completing a </a:t>
            </a:r>
            <a:r>
              <a:rPr lang="en-US" sz="2400" b="1" dirty="0" err="1" smtClean="0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400" b="1" smtClean="0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,</a:t>
            </a:r>
            <a:r>
              <a:rPr lang="en-US" sz="240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the parent’s view is </a:t>
            </a:r>
            <a:r>
              <a:rPr lang="en-US" sz="2400" u="sng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reduced into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 the child’s view. 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sym typeface="Times New Roman" pitchFamily="18" charset="0"/>
              </a:rPr>
              <a:t>For correctness, the reduce() function should be </a:t>
            </a:r>
            <a:r>
              <a:rPr lang="en-US" sz="2400" u="sng" dirty="0" smtClean="0">
                <a:solidFill>
                  <a:schemeClr val="tx1">
                    <a:lumMod val="50000"/>
                  </a:schemeClr>
                </a:solidFill>
                <a:sym typeface="Times New Roman" pitchFamily="18" charset="0"/>
              </a:rPr>
              <a:t>associative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sym typeface="Times New Roman" pitchFamily="18" charset="0"/>
              </a:rPr>
              <a:t> (not necessarily commutative). </a:t>
            </a:r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Folded Corner 5"/>
          <p:cNvSpPr>
            <a:spLocks noChangeArrowheads="1"/>
          </p:cNvSpPr>
          <p:nvPr/>
        </p:nvSpPr>
        <p:spPr bwMode="auto">
          <a:xfrm>
            <a:off x="457200" y="4724400"/>
            <a:ext cx="8001000" cy="19050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emplate &lt;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struct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add_monoid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cilk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::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monoid_base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&lt;T&gt;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	void reduce (T * left, T * right) const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		*left += *right;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…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}</a:t>
            </a:r>
            <a:endParaRPr lang="en-US" sz="18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Hyperobject</a:t>
            </a:r>
            <a:r>
              <a:rPr lang="en-US" dirty="0" smtClean="0"/>
              <a:t>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08100"/>
            <a:ext cx="8382000" cy="20447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Use a built-in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</a:rPr>
              <a:t>hyperobject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(there are many, read the REDUCERS chapter from the programmer’s guide)</a:t>
            </a:r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Folded Corner 5"/>
          <p:cNvSpPr>
            <a:spLocks noChangeArrowheads="1"/>
          </p:cNvSpPr>
          <p:nvPr/>
        </p:nvSpPr>
        <p:spPr bwMode="auto">
          <a:xfrm>
            <a:off x="533400" y="2209800"/>
            <a:ext cx="8001000" cy="28194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template &lt;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MatTransVec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(T **A, T* x, T* y,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m,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n)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{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array_reducer_t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art(n, y);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 </a:t>
            </a:r>
            <a:r>
              <a:rPr lang="en-US" sz="1800" dirty="0" err="1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cilk</a:t>
            </a:r>
            <a:r>
              <a:rPr lang="en-US" sz="1800" dirty="0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::</a:t>
            </a:r>
            <a:r>
              <a:rPr lang="en-US" sz="1800" dirty="0" err="1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hyperobject</a:t>
            </a:r>
            <a:r>
              <a:rPr lang="en-US" sz="1800" dirty="0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&lt;</a:t>
            </a:r>
            <a:r>
              <a:rPr lang="en-US" sz="1800" dirty="0" err="1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array_reducer_t</a:t>
            </a:r>
            <a:r>
              <a:rPr lang="en-US" sz="1800" dirty="0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&gt;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r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vec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(art);</a:t>
            </a:r>
            <a:r>
              <a:rPr lang="en-US" sz="1800" dirty="0" smtClean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 dirty="0" smtClean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</a:t>
            </a:r>
            <a:r>
              <a:rPr lang="en-US" sz="1800" dirty="0" err="1" smtClean="0">
                <a:solidFill>
                  <a:srgbClr val="0070C0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1800" dirty="0" smtClean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j=0; j&lt;m; j++){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T * array =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rvec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().array;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 for(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=0;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&lt;n;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++)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	array[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+= A[j][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* x[j];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}</a:t>
            </a:r>
            <a:endParaRPr lang="en-US" sz="1800" dirty="0">
              <a:solidFill>
                <a:schemeClr val="tx1">
                  <a:lumMod val="50000"/>
                </a:schemeClr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33400" y="5194300"/>
            <a:ext cx="8001000" cy="158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38138" marR="0" lvl="0" indent="-338138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93D0"/>
              </a:buClr>
              <a:buSzPct val="100000"/>
              <a:buFont typeface="Lucida Sans Unicode" pitchFamily="34" charset="0"/>
              <a:buChar char="∙"/>
              <a:tabLst/>
              <a:defRPr/>
            </a:pPr>
            <a:r>
              <a:rPr lang="en-US" sz="24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Use </a:t>
            </a:r>
            <a:r>
              <a:rPr lang="en-US" sz="24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hyperobjects</a:t>
            </a:r>
            <a:r>
              <a:rPr lang="en-US" sz="24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sparingly, on infrequently accessed global variable. </a:t>
            </a:r>
          </a:p>
          <a:p>
            <a:pPr marL="338138" marR="0" lvl="0" indent="-338138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93D0"/>
              </a:buClr>
              <a:buSzPct val="100000"/>
              <a:buFont typeface="Lucida Sans Unicode" pitchFamily="34" charset="0"/>
              <a:buChar char="∙"/>
              <a:tabLst/>
              <a:defRPr/>
            </a:pPr>
            <a:r>
              <a:rPr lang="en-US" sz="2400" kern="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sz="24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his example is for educational purposes. There are better ways of parallelizing y=</a:t>
            </a:r>
            <a:r>
              <a:rPr lang="en-US" sz="24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2400" kern="0" baseline="3000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sz="24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x</a:t>
            </a:r>
            <a:r>
              <a:rPr lang="en-US" sz="24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Parallelizing Matrix Multiply</a:t>
            </a:r>
          </a:p>
        </p:txBody>
      </p:sp>
      <p:grpSp>
        <p:nvGrpSpPr>
          <p:cNvPr id="136195" name="Group 3"/>
          <p:cNvGrpSpPr>
            <a:grpSpLocks/>
          </p:cNvGrpSpPr>
          <p:nvPr/>
        </p:nvGrpSpPr>
        <p:grpSpPr bwMode="auto">
          <a:xfrm>
            <a:off x="1219200" y="1447800"/>
            <a:ext cx="6629400" cy="2057400"/>
            <a:chOff x="716" y="1717"/>
            <a:chExt cx="4644" cy="2363"/>
          </a:xfrm>
        </p:grpSpPr>
        <p:sp>
          <p:nvSpPr>
            <p:cNvPr id="4" name="AutoShape 4" descr="Parchment"/>
            <p:cNvSpPr>
              <a:spLocks noChangeArrowheads="1"/>
            </p:cNvSpPr>
            <p:nvPr/>
          </p:nvSpPr>
          <p:spPr bwMode="auto">
            <a:xfrm>
              <a:off x="716" y="1717"/>
              <a:ext cx="4644" cy="2303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0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136197" name="Rectangle 5" descr="Parchment"/>
            <p:cNvSpPr>
              <a:spLocks noChangeArrowheads="1"/>
            </p:cNvSpPr>
            <p:nvPr/>
          </p:nvSpPr>
          <p:spPr bwMode="auto">
            <a:xfrm>
              <a:off x="787" y="1717"/>
              <a:ext cx="4536" cy="23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accent2"/>
                  </a:solidFill>
                  <a:latin typeface="Lucida Sans Typewriter" charset="0"/>
                  <a:ea typeface="Arial Unicode MS" pitchFamily="34" charset="-128"/>
                </a:rPr>
                <a:t>cilk_for</a:t>
              </a: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 (int i=1; i&lt;n; ++i)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2"/>
                  </a:solidFill>
                  <a:latin typeface="Lucida Sans Typewriter" charset="0"/>
                  <a:ea typeface="Arial Unicode MS" pitchFamily="34" charset="-128"/>
                </a:rPr>
                <a:t>   </a:t>
              </a:r>
              <a:r>
                <a:rPr lang="en-US" sz="2000">
                  <a:solidFill>
                    <a:schemeClr val="accent2"/>
                  </a:solidFill>
                  <a:latin typeface="Lucida Sans Typewriter" charset="0"/>
                  <a:ea typeface="Arial Unicode MS" pitchFamily="34" charset="-128"/>
                </a:rPr>
                <a:t> cilk_for</a:t>
              </a: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 (int j=0; j&lt;n; ++j)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        for (int k=0; k&lt;n; ++k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            C[i][j] += A[i][k] * B[k][j];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  }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}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828800" y="3810000"/>
            <a:ext cx="4495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19510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)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4338638"/>
            <a:ext cx="2971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 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4872038"/>
            <a:ext cx="5562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3597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0" y="3810000"/>
            <a:ext cx="3962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=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4338638"/>
            <a:ext cx="4800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19970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8800" y="4872038"/>
            <a:ext cx="52990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Parallelism: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 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914400" y="5562600"/>
            <a:ext cx="7315200" cy="9540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For </a:t>
            </a:r>
            <a:r>
              <a:rPr lang="en-US">
                <a:solidFill>
                  <a:srgbClr val="000000"/>
                </a:solidFill>
              </a:rPr>
              <a:t>1000 ×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1000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matrices, parallelism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≈ (10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3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= 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6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Recursive Matrix Multiplication</a:t>
            </a:r>
          </a:p>
        </p:txBody>
      </p:sp>
      <p:sp>
        <p:nvSpPr>
          <p:cNvPr id="555011" name="Text Box 3"/>
          <p:cNvSpPr txBox="1">
            <a:spLocks noChangeArrowheads="1"/>
          </p:cNvSpPr>
          <p:nvPr/>
        </p:nvSpPr>
        <p:spPr bwMode="auto">
          <a:xfrm>
            <a:off x="614363" y="5638800"/>
            <a:ext cx="8255000" cy="107791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8</a:t>
            </a:r>
            <a:r>
              <a:rPr lang="en-US" sz="3200">
                <a:solidFill>
                  <a:schemeClr val="tx1"/>
                </a:solidFill>
              </a:rPr>
              <a:t> multiplications of </a:t>
            </a:r>
            <a:r>
              <a:rPr lang="en-US" sz="3200">
                <a:solidFill>
                  <a:srgbClr val="000000"/>
                </a:solidFill>
              </a:rPr>
              <a:t>n/2 ×</a:t>
            </a:r>
            <a:r>
              <a:rPr lang="en-US" sz="3200">
                <a:solidFill>
                  <a:srgbClr val="000000"/>
                </a:solidFill>
                <a:sym typeface="Times New Roman" pitchFamily="18" charset="0"/>
              </a:rPr>
              <a:t> n/2</a:t>
            </a:r>
            <a:r>
              <a:rPr lang="en-US" sz="3200">
                <a:solidFill>
                  <a:schemeClr val="tx1"/>
                </a:solidFill>
                <a:sym typeface="Times New Roman" pitchFamily="18" charset="0"/>
              </a:rPr>
              <a:t> matrices.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sz="3200">
                <a:solidFill>
                  <a:schemeClr val="tx1"/>
                </a:solidFill>
                <a:sym typeface="Times New Roman" pitchFamily="18" charset="0"/>
              </a:rPr>
              <a:t> addition of </a:t>
            </a:r>
            <a:r>
              <a:rPr lang="en-US" sz="3200">
                <a:solidFill>
                  <a:srgbClr val="000000"/>
                </a:solidFill>
              </a:rPr>
              <a:t>n ×</a:t>
            </a:r>
            <a:r>
              <a:rPr lang="en-US" sz="3200">
                <a:solidFill>
                  <a:srgbClr val="000000"/>
                </a:solidFill>
                <a:sym typeface="Times New Roman" pitchFamily="18" charset="0"/>
              </a:rPr>
              <a:t> n</a:t>
            </a:r>
            <a:r>
              <a:rPr lang="en-US" sz="3200" i="1">
                <a:solidFill>
                  <a:srgbClr val="9900CC"/>
                </a:solidFill>
                <a:sym typeface="Times New Roman" pitchFamily="18" charset="0"/>
              </a:rPr>
              <a:t> </a:t>
            </a:r>
            <a:r>
              <a:rPr lang="en-US" sz="3200">
                <a:solidFill>
                  <a:schemeClr val="tx1"/>
                </a:solidFill>
                <a:sym typeface="Times New Roman" pitchFamily="18" charset="0"/>
              </a:rPr>
              <a:t>matrices.</a:t>
            </a: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304800" y="1295400"/>
            <a:ext cx="4597400" cy="4857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Divide and conquer —</a:t>
            </a:r>
            <a:endParaRPr lang="en-US" sz="3200" b="1" i="1">
              <a:solidFill>
                <a:schemeClr val="tx2"/>
              </a:solidFill>
              <a:sym typeface="Times New Roman" pitchFamily="18" charset="0"/>
            </a:endParaRPr>
          </a:p>
        </p:txBody>
      </p:sp>
      <p:grpSp>
        <p:nvGrpSpPr>
          <p:cNvPr id="137221" name="Group 8"/>
          <p:cNvGrpSpPr>
            <a:grpSpLocks/>
          </p:cNvGrpSpPr>
          <p:nvPr/>
        </p:nvGrpSpPr>
        <p:grpSpPr bwMode="auto">
          <a:xfrm>
            <a:off x="344488" y="2135188"/>
            <a:ext cx="1573212" cy="1296987"/>
            <a:chOff x="317" y="1277"/>
            <a:chExt cx="991" cy="817"/>
          </a:xfrm>
        </p:grpSpPr>
        <p:sp>
          <p:nvSpPr>
            <p:cNvPr id="137222" name="Text Box 9"/>
            <p:cNvSpPr txBox="1">
              <a:spLocks noChangeArrowheads="1"/>
            </p:cNvSpPr>
            <p:nvPr/>
          </p:nvSpPr>
          <p:spPr bwMode="auto">
            <a:xfrm>
              <a:off x="317" y="1277"/>
              <a:ext cx="488" cy="291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C</a:t>
              </a:r>
              <a:r>
                <a:rPr lang="en-US" baseline="-25000">
                  <a:solidFill>
                    <a:srgbClr val="000000"/>
                  </a:solidFill>
                </a:rPr>
                <a:t>11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23" name="Text Box 10"/>
            <p:cNvSpPr txBox="1">
              <a:spLocks noChangeArrowheads="1"/>
            </p:cNvSpPr>
            <p:nvPr/>
          </p:nvSpPr>
          <p:spPr bwMode="auto">
            <a:xfrm>
              <a:off x="845" y="1277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C</a:t>
              </a:r>
              <a:r>
                <a:rPr lang="en-US" baseline="-25000">
                  <a:solidFill>
                    <a:srgbClr val="000000"/>
                  </a:solidFill>
                </a:rPr>
                <a:t>12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24" name="Text Box 11"/>
            <p:cNvSpPr txBox="1">
              <a:spLocks noChangeArrowheads="1"/>
            </p:cNvSpPr>
            <p:nvPr/>
          </p:nvSpPr>
          <p:spPr bwMode="auto">
            <a:xfrm>
              <a:off x="317" y="1805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C</a:t>
              </a:r>
              <a:r>
                <a:rPr lang="en-US" baseline="-25000">
                  <a:solidFill>
                    <a:srgbClr val="000000"/>
                  </a:solidFill>
                </a:rPr>
                <a:t>21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25" name="Text Box 12"/>
            <p:cNvSpPr txBox="1">
              <a:spLocks noChangeArrowheads="1"/>
            </p:cNvSpPr>
            <p:nvPr/>
          </p:nvSpPr>
          <p:spPr bwMode="auto">
            <a:xfrm>
              <a:off x="845" y="1805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C</a:t>
              </a:r>
              <a:r>
                <a:rPr lang="en-US" baseline="-25000">
                  <a:solidFill>
                    <a:srgbClr val="000000"/>
                  </a:solidFill>
                </a:rPr>
                <a:t>22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7226" name="Text Box 13"/>
          <p:cNvSpPr txBox="1">
            <a:spLocks noChangeArrowheads="1"/>
          </p:cNvSpPr>
          <p:nvPr/>
        </p:nvSpPr>
        <p:spPr bwMode="auto">
          <a:xfrm>
            <a:off x="2338388" y="2443163"/>
            <a:ext cx="673100" cy="682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</a:rPr>
              <a:t>=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37227" name="Text Box 15"/>
          <p:cNvSpPr txBox="1">
            <a:spLocks noChangeArrowheads="1"/>
          </p:cNvSpPr>
          <p:nvPr/>
        </p:nvSpPr>
        <p:spPr bwMode="auto">
          <a:xfrm>
            <a:off x="5632450" y="2444750"/>
            <a:ext cx="574675" cy="7207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</a:rPr>
              <a:t>·</a:t>
            </a:r>
          </a:p>
        </p:txBody>
      </p:sp>
      <p:grpSp>
        <p:nvGrpSpPr>
          <p:cNvPr id="137228" name="Group 34"/>
          <p:cNvGrpSpPr>
            <a:grpSpLocks/>
          </p:cNvGrpSpPr>
          <p:nvPr/>
        </p:nvGrpSpPr>
        <p:grpSpPr bwMode="auto">
          <a:xfrm>
            <a:off x="3498850" y="2135188"/>
            <a:ext cx="1573213" cy="1296987"/>
            <a:chOff x="2367" y="1277"/>
            <a:chExt cx="991" cy="817"/>
          </a:xfrm>
        </p:grpSpPr>
        <p:sp>
          <p:nvSpPr>
            <p:cNvPr id="137229" name="Text Box 35"/>
            <p:cNvSpPr txBox="1">
              <a:spLocks noChangeArrowheads="1"/>
            </p:cNvSpPr>
            <p:nvPr/>
          </p:nvSpPr>
          <p:spPr bwMode="auto">
            <a:xfrm>
              <a:off x="2367" y="1277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11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0" name="Text Box 36"/>
            <p:cNvSpPr txBox="1">
              <a:spLocks noChangeArrowheads="1"/>
            </p:cNvSpPr>
            <p:nvPr/>
          </p:nvSpPr>
          <p:spPr bwMode="auto">
            <a:xfrm>
              <a:off x="2895" y="1277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12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1" name="Text Box 37"/>
            <p:cNvSpPr txBox="1">
              <a:spLocks noChangeArrowheads="1"/>
            </p:cNvSpPr>
            <p:nvPr/>
          </p:nvSpPr>
          <p:spPr bwMode="auto">
            <a:xfrm>
              <a:off x="2367" y="1805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21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2" name="Text Box 38"/>
            <p:cNvSpPr txBox="1">
              <a:spLocks noChangeArrowheads="1"/>
            </p:cNvSpPr>
            <p:nvPr/>
          </p:nvSpPr>
          <p:spPr bwMode="auto">
            <a:xfrm>
              <a:off x="2895" y="1805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22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37233" name="Group 41"/>
          <p:cNvGrpSpPr>
            <a:grpSpLocks/>
          </p:cNvGrpSpPr>
          <p:nvPr/>
        </p:nvGrpSpPr>
        <p:grpSpPr bwMode="auto">
          <a:xfrm>
            <a:off x="6802438" y="2135188"/>
            <a:ext cx="1530350" cy="1296987"/>
            <a:chOff x="4407" y="1277"/>
            <a:chExt cx="964" cy="817"/>
          </a:xfrm>
        </p:grpSpPr>
        <p:sp>
          <p:nvSpPr>
            <p:cNvPr id="137234" name="Text Box 42"/>
            <p:cNvSpPr txBox="1">
              <a:spLocks noChangeArrowheads="1"/>
            </p:cNvSpPr>
            <p:nvPr/>
          </p:nvSpPr>
          <p:spPr bwMode="auto">
            <a:xfrm>
              <a:off x="4407" y="1277"/>
              <a:ext cx="436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B</a:t>
              </a:r>
              <a:r>
                <a:rPr lang="en-US" baseline="-25000">
                  <a:solidFill>
                    <a:srgbClr val="000000"/>
                  </a:solidFill>
                </a:rPr>
                <a:t>11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5" name="Text Box 43"/>
            <p:cNvSpPr txBox="1">
              <a:spLocks noChangeArrowheads="1"/>
            </p:cNvSpPr>
            <p:nvPr/>
          </p:nvSpPr>
          <p:spPr bwMode="auto">
            <a:xfrm>
              <a:off x="4935" y="1277"/>
              <a:ext cx="436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B</a:t>
              </a:r>
              <a:r>
                <a:rPr lang="en-US" baseline="-25000">
                  <a:solidFill>
                    <a:srgbClr val="000000"/>
                  </a:solidFill>
                </a:rPr>
                <a:t>12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6" name="Text Box 44"/>
            <p:cNvSpPr txBox="1">
              <a:spLocks noChangeArrowheads="1"/>
            </p:cNvSpPr>
            <p:nvPr/>
          </p:nvSpPr>
          <p:spPr bwMode="auto">
            <a:xfrm>
              <a:off x="4407" y="1805"/>
              <a:ext cx="436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B</a:t>
              </a:r>
              <a:r>
                <a:rPr lang="en-US" baseline="-25000">
                  <a:solidFill>
                    <a:srgbClr val="000000"/>
                  </a:solidFill>
                </a:rPr>
                <a:t>21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7" name="Text Box 45"/>
            <p:cNvSpPr txBox="1">
              <a:spLocks noChangeArrowheads="1"/>
            </p:cNvSpPr>
            <p:nvPr/>
          </p:nvSpPr>
          <p:spPr bwMode="auto">
            <a:xfrm>
              <a:off x="4935" y="1805"/>
              <a:ext cx="436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B</a:t>
              </a:r>
              <a:r>
                <a:rPr lang="en-US" baseline="-25000">
                  <a:solidFill>
                    <a:srgbClr val="000000"/>
                  </a:solidFill>
                </a:rPr>
                <a:t>22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7238" name="Text Box 14"/>
          <p:cNvSpPr txBox="1">
            <a:spLocks noChangeArrowheads="1"/>
          </p:cNvSpPr>
          <p:nvPr/>
        </p:nvSpPr>
        <p:spPr bwMode="auto">
          <a:xfrm>
            <a:off x="2338388" y="4224338"/>
            <a:ext cx="673100" cy="682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</a:rPr>
              <a:t>=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37239" name="Text Box 16"/>
          <p:cNvSpPr txBox="1">
            <a:spLocks noChangeArrowheads="1"/>
          </p:cNvSpPr>
          <p:nvPr/>
        </p:nvSpPr>
        <p:spPr bwMode="auto">
          <a:xfrm>
            <a:off x="5521325" y="4224338"/>
            <a:ext cx="673100" cy="682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  <a:sym typeface="Times New Roman" pitchFamily="18" charset="0"/>
              </a:rPr>
              <a:t>+</a:t>
            </a:r>
            <a:endParaRPr lang="en-US" sz="1800">
              <a:solidFill>
                <a:srgbClr val="000000"/>
              </a:solidFill>
            </a:endParaRPr>
          </a:p>
        </p:txBody>
      </p:sp>
      <p:grpSp>
        <p:nvGrpSpPr>
          <p:cNvPr id="137240" name="Group 52"/>
          <p:cNvGrpSpPr>
            <a:grpSpLocks/>
          </p:cNvGrpSpPr>
          <p:nvPr/>
        </p:nvGrpSpPr>
        <p:grpSpPr bwMode="auto">
          <a:xfrm>
            <a:off x="3065463" y="3870325"/>
            <a:ext cx="2462212" cy="1385888"/>
            <a:chOff x="2053" y="2495"/>
            <a:chExt cx="1551" cy="873"/>
          </a:xfrm>
        </p:grpSpPr>
        <p:grpSp>
          <p:nvGrpSpPr>
            <p:cNvPr id="137241" name="Group 19"/>
            <p:cNvGrpSpPr>
              <a:grpSpLocks/>
            </p:cNvGrpSpPr>
            <p:nvPr/>
          </p:nvGrpSpPr>
          <p:grpSpPr bwMode="auto">
            <a:xfrm>
              <a:off x="2053" y="2495"/>
              <a:ext cx="1551" cy="289"/>
              <a:chOff x="2112" y="2544"/>
              <a:chExt cx="1551" cy="289"/>
            </a:xfrm>
          </p:grpSpPr>
          <p:sp>
            <p:nvSpPr>
              <p:cNvPr id="137242" name="Text Box 20"/>
              <p:cNvSpPr txBox="1">
                <a:spLocks noChangeArrowheads="1"/>
              </p:cNvSpPr>
              <p:nvPr/>
            </p:nvSpPr>
            <p:spPr bwMode="auto">
              <a:xfrm>
                <a:off x="2112" y="2544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11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11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43" name="Text Box 21"/>
              <p:cNvSpPr txBox="1">
                <a:spLocks noChangeArrowheads="1"/>
              </p:cNvSpPr>
              <p:nvPr/>
            </p:nvSpPr>
            <p:spPr bwMode="auto">
              <a:xfrm>
                <a:off x="2880" y="2544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11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12</a:t>
                </a:r>
              </a:p>
            </p:txBody>
          </p:sp>
        </p:grpSp>
        <p:grpSp>
          <p:nvGrpSpPr>
            <p:cNvPr id="137244" name="Group 22"/>
            <p:cNvGrpSpPr>
              <a:grpSpLocks/>
            </p:cNvGrpSpPr>
            <p:nvPr/>
          </p:nvGrpSpPr>
          <p:grpSpPr bwMode="auto">
            <a:xfrm>
              <a:off x="2053" y="3079"/>
              <a:ext cx="1551" cy="289"/>
              <a:chOff x="2095" y="2978"/>
              <a:chExt cx="1551" cy="289"/>
            </a:xfrm>
          </p:grpSpPr>
          <p:sp>
            <p:nvSpPr>
              <p:cNvPr id="137245" name="Text Box 23"/>
              <p:cNvSpPr txBox="1">
                <a:spLocks noChangeArrowheads="1"/>
              </p:cNvSpPr>
              <p:nvPr/>
            </p:nvSpPr>
            <p:spPr bwMode="auto">
              <a:xfrm>
                <a:off x="2095" y="2978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21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11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46" name="Text Box 24"/>
              <p:cNvSpPr txBox="1">
                <a:spLocks noChangeArrowheads="1"/>
              </p:cNvSpPr>
              <p:nvPr/>
            </p:nvSpPr>
            <p:spPr bwMode="auto">
              <a:xfrm>
                <a:off x="2863" y="2978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21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12</a:t>
                </a:r>
              </a:p>
            </p:txBody>
          </p:sp>
        </p:grpSp>
      </p:grpSp>
      <p:grpSp>
        <p:nvGrpSpPr>
          <p:cNvPr id="137247" name="Group 53"/>
          <p:cNvGrpSpPr>
            <a:grpSpLocks/>
          </p:cNvGrpSpPr>
          <p:nvPr/>
        </p:nvGrpSpPr>
        <p:grpSpPr bwMode="auto">
          <a:xfrm>
            <a:off x="6369050" y="3870325"/>
            <a:ext cx="2462213" cy="1387475"/>
            <a:chOff x="4134" y="2496"/>
            <a:chExt cx="1551" cy="874"/>
          </a:xfrm>
        </p:grpSpPr>
        <p:grpSp>
          <p:nvGrpSpPr>
            <p:cNvPr id="137248" name="Group 27"/>
            <p:cNvGrpSpPr>
              <a:grpSpLocks/>
            </p:cNvGrpSpPr>
            <p:nvPr/>
          </p:nvGrpSpPr>
          <p:grpSpPr bwMode="auto">
            <a:xfrm>
              <a:off x="4134" y="2496"/>
              <a:ext cx="1551" cy="289"/>
              <a:chOff x="4105" y="2544"/>
              <a:chExt cx="1551" cy="289"/>
            </a:xfrm>
          </p:grpSpPr>
          <p:sp>
            <p:nvSpPr>
              <p:cNvPr id="137249" name="Text Box 28"/>
              <p:cNvSpPr txBox="1">
                <a:spLocks noChangeArrowheads="1"/>
              </p:cNvSpPr>
              <p:nvPr/>
            </p:nvSpPr>
            <p:spPr bwMode="auto">
              <a:xfrm>
                <a:off x="4105" y="2544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12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21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50" name="Text Box 29"/>
              <p:cNvSpPr txBox="1">
                <a:spLocks noChangeArrowheads="1"/>
              </p:cNvSpPr>
              <p:nvPr/>
            </p:nvSpPr>
            <p:spPr bwMode="auto">
              <a:xfrm>
                <a:off x="4873" y="2544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12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22</a:t>
                </a:r>
              </a:p>
            </p:txBody>
          </p:sp>
        </p:grpSp>
        <p:grpSp>
          <p:nvGrpSpPr>
            <p:cNvPr id="137251" name="Group 30"/>
            <p:cNvGrpSpPr>
              <a:grpSpLocks/>
            </p:cNvGrpSpPr>
            <p:nvPr/>
          </p:nvGrpSpPr>
          <p:grpSpPr bwMode="auto">
            <a:xfrm>
              <a:off x="4134" y="3081"/>
              <a:ext cx="1551" cy="289"/>
              <a:chOff x="4135" y="2980"/>
              <a:chExt cx="1551" cy="289"/>
            </a:xfrm>
          </p:grpSpPr>
          <p:sp>
            <p:nvSpPr>
              <p:cNvPr id="137252" name="Text Box 31"/>
              <p:cNvSpPr txBox="1">
                <a:spLocks noChangeArrowheads="1"/>
              </p:cNvSpPr>
              <p:nvPr/>
            </p:nvSpPr>
            <p:spPr bwMode="auto">
              <a:xfrm>
                <a:off x="4135" y="2980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22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21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53" name="Text Box 32"/>
              <p:cNvSpPr txBox="1">
                <a:spLocks noChangeArrowheads="1"/>
              </p:cNvSpPr>
              <p:nvPr/>
            </p:nvSpPr>
            <p:spPr bwMode="auto">
              <a:xfrm>
                <a:off x="4903" y="2980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22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22</a:t>
                </a:r>
              </a:p>
            </p:txBody>
          </p:sp>
        </p:grpSp>
      </p:grpSp>
      <p:sp>
        <p:nvSpPr>
          <p:cNvPr id="137254" name="AutoShape 47"/>
          <p:cNvSpPr>
            <a:spLocks noChangeArrowheads="1"/>
          </p:cNvSpPr>
          <p:nvPr/>
        </p:nvSpPr>
        <p:spPr bwMode="auto">
          <a:xfrm>
            <a:off x="2970213" y="3868738"/>
            <a:ext cx="2566987" cy="1333500"/>
          </a:xfrm>
          <a:prstGeom prst="bracketPair">
            <a:avLst>
              <a:gd name="adj" fmla="val 6981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37255" name="AutoShape 48"/>
          <p:cNvSpPr>
            <a:spLocks noChangeArrowheads="1"/>
          </p:cNvSpPr>
          <p:nvPr/>
        </p:nvSpPr>
        <p:spPr bwMode="auto">
          <a:xfrm>
            <a:off x="6243638" y="3870325"/>
            <a:ext cx="2566987" cy="1333500"/>
          </a:xfrm>
          <a:prstGeom prst="bracketPair">
            <a:avLst>
              <a:gd name="adj" fmla="val 6981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37256" name="AutoShape 49"/>
          <p:cNvSpPr>
            <a:spLocks noChangeArrowheads="1"/>
          </p:cNvSpPr>
          <p:nvPr/>
        </p:nvSpPr>
        <p:spPr bwMode="auto">
          <a:xfrm>
            <a:off x="228600" y="2135188"/>
            <a:ext cx="1792288" cy="1238250"/>
          </a:xfrm>
          <a:prstGeom prst="bracketPair">
            <a:avLst>
              <a:gd name="adj" fmla="val 6981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7257" name="AutoShape 50"/>
          <p:cNvSpPr>
            <a:spLocks noChangeArrowheads="1"/>
          </p:cNvSpPr>
          <p:nvPr/>
        </p:nvSpPr>
        <p:spPr bwMode="auto">
          <a:xfrm>
            <a:off x="3387725" y="2135188"/>
            <a:ext cx="1792288" cy="1238250"/>
          </a:xfrm>
          <a:prstGeom prst="bracketPair">
            <a:avLst>
              <a:gd name="adj" fmla="val 6981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7258" name="AutoShape 51"/>
          <p:cNvSpPr>
            <a:spLocks noChangeArrowheads="1"/>
          </p:cNvSpPr>
          <p:nvPr/>
        </p:nvSpPr>
        <p:spPr bwMode="auto">
          <a:xfrm>
            <a:off x="6624638" y="2135188"/>
            <a:ext cx="1792287" cy="1238250"/>
          </a:xfrm>
          <a:prstGeom prst="bracketPair">
            <a:avLst>
              <a:gd name="adj" fmla="val 6981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ded Corner 11"/>
          <p:cNvSpPr/>
          <p:nvPr/>
        </p:nvSpPr>
        <p:spPr>
          <a:xfrm>
            <a:off x="381000" y="1371600"/>
            <a:ext cx="8153400" cy="46482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T * D = new T[n*n];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20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MMult(C11, A11,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MMult(C12, A11, B12,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MMult(C22, A21, B12,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MMult(C21, A21,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MMult(D11, A12, B21,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MMult(D12, A12,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MMult(D22, A22,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MMult(D21,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MAdd(C, D, n); 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// C += D;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D&amp;C Matrix Multiplication</a:t>
            </a:r>
            <a:endParaRPr lang="en-US" sz="4400">
              <a:solidFill>
                <a:schemeClr val="accent2"/>
              </a:solidFill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019800" y="2805113"/>
            <a:ext cx="2667000" cy="1204912"/>
          </a:xfrm>
          <a:prstGeom prst="wedgeRoundRectCallout">
            <a:avLst>
              <a:gd name="adj1" fmla="val -111069"/>
              <a:gd name="adj2" fmla="val -108102"/>
              <a:gd name="adj3" fmla="val 16667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 bIns="0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chemeClr val="tx1"/>
                </a:solidFill>
              </a:rPr>
              <a:t>Row/column length of matrices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724400" y="4343400"/>
            <a:ext cx="2514600" cy="1571625"/>
          </a:xfrm>
          <a:prstGeom prst="wedgeRoundRectCallout">
            <a:avLst>
              <a:gd name="adj1" fmla="val -103852"/>
              <a:gd name="adj2" fmla="val -143838"/>
              <a:gd name="adj3" fmla="val 16667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 bIns="0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Determine </a:t>
            </a:r>
            <a:r>
              <a:rPr lang="en-US" i="1" dirty="0" err="1">
                <a:solidFill>
                  <a:schemeClr val="tx1"/>
                </a:solidFill>
                <a:ea typeface="+mn-ea"/>
                <a:cs typeface="+mn-cs"/>
              </a:rPr>
              <a:t>submatrices</a:t>
            </a: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 by  index calculation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762000" y="3886200"/>
            <a:ext cx="2819400" cy="835025"/>
          </a:xfrm>
          <a:prstGeom prst="wedgeRoundRectCallout">
            <a:avLst>
              <a:gd name="adj1" fmla="val -33444"/>
              <a:gd name="adj2" fmla="val -203801"/>
              <a:gd name="adj3" fmla="val 16667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 bIns="0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Coarsen for efficiency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10" grpId="0" animBg="1" autoUpdateAnimBg="0"/>
      <p:bldP spid="1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ded Corner 11"/>
          <p:cNvSpPr>
            <a:spLocks noChangeArrowheads="1"/>
          </p:cNvSpPr>
          <p:nvPr/>
        </p:nvSpPr>
        <p:spPr bwMode="auto">
          <a:xfrm>
            <a:off x="381000" y="1371600"/>
            <a:ext cx="8153400" cy="4648200"/>
          </a:xfrm>
          <a:prstGeom prst="foldedCorner">
            <a:avLst>
              <a:gd name="adj" fmla="val 9741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T * D = new T[n*n];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20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MMult(C11, A11,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MMult(C12, A11, B12,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MMult(C22, A21, B12,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MMult(C21, A21,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MMult(D11, A12, B21,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MMult(D12, A12,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MMult(D22, A22,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MMult(D21,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MAdd(C, D, n); 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// C += D;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Matrix Addition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1905000" y="3962400"/>
            <a:ext cx="7010400" cy="25908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MAdd(T *C, T *D,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(int i=0; i&lt;n; ++i) {</a:t>
            </a:r>
            <a:endParaRPr lang="en-US" sz="2200" i="1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(int j=0; j&lt;n; ++j)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C[n*i+j] += D[n*i+j];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Matrix Addition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066800" y="1295400"/>
            <a:ext cx="7010400" cy="25908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MAdd(T *C, T *D,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(int i=0; i&lt;n; ++i) {</a:t>
            </a:r>
            <a:endParaRPr lang="en-US" sz="2200" i="1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(int j=0; j&lt;n; ++j)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C[n*i+j] += D[n*i+j];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4052888"/>
            <a:ext cx="4495800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24082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4567238"/>
            <a:ext cx="2971800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 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4038600"/>
            <a:ext cx="3962400" cy="519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(n) =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4572000"/>
            <a:ext cx="4800600" cy="519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2454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3200400" y="4419600"/>
            <a:ext cx="20574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953000" y="4953000"/>
            <a:ext cx="3886200" cy="1571625"/>
          </a:xfrm>
          <a:prstGeom prst="wedgeRoundRectCallout">
            <a:avLst>
              <a:gd name="adj1" fmla="val -71241"/>
              <a:gd name="adj2" fmla="val -39597"/>
              <a:gd name="adj3" fmla="val 16667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 bIns="0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chemeClr val="tx1"/>
                </a:solidFill>
              </a:rPr>
              <a:t>Nested cilk_for statements have the same </a:t>
            </a:r>
            <a:r>
              <a:rPr lang="en-US">
                <a:solidFill>
                  <a:schemeClr val="tx1"/>
                </a:solidFill>
              </a:rPr>
              <a:t>Θ(lg n) </a:t>
            </a:r>
            <a:r>
              <a:rPr lang="en-US" i="1">
                <a:solidFill>
                  <a:schemeClr val="tx1"/>
                </a:solidFill>
              </a:rPr>
              <a:t>span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of Matrix Multiplication</a:t>
            </a:r>
            <a:endParaRPr lang="en-US" sz="4400">
              <a:solidFill>
                <a:schemeClr val="accent2"/>
              </a:solidFill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533400" y="1219200"/>
            <a:ext cx="8153400" cy="37338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T * D = new T [n*n];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20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MMult(C11, A11,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MMult(C12, A11, B12,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827F77"/>
                </a:solidFill>
                <a:sym typeface="Times New Roman" pitchFamily="18" charset="0"/>
              </a:rPr>
              <a:t>⋮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MMult(D22, A22,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MMult(D21,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MAdd(C, D, n); 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// C += D;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181600"/>
            <a:ext cx="7543800" cy="519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8M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 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5643563"/>
            <a:ext cx="7543800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8M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</a:t>
            </a:r>
            <a:r>
              <a:rPr lang="el-GR">
                <a:solidFill>
                  <a:srgbClr val="000000"/>
                </a:solidFill>
              </a:rPr>
              <a:t> 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61055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267200" y="2439988"/>
            <a:ext cx="3886200" cy="1484312"/>
          </a:xfrm>
          <a:prstGeom prst="wedgeRoundRectCallout">
            <a:avLst>
              <a:gd name="adj1" fmla="val -28431"/>
              <a:gd name="adj2" fmla="val 155181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1: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8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</a:t>
            </a: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5181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</a:t>
            </a:r>
            <a:r>
              <a:rPr lang="en-US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(n)	=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Span of Matrix Multiplication</a:t>
            </a:r>
            <a:endParaRPr lang="en-US" sz="4400">
              <a:solidFill>
                <a:schemeClr val="accent2"/>
              </a:solidFill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609600" y="1219200"/>
            <a:ext cx="8153400" cy="37338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T * D = new T [n*n];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20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MMult(C11, A11,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MMult(C12, A11, B12,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827F77"/>
                </a:solidFill>
                <a:sym typeface="Times New Roman" pitchFamily="18" charset="0"/>
              </a:rPr>
              <a:t>⋮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MMult(D22, A22,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MMult(D21,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MAdd(C, D, n, size); 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// C += D;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181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M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 A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643563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M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</a:t>
            </a:r>
            <a:r>
              <a:rPr lang="el-GR">
                <a:solidFill>
                  <a:srgbClr val="000000"/>
                </a:solidFill>
              </a:rPr>
              <a:t> Θ</a:t>
            </a:r>
            <a:r>
              <a:rPr lang="en-US">
                <a:solidFill>
                  <a:srgbClr val="000000"/>
                </a:solidFill>
              </a:rPr>
              <a:t>(lg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61055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267200" y="2592388"/>
            <a:ext cx="3962400" cy="1484312"/>
          </a:xfrm>
          <a:prstGeom prst="wedgeRoundRectCallout">
            <a:avLst>
              <a:gd name="adj1" fmla="val -30208"/>
              <a:gd name="adj2" fmla="val 15227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1 </a:t>
            </a:r>
            <a:r>
              <a:rPr lang="en-US">
                <a:solidFill>
                  <a:srgbClr val="000000"/>
                </a:solidFill>
              </a:rPr>
              <a:t>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  <p:sp>
        <p:nvSpPr>
          <p:cNvPr id="15" name="Left Brace 14"/>
          <p:cNvSpPr>
            <a:spLocks/>
          </p:cNvSpPr>
          <p:nvPr/>
        </p:nvSpPr>
        <p:spPr bwMode="auto">
          <a:xfrm>
            <a:off x="685800" y="2514600"/>
            <a:ext cx="228600" cy="1447800"/>
          </a:xfrm>
          <a:prstGeom prst="leftBrace">
            <a:avLst>
              <a:gd name="adj1" fmla="val 8327"/>
              <a:gd name="adj2" fmla="val 50000"/>
            </a:avLst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5953" y="2209800"/>
            <a:ext cx="615553" cy="20574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maximum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5181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M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5" grpId="0" animBg="1"/>
      <p:bldP spid="18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Lucida Sans Unicode"/>
        <a:cs typeface="Lucida Sans Unicode"/>
      </a:majorFont>
      <a:minorFont>
        <a:latin typeface="Lucida Sans Unicode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2637</TotalTime>
  <Words>2825</Words>
  <Application>Microsoft Macintosh PowerPoint</Application>
  <PresentationFormat>On-screen Show (4:3)</PresentationFormat>
  <Paragraphs>529</Paragraphs>
  <Slides>27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1_Default Design</vt:lpstr>
      <vt:lpstr>CS 240A :  Linear Algebra in Shared Memory with Cilk++</vt:lpstr>
      <vt:lpstr>Square-Matrix Multiplication</vt:lpstr>
      <vt:lpstr>Parallelizing Matrix Multiply</vt:lpstr>
      <vt:lpstr>Recursive Matrix Multiplication</vt:lpstr>
      <vt:lpstr>D&amp;C Matrix Multiplication</vt:lpstr>
      <vt:lpstr>Matrix Addition</vt:lpstr>
      <vt:lpstr>Analysis of Matrix Addition</vt:lpstr>
      <vt:lpstr>Work of Matrix Multiplication</vt:lpstr>
      <vt:lpstr>Span of Matrix Multiplication</vt:lpstr>
      <vt:lpstr>Parallelism of Matrix Multiply</vt:lpstr>
      <vt:lpstr>Stack Temporaries</vt:lpstr>
      <vt:lpstr>No-Temp Matrix Multiplication</vt:lpstr>
      <vt:lpstr>Work of No-Temp Multiply</vt:lpstr>
      <vt:lpstr>Span of No-Temp Multiply</vt:lpstr>
      <vt:lpstr>Parallelism of No-Temp Multiply</vt:lpstr>
      <vt:lpstr>How general was that? </vt:lpstr>
      <vt:lpstr>General Matrix Multiplication</vt:lpstr>
      <vt:lpstr>Parallelizing General MMult</vt:lpstr>
      <vt:lpstr>Split m</vt:lpstr>
      <vt:lpstr>Split n</vt:lpstr>
      <vt:lpstr>Split k</vt:lpstr>
      <vt:lpstr>Matrix-Vector Multiplication</vt:lpstr>
      <vt:lpstr>Matrix-Vector Multiplication</vt:lpstr>
      <vt:lpstr>Matrix-Transpose x Vector</vt:lpstr>
      <vt:lpstr>Matrix-Transpose x Vector</vt:lpstr>
      <vt:lpstr>Hyperobjects</vt:lpstr>
      <vt:lpstr>Hyperobject solution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30</cp:revision>
  <dcterms:created xsi:type="dcterms:W3CDTF">2009-01-20T05:44:33Z</dcterms:created>
  <dcterms:modified xsi:type="dcterms:W3CDTF">2012-05-01T15:40:32Z</dcterms:modified>
</cp:coreProperties>
</file>