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9"/>
  </p:notesMasterIdLst>
  <p:sldIdLst>
    <p:sldId id="258" r:id="rId2"/>
    <p:sldId id="295" r:id="rId3"/>
    <p:sldId id="296" r:id="rId4"/>
    <p:sldId id="297" r:id="rId5"/>
    <p:sldId id="298" r:id="rId6"/>
    <p:sldId id="299" r:id="rId7"/>
    <p:sldId id="300" r:id="rId8"/>
    <p:sldId id="302" r:id="rId9"/>
    <p:sldId id="303" r:id="rId10"/>
    <p:sldId id="304" r:id="rId11"/>
    <p:sldId id="305" r:id="rId12"/>
    <p:sldId id="306" r:id="rId13"/>
    <p:sldId id="307" r:id="rId14"/>
    <p:sldId id="308" r:id="rId15"/>
    <p:sldId id="309" r:id="rId16"/>
    <p:sldId id="310" r:id="rId17"/>
    <p:sldId id="311" r:id="rId18"/>
    <p:sldId id="312" r:id="rId19"/>
    <p:sldId id="313" r:id="rId20"/>
    <p:sldId id="314" r:id="rId21"/>
    <p:sldId id="315" r:id="rId22"/>
    <p:sldId id="316" r:id="rId23"/>
    <p:sldId id="317" r:id="rId24"/>
    <p:sldId id="318" r:id="rId25"/>
    <p:sldId id="320" r:id="rId26"/>
    <p:sldId id="321" r:id="rId27"/>
    <p:sldId id="323" r:id="rId28"/>
  </p:sldIdLst>
  <p:sldSz cx="9144000" cy="6858000" type="screen4x3"/>
  <p:notesSz cx="6858000" cy="9144000"/>
  <p:defaultTextStyle>
    <a:defPPr>
      <a:defRPr lang="en-US"/>
    </a:defPPr>
    <a:lvl1pPr algn="l" rtl="0" fontAlgn="base">
      <a:lnSpc>
        <a:spcPct val="80000"/>
      </a:lnSpc>
      <a:spcBef>
        <a:spcPct val="20000"/>
      </a:spcBef>
      <a:spcAft>
        <a:spcPct val="0"/>
      </a:spcAft>
      <a:buClr>
        <a:srgbClr val="0093D0"/>
      </a:buClr>
      <a:buSzPct val="100000"/>
      <a:buChar char="•"/>
      <a:defRPr sz="2800" kern="1200">
        <a:solidFill>
          <a:srgbClr val="585650"/>
        </a:solidFill>
        <a:latin typeface="Lucida Sans Unicode" pitchFamily="34" charset="0"/>
        <a:ea typeface="Lucida Sans Unicode" pitchFamily="34" charset="0"/>
        <a:cs typeface="Lucida Sans Unicode" pitchFamily="34" charset="0"/>
      </a:defRPr>
    </a:lvl1pPr>
    <a:lvl2pPr marL="457200" algn="l" rtl="0" fontAlgn="base">
      <a:lnSpc>
        <a:spcPct val="80000"/>
      </a:lnSpc>
      <a:spcBef>
        <a:spcPct val="20000"/>
      </a:spcBef>
      <a:spcAft>
        <a:spcPct val="0"/>
      </a:spcAft>
      <a:buClr>
        <a:srgbClr val="0093D0"/>
      </a:buClr>
      <a:buSzPct val="100000"/>
      <a:buChar char="•"/>
      <a:defRPr sz="2800" kern="1200">
        <a:solidFill>
          <a:srgbClr val="585650"/>
        </a:solidFill>
        <a:latin typeface="Lucida Sans Unicode" pitchFamily="34" charset="0"/>
        <a:ea typeface="Lucida Sans Unicode" pitchFamily="34" charset="0"/>
        <a:cs typeface="Lucida Sans Unicode" pitchFamily="34" charset="0"/>
      </a:defRPr>
    </a:lvl2pPr>
    <a:lvl3pPr marL="914400" algn="l" rtl="0" fontAlgn="base">
      <a:lnSpc>
        <a:spcPct val="80000"/>
      </a:lnSpc>
      <a:spcBef>
        <a:spcPct val="20000"/>
      </a:spcBef>
      <a:spcAft>
        <a:spcPct val="0"/>
      </a:spcAft>
      <a:buClr>
        <a:srgbClr val="0093D0"/>
      </a:buClr>
      <a:buSzPct val="100000"/>
      <a:buChar char="•"/>
      <a:defRPr sz="2800" kern="1200">
        <a:solidFill>
          <a:srgbClr val="585650"/>
        </a:solidFill>
        <a:latin typeface="Lucida Sans Unicode" pitchFamily="34" charset="0"/>
        <a:ea typeface="Lucida Sans Unicode" pitchFamily="34" charset="0"/>
        <a:cs typeface="Lucida Sans Unicode" pitchFamily="34" charset="0"/>
      </a:defRPr>
    </a:lvl3pPr>
    <a:lvl4pPr marL="1371600" algn="l" rtl="0" fontAlgn="base">
      <a:lnSpc>
        <a:spcPct val="80000"/>
      </a:lnSpc>
      <a:spcBef>
        <a:spcPct val="20000"/>
      </a:spcBef>
      <a:spcAft>
        <a:spcPct val="0"/>
      </a:spcAft>
      <a:buClr>
        <a:srgbClr val="0093D0"/>
      </a:buClr>
      <a:buSzPct val="100000"/>
      <a:buChar char="•"/>
      <a:defRPr sz="2800" kern="1200">
        <a:solidFill>
          <a:srgbClr val="585650"/>
        </a:solidFill>
        <a:latin typeface="Lucida Sans Unicode" pitchFamily="34" charset="0"/>
        <a:ea typeface="Lucida Sans Unicode" pitchFamily="34" charset="0"/>
        <a:cs typeface="Lucida Sans Unicode" pitchFamily="34" charset="0"/>
      </a:defRPr>
    </a:lvl4pPr>
    <a:lvl5pPr marL="1828800" algn="l" rtl="0" fontAlgn="base">
      <a:lnSpc>
        <a:spcPct val="80000"/>
      </a:lnSpc>
      <a:spcBef>
        <a:spcPct val="20000"/>
      </a:spcBef>
      <a:spcAft>
        <a:spcPct val="0"/>
      </a:spcAft>
      <a:buClr>
        <a:srgbClr val="0093D0"/>
      </a:buClr>
      <a:buSzPct val="100000"/>
      <a:buChar char="•"/>
      <a:defRPr sz="2800" kern="1200">
        <a:solidFill>
          <a:srgbClr val="585650"/>
        </a:solidFill>
        <a:latin typeface="Lucida Sans Unicode" pitchFamily="34" charset="0"/>
        <a:ea typeface="Lucida Sans Unicode" pitchFamily="34" charset="0"/>
        <a:cs typeface="Lucida Sans Unicode" pitchFamily="34" charset="0"/>
      </a:defRPr>
    </a:lvl5pPr>
    <a:lvl6pPr marL="2286000" algn="l" defTabSz="914400" rtl="0" eaLnBrk="1" latinLnBrk="0" hangingPunct="1">
      <a:defRPr sz="2800" kern="1200">
        <a:solidFill>
          <a:srgbClr val="585650"/>
        </a:solidFill>
        <a:latin typeface="Lucida Sans Unicode" pitchFamily="34" charset="0"/>
        <a:ea typeface="Lucida Sans Unicode" pitchFamily="34" charset="0"/>
        <a:cs typeface="Lucida Sans Unicode" pitchFamily="34" charset="0"/>
      </a:defRPr>
    </a:lvl6pPr>
    <a:lvl7pPr marL="2743200" algn="l" defTabSz="914400" rtl="0" eaLnBrk="1" latinLnBrk="0" hangingPunct="1">
      <a:defRPr sz="2800" kern="1200">
        <a:solidFill>
          <a:srgbClr val="585650"/>
        </a:solidFill>
        <a:latin typeface="Lucida Sans Unicode" pitchFamily="34" charset="0"/>
        <a:ea typeface="Lucida Sans Unicode" pitchFamily="34" charset="0"/>
        <a:cs typeface="Lucida Sans Unicode" pitchFamily="34" charset="0"/>
      </a:defRPr>
    </a:lvl7pPr>
    <a:lvl8pPr marL="3200400" algn="l" defTabSz="914400" rtl="0" eaLnBrk="1" latinLnBrk="0" hangingPunct="1">
      <a:defRPr sz="2800" kern="1200">
        <a:solidFill>
          <a:srgbClr val="585650"/>
        </a:solidFill>
        <a:latin typeface="Lucida Sans Unicode" pitchFamily="34" charset="0"/>
        <a:ea typeface="Lucida Sans Unicode" pitchFamily="34" charset="0"/>
        <a:cs typeface="Lucida Sans Unicode" pitchFamily="34" charset="0"/>
      </a:defRPr>
    </a:lvl8pPr>
    <a:lvl9pPr marL="3657600" algn="l" defTabSz="914400" rtl="0" eaLnBrk="1" latinLnBrk="0" hangingPunct="1">
      <a:defRPr sz="2800" kern="1200">
        <a:solidFill>
          <a:srgbClr val="585650"/>
        </a:solidFill>
        <a:latin typeface="Lucida Sans Unicode" pitchFamily="34" charset="0"/>
        <a:ea typeface="Lucida Sans Unicode" pitchFamily="34" charset="0"/>
        <a:cs typeface="Lucida Sans Unicode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FF0000"/>
    <a:srgbClr val="0033CC"/>
    <a:srgbClr val="000000"/>
    <a:srgbClr val="FFFFCC"/>
    <a:srgbClr val="FFFFFF"/>
    <a:srgbClr val="993300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88455" autoAdjust="0"/>
  </p:normalViewPr>
  <p:slideViewPr>
    <p:cSldViewPr>
      <p:cViewPr varScale="1">
        <p:scale>
          <a:sx n="113" d="100"/>
          <a:sy n="113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9" d="100"/>
        <a:sy n="8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05B00922-E86E-4939-9792-A591EF6B2F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090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786389-4084-4952-ACB7-7AA6A9F6BA69}" type="slidenum">
              <a:rPr lang="en-US"/>
              <a:pPr/>
              <a:t>2</a:t>
            </a:fld>
            <a:endParaRPr lang="en-US"/>
          </a:p>
        </p:txBody>
      </p:sp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 lIns="92937" tIns="46468" rIns="92937" bIns="464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8BBA2D-4205-46B9-9DA4-8105F2C842BD}" type="slidenum">
              <a:rPr lang="en-US"/>
              <a:pPr/>
              <a:t>12</a:t>
            </a:fld>
            <a:endParaRPr lang="en-US"/>
          </a:p>
        </p:txBody>
      </p:sp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 lIns="92937" tIns="46468" rIns="92937" bIns="464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E9F43A-A6E1-4409-9668-F54891C270D6}" type="slidenum">
              <a:rPr lang="en-US"/>
              <a:pPr/>
              <a:t>13</a:t>
            </a:fld>
            <a:endParaRPr lang="en-US"/>
          </a:p>
        </p:txBody>
      </p:sp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 lIns="92937" tIns="46468" rIns="92937" bIns="464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65D0A2-E097-4D32-BBC6-782AC567DC39}" type="slidenum">
              <a:rPr lang="en-US"/>
              <a:pPr/>
              <a:t>14</a:t>
            </a:fld>
            <a:endParaRPr lang="en-US"/>
          </a:p>
        </p:txBody>
      </p:sp>
      <p:sp>
        <p:nvSpPr>
          <p:cNvPr id="16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 lIns="92937" tIns="46468" rIns="92937" bIns="464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5012D7-A502-4E08-8B81-D7FEF42CC80A}" type="slidenum">
              <a:rPr lang="en-US"/>
              <a:pPr/>
              <a:t>15</a:t>
            </a:fld>
            <a:endParaRPr lang="en-US"/>
          </a:p>
        </p:txBody>
      </p:sp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 lIns="92937" tIns="46468" rIns="92937" bIns="464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D0C96E-0670-4ACF-9793-D4CE349A65B7}" type="slidenum">
              <a:rPr lang="en-US"/>
              <a:pPr/>
              <a:t>17</a:t>
            </a:fld>
            <a:endParaRPr lang="en-US"/>
          </a:p>
        </p:txBody>
      </p:sp>
      <p:sp>
        <p:nvSpPr>
          <p:cNvPr id="16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 lIns="92937" tIns="46468" rIns="92937" bIns="464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7E8D1B-3A10-4F00-BB03-79999FDD9D79}" type="slidenum">
              <a:rPr lang="en-US"/>
              <a:pPr/>
              <a:t>18</a:t>
            </a:fld>
            <a:endParaRPr lang="en-US"/>
          </a:p>
        </p:txBody>
      </p:sp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 lIns="92937" tIns="46468" rIns="92937" bIns="464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05CC6D-E4DB-4BAD-8125-EB0A1AB0A46C}" type="slidenum">
              <a:rPr lang="en-US"/>
              <a:pPr/>
              <a:t>22</a:t>
            </a:fld>
            <a:endParaRPr lang="en-US"/>
          </a:p>
        </p:txBody>
      </p:sp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 lIns="92937" tIns="46468" rIns="92937" bIns="464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05CC6D-E4DB-4BAD-8125-EB0A1AB0A46C}" type="slidenum">
              <a:rPr lang="en-US"/>
              <a:pPr/>
              <a:t>24</a:t>
            </a:fld>
            <a:endParaRPr lang="en-US"/>
          </a:p>
        </p:txBody>
      </p:sp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 lIns="92937" tIns="46468" rIns="92937" bIns="464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continuation is the portion of the parent</a:t>
            </a:r>
            <a:r>
              <a:rPr lang="en-US" baseline="0" dirty="0" smtClean="0"/>
              <a:t> procedure that follows the spawn in the dynamic execution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B00922-E86E-4939-9792-A591EF6B2F23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continuation is the portion of the parent</a:t>
            </a:r>
            <a:r>
              <a:rPr lang="en-US" baseline="0" dirty="0" smtClean="0"/>
              <a:t> procedure that follows the spawn in the dynamic execution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B00922-E86E-4939-9792-A591EF6B2F23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D4513A-19DB-4234-9E0C-F3A85C3C1917}" type="slidenum">
              <a:rPr lang="en-US"/>
              <a:pPr/>
              <a:t>4</a:t>
            </a:fld>
            <a:endParaRPr lang="en-US"/>
          </a:p>
        </p:txBody>
      </p:sp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 lIns="92937" tIns="46468" rIns="92937" bIns="464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C49832-ECEF-4A13-9542-554B6B9187F7}" type="slidenum">
              <a:rPr lang="en-US"/>
              <a:pPr/>
              <a:t>5</a:t>
            </a:fld>
            <a:endParaRPr lang="en-US"/>
          </a:p>
        </p:txBody>
      </p:sp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 lIns="92937" tIns="46468" rIns="92937" bIns="464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10E1FA-325B-444C-96E6-FD7C7F45B2FC}" type="slidenum">
              <a:rPr lang="en-US"/>
              <a:pPr/>
              <a:t>6</a:t>
            </a:fld>
            <a:endParaRPr lang="en-US"/>
          </a:p>
        </p:txBody>
      </p:sp>
      <p:sp>
        <p:nvSpPr>
          <p:cNvPr id="14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 lIns="92937" tIns="46468" rIns="92937" bIns="464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169393-5A7C-4D82-BB29-E0E7AA933077}" type="slidenum">
              <a:rPr lang="en-US"/>
              <a:pPr/>
              <a:t>7</a:t>
            </a:fld>
            <a:endParaRPr lang="en-US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 lIns="92937" tIns="46468" rIns="92937" bIns="464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E05D50-D0C8-474A-B98D-BB7C98C4BBD7}" type="slidenum">
              <a:rPr lang="en-US"/>
              <a:pPr/>
              <a:t>8</a:t>
            </a:fld>
            <a:endParaRPr lang="en-US"/>
          </a:p>
        </p:txBody>
      </p:sp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 lIns="92937" tIns="46468" rIns="92937" bIns="464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261541-6A69-4E17-A502-92EB3EDEC691}" type="slidenum">
              <a:rPr lang="en-US"/>
              <a:pPr/>
              <a:t>9</a:t>
            </a:fld>
            <a:endParaRPr lang="en-US"/>
          </a:p>
        </p:txBody>
      </p:sp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 lIns="92937" tIns="46468" rIns="92937" bIns="464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957DA5-2AFD-4BE5-A76B-2DF2FB6620BD}" type="slidenum">
              <a:rPr lang="en-US"/>
              <a:pPr/>
              <a:t>10</a:t>
            </a:fld>
            <a:endParaRPr lang="en-US"/>
          </a:p>
        </p:txBody>
      </p:sp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 lIns="92937" tIns="46468" rIns="92937" bIns="464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5956E5-1DAB-4615-BEC8-9BC93249D054}" type="slidenum">
              <a:rPr lang="en-US"/>
              <a:pPr/>
              <a:t>11</a:t>
            </a:fld>
            <a:endParaRPr lang="en-US"/>
          </a:p>
        </p:txBody>
      </p:sp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 lIns="92937" tIns="46468" rIns="92937" bIns="46468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4200" y="63500"/>
            <a:ext cx="2209800" cy="6261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63500"/>
            <a:ext cx="6477000" cy="6261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08100"/>
            <a:ext cx="3806825" cy="5016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308100"/>
            <a:ext cx="3808413" cy="5016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63500"/>
            <a:ext cx="8839200" cy="912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the title text format</a:t>
            </a:r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08100"/>
            <a:ext cx="7767638" cy="5016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the outline text format</a:t>
            </a:r>
          </a:p>
          <a:p>
            <a:pPr lvl="1"/>
            <a:r>
              <a:rPr lang="en-US" smtClean="0"/>
              <a:t>Second Outline Level</a:t>
            </a:r>
          </a:p>
          <a:p>
            <a:pPr lvl="2"/>
            <a:r>
              <a:rPr lang="en-US" smtClean="0"/>
              <a:t>Third Outline Level</a:t>
            </a:r>
          </a:p>
          <a:p>
            <a:pPr lvl="3"/>
            <a:r>
              <a:rPr lang="en-US" smtClean="0"/>
              <a:t>Fourth Outline Level</a:t>
            </a:r>
          </a:p>
          <a:p>
            <a:pPr lvl="4"/>
            <a:r>
              <a:rPr lang="en-US" smtClean="0"/>
              <a:t>Fifth Outline Level</a:t>
            </a:r>
          </a:p>
          <a:p>
            <a:pPr lvl="4"/>
            <a:r>
              <a:rPr lang="en-US" smtClean="0"/>
              <a:t>Sixth Outline Level</a:t>
            </a:r>
          </a:p>
          <a:p>
            <a:pPr lvl="4"/>
            <a:r>
              <a:rPr lang="en-US" smtClean="0"/>
              <a:t>Seventh Outline Level</a:t>
            </a:r>
          </a:p>
          <a:p>
            <a:pPr lvl="4"/>
            <a:r>
              <a:rPr lang="en-US" smtClean="0"/>
              <a:t>Eighth Outline Level</a:t>
            </a:r>
          </a:p>
          <a:p>
            <a:pPr lvl="4"/>
            <a:r>
              <a:rPr lang="en-US" smtClean="0"/>
              <a:t>Ninth Outline Level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0" y="6557963"/>
            <a:ext cx="9144000" cy="274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>
            <a:spAutoFit/>
          </a:bodyPr>
          <a:lstStyle/>
          <a:p>
            <a:pPr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3333CC"/>
              </a:buClr>
              <a:buFont typeface="Lucida Sans Unicode" pitchFamily="34" charset="0"/>
              <a:buNone/>
              <a:tabLst>
                <a:tab pos="4456113" algn="ctr"/>
                <a:tab pos="8686800" algn="l"/>
                <a:tab pos="9144000" algn="l"/>
              </a:tabLst>
              <a:defRPr/>
            </a:pPr>
            <a:r>
              <a:rPr lang="en-US" sz="1200" i="1" dirty="0">
                <a:solidFill>
                  <a:srgbClr val="0093D0"/>
                </a:solidFill>
                <a:ea typeface="Arial Unicode MS" pitchFamily="34" charset="-128"/>
                <a:cs typeface="+mn-cs"/>
              </a:rPr>
              <a:t>		</a:t>
            </a:r>
            <a:fld id="{00FA033F-277E-47F8-B74B-ABE4FF9B3E63}" type="slidenum">
              <a:rPr lang="en-US" sz="1200" i="1">
                <a:solidFill>
                  <a:srgbClr val="0093D0"/>
                </a:solidFill>
                <a:ea typeface="Arial Unicode MS" pitchFamily="34" charset="-128"/>
                <a:cs typeface="+mn-cs"/>
              </a:rPr>
              <a:pPr defTabSz="457200" eaLnBrk="0" hangingPunct="0">
                <a:lnSpc>
                  <a:spcPct val="100000"/>
                </a:lnSpc>
                <a:spcBef>
                  <a:spcPct val="0"/>
                </a:spcBef>
                <a:buClr>
                  <a:srgbClr val="3333CC"/>
                </a:buClr>
                <a:buFont typeface="Lucida Sans Unicode" pitchFamily="34" charset="0"/>
                <a:buNone/>
                <a:tabLst>
                  <a:tab pos="4456113" algn="ctr"/>
                  <a:tab pos="8686800" algn="l"/>
                  <a:tab pos="9144000" algn="l"/>
                </a:tabLst>
                <a:defRPr/>
              </a:pPr>
              <a:t>‹#›</a:t>
            </a:fld>
            <a:endParaRPr lang="en-US" sz="1200" i="1" dirty="0">
              <a:solidFill>
                <a:srgbClr val="0093D0"/>
              </a:solidFill>
              <a:ea typeface="Arial Unicode MS" pitchFamily="34" charset="-128"/>
              <a:cs typeface="+mn-cs"/>
            </a:endParaRP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9525">
            <a:solidFill>
              <a:srgbClr val="827F77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ea typeface="+mn-ea"/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1600200" y="4953000"/>
            <a:ext cx="3810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36550" indent="-336550" defTabSz="457200" eaLnBrk="0" hangingPunct="0">
              <a:lnSpc>
                <a:spcPct val="100000"/>
              </a:lnSpc>
              <a:spcBef>
                <a:spcPct val="5000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endParaRPr lang="en-US" sz="2400">
              <a:solidFill>
                <a:srgbClr val="000000"/>
              </a:solidFill>
              <a:ea typeface="Arial Unicode MS" pitchFamily="34" charset="-128"/>
              <a:cs typeface="+mn-cs"/>
            </a:endParaRP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1443038" y="5565775"/>
            <a:ext cx="51816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36550" indent="-336550" defTabSz="457200" eaLnBrk="0" hangingPunct="0">
              <a:lnSpc>
                <a:spcPct val="100000"/>
              </a:lnSpc>
              <a:spcBef>
                <a:spcPct val="5000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endParaRPr lang="en-US" sz="3200">
              <a:solidFill>
                <a:srgbClr val="000000"/>
              </a:solidFill>
              <a:ea typeface="Arial Unicode MS" pitchFamily="34" charset="-128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457200" rtl="0" fontAlgn="base">
        <a:lnSpc>
          <a:spcPct val="86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Lucida Sans Unicode" pitchFamily="34" charset="0"/>
        <a:defRPr sz="48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457200" rtl="0" fontAlgn="base">
        <a:lnSpc>
          <a:spcPct val="86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Lucida Sans Unicode" pitchFamily="34" charset="0"/>
        <a:defRPr sz="4800" b="1">
          <a:solidFill>
            <a:schemeClr val="tx2"/>
          </a:solidFill>
          <a:latin typeface="HandelGotDBol"/>
          <a:ea typeface="Lucida Sans Unicode" pitchFamily="34" charset="0"/>
          <a:cs typeface="Lucida Sans Unicode" pitchFamily="34" charset="0"/>
        </a:defRPr>
      </a:lvl2pPr>
      <a:lvl3pPr algn="l" defTabSz="457200" rtl="0" fontAlgn="base">
        <a:lnSpc>
          <a:spcPct val="86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Lucida Sans Unicode" pitchFamily="34" charset="0"/>
        <a:defRPr sz="4800" b="1">
          <a:solidFill>
            <a:schemeClr val="tx2"/>
          </a:solidFill>
          <a:latin typeface="HandelGotDBol"/>
          <a:ea typeface="Lucida Sans Unicode" pitchFamily="34" charset="0"/>
          <a:cs typeface="Lucida Sans Unicode" pitchFamily="34" charset="0"/>
        </a:defRPr>
      </a:lvl3pPr>
      <a:lvl4pPr algn="l" defTabSz="457200" rtl="0" fontAlgn="base">
        <a:lnSpc>
          <a:spcPct val="86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Lucida Sans Unicode" pitchFamily="34" charset="0"/>
        <a:defRPr sz="4800" b="1">
          <a:solidFill>
            <a:schemeClr val="tx2"/>
          </a:solidFill>
          <a:latin typeface="HandelGotDBol"/>
          <a:ea typeface="Lucida Sans Unicode" pitchFamily="34" charset="0"/>
          <a:cs typeface="Lucida Sans Unicode" pitchFamily="34" charset="0"/>
        </a:defRPr>
      </a:lvl4pPr>
      <a:lvl5pPr algn="l" defTabSz="457200" rtl="0" fontAlgn="base">
        <a:lnSpc>
          <a:spcPct val="86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Lucida Sans Unicode" pitchFamily="34" charset="0"/>
        <a:defRPr sz="4800" b="1">
          <a:solidFill>
            <a:schemeClr val="tx2"/>
          </a:solidFill>
          <a:latin typeface="HandelGotDBol"/>
          <a:ea typeface="Lucida Sans Unicode" pitchFamily="34" charset="0"/>
          <a:cs typeface="Lucida Sans Unicode" pitchFamily="34" charset="0"/>
        </a:defRPr>
      </a:lvl5pPr>
      <a:lvl6pPr marL="457200" algn="l" defTabSz="457200" rtl="0" fontAlgn="base">
        <a:lnSpc>
          <a:spcPct val="86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Lucida Sans Unicode" pitchFamily="34" charset="0"/>
        <a:defRPr sz="4800" b="1">
          <a:solidFill>
            <a:schemeClr val="tx2"/>
          </a:solidFill>
          <a:latin typeface="HandelGotDBol"/>
          <a:ea typeface="Lucida Sans Unicode" pitchFamily="34" charset="0"/>
          <a:cs typeface="Lucida Sans Unicode" pitchFamily="34" charset="0"/>
        </a:defRPr>
      </a:lvl6pPr>
      <a:lvl7pPr marL="914400" algn="l" defTabSz="457200" rtl="0" fontAlgn="base">
        <a:lnSpc>
          <a:spcPct val="86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Lucida Sans Unicode" pitchFamily="34" charset="0"/>
        <a:defRPr sz="4800" b="1">
          <a:solidFill>
            <a:schemeClr val="tx2"/>
          </a:solidFill>
          <a:latin typeface="HandelGotDBol"/>
          <a:ea typeface="Lucida Sans Unicode" pitchFamily="34" charset="0"/>
          <a:cs typeface="Lucida Sans Unicode" pitchFamily="34" charset="0"/>
        </a:defRPr>
      </a:lvl7pPr>
      <a:lvl8pPr marL="1371600" algn="l" defTabSz="457200" rtl="0" fontAlgn="base">
        <a:lnSpc>
          <a:spcPct val="86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Lucida Sans Unicode" pitchFamily="34" charset="0"/>
        <a:defRPr sz="4800" b="1">
          <a:solidFill>
            <a:schemeClr val="tx2"/>
          </a:solidFill>
          <a:latin typeface="HandelGotDBol"/>
          <a:ea typeface="Lucida Sans Unicode" pitchFamily="34" charset="0"/>
          <a:cs typeface="Lucida Sans Unicode" pitchFamily="34" charset="0"/>
        </a:defRPr>
      </a:lvl8pPr>
      <a:lvl9pPr marL="1828800" algn="l" defTabSz="457200" rtl="0" fontAlgn="base">
        <a:lnSpc>
          <a:spcPct val="86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Lucida Sans Unicode" pitchFamily="34" charset="0"/>
        <a:defRPr sz="4800" b="1">
          <a:solidFill>
            <a:schemeClr val="tx2"/>
          </a:solidFill>
          <a:latin typeface="HandelGotDBol"/>
          <a:ea typeface="Lucida Sans Unicode" pitchFamily="34" charset="0"/>
          <a:cs typeface="Lucida Sans Unicode" pitchFamily="34" charset="0"/>
        </a:defRPr>
      </a:lvl9pPr>
    </p:titleStyle>
    <p:bodyStyle>
      <a:lvl1pPr marL="338138" indent="-338138" algn="l" defTabSz="457200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093D0"/>
        </a:buClr>
        <a:buSzPct val="100000"/>
        <a:buFont typeface="Lucida Sans Unicode" pitchFamily="34" charset="0"/>
        <a:buChar char="∙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38188" indent="-280988" algn="l" defTabSz="457200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093D0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093D0"/>
        </a:buClr>
        <a:buSzPct val="75000"/>
        <a:buFont typeface="Lucida Sans Unicode" pitchFamily="34" charset="0"/>
        <a:buChar char="♦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093D0"/>
        </a:buClr>
        <a:buSzPct val="100000"/>
        <a:buFont typeface="Lucida Sans Unicode" pitchFamily="34" charset="0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093D0"/>
        </a:buClr>
        <a:buSzPct val="100000"/>
        <a:buFont typeface="Lucida Sans Unicode" pitchFamily="34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093D0"/>
        </a:buClr>
        <a:buSzPct val="100000"/>
        <a:buFont typeface="Lucida Sans Unicode" pitchFamily="34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093D0"/>
        </a:buClr>
        <a:buSzPct val="100000"/>
        <a:buFont typeface="Lucida Sans Unicode" pitchFamily="34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093D0"/>
        </a:buClr>
        <a:buSzPct val="100000"/>
        <a:buFont typeface="Lucida Sans Unicode" pitchFamily="34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093D0"/>
        </a:buClr>
        <a:buSzPct val="100000"/>
        <a:buFont typeface="Lucida Sans Unicode" pitchFamily="34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447800"/>
            <a:ext cx="7924800" cy="1470025"/>
          </a:xfrm>
        </p:spPr>
        <p:txBody>
          <a:bodyPr/>
          <a:lstStyle/>
          <a:p>
            <a:pPr defTabSz="914400"/>
            <a:r>
              <a:rPr lang="en-US" sz="4000" b="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CS </a:t>
            </a:r>
            <a:r>
              <a:rPr lang="en-US" sz="4000" b="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240A </a:t>
            </a:r>
            <a:r>
              <a:rPr lang="en-US" sz="4000" b="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  </a:t>
            </a:r>
            <a:r>
              <a:rPr lang="en-US" sz="4000" b="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Linear Algebra </a:t>
            </a:r>
            <a:r>
              <a:rPr lang="en-US" sz="4000" b="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 </a:t>
            </a:r>
            <a:r>
              <a:rPr lang="en-US" sz="4000" b="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Shared Memory with </a:t>
            </a:r>
            <a:r>
              <a:rPr lang="en-US" sz="4000" b="0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Cilk</a:t>
            </a:r>
            <a:r>
              <a:rPr lang="en-US" sz="4000" b="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++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276600"/>
            <a:ext cx="7772400" cy="1905000"/>
          </a:xfrm>
        </p:spPr>
        <p:txBody>
          <a:bodyPr/>
          <a:lstStyle/>
          <a:p>
            <a:pPr defTabSz="914400">
              <a:lnSpc>
                <a:spcPct val="80000"/>
              </a:lnSpc>
            </a:pPr>
            <a:endParaRPr lang="en-US" dirty="0">
              <a:solidFill>
                <a:srgbClr val="585650"/>
              </a:solidFill>
            </a:endParaRPr>
          </a:p>
          <a:p>
            <a:pPr algn="l" defTabSz="914400">
              <a:lnSpc>
                <a:spcPct val="80000"/>
              </a:lnSpc>
              <a:buFontTx/>
              <a:buChar char="•"/>
            </a:pPr>
            <a:r>
              <a:rPr lang="en-US" dirty="0">
                <a:solidFill>
                  <a:srgbClr val="585650"/>
                </a:solidFill>
              </a:rPr>
              <a:t> Matrix-matrix multiplication</a:t>
            </a:r>
          </a:p>
          <a:p>
            <a:pPr algn="l" defTabSz="914400">
              <a:lnSpc>
                <a:spcPct val="80000"/>
              </a:lnSpc>
              <a:buFontTx/>
              <a:buChar char="•"/>
            </a:pPr>
            <a:r>
              <a:rPr lang="en-US" dirty="0">
                <a:solidFill>
                  <a:srgbClr val="585650"/>
                </a:solidFill>
              </a:rPr>
              <a:t> Matrix-vector </a:t>
            </a:r>
            <a:r>
              <a:rPr lang="en-US" dirty="0" smtClean="0">
                <a:solidFill>
                  <a:srgbClr val="585650"/>
                </a:solidFill>
              </a:rPr>
              <a:t>multiplication</a:t>
            </a:r>
          </a:p>
          <a:p>
            <a:pPr algn="l" defTabSz="914400">
              <a:lnSpc>
                <a:spcPct val="80000"/>
              </a:lnSpc>
              <a:buFontTx/>
              <a:buChar char="•"/>
            </a:pPr>
            <a:r>
              <a:rPr lang="en-US" dirty="0" smtClean="0">
                <a:solidFill>
                  <a:srgbClr val="585650"/>
                </a:solidFill>
              </a:rPr>
              <a:t> </a:t>
            </a:r>
            <a:r>
              <a:rPr lang="en-US" dirty="0" err="1" smtClean="0">
                <a:solidFill>
                  <a:srgbClr val="585650"/>
                </a:solidFill>
              </a:rPr>
              <a:t>Hyperobjects</a:t>
            </a:r>
            <a:endParaRPr lang="en-US" dirty="0">
              <a:solidFill>
                <a:srgbClr val="585650"/>
              </a:solidFill>
            </a:endParaRPr>
          </a:p>
          <a:p>
            <a:pPr defTabSz="914400">
              <a:lnSpc>
                <a:spcPct val="80000"/>
              </a:lnSpc>
            </a:pPr>
            <a:endParaRPr lang="en-US" sz="2400" dirty="0">
              <a:solidFill>
                <a:srgbClr val="58565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38200" y="6096000"/>
            <a:ext cx="6326188" cy="3667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>
                <a:solidFill>
                  <a:schemeClr val="bg2"/>
                </a:solidFill>
              </a:rPr>
              <a:t>Thanks to </a:t>
            </a:r>
            <a:r>
              <a:rPr lang="en-US" sz="1800" b="1">
                <a:solidFill>
                  <a:schemeClr val="tx1"/>
                </a:solidFill>
              </a:rPr>
              <a:t>Charles E. Leiserson for some of these slides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36538"/>
            <a:ext cx="9144000" cy="823912"/>
          </a:xfrm>
        </p:spPr>
        <p:txBody>
          <a:bodyPr anchor="t" anchorCtr="1">
            <a:spAutoFit/>
          </a:bodyPr>
          <a:lstStyle/>
          <a:p>
            <a:r>
              <a:rPr lang="en-US" sz="4400"/>
              <a:t>Parallelism of Matrix Multiply</a:t>
            </a:r>
          </a:p>
        </p:txBody>
      </p:sp>
      <p:grpSp>
        <p:nvGrpSpPr>
          <p:cNvPr id="151555" name="Group 18"/>
          <p:cNvGrpSpPr>
            <a:grpSpLocks/>
          </p:cNvGrpSpPr>
          <p:nvPr/>
        </p:nvGrpSpPr>
        <p:grpSpPr bwMode="auto">
          <a:xfrm>
            <a:off x="2251075" y="1666875"/>
            <a:ext cx="4835525" cy="1155700"/>
            <a:chOff x="1178" y="857"/>
            <a:chExt cx="3046" cy="728"/>
          </a:xfrm>
        </p:grpSpPr>
        <p:sp>
          <p:nvSpPr>
            <p:cNvPr id="151556" name="Rectangle 3"/>
            <p:cNvSpPr>
              <a:spLocks noChangeArrowheads="1"/>
            </p:cNvSpPr>
            <p:nvPr/>
          </p:nvSpPr>
          <p:spPr bwMode="auto">
            <a:xfrm>
              <a:off x="1979" y="857"/>
              <a:ext cx="2101" cy="275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ts val="400"/>
                </a:spcBef>
                <a:buClrTx/>
                <a:buSzTx/>
                <a:buFontTx/>
                <a:buNone/>
                <a:tabLst>
                  <a:tab pos="1252538" algn="r"/>
                  <a:tab pos="1487488" algn="ctr"/>
                  <a:tab pos="1709738" algn="l"/>
                </a:tabLst>
              </a:pPr>
              <a:r>
                <a:rPr lang="en-US">
                  <a:solidFill>
                    <a:srgbClr val="000000"/>
                  </a:solidFill>
                  <a:sym typeface="Times New Roman" pitchFamily="18" charset="0"/>
                </a:rPr>
                <a:t>	M</a:t>
              </a:r>
              <a:r>
                <a:rPr lang="en-US" baseline="-25000">
                  <a:solidFill>
                    <a:srgbClr val="000000"/>
                  </a:solidFill>
                  <a:sym typeface="Times New Roman" pitchFamily="18" charset="0"/>
                </a:rPr>
                <a:t>1</a:t>
              </a:r>
              <a:r>
                <a:rPr lang="en-US">
                  <a:solidFill>
                    <a:srgbClr val="000000"/>
                  </a:solidFill>
                  <a:sym typeface="Times New Roman" pitchFamily="18" charset="0"/>
                </a:rPr>
                <a:t>(n)	=	 </a:t>
              </a:r>
              <a:r>
                <a:rPr lang="el-GR">
                  <a:solidFill>
                    <a:srgbClr val="000000"/>
                  </a:solidFill>
                  <a:sym typeface="Symbol" pitchFamily="18" charset="2"/>
                </a:rPr>
                <a:t>Θ</a:t>
              </a:r>
              <a:r>
                <a:rPr lang="en-US">
                  <a:solidFill>
                    <a:srgbClr val="000000"/>
                  </a:solidFill>
                  <a:sym typeface="Times New Roman" pitchFamily="18" charset="0"/>
                </a:rPr>
                <a:t>(n</a:t>
              </a:r>
              <a:r>
                <a:rPr lang="en-US" baseline="30000">
                  <a:solidFill>
                    <a:srgbClr val="000000"/>
                  </a:solidFill>
                  <a:sym typeface="Times New Roman" pitchFamily="18" charset="0"/>
                </a:rPr>
                <a:t>3</a:t>
              </a:r>
              <a:r>
                <a:rPr lang="en-US">
                  <a:solidFill>
                    <a:srgbClr val="000000"/>
                  </a:solidFill>
                  <a:sym typeface="Times New Roman" pitchFamily="18" charset="0"/>
                </a:rPr>
                <a:t>)</a:t>
              </a:r>
            </a:p>
          </p:txBody>
        </p:sp>
        <p:sp>
          <p:nvSpPr>
            <p:cNvPr id="151557" name="Rectangle 4"/>
            <p:cNvSpPr>
              <a:spLocks noChangeArrowheads="1"/>
            </p:cNvSpPr>
            <p:nvPr/>
          </p:nvSpPr>
          <p:spPr bwMode="auto">
            <a:xfrm>
              <a:off x="1178" y="857"/>
              <a:ext cx="746" cy="289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b="1" i="1">
                  <a:solidFill>
                    <a:schemeClr val="accent2"/>
                  </a:solidFill>
                </a:rPr>
                <a:t>Work:</a:t>
              </a:r>
            </a:p>
          </p:txBody>
        </p:sp>
        <p:sp>
          <p:nvSpPr>
            <p:cNvPr id="151558" name="Rectangle 5"/>
            <p:cNvSpPr>
              <a:spLocks noChangeArrowheads="1"/>
            </p:cNvSpPr>
            <p:nvPr/>
          </p:nvSpPr>
          <p:spPr bwMode="auto">
            <a:xfrm>
              <a:off x="1979" y="1296"/>
              <a:ext cx="2245" cy="275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ts val="400"/>
                </a:spcBef>
                <a:buClrTx/>
                <a:buSzTx/>
                <a:buFontTx/>
                <a:buNone/>
                <a:tabLst>
                  <a:tab pos="1252538" algn="r"/>
                  <a:tab pos="1487488" algn="ctr"/>
                  <a:tab pos="1709738" algn="l"/>
                </a:tabLst>
              </a:pPr>
              <a:r>
                <a:rPr lang="en-US">
                  <a:solidFill>
                    <a:srgbClr val="000000"/>
                  </a:solidFill>
                  <a:sym typeface="Times New Roman" pitchFamily="18" charset="0"/>
                </a:rPr>
                <a:t>	M</a:t>
              </a:r>
              <a:r>
                <a:rPr lang="en-US" baseline="-25000">
                  <a:solidFill>
                    <a:srgbClr val="000000"/>
                  </a:solidFill>
                  <a:sym typeface="Times New Roman" pitchFamily="18" charset="0"/>
                </a:rPr>
                <a:t>∞</a:t>
              </a:r>
              <a:r>
                <a:rPr lang="en-US">
                  <a:solidFill>
                    <a:srgbClr val="000000"/>
                  </a:solidFill>
                  <a:sym typeface="Times New Roman" pitchFamily="18" charset="0"/>
                </a:rPr>
                <a:t>(n)	=	 </a:t>
              </a:r>
              <a:r>
                <a:rPr lang="el-GR">
                  <a:solidFill>
                    <a:srgbClr val="000000"/>
                  </a:solidFill>
                  <a:sym typeface="Symbol" pitchFamily="18" charset="2"/>
                </a:rPr>
                <a:t>Θ</a:t>
              </a:r>
              <a:r>
                <a:rPr lang="en-US">
                  <a:solidFill>
                    <a:srgbClr val="000000"/>
                  </a:solidFill>
                  <a:sym typeface="Times New Roman" pitchFamily="18" charset="0"/>
                </a:rPr>
                <a:t>(lg</a:t>
              </a:r>
              <a:r>
                <a:rPr lang="en-US" baseline="30000">
                  <a:solidFill>
                    <a:srgbClr val="000000"/>
                  </a:solidFill>
                  <a:sym typeface="Times New Roman" pitchFamily="18" charset="0"/>
                </a:rPr>
                <a:t>2</a:t>
              </a:r>
              <a:r>
                <a:rPr lang="en-US">
                  <a:solidFill>
                    <a:srgbClr val="000000"/>
                  </a:solidFill>
                  <a:sym typeface="Times New Roman" pitchFamily="18" charset="0"/>
                </a:rPr>
                <a:t>n)</a:t>
              </a:r>
            </a:p>
          </p:txBody>
        </p:sp>
        <p:sp>
          <p:nvSpPr>
            <p:cNvPr id="151559" name="Rectangle 6"/>
            <p:cNvSpPr>
              <a:spLocks noChangeArrowheads="1"/>
            </p:cNvSpPr>
            <p:nvPr/>
          </p:nvSpPr>
          <p:spPr bwMode="auto">
            <a:xfrm>
              <a:off x="1206" y="1296"/>
              <a:ext cx="718" cy="289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b="1" i="1">
                  <a:solidFill>
                    <a:schemeClr val="accent2"/>
                  </a:solidFill>
                </a:rPr>
                <a:t>Span: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1477963" y="3825875"/>
            <a:ext cx="6064250" cy="1047750"/>
            <a:chOff x="702" y="2558"/>
            <a:chExt cx="3820" cy="660"/>
          </a:xfrm>
        </p:grpSpPr>
        <p:sp>
          <p:nvSpPr>
            <p:cNvPr id="151561" name="Text Box 9"/>
            <p:cNvSpPr txBox="1">
              <a:spLocks noChangeArrowheads="1"/>
            </p:cNvSpPr>
            <p:nvPr/>
          </p:nvSpPr>
          <p:spPr bwMode="auto">
            <a:xfrm>
              <a:off x="702" y="2717"/>
              <a:ext cx="1371" cy="289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b="1" i="1">
                  <a:solidFill>
                    <a:schemeClr val="accent2"/>
                  </a:solidFill>
                </a:rPr>
                <a:t>Parallelism:</a:t>
              </a:r>
              <a:endParaRPr lang="en-US" i="1">
                <a:solidFill>
                  <a:schemeClr val="tx1"/>
                </a:solidFill>
              </a:endParaRPr>
            </a:p>
          </p:txBody>
        </p:sp>
        <p:grpSp>
          <p:nvGrpSpPr>
            <p:cNvPr id="151562" name="Group 10"/>
            <p:cNvGrpSpPr>
              <a:grpSpLocks/>
            </p:cNvGrpSpPr>
            <p:nvPr/>
          </p:nvGrpSpPr>
          <p:grpSpPr bwMode="auto">
            <a:xfrm>
              <a:off x="2190" y="2558"/>
              <a:ext cx="2332" cy="660"/>
              <a:chOff x="3357" y="3450"/>
              <a:chExt cx="2332" cy="660"/>
            </a:xfrm>
          </p:grpSpPr>
          <p:grpSp>
            <p:nvGrpSpPr>
              <p:cNvPr id="151563" name="Group 11"/>
              <p:cNvGrpSpPr>
                <a:grpSpLocks/>
              </p:cNvGrpSpPr>
              <p:nvPr/>
            </p:nvGrpSpPr>
            <p:grpSpPr bwMode="auto">
              <a:xfrm>
                <a:off x="3357" y="3450"/>
                <a:ext cx="740" cy="660"/>
                <a:chOff x="3357" y="3450"/>
                <a:chExt cx="740" cy="660"/>
              </a:xfrm>
            </p:grpSpPr>
            <p:sp>
              <p:nvSpPr>
                <p:cNvPr id="151564" name="Rectangle 12"/>
                <p:cNvSpPr>
                  <a:spLocks noChangeArrowheads="1"/>
                </p:cNvSpPr>
                <p:nvPr/>
              </p:nvSpPr>
              <p:spPr bwMode="auto">
                <a:xfrm>
                  <a:off x="3380" y="3450"/>
                  <a:ext cx="694" cy="289"/>
                </a:xfrm>
                <a:prstGeom prst="rect">
                  <a:avLst/>
                </a:prstGeom>
                <a:noFill/>
                <a:ln w="5080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>
                      <a:solidFill>
                        <a:srgbClr val="000000"/>
                      </a:solidFill>
                      <a:sym typeface="Times New Roman" pitchFamily="18" charset="0"/>
                    </a:rPr>
                    <a:t>M</a:t>
                  </a:r>
                  <a:r>
                    <a:rPr lang="en-US" baseline="-25000">
                      <a:solidFill>
                        <a:srgbClr val="000000"/>
                      </a:solidFill>
                      <a:sym typeface="Times New Roman" pitchFamily="18" charset="0"/>
                    </a:rPr>
                    <a:t>1</a:t>
                  </a:r>
                  <a:r>
                    <a:rPr lang="en-US">
                      <a:solidFill>
                        <a:srgbClr val="000000"/>
                      </a:solidFill>
                      <a:sym typeface="Times New Roman" pitchFamily="18" charset="0"/>
                    </a:rPr>
                    <a:t>(n)</a:t>
                  </a:r>
                </a:p>
              </p:txBody>
            </p:sp>
            <p:sp>
              <p:nvSpPr>
                <p:cNvPr id="151565" name="Rectangle 13"/>
                <p:cNvSpPr>
                  <a:spLocks noChangeArrowheads="1"/>
                </p:cNvSpPr>
                <p:nvPr/>
              </p:nvSpPr>
              <p:spPr bwMode="auto">
                <a:xfrm>
                  <a:off x="3357" y="3821"/>
                  <a:ext cx="740" cy="289"/>
                </a:xfrm>
                <a:prstGeom prst="rect">
                  <a:avLst/>
                </a:prstGeom>
                <a:noFill/>
                <a:ln w="5080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>
                      <a:solidFill>
                        <a:srgbClr val="000000"/>
                      </a:solidFill>
                      <a:sym typeface="Times New Roman" pitchFamily="18" charset="0"/>
                    </a:rPr>
                    <a:t>M</a:t>
                  </a:r>
                  <a:r>
                    <a:rPr lang="en-US" baseline="-25000">
                      <a:solidFill>
                        <a:srgbClr val="000000"/>
                      </a:solidFill>
                      <a:sym typeface="Times New Roman" pitchFamily="18" charset="0"/>
                    </a:rPr>
                    <a:t>∞</a:t>
                  </a:r>
                  <a:r>
                    <a:rPr lang="en-US">
                      <a:solidFill>
                        <a:srgbClr val="000000"/>
                      </a:solidFill>
                      <a:sym typeface="Times New Roman" pitchFamily="18" charset="0"/>
                    </a:rPr>
                    <a:t>(n)</a:t>
                  </a:r>
                </a:p>
              </p:txBody>
            </p:sp>
            <p:sp>
              <p:nvSpPr>
                <p:cNvPr id="151566" name="Line 14"/>
                <p:cNvSpPr>
                  <a:spLocks noChangeShapeType="1"/>
                </p:cNvSpPr>
                <p:nvPr/>
              </p:nvSpPr>
              <p:spPr bwMode="auto">
                <a:xfrm>
                  <a:off x="3367" y="3728"/>
                  <a:ext cx="720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51567" name="Rectangle 15"/>
              <p:cNvSpPr>
                <a:spLocks noChangeArrowheads="1"/>
              </p:cNvSpPr>
              <p:nvPr/>
            </p:nvSpPr>
            <p:spPr bwMode="auto">
              <a:xfrm>
                <a:off x="4202" y="3609"/>
                <a:ext cx="1487" cy="289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>
                    <a:solidFill>
                      <a:srgbClr val="000000"/>
                    </a:solidFill>
                    <a:sym typeface="Times New Roman" pitchFamily="18" charset="0"/>
                  </a:rPr>
                  <a:t>= </a:t>
                </a:r>
                <a:r>
                  <a:rPr lang="el-GR">
                    <a:solidFill>
                      <a:srgbClr val="000000"/>
                    </a:solidFill>
                    <a:sym typeface="Symbol" pitchFamily="18" charset="2"/>
                  </a:rPr>
                  <a:t>Θ</a:t>
                </a:r>
                <a:r>
                  <a:rPr lang="en-US">
                    <a:solidFill>
                      <a:srgbClr val="000000"/>
                    </a:solidFill>
                    <a:sym typeface="Times New Roman" pitchFamily="18" charset="0"/>
                  </a:rPr>
                  <a:t>(n</a:t>
                </a:r>
                <a:r>
                  <a:rPr lang="en-US" baseline="30000">
                    <a:solidFill>
                      <a:srgbClr val="000000"/>
                    </a:solidFill>
                    <a:sym typeface="Times New Roman" pitchFamily="18" charset="0"/>
                  </a:rPr>
                  <a:t>3</a:t>
                </a:r>
                <a:r>
                  <a:rPr lang="en-US">
                    <a:solidFill>
                      <a:srgbClr val="000000"/>
                    </a:solidFill>
                    <a:sym typeface="Times New Roman" pitchFamily="18" charset="0"/>
                  </a:rPr>
                  <a:t>/lg</a:t>
                </a:r>
                <a:r>
                  <a:rPr lang="en-US" baseline="30000">
                    <a:solidFill>
                      <a:srgbClr val="000000"/>
                    </a:solidFill>
                    <a:sym typeface="Times New Roman" pitchFamily="18" charset="0"/>
                  </a:rPr>
                  <a:t>2</a:t>
                </a:r>
                <a:r>
                  <a:rPr lang="en-US">
                    <a:solidFill>
                      <a:srgbClr val="000000"/>
                    </a:solidFill>
                    <a:sym typeface="Times New Roman" pitchFamily="18" charset="0"/>
                  </a:rPr>
                  <a:t>n)</a:t>
                </a:r>
              </a:p>
            </p:txBody>
          </p:sp>
        </p:grpSp>
      </p:grpSp>
      <p:sp>
        <p:nvSpPr>
          <p:cNvPr id="613392" name="Text Box 16"/>
          <p:cNvSpPr txBox="1">
            <a:spLocks noChangeArrowheads="1"/>
          </p:cNvSpPr>
          <p:nvPr/>
        </p:nvSpPr>
        <p:spPr bwMode="auto">
          <a:xfrm>
            <a:off x="1665288" y="5368925"/>
            <a:ext cx="5621337" cy="95408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chemeClr val="tx1"/>
                </a:solidFill>
              </a:rPr>
              <a:t>For </a:t>
            </a:r>
            <a:r>
              <a:rPr lang="en-US">
                <a:solidFill>
                  <a:srgbClr val="000000"/>
                </a:solidFill>
              </a:rPr>
              <a:t>1000 × 1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000</a:t>
            </a:r>
            <a:r>
              <a:rPr lang="en-US">
                <a:solidFill>
                  <a:schemeClr val="tx1"/>
                </a:solidFill>
                <a:sym typeface="Times New Roman" pitchFamily="18" charset="0"/>
              </a:rPr>
              <a:t> matrices,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chemeClr val="tx1"/>
                </a:solidFill>
                <a:sym typeface="Times New Roman" pitchFamily="18" charset="0"/>
              </a:rPr>
              <a:t>parallelism 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≈ (10</a:t>
            </a:r>
            <a:r>
              <a:rPr lang="en-US" baseline="30000">
                <a:solidFill>
                  <a:srgbClr val="000000"/>
                </a:solidFill>
                <a:sym typeface="Times New Roman" pitchFamily="18" charset="0"/>
              </a:rPr>
              <a:t>3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)</a:t>
            </a:r>
            <a:r>
              <a:rPr lang="en-US" baseline="30000">
                <a:solidFill>
                  <a:srgbClr val="000000"/>
                </a:solidFill>
                <a:sym typeface="Times New Roman" pitchFamily="18" charset="0"/>
              </a:rPr>
              <a:t>3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/10</a:t>
            </a:r>
            <a:r>
              <a:rPr lang="en-US" baseline="30000">
                <a:solidFill>
                  <a:srgbClr val="000000"/>
                </a:solidFill>
                <a:sym typeface="Times New Roman" pitchFamily="18" charset="0"/>
              </a:rPr>
              <a:t>2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 = 10</a:t>
            </a:r>
            <a:r>
              <a:rPr lang="en-US" baseline="30000">
                <a:solidFill>
                  <a:srgbClr val="000000"/>
                </a:solidFill>
                <a:sym typeface="Times New Roman" pitchFamily="18" charset="0"/>
              </a:rPr>
              <a:t>7</a:t>
            </a:r>
            <a:r>
              <a:rPr lang="en-US">
                <a:solidFill>
                  <a:schemeClr val="tx1"/>
                </a:solidFill>
                <a:sym typeface="Times New Roman" pitchFamily="18" charset="0"/>
              </a:rPr>
              <a:t>.</a:t>
            </a:r>
          </a:p>
        </p:txBody>
      </p:sp>
      <p:sp>
        <p:nvSpPr>
          <p:cNvPr id="151569" name="Line 17"/>
          <p:cNvSpPr>
            <a:spLocks noChangeShapeType="1"/>
          </p:cNvSpPr>
          <p:nvPr/>
        </p:nvSpPr>
        <p:spPr bwMode="auto">
          <a:xfrm>
            <a:off x="387350" y="3360738"/>
            <a:ext cx="8369300" cy="0"/>
          </a:xfrm>
          <a:prstGeom prst="line">
            <a:avLst/>
          </a:prstGeom>
          <a:noFill/>
          <a:ln w="76200" cmpd="tri">
            <a:solidFill>
              <a:schemeClr val="tx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339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Stack Temporaries</a:t>
            </a:r>
          </a:p>
        </p:txBody>
      </p:sp>
      <p:sp>
        <p:nvSpPr>
          <p:cNvPr id="559113" name="AutoShape 9"/>
          <p:cNvSpPr>
            <a:spLocks noChangeArrowheads="1"/>
          </p:cNvSpPr>
          <p:nvPr/>
        </p:nvSpPr>
        <p:spPr bwMode="auto">
          <a:xfrm>
            <a:off x="914400" y="5105400"/>
            <a:ext cx="7081838" cy="1531938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6350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b="1" cap="small" dirty="0">
                <a:solidFill>
                  <a:srgbClr val="FF0000"/>
                </a:solidFill>
                <a:ea typeface="+mn-ea"/>
                <a:cs typeface="+mn-cs"/>
              </a:rPr>
              <a:t>Idea: </a:t>
            </a:r>
            <a:r>
              <a:rPr lang="en-US" dirty="0">
                <a:solidFill>
                  <a:schemeClr val="tx1"/>
                </a:solidFill>
                <a:ea typeface="+mn-ea"/>
                <a:cs typeface="+mn-cs"/>
              </a:rPr>
              <a:t> Since minimizing storage tends to yield higher performance, trade off parallelism for less storage.</a:t>
            </a:r>
          </a:p>
        </p:txBody>
      </p:sp>
      <p:sp>
        <p:nvSpPr>
          <p:cNvPr id="8" name="Folded Corner 7"/>
          <p:cNvSpPr/>
          <p:nvPr/>
        </p:nvSpPr>
        <p:spPr>
          <a:xfrm>
            <a:off x="1143000" y="1066800"/>
            <a:ext cx="6705600" cy="3886200"/>
          </a:xfrm>
          <a:prstGeom prst="foldedCorner">
            <a:avLst>
              <a:gd name="adj" fmla="val 9742"/>
            </a:avLst>
          </a:prstGeom>
          <a:blipFill>
            <a:blip r:embed="rId3"/>
            <a:tile tx="0" ty="0" sx="100000" sy="100000" flip="none" algn="tl"/>
          </a:blip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91440"/>
          <a:lstStyle/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template &lt;typename T&gt;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void MMult(T *C, T *A, T *B, int n) {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  </a:t>
            </a:r>
          </a:p>
          <a:p>
            <a:pPr>
              <a:lnSpc>
                <a:spcPct val="90000"/>
              </a:lnSpc>
              <a:spcBef>
                <a:spcPct val="40000"/>
              </a:spcBef>
              <a:buClrTx/>
              <a:buSzTx/>
              <a:buFontTx/>
              <a:buNone/>
            </a:pPr>
            <a:r>
              <a:rPr lang="en-US" sz="16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  //</a:t>
            </a:r>
            <a:r>
              <a:rPr lang="en-US" sz="16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base case &amp; partition matrices</a:t>
            </a:r>
            <a:endParaRPr lang="en-US" sz="1600">
              <a:solidFill>
                <a:srgbClr val="827F77"/>
              </a:solidFill>
              <a:latin typeface="Lucida Sans Typewriter" charset="0"/>
              <a:ea typeface="Lucida Sans Typewriter" charset="0"/>
              <a:cs typeface="Lucida Sans Typewriter" charset="0"/>
              <a:sym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  <a:r>
              <a:rPr lang="en-US" sz="18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cilk_spawn</a:t>
            </a: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MMult(C11, A11, B11, n/2);</a:t>
            </a:r>
            <a:r>
              <a:rPr lang="en-US" sz="18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18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cilk_spawn</a:t>
            </a: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MMult(C12, A11, B12, n/2);</a:t>
            </a:r>
            <a:r>
              <a:rPr lang="en-US" sz="18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18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cilk_spawn</a:t>
            </a: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MMult(C22, A21, B12, n/2);</a:t>
            </a:r>
            <a:r>
              <a:rPr lang="en-US" sz="18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18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cilk_spawn</a:t>
            </a: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MMult(C21, A21, B11, n/2);</a:t>
            </a:r>
            <a:r>
              <a:rPr lang="en-US" sz="18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18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cilk_spawn</a:t>
            </a: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MMult(D11, A12, B21, n/2);</a:t>
            </a:r>
            <a:r>
              <a:rPr lang="en-US" sz="18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18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cilk_spawn</a:t>
            </a: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MMult(D12, A12, B22, n/2);</a:t>
            </a:r>
            <a:r>
              <a:rPr lang="en-US" sz="18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18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cilk_spawn</a:t>
            </a: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MMult(D22, A22, B22, n/2);</a:t>
            </a:r>
            <a:r>
              <a:rPr lang="en-US" sz="18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1800">
                <a:solidFill>
                  <a:srgbClr val="FF0000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         </a:t>
            </a: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MMult(D21, A22, B21, n/2);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18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cilk_sync</a:t>
            </a: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MAdd(C, D, n); </a:t>
            </a:r>
            <a:r>
              <a:rPr lang="en-US" sz="18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// C += D;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}</a:t>
            </a:r>
          </a:p>
        </p:txBody>
      </p:sp>
      <p:sp>
        <p:nvSpPr>
          <p:cNvPr id="9" name="Rectangle 8"/>
          <p:cNvSpPr/>
          <p:nvPr/>
        </p:nvSpPr>
        <p:spPr>
          <a:xfrm>
            <a:off x="1371600" y="1660525"/>
            <a:ext cx="3429000" cy="32067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>
                <a:solidFill>
                  <a:srgbClr val="827F77"/>
                </a:solidFill>
                <a:latin typeface="Lucida Sans Typewriter" charset="0"/>
                <a:ea typeface="Lucida Sans Unicode" pitchFamily="34" charset="0"/>
                <a:cs typeface="Lucida Sans Unicode" pitchFamily="34" charset="0"/>
              </a:rPr>
              <a:t>T * D = new T [n*n];</a:t>
            </a:r>
            <a:r>
              <a:rPr lang="en-US" b="1">
                <a:solidFill>
                  <a:srgbClr val="585650"/>
                </a:solidFill>
                <a:latin typeface="Lucida Sans Unicode" pitchFamily="34" charset="0"/>
                <a:ea typeface="Lucida Sans Unicode" pitchFamily="34" charset="0"/>
                <a:cs typeface="Lucida Sans Unicode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91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No-Temp Matrix Multiplication</a:t>
            </a:r>
          </a:p>
        </p:txBody>
      </p:sp>
      <p:sp>
        <p:nvSpPr>
          <p:cNvPr id="560132" name="Text Box 4"/>
          <p:cNvSpPr txBox="1">
            <a:spLocks noChangeArrowheads="1"/>
          </p:cNvSpPr>
          <p:nvPr/>
        </p:nvSpPr>
        <p:spPr bwMode="auto">
          <a:xfrm>
            <a:off x="260350" y="6094413"/>
            <a:ext cx="8588375" cy="458787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i="1">
                <a:solidFill>
                  <a:schemeClr val="tx1"/>
                </a:solidFill>
              </a:rPr>
              <a:t>Saves space, but at what expense?</a:t>
            </a:r>
          </a:p>
        </p:txBody>
      </p:sp>
      <p:sp>
        <p:nvSpPr>
          <p:cNvPr id="6" name="Folded Corner 5"/>
          <p:cNvSpPr/>
          <p:nvPr/>
        </p:nvSpPr>
        <p:spPr>
          <a:xfrm>
            <a:off x="838200" y="1295400"/>
            <a:ext cx="7467600" cy="4572000"/>
          </a:xfrm>
          <a:prstGeom prst="foldedCorner">
            <a:avLst>
              <a:gd name="adj" fmla="val 9742"/>
            </a:avLst>
          </a:prstGeom>
          <a:blipFill>
            <a:blip r:embed="rId3"/>
            <a:tile tx="0" ty="0" sx="100000" sy="100000" flip="none" algn="tl"/>
          </a:blip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91440"/>
          <a:lstStyle/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// C += A*B;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template &lt;typename T&gt;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void MMult2(T *C, T *A, T *B, int n) {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  //</a:t>
            </a:r>
            <a:r>
              <a:rPr lang="en-US" sz="18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base case &amp; partition matrices</a:t>
            </a:r>
            <a:endParaRPr lang="en-US" sz="1800">
              <a:solidFill>
                <a:srgbClr val="827F77"/>
              </a:solidFill>
              <a:latin typeface="Lucida Sans Typewriter" charset="0"/>
              <a:ea typeface="Lucida Sans Typewriter" charset="0"/>
              <a:cs typeface="Lucida Sans Typewriter" charset="0"/>
              <a:sym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  <a:r>
              <a:rPr lang="en-US" sz="20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cilk_spawn</a:t>
            </a:r>
            <a:r>
              <a:rPr lang="en-US" sz="20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MMult2(C11, A11, B11, n/2);</a:t>
            </a:r>
            <a:r>
              <a:rPr lang="en-US" sz="20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20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cilk_spawn</a:t>
            </a:r>
            <a:r>
              <a:rPr lang="en-US" sz="20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MMult2(C12, A11, B12, n/2);</a:t>
            </a:r>
            <a:r>
              <a:rPr lang="en-US" sz="20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20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cilk_spawn</a:t>
            </a:r>
            <a:r>
              <a:rPr lang="en-US" sz="20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MMult2(C22, A21, B12, n/2);</a:t>
            </a:r>
            <a:r>
              <a:rPr lang="en-US" sz="20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20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        </a:t>
            </a:r>
            <a:r>
              <a:rPr lang="en-US" sz="20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MMult2(C21, A21, B11, n/2);</a:t>
            </a:r>
            <a:r>
              <a:rPr lang="en-US" sz="20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  <a:r>
              <a:rPr lang="en-US" sz="20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cilk_sync;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20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cilk_spawn</a:t>
            </a:r>
            <a:r>
              <a:rPr lang="en-US" sz="20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MMult2(C11, A12, B21, n/2);</a:t>
            </a:r>
            <a:r>
              <a:rPr lang="en-US" sz="20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20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cilk_spawn</a:t>
            </a:r>
            <a:r>
              <a:rPr lang="en-US" sz="20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MMult2(C12, A12, B22, n/2);</a:t>
            </a:r>
            <a:r>
              <a:rPr lang="en-US" sz="20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20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cilk_spawn</a:t>
            </a:r>
            <a:r>
              <a:rPr lang="en-US" sz="20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MMult2(C22, A22, B22, n/2);</a:t>
            </a:r>
            <a:r>
              <a:rPr lang="en-US" sz="20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2000">
                <a:solidFill>
                  <a:srgbClr val="FF0000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         </a:t>
            </a:r>
            <a:r>
              <a:rPr lang="en-US" sz="20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MMult2(C21, A22, B21, n/2);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20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cilk_sync</a:t>
            </a:r>
            <a:r>
              <a:rPr lang="en-US" sz="20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;</a:t>
            </a:r>
            <a:endParaRPr lang="en-US" sz="2000" i="1">
              <a:solidFill>
                <a:srgbClr val="827F77"/>
              </a:solidFill>
              <a:latin typeface="Lucida Sans Typewriter" charset="0"/>
              <a:ea typeface="Lucida Sans Typewriter" charset="0"/>
              <a:cs typeface="Lucida Sans Typewriter" charset="0"/>
              <a:sym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}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013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lded Corner 18"/>
          <p:cNvSpPr/>
          <p:nvPr/>
        </p:nvSpPr>
        <p:spPr>
          <a:xfrm>
            <a:off x="1219200" y="990600"/>
            <a:ext cx="6858000" cy="3886200"/>
          </a:xfrm>
          <a:prstGeom prst="foldedCorner">
            <a:avLst>
              <a:gd name="adj" fmla="val 9742"/>
            </a:avLst>
          </a:prstGeom>
          <a:blipFill>
            <a:blip r:embed="rId3"/>
            <a:tile tx="0" ty="0" sx="100000" sy="100000" flip="none" algn="tl"/>
          </a:blip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91440"/>
          <a:lstStyle/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// C += A*B;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template &lt;typename T&gt;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void MMult2(T *C, T *A, T *B, int n) {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  //</a:t>
            </a:r>
            <a:r>
              <a:rPr lang="en-US" sz="16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base case &amp; partition matrices</a:t>
            </a:r>
            <a:endParaRPr lang="en-US" sz="1600">
              <a:solidFill>
                <a:srgbClr val="827F77"/>
              </a:solidFill>
              <a:latin typeface="Lucida Sans Typewriter" charset="0"/>
              <a:ea typeface="Lucida Sans Typewriter" charset="0"/>
              <a:cs typeface="Lucida Sans Typewriter" charset="0"/>
              <a:sym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  <a:r>
              <a:rPr lang="en-US" sz="18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cilk_spawn</a:t>
            </a: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MMult2(C11, A11, B11, n/2);</a:t>
            </a:r>
            <a:r>
              <a:rPr lang="en-US" sz="18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18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cilk_spawn</a:t>
            </a: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MMult2(C12, A11, B12, n/2);</a:t>
            </a:r>
            <a:r>
              <a:rPr lang="en-US" sz="18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18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cilk_spawn</a:t>
            </a: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MMult2(C22, A21, B12, n/2);</a:t>
            </a:r>
            <a:r>
              <a:rPr lang="en-US" sz="18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18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        </a:t>
            </a: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MMult2(C21, A21, B11, n/2);</a:t>
            </a:r>
            <a:r>
              <a:rPr lang="en-US" sz="18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  <a:r>
              <a:rPr lang="en-US" sz="18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cilk_sync;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18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cilk_spawn</a:t>
            </a: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MMult2(C11, A12, B21, n/2);</a:t>
            </a:r>
            <a:r>
              <a:rPr lang="en-US" sz="18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18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cilk_spawn</a:t>
            </a: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MMult2(C12, A12, B22, n/2);</a:t>
            </a:r>
            <a:r>
              <a:rPr lang="en-US" sz="18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18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cilk_spawn</a:t>
            </a: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MMult2(C22, A22, B22, n/2);</a:t>
            </a:r>
            <a:r>
              <a:rPr lang="en-US" sz="18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1800">
                <a:solidFill>
                  <a:srgbClr val="FF0000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         </a:t>
            </a: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MMult2(C21, A22, B21, n/2);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18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cilk_sync</a:t>
            </a: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;</a:t>
            </a:r>
            <a:endParaRPr lang="en-US" sz="1800" i="1">
              <a:solidFill>
                <a:srgbClr val="827F77"/>
              </a:solidFill>
              <a:latin typeface="Lucida Sans Typewriter" charset="0"/>
              <a:ea typeface="Lucida Sans Typewriter" charset="0"/>
              <a:cs typeface="Lucida Sans Typewriter" charset="0"/>
              <a:sym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}</a:t>
            </a:r>
          </a:p>
        </p:txBody>
      </p:sp>
      <p:sp>
        <p:nvSpPr>
          <p:cNvPr id="15769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Work of No-Temp Multiply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62000" y="5181600"/>
            <a:ext cx="75438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112963" indent="401638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8M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(n/2) + </a:t>
            </a:r>
            <a:r>
              <a:rPr lang="el-GR">
                <a:solidFill>
                  <a:srgbClr val="000000"/>
                </a:solidFill>
              </a:rPr>
              <a:t>Θ</a:t>
            </a:r>
            <a:r>
              <a:rPr lang="en-US">
                <a:solidFill>
                  <a:srgbClr val="000000"/>
                </a:solidFill>
              </a:rPr>
              <a:t>(1)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2000" y="5638800"/>
            <a:ext cx="75438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2112963" algn="l"/>
              </a:tabLst>
            </a:pPr>
            <a:r>
              <a:rPr lang="en-US">
                <a:solidFill>
                  <a:srgbClr val="000000"/>
                </a:solidFill>
              </a:rPr>
              <a:t>	= </a:t>
            </a:r>
            <a:r>
              <a:rPr lang="el-GR">
                <a:solidFill>
                  <a:srgbClr val="000000"/>
                </a:solidFill>
              </a:rPr>
              <a:t>Θ</a:t>
            </a:r>
            <a:r>
              <a:rPr lang="en-US">
                <a:solidFill>
                  <a:srgbClr val="000000"/>
                </a:solidFill>
              </a:rPr>
              <a:t>(n</a:t>
            </a:r>
            <a:r>
              <a:rPr lang="en-US" baseline="30000">
                <a:solidFill>
                  <a:srgbClr val="000000"/>
                </a:solidFill>
              </a:rPr>
              <a:t>3</a:t>
            </a:r>
            <a:r>
              <a:rPr lang="en-US">
                <a:solidFill>
                  <a:srgbClr val="000000"/>
                </a:solidFill>
              </a:rPr>
              <a:t>)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TextBox 14"/>
          <p:cNvSpPr>
            <a:spLocks noChangeArrowheads="1"/>
          </p:cNvSpPr>
          <p:nvPr/>
        </p:nvSpPr>
        <p:spPr bwMode="auto">
          <a:xfrm>
            <a:off x="4267200" y="2592388"/>
            <a:ext cx="3962400" cy="1484312"/>
          </a:xfrm>
          <a:prstGeom prst="wedgeRoundRectCallout">
            <a:avLst>
              <a:gd name="adj1" fmla="val -27125"/>
              <a:gd name="adj2" fmla="val 116426"/>
              <a:gd name="adj3" fmla="val 16667"/>
            </a:avLst>
          </a:prstGeom>
          <a:solidFill>
            <a:srgbClr val="EED0DE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>
                <a:solidFill>
                  <a:schemeClr val="tx2"/>
                </a:solidFill>
              </a:rPr>
              <a:t>CASE 1: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n</a:t>
            </a:r>
            <a:r>
              <a:rPr lang="en-US" baseline="30000">
                <a:solidFill>
                  <a:srgbClr val="000000"/>
                </a:solidFill>
              </a:rPr>
              <a:t>log</a:t>
            </a:r>
            <a:r>
              <a:rPr lang="en-US" sz="2400" baseline="10000">
                <a:solidFill>
                  <a:srgbClr val="000000"/>
                </a:solidFill>
              </a:rPr>
              <a:t>b</a:t>
            </a:r>
            <a:r>
              <a:rPr lang="en-US" baseline="30000">
                <a:solidFill>
                  <a:srgbClr val="000000"/>
                </a:solidFill>
              </a:rPr>
              <a:t>a </a:t>
            </a:r>
            <a:r>
              <a:rPr lang="en-US">
                <a:solidFill>
                  <a:srgbClr val="000000"/>
                </a:solidFill>
              </a:rPr>
              <a:t>= n</a:t>
            </a:r>
            <a:r>
              <a:rPr lang="en-US" baseline="30000">
                <a:solidFill>
                  <a:srgbClr val="000000"/>
                </a:solidFill>
              </a:rPr>
              <a:t>log</a:t>
            </a:r>
            <a:r>
              <a:rPr lang="en-US" sz="2400" baseline="10000">
                <a:solidFill>
                  <a:srgbClr val="000000"/>
                </a:solidFill>
              </a:rPr>
              <a:t>2</a:t>
            </a:r>
            <a:r>
              <a:rPr lang="en-US" baseline="30000">
                <a:solidFill>
                  <a:srgbClr val="000000"/>
                </a:solidFill>
              </a:rPr>
              <a:t>8 </a:t>
            </a:r>
            <a:r>
              <a:rPr lang="en-US">
                <a:solidFill>
                  <a:srgbClr val="000000"/>
                </a:solidFill>
              </a:rPr>
              <a:t>= n</a:t>
            </a:r>
            <a:r>
              <a:rPr lang="en-US" baseline="30000">
                <a:solidFill>
                  <a:srgbClr val="000000"/>
                </a:solidFill>
              </a:rPr>
              <a:t>3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f(n) = </a:t>
            </a:r>
            <a:r>
              <a:rPr lang="el-GR">
                <a:solidFill>
                  <a:srgbClr val="000000"/>
                </a:solidFill>
              </a:rPr>
              <a:t>Θ</a:t>
            </a:r>
            <a:r>
              <a:rPr lang="en-US">
                <a:solidFill>
                  <a:srgbClr val="000000"/>
                </a:solidFill>
              </a:rPr>
              <a:t>(1)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62000" y="5181600"/>
            <a:ext cx="26670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112963" indent="-211296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b="1" i="1" dirty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Work:</a:t>
            </a:r>
            <a:r>
              <a:rPr lang="en-US" b="1" dirty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M</a:t>
            </a:r>
            <a:r>
              <a:rPr lang="en-US" baseline="-25000" dirty="0">
                <a:solidFill>
                  <a:srgbClr val="000000"/>
                </a:solidFill>
                <a:latin typeface="Lucida Sans Unicode"/>
                <a:ea typeface="+mn-ea"/>
                <a:cs typeface="+mn-cs"/>
              </a:rPr>
              <a:t>1</a:t>
            </a:r>
            <a:r>
              <a:rPr lang="en-US" dirty="0">
                <a:solidFill>
                  <a:srgbClr val="000000"/>
                </a:solidFill>
                <a:latin typeface="Lucida Sans Unicode"/>
                <a:ea typeface="+mn-ea"/>
                <a:cs typeface="+mn-cs"/>
              </a:rPr>
              <a:t>(n)	</a:t>
            </a:r>
            <a:r>
              <a:rPr lang="en-US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=</a:t>
            </a:r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5" grpId="0" animBg="1"/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lded Corner 18"/>
          <p:cNvSpPr/>
          <p:nvPr/>
        </p:nvSpPr>
        <p:spPr>
          <a:xfrm>
            <a:off x="1219200" y="990600"/>
            <a:ext cx="6858000" cy="3886200"/>
          </a:xfrm>
          <a:prstGeom prst="foldedCorner">
            <a:avLst>
              <a:gd name="adj" fmla="val 9742"/>
            </a:avLst>
          </a:prstGeom>
          <a:blipFill>
            <a:blip r:embed="rId3"/>
            <a:tile tx="0" ty="0" sx="100000" sy="100000" flip="none" algn="tl"/>
          </a:blip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91440"/>
          <a:lstStyle/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// C += A*B;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template &lt;typename T&gt;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void MMult2(T *C, T *A, T *B, int n) {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  //</a:t>
            </a:r>
            <a:r>
              <a:rPr lang="en-US" sz="16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base case &amp; partition matrices</a:t>
            </a:r>
            <a:endParaRPr lang="en-US" sz="1600">
              <a:solidFill>
                <a:srgbClr val="827F77"/>
              </a:solidFill>
              <a:latin typeface="Lucida Sans Typewriter" charset="0"/>
              <a:ea typeface="Lucida Sans Typewriter" charset="0"/>
              <a:cs typeface="Lucida Sans Typewriter" charset="0"/>
              <a:sym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  <a:r>
              <a:rPr lang="en-US" sz="18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cilk_spawn</a:t>
            </a: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MMult2(C11, A11, B11, n/2);</a:t>
            </a:r>
            <a:r>
              <a:rPr lang="en-US" sz="18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18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cilk_spawn</a:t>
            </a: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MMult2(C12, A11, B12, n/2);</a:t>
            </a:r>
            <a:r>
              <a:rPr lang="en-US" sz="18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18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cilk_spawn</a:t>
            </a: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MMult2(C22, A21, B12, n/2);</a:t>
            </a:r>
            <a:r>
              <a:rPr lang="en-US" sz="18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18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        </a:t>
            </a: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MMult2(C21, A21, B11, n/2);</a:t>
            </a:r>
            <a:r>
              <a:rPr lang="en-US" sz="18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  <a:r>
              <a:rPr lang="en-US" sz="18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cilk_sync;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18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cilk_spawn</a:t>
            </a: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MMult2(C11, A12, B21, n/2);</a:t>
            </a:r>
            <a:r>
              <a:rPr lang="en-US" sz="18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18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cilk_spawn</a:t>
            </a: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MMult2(C12, A12, B22, n/2);</a:t>
            </a:r>
            <a:r>
              <a:rPr lang="en-US" sz="18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18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cilk_spawn</a:t>
            </a: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MMult2(C22, A22, B22, n/2);</a:t>
            </a:r>
            <a:r>
              <a:rPr lang="en-US" sz="18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1800">
                <a:solidFill>
                  <a:srgbClr val="FF0000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         </a:t>
            </a: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MMult2(C21, A22, B21, n/2);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18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cilk_sync</a:t>
            </a: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;</a:t>
            </a:r>
            <a:endParaRPr lang="en-US" sz="1800" i="1">
              <a:solidFill>
                <a:srgbClr val="827F77"/>
              </a:solidFill>
              <a:latin typeface="Lucida Sans Typewriter" charset="0"/>
              <a:ea typeface="Lucida Sans Typewriter" charset="0"/>
              <a:cs typeface="Lucida Sans Typewriter" charset="0"/>
              <a:sym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}</a:t>
            </a:r>
          </a:p>
        </p:txBody>
      </p:sp>
      <p:sp>
        <p:nvSpPr>
          <p:cNvPr id="15974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Span of No-Temp Multiply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62000" y="5181600"/>
            <a:ext cx="75438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112963" indent="401638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2M</a:t>
            </a:r>
            <a:r>
              <a:rPr lang="en-US" baseline="-25000">
                <a:solidFill>
                  <a:srgbClr val="000000"/>
                </a:solidFill>
              </a:rPr>
              <a:t>∞</a:t>
            </a:r>
            <a:r>
              <a:rPr lang="en-US">
                <a:solidFill>
                  <a:srgbClr val="000000"/>
                </a:solidFill>
              </a:rPr>
              <a:t>(n/2) + </a:t>
            </a:r>
            <a:r>
              <a:rPr lang="el-GR">
                <a:solidFill>
                  <a:srgbClr val="000000"/>
                </a:solidFill>
              </a:rPr>
              <a:t>Θ</a:t>
            </a:r>
            <a:r>
              <a:rPr lang="en-US">
                <a:solidFill>
                  <a:srgbClr val="000000"/>
                </a:solidFill>
              </a:rPr>
              <a:t>(1)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2000" y="5638800"/>
            <a:ext cx="75438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2112963" algn="l"/>
              </a:tabLst>
            </a:pPr>
            <a:r>
              <a:rPr lang="en-US">
                <a:solidFill>
                  <a:srgbClr val="000000"/>
                </a:solidFill>
              </a:rPr>
              <a:t>	= </a:t>
            </a:r>
            <a:r>
              <a:rPr lang="el-GR">
                <a:solidFill>
                  <a:srgbClr val="000000"/>
                </a:solidFill>
              </a:rPr>
              <a:t>Θ</a:t>
            </a:r>
            <a:r>
              <a:rPr lang="en-US">
                <a:solidFill>
                  <a:srgbClr val="000000"/>
                </a:solidFill>
              </a:rPr>
              <a:t>(n)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TextBox 14"/>
          <p:cNvSpPr>
            <a:spLocks noChangeArrowheads="1"/>
          </p:cNvSpPr>
          <p:nvPr/>
        </p:nvSpPr>
        <p:spPr bwMode="auto">
          <a:xfrm>
            <a:off x="4267200" y="2592388"/>
            <a:ext cx="3810000" cy="1484312"/>
          </a:xfrm>
          <a:prstGeom prst="wedgeRoundRectCallout">
            <a:avLst>
              <a:gd name="adj1" fmla="val -26708"/>
              <a:gd name="adj2" fmla="val 118394"/>
              <a:gd name="adj3" fmla="val 16667"/>
            </a:avLst>
          </a:prstGeom>
          <a:solidFill>
            <a:srgbClr val="EED0DE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>
                <a:solidFill>
                  <a:schemeClr val="tx2"/>
                </a:solidFill>
              </a:rPr>
              <a:t>CASE 1: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n</a:t>
            </a:r>
            <a:r>
              <a:rPr lang="en-US" baseline="30000">
                <a:solidFill>
                  <a:srgbClr val="000000"/>
                </a:solidFill>
              </a:rPr>
              <a:t>log</a:t>
            </a:r>
            <a:r>
              <a:rPr lang="en-US" sz="2400" baseline="10000">
                <a:solidFill>
                  <a:srgbClr val="000000"/>
                </a:solidFill>
              </a:rPr>
              <a:t>b</a:t>
            </a:r>
            <a:r>
              <a:rPr lang="en-US" baseline="30000">
                <a:solidFill>
                  <a:srgbClr val="000000"/>
                </a:solidFill>
              </a:rPr>
              <a:t>a </a:t>
            </a:r>
            <a:r>
              <a:rPr lang="en-US">
                <a:solidFill>
                  <a:srgbClr val="000000"/>
                </a:solidFill>
              </a:rPr>
              <a:t>= n</a:t>
            </a:r>
            <a:r>
              <a:rPr lang="en-US" baseline="30000">
                <a:solidFill>
                  <a:srgbClr val="000000"/>
                </a:solidFill>
              </a:rPr>
              <a:t>log</a:t>
            </a:r>
            <a:r>
              <a:rPr lang="en-US" sz="2400" baseline="10000">
                <a:solidFill>
                  <a:srgbClr val="000000"/>
                </a:solidFill>
              </a:rPr>
              <a:t>2</a:t>
            </a:r>
            <a:r>
              <a:rPr lang="en-US" baseline="30000">
                <a:solidFill>
                  <a:srgbClr val="000000"/>
                </a:solidFill>
              </a:rPr>
              <a:t>2 </a:t>
            </a:r>
            <a:r>
              <a:rPr lang="en-US">
                <a:solidFill>
                  <a:srgbClr val="000000"/>
                </a:solidFill>
              </a:rPr>
              <a:t>= n</a:t>
            </a:r>
            <a:endParaRPr lang="en-US" baseline="3000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f(n) = </a:t>
            </a:r>
            <a:r>
              <a:rPr lang="el-GR">
                <a:solidFill>
                  <a:srgbClr val="000000"/>
                </a:solidFill>
              </a:rPr>
              <a:t>Θ</a:t>
            </a:r>
            <a:r>
              <a:rPr lang="en-US">
                <a:solidFill>
                  <a:srgbClr val="000000"/>
                </a:solidFill>
              </a:rPr>
              <a:t>(1)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62000" y="5181600"/>
            <a:ext cx="26670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112963" indent="-211296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i="1">
                <a:solidFill>
                  <a:srgbClr val="0085BC"/>
                </a:solidFill>
              </a:rPr>
              <a:t>Span:</a:t>
            </a:r>
            <a:r>
              <a:rPr lang="en-US" b="1">
                <a:solidFill>
                  <a:srgbClr val="0085BC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M</a:t>
            </a:r>
            <a:r>
              <a:rPr lang="en-US" baseline="-25000">
                <a:solidFill>
                  <a:srgbClr val="000000"/>
                </a:solidFill>
              </a:rPr>
              <a:t>∞</a:t>
            </a:r>
            <a:r>
              <a:rPr lang="en-US">
                <a:solidFill>
                  <a:srgbClr val="000000"/>
                </a:solidFill>
              </a:rPr>
              <a:t>(n)	=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Left Brace 16"/>
          <p:cNvSpPr/>
          <p:nvPr/>
        </p:nvSpPr>
        <p:spPr>
          <a:xfrm>
            <a:off x="1219200" y="2057400"/>
            <a:ext cx="228600" cy="914400"/>
          </a:xfrm>
          <a:prstGeom prst="leftBrac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/>
          </a:p>
        </p:txBody>
      </p:sp>
      <p:sp>
        <p:nvSpPr>
          <p:cNvPr id="18" name="TextBox 17"/>
          <p:cNvSpPr txBox="1"/>
          <p:nvPr/>
        </p:nvSpPr>
        <p:spPr>
          <a:xfrm>
            <a:off x="146050" y="2265363"/>
            <a:ext cx="107315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i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max</a:t>
            </a:r>
          </a:p>
        </p:txBody>
      </p:sp>
      <p:sp>
        <p:nvSpPr>
          <p:cNvPr id="20" name="Left Brace 19"/>
          <p:cNvSpPr/>
          <p:nvPr/>
        </p:nvSpPr>
        <p:spPr>
          <a:xfrm>
            <a:off x="1219200" y="3352800"/>
            <a:ext cx="228600" cy="914400"/>
          </a:xfrm>
          <a:prstGeom prst="leftBrac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/>
          </a:p>
        </p:txBody>
      </p:sp>
      <p:sp>
        <p:nvSpPr>
          <p:cNvPr id="21" name="TextBox 20"/>
          <p:cNvSpPr txBox="1"/>
          <p:nvPr/>
        </p:nvSpPr>
        <p:spPr>
          <a:xfrm>
            <a:off x="146050" y="3590925"/>
            <a:ext cx="107315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i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max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5" grpId="0" animBg="1"/>
      <p:bldP spid="16" grpId="0"/>
      <p:bldP spid="17" grpId="0" animBg="1"/>
      <p:bldP spid="18" grpId="0"/>
      <p:bldP spid="20" grpId="0" animBg="1"/>
      <p:bldP spid="2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36538"/>
            <a:ext cx="9144000" cy="676275"/>
          </a:xfrm>
        </p:spPr>
        <p:txBody>
          <a:bodyPr anchor="t" anchorCtr="1">
            <a:spAutoFit/>
          </a:bodyPr>
          <a:lstStyle/>
          <a:p>
            <a:r>
              <a:rPr lang="en-US" sz="4400"/>
              <a:t>Parallelism of No-Temp Multiply</a:t>
            </a:r>
          </a:p>
        </p:txBody>
      </p:sp>
      <p:grpSp>
        <p:nvGrpSpPr>
          <p:cNvPr id="161795" name="Group 18"/>
          <p:cNvGrpSpPr>
            <a:grpSpLocks/>
          </p:cNvGrpSpPr>
          <p:nvPr/>
        </p:nvGrpSpPr>
        <p:grpSpPr bwMode="auto">
          <a:xfrm>
            <a:off x="2154238" y="1666875"/>
            <a:ext cx="4835525" cy="1133475"/>
            <a:chOff x="1178" y="857"/>
            <a:chExt cx="3046" cy="714"/>
          </a:xfrm>
        </p:grpSpPr>
        <p:sp>
          <p:nvSpPr>
            <p:cNvPr id="613379" name="Rectangle 3"/>
            <p:cNvSpPr>
              <a:spLocks noChangeArrowheads="1"/>
            </p:cNvSpPr>
            <p:nvPr/>
          </p:nvSpPr>
          <p:spPr bwMode="auto">
            <a:xfrm>
              <a:off x="1979" y="857"/>
              <a:ext cx="2101" cy="275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ts val="400"/>
                </a:spcBef>
                <a:buClrTx/>
                <a:buSzTx/>
                <a:buFontTx/>
                <a:buNone/>
                <a:tabLst>
                  <a:tab pos="1252538" algn="r"/>
                  <a:tab pos="1487488" algn="ctr"/>
                  <a:tab pos="1709738" algn="l"/>
                </a:tabLst>
              </a:pPr>
              <a:r>
                <a:rPr lang="en-US">
                  <a:solidFill>
                    <a:srgbClr val="000000"/>
                  </a:solidFill>
                  <a:sym typeface="Times New Roman" pitchFamily="18" charset="0"/>
                </a:rPr>
                <a:t>	M</a:t>
              </a:r>
              <a:r>
                <a:rPr lang="en-US" baseline="-25000">
                  <a:solidFill>
                    <a:srgbClr val="000000"/>
                  </a:solidFill>
                  <a:sym typeface="Times New Roman" pitchFamily="18" charset="0"/>
                </a:rPr>
                <a:t>1</a:t>
              </a:r>
              <a:r>
                <a:rPr lang="en-US">
                  <a:solidFill>
                    <a:srgbClr val="000000"/>
                  </a:solidFill>
                  <a:sym typeface="Times New Roman" pitchFamily="18" charset="0"/>
                </a:rPr>
                <a:t>(n)	=	 </a:t>
              </a:r>
              <a:r>
                <a:rPr lang="el-GR">
                  <a:solidFill>
                    <a:srgbClr val="000000"/>
                  </a:solidFill>
                  <a:sym typeface="Symbol" pitchFamily="18" charset="2"/>
                </a:rPr>
                <a:t>Θ</a:t>
              </a:r>
              <a:r>
                <a:rPr lang="en-US">
                  <a:solidFill>
                    <a:srgbClr val="000000"/>
                  </a:solidFill>
                  <a:sym typeface="Times New Roman" pitchFamily="18" charset="0"/>
                </a:rPr>
                <a:t>(n</a:t>
              </a:r>
              <a:r>
                <a:rPr lang="en-US" baseline="30000">
                  <a:solidFill>
                    <a:srgbClr val="000000"/>
                  </a:solidFill>
                  <a:sym typeface="Times New Roman" pitchFamily="18" charset="0"/>
                </a:rPr>
                <a:t>3</a:t>
              </a:r>
              <a:r>
                <a:rPr lang="en-US">
                  <a:solidFill>
                    <a:srgbClr val="000000"/>
                  </a:solidFill>
                  <a:sym typeface="Times New Roman" pitchFamily="18" charset="0"/>
                </a:rPr>
                <a:t>)</a:t>
              </a:r>
            </a:p>
          </p:txBody>
        </p:sp>
        <p:sp>
          <p:nvSpPr>
            <p:cNvPr id="613380" name="Rectangle 4"/>
            <p:cNvSpPr>
              <a:spLocks noChangeArrowheads="1"/>
            </p:cNvSpPr>
            <p:nvPr/>
          </p:nvSpPr>
          <p:spPr bwMode="auto">
            <a:xfrm>
              <a:off x="1178" y="857"/>
              <a:ext cx="746" cy="275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b="1" i="1" dirty="0">
                  <a:solidFill>
                    <a:schemeClr val="accent2"/>
                  </a:solidFill>
                  <a:latin typeface="+mn-lt"/>
                  <a:ea typeface="+mn-ea"/>
                  <a:cs typeface="+mn-cs"/>
                </a:rPr>
                <a:t>Work:</a:t>
              </a:r>
            </a:p>
          </p:txBody>
        </p:sp>
        <p:sp>
          <p:nvSpPr>
            <p:cNvPr id="613381" name="Rectangle 5"/>
            <p:cNvSpPr>
              <a:spLocks noChangeArrowheads="1"/>
            </p:cNvSpPr>
            <p:nvPr/>
          </p:nvSpPr>
          <p:spPr bwMode="auto">
            <a:xfrm>
              <a:off x="1979" y="1296"/>
              <a:ext cx="2245" cy="275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ts val="400"/>
                </a:spcBef>
                <a:buClrTx/>
                <a:buSzTx/>
                <a:buFontTx/>
                <a:buNone/>
                <a:tabLst>
                  <a:tab pos="1252538" algn="r"/>
                  <a:tab pos="1487488" algn="ctr"/>
                  <a:tab pos="1709738" algn="l"/>
                </a:tabLst>
              </a:pPr>
              <a:r>
                <a:rPr lang="en-US">
                  <a:solidFill>
                    <a:srgbClr val="000000"/>
                  </a:solidFill>
                  <a:sym typeface="Times New Roman" pitchFamily="18" charset="0"/>
                </a:rPr>
                <a:t>	M</a:t>
              </a:r>
              <a:r>
                <a:rPr lang="en-US" baseline="-25000">
                  <a:solidFill>
                    <a:srgbClr val="000000"/>
                  </a:solidFill>
                  <a:sym typeface="Times New Roman" pitchFamily="18" charset="0"/>
                </a:rPr>
                <a:t>∞</a:t>
              </a:r>
              <a:r>
                <a:rPr lang="en-US">
                  <a:solidFill>
                    <a:srgbClr val="000000"/>
                  </a:solidFill>
                  <a:sym typeface="Times New Roman" pitchFamily="18" charset="0"/>
                </a:rPr>
                <a:t>(n)	=	 </a:t>
              </a:r>
              <a:r>
                <a:rPr lang="el-GR">
                  <a:solidFill>
                    <a:srgbClr val="000000"/>
                  </a:solidFill>
                  <a:sym typeface="Symbol" pitchFamily="18" charset="2"/>
                </a:rPr>
                <a:t>Θ</a:t>
              </a:r>
              <a:r>
                <a:rPr lang="en-US">
                  <a:solidFill>
                    <a:srgbClr val="000000"/>
                  </a:solidFill>
                  <a:sym typeface="Times New Roman" pitchFamily="18" charset="0"/>
                </a:rPr>
                <a:t>(n)</a:t>
              </a:r>
            </a:p>
          </p:txBody>
        </p:sp>
        <p:sp>
          <p:nvSpPr>
            <p:cNvPr id="613382" name="Rectangle 6"/>
            <p:cNvSpPr>
              <a:spLocks noChangeArrowheads="1"/>
            </p:cNvSpPr>
            <p:nvPr/>
          </p:nvSpPr>
          <p:spPr bwMode="auto">
            <a:xfrm>
              <a:off x="1206" y="1296"/>
              <a:ext cx="718" cy="275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b="1" i="1" dirty="0">
                  <a:solidFill>
                    <a:schemeClr val="accent2"/>
                  </a:solidFill>
                  <a:latin typeface="+mn-lt"/>
                  <a:ea typeface="+mn-ea"/>
                  <a:cs typeface="+mn-cs"/>
                </a:rPr>
                <a:t>Span: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1985963" y="3825875"/>
            <a:ext cx="5173662" cy="1025525"/>
            <a:chOff x="702" y="2558"/>
            <a:chExt cx="3259" cy="646"/>
          </a:xfrm>
        </p:grpSpPr>
        <p:sp>
          <p:nvSpPr>
            <p:cNvPr id="613385" name="Text Box 9"/>
            <p:cNvSpPr txBox="1">
              <a:spLocks noChangeArrowheads="1"/>
            </p:cNvSpPr>
            <p:nvPr/>
          </p:nvSpPr>
          <p:spPr bwMode="auto">
            <a:xfrm>
              <a:off x="702" y="2717"/>
              <a:ext cx="1371" cy="275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b="1" i="1" dirty="0">
                  <a:solidFill>
                    <a:schemeClr val="accent2"/>
                  </a:solidFill>
                  <a:latin typeface="+mn-lt"/>
                  <a:ea typeface="+mn-ea"/>
                  <a:cs typeface="+mn-cs"/>
                </a:rPr>
                <a:t>Parallelism:</a:t>
              </a:r>
              <a:endParaRPr lang="en-US" i="1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grpSp>
          <p:nvGrpSpPr>
            <p:cNvPr id="161802" name="Group 10"/>
            <p:cNvGrpSpPr>
              <a:grpSpLocks/>
            </p:cNvGrpSpPr>
            <p:nvPr/>
          </p:nvGrpSpPr>
          <p:grpSpPr bwMode="auto">
            <a:xfrm>
              <a:off x="2190" y="2558"/>
              <a:ext cx="1771" cy="646"/>
              <a:chOff x="3357" y="3450"/>
              <a:chExt cx="1771" cy="646"/>
            </a:xfrm>
          </p:grpSpPr>
          <p:grpSp>
            <p:nvGrpSpPr>
              <p:cNvPr id="161803" name="Group 11"/>
              <p:cNvGrpSpPr>
                <a:grpSpLocks/>
              </p:cNvGrpSpPr>
              <p:nvPr/>
            </p:nvGrpSpPr>
            <p:grpSpPr bwMode="auto">
              <a:xfrm>
                <a:off x="3357" y="3450"/>
                <a:ext cx="740" cy="646"/>
                <a:chOff x="3357" y="3450"/>
                <a:chExt cx="740" cy="646"/>
              </a:xfrm>
            </p:grpSpPr>
            <p:sp>
              <p:nvSpPr>
                <p:cNvPr id="613388" name="Rectangle 12"/>
                <p:cNvSpPr>
                  <a:spLocks noChangeArrowheads="1"/>
                </p:cNvSpPr>
                <p:nvPr/>
              </p:nvSpPr>
              <p:spPr bwMode="auto">
                <a:xfrm>
                  <a:off x="3380" y="3450"/>
                  <a:ext cx="694" cy="275"/>
                </a:xfrm>
                <a:prstGeom prst="rect">
                  <a:avLst/>
                </a:prstGeom>
                <a:noFill/>
                <a:ln w="508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  <a:defRPr/>
                  </a:pPr>
                  <a:r>
                    <a:rPr lang="en-US" dirty="0">
                      <a:solidFill>
                        <a:srgbClr val="000000"/>
                      </a:solidFill>
                      <a:latin typeface="+mn-lt"/>
                      <a:ea typeface="+mn-ea"/>
                      <a:cs typeface="+mn-cs"/>
                      <a:sym typeface="Times New Roman" pitchFamily="18" charset="0"/>
                    </a:rPr>
                    <a:t>M</a:t>
                  </a:r>
                  <a:r>
                    <a:rPr lang="en-US" baseline="-25000" dirty="0">
                      <a:solidFill>
                        <a:srgbClr val="000000"/>
                      </a:solidFill>
                      <a:latin typeface="+mn-lt"/>
                      <a:ea typeface="+mn-ea"/>
                      <a:cs typeface="+mn-cs"/>
                      <a:sym typeface="Times New Roman" pitchFamily="18" charset="0"/>
                    </a:rPr>
                    <a:t>1</a:t>
                  </a:r>
                  <a:r>
                    <a:rPr lang="en-US" dirty="0">
                      <a:solidFill>
                        <a:srgbClr val="000000"/>
                      </a:solidFill>
                      <a:latin typeface="+mn-lt"/>
                      <a:ea typeface="+mn-ea"/>
                      <a:cs typeface="+mn-cs"/>
                      <a:sym typeface="Times New Roman" pitchFamily="18" charset="0"/>
                    </a:rPr>
                    <a:t>(n)</a:t>
                  </a:r>
                </a:p>
              </p:txBody>
            </p:sp>
            <p:sp>
              <p:nvSpPr>
                <p:cNvPr id="613389" name="Rectangle 13"/>
                <p:cNvSpPr>
                  <a:spLocks noChangeArrowheads="1"/>
                </p:cNvSpPr>
                <p:nvPr/>
              </p:nvSpPr>
              <p:spPr bwMode="auto">
                <a:xfrm>
                  <a:off x="3357" y="3821"/>
                  <a:ext cx="740" cy="275"/>
                </a:xfrm>
                <a:prstGeom prst="rect">
                  <a:avLst/>
                </a:prstGeom>
                <a:noFill/>
                <a:ln w="508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>
                      <a:solidFill>
                        <a:srgbClr val="000000"/>
                      </a:solidFill>
                      <a:sym typeface="Times New Roman" pitchFamily="18" charset="0"/>
                    </a:rPr>
                    <a:t>M</a:t>
                  </a:r>
                  <a:r>
                    <a:rPr lang="en-US" baseline="-25000">
                      <a:solidFill>
                        <a:srgbClr val="000000"/>
                      </a:solidFill>
                      <a:sym typeface="Times New Roman" pitchFamily="18" charset="0"/>
                    </a:rPr>
                    <a:t>∞</a:t>
                  </a:r>
                  <a:r>
                    <a:rPr lang="en-US">
                      <a:solidFill>
                        <a:srgbClr val="000000"/>
                      </a:solidFill>
                      <a:sym typeface="Times New Roman" pitchFamily="18" charset="0"/>
                    </a:rPr>
                    <a:t>(n)</a:t>
                  </a:r>
                </a:p>
              </p:txBody>
            </p:sp>
            <p:sp>
              <p:nvSpPr>
                <p:cNvPr id="613390" name="Line 14"/>
                <p:cNvSpPr>
                  <a:spLocks noChangeShapeType="1"/>
                </p:cNvSpPr>
                <p:nvPr/>
              </p:nvSpPr>
              <p:spPr bwMode="auto">
                <a:xfrm>
                  <a:off x="3367" y="3728"/>
                  <a:ext cx="720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  <a:defRPr/>
                  </a:pPr>
                  <a:endParaRPr lang="en-US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613391" name="Rectangle 15"/>
              <p:cNvSpPr>
                <a:spLocks noChangeArrowheads="1"/>
              </p:cNvSpPr>
              <p:nvPr/>
            </p:nvSpPr>
            <p:spPr bwMode="auto">
              <a:xfrm>
                <a:off x="4202" y="3609"/>
                <a:ext cx="926" cy="275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>
                    <a:solidFill>
                      <a:srgbClr val="000000"/>
                    </a:solidFill>
                    <a:sym typeface="Times New Roman" pitchFamily="18" charset="0"/>
                  </a:rPr>
                  <a:t>= </a:t>
                </a:r>
                <a:r>
                  <a:rPr lang="el-GR">
                    <a:solidFill>
                      <a:srgbClr val="000000"/>
                    </a:solidFill>
                    <a:sym typeface="Symbol" pitchFamily="18" charset="2"/>
                  </a:rPr>
                  <a:t>Θ</a:t>
                </a:r>
                <a:r>
                  <a:rPr lang="en-US">
                    <a:solidFill>
                      <a:srgbClr val="000000"/>
                    </a:solidFill>
                    <a:sym typeface="Times New Roman" pitchFamily="18" charset="0"/>
                  </a:rPr>
                  <a:t>(n</a:t>
                </a:r>
                <a:r>
                  <a:rPr lang="en-US" baseline="30000">
                    <a:solidFill>
                      <a:srgbClr val="000000"/>
                    </a:solidFill>
                    <a:sym typeface="Times New Roman" pitchFamily="18" charset="0"/>
                  </a:rPr>
                  <a:t>2</a:t>
                </a:r>
                <a:r>
                  <a:rPr lang="en-US">
                    <a:solidFill>
                      <a:srgbClr val="000000"/>
                    </a:solidFill>
                    <a:sym typeface="Times New Roman" pitchFamily="18" charset="0"/>
                  </a:rPr>
                  <a:t>)</a:t>
                </a:r>
              </a:p>
            </p:txBody>
          </p:sp>
        </p:grpSp>
      </p:grpSp>
      <p:sp>
        <p:nvSpPr>
          <p:cNvPr id="613392" name="Text Box 16"/>
          <p:cNvSpPr txBox="1">
            <a:spLocks noChangeArrowheads="1"/>
          </p:cNvSpPr>
          <p:nvPr/>
        </p:nvSpPr>
        <p:spPr bwMode="auto">
          <a:xfrm>
            <a:off x="2060575" y="5029200"/>
            <a:ext cx="5022850" cy="95408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chemeClr val="tx1"/>
                </a:solidFill>
              </a:rPr>
              <a:t>For </a:t>
            </a:r>
            <a:r>
              <a:rPr lang="en-US">
                <a:solidFill>
                  <a:srgbClr val="000000"/>
                </a:solidFill>
              </a:rPr>
              <a:t>1000 × 1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000</a:t>
            </a:r>
            <a:r>
              <a:rPr lang="en-US">
                <a:solidFill>
                  <a:schemeClr val="tx1"/>
                </a:solidFill>
                <a:sym typeface="Times New Roman" pitchFamily="18" charset="0"/>
              </a:rPr>
              <a:t> matrices,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chemeClr val="tx1"/>
                </a:solidFill>
                <a:sym typeface="Times New Roman" pitchFamily="18" charset="0"/>
              </a:rPr>
              <a:t>parallelism 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≈ (10</a:t>
            </a:r>
            <a:r>
              <a:rPr lang="en-US" baseline="30000">
                <a:solidFill>
                  <a:srgbClr val="000000"/>
                </a:solidFill>
                <a:sym typeface="Times New Roman" pitchFamily="18" charset="0"/>
              </a:rPr>
              <a:t>3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)</a:t>
            </a:r>
            <a:r>
              <a:rPr lang="en-US" baseline="30000">
                <a:solidFill>
                  <a:srgbClr val="000000"/>
                </a:solidFill>
                <a:sym typeface="Times New Roman" pitchFamily="18" charset="0"/>
              </a:rPr>
              <a:t>2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 = 10</a:t>
            </a:r>
            <a:r>
              <a:rPr lang="en-US" baseline="30000">
                <a:solidFill>
                  <a:srgbClr val="000000"/>
                </a:solidFill>
                <a:sym typeface="Times New Roman" pitchFamily="18" charset="0"/>
              </a:rPr>
              <a:t>6</a:t>
            </a:r>
            <a:r>
              <a:rPr lang="en-US">
                <a:solidFill>
                  <a:schemeClr val="tx1"/>
                </a:solidFill>
                <a:sym typeface="Times New Roman" pitchFamily="18" charset="0"/>
              </a:rPr>
              <a:t>.</a:t>
            </a:r>
          </a:p>
        </p:txBody>
      </p:sp>
      <p:sp>
        <p:nvSpPr>
          <p:cNvPr id="161809" name="Line 17"/>
          <p:cNvSpPr>
            <a:spLocks noChangeShapeType="1"/>
          </p:cNvSpPr>
          <p:nvPr/>
        </p:nvSpPr>
        <p:spPr bwMode="auto">
          <a:xfrm>
            <a:off x="387350" y="3360738"/>
            <a:ext cx="8369300" cy="0"/>
          </a:xfrm>
          <a:prstGeom prst="line">
            <a:avLst/>
          </a:prstGeom>
          <a:noFill/>
          <a:ln w="76200" cmpd="tri">
            <a:solidFill>
              <a:schemeClr val="tx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2927350" y="6170613"/>
            <a:ext cx="3289300" cy="436562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b="1" i="1" dirty="0">
                <a:solidFill>
                  <a:schemeClr val="tx2"/>
                </a:solidFill>
                <a:latin typeface="+mn-lt"/>
                <a:ea typeface="+mn-ea"/>
                <a:cs typeface="+mn-cs"/>
                <a:sym typeface="Times New Roman" pitchFamily="18" charset="0"/>
              </a:rPr>
              <a:t>Faster in practice!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3392" grpId="0"/>
      <p:bldP spid="1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general </a:t>
            </a:r>
            <a:r>
              <a:rPr lang="en-US" dirty="0" smtClean="0"/>
              <a:t>was that? </a:t>
            </a:r>
            <a:endParaRPr lang="en-US" dirty="0"/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67638" cy="1447800"/>
          </a:xfrm>
        </p:spPr>
        <p:txBody>
          <a:bodyPr/>
          <a:lstStyle/>
          <a:p>
            <a:r>
              <a:rPr lang="en-US"/>
              <a:t>Matrices are often rectangular</a:t>
            </a:r>
          </a:p>
          <a:p>
            <a:r>
              <a:rPr lang="en-US"/>
              <a:t>Even when they are square, the dimensions are hardly a power of two</a:t>
            </a:r>
          </a:p>
          <a:p>
            <a:endParaRPr lang="en-US"/>
          </a:p>
        </p:txBody>
      </p:sp>
      <p:sp>
        <p:nvSpPr>
          <p:cNvPr id="163844" name="Rectangle 4"/>
          <p:cNvSpPr>
            <a:spLocks noChangeArrowheads="1"/>
          </p:cNvSpPr>
          <p:nvPr/>
        </p:nvSpPr>
        <p:spPr bwMode="auto">
          <a:xfrm>
            <a:off x="838200" y="3505200"/>
            <a:ext cx="1371600" cy="3048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FontTx/>
              <a:buNone/>
            </a:pPr>
            <a:r>
              <a:rPr lang="en-US" sz="4800" b="1">
                <a:solidFill>
                  <a:srgbClr val="060606"/>
                </a:solidFill>
              </a:rPr>
              <a:t>A</a:t>
            </a:r>
          </a:p>
        </p:txBody>
      </p:sp>
      <p:sp>
        <p:nvSpPr>
          <p:cNvPr id="163845" name="Rectangle 5"/>
          <p:cNvSpPr>
            <a:spLocks noChangeArrowheads="1"/>
          </p:cNvSpPr>
          <p:nvPr/>
        </p:nvSpPr>
        <p:spPr bwMode="auto">
          <a:xfrm>
            <a:off x="2667000" y="3557588"/>
            <a:ext cx="2286000" cy="1295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FontTx/>
              <a:buNone/>
            </a:pPr>
            <a:r>
              <a:rPr lang="en-US" sz="4800" b="1">
                <a:solidFill>
                  <a:srgbClr val="060606"/>
                </a:solidFill>
              </a:rPr>
              <a:t>B</a:t>
            </a:r>
          </a:p>
        </p:txBody>
      </p:sp>
      <p:sp>
        <p:nvSpPr>
          <p:cNvPr id="554058" name="Text Box 74"/>
          <p:cNvSpPr txBox="1">
            <a:spLocks noChangeArrowheads="1"/>
          </p:cNvSpPr>
          <p:nvPr/>
        </p:nvSpPr>
        <p:spPr bwMode="auto">
          <a:xfrm>
            <a:off x="2133600" y="4656138"/>
            <a:ext cx="569913" cy="677862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48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·</a:t>
            </a:r>
          </a:p>
        </p:txBody>
      </p:sp>
      <p:sp>
        <p:nvSpPr>
          <p:cNvPr id="554057" name="Text Box 73"/>
          <p:cNvSpPr txBox="1">
            <a:spLocks noChangeArrowheads="1"/>
          </p:cNvSpPr>
          <p:nvPr/>
        </p:nvSpPr>
        <p:spPr bwMode="auto">
          <a:xfrm>
            <a:off x="5334000" y="4572000"/>
            <a:ext cx="668338" cy="67786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48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=</a:t>
            </a:r>
            <a:endParaRPr lang="en-US" sz="180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3848" name="Rectangle 8"/>
          <p:cNvSpPr>
            <a:spLocks noChangeArrowheads="1"/>
          </p:cNvSpPr>
          <p:nvPr/>
        </p:nvSpPr>
        <p:spPr bwMode="auto">
          <a:xfrm>
            <a:off x="6172200" y="3505200"/>
            <a:ext cx="2438400" cy="3048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FontTx/>
              <a:buNone/>
            </a:pPr>
            <a:r>
              <a:rPr lang="en-US" sz="4800">
                <a:solidFill>
                  <a:srgbClr val="060606"/>
                </a:solidFill>
              </a:rPr>
              <a:t>C</a:t>
            </a:r>
          </a:p>
        </p:txBody>
      </p:sp>
      <p:sp>
        <p:nvSpPr>
          <p:cNvPr id="163849" name="AutoShape 9"/>
          <p:cNvSpPr>
            <a:spLocks/>
          </p:cNvSpPr>
          <p:nvPr/>
        </p:nvSpPr>
        <p:spPr bwMode="auto">
          <a:xfrm>
            <a:off x="609600" y="3505200"/>
            <a:ext cx="152400" cy="3124200"/>
          </a:xfrm>
          <a:prstGeom prst="leftBrace">
            <a:avLst>
              <a:gd name="adj1" fmla="val 170833"/>
              <a:gd name="adj2" fmla="val 50000"/>
            </a:avLst>
          </a:prstGeom>
          <a:noFill/>
          <a:ln w="9525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163850" name="Text Box 10"/>
          <p:cNvSpPr txBox="1">
            <a:spLocks noChangeArrowheads="1"/>
          </p:cNvSpPr>
          <p:nvPr/>
        </p:nvSpPr>
        <p:spPr bwMode="auto">
          <a:xfrm>
            <a:off x="152400" y="4900613"/>
            <a:ext cx="533400" cy="4333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>
                <a:solidFill>
                  <a:srgbClr val="993300"/>
                </a:solidFill>
              </a:rPr>
              <a:t>m</a:t>
            </a:r>
          </a:p>
        </p:txBody>
      </p:sp>
      <p:sp>
        <p:nvSpPr>
          <p:cNvPr id="163852" name="AutoShape 12"/>
          <p:cNvSpPr>
            <a:spLocks/>
          </p:cNvSpPr>
          <p:nvPr/>
        </p:nvSpPr>
        <p:spPr bwMode="auto">
          <a:xfrm rot="5400000">
            <a:off x="1409700" y="2628900"/>
            <a:ext cx="228600" cy="1371600"/>
          </a:xfrm>
          <a:prstGeom prst="leftBrace">
            <a:avLst>
              <a:gd name="adj1" fmla="val 150000"/>
              <a:gd name="adj2" fmla="val 50000"/>
            </a:avLst>
          </a:prstGeom>
          <a:noFill/>
          <a:ln w="9525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163853" name="Text Box 13"/>
          <p:cNvSpPr txBox="1">
            <a:spLocks noChangeArrowheads="1"/>
          </p:cNvSpPr>
          <p:nvPr/>
        </p:nvSpPr>
        <p:spPr bwMode="auto">
          <a:xfrm>
            <a:off x="1371600" y="2843213"/>
            <a:ext cx="609600" cy="4333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>
                <a:solidFill>
                  <a:srgbClr val="993300"/>
                </a:solidFill>
              </a:rPr>
              <a:t>k</a:t>
            </a:r>
          </a:p>
        </p:txBody>
      </p:sp>
      <p:sp>
        <p:nvSpPr>
          <p:cNvPr id="163854" name="AutoShape 14"/>
          <p:cNvSpPr>
            <a:spLocks/>
          </p:cNvSpPr>
          <p:nvPr/>
        </p:nvSpPr>
        <p:spPr bwMode="auto">
          <a:xfrm rot="5400000">
            <a:off x="3657600" y="2262188"/>
            <a:ext cx="228600" cy="2209800"/>
          </a:xfrm>
          <a:prstGeom prst="leftBrace">
            <a:avLst>
              <a:gd name="adj1" fmla="val 241667"/>
              <a:gd name="adj2" fmla="val 50000"/>
            </a:avLst>
          </a:prstGeom>
          <a:noFill/>
          <a:ln w="9525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163855" name="Text Box 15"/>
          <p:cNvSpPr txBox="1">
            <a:spLocks noChangeArrowheads="1"/>
          </p:cNvSpPr>
          <p:nvPr/>
        </p:nvSpPr>
        <p:spPr bwMode="auto">
          <a:xfrm>
            <a:off x="3581400" y="2819400"/>
            <a:ext cx="609600" cy="4333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>
                <a:solidFill>
                  <a:srgbClr val="993300"/>
                </a:solidFill>
              </a:rPr>
              <a:t>n</a:t>
            </a:r>
          </a:p>
        </p:txBody>
      </p:sp>
      <p:sp>
        <p:nvSpPr>
          <p:cNvPr id="163857" name="AutoShape 17"/>
          <p:cNvSpPr>
            <a:spLocks/>
          </p:cNvSpPr>
          <p:nvPr/>
        </p:nvSpPr>
        <p:spPr bwMode="auto">
          <a:xfrm>
            <a:off x="5029200" y="3557588"/>
            <a:ext cx="152400" cy="1219200"/>
          </a:xfrm>
          <a:prstGeom prst="rightBrace">
            <a:avLst>
              <a:gd name="adj1" fmla="val 66667"/>
              <a:gd name="adj2" fmla="val 50000"/>
            </a:avLst>
          </a:prstGeom>
          <a:noFill/>
          <a:ln w="9525">
            <a:solidFill>
              <a:srgbClr val="9933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163858" name="Text Box 18"/>
          <p:cNvSpPr txBox="1">
            <a:spLocks noChangeArrowheads="1"/>
          </p:cNvSpPr>
          <p:nvPr/>
        </p:nvSpPr>
        <p:spPr bwMode="auto">
          <a:xfrm>
            <a:off x="5181600" y="3986213"/>
            <a:ext cx="609600" cy="4333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>
                <a:solidFill>
                  <a:srgbClr val="993300"/>
                </a:solidFill>
              </a:rPr>
              <a:t>k</a:t>
            </a:r>
          </a:p>
        </p:txBody>
      </p:sp>
      <p:sp>
        <p:nvSpPr>
          <p:cNvPr id="163859" name="Text Box 19"/>
          <p:cNvSpPr txBox="1">
            <a:spLocks noChangeArrowheads="1"/>
          </p:cNvSpPr>
          <p:nvPr/>
        </p:nvSpPr>
        <p:spPr bwMode="auto">
          <a:xfrm>
            <a:off x="2667000" y="5257800"/>
            <a:ext cx="2971800" cy="12636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3200">
                <a:solidFill>
                  <a:srgbClr val="06060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Which dimension to split?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63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63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5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General Matrix Multiplication</a:t>
            </a:r>
          </a:p>
        </p:txBody>
      </p:sp>
      <p:sp>
        <p:nvSpPr>
          <p:cNvPr id="6" name="Folded Corner 5"/>
          <p:cNvSpPr>
            <a:spLocks noChangeArrowheads="1"/>
          </p:cNvSpPr>
          <p:nvPr/>
        </p:nvSpPr>
        <p:spPr bwMode="auto">
          <a:xfrm>
            <a:off x="533400" y="1143000"/>
            <a:ext cx="8153400" cy="5410200"/>
          </a:xfrm>
          <a:prstGeom prst="foldedCorner">
            <a:avLst>
              <a:gd name="adj" fmla="val 9741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tIns="91440"/>
          <a:lstStyle/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tx1"/>
                </a:solidFill>
              </a:rPr>
              <a:t>template &lt;typename T&gt;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void </a:t>
            </a:r>
            <a:r>
              <a:rPr lang="en-US" sz="1800">
                <a:solidFill>
                  <a:schemeClr val="tx1"/>
                </a:solidFill>
              </a:rPr>
              <a:t>MMult3</a:t>
            </a: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(T *A, T* B, T* C,  int i0, int i1, int j0, int j1, int k0, int k1)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{ </a:t>
            </a:r>
            <a:b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</a:b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    int di = i1 - i0;  int dj = j1 - j0;  int dk = k1 - k0; </a:t>
            </a:r>
            <a:b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</a:b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    if (di &gt;= dj &amp;&amp; di &gt;= dk &amp;&amp; di &gt;= THRESHOLD) { </a:t>
            </a:r>
            <a:b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</a:b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   	int mi = i0 + di / 2; </a:t>
            </a:r>
            <a:b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</a:b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   	</a:t>
            </a:r>
            <a:r>
              <a:rPr lang="en-US" sz="1800">
                <a:solidFill>
                  <a:schemeClr val="tx1"/>
                </a:solidFill>
              </a:rPr>
              <a:t>MMult3</a:t>
            </a: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 (A, B, C, i0, mi, j0, j1, k0, k1); </a:t>
            </a:r>
            <a:b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</a:b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   	</a:t>
            </a:r>
            <a:r>
              <a:rPr lang="en-US" sz="1800">
                <a:solidFill>
                  <a:schemeClr val="tx1"/>
                </a:solidFill>
              </a:rPr>
              <a:t>MMult3</a:t>
            </a: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 (A, B, C, mi, i1, j0, j1, k0, k1); </a:t>
            </a:r>
            <a:b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</a:b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    } else if (dj &gt;= dk &amp;&amp; dj &gt;= THRESHOLD) { </a:t>
            </a:r>
            <a:b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</a:b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  	int mj = j0 + dj / 2; </a:t>
            </a:r>
            <a:b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</a:b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  	</a:t>
            </a:r>
            <a:r>
              <a:rPr lang="en-US" sz="1800">
                <a:solidFill>
                  <a:schemeClr val="tx1"/>
                </a:solidFill>
              </a:rPr>
              <a:t>MMult3</a:t>
            </a: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 (A, B, C, i0, i1, j0, mj, k0, k1); </a:t>
            </a:r>
            <a:b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</a:b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 	</a:t>
            </a:r>
            <a:r>
              <a:rPr lang="en-US" sz="1800">
                <a:solidFill>
                  <a:schemeClr val="tx1"/>
                </a:solidFill>
              </a:rPr>
              <a:t>MMult3</a:t>
            </a: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 (A, B, C, i0, i1, mj, j1, k0, k1); </a:t>
            </a:r>
            <a:b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</a:b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    } else if (dk &gt;= THRESHOLD) { </a:t>
            </a:r>
            <a:b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</a:b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  	int mk = k0 + dk / 2; </a:t>
            </a:r>
            <a:b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</a:b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  	</a:t>
            </a:r>
            <a:r>
              <a:rPr lang="en-US" sz="1800">
                <a:solidFill>
                  <a:schemeClr val="tx1"/>
                </a:solidFill>
              </a:rPr>
              <a:t>MMult3</a:t>
            </a: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 (A, B, C, i0, i1, j0, j1, k0, mk); </a:t>
            </a:r>
            <a:b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</a:b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 	</a:t>
            </a:r>
            <a:r>
              <a:rPr lang="en-US" sz="1800">
                <a:solidFill>
                  <a:schemeClr val="tx1"/>
                </a:solidFill>
              </a:rPr>
              <a:t>MMult3</a:t>
            </a: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 (A, B, C, i0, i1, j0, j1, mk, k1); </a:t>
            </a:r>
            <a:b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</a:b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    } else { // Iterative (triple-nested loop) multiply }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}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800">
              <a:solidFill>
                <a:schemeClr val="tx1"/>
              </a:solidFill>
              <a:ea typeface="Lucida Sans Typewriter" charset="0"/>
              <a:cs typeface="Lucida Sans Typewriter" charset="0"/>
            </a:endParaRPr>
          </a:p>
        </p:txBody>
      </p:sp>
      <p:sp>
        <p:nvSpPr>
          <p:cNvPr id="7" name="Folded Corner 6"/>
          <p:cNvSpPr/>
          <p:nvPr/>
        </p:nvSpPr>
        <p:spPr>
          <a:xfrm>
            <a:off x="5029200" y="5562600"/>
            <a:ext cx="3810000" cy="1295400"/>
          </a:xfrm>
          <a:prstGeom prst="foldedCorner">
            <a:avLst>
              <a:gd name="adj" fmla="val 9742"/>
            </a:avLst>
          </a:prstGeom>
          <a:blipFill>
            <a:blip r:embed="rId3"/>
            <a:tile tx="0" ty="0" sx="100000" sy="100000" flip="none" algn="tl"/>
          </a:blip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91440"/>
          <a:lstStyle/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for (int i = i0; i &lt; i1; ++i) { </a:t>
            </a:r>
            <a:br>
              <a:rPr lang="en-US" sz="1800"/>
            </a:br>
            <a:r>
              <a:rPr lang="en-US" sz="1800"/>
              <a:t>   for (int j = j0; j &lt; j1; ++j) { </a:t>
            </a:r>
            <a:br>
              <a:rPr lang="en-US" sz="1800"/>
            </a:br>
            <a:r>
              <a:rPr lang="en-US" sz="1800"/>
              <a:t>     for (int k = k0; k &lt; k1; ++k) </a:t>
            </a:r>
            <a:br>
              <a:rPr lang="en-US" sz="1800"/>
            </a:br>
            <a:r>
              <a:rPr lang="en-US" sz="1800"/>
              <a:t>     C[i][j] += A[i][k] * B[k][j]; </a:t>
            </a:r>
          </a:p>
        </p:txBody>
      </p:sp>
      <p:sp>
        <p:nvSpPr>
          <p:cNvPr id="15" name="TextBox 14"/>
          <p:cNvSpPr>
            <a:spLocks noChangeArrowheads="1"/>
          </p:cNvSpPr>
          <p:nvPr/>
        </p:nvSpPr>
        <p:spPr bwMode="auto">
          <a:xfrm>
            <a:off x="6019800" y="1752600"/>
            <a:ext cx="2743200" cy="892175"/>
          </a:xfrm>
          <a:prstGeom prst="wedgeRoundRectCallout">
            <a:avLst>
              <a:gd name="adj1" fmla="val -58796"/>
              <a:gd name="adj2" fmla="val 85056"/>
              <a:gd name="adj3" fmla="val 16667"/>
            </a:avLst>
          </a:prstGeom>
          <a:solidFill>
            <a:srgbClr val="EED0DE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>
                <a:solidFill>
                  <a:schemeClr val="tx2"/>
                </a:solidFill>
              </a:rPr>
              <a:t>Split m if it is the largest</a:t>
            </a: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" name="TextBox 14"/>
          <p:cNvSpPr>
            <a:spLocks noChangeArrowheads="1"/>
          </p:cNvSpPr>
          <p:nvPr/>
        </p:nvSpPr>
        <p:spPr bwMode="auto">
          <a:xfrm>
            <a:off x="6172200" y="2971800"/>
            <a:ext cx="2743200" cy="892175"/>
          </a:xfrm>
          <a:prstGeom prst="wedgeRoundRectCallout">
            <a:avLst>
              <a:gd name="adj1" fmla="val -65046"/>
              <a:gd name="adj2" fmla="val 53560"/>
              <a:gd name="adj3" fmla="val 16667"/>
            </a:avLst>
          </a:prstGeom>
          <a:solidFill>
            <a:srgbClr val="EED0DE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>
                <a:solidFill>
                  <a:schemeClr val="tx2"/>
                </a:solidFill>
              </a:rPr>
              <a:t>Split n if it is the largest</a:t>
            </a: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TextBox 14"/>
          <p:cNvSpPr>
            <a:spLocks noChangeArrowheads="1"/>
          </p:cNvSpPr>
          <p:nvPr/>
        </p:nvSpPr>
        <p:spPr bwMode="auto">
          <a:xfrm>
            <a:off x="6400800" y="4114800"/>
            <a:ext cx="2743200" cy="892175"/>
          </a:xfrm>
          <a:prstGeom prst="wedgeRoundRectCallout">
            <a:avLst>
              <a:gd name="adj1" fmla="val -71991"/>
              <a:gd name="adj2" fmla="val 46620"/>
              <a:gd name="adj3" fmla="val 16667"/>
            </a:avLst>
          </a:prstGeom>
          <a:solidFill>
            <a:srgbClr val="EED0DE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>
                <a:solidFill>
                  <a:schemeClr val="tx2"/>
                </a:solidFill>
              </a:rPr>
              <a:t>Split k if it is the largest</a:t>
            </a:r>
            <a:endParaRPr lang="en-US" sz="24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5" grpId="0" animBg="1"/>
      <p:bldP spid="2" grpId="0" animBg="1"/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Parallelizing </a:t>
            </a:r>
            <a:r>
              <a:rPr lang="en-US" sz="4400"/>
              <a:t>General MMult</a:t>
            </a:r>
          </a:p>
        </p:txBody>
      </p:sp>
      <p:sp>
        <p:nvSpPr>
          <p:cNvPr id="6" name="Folded Corner 5"/>
          <p:cNvSpPr>
            <a:spLocks noChangeArrowheads="1"/>
          </p:cNvSpPr>
          <p:nvPr/>
        </p:nvSpPr>
        <p:spPr bwMode="auto">
          <a:xfrm>
            <a:off x="533400" y="1143000"/>
            <a:ext cx="8153400" cy="5410200"/>
          </a:xfrm>
          <a:prstGeom prst="foldedCorner">
            <a:avLst>
              <a:gd name="adj" fmla="val 9741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tIns="91440"/>
          <a:lstStyle/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tx1"/>
                </a:solidFill>
              </a:rPr>
              <a:t>template &lt;typename T&gt;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void </a:t>
            </a:r>
            <a:r>
              <a:rPr lang="en-US" sz="1800">
                <a:solidFill>
                  <a:schemeClr val="tx1"/>
                </a:solidFill>
              </a:rPr>
              <a:t>MMult3</a:t>
            </a: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(T *A, T* B, T* C,  int i0, int i1, int j0, int j1, int k0, int k1)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{ </a:t>
            </a:r>
            <a:b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</a:b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    int di = i1 - i0;  int dj = j1 - j0;  int dk = k1 - k0; </a:t>
            </a:r>
            <a:b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</a:b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    if (di &gt;= dj &amp;&amp; di &gt;= dk &amp;&amp; di &gt;= THRESHOLD) { </a:t>
            </a:r>
            <a:b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</a:b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   	int mi = i0 + di / 2; </a:t>
            </a:r>
            <a:b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</a:b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   	</a:t>
            </a:r>
            <a:r>
              <a:rPr lang="en-US" sz="1800">
                <a:solidFill>
                  <a:schemeClr val="accent2"/>
                </a:solidFill>
                <a:ea typeface="Lucida Sans Typewriter" charset="0"/>
                <a:cs typeface="Lucida Sans Typewriter" charset="0"/>
                <a:sym typeface="Times New Roman" pitchFamily="18" charset="0"/>
              </a:rPr>
              <a:t>cilk_spawn</a:t>
            </a: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 </a:t>
            </a:r>
            <a:r>
              <a:rPr lang="en-US" sz="1800">
                <a:solidFill>
                  <a:schemeClr val="tx1"/>
                </a:solidFill>
              </a:rPr>
              <a:t>MMult3</a:t>
            </a: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 (A, B, C, i0, mi, j0, j1, k0, k1); </a:t>
            </a:r>
            <a:b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</a:b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   	</a:t>
            </a:r>
            <a:r>
              <a:rPr lang="en-US" sz="1800">
                <a:solidFill>
                  <a:schemeClr val="tx1"/>
                </a:solidFill>
              </a:rPr>
              <a:t>MMult3</a:t>
            </a: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 (A, B, C, mi, i1, j0, j1, k0, k1); </a:t>
            </a:r>
            <a:b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</a:b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    } else if (dj &gt;= dk &amp;&amp; dj &gt;= THRESHOLD) { </a:t>
            </a:r>
            <a:b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</a:b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  	int mj = j0 + dj / 2; </a:t>
            </a:r>
            <a:b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</a:b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  	</a:t>
            </a:r>
            <a:r>
              <a:rPr lang="en-US" sz="1800">
                <a:solidFill>
                  <a:schemeClr val="accent2"/>
                </a:solidFill>
                <a:ea typeface="Lucida Sans Typewriter" charset="0"/>
                <a:cs typeface="Lucida Sans Typewriter" charset="0"/>
                <a:sym typeface="Times New Roman" pitchFamily="18" charset="0"/>
              </a:rPr>
              <a:t>cilk_spawn</a:t>
            </a: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 </a:t>
            </a:r>
            <a:r>
              <a:rPr lang="en-US" sz="1800">
                <a:solidFill>
                  <a:schemeClr val="tx1"/>
                </a:solidFill>
              </a:rPr>
              <a:t>MMult3</a:t>
            </a: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 (A, B, C, i0, i1, j0, mj, k0, k1); </a:t>
            </a:r>
            <a:b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</a:b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 	</a:t>
            </a:r>
            <a:r>
              <a:rPr lang="en-US" sz="1800">
                <a:solidFill>
                  <a:schemeClr val="tx1"/>
                </a:solidFill>
              </a:rPr>
              <a:t>MMult3</a:t>
            </a: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 (A, B, C, i0, i1, mj, j1, k0, k1); </a:t>
            </a:r>
            <a:b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</a:b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    } else if (dk &gt;= THRESHOLD) { </a:t>
            </a:r>
            <a:b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</a:b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  	int mk = k0 + dk / 2; </a:t>
            </a:r>
            <a:b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</a:b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  	</a:t>
            </a:r>
            <a:r>
              <a:rPr lang="en-US" sz="1800">
                <a:solidFill>
                  <a:schemeClr val="tx1"/>
                </a:solidFill>
              </a:rPr>
              <a:t>MMult3</a:t>
            </a: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 (A, B, C, i0, i1, j0, j1, k0, mk); </a:t>
            </a:r>
            <a:b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</a:b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 	</a:t>
            </a:r>
            <a:r>
              <a:rPr lang="en-US" sz="1800">
                <a:solidFill>
                  <a:schemeClr val="tx1"/>
                </a:solidFill>
              </a:rPr>
              <a:t>MMult3</a:t>
            </a: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 (A, B, C, i0, i1, j0, j1, mk, k1); </a:t>
            </a:r>
            <a:b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</a:b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    } else { // Iterative (triple-nested loop) multiply }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}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800">
              <a:solidFill>
                <a:schemeClr val="tx1"/>
              </a:solidFill>
              <a:ea typeface="Lucida Sans Typewriter" charset="0"/>
              <a:cs typeface="Lucida Sans Typewriter" charset="0"/>
            </a:endParaRPr>
          </a:p>
        </p:txBody>
      </p:sp>
      <p:sp>
        <p:nvSpPr>
          <p:cNvPr id="7" name="Folded Corner 6"/>
          <p:cNvSpPr/>
          <p:nvPr/>
        </p:nvSpPr>
        <p:spPr>
          <a:xfrm>
            <a:off x="5029200" y="5562600"/>
            <a:ext cx="3810000" cy="1295400"/>
          </a:xfrm>
          <a:prstGeom prst="foldedCorner">
            <a:avLst>
              <a:gd name="adj" fmla="val 9742"/>
            </a:avLst>
          </a:prstGeom>
          <a:blipFill>
            <a:blip r:embed="rId3"/>
            <a:tile tx="0" ty="0" sx="100000" sy="100000" flip="none" algn="tl"/>
          </a:blip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91440"/>
          <a:lstStyle/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for (int i = i0; i &lt; i1; ++i) { </a:t>
            </a:r>
            <a:br>
              <a:rPr lang="en-US" sz="1800"/>
            </a:br>
            <a:r>
              <a:rPr lang="en-US" sz="1800"/>
              <a:t>   for (int j = j0; j &lt; j1; ++j) { </a:t>
            </a:r>
            <a:br>
              <a:rPr lang="en-US" sz="1800"/>
            </a:br>
            <a:r>
              <a:rPr lang="en-US" sz="1800"/>
              <a:t>     for (int k = k0; k &lt; k1; ++k) </a:t>
            </a:r>
            <a:br>
              <a:rPr lang="en-US" sz="1800"/>
            </a:br>
            <a:r>
              <a:rPr lang="en-US" sz="1800"/>
              <a:t>     C[i][j] += A[i][k] * B[k][j]; </a:t>
            </a:r>
          </a:p>
        </p:txBody>
      </p:sp>
      <p:sp>
        <p:nvSpPr>
          <p:cNvPr id="15" name="TextBox 14"/>
          <p:cNvSpPr>
            <a:spLocks noChangeArrowheads="1"/>
          </p:cNvSpPr>
          <p:nvPr/>
        </p:nvSpPr>
        <p:spPr bwMode="auto">
          <a:xfrm>
            <a:off x="6248400" y="3657600"/>
            <a:ext cx="2743200" cy="1089025"/>
          </a:xfrm>
          <a:prstGeom prst="wedgeRoundRectCallout">
            <a:avLst>
              <a:gd name="adj1" fmla="val -66264"/>
              <a:gd name="adj2" fmla="val 58310"/>
              <a:gd name="adj3" fmla="val 16667"/>
            </a:avLst>
          </a:prstGeom>
          <a:solidFill>
            <a:srgbClr val="EED0DE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chemeClr val="tx2"/>
                </a:solidFill>
              </a:rPr>
              <a:t>Unsafe to spawn here unless we use a temporary !</a:t>
            </a:r>
            <a:endParaRPr lang="en-US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Split m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447800"/>
            <a:ext cx="7767638" cy="533400"/>
          </a:xfrm>
        </p:spPr>
        <p:txBody>
          <a:bodyPr/>
          <a:lstStyle/>
          <a:p>
            <a:pPr>
              <a:buFont typeface="Lucida Sans Unicode" pitchFamily="34" charset="0"/>
              <a:buNone/>
            </a:pPr>
            <a:r>
              <a:rPr lang="en-US" sz="3200"/>
              <a:t>No races, safe to spawn !</a:t>
            </a:r>
          </a:p>
          <a:p>
            <a:endParaRPr lang="en-US" sz="3200"/>
          </a:p>
        </p:txBody>
      </p:sp>
      <p:sp>
        <p:nvSpPr>
          <p:cNvPr id="168964" name="Rectangle 4"/>
          <p:cNvSpPr>
            <a:spLocks noChangeArrowheads="1"/>
          </p:cNvSpPr>
          <p:nvPr/>
        </p:nvSpPr>
        <p:spPr bwMode="auto">
          <a:xfrm>
            <a:off x="838200" y="2895600"/>
            <a:ext cx="1371600" cy="3048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FontTx/>
              <a:buNone/>
            </a:pPr>
            <a:r>
              <a:rPr lang="en-US" sz="4800" b="1">
                <a:solidFill>
                  <a:srgbClr val="060606"/>
                </a:solidFill>
              </a:rPr>
              <a:t>A</a:t>
            </a:r>
          </a:p>
        </p:txBody>
      </p:sp>
      <p:sp>
        <p:nvSpPr>
          <p:cNvPr id="168965" name="Rectangle 5"/>
          <p:cNvSpPr>
            <a:spLocks noChangeArrowheads="1"/>
          </p:cNvSpPr>
          <p:nvPr/>
        </p:nvSpPr>
        <p:spPr bwMode="auto">
          <a:xfrm>
            <a:off x="2667000" y="2947988"/>
            <a:ext cx="2286000" cy="1295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FontTx/>
              <a:buNone/>
            </a:pPr>
            <a:r>
              <a:rPr lang="en-US" sz="4800" b="1">
                <a:solidFill>
                  <a:srgbClr val="060606"/>
                </a:solidFill>
              </a:rPr>
              <a:t>B</a:t>
            </a:r>
          </a:p>
        </p:txBody>
      </p:sp>
      <p:sp>
        <p:nvSpPr>
          <p:cNvPr id="554058" name="Text Box 74"/>
          <p:cNvSpPr txBox="1">
            <a:spLocks noChangeArrowheads="1"/>
          </p:cNvSpPr>
          <p:nvPr/>
        </p:nvSpPr>
        <p:spPr bwMode="auto">
          <a:xfrm>
            <a:off x="2133600" y="4046538"/>
            <a:ext cx="569913" cy="677862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48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·</a:t>
            </a:r>
          </a:p>
        </p:txBody>
      </p:sp>
      <p:sp>
        <p:nvSpPr>
          <p:cNvPr id="554057" name="Text Box 73"/>
          <p:cNvSpPr txBox="1">
            <a:spLocks noChangeArrowheads="1"/>
          </p:cNvSpPr>
          <p:nvPr/>
        </p:nvSpPr>
        <p:spPr bwMode="auto">
          <a:xfrm>
            <a:off x="5334000" y="3962400"/>
            <a:ext cx="668338" cy="67786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48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=</a:t>
            </a:r>
            <a:endParaRPr lang="en-US" sz="180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8968" name="Rectangle 8"/>
          <p:cNvSpPr>
            <a:spLocks noChangeArrowheads="1"/>
          </p:cNvSpPr>
          <p:nvPr/>
        </p:nvSpPr>
        <p:spPr bwMode="auto">
          <a:xfrm>
            <a:off x="6172200" y="2895600"/>
            <a:ext cx="2438400" cy="3048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FontTx/>
              <a:buNone/>
            </a:pPr>
            <a:r>
              <a:rPr lang="en-US" sz="4800">
                <a:solidFill>
                  <a:srgbClr val="060606"/>
                </a:solidFill>
              </a:rPr>
              <a:t>C</a:t>
            </a:r>
          </a:p>
        </p:txBody>
      </p:sp>
      <p:sp>
        <p:nvSpPr>
          <p:cNvPr id="168969" name="AutoShape 9"/>
          <p:cNvSpPr>
            <a:spLocks/>
          </p:cNvSpPr>
          <p:nvPr/>
        </p:nvSpPr>
        <p:spPr bwMode="auto">
          <a:xfrm>
            <a:off x="609600" y="2895600"/>
            <a:ext cx="152400" cy="3124200"/>
          </a:xfrm>
          <a:prstGeom prst="leftBrace">
            <a:avLst>
              <a:gd name="adj1" fmla="val 170833"/>
              <a:gd name="adj2" fmla="val 50000"/>
            </a:avLst>
          </a:prstGeom>
          <a:noFill/>
          <a:ln w="9525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168970" name="Text Box 10"/>
          <p:cNvSpPr txBox="1">
            <a:spLocks noChangeArrowheads="1"/>
          </p:cNvSpPr>
          <p:nvPr/>
        </p:nvSpPr>
        <p:spPr bwMode="auto">
          <a:xfrm>
            <a:off x="152400" y="4291013"/>
            <a:ext cx="533400" cy="4333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>
                <a:solidFill>
                  <a:srgbClr val="993300"/>
                </a:solidFill>
              </a:rPr>
              <a:t>m</a:t>
            </a:r>
          </a:p>
        </p:txBody>
      </p:sp>
      <p:sp>
        <p:nvSpPr>
          <p:cNvPr id="168971" name="AutoShape 11"/>
          <p:cNvSpPr>
            <a:spLocks/>
          </p:cNvSpPr>
          <p:nvPr/>
        </p:nvSpPr>
        <p:spPr bwMode="auto">
          <a:xfrm rot="5400000">
            <a:off x="1409700" y="2019300"/>
            <a:ext cx="228600" cy="1371600"/>
          </a:xfrm>
          <a:prstGeom prst="leftBrace">
            <a:avLst>
              <a:gd name="adj1" fmla="val 150000"/>
              <a:gd name="adj2" fmla="val 50000"/>
            </a:avLst>
          </a:prstGeom>
          <a:noFill/>
          <a:ln w="9525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168972" name="Text Box 12"/>
          <p:cNvSpPr txBox="1">
            <a:spLocks noChangeArrowheads="1"/>
          </p:cNvSpPr>
          <p:nvPr/>
        </p:nvSpPr>
        <p:spPr bwMode="auto">
          <a:xfrm>
            <a:off x="1371600" y="2233613"/>
            <a:ext cx="609600" cy="4333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>
                <a:solidFill>
                  <a:srgbClr val="993300"/>
                </a:solidFill>
              </a:rPr>
              <a:t>k</a:t>
            </a:r>
          </a:p>
        </p:txBody>
      </p:sp>
      <p:sp>
        <p:nvSpPr>
          <p:cNvPr id="168973" name="AutoShape 13"/>
          <p:cNvSpPr>
            <a:spLocks/>
          </p:cNvSpPr>
          <p:nvPr/>
        </p:nvSpPr>
        <p:spPr bwMode="auto">
          <a:xfrm rot="5400000">
            <a:off x="3657600" y="1652588"/>
            <a:ext cx="228600" cy="2209800"/>
          </a:xfrm>
          <a:prstGeom prst="leftBrace">
            <a:avLst>
              <a:gd name="adj1" fmla="val 241667"/>
              <a:gd name="adj2" fmla="val 50000"/>
            </a:avLst>
          </a:prstGeom>
          <a:noFill/>
          <a:ln w="9525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168974" name="Text Box 14"/>
          <p:cNvSpPr txBox="1">
            <a:spLocks noChangeArrowheads="1"/>
          </p:cNvSpPr>
          <p:nvPr/>
        </p:nvSpPr>
        <p:spPr bwMode="auto">
          <a:xfrm>
            <a:off x="3581400" y="2209800"/>
            <a:ext cx="609600" cy="4333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>
                <a:solidFill>
                  <a:srgbClr val="993300"/>
                </a:solidFill>
              </a:rPr>
              <a:t>n</a:t>
            </a:r>
          </a:p>
        </p:txBody>
      </p:sp>
      <p:sp>
        <p:nvSpPr>
          <p:cNvPr id="168975" name="AutoShape 15"/>
          <p:cNvSpPr>
            <a:spLocks/>
          </p:cNvSpPr>
          <p:nvPr/>
        </p:nvSpPr>
        <p:spPr bwMode="auto">
          <a:xfrm>
            <a:off x="5029200" y="2947988"/>
            <a:ext cx="152400" cy="1219200"/>
          </a:xfrm>
          <a:prstGeom prst="rightBrace">
            <a:avLst>
              <a:gd name="adj1" fmla="val 66667"/>
              <a:gd name="adj2" fmla="val 50000"/>
            </a:avLst>
          </a:prstGeom>
          <a:noFill/>
          <a:ln w="9525">
            <a:solidFill>
              <a:srgbClr val="9933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168976" name="Text Box 16"/>
          <p:cNvSpPr txBox="1">
            <a:spLocks noChangeArrowheads="1"/>
          </p:cNvSpPr>
          <p:nvPr/>
        </p:nvSpPr>
        <p:spPr bwMode="auto">
          <a:xfrm>
            <a:off x="5181600" y="3376613"/>
            <a:ext cx="609600" cy="4333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>
                <a:solidFill>
                  <a:srgbClr val="993300"/>
                </a:solidFill>
              </a:rPr>
              <a:t>k</a:t>
            </a:r>
          </a:p>
        </p:txBody>
      </p:sp>
      <p:sp>
        <p:nvSpPr>
          <p:cNvPr id="168978" name="Rectangle 18"/>
          <p:cNvSpPr>
            <a:spLocks noChangeArrowheads="1"/>
          </p:cNvSpPr>
          <p:nvPr/>
        </p:nvSpPr>
        <p:spPr bwMode="auto">
          <a:xfrm>
            <a:off x="838200" y="2895600"/>
            <a:ext cx="1371600" cy="1524000"/>
          </a:xfrm>
          <a:prstGeom prst="rect">
            <a:avLst/>
          </a:prstGeom>
          <a:solidFill>
            <a:srgbClr val="FFFF00">
              <a:alpha val="60001"/>
            </a:srgb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168979" name="Rectangle 19"/>
          <p:cNvSpPr>
            <a:spLocks noChangeArrowheads="1"/>
          </p:cNvSpPr>
          <p:nvPr/>
        </p:nvSpPr>
        <p:spPr bwMode="auto">
          <a:xfrm>
            <a:off x="6172200" y="2895600"/>
            <a:ext cx="2438400" cy="1524000"/>
          </a:xfrm>
          <a:prstGeom prst="rect">
            <a:avLst/>
          </a:prstGeom>
          <a:solidFill>
            <a:srgbClr val="FFFF00">
              <a:alpha val="60001"/>
            </a:srgb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986" name="AutoShape 2"/>
          <p:cNvSpPr>
            <a:spLocks noChangeArrowheads="1"/>
          </p:cNvSpPr>
          <p:nvPr/>
        </p:nvSpPr>
        <p:spPr bwMode="auto">
          <a:xfrm>
            <a:off x="2624138" y="4114800"/>
            <a:ext cx="4005262" cy="1697038"/>
          </a:xfrm>
          <a:prstGeom prst="roundRect">
            <a:avLst>
              <a:gd name="adj" fmla="val 16667"/>
            </a:avLst>
          </a:prstGeom>
          <a:solidFill>
            <a:srgbClr val="FFCDE1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53987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>
                <a:latin typeface="Lucida Sans Unicode" pitchFamily="34" charset="0"/>
              </a:rPr>
              <a:t>Square-Matrix Multiplication</a:t>
            </a:r>
          </a:p>
        </p:txBody>
      </p:sp>
      <p:grpSp>
        <p:nvGrpSpPr>
          <p:cNvPr id="134148" name="Group 6"/>
          <p:cNvGrpSpPr>
            <a:grpSpLocks/>
          </p:cNvGrpSpPr>
          <p:nvPr/>
        </p:nvGrpSpPr>
        <p:grpSpPr bwMode="auto">
          <a:xfrm>
            <a:off x="482600" y="1458913"/>
            <a:ext cx="2160588" cy="1738312"/>
            <a:chOff x="401" y="960"/>
            <a:chExt cx="1361" cy="1095"/>
          </a:xfrm>
        </p:grpSpPr>
        <p:grpSp>
          <p:nvGrpSpPr>
            <p:cNvPr id="134149" name="Group 7"/>
            <p:cNvGrpSpPr>
              <a:grpSpLocks/>
            </p:cNvGrpSpPr>
            <p:nvPr/>
          </p:nvGrpSpPr>
          <p:grpSpPr bwMode="auto">
            <a:xfrm>
              <a:off x="401" y="960"/>
              <a:ext cx="1361" cy="289"/>
              <a:chOff x="401" y="960"/>
              <a:chExt cx="1361" cy="289"/>
            </a:xfrm>
          </p:grpSpPr>
          <p:sp>
            <p:nvSpPr>
              <p:cNvPr id="553992" name="Text Box 8"/>
              <p:cNvSpPr txBox="1">
                <a:spLocks noChangeArrowheads="1"/>
              </p:cNvSpPr>
              <p:nvPr/>
            </p:nvSpPr>
            <p:spPr bwMode="auto">
              <a:xfrm>
                <a:off x="401" y="960"/>
                <a:ext cx="379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24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c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11</a:t>
                </a:r>
                <a:endParaRPr lang="en-US" sz="18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53993" name="Text Box 9"/>
              <p:cNvSpPr txBox="1">
                <a:spLocks noChangeArrowheads="1"/>
              </p:cNvSpPr>
              <p:nvPr/>
            </p:nvSpPr>
            <p:spPr bwMode="auto">
              <a:xfrm>
                <a:off x="736" y="960"/>
                <a:ext cx="379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24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c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12</a:t>
                </a:r>
                <a:endParaRPr lang="en-US" sz="18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53994" name="Text Box 10"/>
              <p:cNvSpPr txBox="1">
                <a:spLocks noChangeArrowheads="1"/>
              </p:cNvSpPr>
              <p:nvPr/>
            </p:nvSpPr>
            <p:spPr bwMode="auto">
              <a:xfrm>
                <a:off x="1096" y="1005"/>
                <a:ext cx="271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400">
                    <a:solidFill>
                      <a:srgbClr val="000000"/>
                    </a:solidFill>
                  </a:rPr>
                  <a:t>⋯</a:t>
                </a:r>
              </a:p>
            </p:txBody>
          </p:sp>
          <p:sp>
            <p:nvSpPr>
              <p:cNvPr id="553995" name="Text Box 11"/>
              <p:cNvSpPr txBox="1">
                <a:spLocks noChangeArrowheads="1"/>
              </p:cNvSpPr>
              <p:nvPr/>
            </p:nvSpPr>
            <p:spPr bwMode="auto">
              <a:xfrm>
                <a:off x="1385" y="960"/>
                <a:ext cx="377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24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c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1n</a:t>
                </a:r>
                <a:endParaRPr lang="en-US" sz="18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grpSp>
          <p:nvGrpSpPr>
            <p:cNvPr id="134154" name="Group 12"/>
            <p:cNvGrpSpPr>
              <a:grpSpLocks/>
            </p:cNvGrpSpPr>
            <p:nvPr/>
          </p:nvGrpSpPr>
          <p:grpSpPr bwMode="auto">
            <a:xfrm>
              <a:off x="401" y="1200"/>
              <a:ext cx="1361" cy="289"/>
              <a:chOff x="401" y="960"/>
              <a:chExt cx="1361" cy="289"/>
            </a:xfrm>
          </p:grpSpPr>
          <p:sp>
            <p:nvSpPr>
              <p:cNvPr id="553997" name="Text Box 13"/>
              <p:cNvSpPr txBox="1">
                <a:spLocks noChangeArrowheads="1"/>
              </p:cNvSpPr>
              <p:nvPr/>
            </p:nvSpPr>
            <p:spPr bwMode="auto">
              <a:xfrm>
                <a:off x="401" y="960"/>
                <a:ext cx="379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24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c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21</a:t>
                </a:r>
                <a:endParaRPr lang="en-US" sz="18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53998" name="Text Box 14"/>
              <p:cNvSpPr txBox="1">
                <a:spLocks noChangeArrowheads="1"/>
              </p:cNvSpPr>
              <p:nvPr/>
            </p:nvSpPr>
            <p:spPr bwMode="auto">
              <a:xfrm>
                <a:off x="736" y="960"/>
                <a:ext cx="379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24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c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22</a:t>
                </a:r>
                <a:endParaRPr lang="en-US" sz="18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53999" name="Text Box 15"/>
              <p:cNvSpPr txBox="1">
                <a:spLocks noChangeArrowheads="1"/>
              </p:cNvSpPr>
              <p:nvPr/>
            </p:nvSpPr>
            <p:spPr bwMode="auto">
              <a:xfrm>
                <a:off x="1096" y="1005"/>
                <a:ext cx="271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400">
                    <a:solidFill>
                      <a:srgbClr val="000000"/>
                    </a:solidFill>
                  </a:rPr>
                  <a:t>⋯</a:t>
                </a:r>
              </a:p>
            </p:txBody>
          </p:sp>
          <p:sp>
            <p:nvSpPr>
              <p:cNvPr id="554000" name="Text Box 16"/>
              <p:cNvSpPr txBox="1">
                <a:spLocks noChangeArrowheads="1"/>
              </p:cNvSpPr>
              <p:nvPr/>
            </p:nvSpPr>
            <p:spPr bwMode="auto">
              <a:xfrm>
                <a:off x="1385" y="960"/>
                <a:ext cx="377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24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c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2n</a:t>
                </a:r>
                <a:endParaRPr lang="en-US" sz="18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grpSp>
          <p:nvGrpSpPr>
            <p:cNvPr id="134159" name="Group 17"/>
            <p:cNvGrpSpPr>
              <a:grpSpLocks/>
            </p:cNvGrpSpPr>
            <p:nvPr/>
          </p:nvGrpSpPr>
          <p:grpSpPr bwMode="auto">
            <a:xfrm>
              <a:off x="465" y="1525"/>
              <a:ext cx="1245" cy="244"/>
              <a:chOff x="465" y="1525"/>
              <a:chExt cx="1245" cy="244"/>
            </a:xfrm>
          </p:grpSpPr>
          <p:sp>
            <p:nvSpPr>
              <p:cNvPr id="554002" name="Text Box 18"/>
              <p:cNvSpPr txBox="1">
                <a:spLocks noChangeArrowheads="1"/>
              </p:cNvSpPr>
              <p:nvPr/>
            </p:nvSpPr>
            <p:spPr bwMode="auto">
              <a:xfrm>
                <a:off x="465" y="1525"/>
                <a:ext cx="271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400">
                    <a:solidFill>
                      <a:srgbClr val="000000"/>
                    </a:solidFill>
                    <a:sym typeface="Times New Roman" pitchFamily="18" charset="0"/>
                  </a:rPr>
                  <a:t>⋮</a:t>
                </a:r>
              </a:p>
            </p:txBody>
          </p:sp>
          <p:sp>
            <p:nvSpPr>
              <p:cNvPr id="554003" name="Text Box 19"/>
              <p:cNvSpPr txBox="1">
                <a:spLocks noChangeArrowheads="1"/>
              </p:cNvSpPr>
              <p:nvPr/>
            </p:nvSpPr>
            <p:spPr bwMode="auto">
              <a:xfrm>
                <a:off x="799" y="1525"/>
                <a:ext cx="271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400">
                    <a:solidFill>
                      <a:srgbClr val="000000"/>
                    </a:solidFill>
                    <a:sym typeface="Times New Roman" pitchFamily="18" charset="0"/>
                  </a:rPr>
                  <a:t>⋮</a:t>
                </a:r>
              </a:p>
            </p:txBody>
          </p:sp>
          <p:sp>
            <p:nvSpPr>
              <p:cNvPr id="554004" name="Text Box 20"/>
              <p:cNvSpPr txBox="1">
                <a:spLocks noChangeArrowheads="1"/>
              </p:cNvSpPr>
              <p:nvPr/>
            </p:nvSpPr>
            <p:spPr bwMode="auto">
              <a:xfrm>
                <a:off x="1096" y="1525"/>
                <a:ext cx="271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400">
                    <a:solidFill>
                      <a:srgbClr val="000000"/>
                    </a:solidFill>
                  </a:rPr>
                  <a:t>⋱</a:t>
                </a:r>
              </a:p>
            </p:txBody>
          </p:sp>
          <p:sp>
            <p:nvSpPr>
              <p:cNvPr id="554005" name="Text Box 21"/>
              <p:cNvSpPr txBox="1">
                <a:spLocks noChangeArrowheads="1"/>
              </p:cNvSpPr>
              <p:nvPr/>
            </p:nvSpPr>
            <p:spPr bwMode="auto">
              <a:xfrm>
                <a:off x="1439" y="1525"/>
                <a:ext cx="271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400">
                    <a:solidFill>
                      <a:srgbClr val="000000"/>
                    </a:solidFill>
                    <a:sym typeface="Times New Roman" pitchFamily="18" charset="0"/>
                  </a:rPr>
                  <a:t>⋮</a:t>
                </a:r>
              </a:p>
            </p:txBody>
          </p:sp>
        </p:grpSp>
        <p:grpSp>
          <p:nvGrpSpPr>
            <p:cNvPr id="134164" name="Group 22"/>
            <p:cNvGrpSpPr>
              <a:grpSpLocks/>
            </p:cNvGrpSpPr>
            <p:nvPr/>
          </p:nvGrpSpPr>
          <p:grpSpPr bwMode="auto">
            <a:xfrm>
              <a:off x="401" y="1766"/>
              <a:ext cx="1359" cy="289"/>
              <a:chOff x="401" y="960"/>
              <a:chExt cx="1359" cy="289"/>
            </a:xfrm>
          </p:grpSpPr>
          <p:sp>
            <p:nvSpPr>
              <p:cNvPr id="554007" name="Text Box 23"/>
              <p:cNvSpPr txBox="1">
                <a:spLocks noChangeArrowheads="1"/>
              </p:cNvSpPr>
              <p:nvPr/>
            </p:nvSpPr>
            <p:spPr bwMode="auto">
              <a:xfrm>
                <a:off x="401" y="960"/>
                <a:ext cx="377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24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c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n1</a:t>
                </a:r>
                <a:endParaRPr lang="en-US" sz="18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54008" name="Text Box 24"/>
              <p:cNvSpPr txBox="1">
                <a:spLocks noChangeArrowheads="1"/>
              </p:cNvSpPr>
              <p:nvPr/>
            </p:nvSpPr>
            <p:spPr bwMode="auto">
              <a:xfrm>
                <a:off x="736" y="960"/>
                <a:ext cx="377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24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c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n2</a:t>
                </a:r>
                <a:endParaRPr lang="en-US" sz="18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54009" name="Text Box 25"/>
              <p:cNvSpPr txBox="1">
                <a:spLocks noChangeArrowheads="1"/>
              </p:cNvSpPr>
              <p:nvPr/>
            </p:nvSpPr>
            <p:spPr bwMode="auto">
              <a:xfrm>
                <a:off x="1096" y="1005"/>
                <a:ext cx="271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400">
                    <a:solidFill>
                      <a:srgbClr val="000000"/>
                    </a:solidFill>
                  </a:rPr>
                  <a:t>⋯</a:t>
                </a:r>
              </a:p>
            </p:txBody>
          </p:sp>
          <p:sp>
            <p:nvSpPr>
              <p:cNvPr id="554010" name="Text Box 26"/>
              <p:cNvSpPr txBox="1">
                <a:spLocks noChangeArrowheads="1"/>
              </p:cNvSpPr>
              <p:nvPr/>
            </p:nvSpPr>
            <p:spPr bwMode="auto">
              <a:xfrm>
                <a:off x="1385" y="960"/>
                <a:ext cx="375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2400" dirty="0" err="1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c</a:t>
                </a:r>
                <a:r>
                  <a:rPr lang="en-US" sz="2400" baseline="-25000" dirty="0" err="1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nn</a:t>
                </a:r>
                <a:endParaRPr lang="en-US" sz="18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134169" name="Group 29"/>
          <p:cNvGrpSpPr>
            <a:grpSpLocks/>
          </p:cNvGrpSpPr>
          <p:nvPr/>
        </p:nvGrpSpPr>
        <p:grpSpPr bwMode="auto">
          <a:xfrm>
            <a:off x="3527425" y="1457325"/>
            <a:ext cx="2173288" cy="1741488"/>
            <a:chOff x="396" y="960"/>
            <a:chExt cx="1369" cy="1097"/>
          </a:xfrm>
        </p:grpSpPr>
        <p:grpSp>
          <p:nvGrpSpPr>
            <p:cNvPr id="134170" name="Group 30"/>
            <p:cNvGrpSpPr>
              <a:grpSpLocks/>
            </p:cNvGrpSpPr>
            <p:nvPr/>
          </p:nvGrpSpPr>
          <p:grpSpPr bwMode="auto">
            <a:xfrm>
              <a:off x="396" y="960"/>
              <a:ext cx="1369" cy="291"/>
              <a:chOff x="396" y="960"/>
              <a:chExt cx="1369" cy="291"/>
            </a:xfrm>
          </p:grpSpPr>
          <p:sp>
            <p:nvSpPr>
              <p:cNvPr id="554015" name="Text Box 31"/>
              <p:cNvSpPr txBox="1">
                <a:spLocks noChangeArrowheads="1"/>
              </p:cNvSpPr>
              <p:nvPr/>
            </p:nvSpPr>
            <p:spPr bwMode="auto">
              <a:xfrm>
                <a:off x="396" y="960"/>
                <a:ext cx="387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24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a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11</a:t>
                </a:r>
                <a:endParaRPr lang="en-US" sz="18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54016" name="Text Box 32"/>
              <p:cNvSpPr txBox="1">
                <a:spLocks noChangeArrowheads="1"/>
              </p:cNvSpPr>
              <p:nvPr/>
            </p:nvSpPr>
            <p:spPr bwMode="auto">
              <a:xfrm>
                <a:off x="731" y="960"/>
                <a:ext cx="387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24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a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12</a:t>
                </a:r>
                <a:endParaRPr lang="en-US" sz="18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54017" name="Text Box 33"/>
              <p:cNvSpPr txBox="1">
                <a:spLocks noChangeArrowheads="1"/>
              </p:cNvSpPr>
              <p:nvPr/>
            </p:nvSpPr>
            <p:spPr bwMode="auto">
              <a:xfrm>
                <a:off x="1094" y="1007"/>
                <a:ext cx="271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400">
                    <a:solidFill>
                      <a:srgbClr val="000000"/>
                    </a:solidFill>
                  </a:rPr>
                  <a:t>⋯</a:t>
                </a:r>
              </a:p>
            </p:txBody>
          </p:sp>
          <p:sp>
            <p:nvSpPr>
              <p:cNvPr id="554018" name="Text Box 34"/>
              <p:cNvSpPr txBox="1">
                <a:spLocks noChangeArrowheads="1"/>
              </p:cNvSpPr>
              <p:nvPr/>
            </p:nvSpPr>
            <p:spPr bwMode="auto">
              <a:xfrm>
                <a:off x="1380" y="960"/>
                <a:ext cx="385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24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a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1n</a:t>
                </a:r>
                <a:endParaRPr lang="en-US" sz="18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grpSp>
          <p:nvGrpSpPr>
            <p:cNvPr id="134175" name="Group 35"/>
            <p:cNvGrpSpPr>
              <a:grpSpLocks/>
            </p:cNvGrpSpPr>
            <p:nvPr/>
          </p:nvGrpSpPr>
          <p:grpSpPr bwMode="auto">
            <a:xfrm>
              <a:off x="396" y="1200"/>
              <a:ext cx="1369" cy="291"/>
              <a:chOff x="396" y="960"/>
              <a:chExt cx="1369" cy="291"/>
            </a:xfrm>
          </p:grpSpPr>
          <p:sp>
            <p:nvSpPr>
              <p:cNvPr id="554020" name="Text Box 36"/>
              <p:cNvSpPr txBox="1">
                <a:spLocks noChangeArrowheads="1"/>
              </p:cNvSpPr>
              <p:nvPr/>
            </p:nvSpPr>
            <p:spPr bwMode="auto">
              <a:xfrm>
                <a:off x="396" y="960"/>
                <a:ext cx="387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24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a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21</a:t>
                </a:r>
                <a:endParaRPr lang="en-US" sz="18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54021" name="Text Box 37"/>
              <p:cNvSpPr txBox="1">
                <a:spLocks noChangeArrowheads="1"/>
              </p:cNvSpPr>
              <p:nvPr/>
            </p:nvSpPr>
            <p:spPr bwMode="auto">
              <a:xfrm>
                <a:off x="731" y="960"/>
                <a:ext cx="387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24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a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22</a:t>
                </a:r>
                <a:endParaRPr lang="en-US" sz="18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54022" name="Text Box 38"/>
              <p:cNvSpPr txBox="1">
                <a:spLocks noChangeArrowheads="1"/>
              </p:cNvSpPr>
              <p:nvPr/>
            </p:nvSpPr>
            <p:spPr bwMode="auto">
              <a:xfrm>
                <a:off x="1094" y="1007"/>
                <a:ext cx="271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400">
                    <a:solidFill>
                      <a:srgbClr val="000000"/>
                    </a:solidFill>
                  </a:rPr>
                  <a:t>⋯</a:t>
                </a:r>
              </a:p>
            </p:txBody>
          </p:sp>
          <p:sp>
            <p:nvSpPr>
              <p:cNvPr id="554023" name="Text Box 39"/>
              <p:cNvSpPr txBox="1">
                <a:spLocks noChangeArrowheads="1"/>
              </p:cNvSpPr>
              <p:nvPr/>
            </p:nvSpPr>
            <p:spPr bwMode="auto">
              <a:xfrm>
                <a:off x="1380" y="960"/>
                <a:ext cx="385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24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a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2n</a:t>
                </a:r>
                <a:endParaRPr lang="en-US" sz="18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grpSp>
          <p:nvGrpSpPr>
            <p:cNvPr id="134180" name="Group 40"/>
            <p:cNvGrpSpPr>
              <a:grpSpLocks/>
            </p:cNvGrpSpPr>
            <p:nvPr/>
          </p:nvGrpSpPr>
          <p:grpSpPr bwMode="auto">
            <a:xfrm>
              <a:off x="464" y="1528"/>
              <a:ext cx="1246" cy="244"/>
              <a:chOff x="464" y="1528"/>
              <a:chExt cx="1246" cy="244"/>
            </a:xfrm>
          </p:grpSpPr>
          <p:sp>
            <p:nvSpPr>
              <p:cNvPr id="554025" name="Text Box 41"/>
              <p:cNvSpPr txBox="1">
                <a:spLocks noChangeArrowheads="1"/>
              </p:cNvSpPr>
              <p:nvPr/>
            </p:nvSpPr>
            <p:spPr bwMode="auto">
              <a:xfrm>
                <a:off x="464" y="1528"/>
                <a:ext cx="271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400">
                    <a:solidFill>
                      <a:srgbClr val="000000"/>
                    </a:solidFill>
                    <a:sym typeface="Times New Roman" pitchFamily="18" charset="0"/>
                  </a:rPr>
                  <a:t>⋮</a:t>
                </a:r>
              </a:p>
            </p:txBody>
          </p:sp>
          <p:sp>
            <p:nvSpPr>
              <p:cNvPr id="554026" name="Text Box 42"/>
              <p:cNvSpPr txBox="1">
                <a:spLocks noChangeArrowheads="1"/>
              </p:cNvSpPr>
              <p:nvPr/>
            </p:nvSpPr>
            <p:spPr bwMode="auto">
              <a:xfrm>
                <a:off x="799" y="1528"/>
                <a:ext cx="271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400">
                    <a:solidFill>
                      <a:srgbClr val="000000"/>
                    </a:solidFill>
                    <a:sym typeface="Times New Roman" pitchFamily="18" charset="0"/>
                  </a:rPr>
                  <a:t>⋮</a:t>
                </a:r>
              </a:p>
            </p:txBody>
          </p:sp>
          <p:sp>
            <p:nvSpPr>
              <p:cNvPr id="554027" name="Text Box 43"/>
              <p:cNvSpPr txBox="1">
                <a:spLocks noChangeArrowheads="1"/>
              </p:cNvSpPr>
              <p:nvPr/>
            </p:nvSpPr>
            <p:spPr bwMode="auto">
              <a:xfrm>
                <a:off x="1094" y="1528"/>
                <a:ext cx="271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400">
                    <a:solidFill>
                      <a:srgbClr val="000000"/>
                    </a:solidFill>
                  </a:rPr>
                  <a:t>⋱</a:t>
                </a:r>
              </a:p>
            </p:txBody>
          </p:sp>
          <p:sp>
            <p:nvSpPr>
              <p:cNvPr id="554028" name="Text Box 44"/>
              <p:cNvSpPr txBox="1">
                <a:spLocks noChangeArrowheads="1"/>
              </p:cNvSpPr>
              <p:nvPr/>
            </p:nvSpPr>
            <p:spPr bwMode="auto">
              <a:xfrm>
                <a:off x="1439" y="1528"/>
                <a:ext cx="271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400">
                    <a:solidFill>
                      <a:srgbClr val="000000"/>
                    </a:solidFill>
                    <a:sym typeface="Times New Roman" pitchFamily="18" charset="0"/>
                  </a:rPr>
                  <a:t>⋮</a:t>
                </a:r>
              </a:p>
            </p:txBody>
          </p:sp>
        </p:grpSp>
        <p:grpSp>
          <p:nvGrpSpPr>
            <p:cNvPr id="134185" name="Group 45"/>
            <p:cNvGrpSpPr>
              <a:grpSpLocks/>
            </p:cNvGrpSpPr>
            <p:nvPr/>
          </p:nvGrpSpPr>
          <p:grpSpPr bwMode="auto">
            <a:xfrm>
              <a:off x="396" y="1766"/>
              <a:ext cx="1367" cy="291"/>
              <a:chOff x="396" y="960"/>
              <a:chExt cx="1367" cy="291"/>
            </a:xfrm>
          </p:grpSpPr>
          <p:sp>
            <p:nvSpPr>
              <p:cNvPr id="554030" name="Text Box 46"/>
              <p:cNvSpPr txBox="1">
                <a:spLocks noChangeArrowheads="1"/>
              </p:cNvSpPr>
              <p:nvPr/>
            </p:nvSpPr>
            <p:spPr bwMode="auto">
              <a:xfrm>
                <a:off x="396" y="960"/>
                <a:ext cx="385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24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a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n1</a:t>
                </a:r>
                <a:endParaRPr lang="en-US" sz="18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54031" name="Text Box 47"/>
              <p:cNvSpPr txBox="1">
                <a:spLocks noChangeArrowheads="1"/>
              </p:cNvSpPr>
              <p:nvPr/>
            </p:nvSpPr>
            <p:spPr bwMode="auto">
              <a:xfrm>
                <a:off x="731" y="960"/>
                <a:ext cx="385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24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a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n2</a:t>
                </a:r>
                <a:endParaRPr lang="en-US" sz="18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54032" name="Text Box 48"/>
              <p:cNvSpPr txBox="1">
                <a:spLocks noChangeArrowheads="1"/>
              </p:cNvSpPr>
              <p:nvPr/>
            </p:nvSpPr>
            <p:spPr bwMode="auto">
              <a:xfrm>
                <a:off x="1094" y="1007"/>
                <a:ext cx="271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400">
                    <a:solidFill>
                      <a:srgbClr val="000000"/>
                    </a:solidFill>
                  </a:rPr>
                  <a:t>⋯</a:t>
                </a:r>
              </a:p>
            </p:txBody>
          </p:sp>
          <p:sp>
            <p:nvSpPr>
              <p:cNvPr id="554033" name="Text Box 49"/>
              <p:cNvSpPr txBox="1">
                <a:spLocks noChangeArrowheads="1"/>
              </p:cNvSpPr>
              <p:nvPr/>
            </p:nvSpPr>
            <p:spPr bwMode="auto">
              <a:xfrm>
                <a:off x="1380" y="960"/>
                <a:ext cx="383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2400" dirty="0" err="1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a</a:t>
                </a:r>
                <a:r>
                  <a:rPr lang="en-US" sz="2400" baseline="-25000" dirty="0" err="1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nn</a:t>
                </a:r>
                <a:endParaRPr lang="en-US" sz="18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134190" name="Group 51"/>
          <p:cNvGrpSpPr>
            <a:grpSpLocks/>
          </p:cNvGrpSpPr>
          <p:nvPr/>
        </p:nvGrpSpPr>
        <p:grpSpPr bwMode="auto">
          <a:xfrm>
            <a:off x="6570663" y="1457325"/>
            <a:ext cx="2197100" cy="1741488"/>
            <a:chOff x="396" y="960"/>
            <a:chExt cx="1384" cy="1097"/>
          </a:xfrm>
        </p:grpSpPr>
        <p:grpSp>
          <p:nvGrpSpPr>
            <p:cNvPr id="134191" name="Group 52"/>
            <p:cNvGrpSpPr>
              <a:grpSpLocks/>
            </p:cNvGrpSpPr>
            <p:nvPr/>
          </p:nvGrpSpPr>
          <p:grpSpPr bwMode="auto">
            <a:xfrm>
              <a:off x="396" y="960"/>
              <a:ext cx="1384" cy="291"/>
              <a:chOff x="396" y="960"/>
              <a:chExt cx="1384" cy="291"/>
            </a:xfrm>
          </p:grpSpPr>
          <p:sp>
            <p:nvSpPr>
              <p:cNvPr id="554037" name="Text Box 53"/>
              <p:cNvSpPr txBox="1">
                <a:spLocks noChangeArrowheads="1"/>
              </p:cNvSpPr>
              <p:nvPr/>
            </p:nvSpPr>
            <p:spPr bwMode="auto">
              <a:xfrm>
                <a:off x="396" y="960"/>
                <a:ext cx="402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24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b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11</a:t>
                </a:r>
                <a:endParaRPr lang="en-US" sz="18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54038" name="Text Box 54"/>
              <p:cNvSpPr txBox="1">
                <a:spLocks noChangeArrowheads="1"/>
              </p:cNvSpPr>
              <p:nvPr/>
            </p:nvSpPr>
            <p:spPr bwMode="auto">
              <a:xfrm>
                <a:off x="731" y="960"/>
                <a:ext cx="402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24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b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12</a:t>
                </a:r>
                <a:endParaRPr lang="en-US" sz="18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54039" name="Text Box 55"/>
              <p:cNvSpPr txBox="1">
                <a:spLocks noChangeArrowheads="1"/>
              </p:cNvSpPr>
              <p:nvPr/>
            </p:nvSpPr>
            <p:spPr bwMode="auto">
              <a:xfrm>
                <a:off x="1094" y="1007"/>
                <a:ext cx="271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400">
                    <a:solidFill>
                      <a:srgbClr val="000000"/>
                    </a:solidFill>
                  </a:rPr>
                  <a:t>⋯</a:t>
                </a:r>
              </a:p>
            </p:txBody>
          </p:sp>
          <p:sp>
            <p:nvSpPr>
              <p:cNvPr id="554040" name="Text Box 56"/>
              <p:cNvSpPr txBox="1">
                <a:spLocks noChangeArrowheads="1"/>
              </p:cNvSpPr>
              <p:nvPr/>
            </p:nvSpPr>
            <p:spPr bwMode="auto">
              <a:xfrm>
                <a:off x="1380" y="960"/>
                <a:ext cx="400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24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b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1n</a:t>
                </a:r>
                <a:endParaRPr lang="en-US" sz="18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grpSp>
          <p:nvGrpSpPr>
            <p:cNvPr id="134196" name="Group 57"/>
            <p:cNvGrpSpPr>
              <a:grpSpLocks/>
            </p:cNvGrpSpPr>
            <p:nvPr/>
          </p:nvGrpSpPr>
          <p:grpSpPr bwMode="auto">
            <a:xfrm>
              <a:off x="396" y="1200"/>
              <a:ext cx="1384" cy="291"/>
              <a:chOff x="396" y="960"/>
              <a:chExt cx="1384" cy="291"/>
            </a:xfrm>
          </p:grpSpPr>
          <p:sp>
            <p:nvSpPr>
              <p:cNvPr id="554042" name="Text Box 58"/>
              <p:cNvSpPr txBox="1">
                <a:spLocks noChangeArrowheads="1"/>
              </p:cNvSpPr>
              <p:nvPr/>
            </p:nvSpPr>
            <p:spPr bwMode="auto">
              <a:xfrm>
                <a:off x="396" y="960"/>
                <a:ext cx="402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24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b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21</a:t>
                </a:r>
                <a:endParaRPr lang="en-US" sz="18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54043" name="Text Box 59"/>
              <p:cNvSpPr txBox="1">
                <a:spLocks noChangeArrowheads="1"/>
              </p:cNvSpPr>
              <p:nvPr/>
            </p:nvSpPr>
            <p:spPr bwMode="auto">
              <a:xfrm>
                <a:off x="731" y="960"/>
                <a:ext cx="402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24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b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22</a:t>
                </a:r>
                <a:endParaRPr lang="en-US" sz="18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54044" name="Text Box 60"/>
              <p:cNvSpPr txBox="1">
                <a:spLocks noChangeArrowheads="1"/>
              </p:cNvSpPr>
              <p:nvPr/>
            </p:nvSpPr>
            <p:spPr bwMode="auto">
              <a:xfrm>
                <a:off x="1094" y="1007"/>
                <a:ext cx="271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400">
                    <a:solidFill>
                      <a:srgbClr val="000000"/>
                    </a:solidFill>
                  </a:rPr>
                  <a:t>⋯</a:t>
                </a:r>
              </a:p>
            </p:txBody>
          </p:sp>
          <p:sp>
            <p:nvSpPr>
              <p:cNvPr id="554045" name="Text Box 61"/>
              <p:cNvSpPr txBox="1">
                <a:spLocks noChangeArrowheads="1"/>
              </p:cNvSpPr>
              <p:nvPr/>
            </p:nvSpPr>
            <p:spPr bwMode="auto">
              <a:xfrm>
                <a:off x="1380" y="960"/>
                <a:ext cx="400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24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b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2n</a:t>
                </a:r>
                <a:endParaRPr lang="en-US" sz="18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grpSp>
          <p:nvGrpSpPr>
            <p:cNvPr id="134201" name="Group 62"/>
            <p:cNvGrpSpPr>
              <a:grpSpLocks/>
            </p:cNvGrpSpPr>
            <p:nvPr/>
          </p:nvGrpSpPr>
          <p:grpSpPr bwMode="auto">
            <a:xfrm>
              <a:off x="464" y="1528"/>
              <a:ext cx="1246" cy="244"/>
              <a:chOff x="464" y="1528"/>
              <a:chExt cx="1246" cy="244"/>
            </a:xfrm>
          </p:grpSpPr>
          <p:sp>
            <p:nvSpPr>
              <p:cNvPr id="554047" name="Text Box 63"/>
              <p:cNvSpPr txBox="1">
                <a:spLocks noChangeArrowheads="1"/>
              </p:cNvSpPr>
              <p:nvPr/>
            </p:nvSpPr>
            <p:spPr bwMode="auto">
              <a:xfrm>
                <a:off x="464" y="1528"/>
                <a:ext cx="271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400">
                    <a:solidFill>
                      <a:srgbClr val="000000"/>
                    </a:solidFill>
                    <a:sym typeface="Times New Roman" pitchFamily="18" charset="0"/>
                  </a:rPr>
                  <a:t>⋮</a:t>
                </a:r>
              </a:p>
            </p:txBody>
          </p:sp>
          <p:sp>
            <p:nvSpPr>
              <p:cNvPr id="554048" name="Text Box 64"/>
              <p:cNvSpPr txBox="1">
                <a:spLocks noChangeArrowheads="1"/>
              </p:cNvSpPr>
              <p:nvPr/>
            </p:nvSpPr>
            <p:spPr bwMode="auto">
              <a:xfrm>
                <a:off x="799" y="1528"/>
                <a:ext cx="271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400">
                    <a:solidFill>
                      <a:srgbClr val="000000"/>
                    </a:solidFill>
                    <a:sym typeface="Times New Roman" pitchFamily="18" charset="0"/>
                  </a:rPr>
                  <a:t>⋮</a:t>
                </a:r>
              </a:p>
            </p:txBody>
          </p:sp>
          <p:sp>
            <p:nvSpPr>
              <p:cNvPr id="554049" name="Text Box 65"/>
              <p:cNvSpPr txBox="1">
                <a:spLocks noChangeArrowheads="1"/>
              </p:cNvSpPr>
              <p:nvPr/>
            </p:nvSpPr>
            <p:spPr bwMode="auto">
              <a:xfrm>
                <a:off x="1094" y="1528"/>
                <a:ext cx="271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400">
                    <a:solidFill>
                      <a:srgbClr val="000000"/>
                    </a:solidFill>
                  </a:rPr>
                  <a:t>⋱</a:t>
                </a:r>
              </a:p>
            </p:txBody>
          </p:sp>
          <p:sp>
            <p:nvSpPr>
              <p:cNvPr id="554050" name="Text Box 66"/>
              <p:cNvSpPr txBox="1">
                <a:spLocks noChangeArrowheads="1"/>
              </p:cNvSpPr>
              <p:nvPr/>
            </p:nvSpPr>
            <p:spPr bwMode="auto">
              <a:xfrm>
                <a:off x="1439" y="1528"/>
                <a:ext cx="271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400">
                    <a:solidFill>
                      <a:srgbClr val="000000"/>
                    </a:solidFill>
                    <a:sym typeface="Times New Roman" pitchFamily="18" charset="0"/>
                  </a:rPr>
                  <a:t>⋮</a:t>
                </a:r>
              </a:p>
            </p:txBody>
          </p:sp>
        </p:grpSp>
        <p:grpSp>
          <p:nvGrpSpPr>
            <p:cNvPr id="134206" name="Group 67"/>
            <p:cNvGrpSpPr>
              <a:grpSpLocks/>
            </p:cNvGrpSpPr>
            <p:nvPr/>
          </p:nvGrpSpPr>
          <p:grpSpPr bwMode="auto">
            <a:xfrm>
              <a:off x="396" y="1766"/>
              <a:ext cx="1382" cy="291"/>
              <a:chOff x="396" y="960"/>
              <a:chExt cx="1382" cy="291"/>
            </a:xfrm>
          </p:grpSpPr>
          <p:sp>
            <p:nvSpPr>
              <p:cNvPr id="554052" name="Text Box 68"/>
              <p:cNvSpPr txBox="1">
                <a:spLocks noChangeArrowheads="1"/>
              </p:cNvSpPr>
              <p:nvPr/>
            </p:nvSpPr>
            <p:spPr bwMode="auto">
              <a:xfrm>
                <a:off x="396" y="960"/>
                <a:ext cx="400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24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b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n1</a:t>
                </a:r>
                <a:endParaRPr lang="en-US" sz="18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54053" name="Text Box 69"/>
              <p:cNvSpPr txBox="1">
                <a:spLocks noChangeArrowheads="1"/>
              </p:cNvSpPr>
              <p:nvPr/>
            </p:nvSpPr>
            <p:spPr bwMode="auto">
              <a:xfrm>
                <a:off x="731" y="960"/>
                <a:ext cx="400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24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b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n2</a:t>
                </a:r>
                <a:endParaRPr lang="en-US" sz="18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54054" name="Text Box 70"/>
              <p:cNvSpPr txBox="1">
                <a:spLocks noChangeArrowheads="1"/>
              </p:cNvSpPr>
              <p:nvPr/>
            </p:nvSpPr>
            <p:spPr bwMode="auto">
              <a:xfrm>
                <a:off x="1094" y="1007"/>
                <a:ext cx="271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400">
                    <a:solidFill>
                      <a:srgbClr val="000000"/>
                    </a:solidFill>
                  </a:rPr>
                  <a:t>⋯</a:t>
                </a:r>
              </a:p>
            </p:txBody>
          </p:sp>
          <p:sp>
            <p:nvSpPr>
              <p:cNvPr id="554055" name="Text Box 71"/>
              <p:cNvSpPr txBox="1">
                <a:spLocks noChangeArrowheads="1"/>
              </p:cNvSpPr>
              <p:nvPr/>
            </p:nvSpPr>
            <p:spPr bwMode="auto">
              <a:xfrm>
                <a:off x="1380" y="960"/>
                <a:ext cx="398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2400" dirty="0" err="1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b</a:t>
                </a:r>
                <a:r>
                  <a:rPr lang="en-US" sz="2400" baseline="-25000" dirty="0" err="1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nn</a:t>
                </a:r>
                <a:endParaRPr lang="en-US" sz="18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</p:grpSp>
      <p:sp>
        <p:nvSpPr>
          <p:cNvPr id="554057" name="Text Box 73"/>
          <p:cNvSpPr txBox="1">
            <a:spLocks noChangeArrowheads="1"/>
          </p:cNvSpPr>
          <p:nvPr/>
        </p:nvSpPr>
        <p:spPr bwMode="auto">
          <a:xfrm>
            <a:off x="2786063" y="1952625"/>
            <a:ext cx="673100" cy="6842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48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=</a:t>
            </a:r>
            <a:endParaRPr lang="en-US" sz="180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54058" name="Text Box 74"/>
          <p:cNvSpPr txBox="1">
            <a:spLocks noChangeArrowheads="1"/>
          </p:cNvSpPr>
          <p:nvPr/>
        </p:nvSpPr>
        <p:spPr bwMode="auto">
          <a:xfrm>
            <a:off x="5824538" y="1952625"/>
            <a:ext cx="574675" cy="6842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48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·</a:t>
            </a:r>
          </a:p>
        </p:txBody>
      </p:sp>
      <p:sp>
        <p:nvSpPr>
          <p:cNvPr id="554059" name="Text Box 75"/>
          <p:cNvSpPr txBox="1">
            <a:spLocks noChangeArrowheads="1"/>
          </p:cNvSpPr>
          <p:nvPr/>
        </p:nvSpPr>
        <p:spPr bwMode="auto">
          <a:xfrm>
            <a:off x="1228725" y="3263900"/>
            <a:ext cx="611188" cy="6842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48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C</a:t>
            </a:r>
            <a:endParaRPr lang="en-US" sz="180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54060" name="Text Box 76"/>
          <p:cNvSpPr txBox="1">
            <a:spLocks noChangeArrowheads="1"/>
          </p:cNvSpPr>
          <p:nvPr/>
        </p:nvSpPr>
        <p:spPr bwMode="auto">
          <a:xfrm>
            <a:off x="4297363" y="3263900"/>
            <a:ext cx="609600" cy="6842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48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A</a:t>
            </a:r>
            <a:endParaRPr lang="en-US" sz="180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54061" name="Text Box 77"/>
          <p:cNvSpPr txBox="1">
            <a:spLocks noChangeArrowheads="1"/>
          </p:cNvSpPr>
          <p:nvPr/>
        </p:nvSpPr>
        <p:spPr bwMode="auto">
          <a:xfrm>
            <a:off x="7340600" y="3263900"/>
            <a:ext cx="538163" cy="6842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48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B</a:t>
            </a:r>
            <a:endParaRPr lang="en-US" sz="180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134216" name="Group 78"/>
          <p:cNvGrpSpPr>
            <a:grpSpLocks/>
          </p:cNvGrpSpPr>
          <p:nvPr/>
        </p:nvGrpSpPr>
        <p:grpSpPr bwMode="auto">
          <a:xfrm>
            <a:off x="3217863" y="4238625"/>
            <a:ext cx="2781300" cy="1430338"/>
            <a:chOff x="1728" y="2703"/>
            <a:chExt cx="1752" cy="901"/>
          </a:xfrm>
        </p:grpSpPr>
        <p:sp>
          <p:nvSpPr>
            <p:cNvPr id="554063" name="Rectangle 79"/>
            <p:cNvSpPr>
              <a:spLocks noChangeArrowheads="1"/>
            </p:cNvSpPr>
            <p:nvPr/>
          </p:nvSpPr>
          <p:spPr bwMode="auto">
            <a:xfrm>
              <a:off x="1728" y="2985"/>
              <a:ext cx="351" cy="306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sz="3200" dirty="0" err="1">
                  <a:solidFill>
                    <a:srgbClr val="000000"/>
                  </a:solidFill>
                  <a:latin typeface="+mn-lt"/>
                  <a:ea typeface="+mn-ea"/>
                  <a:cs typeface="+mn-cs"/>
                </a:rPr>
                <a:t>c</a:t>
              </a:r>
              <a:r>
                <a:rPr lang="en-US" sz="3200" baseline="-25000" dirty="0" err="1">
                  <a:solidFill>
                    <a:srgbClr val="000000"/>
                  </a:solidFill>
                  <a:latin typeface="+mn-lt"/>
                  <a:ea typeface="+mn-ea"/>
                  <a:cs typeface="+mn-cs"/>
                </a:rPr>
                <a:t>ij</a:t>
              </a:r>
              <a:endParaRPr lang="en-US" sz="3200" baseline="-25000" dirty="0">
                <a:solidFill>
                  <a:srgbClr val="000000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54064" name="Rectangle 80"/>
            <p:cNvSpPr>
              <a:spLocks noChangeArrowheads="1"/>
            </p:cNvSpPr>
            <p:nvPr/>
          </p:nvSpPr>
          <p:spPr bwMode="auto">
            <a:xfrm>
              <a:off x="2009" y="2985"/>
              <a:ext cx="322" cy="306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sz="32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rPr>
                <a:t>=</a:t>
              </a:r>
            </a:p>
          </p:txBody>
        </p:sp>
        <p:grpSp>
          <p:nvGrpSpPr>
            <p:cNvPr id="134219" name="Group 81"/>
            <p:cNvGrpSpPr>
              <a:grpSpLocks/>
            </p:cNvGrpSpPr>
            <p:nvPr/>
          </p:nvGrpSpPr>
          <p:grpSpPr bwMode="auto">
            <a:xfrm>
              <a:off x="2285" y="2703"/>
              <a:ext cx="629" cy="901"/>
              <a:chOff x="2369" y="2703"/>
              <a:chExt cx="629" cy="901"/>
            </a:xfrm>
          </p:grpSpPr>
          <p:sp>
            <p:nvSpPr>
              <p:cNvPr id="554066" name="Text Box 82"/>
              <p:cNvSpPr txBox="1">
                <a:spLocks noChangeArrowheads="1"/>
              </p:cNvSpPr>
              <p:nvPr/>
            </p:nvSpPr>
            <p:spPr bwMode="auto">
              <a:xfrm>
                <a:off x="2390" y="2893"/>
                <a:ext cx="462" cy="523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60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Symbol"/>
                  </a:rPr>
                  <a:t></a:t>
                </a:r>
                <a:endParaRPr lang="en-US" sz="6000" dirty="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Symbol" pitchFamily="18" charset="2"/>
                </a:endParaRPr>
              </a:p>
            </p:txBody>
          </p:sp>
          <p:sp>
            <p:nvSpPr>
              <p:cNvPr id="554067" name="Text Box 83"/>
              <p:cNvSpPr txBox="1">
                <a:spLocks noChangeArrowheads="1"/>
              </p:cNvSpPr>
              <p:nvPr/>
            </p:nvSpPr>
            <p:spPr bwMode="auto">
              <a:xfrm>
                <a:off x="2369" y="3360"/>
                <a:ext cx="629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24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k = 1</a:t>
                </a:r>
              </a:p>
            </p:txBody>
          </p:sp>
          <p:sp>
            <p:nvSpPr>
              <p:cNvPr id="554068" name="Text Box 84"/>
              <p:cNvSpPr txBox="1">
                <a:spLocks noChangeArrowheads="1"/>
              </p:cNvSpPr>
              <p:nvPr/>
            </p:nvSpPr>
            <p:spPr bwMode="auto">
              <a:xfrm>
                <a:off x="2513" y="2703"/>
                <a:ext cx="236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24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n</a:t>
                </a:r>
              </a:p>
            </p:txBody>
          </p:sp>
        </p:grpSp>
        <p:sp>
          <p:nvSpPr>
            <p:cNvPr id="554069" name="Rectangle 85"/>
            <p:cNvSpPr>
              <a:spLocks noChangeArrowheads="1"/>
            </p:cNvSpPr>
            <p:nvPr/>
          </p:nvSpPr>
          <p:spPr bwMode="auto">
            <a:xfrm>
              <a:off x="2700" y="2985"/>
              <a:ext cx="780" cy="306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sz="3200" dirty="0" err="1">
                  <a:solidFill>
                    <a:srgbClr val="000000"/>
                  </a:solidFill>
                  <a:latin typeface="+mn-lt"/>
                  <a:ea typeface="+mn-ea"/>
                  <a:cs typeface="+mn-cs"/>
                </a:rPr>
                <a:t>a</a:t>
              </a:r>
              <a:r>
                <a:rPr lang="en-US" sz="3200" baseline="-25000" dirty="0" err="1">
                  <a:solidFill>
                    <a:srgbClr val="000000"/>
                  </a:solidFill>
                  <a:latin typeface="+mn-lt"/>
                  <a:ea typeface="+mn-ea"/>
                  <a:cs typeface="+mn-cs"/>
                </a:rPr>
                <a:t>ik</a:t>
              </a:r>
              <a:r>
                <a:rPr lang="en-US" sz="3200" baseline="-250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rPr>
                <a:t> </a:t>
              </a:r>
              <a:r>
                <a:rPr lang="en-US" sz="3200" dirty="0" err="1">
                  <a:solidFill>
                    <a:srgbClr val="000000"/>
                  </a:solidFill>
                  <a:latin typeface="+mn-lt"/>
                  <a:ea typeface="+mn-ea"/>
                  <a:cs typeface="+mn-cs"/>
                </a:rPr>
                <a:t>b</a:t>
              </a:r>
              <a:r>
                <a:rPr lang="en-US" sz="3200" baseline="-25000" dirty="0" err="1">
                  <a:solidFill>
                    <a:srgbClr val="000000"/>
                  </a:solidFill>
                  <a:latin typeface="+mn-lt"/>
                  <a:ea typeface="+mn-ea"/>
                  <a:cs typeface="+mn-cs"/>
                </a:rPr>
                <a:t>kj</a:t>
              </a:r>
              <a:endParaRPr lang="en-US" sz="3200" baseline="-25000" dirty="0">
                <a:solidFill>
                  <a:srgbClr val="000000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554070" name="AutoShape 86"/>
          <p:cNvSpPr>
            <a:spLocks noChangeArrowheads="1"/>
          </p:cNvSpPr>
          <p:nvPr/>
        </p:nvSpPr>
        <p:spPr bwMode="auto">
          <a:xfrm>
            <a:off x="396875" y="1427163"/>
            <a:ext cx="2270125" cy="1630362"/>
          </a:xfrm>
          <a:prstGeom prst="bracketPair">
            <a:avLst>
              <a:gd name="adj" fmla="val 7162"/>
            </a:avLst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960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54071" name="AutoShape 87"/>
          <p:cNvSpPr>
            <a:spLocks noChangeArrowheads="1"/>
          </p:cNvSpPr>
          <p:nvPr/>
        </p:nvSpPr>
        <p:spPr bwMode="auto">
          <a:xfrm>
            <a:off x="3419475" y="1427163"/>
            <a:ext cx="2295525" cy="1630362"/>
          </a:xfrm>
          <a:prstGeom prst="bracketPair">
            <a:avLst>
              <a:gd name="adj" fmla="val 7162"/>
            </a:avLst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960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54072" name="AutoShape 88"/>
          <p:cNvSpPr>
            <a:spLocks noChangeArrowheads="1"/>
          </p:cNvSpPr>
          <p:nvPr/>
        </p:nvSpPr>
        <p:spPr bwMode="auto">
          <a:xfrm>
            <a:off x="6442075" y="1427163"/>
            <a:ext cx="2397125" cy="1630362"/>
          </a:xfrm>
          <a:prstGeom prst="bracketPair">
            <a:avLst>
              <a:gd name="adj" fmla="val 7162"/>
            </a:avLst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960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54073" name="Rectangle 89"/>
          <p:cNvSpPr>
            <a:spLocks noChangeArrowheads="1"/>
          </p:cNvSpPr>
          <p:nvPr/>
        </p:nvSpPr>
        <p:spPr bwMode="auto">
          <a:xfrm>
            <a:off x="1071563" y="6096000"/>
            <a:ext cx="6929437" cy="485775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32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Times New Roman" pitchFamily="18" charset="0"/>
              </a:rPr>
              <a:t>Assume for simplicity that </a:t>
            </a:r>
            <a:r>
              <a:rPr lang="en-US" sz="3200" dirty="0">
                <a:solidFill>
                  <a:srgbClr val="000000"/>
                </a:solidFill>
                <a:latin typeface="+mn-lt"/>
                <a:ea typeface="+mn-ea"/>
                <a:cs typeface="+mn-cs"/>
                <a:sym typeface="Times New Roman" pitchFamily="18" charset="0"/>
              </a:rPr>
              <a:t>n = 2</a:t>
            </a:r>
            <a:r>
              <a:rPr lang="en-US" sz="3200" baseline="30000" dirty="0">
                <a:solidFill>
                  <a:srgbClr val="000000"/>
                </a:solidFill>
                <a:latin typeface="+mn-lt"/>
                <a:ea typeface="+mn-ea"/>
                <a:cs typeface="+mn-cs"/>
                <a:sym typeface="Times New Roman" pitchFamily="18" charset="0"/>
              </a:rPr>
              <a:t>k</a:t>
            </a:r>
            <a:r>
              <a:rPr lang="en-US" sz="32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Split n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447800"/>
            <a:ext cx="7767638" cy="533400"/>
          </a:xfrm>
        </p:spPr>
        <p:txBody>
          <a:bodyPr/>
          <a:lstStyle/>
          <a:p>
            <a:pPr>
              <a:buFont typeface="Lucida Sans Unicode" pitchFamily="34" charset="0"/>
              <a:buNone/>
            </a:pPr>
            <a:r>
              <a:rPr lang="en-US" sz="3200"/>
              <a:t>No races, safe to spawn !</a:t>
            </a:r>
          </a:p>
          <a:p>
            <a:endParaRPr lang="en-US" sz="3200"/>
          </a:p>
        </p:txBody>
      </p:sp>
      <p:sp>
        <p:nvSpPr>
          <p:cNvPr id="169988" name="Rectangle 4"/>
          <p:cNvSpPr>
            <a:spLocks noChangeArrowheads="1"/>
          </p:cNvSpPr>
          <p:nvPr/>
        </p:nvSpPr>
        <p:spPr bwMode="auto">
          <a:xfrm>
            <a:off x="838200" y="2895600"/>
            <a:ext cx="1371600" cy="3048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FontTx/>
              <a:buNone/>
            </a:pPr>
            <a:r>
              <a:rPr lang="en-US" sz="4800" b="1">
                <a:solidFill>
                  <a:srgbClr val="060606"/>
                </a:solidFill>
              </a:rPr>
              <a:t>A</a:t>
            </a:r>
          </a:p>
        </p:txBody>
      </p:sp>
      <p:sp>
        <p:nvSpPr>
          <p:cNvPr id="169989" name="Rectangle 5"/>
          <p:cNvSpPr>
            <a:spLocks noChangeArrowheads="1"/>
          </p:cNvSpPr>
          <p:nvPr/>
        </p:nvSpPr>
        <p:spPr bwMode="auto">
          <a:xfrm>
            <a:off x="2667000" y="2895600"/>
            <a:ext cx="2286000" cy="1295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FontTx/>
              <a:buNone/>
            </a:pPr>
            <a:r>
              <a:rPr lang="en-US" sz="4800" b="1">
                <a:solidFill>
                  <a:srgbClr val="060606"/>
                </a:solidFill>
              </a:rPr>
              <a:t>B</a:t>
            </a:r>
          </a:p>
        </p:txBody>
      </p:sp>
      <p:sp>
        <p:nvSpPr>
          <p:cNvPr id="554058" name="Text Box 74"/>
          <p:cNvSpPr txBox="1">
            <a:spLocks noChangeArrowheads="1"/>
          </p:cNvSpPr>
          <p:nvPr/>
        </p:nvSpPr>
        <p:spPr bwMode="auto">
          <a:xfrm>
            <a:off x="2133600" y="4046538"/>
            <a:ext cx="569913" cy="677862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48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·</a:t>
            </a:r>
          </a:p>
        </p:txBody>
      </p:sp>
      <p:sp>
        <p:nvSpPr>
          <p:cNvPr id="554057" name="Text Box 73"/>
          <p:cNvSpPr txBox="1">
            <a:spLocks noChangeArrowheads="1"/>
          </p:cNvSpPr>
          <p:nvPr/>
        </p:nvSpPr>
        <p:spPr bwMode="auto">
          <a:xfrm>
            <a:off x="5334000" y="3962400"/>
            <a:ext cx="668338" cy="67786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48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=</a:t>
            </a:r>
            <a:endParaRPr lang="en-US" sz="180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9992" name="Rectangle 8"/>
          <p:cNvSpPr>
            <a:spLocks noChangeArrowheads="1"/>
          </p:cNvSpPr>
          <p:nvPr/>
        </p:nvSpPr>
        <p:spPr bwMode="auto">
          <a:xfrm>
            <a:off x="6172200" y="2895600"/>
            <a:ext cx="2438400" cy="3048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FontTx/>
              <a:buNone/>
            </a:pPr>
            <a:r>
              <a:rPr lang="en-US" sz="4800">
                <a:solidFill>
                  <a:srgbClr val="060606"/>
                </a:solidFill>
              </a:rPr>
              <a:t>C</a:t>
            </a:r>
          </a:p>
        </p:txBody>
      </p:sp>
      <p:sp>
        <p:nvSpPr>
          <p:cNvPr id="169993" name="AutoShape 9"/>
          <p:cNvSpPr>
            <a:spLocks/>
          </p:cNvSpPr>
          <p:nvPr/>
        </p:nvSpPr>
        <p:spPr bwMode="auto">
          <a:xfrm>
            <a:off x="609600" y="2895600"/>
            <a:ext cx="152400" cy="3124200"/>
          </a:xfrm>
          <a:prstGeom prst="leftBrace">
            <a:avLst>
              <a:gd name="adj1" fmla="val 170833"/>
              <a:gd name="adj2" fmla="val 50000"/>
            </a:avLst>
          </a:prstGeom>
          <a:noFill/>
          <a:ln w="9525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169994" name="Text Box 10"/>
          <p:cNvSpPr txBox="1">
            <a:spLocks noChangeArrowheads="1"/>
          </p:cNvSpPr>
          <p:nvPr/>
        </p:nvSpPr>
        <p:spPr bwMode="auto">
          <a:xfrm>
            <a:off x="152400" y="4291013"/>
            <a:ext cx="533400" cy="4333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>
                <a:solidFill>
                  <a:srgbClr val="993300"/>
                </a:solidFill>
              </a:rPr>
              <a:t>m</a:t>
            </a:r>
          </a:p>
        </p:txBody>
      </p:sp>
      <p:sp>
        <p:nvSpPr>
          <p:cNvPr id="169995" name="AutoShape 11"/>
          <p:cNvSpPr>
            <a:spLocks/>
          </p:cNvSpPr>
          <p:nvPr/>
        </p:nvSpPr>
        <p:spPr bwMode="auto">
          <a:xfrm rot="5400000">
            <a:off x="1409700" y="2019300"/>
            <a:ext cx="228600" cy="1371600"/>
          </a:xfrm>
          <a:prstGeom prst="leftBrace">
            <a:avLst>
              <a:gd name="adj1" fmla="val 150000"/>
              <a:gd name="adj2" fmla="val 50000"/>
            </a:avLst>
          </a:prstGeom>
          <a:noFill/>
          <a:ln w="9525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169996" name="Text Box 12"/>
          <p:cNvSpPr txBox="1">
            <a:spLocks noChangeArrowheads="1"/>
          </p:cNvSpPr>
          <p:nvPr/>
        </p:nvSpPr>
        <p:spPr bwMode="auto">
          <a:xfrm>
            <a:off x="1371600" y="2233613"/>
            <a:ext cx="609600" cy="4333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>
                <a:solidFill>
                  <a:srgbClr val="993300"/>
                </a:solidFill>
              </a:rPr>
              <a:t>k</a:t>
            </a:r>
          </a:p>
        </p:txBody>
      </p:sp>
      <p:sp>
        <p:nvSpPr>
          <p:cNvPr id="169997" name="AutoShape 13"/>
          <p:cNvSpPr>
            <a:spLocks/>
          </p:cNvSpPr>
          <p:nvPr/>
        </p:nvSpPr>
        <p:spPr bwMode="auto">
          <a:xfrm rot="5400000">
            <a:off x="3657600" y="1652588"/>
            <a:ext cx="228600" cy="2209800"/>
          </a:xfrm>
          <a:prstGeom prst="leftBrace">
            <a:avLst>
              <a:gd name="adj1" fmla="val 241667"/>
              <a:gd name="adj2" fmla="val 50000"/>
            </a:avLst>
          </a:prstGeom>
          <a:noFill/>
          <a:ln w="9525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169998" name="Text Box 14"/>
          <p:cNvSpPr txBox="1">
            <a:spLocks noChangeArrowheads="1"/>
          </p:cNvSpPr>
          <p:nvPr/>
        </p:nvSpPr>
        <p:spPr bwMode="auto">
          <a:xfrm>
            <a:off x="3581400" y="2209800"/>
            <a:ext cx="609600" cy="4333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>
                <a:solidFill>
                  <a:srgbClr val="993300"/>
                </a:solidFill>
              </a:rPr>
              <a:t>n</a:t>
            </a:r>
          </a:p>
        </p:txBody>
      </p:sp>
      <p:sp>
        <p:nvSpPr>
          <p:cNvPr id="169999" name="AutoShape 15"/>
          <p:cNvSpPr>
            <a:spLocks/>
          </p:cNvSpPr>
          <p:nvPr/>
        </p:nvSpPr>
        <p:spPr bwMode="auto">
          <a:xfrm>
            <a:off x="5029200" y="2947988"/>
            <a:ext cx="152400" cy="1219200"/>
          </a:xfrm>
          <a:prstGeom prst="rightBrace">
            <a:avLst>
              <a:gd name="adj1" fmla="val 66667"/>
              <a:gd name="adj2" fmla="val 50000"/>
            </a:avLst>
          </a:prstGeom>
          <a:noFill/>
          <a:ln w="9525">
            <a:solidFill>
              <a:srgbClr val="9933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170000" name="Text Box 16"/>
          <p:cNvSpPr txBox="1">
            <a:spLocks noChangeArrowheads="1"/>
          </p:cNvSpPr>
          <p:nvPr/>
        </p:nvSpPr>
        <p:spPr bwMode="auto">
          <a:xfrm>
            <a:off x="5181600" y="3376613"/>
            <a:ext cx="609600" cy="4333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>
                <a:solidFill>
                  <a:srgbClr val="993300"/>
                </a:solidFill>
              </a:rPr>
              <a:t>k</a:t>
            </a:r>
          </a:p>
        </p:txBody>
      </p:sp>
      <p:sp>
        <p:nvSpPr>
          <p:cNvPr id="170008" name="Rectangle 24"/>
          <p:cNvSpPr>
            <a:spLocks noChangeArrowheads="1"/>
          </p:cNvSpPr>
          <p:nvPr/>
        </p:nvSpPr>
        <p:spPr bwMode="auto">
          <a:xfrm>
            <a:off x="2667000" y="2895600"/>
            <a:ext cx="1143000" cy="1295400"/>
          </a:xfrm>
          <a:prstGeom prst="rect">
            <a:avLst/>
          </a:prstGeom>
          <a:solidFill>
            <a:srgbClr val="FFFF00">
              <a:alpha val="60001"/>
            </a:srgb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170009" name="Rectangle 25"/>
          <p:cNvSpPr>
            <a:spLocks noChangeArrowheads="1"/>
          </p:cNvSpPr>
          <p:nvPr/>
        </p:nvSpPr>
        <p:spPr bwMode="auto">
          <a:xfrm>
            <a:off x="6172200" y="2895600"/>
            <a:ext cx="1219200" cy="3048000"/>
          </a:xfrm>
          <a:prstGeom prst="rect">
            <a:avLst/>
          </a:prstGeom>
          <a:solidFill>
            <a:srgbClr val="FFFF00">
              <a:alpha val="60001"/>
            </a:srgb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Split k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447800"/>
            <a:ext cx="7767638" cy="533400"/>
          </a:xfrm>
        </p:spPr>
        <p:txBody>
          <a:bodyPr/>
          <a:lstStyle/>
          <a:p>
            <a:pPr>
              <a:buFont typeface="Lucida Sans Unicode" pitchFamily="34" charset="0"/>
              <a:buNone/>
            </a:pPr>
            <a:r>
              <a:rPr lang="en-US" sz="3200"/>
              <a:t>Data races, </a:t>
            </a:r>
            <a:r>
              <a:rPr lang="en-US" sz="3200" u="sng">
                <a:solidFill>
                  <a:srgbClr val="000000"/>
                </a:solidFill>
              </a:rPr>
              <a:t>unsafe</a:t>
            </a:r>
            <a:r>
              <a:rPr lang="en-US" sz="3200"/>
              <a:t> to spawn !</a:t>
            </a:r>
          </a:p>
          <a:p>
            <a:endParaRPr lang="en-US" sz="3200"/>
          </a:p>
        </p:txBody>
      </p:sp>
      <p:sp>
        <p:nvSpPr>
          <p:cNvPr id="171012" name="Rectangle 4"/>
          <p:cNvSpPr>
            <a:spLocks noChangeArrowheads="1"/>
          </p:cNvSpPr>
          <p:nvPr/>
        </p:nvSpPr>
        <p:spPr bwMode="auto">
          <a:xfrm>
            <a:off x="838200" y="2895600"/>
            <a:ext cx="1371600" cy="3048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FontTx/>
              <a:buNone/>
            </a:pPr>
            <a:r>
              <a:rPr lang="en-US" sz="4800" b="1">
                <a:solidFill>
                  <a:srgbClr val="060606"/>
                </a:solidFill>
              </a:rPr>
              <a:t>A</a:t>
            </a:r>
          </a:p>
        </p:txBody>
      </p:sp>
      <p:sp>
        <p:nvSpPr>
          <p:cNvPr id="171013" name="Rectangle 5"/>
          <p:cNvSpPr>
            <a:spLocks noChangeArrowheads="1"/>
          </p:cNvSpPr>
          <p:nvPr/>
        </p:nvSpPr>
        <p:spPr bwMode="auto">
          <a:xfrm>
            <a:off x="2667000" y="2895600"/>
            <a:ext cx="2286000" cy="1295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FontTx/>
              <a:buNone/>
            </a:pPr>
            <a:r>
              <a:rPr lang="en-US" sz="4800" b="1">
                <a:solidFill>
                  <a:srgbClr val="060606"/>
                </a:solidFill>
              </a:rPr>
              <a:t>B</a:t>
            </a:r>
          </a:p>
        </p:txBody>
      </p:sp>
      <p:sp>
        <p:nvSpPr>
          <p:cNvPr id="554058" name="Text Box 74"/>
          <p:cNvSpPr txBox="1">
            <a:spLocks noChangeArrowheads="1"/>
          </p:cNvSpPr>
          <p:nvPr/>
        </p:nvSpPr>
        <p:spPr bwMode="auto">
          <a:xfrm>
            <a:off x="2133600" y="4046538"/>
            <a:ext cx="569913" cy="677862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48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·</a:t>
            </a:r>
          </a:p>
        </p:txBody>
      </p:sp>
      <p:sp>
        <p:nvSpPr>
          <p:cNvPr id="554057" name="Text Box 73"/>
          <p:cNvSpPr txBox="1">
            <a:spLocks noChangeArrowheads="1"/>
          </p:cNvSpPr>
          <p:nvPr/>
        </p:nvSpPr>
        <p:spPr bwMode="auto">
          <a:xfrm>
            <a:off x="5334000" y="3962400"/>
            <a:ext cx="668338" cy="67786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48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=</a:t>
            </a:r>
            <a:endParaRPr lang="en-US" sz="180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1016" name="Rectangle 8"/>
          <p:cNvSpPr>
            <a:spLocks noChangeArrowheads="1"/>
          </p:cNvSpPr>
          <p:nvPr/>
        </p:nvSpPr>
        <p:spPr bwMode="auto">
          <a:xfrm>
            <a:off x="6172200" y="2895600"/>
            <a:ext cx="2438400" cy="3048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FontTx/>
              <a:buNone/>
            </a:pPr>
            <a:r>
              <a:rPr lang="en-US" sz="4800">
                <a:solidFill>
                  <a:srgbClr val="060606"/>
                </a:solidFill>
              </a:rPr>
              <a:t>C</a:t>
            </a:r>
          </a:p>
        </p:txBody>
      </p:sp>
      <p:sp>
        <p:nvSpPr>
          <p:cNvPr id="171017" name="AutoShape 9"/>
          <p:cNvSpPr>
            <a:spLocks/>
          </p:cNvSpPr>
          <p:nvPr/>
        </p:nvSpPr>
        <p:spPr bwMode="auto">
          <a:xfrm>
            <a:off x="609600" y="2895600"/>
            <a:ext cx="152400" cy="3124200"/>
          </a:xfrm>
          <a:prstGeom prst="leftBrace">
            <a:avLst>
              <a:gd name="adj1" fmla="val 170833"/>
              <a:gd name="adj2" fmla="val 50000"/>
            </a:avLst>
          </a:prstGeom>
          <a:noFill/>
          <a:ln w="9525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171018" name="Text Box 10"/>
          <p:cNvSpPr txBox="1">
            <a:spLocks noChangeArrowheads="1"/>
          </p:cNvSpPr>
          <p:nvPr/>
        </p:nvSpPr>
        <p:spPr bwMode="auto">
          <a:xfrm>
            <a:off x="152400" y="4291013"/>
            <a:ext cx="533400" cy="4333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>
                <a:solidFill>
                  <a:srgbClr val="993300"/>
                </a:solidFill>
              </a:rPr>
              <a:t>m</a:t>
            </a:r>
          </a:p>
        </p:txBody>
      </p:sp>
      <p:sp>
        <p:nvSpPr>
          <p:cNvPr id="171019" name="AutoShape 11"/>
          <p:cNvSpPr>
            <a:spLocks/>
          </p:cNvSpPr>
          <p:nvPr/>
        </p:nvSpPr>
        <p:spPr bwMode="auto">
          <a:xfrm rot="5400000">
            <a:off x="1409700" y="2019300"/>
            <a:ext cx="228600" cy="1371600"/>
          </a:xfrm>
          <a:prstGeom prst="leftBrace">
            <a:avLst>
              <a:gd name="adj1" fmla="val 150000"/>
              <a:gd name="adj2" fmla="val 50000"/>
            </a:avLst>
          </a:prstGeom>
          <a:noFill/>
          <a:ln w="9525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171020" name="Text Box 12"/>
          <p:cNvSpPr txBox="1">
            <a:spLocks noChangeArrowheads="1"/>
          </p:cNvSpPr>
          <p:nvPr/>
        </p:nvSpPr>
        <p:spPr bwMode="auto">
          <a:xfrm>
            <a:off x="1371600" y="2233613"/>
            <a:ext cx="609600" cy="4333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>
                <a:solidFill>
                  <a:srgbClr val="993300"/>
                </a:solidFill>
              </a:rPr>
              <a:t>k</a:t>
            </a:r>
          </a:p>
        </p:txBody>
      </p:sp>
      <p:sp>
        <p:nvSpPr>
          <p:cNvPr id="171021" name="AutoShape 13"/>
          <p:cNvSpPr>
            <a:spLocks/>
          </p:cNvSpPr>
          <p:nvPr/>
        </p:nvSpPr>
        <p:spPr bwMode="auto">
          <a:xfrm rot="5400000">
            <a:off x="3657600" y="1652588"/>
            <a:ext cx="228600" cy="2209800"/>
          </a:xfrm>
          <a:prstGeom prst="leftBrace">
            <a:avLst>
              <a:gd name="adj1" fmla="val 241667"/>
              <a:gd name="adj2" fmla="val 50000"/>
            </a:avLst>
          </a:prstGeom>
          <a:noFill/>
          <a:ln w="9525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171022" name="Text Box 14"/>
          <p:cNvSpPr txBox="1">
            <a:spLocks noChangeArrowheads="1"/>
          </p:cNvSpPr>
          <p:nvPr/>
        </p:nvSpPr>
        <p:spPr bwMode="auto">
          <a:xfrm>
            <a:off x="3581400" y="2209800"/>
            <a:ext cx="609600" cy="4333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>
                <a:solidFill>
                  <a:srgbClr val="993300"/>
                </a:solidFill>
              </a:rPr>
              <a:t>n</a:t>
            </a:r>
          </a:p>
        </p:txBody>
      </p:sp>
      <p:sp>
        <p:nvSpPr>
          <p:cNvPr id="171023" name="AutoShape 15"/>
          <p:cNvSpPr>
            <a:spLocks/>
          </p:cNvSpPr>
          <p:nvPr/>
        </p:nvSpPr>
        <p:spPr bwMode="auto">
          <a:xfrm>
            <a:off x="5029200" y="2947988"/>
            <a:ext cx="152400" cy="1219200"/>
          </a:xfrm>
          <a:prstGeom prst="rightBrace">
            <a:avLst>
              <a:gd name="adj1" fmla="val 66667"/>
              <a:gd name="adj2" fmla="val 50000"/>
            </a:avLst>
          </a:prstGeom>
          <a:noFill/>
          <a:ln w="9525">
            <a:solidFill>
              <a:srgbClr val="9933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171024" name="Text Box 16"/>
          <p:cNvSpPr txBox="1">
            <a:spLocks noChangeArrowheads="1"/>
          </p:cNvSpPr>
          <p:nvPr/>
        </p:nvSpPr>
        <p:spPr bwMode="auto">
          <a:xfrm>
            <a:off x="5181600" y="3376613"/>
            <a:ext cx="609600" cy="4333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>
                <a:solidFill>
                  <a:srgbClr val="993300"/>
                </a:solidFill>
              </a:rPr>
              <a:t>k</a:t>
            </a:r>
          </a:p>
        </p:txBody>
      </p:sp>
      <p:sp>
        <p:nvSpPr>
          <p:cNvPr id="171025" name="Rectangle 17"/>
          <p:cNvSpPr>
            <a:spLocks noChangeArrowheads="1"/>
          </p:cNvSpPr>
          <p:nvPr/>
        </p:nvSpPr>
        <p:spPr bwMode="auto">
          <a:xfrm>
            <a:off x="838200" y="2895600"/>
            <a:ext cx="685800" cy="3048000"/>
          </a:xfrm>
          <a:prstGeom prst="rect">
            <a:avLst/>
          </a:prstGeom>
          <a:solidFill>
            <a:srgbClr val="3366FF">
              <a:alpha val="64999"/>
            </a:srgb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171026" name="Rectangle 18"/>
          <p:cNvSpPr>
            <a:spLocks noChangeArrowheads="1"/>
          </p:cNvSpPr>
          <p:nvPr/>
        </p:nvSpPr>
        <p:spPr bwMode="auto">
          <a:xfrm>
            <a:off x="2667000" y="2895600"/>
            <a:ext cx="2286000" cy="609600"/>
          </a:xfrm>
          <a:prstGeom prst="rect">
            <a:avLst/>
          </a:prstGeom>
          <a:solidFill>
            <a:srgbClr val="3366FF">
              <a:alpha val="64999"/>
            </a:srgb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171027" name="Rectangle 19"/>
          <p:cNvSpPr>
            <a:spLocks noChangeArrowheads="1"/>
          </p:cNvSpPr>
          <p:nvPr/>
        </p:nvSpPr>
        <p:spPr bwMode="auto">
          <a:xfrm>
            <a:off x="6172200" y="2895600"/>
            <a:ext cx="2438400" cy="3048000"/>
          </a:xfrm>
          <a:prstGeom prst="rect">
            <a:avLst/>
          </a:prstGeom>
          <a:solidFill>
            <a:srgbClr val="3366FF">
              <a:alpha val="64999"/>
            </a:srgb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4070" name="AutoShape 86"/>
          <p:cNvSpPr>
            <a:spLocks noChangeArrowheads="1"/>
          </p:cNvSpPr>
          <p:nvPr/>
        </p:nvSpPr>
        <p:spPr bwMode="auto">
          <a:xfrm>
            <a:off x="1676400" y="1463675"/>
            <a:ext cx="762000" cy="1603375"/>
          </a:xfrm>
          <a:prstGeom prst="bracketPair">
            <a:avLst>
              <a:gd name="adj" fmla="val 7162"/>
            </a:avLst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960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AutoShape 86"/>
          <p:cNvSpPr>
            <a:spLocks noChangeArrowheads="1"/>
          </p:cNvSpPr>
          <p:nvPr/>
        </p:nvSpPr>
        <p:spPr bwMode="auto">
          <a:xfrm>
            <a:off x="6553200" y="1447800"/>
            <a:ext cx="762000" cy="1603375"/>
          </a:xfrm>
          <a:prstGeom prst="bracketPair">
            <a:avLst>
              <a:gd name="adj" fmla="val 7162"/>
            </a:avLst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960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53986" name="AutoShape 2"/>
          <p:cNvSpPr>
            <a:spLocks noChangeArrowheads="1"/>
          </p:cNvSpPr>
          <p:nvPr/>
        </p:nvSpPr>
        <p:spPr bwMode="auto">
          <a:xfrm>
            <a:off x="2624138" y="4017962"/>
            <a:ext cx="4005262" cy="1697038"/>
          </a:xfrm>
          <a:prstGeom prst="roundRect">
            <a:avLst>
              <a:gd name="adj" fmla="val 16667"/>
            </a:avLst>
          </a:prstGeom>
          <a:solidFill>
            <a:srgbClr val="FFCDE1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53987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>
                <a:latin typeface="Lucida Sans Unicode" pitchFamily="34" charset="0"/>
              </a:rPr>
              <a:t>Matrix-Vector Multiplication</a:t>
            </a:r>
          </a:p>
        </p:txBody>
      </p:sp>
      <p:grpSp>
        <p:nvGrpSpPr>
          <p:cNvPr id="172116" name="Group 84"/>
          <p:cNvGrpSpPr>
            <a:grpSpLocks/>
          </p:cNvGrpSpPr>
          <p:nvPr/>
        </p:nvGrpSpPr>
        <p:grpSpPr bwMode="auto">
          <a:xfrm>
            <a:off x="1828800" y="1458913"/>
            <a:ext cx="536576" cy="1666875"/>
            <a:chOff x="345" y="919"/>
            <a:chExt cx="338" cy="1050"/>
          </a:xfrm>
        </p:grpSpPr>
        <p:sp>
          <p:nvSpPr>
            <p:cNvPr id="3" name="Text Box 8"/>
            <p:cNvSpPr txBox="1">
              <a:spLocks noChangeArrowheads="1"/>
            </p:cNvSpPr>
            <p:nvPr/>
          </p:nvSpPr>
          <p:spPr bwMode="auto">
            <a:xfrm>
              <a:off x="345" y="919"/>
              <a:ext cx="297" cy="242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400">
                  <a:solidFill>
                    <a:srgbClr val="000000"/>
                  </a:solidFill>
                </a:rPr>
                <a:t>y</a:t>
              </a:r>
              <a:r>
                <a:rPr lang="en-US" sz="2400" baseline="-25000">
                  <a:solidFill>
                    <a:srgbClr val="000000"/>
                  </a:solidFill>
                </a:rPr>
                <a:t>1</a:t>
              </a:r>
              <a:endParaRPr lang="en-US" sz="1800" baseline="-25000">
                <a:solidFill>
                  <a:srgbClr val="000000"/>
                </a:solidFill>
              </a:endParaRPr>
            </a:p>
          </p:txBody>
        </p:sp>
        <p:sp>
          <p:nvSpPr>
            <p:cNvPr id="4" name="Text Box 13"/>
            <p:cNvSpPr txBox="1">
              <a:spLocks noChangeArrowheads="1"/>
            </p:cNvSpPr>
            <p:nvPr/>
          </p:nvSpPr>
          <p:spPr bwMode="auto">
            <a:xfrm>
              <a:off x="345" y="1159"/>
              <a:ext cx="297" cy="242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400">
                  <a:solidFill>
                    <a:srgbClr val="000000"/>
                  </a:solidFill>
                </a:rPr>
                <a:t>y</a:t>
              </a:r>
              <a:r>
                <a:rPr lang="en-US" sz="2400" baseline="-25000">
                  <a:solidFill>
                    <a:srgbClr val="000000"/>
                  </a:solidFill>
                </a:rPr>
                <a:t>2</a:t>
              </a:r>
              <a:endParaRPr lang="en-US" sz="1800" baseline="-25000">
                <a:solidFill>
                  <a:srgbClr val="000000"/>
                </a:solidFill>
              </a:endParaRPr>
            </a:p>
          </p:txBody>
        </p:sp>
        <p:sp>
          <p:nvSpPr>
            <p:cNvPr id="5" name="Text Box 18"/>
            <p:cNvSpPr txBox="1">
              <a:spLocks noChangeArrowheads="1"/>
            </p:cNvSpPr>
            <p:nvPr/>
          </p:nvSpPr>
          <p:spPr bwMode="auto">
            <a:xfrm>
              <a:off x="369" y="1484"/>
              <a:ext cx="269" cy="242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400">
                  <a:solidFill>
                    <a:srgbClr val="000000"/>
                  </a:solidFill>
                  <a:sym typeface="Times New Roman" pitchFamily="18" charset="0"/>
                </a:rPr>
                <a:t>⋮</a:t>
              </a:r>
            </a:p>
          </p:txBody>
        </p:sp>
        <p:sp>
          <p:nvSpPr>
            <p:cNvPr id="6" name="Text Box 23"/>
            <p:cNvSpPr txBox="1">
              <a:spLocks noChangeArrowheads="1"/>
            </p:cNvSpPr>
            <p:nvPr/>
          </p:nvSpPr>
          <p:spPr bwMode="auto">
            <a:xfrm>
              <a:off x="345" y="1725"/>
              <a:ext cx="338" cy="244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400" dirty="0" err="1" smtClean="0">
                  <a:solidFill>
                    <a:srgbClr val="000000"/>
                  </a:solidFill>
                </a:rPr>
                <a:t>y</a:t>
              </a:r>
              <a:r>
                <a:rPr lang="en-US" sz="2400" baseline="-25000" dirty="0" err="1" smtClean="0">
                  <a:solidFill>
                    <a:srgbClr val="000000"/>
                  </a:solidFill>
                </a:rPr>
                <a:t>m</a:t>
              </a:r>
              <a:endParaRPr lang="en-US" sz="1800" baseline="-250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72057" name="Group 29"/>
          <p:cNvGrpSpPr>
            <a:grpSpLocks/>
          </p:cNvGrpSpPr>
          <p:nvPr/>
        </p:nvGrpSpPr>
        <p:grpSpPr bwMode="auto">
          <a:xfrm>
            <a:off x="3527425" y="1457325"/>
            <a:ext cx="2235201" cy="1741488"/>
            <a:chOff x="396" y="960"/>
            <a:chExt cx="1408" cy="1097"/>
          </a:xfrm>
        </p:grpSpPr>
        <p:grpSp>
          <p:nvGrpSpPr>
            <p:cNvPr id="172058" name="Group 30"/>
            <p:cNvGrpSpPr>
              <a:grpSpLocks/>
            </p:cNvGrpSpPr>
            <p:nvPr/>
          </p:nvGrpSpPr>
          <p:grpSpPr bwMode="auto">
            <a:xfrm>
              <a:off x="396" y="960"/>
              <a:ext cx="1369" cy="291"/>
              <a:chOff x="396" y="960"/>
              <a:chExt cx="1369" cy="291"/>
            </a:xfrm>
          </p:grpSpPr>
          <p:sp>
            <p:nvSpPr>
              <p:cNvPr id="554015" name="Text Box 31"/>
              <p:cNvSpPr txBox="1">
                <a:spLocks noChangeArrowheads="1"/>
              </p:cNvSpPr>
              <p:nvPr/>
            </p:nvSpPr>
            <p:spPr bwMode="auto">
              <a:xfrm>
                <a:off x="396" y="960"/>
                <a:ext cx="387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24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a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11</a:t>
                </a:r>
                <a:endParaRPr lang="en-US" sz="18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54016" name="Text Box 32"/>
              <p:cNvSpPr txBox="1">
                <a:spLocks noChangeArrowheads="1"/>
              </p:cNvSpPr>
              <p:nvPr/>
            </p:nvSpPr>
            <p:spPr bwMode="auto">
              <a:xfrm>
                <a:off x="731" y="960"/>
                <a:ext cx="387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24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a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12</a:t>
                </a:r>
                <a:endParaRPr lang="en-US" sz="18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54017" name="Text Box 33"/>
              <p:cNvSpPr txBox="1">
                <a:spLocks noChangeArrowheads="1"/>
              </p:cNvSpPr>
              <p:nvPr/>
            </p:nvSpPr>
            <p:spPr bwMode="auto">
              <a:xfrm>
                <a:off x="1094" y="1007"/>
                <a:ext cx="271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400">
                    <a:solidFill>
                      <a:srgbClr val="000000"/>
                    </a:solidFill>
                  </a:rPr>
                  <a:t>⋯</a:t>
                </a:r>
              </a:p>
            </p:txBody>
          </p:sp>
          <p:sp>
            <p:nvSpPr>
              <p:cNvPr id="554018" name="Text Box 34"/>
              <p:cNvSpPr txBox="1">
                <a:spLocks noChangeArrowheads="1"/>
              </p:cNvSpPr>
              <p:nvPr/>
            </p:nvSpPr>
            <p:spPr bwMode="auto">
              <a:xfrm>
                <a:off x="1380" y="960"/>
                <a:ext cx="385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24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a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1n</a:t>
                </a:r>
                <a:endParaRPr lang="en-US" sz="18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grpSp>
          <p:nvGrpSpPr>
            <p:cNvPr id="172063" name="Group 35"/>
            <p:cNvGrpSpPr>
              <a:grpSpLocks/>
            </p:cNvGrpSpPr>
            <p:nvPr/>
          </p:nvGrpSpPr>
          <p:grpSpPr bwMode="auto">
            <a:xfrm>
              <a:off x="396" y="1200"/>
              <a:ext cx="1369" cy="291"/>
              <a:chOff x="396" y="960"/>
              <a:chExt cx="1369" cy="291"/>
            </a:xfrm>
          </p:grpSpPr>
          <p:sp>
            <p:nvSpPr>
              <p:cNvPr id="554020" name="Text Box 36"/>
              <p:cNvSpPr txBox="1">
                <a:spLocks noChangeArrowheads="1"/>
              </p:cNvSpPr>
              <p:nvPr/>
            </p:nvSpPr>
            <p:spPr bwMode="auto">
              <a:xfrm>
                <a:off x="396" y="960"/>
                <a:ext cx="387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24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a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21</a:t>
                </a:r>
                <a:endParaRPr lang="en-US" sz="18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54021" name="Text Box 37"/>
              <p:cNvSpPr txBox="1">
                <a:spLocks noChangeArrowheads="1"/>
              </p:cNvSpPr>
              <p:nvPr/>
            </p:nvSpPr>
            <p:spPr bwMode="auto">
              <a:xfrm>
                <a:off x="731" y="960"/>
                <a:ext cx="387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24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a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22</a:t>
                </a:r>
                <a:endParaRPr lang="en-US" sz="18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54022" name="Text Box 38"/>
              <p:cNvSpPr txBox="1">
                <a:spLocks noChangeArrowheads="1"/>
              </p:cNvSpPr>
              <p:nvPr/>
            </p:nvSpPr>
            <p:spPr bwMode="auto">
              <a:xfrm>
                <a:off x="1094" y="1007"/>
                <a:ext cx="271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400">
                    <a:solidFill>
                      <a:srgbClr val="000000"/>
                    </a:solidFill>
                  </a:rPr>
                  <a:t>⋯</a:t>
                </a:r>
              </a:p>
            </p:txBody>
          </p:sp>
          <p:sp>
            <p:nvSpPr>
              <p:cNvPr id="554023" name="Text Box 39"/>
              <p:cNvSpPr txBox="1">
                <a:spLocks noChangeArrowheads="1"/>
              </p:cNvSpPr>
              <p:nvPr/>
            </p:nvSpPr>
            <p:spPr bwMode="auto">
              <a:xfrm>
                <a:off x="1380" y="960"/>
                <a:ext cx="385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24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a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2n</a:t>
                </a:r>
                <a:endParaRPr lang="en-US" sz="18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grpSp>
          <p:nvGrpSpPr>
            <p:cNvPr id="172068" name="Group 40"/>
            <p:cNvGrpSpPr>
              <a:grpSpLocks/>
            </p:cNvGrpSpPr>
            <p:nvPr/>
          </p:nvGrpSpPr>
          <p:grpSpPr bwMode="auto">
            <a:xfrm>
              <a:off x="464" y="1528"/>
              <a:ext cx="1246" cy="244"/>
              <a:chOff x="464" y="1528"/>
              <a:chExt cx="1246" cy="244"/>
            </a:xfrm>
          </p:grpSpPr>
          <p:sp>
            <p:nvSpPr>
              <p:cNvPr id="554025" name="Text Box 41"/>
              <p:cNvSpPr txBox="1">
                <a:spLocks noChangeArrowheads="1"/>
              </p:cNvSpPr>
              <p:nvPr/>
            </p:nvSpPr>
            <p:spPr bwMode="auto">
              <a:xfrm>
                <a:off x="464" y="1528"/>
                <a:ext cx="271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400">
                    <a:solidFill>
                      <a:srgbClr val="000000"/>
                    </a:solidFill>
                    <a:sym typeface="Times New Roman" pitchFamily="18" charset="0"/>
                  </a:rPr>
                  <a:t>⋮</a:t>
                </a:r>
              </a:p>
            </p:txBody>
          </p:sp>
          <p:sp>
            <p:nvSpPr>
              <p:cNvPr id="554026" name="Text Box 42"/>
              <p:cNvSpPr txBox="1">
                <a:spLocks noChangeArrowheads="1"/>
              </p:cNvSpPr>
              <p:nvPr/>
            </p:nvSpPr>
            <p:spPr bwMode="auto">
              <a:xfrm>
                <a:off x="799" y="1528"/>
                <a:ext cx="271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400">
                    <a:solidFill>
                      <a:srgbClr val="000000"/>
                    </a:solidFill>
                    <a:sym typeface="Times New Roman" pitchFamily="18" charset="0"/>
                  </a:rPr>
                  <a:t>⋮</a:t>
                </a:r>
              </a:p>
            </p:txBody>
          </p:sp>
          <p:sp>
            <p:nvSpPr>
              <p:cNvPr id="554027" name="Text Box 43"/>
              <p:cNvSpPr txBox="1">
                <a:spLocks noChangeArrowheads="1"/>
              </p:cNvSpPr>
              <p:nvPr/>
            </p:nvSpPr>
            <p:spPr bwMode="auto">
              <a:xfrm>
                <a:off x="1094" y="1528"/>
                <a:ext cx="271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400">
                    <a:solidFill>
                      <a:srgbClr val="000000"/>
                    </a:solidFill>
                  </a:rPr>
                  <a:t>⋱</a:t>
                </a:r>
              </a:p>
            </p:txBody>
          </p:sp>
          <p:sp>
            <p:nvSpPr>
              <p:cNvPr id="554028" name="Text Box 44"/>
              <p:cNvSpPr txBox="1">
                <a:spLocks noChangeArrowheads="1"/>
              </p:cNvSpPr>
              <p:nvPr/>
            </p:nvSpPr>
            <p:spPr bwMode="auto">
              <a:xfrm>
                <a:off x="1439" y="1528"/>
                <a:ext cx="271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400">
                    <a:solidFill>
                      <a:srgbClr val="000000"/>
                    </a:solidFill>
                    <a:sym typeface="Times New Roman" pitchFamily="18" charset="0"/>
                  </a:rPr>
                  <a:t>⋮</a:t>
                </a:r>
              </a:p>
            </p:txBody>
          </p:sp>
        </p:grpSp>
        <p:grpSp>
          <p:nvGrpSpPr>
            <p:cNvPr id="172073" name="Group 45"/>
            <p:cNvGrpSpPr>
              <a:grpSpLocks/>
            </p:cNvGrpSpPr>
            <p:nvPr/>
          </p:nvGrpSpPr>
          <p:grpSpPr bwMode="auto">
            <a:xfrm>
              <a:off x="396" y="1766"/>
              <a:ext cx="1408" cy="291"/>
              <a:chOff x="396" y="960"/>
              <a:chExt cx="1408" cy="291"/>
            </a:xfrm>
          </p:grpSpPr>
          <p:sp>
            <p:nvSpPr>
              <p:cNvPr id="554030" name="Text Box 46"/>
              <p:cNvSpPr txBox="1">
                <a:spLocks noChangeArrowheads="1"/>
              </p:cNvSpPr>
              <p:nvPr/>
            </p:nvSpPr>
            <p:spPr bwMode="auto">
              <a:xfrm>
                <a:off x="396" y="960"/>
                <a:ext cx="426" cy="256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2400" dirty="0" smtClean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a</a:t>
                </a:r>
                <a:r>
                  <a:rPr lang="en-US" sz="2400" baseline="-25000" dirty="0" smtClean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m1</a:t>
                </a:r>
                <a:endParaRPr lang="en-US" sz="18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54031" name="Text Box 47"/>
              <p:cNvSpPr txBox="1">
                <a:spLocks noChangeArrowheads="1"/>
              </p:cNvSpPr>
              <p:nvPr/>
            </p:nvSpPr>
            <p:spPr bwMode="auto">
              <a:xfrm>
                <a:off x="731" y="960"/>
                <a:ext cx="426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2400" dirty="0" smtClean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a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m</a:t>
                </a:r>
                <a:r>
                  <a:rPr lang="en-US" sz="2400" baseline="-25000" dirty="0" smtClean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2</a:t>
                </a:r>
                <a:endParaRPr lang="en-US" sz="18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54032" name="Text Box 48"/>
              <p:cNvSpPr txBox="1">
                <a:spLocks noChangeArrowheads="1"/>
              </p:cNvSpPr>
              <p:nvPr/>
            </p:nvSpPr>
            <p:spPr bwMode="auto">
              <a:xfrm>
                <a:off x="1094" y="1007"/>
                <a:ext cx="271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400">
                    <a:solidFill>
                      <a:srgbClr val="000000"/>
                    </a:solidFill>
                  </a:rPr>
                  <a:t>⋯</a:t>
                </a:r>
              </a:p>
            </p:txBody>
          </p:sp>
          <p:sp>
            <p:nvSpPr>
              <p:cNvPr id="554033" name="Text Box 49"/>
              <p:cNvSpPr txBox="1">
                <a:spLocks noChangeArrowheads="1"/>
              </p:cNvSpPr>
              <p:nvPr/>
            </p:nvSpPr>
            <p:spPr bwMode="auto">
              <a:xfrm>
                <a:off x="1380" y="960"/>
                <a:ext cx="424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2400" dirty="0" err="1" smtClean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a</a:t>
                </a:r>
                <a:r>
                  <a:rPr lang="en-US" sz="2400" baseline="-25000" dirty="0" err="1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m</a:t>
                </a:r>
                <a:r>
                  <a:rPr lang="en-US" sz="2400" baseline="-25000" dirty="0" err="1" smtClean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n</a:t>
                </a:r>
                <a:endParaRPr lang="en-US" sz="18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</p:grpSp>
      <p:sp>
        <p:nvSpPr>
          <p:cNvPr id="554057" name="Text Box 73"/>
          <p:cNvSpPr txBox="1">
            <a:spLocks noChangeArrowheads="1"/>
          </p:cNvSpPr>
          <p:nvPr/>
        </p:nvSpPr>
        <p:spPr bwMode="auto">
          <a:xfrm>
            <a:off x="2590800" y="1952625"/>
            <a:ext cx="668338" cy="67786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48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=</a:t>
            </a:r>
            <a:endParaRPr lang="en-US" sz="180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54058" name="Text Box 74"/>
          <p:cNvSpPr txBox="1">
            <a:spLocks noChangeArrowheads="1"/>
          </p:cNvSpPr>
          <p:nvPr/>
        </p:nvSpPr>
        <p:spPr bwMode="auto">
          <a:xfrm>
            <a:off x="5824538" y="1952625"/>
            <a:ext cx="574675" cy="6842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48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·</a:t>
            </a:r>
          </a:p>
        </p:txBody>
      </p:sp>
      <p:sp>
        <p:nvSpPr>
          <p:cNvPr id="554059" name="Text Box 75"/>
          <p:cNvSpPr txBox="1">
            <a:spLocks noChangeArrowheads="1"/>
          </p:cNvSpPr>
          <p:nvPr/>
        </p:nvSpPr>
        <p:spPr bwMode="auto">
          <a:xfrm>
            <a:off x="1782763" y="3263900"/>
            <a:ext cx="503237" cy="67786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4800">
                <a:solidFill>
                  <a:srgbClr val="000000"/>
                </a:solidFill>
              </a:rPr>
              <a:t>y</a:t>
            </a:r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554060" name="Text Box 76"/>
          <p:cNvSpPr txBox="1">
            <a:spLocks noChangeArrowheads="1"/>
          </p:cNvSpPr>
          <p:nvPr/>
        </p:nvSpPr>
        <p:spPr bwMode="auto">
          <a:xfrm>
            <a:off x="4297363" y="3263900"/>
            <a:ext cx="609600" cy="6842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48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A</a:t>
            </a:r>
            <a:endParaRPr lang="en-US" sz="180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54061" name="Text Box 77"/>
          <p:cNvSpPr txBox="1">
            <a:spLocks noChangeArrowheads="1"/>
          </p:cNvSpPr>
          <p:nvPr/>
        </p:nvSpPr>
        <p:spPr bwMode="auto">
          <a:xfrm>
            <a:off x="6680200" y="3263900"/>
            <a:ext cx="558800" cy="67786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4800">
                <a:solidFill>
                  <a:srgbClr val="000000"/>
                </a:solidFill>
              </a:rPr>
              <a:t>x</a:t>
            </a:r>
            <a:endParaRPr lang="en-US" sz="1800">
              <a:solidFill>
                <a:srgbClr val="000000"/>
              </a:solidFill>
            </a:endParaRPr>
          </a:p>
        </p:txBody>
      </p:sp>
      <p:grpSp>
        <p:nvGrpSpPr>
          <p:cNvPr id="172104" name="Group 78"/>
          <p:cNvGrpSpPr>
            <a:grpSpLocks/>
          </p:cNvGrpSpPr>
          <p:nvPr/>
        </p:nvGrpSpPr>
        <p:grpSpPr bwMode="auto">
          <a:xfrm>
            <a:off x="3257550" y="4141787"/>
            <a:ext cx="2613025" cy="1427163"/>
            <a:chOff x="1753" y="2703"/>
            <a:chExt cx="1646" cy="899"/>
          </a:xfrm>
        </p:grpSpPr>
        <p:sp>
          <p:nvSpPr>
            <p:cNvPr id="554063" name="Rectangle 79"/>
            <p:cNvSpPr>
              <a:spLocks noChangeArrowheads="1"/>
            </p:cNvSpPr>
            <p:nvPr/>
          </p:nvSpPr>
          <p:spPr bwMode="auto">
            <a:xfrm>
              <a:off x="1753" y="2985"/>
              <a:ext cx="299" cy="304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3200">
                  <a:solidFill>
                    <a:srgbClr val="000000"/>
                  </a:solidFill>
                </a:rPr>
                <a:t>y</a:t>
              </a:r>
              <a:r>
                <a:rPr lang="en-US" sz="3200" baseline="-25000">
                  <a:solidFill>
                    <a:srgbClr val="000000"/>
                  </a:solidFill>
                </a:rPr>
                <a:t>i</a:t>
              </a:r>
            </a:p>
          </p:txBody>
        </p:sp>
        <p:sp>
          <p:nvSpPr>
            <p:cNvPr id="554064" name="Rectangle 80"/>
            <p:cNvSpPr>
              <a:spLocks noChangeArrowheads="1"/>
            </p:cNvSpPr>
            <p:nvPr/>
          </p:nvSpPr>
          <p:spPr bwMode="auto">
            <a:xfrm>
              <a:off x="2009" y="2985"/>
              <a:ext cx="322" cy="306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sz="32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rPr>
                <a:t>=</a:t>
              </a:r>
            </a:p>
          </p:txBody>
        </p:sp>
        <p:grpSp>
          <p:nvGrpSpPr>
            <p:cNvPr id="172107" name="Group 81"/>
            <p:cNvGrpSpPr>
              <a:grpSpLocks/>
            </p:cNvGrpSpPr>
            <p:nvPr/>
          </p:nvGrpSpPr>
          <p:grpSpPr bwMode="auto">
            <a:xfrm>
              <a:off x="2306" y="2703"/>
              <a:ext cx="578" cy="899"/>
              <a:chOff x="2390" y="2703"/>
              <a:chExt cx="578" cy="899"/>
            </a:xfrm>
          </p:grpSpPr>
          <p:sp>
            <p:nvSpPr>
              <p:cNvPr id="554066" name="Text Box 82"/>
              <p:cNvSpPr txBox="1">
                <a:spLocks noChangeArrowheads="1"/>
              </p:cNvSpPr>
              <p:nvPr/>
            </p:nvSpPr>
            <p:spPr bwMode="auto">
              <a:xfrm>
                <a:off x="2390" y="2893"/>
                <a:ext cx="462" cy="523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60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Symbol"/>
                  </a:rPr>
                  <a:t></a:t>
                </a:r>
                <a:endParaRPr lang="en-US" sz="6000" dirty="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Symbol" pitchFamily="18" charset="2"/>
                </a:endParaRPr>
              </a:p>
            </p:txBody>
          </p:sp>
          <p:sp>
            <p:nvSpPr>
              <p:cNvPr id="554067" name="Text Box 83"/>
              <p:cNvSpPr txBox="1">
                <a:spLocks noChangeArrowheads="1"/>
              </p:cNvSpPr>
              <p:nvPr/>
            </p:nvSpPr>
            <p:spPr bwMode="auto">
              <a:xfrm>
                <a:off x="2398" y="3360"/>
                <a:ext cx="570" cy="242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400">
                    <a:solidFill>
                      <a:srgbClr val="000000"/>
                    </a:solidFill>
                  </a:rPr>
                  <a:t>j = 1</a:t>
                </a:r>
              </a:p>
            </p:txBody>
          </p:sp>
          <p:sp>
            <p:nvSpPr>
              <p:cNvPr id="554068" name="Text Box 84"/>
              <p:cNvSpPr txBox="1">
                <a:spLocks noChangeArrowheads="1"/>
              </p:cNvSpPr>
              <p:nvPr/>
            </p:nvSpPr>
            <p:spPr bwMode="auto">
              <a:xfrm>
                <a:off x="2513" y="2703"/>
                <a:ext cx="236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24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n</a:t>
                </a:r>
              </a:p>
            </p:txBody>
          </p:sp>
        </p:grpSp>
        <p:sp>
          <p:nvSpPr>
            <p:cNvPr id="554069" name="Rectangle 85"/>
            <p:cNvSpPr>
              <a:spLocks noChangeArrowheads="1"/>
            </p:cNvSpPr>
            <p:nvPr/>
          </p:nvSpPr>
          <p:spPr bwMode="auto">
            <a:xfrm>
              <a:off x="2781" y="2985"/>
              <a:ext cx="618" cy="304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3200">
                  <a:solidFill>
                    <a:srgbClr val="000000"/>
                  </a:solidFill>
                </a:rPr>
                <a:t>a</a:t>
              </a:r>
              <a:r>
                <a:rPr lang="en-US" sz="3200" baseline="-25000">
                  <a:solidFill>
                    <a:srgbClr val="000000"/>
                  </a:solidFill>
                </a:rPr>
                <a:t>ij </a:t>
              </a:r>
              <a:r>
                <a:rPr lang="en-US" sz="3200">
                  <a:solidFill>
                    <a:srgbClr val="000000"/>
                  </a:solidFill>
                </a:rPr>
                <a:t>x</a:t>
              </a:r>
              <a:r>
                <a:rPr lang="en-US" sz="3200" baseline="-25000">
                  <a:solidFill>
                    <a:srgbClr val="000000"/>
                  </a:solidFill>
                </a:rPr>
                <a:t>j</a:t>
              </a:r>
            </a:p>
          </p:txBody>
        </p:sp>
      </p:grpSp>
      <p:sp>
        <p:nvSpPr>
          <p:cNvPr id="554071" name="AutoShape 87"/>
          <p:cNvSpPr>
            <a:spLocks noChangeArrowheads="1"/>
          </p:cNvSpPr>
          <p:nvPr/>
        </p:nvSpPr>
        <p:spPr bwMode="auto">
          <a:xfrm>
            <a:off x="3419475" y="1427163"/>
            <a:ext cx="2295525" cy="1630362"/>
          </a:xfrm>
          <a:prstGeom prst="bracketPair">
            <a:avLst>
              <a:gd name="adj" fmla="val 7162"/>
            </a:avLst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960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54073" name="Rectangle 89"/>
          <p:cNvSpPr>
            <a:spLocks noChangeArrowheads="1"/>
          </p:cNvSpPr>
          <p:nvPr/>
        </p:nvSpPr>
        <p:spPr bwMode="auto">
          <a:xfrm>
            <a:off x="806450" y="6096000"/>
            <a:ext cx="7611379" cy="510909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3200" dirty="0">
                <a:solidFill>
                  <a:schemeClr val="tx1">
                    <a:lumMod val="50000"/>
                  </a:schemeClr>
                </a:solidFill>
                <a:sym typeface="Times New Roman" pitchFamily="18" charset="0"/>
              </a:rPr>
              <a:t>Let each worker handle a single row !</a:t>
            </a:r>
          </a:p>
        </p:txBody>
      </p:sp>
      <p:grpSp>
        <p:nvGrpSpPr>
          <p:cNvPr id="172117" name="Group 85"/>
          <p:cNvGrpSpPr>
            <a:grpSpLocks/>
          </p:cNvGrpSpPr>
          <p:nvPr/>
        </p:nvGrpSpPr>
        <p:grpSpPr bwMode="auto">
          <a:xfrm>
            <a:off x="6691313" y="1447800"/>
            <a:ext cx="500062" cy="1663700"/>
            <a:chOff x="336" y="919"/>
            <a:chExt cx="315" cy="1048"/>
          </a:xfrm>
        </p:grpSpPr>
        <p:sp>
          <p:nvSpPr>
            <p:cNvPr id="553992" name="Text Box 8"/>
            <p:cNvSpPr txBox="1">
              <a:spLocks noChangeArrowheads="1"/>
            </p:cNvSpPr>
            <p:nvPr/>
          </p:nvSpPr>
          <p:spPr bwMode="auto">
            <a:xfrm>
              <a:off x="336" y="919"/>
              <a:ext cx="315" cy="242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400">
                  <a:solidFill>
                    <a:srgbClr val="000000"/>
                  </a:solidFill>
                </a:rPr>
                <a:t>x</a:t>
              </a:r>
              <a:r>
                <a:rPr lang="en-US" sz="2400" baseline="-25000">
                  <a:solidFill>
                    <a:srgbClr val="000000"/>
                  </a:solidFill>
                </a:rPr>
                <a:t>1</a:t>
              </a:r>
              <a:endParaRPr lang="en-US" sz="1800" baseline="-25000">
                <a:solidFill>
                  <a:srgbClr val="000000"/>
                </a:solidFill>
              </a:endParaRPr>
            </a:p>
          </p:txBody>
        </p:sp>
        <p:sp>
          <p:nvSpPr>
            <p:cNvPr id="553997" name="Text Box 13"/>
            <p:cNvSpPr txBox="1">
              <a:spLocks noChangeArrowheads="1"/>
            </p:cNvSpPr>
            <p:nvPr/>
          </p:nvSpPr>
          <p:spPr bwMode="auto">
            <a:xfrm>
              <a:off x="336" y="1159"/>
              <a:ext cx="315" cy="242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400">
                  <a:solidFill>
                    <a:srgbClr val="000000"/>
                  </a:solidFill>
                </a:rPr>
                <a:t>x</a:t>
              </a:r>
              <a:r>
                <a:rPr lang="en-US" sz="2400" baseline="-25000">
                  <a:solidFill>
                    <a:srgbClr val="000000"/>
                  </a:solidFill>
                </a:rPr>
                <a:t>2</a:t>
              </a:r>
              <a:endParaRPr lang="en-US" sz="1800" baseline="-25000">
                <a:solidFill>
                  <a:srgbClr val="000000"/>
                </a:solidFill>
              </a:endParaRPr>
            </a:p>
          </p:txBody>
        </p:sp>
        <p:sp>
          <p:nvSpPr>
            <p:cNvPr id="554002" name="Text Box 18"/>
            <p:cNvSpPr txBox="1">
              <a:spLocks noChangeArrowheads="1"/>
            </p:cNvSpPr>
            <p:nvPr/>
          </p:nvSpPr>
          <p:spPr bwMode="auto">
            <a:xfrm>
              <a:off x="369" y="1484"/>
              <a:ext cx="269" cy="242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400">
                  <a:solidFill>
                    <a:srgbClr val="000000"/>
                  </a:solidFill>
                  <a:sym typeface="Times New Roman" pitchFamily="18" charset="0"/>
                </a:rPr>
                <a:t>⋮</a:t>
              </a:r>
            </a:p>
          </p:txBody>
        </p:sp>
        <p:sp>
          <p:nvSpPr>
            <p:cNvPr id="554007" name="Text Box 23"/>
            <p:cNvSpPr txBox="1">
              <a:spLocks noChangeArrowheads="1"/>
            </p:cNvSpPr>
            <p:nvPr/>
          </p:nvSpPr>
          <p:spPr bwMode="auto">
            <a:xfrm>
              <a:off x="336" y="1725"/>
              <a:ext cx="313" cy="242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400">
                  <a:solidFill>
                    <a:srgbClr val="000000"/>
                  </a:solidFill>
                </a:rPr>
                <a:t>x</a:t>
              </a:r>
              <a:r>
                <a:rPr lang="en-US" sz="2400" baseline="-25000">
                  <a:solidFill>
                    <a:srgbClr val="000000"/>
                  </a:solidFill>
                </a:rPr>
                <a:t>n</a:t>
              </a:r>
              <a:endParaRPr lang="en-US" sz="1800" baseline="-25000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>
                <a:latin typeface="Lucida Sans Unicode" pitchFamily="34" charset="0"/>
              </a:rPr>
              <a:t>Matrix-Vector Multiplication</a:t>
            </a:r>
          </a:p>
        </p:txBody>
      </p:sp>
      <p:sp>
        <p:nvSpPr>
          <p:cNvPr id="6" name="Folded Corner 5"/>
          <p:cNvSpPr>
            <a:spLocks noChangeArrowheads="1"/>
          </p:cNvSpPr>
          <p:nvPr/>
        </p:nvSpPr>
        <p:spPr bwMode="auto">
          <a:xfrm>
            <a:off x="533400" y="1143000"/>
            <a:ext cx="8001000" cy="2057400"/>
          </a:xfrm>
          <a:prstGeom prst="foldedCorner">
            <a:avLst>
              <a:gd name="adj" fmla="val 9741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tIns="91440"/>
          <a:lstStyle/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tx1">
                    <a:lumMod val="50000"/>
                  </a:schemeClr>
                </a:solidFill>
              </a:rPr>
              <a:t>template &lt;</a:t>
            </a:r>
            <a:r>
              <a:rPr lang="en-US" sz="1800" dirty="0" err="1">
                <a:solidFill>
                  <a:schemeClr val="tx1">
                    <a:lumMod val="50000"/>
                  </a:schemeClr>
                </a:solidFill>
              </a:rPr>
              <a:t>typename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</a:rPr>
              <a:t> T&gt;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void </a:t>
            </a:r>
            <a:r>
              <a:rPr lang="en-US" sz="1800" dirty="0" err="1">
                <a:solidFill>
                  <a:schemeClr val="tx1">
                    <a:lumMod val="50000"/>
                  </a:schemeClr>
                </a:solidFill>
              </a:rPr>
              <a:t>MatVec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(T 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**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A, T* x, T* y, </a:t>
            </a:r>
            <a:r>
              <a:rPr lang="en-US" sz="1800" dirty="0" err="1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int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 m, </a:t>
            </a:r>
            <a:r>
              <a:rPr lang="en-US" sz="1800" dirty="0" err="1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int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 n)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{ </a:t>
            </a:r>
            <a:b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</a:b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    for(</a:t>
            </a:r>
            <a:r>
              <a:rPr lang="en-US" sz="1800" dirty="0" err="1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int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 </a:t>
            </a:r>
            <a:r>
              <a:rPr lang="en-US" sz="1800" dirty="0" err="1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i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=0; </a:t>
            </a:r>
            <a:r>
              <a:rPr lang="en-US" sz="1800" dirty="0" err="1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i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&lt;m; </a:t>
            </a:r>
            <a:r>
              <a:rPr lang="en-US" sz="1800" dirty="0" err="1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i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++) {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	 for(</a:t>
            </a:r>
            <a:r>
              <a:rPr lang="en-US" sz="1800" dirty="0" err="1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int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 j=0; j&lt;n; j++)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		y[</a:t>
            </a:r>
            <a:r>
              <a:rPr lang="en-US" sz="1800" dirty="0" err="1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i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] 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+= 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A[</a:t>
            </a:r>
            <a:r>
              <a:rPr lang="en-US" sz="1800" dirty="0" err="1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i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][j] * x[j];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    }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}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800" dirty="0">
              <a:solidFill>
                <a:schemeClr val="tx1"/>
              </a:solidFill>
              <a:ea typeface="Lucida Sans Typewriter" charset="0"/>
              <a:cs typeface="Lucida Sans Typewriter" charset="0"/>
            </a:endParaRPr>
          </a:p>
        </p:txBody>
      </p:sp>
      <p:sp>
        <p:nvSpPr>
          <p:cNvPr id="2" name="Folded Corner 5"/>
          <p:cNvSpPr>
            <a:spLocks noChangeArrowheads="1"/>
          </p:cNvSpPr>
          <p:nvPr/>
        </p:nvSpPr>
        <p:spPr bwMode="auto">
          <a:xfrm>
            <a:off x="457200" y="4343400"/>
            <a:ext cx="8001000" cy="2133600"/>
          </a:xfrm>
          <a:prstGeom prst="foldedCorner">
            <a:avLst>
              <a:gd name="adj" fmla="val 9741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tIns="91440"/>
          <a:lstStyle/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tx1">
                    <a:lumMod val="50000"/>
                  </a:schemeClr>
                </a:solidFill>
              </a:rPr>
              <a:t>template &lt;</a:t>
            </a:r>
            <a:r>
              <a:rPr lang="en-US" sz="1800" dirty="0" err="1">
                <a:solidFill>
                  <a:schemeClr val="tx1">
                    <a:lumMod val="50000"/>
                  </a:schemeClr>
                </a:solidFill>
              </a:rPr>
              <a:t>typename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</a:rPr>
              <a:t> T&gt;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void </a:t>
            </a:r>
            <a:r>
              <a:rPr lang="en-US" sz="1800" dirty="0" err="1">
                <a:solidFill>
                  <a:schemeClr val="tx1">
                    <a:lumMod val="50000"/>
                  </a:schemeClr>
                </a:solidFill>
              </a:rPr>
              <a:t>MatVec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(T 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**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A, T* x, T* y, </a:t>
            </a:r>
            <a:r>
              <a:rPr lang="en-US" sz="1800" dirty="0" err="1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int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 m, </a:t>
            </a:r>
            <a:r>
              <a:rPr lang="en-US" sz="1800" dirty="0" err="1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int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 n)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{ </a:t>
            </a:r>
            <a:r>
              <a:rPr lang="en-US" sz="1800" dirty="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/>
            </a:r>
            <a:br>
              <a:rPr lang="en-US" sz="1800" dirty="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</a:br>
            <a:r>
              <a:rPr lang="en-US" sz="1800" dirty="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    </a:t>
            </a:r>
            <a:r>
              <a:rPr lang="en-US" sz="1800" dirty="0" err="1">
                <a:solidFill>
                  <a:schemeClr val="accent2"/>
                </a:solidFill>
                <a:ea typeface="Lucida Sans Typewriter" charset="0"/>
                <a:cs typeface="Lucida Sans Typewriter" charset="0"/>
                <a:sym typeface="Times New Roman" pitchFamily="18" charset="0"/>
              </a:rPr>
              <a:t>cilk_for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 (</a:t>
            </a:r>
            <a:r>
              <a:rPr lang="en-US" sz="1800" dirty="0" err="1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int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 </a:t>
            </a:r>
            <a:r>
              <a:rPr lang="en-US" sz="1800" dirty="0" err="1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i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=0; </a:t>
            </a:r>
            <a:r>
              <a:rPr lang="en-US" sz="1800" dirty="0" err="1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i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&lt;m; </a:t>
            </a:r>
            <a:r>
              <a:rPr lang="en-US" sz="1800" dirty="0" err="1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i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++){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	 for(</a:t>
            </a:r>
            <a:r>
              <a:rPr lang="en-US" sz="1800" dirty="0" err="1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int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 j=0; j&lt;n; j++)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		y[</a:t>
            </a:r>
            <a:r>
              <a:rPr lang="en-US" sz="1800" dirty="0" err="1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i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] 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+= 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A[</a:t>
            </a:r>
            <a:r>
              <a:rPr lang="en-US" sz="1800" dirty="0" err="1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i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][j] * x[j];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   }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}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800" dirty="0">
              <a:solidFill>
                <a:schemeClr val="tx1"/>
              </a:solidFill>
              <a:ea typeface="Lucida Sans Typewriter" charset="0"/>
              <a:cs typeface="Lucida Sans Typewriter" charset="0"/>
            </a:endParaRPr>
          </a:p>
        </p:txBody>
      </p:sp>
      <p:sp>
        <p:nvSpPr>
          <p:cNvPr id="174086" name="Line 6"/>
          <p:cNvSpPr>
            <a:spLocks noChangeShapeType="1"/>
          </p:cNvSpPr>
          <p:nvPr/>
        </p:nvSpPr>
        <p:spPr bwMode="auto">
          <a:xfrm>
            <a:off x="3810000" y="3352800"/>
            <a:ext cx="0" cy="9144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lg" len="med"/>
          </a:ln>
          <a:effectLst/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174087" name="Text Box 7"/>
          <p:cNvSpPr txBox="1">
            <a:spLocks noChangeArrowheads="1"/>
          </p:cNvSpPr>
          <p:nvPr/>
        </p:nvSpPr>
        <p:spPr bwMode="auto">
          <a:xfrm>
            <a:off x="3886200" y="3605213"/>
            <a:ext cx="2057400" cy="4333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>
                <a:solidFill>
                  <a:srgbClr val="0033CC"/>
                </a:solidFill>
              </a:rPr>
              <a:t>Parallelize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4070" name="AutoShape 86"/>
          <p:cNvSpPr>
            <a:spLocks noChangeArrowheads="1"/>
          </p:cNvSpPr>
          <p:nvPr/>
        </p:nvSpPr>
        <p:spPr bwMode="auto">
          <a:xfrm>
            <a:off x="1676400" y="1463675"/>
            <a:ext cx="762000" cy="1603375"/>
          </a:xfrm>
          <a:prstGeom prst="bracketPair">
            <a:avLst>
              <a:gd name="adj" fmla="val 7162"/>
            </a:avLst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960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AutoShape 86"/>
          <p:cNvSpPr>
            <a:spLocks noChangeArrowheads="1"/>
          </p:cNvSpPr>
          <p:nvPr/>
        </p:nvSpPr>
        <p:spPr bwMode="auto">
          <a:xfrm>
            <a:off x="6553200" y="1447800"/>
            <a:ext cx="762000" cy="1603375"/>
          </a:xfrm>
          <a:prstGeom prst="bracketPair">
            <a:avLst>
              <a:gd name="adj" fmla="val 7162"/>
            </a:avLst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960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53986" name="AutoShape 2"/>
          <p:cNvSpPr>
            <a:spLocks noChangeArrowheads="1"/>
          </p:cNvSpPr>
          <p:nvPr/>
        </p:nvSpPr>
        <p:spPr bwMode="auto">
          <a:xfrm>
            <a:off x="2624138" y="3962400"/>
            <a:ext cx="4005262" cy="1697038"/>
          </a:xfrm>
          <a:prstGeom prst="roundRect">
            <a:avLst>
              <a:gd name="adj" fmla="val 16667"/>
            </a:avLst>
          </a:prstGeom>
          <a:solidFill>
            <a:srgbClr val="FFCDE1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53987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 dirty="0" smtClean="0">
                <a:latin typeface="Lucida Sans Unicode" pitchFamily="34" charset="0"/>
              </a:rPr>
              <a:t>Matrix-Transpose x Vector</a:t>
            </a:r>
            <a:endParaRPr lang="en-US" sz="4400" dirty="0">
              <a:latin typeface="Lucida Sans Unicode" pitchFamily="34" charset="0"/>
            </a:endParaRPr>
          </a:p>
        </p:txBody>
      </p:sp>
      <p:grpSp>
        <p:nvGrpSpPr>
          <p:cNvPr id="7" name="Group 84"/>
          <p:cNvGrpSpPr>
            <a:grpSpLocks/>
          </p:cNvGrpSpPr>
          <p:nvPr/>
        </p:nvGrpSpPr>
        <p:grpSpPr bwMode="auto">
          <a:xfrm>
            <a:off x="1828800" y="1458913"/>
            <a:ext cx="471488" cy="1663700"/>
            <a:chOff x="345" y="919"/>
            <a:chExt cx="297" cy="1048"/>
          </a:xfrm>
        </p:grpSpPr>
        <p:sp>
          <p:nvSpPr>
            <p:cNvPr id="3" name="Text Box 8"/>
            <p:cNvSpPr txBox="1">
              <a:spLocks noChangeArrowheads="1"/>
            </p:cNvSpPr>
            <p:nvPr/>
          </p:nvSpPr>
          <p:spPr bwMode="auto">
            <a:xfrm>
              <a:off x="345" y="919"/>
              <a:ext cx="297" cy="242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400">
                  <a:solidFill>
                    <a:srgbClr val="000000"/>
                  </a:solidFill>
                </a:rPr>
                <a:t>y</a:t>
              </a:r>
              <a:r>
                <a:rPr lang="en-US" sz="2400" baseline="-25000">
                  <a:solidFill>
                    <a:srgbClr val="000000"/>
                  </a:solidFill>
                </a:rPr>
                <a:t>1</a:t>
              </a:r>
              <a:endParaRPr lang="en-US" sz="1800" baseline="-25000">
                <a:solidFill>
                  <a:srgbClr val="000000"/>
                </a:solidFill>
              </a:endParaRPr>
            </a:p>
          </p:txBody>
        </p:sp>
        <p:sp>
          <p:nvSpPr>
            <p:cNvPr id="4" name="Text Box 13"/>
            <p:cNvSpPr txBox="1">
              <a:spLocks noChangeArrowheads="1"/>
            </p:cNvSpPr>
            <p:nvPr/>
          </p:nvSpPr>
          <p:spPr bwMode="auto">
            <a:xfrm>
              <a:off x="345" y="1159"/>
              <a:ext cx="297" cy="242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400">
                  <a:solidFill>
                    <a:srgbClr val="000000"/>
                  </a:solidFill>
                </a:rPr>
                <a:t>y</a:t>
              </a:r>
              <a:r>
                <a:rPr lang="en-US" sz="2400" baseline="-25000">
                  <a:solidFill>
                    <a:srgbClr val="000000"/>
                  </a:solidFill>
                </a:rPr>
                <a:t>2</a:t>
              </a:r>
              <a:endParaRPr lang="en-US" sz="1800" baseline="-25000">
                <a:solidFill>
                  <a:srgbClr val="000000"/>
                </a:solidFill>
              </a:endParaRPr>
            </a:p>
          </p:txBody>
        </p:sp>
        <p:sp>
          <p:nvSpPr>
            <p:cNvPr id="5" name="Text Box 18"/>
            <p:cNvSpPr txBox="1">
              <a:spLocks noChangeArrowheads="1"/>
            </p:cNvSpPr>
            <p:nvPr/>
          </p:nvSpPr>
          <p:spPr bwMode="auto">
            <a:xfrm>
              <a:off x="369" y="1484"/>
              <a:ext cx="269" cy="242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400">
                  <a:solidFill>
                    <a:srgbClr val="000000"/>
                  </a:solidFill>
                  <a:sym typeface="Times New Roman" pitchFamily="18" charset="0"/>
                </a:rPr>
                <a:t>⋮</a:t>
              </a:r>
            </a:p>
          </p:txBody>
        </p:sp>
        <p:sp>
          <p:nvSpPr>
            <p:cNvPr id="6" name="Text Box 23"/>
            <p:cNvSpPr txBox="1">
              <a:spLocks noChangeArrowheads="1"/>
            </p:cNvSpPr>
            <p:nvPr/>
          </p:nvSpPr>
          <p:spPr bwMode="auto">
            <a:xfrm>
              <a:off x="345" y="1725"/>
              <a:ext cx="295" cy="242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400">
                  <a:solidFill>
                    <a:srgbClr val="000000"/>
                  </a:solidFill>
                </a:rPr>
                <a:t>y</a:t>
              </a:r>
              <a:r>
                <a:rPr lang="en-US" sz="2400" baseline="-25000">
                  <a:solidFill>
                    <a:srgbClr val="000000"/>
                  </a:solidFill>
                </a:rPr>
                <a:t>n</a:t>
              </a:r>
              <a:endParaRPr lang="en-US" sz="1800" baseline="-25000">
                <a:solidFill>
                  <a:srgbClr val="000000"/>
                </a:solidFill>
              </a:endParaRPr>
            </a:p>
          </p:txBody>
        </p:sp>
      </p:grpSp>
      <p:grpSp>
        <p:nvGrpSpPr>
          <p:cNvPr id="8" name="Group 29"/>
          <p:cNvGrpSpPr>
            <a:grpSpLocks/>
          </p:cNvGrpSpPr>
          <p:nvPr/>
        </p:nvGrpSpPr>
        <p:grpSpPr bwMode="auto">
          <a:xfrm>
            <a:off x="3527425" y="1457325"/>
            <a:ext cx="2238376" cy="1741488"/>
            <a:chOff x="396" y="960"/>
            <a:chExt cx="1410" cy="1097"/>
          </a:xfrm>
        </p:grpSpPr>
        <p:grpSp>
          <p:nvGrpSpPr>
            <p:cNvPr id="9" name="Group 30"/>
            <p:cNvGrpSpPr>
              <a:grpSpLocks/>
            </p:cNvGrpSpPr>
            <p:nvPr/>
          </p:nvGrpSpPr>
          <p:grpSpPr bwMode="auto">
            <a:xfrm>
              <a:off x="396" y="960"/>
              <a:ext cx="1410" cy="291"/>
              <a:chOff x="396" y="960"/>
              <a:chExt cx="1410" cy="291"/>
            </a:xfrm>
          </p:grpSpPr>
          <p:sp>
            <p:nvSpPr>
              <p:cNvPr id="554015" name="Text Box 31"/>
              <p:cNvSpPr txBox="1">
                <a:spLocks noChangeArrowheads="1"/>
              </p:cNvSpPr>
              <p:nvPr/>
            </p:nvSpPr>
            <p:spPr bwMode="auto">
              <a:xfrm>
                <a:off x="396" y="960"/>
                <a:ext cx="387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24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a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11</a:t>
                </a:r>
                <a:endParaRPr lang="en-US" sz="18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54016" name="Text Box 32"/>
              <p:cNvSpPr txBox="1">
                <a:spLocks noChangeArrowheads="1"/>
              </p:cNvSpPr>
              <p:nvPr/>
            </p:nvSpPr>
            <p:spPr bwMode="auto">
              <a:xfrm>
                <a:off x="731" y="960"/>
                <a:ext cx="387" cy="256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2400" dirty="0" smtClean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a</a:t>
                </a:r>
                <a:r>
                  <a:rPr lang="en-US" sz="2400" baseline="-25000" dirty="0" smtClean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21</a:t>
                </a:r>
                <a:endParaRPr lang="en-US" sz="18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54017" name="Text Box 33"/>
              <p:cNvSpPr txBox="1">
                <a:spLocks noChangeArrowheads="1"/>
              </p:cNvSpPr>
              <p:nvPr/>
            </p:nvSpPr>
            <p:spPr bwMode="auto">
              <a:xfrm>
                <a:off x="1094" y="1007"/>
                <a:ext cx="271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400">
                    <a:solidFill>
                      <a:srgbClr val="000000"/>
                    </a:solidFill>
                  </a:rPr>
                  <a:t>⋯</a:t>
                </a:r>
              </a:p>
            </p:txBody>
          </p:sp>
          <p:sp>
            <p:nvSpPr>
              <p:cNvPr id="554018" name="Text Box 34"/>
              <p:cNvSpPr txBox="1">
                <a:spLocks noChangeArrowheads="1"/>
              </p:cNvSpPr>
              <p:nvPr/>
            </p:nvSpPr>
            <p:spPr bwMode="auto">
              <a:xfrm>
                <a:off x="1380" y="960"/>
                <a:ext cx="426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2400" dirty="0" smtClean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a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m</a:t>
                </a:r>
                <a:r>
                  <a:rPr lang="en-US" sz="2400" baseline="-25000" dirty="0" smtClean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1</a:t>
                </a:r>
                <a:endParaRPr lang="en-US" sz="18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grpSp>
          <p:nvGrpSpPr>
            <p:cNvPr id="10" name="Group 35"/>
            <p:cNvGrpSpPr>
              <a:grpSpLocks/>
            </p:cNvGrpSpPr>
            <p:nvPr/>
          </p:nvGrpSpPr>
          <p:grpSpPr bwMode="auto">
            <a:xfrm>
              <a:off x="396" y="1200"/>
              <a:ext cx="1410" cy="291"/>
              <a:chOff x="396" y="960"/>
              <a:chExt cx="1410" cy="291"/>
            </a:xfrm>
          </p:grpSpPr>
          <p:sp>
            <p:nvSpPr>
              <p:cNvPr id="554020" name="Text Box 36"/>
              <p:cNvSpPr txBox="1">
                <a:spLocks noChangeArrowheads="1"/>
              </p:cNvSpPr>
              <p:nvPr/>
            </p:nvSpPr>
            <p:spPr bwMode="auto">
              <a:xfrm>
                <a:off x="396" y="960"/>
                <a:ext cx="387" cy="256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2400" dirty="0" smtClean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a</a:t>
                </a:r>
                <a:r>
                  <a:rPr lang="en-US" sz="2400" baseline="-25000" dirty="0" smtClean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12</a:t>
                </a:r>
                <a:endParaRPr lang="en-US" sz="18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54021" name="Text Box 37"/>
              <p:cNvSpPr txBox="1">
                <a:spLocks noChangeArrowheads="1"/>
              </p:cNvSpPr>
              <p:nvPr/>
            </p:nvSpPr>
            <p:spPr bwMode="auto">
              <a:xfrm>
                <a:off x="731" y="960"/>
                <a:ext cx="387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24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a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22</a:t>
                </a:r>
                <a:endParaRPr lang="en-US" sz="18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54022" name="Text Box 38"/>
              <p:cNvSpPr txBox="1">
                <a:spLocks noChangeArrowheads="1"/>
              </p:cNvSpPr>
              <p:nvPr/>
            </p:nvSpPr>
            <p:spPr bwMode="auto">
              <a:xfrm>
                <a:off x="1094" y="1007"/>
                <a:ext cx="271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400">
                    <a:solidFill>
                      <a:srgbClr val="000000"/>
                    </a:solidFill>
                  </a:rPr>
                  <a:t>⋯</a:t>
                </a:r>
              </a:p>
            </p:txBody>
          </p:sp>
          <p:sp>
            <p:nvSpPr>
              <p:cNvPr id="554023" name="Text Box 39"/>
              <p:cNvSpPr txBox="1">
                <a:spLocks noChangeArrowheads="1"/>
              </p:cNvSpPr>
              <p:nvPr/>
            </p:nvSpPr>
            <p:spPr bwMode="auto">
              <a:xfrm>
                <a:off x="1380" y="960"/>
                <a:ext cx="426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2400" dirty="0" smtClean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a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m</a:t>
                </a:r>
                <a:r>
                  <a:rPr lang="en-US" sz="2400" baseline="-25000" dirty="0" smtClean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2</a:t>
                </a:r>
                <a:endParaRPr lang="en-US" sz="18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grpSp>
          <p:nvGrpSpPr>
            <p:cNvPr id="11" name="Group 40"/>
            <p:cNvGrpSpPr>
              <a:grpSpLocks/>
            </p:cNvGrpSpPr>
            <p:nvPr/>
          </p:nvGrpSpPr>
          <p:grpSpPr bwMode="auto">
            <a:xfrm>
              <a:off x="464" y="1528"/>
              <a:ext cx="1246" cy="244"/>
              <a:chOff x="464" y="1528"/>
              <a:chExt cx="1246" cy="244"/>
            </a:xfrm>
          </p:grpSpPr>
          <p:sp>
            <p:nvSpPr>
              <p:cNvPr id="554025" name="Text Box 41"/>
              <p:cNvSpPr txBox="1">
                <a:spLocks noChangeArrowheads="1"/>
              </p:cNvSpPr>
              <p:nvPr/>
            </p:nvSpPr>
            <p:spPr bwMode="auto">
              <a:xfrm>
                <a:off x="464" y="1528"/>
                <a:ext cx="271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400">
                    <a:solidFill>
                      <a:srgbClr val="000000"/>
                    </a:solidFill>
                    <a:sym typeface="Times New Roman" pitchFamily="18" charset="0"/>
                  </a:rPr>
                  <a:t>⋮</a:t>
                </a:r>
              </a:p>
            </p:txBody>
          </p:sp>
          <p:sp>
            <p:nvSpPr>
              <p:cNvPr id="554026" name="Text Box 42"/>
              <p:cNvSpPr txBox="1">
                <a:spLocks noChangeArrowheads="1"/>
              </p:cNvSpPr>
              <p:nvPr/>
            </p:nvSpPr>
            <p:spPr bwMode="auto">
              <a:xfrm>
                <a:off x="799" y="1528"/>
                <a:ext cx="271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400">
                    <a:solidFill>
                      <a:srgbClr val="000000"/>
                    </a:solidFill>
                    <a:sym typeface="Times New Roman" pitchFamily="18" charset="0"/>
                  </a:rPr>
                  <a:t>⋮</a:t>
                </a:r>
              </a:p>
            </p:txBody>
          </p:sp>
          <p:sp>
            <p:nvSpPr>
              <p:cNvPr id="554027" name="Text Box 43"/>
              <p:cNvSpPr txBox="1">
                <a:spLocks noChangeArrowheads="1"/>
              </p:cNvSpPr>
              <p:nvPr/>
            </p:nvSpPr>
            <p:spPr bwMode="auto">
              <a:xfrm>
                <a:off x="1094" y="1528"/>
                <a:ext cx="271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400">
                    <a:solidFill>
                      <a:srgbClr val="000000"/>
                    </a:solidFill>
                  </a:rPr>
                  <a:t>⋱</a:t>
                </a:r>
              </a:p>
            </p:txBody>
          </p:sp>
          <p:sp>
            <p:nvSpPr>
              <p:cNvPr id="554028" name="Text Box 44"/>
              <p:cNvSpPr txBox="1">
                <a:spLocks noChangeArrowheads="1"/>
              </p:cNvSpPr>
              <p:nvPr/>
            </p:nvSpPr>
            <p:spPr bwMode="auto">
              <a:xfrm>
                <a:off x="1439" y="1528"/>
                <a:ext cx="271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400">
                    <a:solidFill>
                      <a:srgbClr val="000000"/>
                    </a:solidFill>
                    <a:sym typeface="Times New Roman" pitchFamily="18" charset="0"/>
                  </a:rPr>
                  <a:t>⋮</a:t>
                </a:r>
              </a:p>
            </p:txBody>
          </p:sp>
        </p:grpSp>
        <p:grpSp>
          <p:nvGrpSpPr>
            <p:cNvPr id="12" name="Group 45"/>
            <p:cNvGrpSpPr>
              <a:grpSpLocks/>
            </p:cNvGrpSpPr>
            <p:nvPr/>
          </p:nvGrpSpPr>
          <p:grpSpPr bwMode="auto">
            <a:xfrm>
              <a:off x="396" y="1766"/>
              <a:ext cx="1408" cy="291"/>
              <a:chOff x="396" y="960"/>
              <a:chExt cx="1408" cy="291"/>
            </a:xfrm>
          </p:grpSpPr>
          <p:sp>
            <p:nvSpPr>
              <p:cNvPr id="554030" name="Text Box 46"/>
              <p:cNvSpPr txBox="1">
                <a:spLocks noChangeArrowheads="1"/>
              </p:cNvSpPr>
              <p:nvPr/>
            </p:nvSpPr>
            <p:spPr bwMode="auto">
              <a:xfrm>
                <a:off x="396" y="960"/>
                <a:ext cx="385" cy="256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2400" dirty="0" smtClean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a</a:t>
                </a:r>
                <a:r>
                  <a:rPr lang="en-US" sz="2400" baseline="-25000" dirty="0" smtClean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1n</a:t>
                </a:r>
                <a:endParaRPr lang="en-US" sz="18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54031" name="Text Box 47"/>
              <p:cNvSpPr txBox="1">
                <a:spLocks noChangeArrowheads="1"/>
              </p:cNvSpPr>
              <p:nvPr/>
            </p:nvSpPr>
            <p:spPr bwMode="auto">
              <a:xfrm>
                <a:off x="731" y="960"/>
                <a:ext cx="385" cy="256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2400" dirty="0" smtClean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a</a:t>
                </a:r>
                <a:r>
                  <a:rPr lang="en-US" sz="2400" baseline="-25000" dirty="0" smtClean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2n</a:t>
                </a:r>
                <a:endParaRPr lang="en-US" sz="18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54032" name="Text Box 48"/>
              <p:cNvSpPr txBox="1">
                <a:spLocks noChangeArrowheads="1"/>
              </p:cNvSpPr>
              <p:nvPr/>
            </p:nvSpPr>
            <p:spPr bwMode="auto">
              <a:xfrm>
                <a:off x="1094" y="1007"/>
                <a:ext cx="271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400">
                    <a:solidFill>
                      <a:srgbClr val="000000"/>
                    </a:solidFill>
                  </a:rPr>
                  <a:t>⋯</a:t>
                </a:r>
              </a:p>
            </p:txBody>
          </p:sp>
          <p:sp>
            <p:nvSpPr>
              <p:cNvPr id="554033" name="Text Box 49"/>
              <p:cNvSpPr txBox="1">
                <a:spLocks noChangeArrowheads="1"/>
              </p:cNvSpPr>
              <p:nvPr/>
            </p:nvSpPr>
            <p:spPr bwMode="auto">
              <a:xfrm>
                <a:off x="1380" y="960"/>
                <a:ext cx="424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2400" dirty="0" err="1" smtClean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a</a:t>
                </a:r>
                <a:r>
                  <a:rPr lang="en-US" sz="2400" baseline="-25000" dirty="0" err="1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m</a:t>
                </a:r>
                <a:r>
                  <a:rPr lang="en-US" sz="2400" baseline="-25000" dirty="0" err="1" smtClean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n</a:t>
                </a:r>
                <a:endParaRPr lang="en-US" sz="18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</p:grpSp>
      <p:sp>
        <p:nvSpPr>
          <p:cNvPr id="554057" name="Text Box 73"/>
          <p:cNvSpPr txBox="1">
            <a:spLocks noChangeArrowheads="1"/>
          </p:cNvSpPr>
          <p:nvPr/>
        </p:nvSpPr>
        <p:spPr bwMode="auto">
          <a:xfrm>
            <a:off x="2590800" y="1952625"/>
            <a:ext cx="668338" cy="67786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48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=</a:t>
            </a:r>
            <a:endParaRPr lang="en-US" sz="180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54058" name="Text Box 74"/>
          <p:cNvSpPr txBox="1">
            <a:spLocks noChangeArrowheads="1"/>
          </p:cNvSpPr>
          <p:nvPr/>
        </p:nvSpPr>
        <p:spPr bwMode="auto">
          <a:xfrm>
            <a:off x="5824538" y="1952625"/>
            <a:ext cx="574675" cy="6842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48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·</a:t>
            </a:r>
          </a:p>
        </p:txBody>
      </p:sp>
      <p:sp>
        <p:nvSpPr>
          <p:cNvPr id="554059" name="Text Box 75"/>
          <p:cNvSpPr txBox="1">
            <a:spLocks noChangeArrowheads="1"/>
          </p:cNvSpPr>
          <p:nvPr/>
        </p:nvSpPr>
        <p:spPr bwMode="auto">
          <a:xfrm>
            <a:off x="1782763" y="3263900"/>
            <a:ext cx="506869" cy="720197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4800" dirty="0" smtClean="0">
                <a:solidFill>
                  <a:srgbClr val="000000"/>
                </a:solidFill>
              </a:rPr>
              <a:t>y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554060" name="Text Box 76"/>
          <p:cNvSpPr txBox="1">
            <a:spLocks noChangeArrowheads="1"/>
          </p:cNvSpPr>
          <p:nvPr/>
        </p:nvSpPr>
        <p:spPr bwMode="auto">
          <a:xfrm>
            <a:off x="4297363" y="3263900"/>
            <a:ext cx="869148" cy="720197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48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A</a:t>
            </a:r>
            <a:r>
              <a:rPr lang="en-US" sz="4800" baseline="300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T</a:t>
            </a:r>
            <a:endParaRPr lang="en-US" sz="1800" baseline="3000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54061" name="Text Box 77"/>
          <p:cNvSpPr txBox="1">
            <a:spLocks noChangeArrowheads="1"/>
          </p:cNvSpPr>
          <p:nvPr/>
        </p:nvSpPr>
        <p:spPr bwMode="auto">
          <a:xfrm>
            <a:off x="6680200" y="3263900"/>
            <a:ext cx="562975" cy="720197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4800" dirty="0" smtClean="0">
                <a:solidFill>
                  <a:srgbClr val="000000"/>
                </a:solidFill>
              </a:rPr>
              <a:t>x</a:t>
            </a:r>
            <a:endParaRPr lang="en-US" sz="1800" dirty="0">
              <a:solidFill>
                <a:srgbClr val="000000"/>
              </a:solidFill>
            </a:endParaRPr>
          </a:p>
        </p:txBody>
      </p:sp>
      <p:grpSp>
        <p:nvGrpSpPr>
          <p:cNvPr id="13" name="Group 78"/>
          <p:cNvGrpSpPr>
            <a:grpSpLocks/>
          </p:cNvGrpSpPr>
          <p:nvPr/>
        </p:nvGrpSpPr>
        <p:grpSpPr bwMode="auto">
          <a:xfrm>
            <a:off x="3257552" y="4106863"/>
            <a:ext cx="2625726" cy="1427163"/>
            <a:chOff x="1753" y="2703"/>
            <a:chExt cx="1654" cy="899"/>
          </a:xfrm>
        </p:grpSpPr>
        <p:sp>
          <p:nvSpPr>
            <p:cNvPr id="554063" name="Rectangle 79"/>
            <p:cNvSpPr>
              <a:spLocks noChangeArrowheads="1"/>
            </p:cNvSpPr>
            <p:nvPr/>
          </p:nvSpPr>
          <p:spPr bwMode="auto">
            <a:xfrm>
              <a:off x="1753" y="2985"/>
              <a:ext cx="299" cy="304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3200">
                  <a:solidFill>
                    <a:srgbClr val="000000"/>
                  </a:solidFill>
                </a:rPr>
                <a:t>y</a:t>
              </a:r>
              <a:r>
                <a:rPr lang="en-US" sz="3200" baseline="-25000">
                  <a:solidFill>
                    <a:srgbClr val="000000"/>
                  </a:solidFill>
                </a:rPr>
                <a:t>i</a:t>
              </a:r>
            </a:p>
          </p:txBody>
        </p:sp>
        <p:sp>
          <p:nvSpPr>
            <p:cNvPr id="554064" name="Rectangle 80"/>
            <p:cNvSpPr>
              <a:spLocks noChangeArrowheads="1"/>
            </p:cNvSpPr>
            <p:nvPr/>
          </p:nvSpPr>
          <p:spPr bwMode="auto">
            <a:xfrm>
              <a:off x="2009" y="2985"/>
              <a:ext cx="322" cy="306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sz="32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rPr>
                <a:t>=</a:t>
              </a:r>
            </a:p>
          </p:txBody>
        </p:sp>
        <p:grpSp>
          <p:nvGrpSpPr>
            <p:cNvPr id="14" name="Group 81"/>
            <p:cNvGrpSpPr>
              <a:grpSpLocks/>
            </p:cNvGrpSpPr>
            <p:nvPr/>
          </p:nvGrpSpPr>
          <p:grpSpPr bwMode="auto">
            <a:xfrm>
              <a:off x="2306" y="2703"/>
              <a:ext cx="578" cy="899"/>
              <a:chOff x="2390" y="2703"/>
              <a:chExt cx="578" cy="899"/>
            </a:xfrm>
          </p:grpSpPr>
          <p:sp>
            <p:nvSpPr>
              <p:cNvPr id="554066" name="Text Box 82"/>
              <p:cNvSpPr txBox="1">
                <a:spLocks noChangeArrowheads="1"/>
              </p:cNvSpPr>
              <p:nvPr/>
            </p:nvSpPr>
            <p:spPr bwMode="auto">
              <a:xfrm>
                <a:off x="2390" y="2893"/>
                <a:ext cx="462" cy="523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60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Symbol"/>
                  </a:rPr>
                  <a:t></a:t>
                </a:r>
                <a:endParaRPr lang="en-US" sz="6000" dirty="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Symbol" pitchFamily="18" charset="2"/>
                </a:endParaRPr>
              </a:p>
            </p:txBody>
          </p:sp>
          <p:sp>
            <p:nvSpPr>
              <p:cNvPr id="554067" name="Text Box 83"/>
              <p:cNvSpPr txBox="1">
                <a:spLocks noChangeArrowheads="1"/>
              </p:cNvSpPr>
              <p:nvPr/>
            </p:nvSpPr>
            <p:spPr bwMode="auto">
              <a:xfrm>
                <a:off x="2398" y="3360"/>
                <a:ext cx="570" cy="242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400">
                    <a:solidFill>
                      <a:srgbClr val="000000"/>
                    </a:solidFill>
                  </a:rPr>
                  <a:t>j = 1</a:t>
                </a:r>
              </a:p>
            </p:txBody>
          </p:sp>
          <p:sp>
            <p:nvSpPr>
              <p:cNvPr id="554068" name="Text Box 84"/>
              <p:cNvSpPr txBox="1">
                <a:spLocks noChangeArrowheads="1"/>
              </p:cNvSpPr>
              <p:nvPr/>
            </p:nvSpPr>
            <p:spPr bwMode="auto">
              <a:xfrm>
                <a:off x="2513" y="2703"/>
                <a:ext cx="297" cy="256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24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m</a:t>
                </a:r>
              </a:p>
            </p:txBody>
          </p:sp>
        </p:grpSp>
        <p:sp>
          <p:nvSpPr>
            <p:cNvPr id="554069" name="Rectangle 85"/>
            <p:cNvSpPr>
              <a:spLocks noChangeArrowheads="1"/>
            </p:cNvSpPr>
            <p:nvPr/>
          </p:nvSpPr>
          <p:spPr bwMode="auto">
            <a:xfrm>
              <a:off x="2781" y="2985"/>
              <a:ext cx="626" cy="306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3200" dirty="0" err="1" smtClean="0">
                  <a:solidFill>
                    <a:srgbClr val="000000"/>
                  </a:solidFill>
                </a:rPr>
                <a:t>a</a:t>
              </a:r>
              <a:r>
                <a:rPr lang="en-US" sz="3200" baseline="-25000" dirty="0" err="1" smtClean="0">
                  <a:solidFill>
                    <a:srgbClr val="000000"/>
                  </a:solidFill>
                </a:rPr>
                <a:t>ji</a:t>
              </a:r>
              <a:r>
                <a:rPr lang="en-US" sz="3200" baseline="-25000" dirty="0" smtClean="0">
                  <a:solidFill>
                    <a:srgbClr val="000000"/>
                  </a:solidFill>
                </a:rPr>
                <a:t> </a:t>
              </a:r>
              <a:r>
                <a:rPr lang="en-US" sz="3200" dirty="0" err="1">
                  <a:solidFill>
                    <a:srgbClr val="000000"/>
                  </a:solidFill>
                </a:rPr>
                <a:t>x</a:t>
              </a:r>
              <a:r>
                <a:rPr lang="en-US" sz="3200" baseline="-25000" dirty="0" err="1">
                  <a:solidFill>
                    <a:srgbClr val="000000"/>
                  </a:solidFill>
                </a:rPr>
                <a:t>j</a:t>
              </a:r>
              <a:endParaRPr lang="en-US" sz="3200" baseline="-25000" dirty="0">
                <a:solidFill>
                  <a:srgbClr val="000000"/>
                </a:solidFill>
              </a:endParaRPr>
            </a:p>
          </p:txBody>
        </p:sp>
      </p:grpSp>
      <p:sp>
        <p:nvSpPr>
          <p:cNvPr id="554071" name="AutoShape 87"/>
          <p:cNvSpPr>
            <a:spLocks noChangeArrowheads="1"/>
          </p:cNvSpPr>
          <p:nvPr/>
        </p:nvSpPr>
        <p:spPr bwMode="auto">
          <a:xfrm>
            <a:off x="3419475" y="1427163"/>
            <a:ext cx="2295525" cy="1630362"/>
          </a:xfrm>
          <a:prstGeom prst="bracketPair">
            <a:avLst>
              <a:gd name="adj" fmla="val 7162"/>
            </a:avLst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960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54073" name="Rectangle 89"/>
          <p:cNvSpPr>
            <a:spLocks noChangeArrowheads="1"/>
          </p:cNvSpPr>
          <p:nvPr/>
        </p:nvSpPr>
        <p:spPr bwMode="auto">
          <a:xfrm>
            <a:off x="228600" y="5943600"/>
            <a:ext cx="8759129" cy="510909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3200" dirty="0" smtClean="0">
                <a:solidFill>
                  <a:schemeClr val="tx1">
                    <a:lumMod val="50000"/>
                  </a:schemeClr>
                </a:solidFill>
                <a:sym typeface="Times New Roman" pitchFamily="18" charset="0"/>
              </a:rPr>
              <a:t>The data is still A, no explicit transposition</a:t>
            </a:r>
            <a:endParaRPr lang="en-US" sz="3200" dirty="0">
              <a:solidFill>
                <a:schemeClr val="tx1">
                  <a:lumMod val="50000"/>
                </a:schemeClr>
              </a:solidFill>
              <a:sym typeface="Times New Roman" pitchFamily="18" charset="0"/>
            </a:endParaRPr>
          </a:p>
        </p:txBody>
      </p:sp>
      <p:grpSp>
        <p:nvGrpSpPr>
          <p:cNvPr id="15" name="Group 85"/>
          <p:cNvGrpSpPr>
            <a:grpSpLocks/>
          </p:cNvGrpSpPr>
          <p:nvPr/>
        </p:nvGrpSpPr>
        <p:grpSpPr bwMode="auto">
          <a:xfrm>
            <a:off x="6691313" y="1447800"/>
            <a:ext cx="566737" cy="1685925"/>
            <a:chOff x="336" y="919"/>
            <a:chExt cx="357" cy="1062"/>
          </a:xfrm>
        </p:grpSpPr>
        <p:sp>
          <p:nvSpPr>
            <p:cNvPr id="553992" name="Text Box 8"/>
            <p:cNvSpPr txBox="1">
              <a:spLocks noChangeArrowheads="1"/>
            </p:cNvSpPr>
            <p:nvPr/>
          </p:nvSpPr>
          <p:spPr bwMode="auto">
            <a:xfrm>
              <a:off x="336" y="919"/>
              <a:ext cx="315" cy="242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400">
                  <a:solidFill>
                    <a:srgbClr val="000000"/>
                  </a:solidFill>
                </a:rPr>
                <a:t>x</a:t>
              </a:r>
              <a:r>
                <a:rPr lang="en-US" sz="2400" baseline="-25000">
                  <a:solidFill>
                    <a:srgbClr val="000000"/>
                  </a:solidFill>
                </a:rPr>
                <a:t>1</a:t>
              </a:r>
              <a:endParaRPr lang="en-US" sz="1800" baseline="-25000">
                <a:solidFill>
                  <a:srgbClr val="000000"/>
                </a:solidFill>
              </a:endParaRPr>
            </a:p>
          </p:txBody>
        </p:sp>
        <p:sp>
          <p:nvSpPr>
            <p:cNvPr id="553997" name="Text Box 13"/>
            <p:cNvSpPr txBox="1">
              <a:spLocks noChangeArrowheads="1"/>
            </p:cNvSpPr>
            <p:nvPr/>
          </p:nvSpPr>
          <p:spPr bwMode="auto">
            <a:xfrm>
              <a:off x="336" y="1159"/>
              <a:ext cx="315" cy="242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400">
                  <a:solidFill>
                    <a:srgbClr val="000000"/>
                  </a:solidFill>
                </a:rPr>
                <a:t>x</a:t>
              </a:r>
              <a:r>
                <a:rPr lang="en-US" sz="2400" baseline="-25000">
                  <a:solidFill>
                    <a:srgbClr val="000000"/>
                  </a:solidFill>
                </a:rPr>
                <a:t>2</a:t>
              </a:r>
              <a:endParaRPr lang="en-US" sz="1800" baseline="-25000">
                <a:solidFill>
                  <a:srgbClr val="000000"/>
                </a:solidFill>
              </a:endParaRPr>
            </a:p>
          </p:txBody>
        </p:sp>
        <p:sp>
          <p:nvSpPr>
            <p:cNvPr id="554002" name="Text Box 18"/>
            <p:cNvSpPr txBox="1">
              <a:spLocks noChangeArrowheads="1"/>
            </p:cNvSpPr>
            <p:nvPr/>
          </p:nvSpPr>
          <p:spPr bwMode="auto">
            <a:xfrm>
              <a:off x="369" y="1484"/>
              <a:ext cx="269" cy="242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400">
                  <a:solidFill>
                    <a:srgbClr val="000000"/>
                  </a:solidFill>
                  <a:sym typeface="Times New Roman" pitchFamily="18" charset="0"/>
                </a:rPr>
                <a:t>⋮</a:t>
              </a:r>
            </a:p>
          </p:txBody>
        </p:sp>
        <p:sp>
          <p:nvSpPr>
            <p:cNvPr id="554007" name="Text Box 23"/>
            <p:cNvSpPr txBox="1">
              <a:spLocks noChangeArrowheads="1"/>
            </p:cNvSpPr>
            <p:nvPr/>
          </p:nvSpPr>
          <p:spPr bwMode="auto">
            <a:xfrm>
              <a:off x="336" y="1725"/>
              <a:ext cx="357" cy="256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400" dirty="0" err="1" smtClean="0">
                  <a:solidFill>
                    <a:srgbClr val="000000"/>
                  </a:solidFill>
                </a:rPr>
                <a:t>x</a:t>
              </a:r>
              <a:r>
                <a:rPr lang="en-US" sz="2400" baseline="-25000" dirty="0" err="1" smtClean="0">
                  <a:solidFill>
                    <a:srgbClr val="000000"/>
                  </a:solidFill>
                </a:rPr>
                <a:t>m</a:t>
              </a:r>
              <a:endParaRPr lang="en-US" sz="1800" baseline="-25000" dirty="0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latin typeface="Lucida Sans Unicode" pitchFamily="34" charset="0"/>
              </a:rPr>
              <a:t>Matrix-Transpose x Vector</a:t>
            </a:r>
            <a:endParaRPr lang="en-US" sz="4400" dirty="0">
              <a:latin typeface="Lucida Sans Unicode" pitchFamily="34" charset="0"/>
            </a:endParaRPr>
          </a:p>
        </p:txBody>
      </p:sp>
      <p:sp>
        <p:nvSpPr>
          <p:cNvPr id="6" name="Folded Corner 5"/>
          <p:cNvSpPr>
            <a:spLocks noChangeArrowheads="1"/>
          </p:cNvSpPr>
          <p:nvPr/>
        </p:nvSpPr>
        <p:spPr bwMode="auto">
          <a:xfrm>
            <a:off x="533400" y="1143000"/>
            <a:ext cx="8001000" cy="2057400"/>
          </a:xfrm>
          <a:prstGeom prst="foldedCorner">
            <a:avLst>
              <a:gd name="adj" fmla="val 9741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tIns="91440"/>
          <a:lstStyle/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tx1">
                    <a:lumMod val="50000"/>
                  </a:schemeClr>
                </a:solidFill>
              </a:rPr>
              <a:t>template &lt;</a:t>
            </a:r>
            <a:r>
              <a:rPr lang="en-US" sz="1800" dirty="0" err="1">
                <a:solidFill>
                  <a:schemeClr val="tx1">
                    <a:lumMod val="50000"/>
                  </a:schemeClr>
                </a:solidFill>
              </a:rPr>
              <a:t>typename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</a:rPr>
              <a:t> T&gt;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void </a:t>
            </a:r>
            <a:r>
              <a:rPr lang="en-US" sz="1800" dirty="0" err="1" smtClean="0">
                <a:solidFill>
                  <a:schemeClr val="tx1">
                    <a:lumMod val="50000"/>
                  </a:schemeClr>
                </a:solidFill>
              </a:rPr>
              <a:t>MatTransVec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(T 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**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A, T* x, T* y, </a:t>
            </a:r>
            <a:r>
              <a:rPr lang="en-US" sz="1800" dirty="0" err="1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int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 m, </a:t>
            </a:r>
            <a:r>
              <a:rPr lang="en-US" sz="1800" dirty="0" err="1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int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 n)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{ </a:t>
            </a:r>
            <a:r>
              <a:rPr lang="en-US" sz="1800" dirty="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/>
            </a:r>
            <a:br>
              <a:rPr lang="en-US" sz="1800" dirty="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</a:br>
            <a:r>
              <a:rPr lang="en-US" sz="1800" dirty="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  </a:t>
            </a:r>
            <a:r>
              <a:rPr lang="en-US" sz="1800" dirty="0" smtClean="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  </a:t>
            </a:r>
            <a:r>
              <a:rPr lang="en-US" sz="1800" dirty="0" err="1" smtClean="0">
                <a:solidFill>
                  <a:schemeClr val="accent2"/>
                </a:solidFill>
                <a:ea typeface="Lucida Sans Typewriter" charset="0"/>
                <a:cs typeface="Lucida Sans Typewriter" charset="0"/>
                <a:sym typeface="Times New Roman" pitchFamily="18" charset="0"/>
              </a:rPr>
              <a:t>cilk_for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(</a:t>
            </a:r>
            <a:r>
              <a:rPr lang="en-US" sz="1800" dirty="0" err="1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int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 </a:t>
            </a:r>
            <a:r>
              <a:rPr lang="en-US" sz="1800" dirty="0" err="1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i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=0; </a:t>
            </a:r>
            <a:r>
              <a:rPr lang="en-US" sz="1800" dirty="0" err="1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i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&lt;n; </a:t>
            </a:r>
            <a:r>
              <a:rPr lang="en-US" sz="1800" dirty="0" err="1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i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++) {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	 for(</a:t>
            </a:r>
            <a:r>
              <a:rPr lang="en-US" sz="1800" dirty="0" err="1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int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 j=0; 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j&lt;m; 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j++)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		y[</a:t>
            </a:r>
            <a:r>
              <a:rPr lang="en-US" sz="1800" dirty="0" err="1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i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] 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+= A[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j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][i] 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* x[j];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    }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}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800" dirty="0">
              <a:solidFill>
                <a:schemeClr val="tx1"/>
              </a:solidFill>
              <a:ea typeface="Lucida Sans Typewriter" charset="0"/>
              <a:cs typeface="Lucida Sans Typewriter" charset="0"/>
            </a:endParaRPr>
          </a:p>
        </p:txBody>
      </p:sp>
      <p:sp>
        <p:nvSpPr>
          <p:cNvPr id="2" name="Folded Corner 5"/>
          <p:cNvSpPr>
            <a:spLocks noChangeArrowheads="1"/>
          </p:cNvSpPr>
          <p:nvPr/>
        </p:nvSpPr>
        <p:spPr bwMode="auto">
          <a:xfrm>
            <a:off x="457200" y="4343400"/>
            <a:ext cx="8001000" cy="2133600"/>
          </a:xfrm>
          <a:prstGeom prst="foldedCorner">
            <a:avLst>
              <a:gd name="adj" fmla="val 9741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tIns="91440"/>
          <a:lstStyle/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tx1">
                    <a:lumMod val="50000"/>
                  </a:schemeClr>
                </a:solidFill>
              </a:rPr>
              <a:t>template &lt;</a:t>
            </a:r>
            <a:r>
              <a:rPr lang="en-US" sz="1800" dirty="0" err="1">
                <a:solidFill>
                  <a:schemeClr val="tx1">
                    <a:lumMod val="50000"/>
                  </a:schemeClr>
                </a:solidFill>
              </a:rPr>
              <a:t>typename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</a:rPr>
              <a:t> T&gt;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void </a:t>
            </a:r>
            <a:r>
              <a:rPr lang="en-US" sz="1800" dirty="0" err="1" smtClean="0">
                <a:solidFill>
                  <a:schemeClr val="tx1">
                    <a:lumMod val="50000"/>
                  </a:schemeClr>
                </a:solidFill>
              </a:rPr>
              <a:t>MatTransVec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(T 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**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A, T* x, T* y, </a:t>
            </a:r>
            <a:r>
              <a:rPr lang="en-US" sz="1800" dirty="0" err="1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int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 m, </a:t>
            </a:r>
            <a:r>
              <a:rPr lang="en-US" sz="1800" dirty="0" err="1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int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 n)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{ </a:t>
            </a:r>
            <a:r>
              <a:rPr lang="en-US" sz="1800" dirty="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/>
            </a:r>
            <a:br>
              <a:rPr lang="en-US" sz="1800" dirty="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</a:br>
            <a:r>
              <a:rPr lang="en-US" sz="1800" dirty="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    </a:t>
            </a:r>
            <a:r>
              <a:rPr lang="en-US" sz="1800" dirty="0" err="1">
                <a:solidFill>
                  <a:schemeClr val="accent2"/>
                </a:solidFill>
                <a:ea typeface="Lucida Sans Typewriter" charset="0"/>
                <a:cs typeface="Lucida Sans Typewriter" charset="0"/>
                <a:sym typeface="Times New Roman" pitchFamily="18" charset="0"/>
              </a:rPr>
              <a:t>cilk_for</a:t>
            </a:r>
            <a:r>
              <a:rPr lang="en-US" sz="1800" dirty="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 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(</a:t>
            </a:r>
            <a:r>
              <a:rPr lang="en-US" sz="1800" dirty="0" err="1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int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 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j=0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; j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&lt;m; 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j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++){</a:t>
            </a:r>
            <a:endParaRPr lang="en-US" sz="1800" dirty="0">
              <a:solidFill>
                <a:schemeClr val="tx1">
                  <a:lumMod val="50000"/>
                </a:schemeClr>
              </a:solidFill>
              <a:ea typeface="Lucida Sans Typewriter" charset="0"/>
              <a:cs typeface="Lucida Sans Typewriter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	 for(</a:t>
            </a:r>
            <a:r>
              <a:rPr lang="en-US" sz="1800" dirty="0" err="1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int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 </a:t>
            </a:r>
            <a:r>
              <a:rPr lang="en-US" sz="1800" dirty="0" err="1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i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=0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; </a:t>
            </a:r>
            <a:r>
              <a:rPr lang="en-US" sz="1800" dirty="0" err="1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i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&lt;n; i++)</a:t>
            </a:r>
            <a:endParaRPr lang="en-US" sz="1800" dirty="0">
              <a:solidFill>
                <a:schemeClr val="tx1">
                  <a:lumMod val="50000"/>
                </a:schemeClr>
              </a:solidFill>
              <a:ea typeface="Lucida Sans Typewriter" charset="0"/>
              <a:cs typeface="Lucida Sans Typewriter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		y[</a:t>
            </a:r>
            <a:r>
              <a:rPr lang="en-US" sz="1800" dirty="0" err="1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i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] 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+= A[j][i] 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* x[j];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   }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}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800" dirty="0">
              <a:solidFill>
                <a:schemeClr val="tx1"/>
              </a:solidFill>
              <a:ea typeface="Lucida Sans Typewriter" charset="0"/>
              <a:cs typeface="Lucida Sans Typewriter" charset="0"/>
            </a:endParaRPr>
          </a:p>
        </p:txBody>
      </p:sp>
      <p:sp>
        <p:nvSpPr>
          <p:cNvPr id="174086" name="Line 6"/>
          <p:cNvSpPr>
            <a:spLocks noChangeShapeType="1"/>
          </p:cNvSpPr>
          <p:nvPr/>
        </p:nvSpPr>
        <p:spPr bwMode="auto">
          <a:xfrm>
            <a:off x="3810000" y="3352800"/>
            <a:ext cx="0" cy="9144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lg" len="med"/>
          </a:ln>
          <a:effectLst/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174087" name="Text Box 7"/>
          <p:cNvSpPr txBox="1">
            <a:spLocks noChangeArrowheads="1"/>
          </p:cNvSpPr>
          <p:nvPr/>
        </p:nvSpPr>
        <p:spPr bwMode="auto">
          <a:xfrm>
            <a:off x="3886200" y="3605213"/>
            <a:ext cx="2057400" cy="80547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dirty="0" smtClean="0">
                <a:solidFill>
                  <a:srgbClr val="0033CC"/>
                </a:solidFill>
              </a:rPr>
              <a:t>Reorder loops</a:t>
            </a:r>
            <a:endParaRPr lang="en-US" dirty="0">
              <a:solidFill>
                <a:srgbClr val="0033CC"/>
              </a:solidFill>
            </a:endParaRPr>
          </a:p>
        </p:txBody>
      </p:sp>
      <p:sp>
        <p:nvSpPr>
          <p:cNvPr id="8" name="TextBox 14"/>
          <p:cNvSpPr>
            <a:spLocks noChangeArrowheads="1"/>
          </p:cNvSpPr>
          <p:nvPr/>
        </p:nvSpPr>
        <p:spPr bwMode="auto">
          <a:xfrm>
            <a:off x="4953000" y="2362201"/>
            <a:ext cx="3352800" cy="783193"/>
          </a:xfrm>
          <a:prstGeom prst="wedgeRoundRectCallout">
            <a:avLst>
              <a:gd name="adj1" fmla="val -102186"/>
              <a:gd name="adj2" fmla="val 1198"/>
              <a:gd name="adj3" fmla="val 16667"/>
            </a:avLst>
          </a:prstGeom>
          <a:solidFill>
            <a:srgbClr val="EED0DE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 smtClean="0">
                <a:solidFill>
                  <a:schemeClr val="tx2"/>
                </a:solidFill>
              </a:rPr>
              <a:t>Terrible performance 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 smtClean="0">
                <a:solidFill>
                  <a:schemeClr val="tx2"/>
                </a:solidFill>
              </a:rPr>
              <a:t>(1 cache-miss/iteration)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9" name="TextBox 14"/>
          <p:cNvSpPr>
            <a:spLocks noChangeArrowheads="1"/>
          </p:cNvSpPr>
          <p:nvPr/>
        </p:nvSpPr>
        <p:spPr bwMode="auto">
          <a:xfrm>
            <a:off x="4572000" y="5943600"/>
            <a:ext cx="1828800" cy="442674"/>
          </a:xfrm>
          <a:prstGeom prst="wedgeRoundRectCallout">
            <a:avLst>
              <a:gd name="adj1" fmla="val -166901"/>
              <a:gd name="adj2" fmla="val -51965"/>
              <a:gd name="adj3" fmla="val 16667"/>
            </a:avLst>
          </a:prstGeom>
          <a:solidFill>
            <a:srgbClr val="EED0DE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 smtClean="0">
                <a:solidFill>
                  <a:schemeClr val="tx2"/>
                </a:solidFill>
              </a:rPr>
              <a:t>Data Race !</a:t>
            </a:r>
            <a:endParaRPr lang="en-US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74086" grpId="0" animBg="1"/>
      <p:bldP spid="174087" grpId="0"/>
      <p:bldP spid="8" grpId="1" animBg="1"/>
      <p:bldP spid="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Hyperobjects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08100"/>
            <a:ext cx="8001000" cy="5016500"/>
          </a:xfrm>
        </p:spPr>
        <p:txBody>
          <a:bodyPr/>
          <a:lstStyle/>
          <a:p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</a:rPr>
              <a:t>Avoiding the data race on the variable y can be done by splitting y into </a:t>
            </a:r>
            <a:r>
              <a:rPr lang="en-US" sz="2400" u="sng" dirty="0" smtClean="0">
                <a:solidFill>
                  <a:schemeClr val="tx1">
                    <a:lumMod val="50000"/>
                  </a:schemeClr>
                </a:solidFill>
              </a:rPr>
              <a:t>multiple copies</a:t>
            </a: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</a:rPr>
              <a:t> that are never accessed concurrently.</a:t>
            </a:r>
          </a:p>
          <a:p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</a:rPr>
              <a:t>A </a:t>
            </a:r>
            <a:r>
              <a:rPr lang="en-US" sz="2400" b="1" i="1" dirty="0" err="1">
                <a:solidFill>
                  <a:schemeClr val="tx1">
                    <a:lumMod val="50000"/>
                  </a:schemeClr>
                </a:solidFill>
              </a:rPr>
              <a:t>h</a:t>
            </a:r>
            <a:r>
              <a:rPr lang="en-US" sz="2400" b="1" i="1" dirty="0" err="1" smtClean="0">
                <a:solidFill>
                  <a:schemeClr val="tx1">
                    <a:lumMod val="50000"/>
                  </a:schemeClr>
                </a:solidFill>
              </a:rPr>
              <a:t>yperobject</a:t>
            </a: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</a:rPr>
              <a:t>  is a </a:t>
            </a:r>
            <a:r>
              <a:rPr lang="en-US" sz="2400" dirty="0" err="1" smtClean="0">
                <a:solidFill>
                  <a:schemeClr val="tx1">
                    <a:lumMod val="50000"/>
                  </a:schemeClr>
                </a:solidFill>
              </a:rPr>
              <a:t>Cilk</a:t>
            </a: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</a:rPr>
              <a:t>++ object that shows distinct views to different observers.</a:t>
            </a:r>
          </a:p>
          <a:p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</a:rPr>
              <a:t>Before completing a </a:t>
            </a:r>
            <a:r>
              <a:rPr lang="en-US" sz="2400" b="1" dirty="0" err="1" smtClean="0">
                <a:solidFill>
                  <a:schemeClr val="accent2"/>
                </a:solidFill>
                <a:ea typeface="Lucida Sans Typewriter" charset="0"/>
                <a:cs typeface="Lucida Sans Typewriter" charset="0"/>
                <a:sym typeface="Times New Roman" pitchFamily="18" charset="0"/>
              </a:rPr>
              <a:t>cilk_sync</a:t>
            </a:r>
            <a:r>
              <a:rPr lang="en-US" sz="2400" b="1" smtClean="0">
                <a:solidFill>
                  <a:schemeClr val="accent2"/>
                </a:solidFill>
                <a:ea typeface="Lucida Sans Typewriter" charset="0"/>
                <a:cs typeface="Lucida Sans Typewriter" charset="0"/>
                <a:sym typeface="Times New Roman" pitchFamily="18" charset="0"/>
              </a:rPr>
              <a:t>,</a:t>
            </a:r>
            <a:r>
              <a:rPr lang="en-US" sz="2400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  <a:sym typeface="Times New Roman" pitchFamily="18" charset="0"/>
              </a:rPr>
              <a:t>the parent’s view is </a:t>
            </a:r>
            <a:r>
              <a:rPr lang="en-US" sz="2400" u="sng" dirty="0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  <a:sym typeface="Times New Roman" pitchFamily="18" charset="0"/>
              </a:rPr>
              <a:t>reduced into</a:t>
            </a: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  <a:sym typeface="Times New Roman" pitchFamily="18" charset="0"/>
              </a:rPr>
              <a:t> the child’s view. </a:t>
            </a:r>
          </a:p>
          <a:p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  <a:sym typeface="Times New Roman" pitchFamily="18" charset="0"/>
              </a:rPr>
              <a:t>For correctness, the reduce() function should be </a:t>
            </a:r>
            <a:r>
              <a:rPr lang="en-US" sz="2400" u="sng" dirty="0" smtClean="0">
                <a:solidFill>
                  <a:schemeClr val="tx1">
                    <a:lumMod val="50000"/>
                  </a:schemeClr>
                </a:solidFill>
                <a:sym typeface="Times New Roman" pitchFamily="18" charset="0"/>
              </a:rPr>
              <a:t>associative</a:t>
            </a: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  <a:sym typeface="Times New Roman" pitchFamily="18" charset="0"/>
              </a:rPr>
              <a:t> (not necessarily commutative). </a:t>
            </a:r>
            <a:endParaRPr lang="en-US" sz="24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" name="Folded Corner 5"/>
          <p:cNvSpPr>
            <a:spLocks noChangeArrowheads="1"/>
          </p:cNvSpPr>
          <p:nvPr/>
        </p:nvSpPr>
        <p:spPr bwMode="auto">
          <a:xfrm>
            <a:off x="457200" y="4724400"/>
            <a:ext cx="8001000" cy="1905000"/>
          </a:xfrm>
          <a:prstGeom prst="foldedCorner">
            <a:avLst>
              <a:gd name="adj" fmla="val 9741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tIns="91440"/>
          <a:lstStyle/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tx1">
                    <a:lumMod val="50000"/>
                  </a:schemeClr>
                </a:solidFill>
              </a:rPr>
              <a:t>t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</a:rPr>
              <a:t>emplate &lt;</a:t>
            </a:r>
            <a:r>
              <a:rPr lang="en-US" sz="1800" dirty="0" err="1" smtClean="0">
                <a:solidFill>
                  <a:schemeClr val="tx1">
                    <a:lumMod val="50000"/>
                  </a:schemeClr>
                </a:solidFill>
              </a:rPr>
              <a:t>typename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</a:rPr>
              <a:t> T&gt;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err="1" smtClean="0">
                <a:solidFill>
                  <a:schemeClr val="tx1">
                    <a:lumMod val="50000"/>
                  </a:schemeClr>
                </a:solidFill>
              </a:rPr>
              <a:t>struct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tx1">
                    <a:lumMod val="50000"/>
                  </a:schemeClr>
                </a:solidFill>
              </a:rPr>
              <a:t>add_monoid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</a:rPr>
              <a:t>: </a:t>
            </a:r>
            <a:r>
              <a:rPr lang="en-US" sz="1800" dirty="0" err="1" smtClean="0">
                <a:solidFill>
                  <a:schemeClr val="tx1">
                    <a:lumMod val="50000"/>
                  </a:schemeClr>
                </a:solidFill>
              </a:rPr>
              <a:t>cilk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</a:rPr>
              <a:t>:: </a:t>
            </a:r>
            <a:r>
              <a:rPr lang="en-US" sz="1800" dirty="0" err="1" smtClean="0">
                <a:solidFill>
                  <a:schemeClr val="tx1">
                    <a:lumMod val="50000"/>
                  </a:schemeClr>
                </a:solidFill>
              </a:rPr>
              <a:t>monoid_base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</a:rPr>
              <a:t>&lt;T&gt; {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</a:rPr>
              <a:t>	void reduce (T * left, T * right) const {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</a:rPr>
              <a:t>		*left += *right;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tx1">
                    <a:lumMod val="50000"/>
                  </a:schemeClr>
                </a:solidFill>
              </a:rPr>
              <a:t>	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</a:rPr>
              <a:t>}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tx1">
                    <a:lumMod val="50000"/>
                  </a:schemeClr>
                </a:solidFill>
              </a:rPr>
              <a:t>	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</a:rPr>
              <a:t>…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tx1">
                    <a:lumMod val="50000"/>
                  </a:schemeClr>
                </a:solidFill>
              </a:rPr>
              <a:t>}</a:t>
            </a:r>
            <a:endParaRPr lang="en-US" sz="1800" dirty="0" smtClean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Hyperobject</a:t>
            </a:r>
            <a:r>
              <a:rPr lang="en-US" dirty="0" smtClean="0"/>
              <a:t>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08100"/>
            <a:ext cx="8382000" cy="2044700"/>
          </a:xfrm>
        </p:spPr>
        <p:txBody>
          <a:bodyPr/>
          <a:lstStyle/>
          <a:p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</a:rPr>
              <a:t>Use a built-in </a:t>
            </a:r>
            <a:r>
              <a:rPr lang="en-US" sz="2400" dirty="0" err="1" smtClean="0">
                <a:solidFill>
                  <a:schemeClr val="tx1">
                    <a:lumMod val="50000"/>
                  </a:schemeClr>
                </a:solidFill>
              </a:rPr>
              <a:t>hyperobject</a:t>
            </a: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</a:rPr>
              <a:t> (there are many, read the REDUCERS chapter from the programmer’s guide)</a:t>
            </a:r>
            <a:endParaRPr lang="en-US" sz="24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" name="Folded Corner 5"/>
          <p:cNvSpPr>
            <a:spLocks noChangeArrowheads="1"/>
          </p:cNvSpPr>
          <p:nvPr/>
        </p:nvSpPr>
        <p:spPr bwMode="auto">
          <a:xfrm>
            <a:off x="533400" y="2209800"/>
            <a:ext cx="8001000" cy="2819400"/>
          </a:xfrm>
          <a:prstGeom prst="foldedCorner">
            <a:avLst>
              <a:gd name="adj" fmla="val 9741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tIns="91440"/>
          <a:lstStyle/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</a:rPr>
              <a:t>template &lt;</a:t>
            </a:r>
            <a:r>
              <a:rPr lang="en-US" sz="1800" dirty="0" err="1" smtClean="0">
                <a:solidFill>
                  <a:schemeClr val="tx1">
                    <a:lumMod val="50000"/>
                  </a:schemeClr>
                </a:solidFill>
              </a:rPr>
              <a:t>typename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</a:rPr>
              <a:t> T&gt;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void </a:t>
            </a:r>
            <a:r>
              <a:rPr lang="en-US" sz="1800" dirty="0" err="1" smtClean="0">
                <a:solidFill>
                  <a:schemeClr val="tx1">
                    <a:lumMod val="50000"/>
                  </a:schemeClr>
                </a:solidFill>
              </a:rPr>
              <a:t>MatTransVec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(T **A, T* x, T* y, </a:t>
            </a:r>
            <a:r>
              <a:rPr lang="en-US" sz="1800" dirty="0" err="1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int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 m, </a:t>
            </a:r>
            <a:r>
              <a:rPr lang="en-US" sz="1800" dirty="0" err="1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int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 n)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{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    </a:t>
            </a:r>
            <a:r>
              <a:rPr lang="en-US" sz="1800" dirty="0" err="1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array_reducer_t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 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 art(n, y);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    </a:t>
            </a:r>
            <a:r>
              <a:rPr lang="en-US" sz="1800" dirty="0" err="1" smtClean="0">
                <a:solidFill>
                  <a:srgbClr val="0070C0"/>
                </a:solidFill>
                <a:ea typeface="Lucida Sans Typewriter" charset="0"/>
                <a:cs typeface="Lucida Sans Typewriter" charset="0"/>
              </a:rPr>
              <a:t>cilk</a:t>
            </a:r>
            <a:r>
              <a:rPr lang="en-US" sz="1800" dirty="0" smtClean="0">
                <a:solidFill>
                  <a:srgbClr val="0070C0"/>
                </a:solidFill>
                <a:ea typeface="Lucida Sans Typewriter" charset="0"/>
                <a:cs typeface="Lucida Sans Typewriter" charset="0"/>
              </a:rPr>
              <a:t>::</a:t>
            </a:r>
            <a:r>
              <a:rPr lang="en-US" sz="1800" dirty="0" err="1" smtClean="0">
                <a:solidFill>
                  <a:srgbClr val="0070C0"/>
                </a:solidFill>
                <a:ea typeface="Lucida Sans Typewriter" charset="0"/>
                <a:cs typeface="Lucida Sans Typewriter" charset="0"/>
              </a:rPr>
              <a:t>hyperobject</a:t>
            </a:r>
            <a:r>
              <a:rPr lang="en-US" sz="1800" dirty="0" smtClean="0">
                <a:solidFill>
                  <a:srgbClr val="0070C0"/>
                </a:solidFill>
                <a:ea typeface="Lucida Sans Typewriter" charset="0"/>
                <a:cs typeface="Lucida Sans Typewriter" charset="0"/>
              </a:rPr>
              <a:t>&lt;</a:t>
            </a:r>
            <a:r>
              <a:rPr lang="en-US" sz="1800" dirty="0" err="1" smtClean="0">
                <a:solidFill>
                  <a:srgbClr val="0070C0"/>
                </a:solidFill>
                <a:ea typeface="Lucida Sans Typewriter" charset="0"/>
                <a:cs typeface="Lucida Sans Typewriter" charset="0"/>
              </a:rPr>
              <a:t>array_reducer_t</a:t>
            </a:r>
            <a:r>
              <a:rPr lang="en-US" sz="1800" dirty="0" smtClean="0">
                <a:solidFill>
                  <a:srgbClr val="0070C0"/>
                </a:solidFill>
                <a:ea typeface="Lucida Sans Typewriter" charset="0"/>
                <a:cs typeface="Lucida Sans Typewriter" charset="0"/>
              </a:rPr>
              <a:t>&gt; </a:t>
            </a:r>
            <a:r>
              <a:rPr lang="en-US" sz="1800" dirty="0" err="1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r</a:t>
            </a:r>
            <a:r>
              <a:rPr lang="en-US" sz="1800" dirty="0" err="1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vec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(art);</a:t>
            </a:r>
            <a:r>
              <a:rPr lang="en-US" sz="1800" dirty="0" smtClean="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/>
            </a:r>
            <a:br>
              <a:rPr lang="en-US" sz="1800" dirty="0" smtClean="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</a:br>
            <a:r>
              <a:rPr lang="en-US" sz="1800" dirty="0" smtClean="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    </a:t>
            </a:r>
            <a:r>
              <a:rPr lang="en-US" sz="1800" dirty="0" err="1" smtClean="0">
                <a:solidFill>
                  <a:srgbClr val="0070C0"/>
                </a:solidFill>
                <a:ea typeface="Lucida Sans Typewriter" charset="0"/>
                <a:cs typeface="Lucida Sans Typewriter" charset="0"/>
                <a:sym typeface="Times New Roman" pitchFamily="18" charset="0"/>
              </a:rPr>
              <a:t>cilk_for</a:t>
            </a:r>
            <a:r>
              <a:rPr lang="en-US" sz="1800" dirty="0" smtClean="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 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(</a:t>
            </a:r>
            <a:r>
              <a:rPr lang="en-US" sz="1800" dirty="0" err="1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int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 j=0; j&lt;m; j++){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	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T * array = </a:t>
            </a:r>
            <a:r>
              <a:rPr lang="en-US" sz="1800" dirty="0" err="1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rvec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().array;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	 for(</a:t>
            </a:r>
            <a:r>
              <a:rPr lang="en-US" sz="1800" dirty="0" err="1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int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 </a:t>
            </a:r>
            <a:r>
              <a:rPr lang="en-US" sz="1800" dirty="0" err="1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i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=0; </a:t>
            </a:r>
            <a:r>
              <a:rPr lang="en-US" sz="1800" dirty="0" err="1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i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&lt;n; </a:t>
            </a:r>
            <a:r>
              <a:rPr lang="en-US" sz="1800" dirty="0" err="1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i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++)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		array[</a:t>
            </a:r>
            <a:r>
              <a:rPr lang="en-US" sz="1800" dirty="0" err="1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i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] += A[j][</a:t>
            </a:r>
            <a:r>
              <a:rPr lang="en-US" sz="1800" dirty="0" err="1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i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] * x[j];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   }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}</a:t>
            </a:r>
            <a:endParaRPr lang="en-US" sz="1800" dirty="0">
              <a:solidFill>
                <a:schemeClr val="tx1">
                  <a:lumMod val="50000"/>
                </a:schemeClr>
              </a:solidFill>
              <a:ea typeface="Lucida Sans Typewriter" charset="0"/>
              <a:cs typeface="Lucida Sans Typewriter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533400" y="5194300"/>
            <a:ext cx="8001000" cy="1587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338138" marR="0" lvl="0" indent="-338138" algn="l" defTabSz="4572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93D0"/>
              </a:buClr>
              <a:buSzPct val="100000"/>
              <a:buFont typeface="Lucida Sans Unicode" pitchFamily="34" charset="0"/>
              <a:buChar char="∙"/>
              <a:tabLst/>
              <a:defRPr/>
            </a:pPr>
            <a:r>
              <a:rPr lang="en-US" sz="24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Use </a:t>
            </a:r>
            <a:r>
              <a:rPr lang="en-US" sz="2400" kern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hyperobjects</a:t>
            </a:r>
            <a:r>
              <a:rPr lang="en-US" sz="24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sparingly, on infrequently accessed global variable. </a:t>
            </a:r>
          </a:p>
          <a:p>
            <a:pPr marL="338138" marR="0" lvl="0" indent="-338138" algn="l" defTabSz="4572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93D0"/>
              </a:buClr>
              <a:buSzPct val="100000"/>
              <a:buFont typeface="Lucida Sans Unicode" pitchFamily="34" charset="0"/>
              <a:buChar char="∙"/>
              <a:tabLst/>
              <a:defRPr/>
            </a:pPr>
            <a:r>
              <a:rPr lang="en-US" sz="2400" kern="0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T</a:t>
            </a:r>
            <a:r>
              <a:rPr lang="en-US" sz="24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his example is for educational purposes. There are better ways of parallelizing y=</a:t>
            </a:r>
            <a:r>
              <a:rPr lang="en-US" sz="2400" kern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A</a:t>
            </a:r>
            <a:r>
              <a:rPr lang="en-US" sz="2400" kern="0" baseline="3000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T</a:t>
            </a:r>
            <a:r>
              <a:rPr lang="en-US" sz="2400" kern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x</a:t>
            </a:r>
            <a:r>
              <a:rPr lang="en-US" sz="24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. 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Parallelizing Matrix Multiply</a:t>
            </a:r>
          </a:p>
        </p:txBody>
      </p:sp>
      <p:grpSp>
        <p:nvGrpSpPr>
          <p:cNvPr id="136195" name="Group 3"/>
          <p:cNvGrpSpPr>
            <a:grpSpLocks/>
          </p:cNvGrpSpPr>
          <p:nvPr/>
        </p:nvGrpSpPr>
        <p:grpSpPr bwMode="auto">
          <a:xfrm>
            <a:off x="1219200" y="1447800"/>
            <a:ext cx="6629400" cy="2057400"/>
            <a:chOff x="716" y="1717"/>
            <a:chExt cx="4644" cy="2363"/>
          </a:xfrm>
        </p:grpSpPr>
        <p:sp>
          <p:nvSpPr>
            <p:cNvPr id="4" name="AutoShape 4" descr="Parchment"/>
            <p:cNvSpPr>
              <a:spLocks noChangeArrowheads="1"/>
            </p:cNvSpPr>
            <p:nvPr/>
          </p:nvSpPr>
          <p:spPr bwMode="auto">
            <a:xfrm>
              <a:off x="716" y="1717"/>
              <a:ext cx="4644" cy="2303"/>
            </a:xfrm>
            <a:prstGeom prst="foldedCorner">
              <a:avLst>
                <a:gd name="adj" fmla="val 12500"/>
              </a:avLst>
            </a:prstGeom>
            <a:blipFill dpi="0" rotWithShape="1">
              <a:blip r:embed="rId2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bIns="0"/>
            <a:lstStyle/>
            <a:p>
              <a:pPr marL="336550" indent="-336550" defTabSz="457200" eaLnBrk="0" hangingPunct="0">
                <a:lnSpc>
                  <a:spcPct val="10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endParaRPr lang="en-US" sz="20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+mn-cs"/>
              </a:endParaRPr>
            </a:p>
          </p:txBody>
        </p:sp>
        <p:sp>
          <p:nvSpPr>
            <p:cNvPr id="136197" name="Rectangle 5" descr="Parchment"/>
            <p:cNvSpPr>
              <a:spLocks noChangeArrowheads="1"/>
            </p:cNvSpPr>
            <p:nvPr/>
          </p:nvSpPr>
          <p:spPr bwMode="auto">
            <a:xfrm>
              <a:off x="787" y="1717"/>
              <a:ext cx="4536" cy="236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bIns="0"/>
            <a:lstStyle/>
            <a:p>
              <a:pPr defTabSz="457200" eaLnBrk="0" hangingPunct="0">
                <a:lnSpc>
                  <a:spcPct val="10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</a:pPr>
              <a:r>
                <a:rPr lang="en-US" sz="2000">
                  <a:solidFill>
                    <a:schemeClr val="accent2"/>
                  </a:solidFill>
                  <a:latin typeface="Lucida Sans Typewriter" charset="0"/>
                  <a:ea typeface="Arial Unicode MS" pitchFamily="34" charset="-128"/>
                </a:rPr>
                <a:t>cilk_for</a:t>
              </a:r>
              <a:r>
                <a:rPr lang="en-US" sz="2000">
                  <a:solidFill>
                    <a:schemeClr val="tx1"/>
                  </a:solidFill>
                  <a:latin typeface="Lucida Sans Typewriter" charset="0"/>
                  <a:ea typeface="Arial Unicode MS" pitchFamily="34" charset="-128"/>
                </a:rPr>
                <a:t> (int i=1; i&lt;n; ++i) {</a:t>
              </a:r>
            </a:p>
            <a:p>
              <a:pPr defTabSz="457200" eaLnBrk="0" hangingPunct="0">
                <a:lnSpc>
                  <a:spcPct val="10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</a:pPr>
              <a:r>
                <a:rPr lang="en-US" sz="2000">
                  <a:solidFill>
                    <a:schemeClr val="tx2"/>
                  </a:solidFill>
                  <a:latin typeface="Lucida Sans Typewriter" charset="0"/>
                  <a:ea typeface="Arial Unicode MS" pitchFamily="34" charset="-128"/>
                </a:rPr>
                <a:t>   </a:t>
              </a:r>
              <a:r>
                <a:rPr lang="en-US" sz="2000">
                  <a:solidFill>
                    <a:schemeClr val="accent2"/>
                  </a:solidFill>
                  <a:latin typeface="Lucida Sans Typewriter" charset="0"/>
                  <a:ea typeface="Arial Unicode MS" pitchFamily="34" charset="-128"/>
                </a:rPr>
                <a:t> cilk_for</a:t>
              </a:r>
              <a:r>
                <a:rPr lang="en-US" sz="2000">
                  <a:solidFill>
                    <a:schemeClr val="tx1"/>
                  </a:solidFill>
                  <a:latin typeface="Lucida Sans Typewriter" charset="0"/>
                  <a:ea typeface="Arial Unicode MS" pitchFamily="34" charset="-128"/>
                </a:rPr>
                <a:t> (int j=0; j&lt;n; ++j) {</a:t>
              </a:r>
            </a:p>
            <a:p>
              <a:pPr defTabSz="457200" eaLnBrk="0" hangingPunct="0">
                <a:lnSpc>
                  <a:spcPct val="10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</a:pPr>
              <a:r>
                <a:rPr lang="en-US" sz="2000">
                  <a:solidFill>
                    <a:schemeClr val="tx1"/>
                  </a:solidFill>
                  <a:latin typeface="Lucida Sans Typewriter" charset="0"/>
                  <a:ea typeface="Arial Unicode MS" pitchFamily="34" charset="-128"/>
                </a:rPr>
                <a:t>        for (int k=0; k&lt;n; ++k {</a:t>
              </a:r>
            </a:p>
            <a:p>
              <a:pPr defTabSz="457200" eaLnBrk="0" hangingPunct="0">
                <a:lnSpc>
                  <a:spcPct val="10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</a:pPr>
              <a:r>
                <a:rPr lang="en-US" sz="2000">
                  <a:solidFill>
                    <a:schemeClr val="tx1"/>
                  </a:solidFill>
                  <a:latin typeface="Lucida Sans Typewriter" charset="0"/>
                  <a:ea typeface="Arial Unicode MS" pitchFamily="34" charset="-128"/>
                </a:rPr>
                <a:t>            C[i][j] += A[i][k] * B[k][j];</a:t>
              </a:r>
            </a:p>
            <a:p>
              <a:pPr defTabSz="457200" eaLnBrk="0" hangingPunct="0">
                <a:lnSpc>
                  <a:spcPct val="10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</a:pPr>
              <a:r>
                <a:rPr lang="en-US" sz="2000">
                  <a:solidFill>
                    <a:schemeClr val="tx1"/>
                  </a:solidFill>
                  <a:latin typeface="Lucida Sans Typewriter" charset="0"/>
                  <a:ea typeface="Arial Unicode MS" pitchFamily="34" charset="-128"/>
                </a:rPr>
                <a:t>  }</a:t>
              </a:r>
            </a:p>
            <a:p>
              <a:pPr defTabSz="457200" eaLnBrk="0" hangingPunct="0">
                <a:lnSpc>
                  <a:spcPct val="10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</a:pPr>
              <a:r>
                <a:rPr lang="en-US" sz="2000">
                  <a:solidFill>
                    <a:schemeClr val="tx1"/>
                  </a:solidFill>
                  <a:latin typeface="Lucida Sans Typewriter" charset="0"/>
                  <a:ea typeface="Arial Unicode MS" pitchFamily="34" charset="-128"/>
                </a:rPr>
                <a:t>}</a:t>
              </a: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1828800" y="3810000"/>
            <a:ext cx="44958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indent="1951038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l-GR">
                <a:solidFill>
                  <a:srgbClr val="000000"/>
                </a:solidFill>
              </a:rPr>
              <a:t>Θ</a:t>
            </a:r>
            <a:r>
              <a:rPr lang="en-US">
                <a:solidFill>
                  <a:srgbClr val="000000"/>
                </a:solidFill>
              </a:rPr>
              <a:t>(n</a:t>
            </a:r>
            <a:r>
              <a:rPr lang="en-US" baseline="30000">
                <a:solidFill>
                  <a:srgbClr val="000000"/>
                </a:solidFill>
              </a:rPr>
              <a:t>3</a:t>
            </a:r>
            <a:r>
              <a:rPr lang="en-US">
                <a:solidFill>
                  <a:srgbClr val="000000"/>
                </a:solidFill>
              </a:rPr>
              <a:t>) 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28800" y="4338638"/>
            <a:ext cx="29718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i="1">
                <a:solidFill>
                  <a:srgbClr val="0085BC"/>
                </a:solidFill>
              </a:rPr>
              <a:t>Span:</a:t>
            </a:r>
            <a:r>
              <a:rPr lang="en-US" b="1">
                <a:solidFill>
                  <a:srgbClr val="0085BC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T</a:t>
            </a:r>
            <a:r>
              <a:rPr lang="en-US" baseline="-25000">
                <a:solidFill>
                  <a:srgbClr val="000000"/>
                </a:solidFill>
              </a:rPr>
              <a:t>∞</a:t>
            </a:r>
            <a:r>
              <a:rPr lang="en-US">
                <a:solidFill>
                  <a:srgbClr val="000000"/>
                </a:solidFill>
              </a:rPr>
              <a:t> =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28800" y="4872038"/>
            <a:ext cx="55626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indent="3597275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l-GR">
                <a:solidFill>
                  <a:srgbClr val="000000"/>
                </a:solidFill>
              </a:rPr>
              <a:t>Θ</a:t>
            </a:r>
            <a:r>
              <a:rPr lang="en-US">
                <a:solidFill>
                  <a:srgbClr val="000000"/>
                </a:solidFill>
              </a:rPr>
              <a:t>(n</a:t>
            </a:r>
            <a:r>
              <a:rPr lang="en-US" baseline="30000">
                <a:solidFill>
                  <a:srgbClr val="000000"/>
                </a:solidFill>
              </a:rPr>
              <a:t>2</a:t>
            </a:r>
            <a:r>
              <a:rPr lang="en-US">
                <a:solidFill>
                  <a:srgbClr val="000000"/>
                </a:solidFill>
              </a:rPr>
              <a:t>)  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28800" y="3810000"/>
            <a:ext cx="39624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b="1" i="1" dirty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Work:</a:t>
            </a:r>
            <a:r>
              <a:rPr lang="en-US" b="1" dirty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T</a:t>
            </a:r>
            <a:r>
              <a:rPr lang="en-US" baseline="-250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1</a:t>
            </a:r>
            <a:r>
              <a:rPr lang="en-US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=</a:t>
            </a:r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28800" y="4338638"/>
            <a:ext cx="48006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indent="1997075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l-GR">
                <a:solidFill>
                  <a:srgbClr val="000000"/>
                </a:solidFill>
              </a:rPr>
              <a:t>Θ</a:t>
            </a:r>
            <a:r>
              <a:rPr lang="en-US">
                <a:solidFill>
                  <a:srgbClr val="000000"/>
                </a:solidFill>
              </a:rPr>
              <a:t>(n)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28800" y="4872038"/>
            <a:ext cx="5299075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i="1">
                <a:solidFill>
                  <a:srgbClr val="0085BC"/>
                </a:solidFill>
              </a:rPr>
              <a:t>Parallelism:</a:t>
            </a:r>
            <a:r>
              <a:rPr lang="en-US">
                <a:solidFill>
                  <a:srgbClr val="000000"/>
                </a:solidFill>
              </a:rPr>
              <a:t> T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/T</a:t>
            </a:r>
            <a:r>
              <a:rPr lang="en-US" baseline="-25000">
                <a:solidFill>
                  <a:srgbClr val="000000"/>
                </a:solidFill>
              </a:rPr>
              <a:t>∞</a:t>
            </a:r>
            <a:r>
              <a:rPr lang="en-US">
                <a:solidFill>
                  <a:srgbClr val="000000"/>
                </a:solidFill>
              </a:rPr>
              <a:t> =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 Box 16"/>
          <p:cNvSpPr txBox="1">
            <a:spLocks noChangeArrowheads="1"/>
          </p:cNvSpPr>
          <p:nvPr/>
        </p:nvSpPr>
        <p:spPr bwMode="auto">
          <a:xfrm>
            <a:off x="914400" y="5562600"/>
            <a:ext cx="7315200" cy="95408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chemeClr val="tx1"/>
                </a:solidFill>
              </a:rPr>
              <a:t>For </a:t>
            </a:r>
            <a:r>
              <a:rPr lang="en-US">
                <a:solidFill>
                  <a:srgbClr val="000000"/>
                </a:solidFill>
              </a:rPr>
              <a:t>1000 ×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 1000</a:t>
            </a:r>
            <a:r>
              <a:rPr lang="en-US">
                <a:solidFill>
                  <a:schemeClr val="tx1"/>
                </a:solidFill>
                <a:sym typeface="Times New Roman" pitchFamily="18" charset="0"/>
              </a:rPr>
              <a:t> matrices, parallelism 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≈ (10</a:t>
            </a:r>
            <a:r>
              <a:rPr lang="en-US" baseline="30000">
                <a:solidFill>
                  <a:srgbClr val="000000"/>
                </a:solidFill>
                <a:sym typeface="Times New Roman" pitchFamily="18" charset="0"/>
              </a:rPr>
              <a:t>3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)</a:t>
            </a:r>
            <a:r>
              <a:rPr lang="en-US" baseline="30000">
                <a:solidFill>
                  <a:srgbClr val="000000"/>
                </a:solidFill>
                <a:sym typeface="Times New Roman" pitchFamily="18" charset="0"/>
              </a:rPr>
              <a:t>2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 = 10</a:t>
            </a:r>
            <a:r>
              <a:rPr lang="en-US" baseline="30000">
                <a:solidFill>
                  <a:srgbClr val="000000"/>
                </a:solidFill>
                <a:sym typeface="Times New Roman" pitchFamily="18" charset="0"/>
              </a:rPr>
              <a:t>6</a:t>
            </a:r>
            <a:r>
              <a:rPr lang="en-US">
                <a:solidFill>
                  <a:schemeClr val="tx1"/>
                </a:solidFill>
                <a:sym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Recursive Matrix Multiplication</a:t>
            </a:r>
          </a:p>
        </p:txBody>
      </p:sp>
      <p:sp>
        <p:nvSpPr>
          <p:cNvPr id="555011" name="Text Box 3"/>
          <p:cNvSpPr txBox="1">
            <a:spLocks noChangeArrowheads="1"/>
          </p:cNvSpPr>
          <p:nvPr/>
        </p:nvSpPr>
        <p:spPr bwMode="auto">
          <a:xfrm>
            <a:off x="614363" y="5638800"/>
            <a:ext cx="8255000" cy="107791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3200">
                <a:solidFill>
                  <a:srgbClr val="000000"/>
                </a:solidFill>
              </a:rPr>
              <a:t>8</a:t>
            </a:r>
            <a:r>
              <a:rPr lang="en-US" sz="3200">
                <a:solidFill>
                  <a:schemeClr val="tx1"/>
                </a:solidFill>
              </a:rPr>
              <a:t> multiplications of </a:t>
            </a:r>
            <a:r>
              <a:rPr lang="en-US" sz="3200">
                <a:solidFill>
                  <a:srgbClr val="000000"/>
                </a:solidFill>
              </a:rPr>
              <a:t>n/2 ×</a:t>
            </a:r>
            <a:r>
              <a:rPr lang="en-US" sz="3200">
                <a:solidFill>
                  <a:srgbClr val="000000"/>
                </a:solidFill>
                <a:sym typeface="Times New Roman" pitchFamily="18" charset="0"/>
              </a:rPr>
              <a:t> n/2</a:t>
            </a:r>
            <a:r>
              <a:rPr lang="en-US" sz="3200">
                <a:solidFill>
                  <a:schemeClr val="tx1"/>
                </a:solidFill>
                <a:sym typeface="Times New Roman" pitchFamily="18" charset="0"/>
              </a:rPr>
              <a:t> matrices.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3200">
                <a:solidFill>
                  <a:srgbClr val="000000"/>
                </a:solidFill>
                <a:sym typeface="Times New Roman" pitchFamily="18" charset="0"/>
              </a:rPr>
              <a:t>1</a:t>
            </a:r>
            <a:r>
              <a:rPr lang="en-US" sz="3200">
                <a:solidFill>
                  <a:schemeClr val="tx1"/>
                </a:solidFill>
                <a:sym typeface="Times New Roman" pitchFamily="18" charset="0"/>
              </a:rPr>
              <a:t> addition of </a:t>
            </a:r>
            <a:r>
              <a:rPr lang="en-US" sz="3200">
                <a:solidFill>
                  <a:srgbClr val="000000"/>
                </a:solidFill>
              </a:rPr>
              <a:t>n ×</a:t>
            </a:r>
            <a:r>
              <a:rPr lang="en-US" sz="3200">
                <a:solidFill>
                  <a:srgbClr val="000000"/>
                </a:solidFill>
                <a:sym typeface="Times New Roman" pitchFamily="18" charset="0"/>
              </a:rPr>
              <a:t> n</a:t>
            </a:r>
            <a:r>
              <a:rPr lang="en-US" sz="3200" i="1">
                <a:solidFill>
                  <a:srgbClr val="9900CC"/>
                </a:solidFill>
                <a:sym typeface="Times New Roman" pitchFamily="18" charset="0"/>
              </a:rPr>
              <a:t> </a:t>
            </a:r>
            <a:r>
              <a:rPr lang="en-US" sz="3200">
                <a:solidFill>
                  <a:schemeClr val="tx1"/>
                </a:solidFill>
                <a:sym typeface="Times New Roman" pitchFamily="18" charset="0"/>
              </a:rPr>
              <a:t>matrices.</a:t>
            </a:r>
          </a:p>
        </p:txBody>
      </p:sp>
      <p:sp>
        <p:nvSpPr>
          <p:cNvPr id="137220" name="Text Box 4"/>
          <p:cNvSpPr txBox="1">
            <a:spLocks noChangeArrowheads="1"/>
          </p:cNvSpPr>
          <p:nvPr/>
        </p:nvSpPr>
        <p:spPr bwMode="auto">
          <a:xfrm>
            <a:off x="304800" y="1295400"/>
            <a:ext cx="4597400" cy="4857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3200" b="1" i="1">
                <a:solidFill>
                  <a:schemeClr val="tx2"/>
                </a:solidFill>
              </a:rPr>
              <a:t>Divide and conquer —</a:t>
            </a:r>
            <a:endParaRPr lang="en-US" sz="3200" b="1" i="1">
              <a:solidFill>
                <a:schemeClr val="tx2"/>
              </a:solidFill>
              <a:sym typeface="Times New Roman" pitchFamily="18" charset="0"/>
            </a:endParaRPr>
          </a:p>
        </p:txBody>
      </p:sp>
      <p:grpSp>
        <p:nvGrpSpPr>
          <p:cNvPr id="137221" name="Group 8"/>
          <p:cNvGrpSpPr>
            <a:grpSpLocks/>
          </p:cNvGrpSpPr>
          <p:nvPr/>
        </p:nvGrpSpPr>
        <p:grpSpPr bwMode="auto">
          <a:xfrm>
            <a:off x="344488" y="2135188"/>
            <a:ext cx="1573212" cy="1296987"/>
            <a:chOff x="317" y="1277"/>
            <a:chExt cx="991" cy="817"/>
          </a:xfrm>
        </p:grpSpPr>
        <p:sp>
          <p:nvSpPr>
            <p:cNvPr id="137222" name="Text Box 9"/>
            <p:cNvSpPr txBox="1">
              <a:spLocks noChangeArrowheads="1"/>
            </p:cNvSpPr>
            <p:nvPr/>
          </p:nvSpPr>
          <p:spPr bwMode="auto">
            <a:xfrm>
              <a:off x="317" y="1277"/>
              <a:ext cx="488" cy="291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rgbClr val="000000"/>
                  </a:solidFill>
                </a:rPr>
                <a:t>C</a:t>
              </a:r>
              <a:r>
                <a:rPr lang="en-US" baseline="-25000">
                  <a:solidFill>
                    <a:srgbClr val="000000"/>
                  </a:solidFill>
                </a:rPr>
                <a:t>11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7223" name="Text Box 10"/>
            <p:cNvSpPr txBox="1">
              <a:spLocks noChangeArrowheads="1"/>
            </p:cNvSpPr>
            <p:nvPr/>
          </p:nvSpPr>
          <p:spPr bwMode="auto">
            <a:xfrm>
              <a:off x="845" y="1277"/>
              <a:ext cx="463" cy="289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rgbClr val="000000"/>
                  </a:solidFill>
                </a:rPr>
                <a:t>C</a:t>
              </a:r>
              <a:r>
                <a:rPr lang="en-US" baseline="-25000">
                  <a:solidFill>
                    <a:srgbClr val="000000"/>
                  </a:solidFill>
                </a:rPr>
                <a:t>12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7224" name="Text Box 11"/>
            <p:cNvSpPr txBox="1">
              <a:spLocks noChangeArrowheads="1"/>
            </p:cNvSpPr>
            <p:nvPr/>
          </p:nvSpPr>
          <p:spPr bwMode="auto">
            <a:xfrm>
              <a:off x="317" y="1805"/>
              <a:ext cx="463" cy="289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rgbClr val="000000"/>
                  </a:solidFill>
                </a:rPr>
                <a:t>C</a:t>
              </a:r>
              <a:r>
                <a:rPr lang="en-US" baseline="-25000">
                  <a:solidFill>
                    <a:srgbClr val="000000"/>
                  </a:solidFill>
                </a:rPr>
                <a:t>21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7225" name="Text Box 12"/>
            <p:cNvSpPr txBox="1">
              <a:spLocks noChangeArrowheads="1"/>
            </p:cNvSpPr>
            <p:nvPr/>
          </p:nvSpPr>
          <p:spPr bwMode="auto">
            <a:xfrm>
              <a:off x="845" y="1805"/>
              <a:ext cx="463" cy="289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rgbClr val="000000"/>
                  </a:solidFill>
                </a:rPr>
                <a:t>C</a:t>
              </a:r>
              <a:r>
                <a:rPr lang="en-US" baseline="-25000">
                  <a:solidFill>
                    <a:srgbClr val="000000"/>
                  </a:solidFill>
                </a:rPr>
                <a:t>22</a:t>
              </a:r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137226" name="Text Box 13"/>
          <p:cNvSpPr txBox="1">
            <a:spLocks noChangeArrowheads="1"/>
          </p:cNvSpPr>
          <p:nvPr/>
        </p:nvSpPr>
        <p:spPr bwMode="auto">
          <a:xfrm>
            <a:off x="2338388" y="2443163"/>
            <a:ext cx="673100" cy="6826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4800">
                <a:solidFill>
                  <a:srgbClr val="000000"/>
                </a:solidFill>
              </a:rPr>
              <a:t>=</a:t>
            </a:r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137227" name="Text Box 15"/>
          <p:cNvSpPr txBox="1">
            <a:spLocks noChangeArrowheads="1"/>
          </p:cNvSpPr>
          <p:nvPr/>
        </p:nvSpPr>
        <p:spPr bwMode="auto">
          <a:xfrm>
            <a:off x="5632450" y="2444750"/>
            <a:ext cx="574675" cy="7207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4800">
                <a:solidFill>
                  <a:srgbClr val="000000"/>
                </a:solidFill>
              </a:rPr>
              <a:t>·</a:t>
            </a:r>
          </a:p>
        </p:txBody>
      </p:sp>
      <p:grpSp>
        <p:nvGrpSpPr>
          <p:cNvPr id="137228" name="Group 34"/>
          <p:cNvGrpSpPr>
            <a:grpSpLocks/>
          </p:cNvGrpSpPr>
          <p:nvPr/>
        </p:nvGrpSpPr>
        <p:grpSpPr bwMode="auto">
          <a:xfrm>
            <a:off x="3498850" y="2135188"/>
            <a:ext cx="1573213" cy="1296987"/>
            <a:chOff x="2367" y="1277"/>
            <a:chExt cx="991" cy="817"/>
          </a:xfrm>
        </p:grpSpPr>
        <p:sp>
          <p:nvSpPr>
            <p:cNvPr id="137229" name="Text Box 35"/>
            <p:cNvSpPr txBox="1">
              <a:spLocks noChangeArrowheads="1"/>
            </p:cNvSpPr>
            <p:nvPr/>
          </p:nvSpPr>
          <p:spPr bwMode="auto">
            <a:xfrm>
              <a:off x="2367" y="1277"/>
              <a:ext cx="463" cy="289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rgbClr val="000000"/>
                  </a:solidFill>
                </a:rPr>
                <a:t>A</a:t>
              </a:r>
              <a:r>
                <a:rPr lang="en-US" baseline="-25000">
                  <a:solidFill>
                    <a:srgbClr val="000000"/>
                  </a:solidFill>
                </a:rPr>
                <a:t>11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7230" name="Text Box 36"/>
            <p:cNvSpPr txBox="1">
              <a:spLocks noChangeArrowheads="1"/>
            </p:cNvSpPr>
            <p:nvPr/>
          </p:nvSpPr>
          <p:spPr bwMode="auto">
            <a:xfrm>
              <a:off x="2895" y="1277"/>
              <a:ext cx="463" cy="289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rgbClr val="000000"/>
                  </a:solidFill>
                </a:rPr>
                <a:t>A</a:t>
              </a:r>
              <a:r>
                <a:rPr lang="en-US" baseline="-25000">
                  <a:solidFill>
                    <a:srgbClr val="000000"/>
                  </a:solidFill>
                </a:rPr>
                <a:t>12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7231" name="Text Box 37"/>
            <p:cNvSpPr txBox="1">
              <a:spLocks noChangeArrowheads="1"/>
            </p:cNvSpPr>
            <p:nvPr/>
          </p:nvSpPr>
          <p:spPr bwMode="auto">
            <a:xfrm>
              <a:off x="2367" y="1805"/>
              <a:ext cx="463" cy="289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rgbClr val="000000"/>
                  </a:solidFill>
                </a:rPr>
                <a:t>A</a:t>
              </a:r>
              <a:r>
                <a:rPr lang="en-US" baseline="-25000">
                  <a:solidFill>
                    <a:srgbClr val="000000"/>
                  </a:solidFill>
                </a:rPr>
                <a:t>21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7232" name="Text Box 38"/>
            <p:cNvSpPr txBox="1">
              <a:spLocks noChangeArrowheads="1"/>
            </p:cNvSpPr>
            <p:nvPr/>
          </p:nvSpPr>
          <p:spPr bwMode="auto">
            <a:xfrm>
              <a:off x="2895" y="1805"/>
              <a:ext cx="463" cy="289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rgbClr val="000000"/>
                  </a:solidFill>
                </a:rPr>
                <a:t>A</a:t>
              </a:r>
              <a:r>
                <a:rPr lang="en-US" baseline="-25000">
                  <a:solidFill>
                    <a:srgbClr val="000000"/>
                  </a:solidFill>
                </a:rPr>
                <a:t>22</a:t>
              </a:r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37233" name="Group 41"/>
          <p:cNvGrpSpPr>
            <a:grpSpLocks/>
          </p:cNvGrpSpPr>
          <p:nvPr/>
        </p:nvGrpSpPr>
        <p:grpSpPr bwMode="auto">
          <a:xfrm>
            <a:off x="6802438" y="2135188"/>
            <a:ext cx="1530350" cy="1296987"/>
            <a:chOff x="4407" y="1277"/>
            <a:chExt cx="964" cy="817"/>
          </a:xfrm>
        </p:grpSpPr>
        <p:sp>
          <p:nvSpPr>
            <p:cNvPr id="137234" name="Text Box 42"/>
            <p:cNvSpPr txBox="1">
              <a:spLocks noChangeArrowheads="1"/>
            </p:cNvSpPr>
            <p:nvPr/>
          </p:nvSpPr>
          <p:spPr bwMode="auto">
            <a:xfrm>
              <a:off x="4407" y="1277"/>
              <a:ext cx="436" cy="289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rgbClr val="000000"/>
                  </a:solidFill>
                </a:rPr>
                <a:t>B</a:t>
              </a:r>
              <a:r>
                <a:rPr lang="en-US" baseline="-25000">
                  <a:solidFill>
                    <a:srgbClr val="000000"/>
                  </a:solidFill>
                </a:rPr>
                <a:t>11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7235" name="Text Box 43"/>
            <p:cNvSpPr txBox="1">
              <a:spLocks noChangeArrowheads="1"/>
            </p:cNvSpPr>
            <p:nvPr/>
          </p:nvSpPr>
          <p:spPr bwMode="auto">
            <a:xfrm>
              <a:off x="4935" y="1277"/>
              <a:ext cx="436" cy="289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rgbClr val="000000"/>
                  </a:solidFill>
                </a:rPr>
                <a:t>B</a:t>
              </a:r>
              <a:r>
                <a:rPr lang="en-US" baseline="-25000">
                  <a:solidFill>
                    <a:srgbClr val="000000"/>
                  </a:solidFill>
                </a:rPr>
                <a:t>12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7236" name="Text Box 44"/>
            <p:cNvSpPr txBox="1">
              <a:spLocks noChangeArrowheads="1"/>
            </p:cNvSpPr>
            <p:nvPr/>
          </p:nvSpPr>
          <p:spPr bwMode="auto">
            <a:xfrm>
              <a:off x="4407" y="1805"/>
              <a:ext cx="436" cy="289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rgbClr val="000000"/>
                  </a:solidFill>
                </a:rPr>
                <a:t>B</a:t>
              </a:r>
              <a:r>
                <a:rPr lang="en-US" baseline="-25000">
                  <a:solidFill>
                    <a:srgbClr val="000000"/>
                  </a:solidFill>
                </a:rPr>
                <a:t>21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7237" name="Text Box 45"/>
            <p:cNvSpPr txBox="1">
              <a:spLocks noChangeArrowheads="1"/>
            </p:cNvSpPr>
            <p:nvPr/>
          </p:nvSpPr>
          <p:spPr bwMode="auto">
            <a:xfrm>
              <a:off x="4935" y="1805"/>
              <a:ext cx="436" cy="289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rgbClr val="000000"/>
                  </a:solidFill>
                </a:rPr>
                <a:t>B</a:t>
              </a:r>
              <a:r>
                <a:rPr lang="en-US" baseline="-25000">
                  <a:solidFill>
                    <a:srgbClr val="000000"/>
                  </a:solidFill>
                </a:rPr>
                <a:t>22</a:t>
              </a:r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137238" name="Text Box 14"/>
          <p:cNvSpPr txBox="1">
            <a:spLocks noChangeArrowheads="1"/>
          </p:cNvSpPr>
          <p:nvPr/>
        </p:nvSpPr>
        <p:spPr bwMode="auto">
          <a:xfrm>
            <a:off x="2338388" y="4224338"/>
            <a:ext cx="673100" cy="6826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4800">
                <a:solidFill>
                  <a:srgbClr val="000000"/>
                </a:solidFill>
              </a:rPr>
              <a:t>=</a:t>
            </a:r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137239" name="Text Box 16"/>
          <p:cNvSpPr txBox="1">
            <a:spLocks noChangeArrowheads="1"/>
          </p:cNvSpPr>
          <p:nvPr/>
        </p:nvSpPr>
        <p:spPr bwMode="auto">
          <a:xfrm>
            <a:off x="5521325" y="4224338"/>
            <a:ext cx="673100" cy="6826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4800">
                <a:solidFill>
                  <a:srgbClr val="000000"/>
                </a:solidFill>
                <a:sym typeface="Times New Roman" pitchFamily="18" charset="0"/>
              </a:rPr>
              <a:t>+</a:t>
            </a:r>
            <a:endParaRPr lang="en-US" sz="1800">
              <a:solidFill>
                <a:srgbClr val="000000"/>
              </a:solidFill>
            </a:endParaRPr>
          </a:p>
        </p:txBody>
      </p:sp>
      <p:grpSp>
        <p:nvGrpSpPr>
          <p:cNvPr id="137240" name="Group 52"/>
          <p:cNvGrpSpPr>
            <a:grpSpLocks/>
          </p:cNvGrpSpPr>
          <p:nvPr/>
        </p:nvGrpSpPr>
        <p:grpSpPr bwMode="auto">
          <a:xfrm>
            <a:off x="3065463" y="3870325"/>
            <a:ext cx="2462212" cy="1385888"/>
            <a:chOff x="2053" y="2495"/>
            <a:chExt cx="1551" cy="873"/>
          </a:xfrm>
        </p:grpSpPr>
        <p:grpSp>
          <p:nvGrpSpPr>
            <p:cNvPr id="137241" name="Group 19"/>
            <p:cNvGrpSpPr>
              <a:grpSpLocks/>
            </p:cNvGrpSpPr>
            <p:nvPr/>
          </p:nvGrpSpPr>
          <p:grpSpPr bwMode="auto">
            <a:xfrm>
              <a:off x="2053" y="2495"/>
              <a:ext cx="1551" cy="289"/>
              <a:chOff x="2112" y="2544"/>
              <a:chExt cx="1551" cy="289"/>
            </a:xfrm>
          </p:grpSpPr>
          <p:sp>
            <p:nvSpPr>
              <p:cNvPr id="137242" name="Text Box 20"/>
              <p:cNvSpPr txBox="1">
                <a:spLocks noChangeArrowheads="1"/>
              </p:cNvSpPr>
              <p:nvPr/>
            </p:nvSpPr>
            <p:spPr bwMode="auto">
              <a:xfrm>
                <a:off x="2112" y="2544"/>
                <a:ext cx="783" cy="289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>
                    <a:solidFill>
                      <a:srgbClr val="000000"/>
                    </a:solidFill>
                  </a:rPr>
                  <a:t>A</a:t>
                </a:r>
                <a:r>
                  <a:rPr lang="en-US" baseline="-25000">
                    <a:solidFill>
                      <a:srgbClr val="000000"/>
                    </a:solidFill>
                  </a:rPr>
                  <a:t>11</a:t>
                </a:r>
                <a:r>
                  <a:rPr lang="en-US">
                    <a:solidFill>
                      <a:srgbClr val="000000"/>
                    </a:solidFill>
                  </a:rPr>
                  <a:t>B</a:t>
                </a:r>
                <a:r>
                  <a:rPr lang="en-US" baseline="-25000">
                    <a:solidFill>
                      <a:srgbClr val="000000"/>
                    </a:solidFill>
                  </a:rPr>
                  <a:t>11</a:t>
                </a: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7243" name="Text Box 21"/>
              <p:cNvSpPr txBox="1">
                <a:spLocks noChangeArrowheads="1"/>
              </p:cNvSpPr>
              <p:nvPr/>
            </p:nvSpPr>
            <p:spPr bwMode="auto">
              <a:xfrm>
                <a:off x="2880" y="2544"/>
                <a:ext cx="783" cy="289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>
                    <a:solidFill>
                      <a:srgbClr val="000000"/>
                    </a:solidFill>
                  </a:rPr>
                  <a:t>A</a:t>
                </a:r>
                <a:r>
                  <a:rPr lang="en-US" baseline="-25000">
                    <a:solidFill>
                      <a:srgbClr val="000000"/>
                    </a:solidFill>
                  </a:rPr>
                  <a:t>11</a:t>
                </a:r>
                <a:r>
                  <a:rPr lang="en-US">
                    <a:solidFill>
                      <a:srgbClr val="000000"/>
                    </a:solidFill>
                  </a:rPr>
                  <a:t>B</a:t>
                </a:r>
                <a:r>
                  <a:rPr lang="en-US" baseline="-25000">
                    <a:solidFill>
                      <a:srgbClr val="000000"/>
                    </a:solidFill>
                  </a:rPr>
                  <a:t>12</a:t>
                </a:r>
              </a:p>
            </p:txBody>
          </p:sp>
        </p:grpSp>
        <p:grpSp>
          <p:nvGrpSpPr>
            <p:cNvPr id="137244" name="Group 22"/>
            <p:cNvGrpSpPr>
              <a:grpSpLocks/>
            </p:cNvGrpSpPr>
            <p:nvPr/>
          </p:nvGrpSpPr>
          <p:grpSpPr bwMode="auto">
            <a:xfrm>
              <a:off x="2053" y="3079"/>
              <a:ext cx="1551" cy="289"/>
              <a:chOff x="2095" y="2978"/>
              <a:chExt cx="1551" cy="289"/>
            </a:xfrm>
          </p:grpSpPr>
          <p:sp>
            <p:nvSpPr>
              <p:cNvPr id="137245" name="Text Box 23"/>
              <p:cNvSpPr txBox="1">
                <a:spLocks noChangeArrowheads="1"/>
              </p:cNvSpPr>
              <p:nvPr/>
            </p:nvSpPr>
            <p:spPr bwMode="auto">
              <a:xfrm>
                <a:off x="2095" y="2978"/>
                <a:ext cx="783" cy="289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>
                    <a:solidFill>
                      <a:srgbClr val="000000"/>
                    </a:solidFill>
                  </a:rPr>
                  <a:t>A</a:t>
                </a:r>
                <a:r>
                  <a:rPr lang="en-US" baseline="-25000">
                    <a:solidFill>
                      <a:srgbClr val="000000"/>
                    </a:solidFill>
                  </a:rPr>
                  <a:t>21</a:t>
                </a:r>
                <a:r>
                  <a:rPr lang="en-US">
                    <a:solidFill>
                      <a:srgbClr val="000000"/>
                    </a:solidFill>
                  </a:rPr>
                  <a:t>B</a:t>
                </a:r>
                <a:r>
                  <a:rPr lang="en-US" baseline="-25000">
                    <a:solidFill>
                      <a:srgbClr val="000000"/>
                    </a:solidFill>
                  </a:rPr>
                  <a:t>11</a:t>
                </a: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7246" name="Text Box 24"/>
              <p:cNvSpPr txBox="1">
                <a:spLocks noChangeArrowheads="1"/>
              </p:cNvSpPr>
              <p:nvPr/>
            </p:nvSpPr>
            <p:spPr bwMode="auto">
              <a:xfrm>
                <a:off x="2863" y="2978"/>
                <a:ext cx="783" cy="289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>
                    <a:solidFill>
                      <a:srgbClr val="000000"/>
                    </a:solidFill>
                  </a:rPr>
                  <a:t>A</a:t>
                </a:r>
                <a:r>
                  <a:rPr lang="en-US" baseline="-25000">
                    <a:solidFill>
                      <a:srgbClr val="000000"/>
                    </a:solidFill>
                  </a:rPr>
                  <a:t>21</a:t>
                </a:r>
                <a:r>
                  <a:rPr lang="en-US">
                    <a:solidFill>
                      <a:srgbClr val="000000"/>
                    </a:solidFill>
                  </a:rPr>
                  <a:t>B</a:t>
                </a:r>
                <a:r>
                  <a:rPr lang="en-US" baseline="-25000">
                    <a:solidFill>
                      <a:srgbClr val="000000"/>
                    </a:solidFill>
                  </a:rPr>
                  <a:t>12</a:t>
                </a:r>
              </a:p>
            </p:txBody>
          </p:sp>
        </p:grpSp>
      </p:grpSp>
      <p:grpSp>
        <p:nvGrpSpPr>
          <p:cNvPr id="137247" name="Group 53"/>
          <p:cNvGrpSpPr>
            <a:grpSpLocks/>
          </p:cNvGrpSpPr>
          <p:nvPr/>
        </p:nvGrpSpPr>
        <p:grpSpPr bwMode="auto">
          <a:xfrm>
            <a:off x="6369050" y="3870325"/>
            <a:ext cx="2462213" cy="1387475"/>
            <a:chOff x="4134" y="2496"/>
            <a:chExt cx="1551" cy="874"/>
          </a:xfrm>
        </p:grpSpPr>
        <p:grpSp>
          <p:nvGrpSpPr>
            <p:cNvPr id="137248" name="Group 27"/>
            <p:cNvGrpSpPr>
              <a:grpSpLocks/>
            </p:cNvGrpSpPr>
            <p:nvPr/>
          </p:nvGrpSpPr>
          <p:grpSpPr bwMode="auto">
            <a:xfrm>
              <a:off x="4134" y="2496"/>
              <a:ext cx="1551" cy="289"/>
              <a:chOff x="4105" y="2544"/>
              <a:chExt cx="1551" cy="289"/>
            </a:xfrm>
          </p:grpSpPr>
          <p:sp>
            <p:nvSpPr>
              <p:cNvPr id="137249" name="Text Box 28"/>
              <p:cNvSpPr txBox="1">
                <a:spLocks noChangeArrowheads="1"/>
              </p:cNvSpPr>
              <p:nvPr/>
            </p:nvSpPr>
            <p:spPr bwMode="auto">
              <a:xfrm>
                <a:off x="4105" y="2544"/>
                <a:ext cx="783" cy="289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>
                    <a:solidFill>
                      <a:srgbClr val="000000"/>
                    </a:solidFill>
                  </a:rPr>
                  <a:t>A</a:t>
                </a:r>
                <a:r>
                  <a:rPr lang="en-US" baseline="-25000">
                    <a:solidFill>
                      <a:srgbClr val="000000"/>
                    </a:solidFill>
                  </a:rPr>
                  <a:t>12</a:t>
                </a:r>
                <a:r>
                  <a:rPr lang="en-US">
                    <a:solidFill>
                      <a:srgbClr val="000000"/>
                    </a:solidFill>
                  </a:rPr>
                  <a:t>B</a:t>
                </a:r>
                <a:r>
                  <a:rPr lang="en-US" baseline="-25000">
                    <a:solidFill>
                      <a:srgbClr val="000000"/>
                    </a:solidFill>
                  </a:rPr>
                  <a:t>21</a:t>
                </a: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7250" name="Text Box 29"/>
              <p:cNvSpPr txBox="1">
                <a:spLocks noChangeArrowheads="1"/>
              </p:cNvSpPr>
              <p:nvPr/>
            </p:nvSpPr>
            <p:spPr bwMode="auto">
              <a:xfrm>
                <a:off x="4873" y="2544"/>
                <a:ext cx="783" cy="289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>
                    <a:solidFill>
                      <a:srgbClr val="000000"/>
                    </a:solidFill>
                  </a:rPr>
                  <a:t>A</a:t>
                </a:r>
                <a:r>
                  <a:rPr lang="en-US" baseline="-25000">
                    <a:solidFill>
                      <a:srgbClr val="000000"/>
                    </a:solidFill>
                  </a:rPr>
                  <a:t>12</a:t>
                </a:r>
                <a:r>
                  <a:rPr lang="en-US">
                    <a:solidFill>
                      <a:srgbClr val="000000"/>
                    </a:solidFill>
                  </a:rPr>
                  <a:t>B</a:t>
                </a:r>
                <a:r>
                  <a:rPr lang="en-US" baseline="-25000">
                    <a:solidFill>
                      <a:srgbClr val="000000"/>
                    </a:solidFill>
                  </a:rPr>
                  <a:t>22</a:t>
                </a:r>
              </a:p>
            </p:txBody>
          </p:sp>
        </p:grpSp>
        <p:grpSp>
          <p:nvGrpSpPr>
            <p:cNvPr id="137251" name="Group 30"/>
            <p:cNvGrpSpPr>
              <a:grpSpLocks/>
            </p:cNvGrpSpPr>
            <p:nvPr/>
          </p:nvGrpSpPr>
          <p:grpSpPr bwMode="auto">
            <a:xfrm>
              <a:off x="4134" y="3081"/>
              <a:ext cx="1551" cy="289"/>
              <a:chOff x="4135" y="2980"/>
              <a:chExt cx="1551" cy="289"/>
            </a:xfrm>
          </p:grpSpPr>
          <p:sp>
            <p:nvSpPr>
              <p:cNvPr id="137252" name="Text Box 31"/>
              <p:cNvSpPr txBox="1">
                <a:spLocks noChangeArrowheads="1"/>
              </p:cNvSpPr>
              <p:nvPr/>
            </p:nvSpPr>
            <p:spPr bwMode="auto">
              <a:xfrm>
                <a:off x="4135" y="2980"/>
                <a:ext cx="783" cy="289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>
                    <a:solidFill>
                      <a:srgbClr val="000000"/>
                    </a:solidFill>
                  </a:rPr>
                  <a:t>A</a:t>
                </a:r>
                <a:r>
                  <a:rPr lang="en-US" baseline="-25000">
                    <a:solidFill>
                      <a:srgbClr val="000000"/>
                    </a:solidFill>
                  </a:rPr>
                  <a:t>22</a:t>
                </a:r>
                <a:r>
                  <a:rPr lang="en-US">
                    <a:solidFill>
                      <a:srgbClr val="000000"/>
                    </a:solidFill>
                  </a:rPr>
                  <a:t>B</a:t>
                </a:r>
                <a:r>
                  <a:rPr lang="en-US" baseline="-25000">
                    <a:solidFill>
                      <a:srgbClr val="000000"/>
                    </a:solidFill>
                  </a:rPr>
                  <a:t>21</a:t>
                </a: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7253" name="Text Box 32"/>
              <p:cNvSpPr txBox="1">
                <a:spLocks noChangeArrowheads="1"/>
              </p:cNvSpPr>
              <p:nvPr/>
            </p:nvSpPr>
            <p:spPr bwMode="auto">
              <a:xfrm>
                <a:off x="4903" y="2980"/>
                <a:ext cx="783" cy="289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>
                    <a:solidFill>
                      <a:srgbClr val="000000"/>
                    </a:solidFill>
                  </a:rPr>
                  <a:t>A</a:t>
                </a:r>
                <a:r>
                  <a:rPr lang="en-US" baseline="-25000">
                    <a:solidFill>
                      <a:srgbClr val="000000"/>
                    </a:solidFill>
                  </a:rPr>
                  <a:t>22</a:t>
                </a:r>
                <a:r>
                  <a:rPr lang="en-US">
                    <a:solidFill>
                      <a:srgbClr val="000000"/>
                    </a:solidFill>
                  </a:rPr>
                  <a:t>B</a:t>
                </a:r>
                <a:r>
                  <a:rPr lang="en-US" baseline="-25000">
                    <a:solidFill>
                      <a:srgbClr val="000000"/>
                    </a:solidFill>
                  </a:rPr>
                  <a:t>22</a:t>
                </a:r>
              </a:p>
            </p:txBody>
          </p:sp>
        </p:grpSp>
      </p:grpSp>
      <p:sp>
        <p:nvSpPr>
          <p:cNvPr id="137254" name="AutoShape 47"/>
          <p:cNvSpPr>
            <a:spLocks noChangeArrowheads="1"/>
          </p:cNvSpPr>
          <p:nvPr/>
        </p:nvSpPr>
        <p:spPr bwMode="auto">
          <a:xfrm>
            <a:off x="2970213" y="3868738"/>
            <a:ext cx="2566987" cy="1333500"/>
          </a:xfrm>
          <a:prstGeom prst="bracketPair">
            <a:avLst>
              <a:gd name="adj" fmla="val 6981"/>
            </a:avLst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137255" name="AutoShape 48"/>
          <p:cNvSpPr>
            <a:spLocks noChangeArrowheads="1"/>
          </p:cNvSpPr>
          <p:nvPr/>
        </p:nvSpPr>
        <p:spPr bwMode="auto">
          <a:xfrm>
            <a:off x="6243638" y="3870325"/>
            <a:ext cx="2566987" cy="1333500"/>
          </a:xfrm>
          <a:prstGeom prst="bracketPair">
            <a:avLst>
              <a:gd name="adj" fmla="val 6981"/>
            </a:avLst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137256" name="AutoShape 49"/>
          <p:cNvSpPr>
            <a:spLocks noChangeArrowheads="1"/>
          </p:cNvSpPr>
          <p:nvPr/>
        </p:nvSpPr>
        <p:spPr bwMode="auto">
          <a:xfrm>
            <a:off x="228600" y="2135188"/>
            <a:ext cx="1792288" cy="1238250"/>
          </a:xfrm>
          <a:prstGeom prst="bracketPair">
            <a:avLst>
              <a:gd name="adj" fmla="val 6981"/>
            </a:avLst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7257" name="AutoShape 50"/>
          <p:cNvSpPr>
            <a:spLocks noChangeArrowheads="1"/>
          </p:cNvSpPr>
          <p:nvPr/>
        </p:nvSpPr>
        <p:spPr bwMode="auto">
          <a:xfrm>
            <a:off x="3387725" y="2135188"/>
            <a:ext cx="1792288" cy="1238250"/>
          </a:xfrm>
          <a:prstGeom prst="bracketPair">
            <a:avLst>
              <a:gd name="adj" fmla="val 6981"/>
            </a:avLst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7258" name="AutoShape 51"/>
          <p:cNvSpPr>
            <a:spLocks noChangeArrowheads="1"/>
          </p:cNvSpPr>
          <p:nvPr/>
        </p:nvSpPr>
        <p:spPr bwMode="auto">
          <a:xfrm>
            <a:off x="6624638" y="2135188"/>
            <a:ext cx="1792287" cy="1238250"/>
          </a:xfrm>
          <a:prstGeom prst="bracketPair">
            <a:avLst>
              <a:gd name="adj" fmla="val 6981"/>
            </a:avLst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8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50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lded Corner 11"/>
          <p:cNvSpPr/>
          <p:nvPr/>
        </p:nvSpPr>
        <p:spPr>
          <a:xfrm>
            <a:off x="381000" y="1371600"/>
            <a:ext cx="8153400" cy="4648200"/>
          </a:xfrm>
          <a:prstGeom prst="foldedCorner">
            <a:avLst>
              <a:gd name="adj" fmla="val 9742"/>
            </a:avLst>
          </a:prstGeom>
          <a:blipFill>
            <a:blip r:embed="rId3"/>
            <a:tile tx="0" ty="0" sx="100000" sy="100000" flip="none" algn="tl"/>
          </a:blip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91440"/>
          <a:lstStyle/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template &lt;typename T&gt;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void MMult(T *C, T *A, T *B, int n) {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  T * D = new T[n*n];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  //</a:t>
            </a:r>
            <a:r>
              <a:rPr lang="en-US" sz="20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base case &amp; partition matrices</a:t>
            </a:r>
            <a:endParaRPr lang="en-US" sz="2000">
              <a:solidFill>
                <a:srgbClr val="827F77"/>
              </a:solidFill>
              <a:latin typeface="Lucida Sans Typewriter" charset="0"/>
              <a:ea typeface="Lucida Sans Typewriter" charset="0"/>
              <a:cs typeface="Lucida Sans Typewriter" charset="0"/>
              <a:sym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  <a:r>
              <a:rPr lang="en-US" sz="22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cilk_spawn</a:t>
            </a: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MMult(C11, A11, B11, n/2);</a:t>
            </a:r>
            <a:r>
              <a:rPr lang="en-US" sz="22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22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cilk_spawn</a:t>
            </a: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MMult(C12, A11, B12, n/2);</a:t>
            </a:r>
            <a:r>
              <a:rPr lang="en-US" sz="22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22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cilk_spawn</a:t>
            </a: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MMult(C22, A21, B12, n/2);</a:t>
            </a:r>
            <a:r>
              <a:rPr lang="en-US" sz="22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22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cilk_spawn</a:t>
            </a: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MMult(C21, A21, B11, n/2);</a:t>
            </a:r>
            <a:r>
              <a:rPr lang="en-US" sz="22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22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cilk_spawn</a:t>
            </a: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MMult(D11, A12, B21, n/2);</a:t>
            </a:r>
            <a:r>
              <a:rPr lang="en-US" sz="22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22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cilk_spawn</a:t>
            </a: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MMult(D12, A12, B22, n/2);</a:t>
            </a:r>
            <a:r>
              <a:rPr lang="en-US" sz="22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22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cilk_spawn</a:t>
            </a: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MMult(D22, A22, B22, n/2);</a:t>
            </a:r>
            <a:r>
              <a:rPr lang="en-US" sz="22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2200">
                <a:solidFill>
                  <a:srgbClr val="FF0000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         </a:t>
            </a: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MMult(D21, A22, B21, n/2);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22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cilk_sync</a:t>
            </a: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MAdd(C, D, n); </a:t>
            </a:r>
            <a:r>
              <a:rPr lang="en-US" sz="22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// C += D;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}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D&amp;C Matrix Multiplication</a:t>
            </a:r>
            <a:endParaRPr lang="en-US" sz="4400">
              <a:solidFill>
                <a:schemeClr val="accent2"/>
              </a:solidFill>
            </a:endParaRPr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>
            <a:off x="6019800" y="2805113"/>
            <a:ext cx="2667000" cy="1204912"/>
          </a:xfrm>
          <a:prstGeom prst="wedgeRoundRectCallout">
            <a:avLst>
              <a:gd name="adj1" fmla="val -111069"/>
              <a:gd name="adj2" fmla="val -108102"/>
              <a:gd name="adj3" fmla="val 16667"/>
            </a:avLst>
          </a:prstGeom>
          <a:solidFill>
            <a:schemeClr val="hlink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tIns="91440" bIns="0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i="1">
                <a:solidFill>
                  <a:schemeClr val="tx1"/>
                </a:solidFill>
              </a:rPr>
              <a:t>Row/column length of matrices</a:t>
            </a:r>
          </a:p>
        </p:txBody>
      </p:sp>
      <p:sp>
        <p:nvSpPr>
          <p:cNvPr id="10" name="AutoShape 9"/>
          <p:cNvSpPr>
            <a:spLocks noChangeArrowheads="1"/>
          </p:cNvSpPr>
          <p:nvPr/>
        </p:nvSpPr>
        <p:spPr bwMode="auto">
          <a:xfrm>
            <a:off x="4724400" y="4343400"/>
            <a:ext cx="2514600" cy="1571625"/>
          </a:xfrm>
          <a:prstGeom prst="wedgeRoundRectCallout">
            <a:avLst>
              <a:gd name="adj1" fmla="val -103852"/>
              <a:gd name="adj2" fmla="val -143838"/>
              <a:gd name="adj3" fmla="val 16667"/>
            </a:avLst>
          </a:prstGeom>
          <a:solidFill>
            <a:schemeClr val="hlink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tIns="91440" bIns="0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i="1" dirty="0">
                <a:solidFill>
                  <a:schemeClr val="tx1"/>
                </a:solidFill>
                <a:ea typeface="+mn-ea"/>
                <a:cs typeface="+mn-cs"/>
              </a:rPr>
              <a:t>Determine </a:t>
            </a:r>
            <a:r>
              <a:rPr lang="en-US" i="1" dirty="0" err="1">
                <a:solidFill>
                  <a:schemeClr val="tx1"/>
                </a:solidFill>
                <a:ea typeface="+mn-ea"/>
                <a:cs typeface="+mn-cs"/>
              </a:rPr>
              <a:t>submatrices</a:t>
            </a:r>
            <a:r>
              <a:rPr lang="en-US" i="1" dirty="0">
                <a:solidFill>
                  <a:schemeClr val="tx1"/>
                </a:solidFill>
                <a:ea typeface="+mn-ea"/>
                <a:cs typeface="+mn-cs"/>
              </a:rPr>
              <a:t> by  index calculation</a:t>
            </a:r>
          </a:p>
        </p:txBody>
      </p:sp>
      <p:sp>
        <p:nvSpPr>
          <p:cNvPr id="11" name="AutoShape 9"/>
          <p:cNvSpPr>
            <a:spLocks noChangeArrowheads="1"/>
          </p:cNvSpPr>
          <p:nvPr/>
        </p:nvSpPr>
        <p:spPr bwMode="auto">
          <a:xfrm>
            <a:off x="762000" y="3886200"/>
            <a:ext cx="2819400" cy="835025"/>
          </a:xfrm>
          <a:prstGeom prst="wedgeRoundRectCallout">
            <a:avLst>
              <a:gd name="adj1" fmla="val -33444"/>
              <a:gd name="adj2" fmla="val -203801"/>
              <a:gd name="adj3" fmla="val 16667"/>
            </a:avLst>
          </a:prstGeom>
          <a:solidFill>
            <a:schemeClr val="hlink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tIns="91440" bIns="0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i="1" dirty="0">
                <a:solidFill>
                  <a:schemeClr val="tx1"/>
                </a:solidFill>
                <a:ea typeface="+mn-ea"/>
                <a:cs typeface="+mn-cs"/>
              </a:rPr>
              <a:t>Coarsen for efficiency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 autoUpdateAnimBg="0"/>
      <p:bldP spid="10" grpId="0" animBg="1" autoUpdateAnimBg="0"/>
      <p:bldP spid="11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lded Corner 11"/>
          <p:cNvSpPr>
            <a:spLocks noChangeArrowheads="1"/>
          </p:cNvSpPr>
          <p:nvPr/>
        </p:nvSpPr>
        <p:spPr bwMode="auto">
          <a:xfrm>
            <a:off x="381000" y="1371600"/>
            <a:ext cx="8153400" cy="4648200"/>
          </a:xfrm>
          <a:prstGeom prst="foldedCorner">
            <a:avLst>
              <a:gd name="adj" fmla="val 9741"/>
            </a:avLst>
          </a:prstGeom>
          <a:solidFill>
            <a:srgbClr val="FFCC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tIns="91440"/>
          <a:lstStyle/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template &lt;typename T&gt;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void MMult(T *C, T *A, T *B, int n) {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  T * D = new T[n*n];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  //</a:t>
            </a:r>
            <a:r>
              <a:rPr lang="en-US" sz="20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base case &amp; partition matrices</a:t>
            </a:r>
            <a:endParaRPr lang="en-US" sz="2000">
              <a:solidFill>
                <a:srgbClr val="827F77"/>
              </a:solidFill>
              <a:latin typeface="Lucida Sans Typewriter" charset="0"/>
              <a:ea typeface="Lucida Sans Typewriter" charset="0"/>
              <a:cs typeface="Lucida Sans Typewriter" charset="0"/>
              <a:sym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  <a:r>
              <a:rPr lang="en-US" sz="22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cilk_spawn</a:t>
            </a: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MMult(C11, A11, B11, n/2);</a:t>
            </a:r>
            <a:r>
              <a:rPr lang="en-US" sz="22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22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cilk_spawn</a:t>
            </a: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MMult(C12, A11, B12, n/2);</a:t>
            </a:r>
            <a:r>
              <a:rPr lang="en-US" sz="22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22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cilk_spawn</a:t>
            </a: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MMult(C22, A21, B12, n/2);</a:t>
            </a:r>
            <a:r>
              <a:rPr lang="en-US" sz="22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22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cilk_spawn</a:t>
            </a: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MMult(C21, A21, B11, n/2);</a:t>
            </a:r>
            <a:r>
              <a:rPr lang="en-US" sz="22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22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cilk_spawn</a:t>
            </a: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MMult(D11, A12, B21, n/2);</a:t>
            </a:r>
            <a:r>
              <a:rPr lang="en-US" sz="22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22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cilk_spawn</a:t>
            </a: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MMult(D12, A12, B22, n/2);</a:t>
            </a:r>
            <a:r>
              <a:rPr lang="en-US" sz="22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22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cilk_spawn</a:t>
            </a: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MMult(D22, A22, B22, n/2);</a:t>
            </a:r>
            <a:r>
              <a:rPr lang="en-US" sz="22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2200">
                <a:solidFill>
                  <a:srgbClr val="FF0000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         </a:t>
            </a: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MMult(D21, A22, B21, n/2);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22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cilk_sync</a:t>
            </a: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MAdd(C, D, n); </a:t>
            </a:r>
            <a:r>
              <a:rPr lang="en-US" sz="22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// C += D;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}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Matrix Addition</a:t>
            </a:r>
          </a:p>
        </p:txBody>
      </p:sp>
      <p:sp>
        <p:nvSpPr>
          <p:cNvPr id="7" name="Folded Corner 6"/>
          <p:cNvSpPr/>
          <p:nvPr/>
        </p:nvSpPr>
        <p:spPr>
          <a:xfrm>
            <a:off x="1905000" y="3962400"/>
            <a:ext cx="7010400" cy="2590800"/>
          </a:xfrm>
          <a:prstGeom prst="foldedCorner">
            <a:avLst>
              <a:gd name="adj" fmla="val 9742"/>
            </a:avLst>
          </a:prstGeom>
          <a:blipFill>
            <a:blip r:embed="rId3"/>
            <a:tile tx="0" ty="0" sx="100000" sy="100000" flip="none" algn="tl"/>
          </a:blip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91440"/>
          <a:lstStyle/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template &lt;typename T&gt;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void MAdd(T *C, T *D, int n) {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FF0000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22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cilk_for</a:t>
            </a: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(int i=0; i&lt;n; ++i) {</a:t>
            </a:r>
            <a:endParaRPr lang="en-US" sz="2200" i="1">
              <a:solidFill>
                <a:srgbClr val="827F77"/>
              </a:solidFill>
              <a:latin typeface="Lucida Sans Typewriter" charset="0"/>
              <a:ea typeface="Lucida Sans Typewriter" charset="0"/>
              <a:cs typeface="Lucida Sans Typewriter" charset="0"/>
              <a:sym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  </a:t>
            </a:r>
            <a:r>
              <a:rPr lang="en-US" sz="22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cilk_for</a:t>
            </a: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(int j=0; j&lt;n; ++j) {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     C[n*i+j] += D[n*i+j];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  }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}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}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Analysis of Matrix Addition</a:t>
            </a:r>
          </a:p>
        </p:txBody>
      </p:sp>
      <p:sp>
        <p:nvSpPr>
          <p:cNvPr id="11" name="Folded Corner 10"/>
          <p:cNvSpPr/>
          <p:nvPr/>
        </p:nvSpPr>
        <p:spPr>
          <a:xfrm>
            <a:off x="1066800" y="1295400"/>
            <a:ext cx="7010400" cy="2590800"/>
          </a:xfrm>
          <a:prstGeom prst="foldedCorner">
            <a:avLst>
              <a:gd name="adj" fmla="val 9742"/>
            </a:avLst>
          </a:prstGeom>
          <a:blipFill>
            <a:blip r:embed="rId3"/>
            <a:tile tx="0" ty="0" sx="100000" sy="100000" flip="none" algn="tl"/>
          </a:blip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91440"/>
          <a:lstStyle/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template &lt;typename T&gt;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void MAdd(T *C, T *D, int n) {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FF0000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22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cilk_for</a:t>
            </a: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(int i=0; i&lt;n; ++i) {</a:t>
            </a:r>
            <a:endParaRPr lang="en-US" sz="2200" i="1">
              <a:solidFill>
                <a:srgbClr val="827F77"/>
              </a:solidFill>
              <a:latin typeface="Lucida Sans Typewriter" charset="0"/>
              <a:ea typeface="Lucida Sans Typewriter" charset="0"/>
              <a:cs typeface="Lucida Sans Typewriter" charset="0"/>
              <a:sym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  </a:t>
            </a:r>
            <a:r>
              <a:rPr lang="en-US" sz="22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cilk_for</a:t>
            </a: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(int j=0; j&lt;n; ++j) {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     C[n*i+j] += D[n*i+j];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  }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}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}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62000" y="4052888"/>
            <a:ext cx="4495800" cy="519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indent="2408238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l-GR">
                <a:solidFill>
                  <a:srgbClr val="000000"/>
                </a:solidFill>
              </a:rPr>
              <a:t>Θ</a:t>
            </a:r>
            <a:r>
              <a:rPr lang="en-US">
                <a:solidFill>
                  <a:srgbClr val="000000"/>
                </a:solidFill>
              </a:rPr>
              <a:t>(n</a:t>
            </a:r>
            <a:r>
              <a:rPr lang="en-US" baseline="30000">
                <a:solidFill>
                  <a:srgbClr val="000000"/>
                </a:solidFill>
              </a:rPr>
              <a:t>2</a:t>
            </a:r>
            <a:r>
              <a:rPr lang="en-US">
                <a:solidFill>
                  <a:srgbClr val="000000"/>
                </a:solidFill>
              </a:rPr>
              <a:t>) 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2000" y="4567238"/>
            <a:ext cx="2971800" cy="519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i="1">
                <a:solidFill>
                  <a:srgbClr val="0085BC"/>
                </a:solidFill>
              </a:rPr>
              <a:t>Span:</a:t>
            </a:r>
            <a:r>
              <a:rPr lang="en-US" b="1">
                <a:solidFill>
                  <a:srgbClr val="0085BC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A</a:t>
            </a:r>
            <a:r>
              <a:rPr lang="en-US" baseline="-25000">
                <a:solidFill>
                  <a:srgbClr val="000000"/>
                </a:solidFill>
              </a:rPr>
              <a:t>∞</a:t>
            </a:r>
            <a:r>
              <a:rPr lang="en-US">
                <a:solidFill>
                  <a:srgbClr val="000000"/>
                </a:solidFill>
              </a:rPr>
              <a:t>(n) =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2000" y="4038600"/>
            <a:ext cx="3962400" cy="519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b="1" i="1" dirty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Work:</a:t>
            </a:r>
            <a:r>
              <a:rPr lang="en-US" b="1" dirty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A</a:t>
            </a:r>
            <a:r>
              <a:rPr lang="en-US" baseline="-250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1</a:t>
            </a:r>
            <a:r>
              <a:rPr lang="en-US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(n) =</a:t>
            </a:r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2000" y="4572000"/>
            <a:ext cx="4800600" cy="519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indent="2454275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l-GR">
                <a:solidFill>
                  <a:srgbClr val="000000"/>
                </a:solidFill>
              </a:rPr>
              <a:t>Θ</a:t>
            </a:r>
            <a:r>
              <a:rPr lang="en-US">
                <a:solidFill>
                  <a:srgbClr val="000000"/>
                </a:solidFill>
              </a:rPr>
              <a:t>(lg n)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43368" name="Rectangle 8"/>
          <p:cNvSpPr>
            <a:spLocks noChangeArrowheads="1"/>
          </p:cNvSpPr>
          <p:nvPr/>
        </p:nvSpPr>
        <p:spPr bwMode="auto">
          <a:xfrm>
            <a:off x="3200400" y="4419600"/>
            <a:ext cx="2057400" cy="1143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10" name="AutoShape 9"/>
          <p:cNvSpPr>
            <a:spLocks noChangeArrowheads="1"/>
          </p:cNvSpPr>
          <p:nvPr/>
        </p:nvSpPr>
        <p:spPr bwMode="auto">
          <a:xfrm>
            <a:off x="4953000" y="4953000"/>
            <a:ext cx="3886200" cy="1571625"/>
          </a:xfrm>
          <a:prstGeom prst="wedgeRoundRectCallout">
            <a:avLst>
              <a:gd name="adj1" fmla="val -71241"/>
              <a:gd name="adj2" fmla="val -39597"/>
              <a:gd name="adj3" fmla="val 16667"/>
            </a:avLst>
          </a:prstGeom>
          <a:solidFill>
            <a:schemeClr val="hlink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tIns="91440" bIns="0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i="1">
                <a:solidFill>
                  <a:schemeClr val="tx1"/>
                </a:solidFill>
              </a:rPr>
              <a:t>Nested cilk_for statements have the same </a:t>
            </a:r>
            <a:r>
              <a:rPr lang="en-US">
                <a:solidFill>
                  <a:schemeClr val="tx1"/>
                </a:solidFill>
              </a:rPr>
              <a:t>Θ(lg n) </a:t>
            </a:r>
            <a:r>
              <a:rPr lang="en-US" i="1">
                <a:solidFill>
                  <a:schemeClr val="tx1"/>
                </a:solidFill>
              </a:rPr>
              <a:t>span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0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Work of Matrix Multiplication</a:t>
            </a:r>
            <a:endParaRPr lang="en-US" sz="4400">
              <a:solidFill>
                <a:schemeClr val="accent2"/>
              </a:solidFill>
            </a:endParaRPr>
          </a:p>
        </p:txBody>
      </p:sp>
      <p:sp>
        <p:nvSpPr>
          <p:cNvPr id="6" name="Folded Corner 5"/>
          <p:cNvSpPr/>
          <p:nvPr/>
        </p:nvSpPr>
        <p:spPr>
          <a:xfrm>
            <a:off x="533400" y="1219200"/>
            <a:ext cx="8153400" cy="3733800"/>
          </a:xfrm>
          <a:prstGeom prst="foldedCorner">
            <a:avLst>
              <a:gd name="adj" fmla="val 9742"/>
            </a:avLst>
          </a:prstGeom>
          <a:blipFill>
            <a:blip r:embed="rId3"/>
            <a:tile tx="0" ty="0" sx="100000" sy="100000" flip="none" algn="tl"/>
          </a:blip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91440"/>
          <a:lstStyle/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template &lt;typename T&gt;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void MMult(T *C, T *A, T *B, int n) {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 T * D = new T [n*n];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  //</a:t>
            </a:r>
            <a:r>
              <a:rPr lang="en-US" sz="20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base case &amp; partition matrices</a:t>
            </a:r>
            <a:endParaRPr lang="en-US" sz="2000">
              <a:solidFill>
                <a:srgbClr val="827F77"/>
              </a:solidFill>
              <a:latin typeface="Lucida Sans Typewriter" charset="0"/>
              <a:ea typeface="Lucida Sans Typewriter" charset="0"/>
              <a:cs typeface="Lucida Sans Typewriter" charset="0"/>
              <a:sym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  <a:r>
              <a:rPr lang="en-US" sz="22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cilk_spawn</a:t>
            </a: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MMult(C11, A11, B11, n/2);</a:t>
            </a:r>
            <a:r>
              <a:rPr lang="en-US" sz="22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22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cilk_spawn</a:t>
            </a: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MMult(C12, A11, B12, n/2);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2200">
                <a:solidFill>
                  <a:srgbClr val="827F77"/>
                </a:solidFill>
                <a:sym typeface="Times New Roman" pitchFamily="18" charset="0"/>
              </a:rPr>
              <a:t>⋮</a:t>
            </a:r>
            <a:r>
              <a:rPr lang="en-US" sz="22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cilk_spawn</a:t>
            </a: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MMult(D22, A22, B22, n/2);</a:t>
            </a:r>
            <a:r>
              <a:rPr lang="en-US" sz="22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2200">
                <a:solidFill>
                  <a:srgbClr val="FF0000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         </a:t>
            </a: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MMult(D21, A22, B21, n/2);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22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cilk_sync</a:t>
            </a: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MAdd(C, D, n); </a:t>
            </a:r>
            <a:r>
              <a:rPr lang="en-US" sz="22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// C += D;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62000" y="5181600"/>
            <a:ext cx="7543800" cy="519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112963" indent="401638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8M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(n/2) + A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(n) + </a:t>
            </a:r>
            <a:r>
              <a:rPr lang="el-GR">
                <a:solidFill>
                  <a:srgbClr val="000000"/>
                </a:solidFill>
              </a:rPr>
              <a:t>Θ</a:t>
            </a:r>
            <a:r>
              <a:rPr lang="en-US">
                <a:solidFill>
                  <a:srgbClr val="000000"/>
                </a:solidFill>
              </a:rPr>
              <a:t>(1)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62000" y="5643563"/>
            <a:ext cx="7543800" cy="519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2112963" algn="l"/>
              </a:tabLst>
            </a:pPr>
            <a:r>
              <a:rPr lang="en-US">
                <a:solidFill>
                  <a:srgbClr val="000000"/>
                </a:solidFill>
              </a:rPr>
              <a:t>	= 8M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(n/2) +</a:t>
            </a:r>
            <a:r>
              <a:rPr lang="el-GR">
                <a:solidFill>
                  <a:srgbClr val="000000"/>
                </a:solidFill>
              </a:rPr>
              <a:t> Θ</a:t>
            </a:r>
            <a:r>
              <a:rPr lang="en-US">
                <a:solidFill>
                  <a:srgbClr val="000000"/>
                </a:solidFill>
              </a:rPr>
              <a:t>(n</a:t>
            </a:r>
            <a:r>
              <a:rPr lang="en-US" baseline="30000">
                <a:solidFill>
                  <a:srgbClr val="000000"/>
                </a:solidFill>
              </a:rPr>
              <a:t>2</a:t>
            </a:r>
            <a:r>
              <a:rPr lang="en-US">
                <a:solidFill>
                  <a:srgbClr val="000000"/>
                </a:solidFill>
              </a:rPr>
              <a:t>)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2000" y="6105525"/>
            <a:ext cx="75438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2112963" algn="l"/>
              </a:tabLst>
            </a:pPr>
            <a:r>
              <a:rPr lang="en-US">
                <a:solidFill>
                  <a:srgbClr val="000000"/>
                </a:solidFill>
              </a:rPr>
              <a:t>	= </a:t>
            </a:r>
            <a:r>
              <a:rPr lang="el-GR">
                <a:solidFill>
                  <a:srgbClr val="000000"/>
                </a:solidFill>
              </a:rPr>
              <a:t>Θ</a:t>
            </a:r>
            <a:r>
              <a:rPr lang="en-US">
                <a:solidFill>
                  <a:srgbClr val="000000"/>
                </a:solidFill>
              </a:rPr>
              <a:t>(n</a:t>
            </a:r>
            <a:r>
              <a:rPr lang="en-US" baseline="30000">
                <a:solidFill>
                  <a:srgbClr val="000000"/>
                </a:solidFill>
              </a:rPr>
              <a:t>3</a:t>
            </a:r>
            <a:r>
              <a:rPr lang="en-US">
                <a:solidFill>
                  <a:srgbClr val="000000"/>
                </a:solidFill>
              </a:rPr>
              <a:t>)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>
            <a:spLocks noChangeArrowheads="1"/>
          </p:cNvSpPr>
          <p:nvPr/>
        </p:nvSpPr>
        <p:spPr bwMode="auto">
          <a:xfrm>
            <a:off x="4267200" y="2439988"/>
            <a:ext cx="3886200" cy="1484312"/>
          </a:xfrm>
          <a:prstGeom prst="wedgeRoundRectCallout">
            <a:avLst>
              <a:gd name="adj1" fmla="val -28431"/>
              <a:gd name="adj2" fmla="val 155181"/>
              <a:gd name="adj3" fmla="val 16667"/>
            </a:avLst>
          </a:prstGeom>
          <a:solidFill>
            <a:srgbClr val="EED0DE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>
                <a:solidFill>
                  <a:schemeClr val="tx2"/>
                </a:solidFill>
              </a:rPr>
              <a:t>CASE 1: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n</a:t>
            </a:r>
            <a:r>
              <a:rPr lang="en-US" baseline="30000">
                <a:solidFill>
                  <a:srgbClr val="000000"/>
                </a:solidFill>
              </a:rPr>
              <a:t>log</a:t>
            </a:r>
            <a:r>
              <a:rPr lang="en-US" sz="2400" baseline="10000">
                <a:solidFill>
                  <a:srgbClr val="000000"/>
                </a:solidFill>
              </a:rPr>
              <a:t>b</a:t>
            </a:r>
            <a:r>
              <a:rPr lang="en-US" baseline="30000">
                <a:solidFill>
                  <a:srgbClr val="000000"/>
                </a:solidFill>
              </a:rPr>
              <a:t>a </a:t>
            </a:r>
            <a:r>
              <a:rPr lang="en-US">
                <a:solidFill>
                  <a:srgbClr val="000000"/>
                </a:solidFill>
              </a:rPr>
              <a:t>= n</a:t>
            </a:r>
            <a:r>
              <a:rPr lang="en-US" baseline="30000">
                <a:solidFill>
                  <a:srgbClr val="000000"/>
                </a:solidFill>
              </a:rPr>
              <a:t>log</a:t>
            </a:r>
            <a:r>
              <a:rPr lang="en-US" sz="2400" baseline="10000">
                <a:solidFill>
                  <a:srgbClr val="000000"/>
                </a:solidFill>
              </a:rPr>
              <a:t>2</a:t>
            </a:r>
            <a:r>
              <a:rPr lang="en-US" baseline="30000">
                <a:solidFill>
                  <a:srgbClr val="000000"/>
                </a:solidFill>
              </a:rPr>
              <a:t>8 </a:t>
            </a:r>
            <a:r>
              <a:rPr lang="en-US">
                <a:solidFill>
                  <a:srgbClr val="000000"/>
                </a:solidFill>
              </a:rPr>
              <a:t>= n</a:t>
            </a:r>
            <a:r>
              <a:rPr lang="en-US" baseline="30000">
                <a:solidFill>
                  <a:srgbClr val="000000"/>
                </a:solidFill>
              </a:rPr>
              <a:t>3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f(n) = </a:t>
            </a:r>
            <a:r>
              <a:rPr lang="el-GR">
                <a:solidFill>
                  <a:srgbClr val="000000"/>
                </a:solidFill>
              </a:rPr>
              <a:t>Θ</a:t>
            </a:r>
            <a:r>
              <a:rPr lang="en-US">
                <a:solidFill>
                  <a:srgbClr val="000000"/>
                </a:solidFill>
              </a:rPr>
              <a:t>(n</a:t>
            </a:r>
            <a:r>
              <a:rPr lang="en-US" baseline="30000">
                <a:solidFill>
                  <a:srgbClr val="000000"/>
                </a:solidFill>
              </a:rPr>
              <a:t>2</a:t>
            </a:r>
            <a:r>
              <a:rPr lang="en-US">
                <a:solidFill>
                  <a:srgbClr val="000000"/>
                </a:solidFill>
              </a:rPr>
              <a:t>)</a:t>
            </a:r>
            <a:endParaRPr lang="en-US" baseline="30000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2000" y="5181600"/>
            <a:ext cx="75438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112963" indent="-211296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b="1" i="1" dirty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Work:</a:t>
            </a:r>
            <a:r>
              <a:rPr lang="en-US" b="1" dirty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M</a:t>
            </a:r>
            <a:r>
              <a:rPr lang="en-US" baseline="-250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1</a:t>
            </a:r>
            <a:r>
              <a:rPr lang="en-US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(n)	=</a:t>
            </a:r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 animBg="1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Span of Matrix Multiplication</a:t>
            </a:r>
            <a:endParaRPr lang="en-US" sz="4400">
              <a:solidFill>
                <a:schemeClr val="accent2"/>
              </a:solidFill>
            </a:endParaRPr>
          </a:p>
        </p:txBody>
      </p:sp>
      <p:sp>
        <p:nvSpPr>
          <p:cNvPr id="6" name="Folded Corner 5"/>
          <p:cNvSpPr/>
          <p:nvPr/>
        </p:nvSpPr>
        <p:spPr>
          <a:xfrm>
            <a:off x="609600" y="1219200"/>
            <a:ext cx="8153400" cy="3733800"/>
          </a:xfrm>
          <a:prstGeom prst="foldedCorner">
            <a:avLst>
              <a:gd name="adj" fmla="val 9742"/>
            </a:avLst>
          </a:prstGeom>
          <a:blipFill>
            <a:blip r:embed="rId3"/>
            <a:tile tx="0" ty="0" sx="100000" sy="100000" flip="none" algn="tl"/>
          </a:blip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91440"/>
          <a:lstStyle/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template &lt;typename T&gt;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void MMult(T *C, T *A, T *B, int n) {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 T * D = new T [n*n];</a:t>
            </a:r>
            <a:r>
              <a:rPr lang="en-US" sz="20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  //</a:t>
            </a:r>
            <a:r>
              <a:rPr lang="en-US" sz="20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base case &amp; partition matrices</a:t>
            </a:r>
            <a:endParaRPr lang="en-US" sz="2000">
              <a:solidFill>
                <a:srgbClr val="827F77"/>
              </a:solidFill>
              <a:latin typeface="Lucida Sans Typewriter" charset="0"/>
              <a:ea typeface="Lucida Sans Typewriter" charset="0"/>
              <a:cs typeface="Lucida Sans Typewriter" charset="0"/>
              <a:sym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  <a:r>
              <a:rPr lang="en-US" sz="22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cilk_spawn</a:t>
            </a: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MMult(C11, A11, B11, n/2);</a:t>
            </a:r>
            <a:r>
              <a:rPr lang="en-US" sz="22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22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cilk_spawn</a:t>
            </a: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MMult(C12, A11, B12, n/2);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2200">
                <a:solidFill>
                  <a:srgbClr val="827F77"/>
                </a:solidFill>
                <a:sym typeface="Times New Roman" pitchFamily="18" charset="0"/>
              </a:rPr>
              <a:t>⋮</a:t>
            </a:r>
            <a:r>
              <a:rPr lang="en-US" sz="22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cilk_spawn</a:t>
            </a: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MMult(D22, A22, B22, n/2);</a:t>
            </a:r>
            <a:r>
              <a:rPr lang="en-US" sz="22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2200">
                <a:solidFill>
                  <a:srgbClr val="FF0000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         </a:t>
            </a: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MMult(D21, A22, B21, n/2);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22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cilk_sync</a:t>
            </a: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MAdd(C, D, n, size); </a:t>
            </a:r>
            <a:r>
              <a:rPr lang="en-US" sz="22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// C += D;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62000" y="5181600"/>
            <a:ext cx="75438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112963" indent="401638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M</a:t>
            </a:r>
            <a:r>
              <a:rPr lang="en-US" baseline="-25000">
                <a:solidFill>
                  <a:srgbClr val="000000"/>
                </a:solidFill>
              </a:rPr>
              <a:t>∞</a:t>
            </a:r>
            <a:r>
              <a:rPr lang="en-US">
                <a:solidFill>
                  <a:srgbClr val="000000"/>
                </a:solidFill>
              </a:rPr>
              <a:t>(n/2) + A</a:t>
            </a:r>
            <a:r>
              <a:rPr lang="en-US" baseline="-25000">
                <a:solidFill>
                  <a:srgbClr val="000000"/>
                </a:solidFill>
              </a:rPr>
              <a:t>∞</a:t>
            </a:r>
            <a:r>
              <a:rPr lang="en-US">
                <a:solidFill>
                  <a:srgbClr val="000000"/>
                </a:solidFill>
              </a:rPr>
              <a:t>(n) + </a:t>
            </a:r>
            <a:r>
              <a:rPr lang="el-GR">
                <a:solidFill>
                  <a:srgbClr val="000000"/>
                </a:solidFill>
              </a:rPr>
              <a:t>Θ</a:t>
            </a:r>
            <a:r>
              <a:rPr lang="en-US">
                <a:solidFill>
                  <a:srgbClr val="000000"/>
                </a:solidFill>
              </a:rPr>
              <a:t>(1)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0" y="5643563"/>
            <a:ext cx="75438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2112963" algn="l"/>
              </a:tabLst>
            </a:pPr>
            <a:r>
              <a:rPr lang="en-US">
                <a:solidFill>
                  <a:srgbClr val="000000"/>
                </a:solidFill>
              </a:rPr>
              <a:t>	= M</a:t>
            </a:r>
            <a:r>
              <a:rPr lang="en-US" baseline="-25000">
                <a:solidFill>
                  <a:srgbClr val="000000"/>
                </a:solidFill>
              </a:rPr>
              <a:t>∞</a:t>
            </a:r>
            <a:r>
              <a:rPr lang="en-US">
                <a:solidFill>
                  <a:srgbClr val="000000"/>
                </a:solidFill>
              </a:rPr>
              <a:t>(n/2) +</a:t>
            </a:r>
            <a:r>
              <a:rPr lang="el-GR">
                <a:solidFill>
                  <a:srgbClr val="000000"/>
                </a:solidFill>
              </a:rPr>
              <a:t> Θ</a:t>
            </a:r>
            <a:r>
              <a:rPr lang="en-US">
                <a:solidFill>
                  <a:srgbClr val="000000"/>
                </a:solidFill>
              </a:rPr>
              <a:t>(lg n)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2000" y="6105525"/>
            <a:ext cx="75438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2112963" algn="l"/>
              </a:tabLst>
            </a:pPr>
            <a:r>
              <a:rPr lang="en-US">
                <a:solidFill>
                  <a:srgbClr val="000000"/>
                </a:solidFill>
              </a:rPr>
              <a:t>	= </a:t>
            </a:r>
            <a:r>
              <a:rPr lang="el-GR">
                <a:solidFill>
                  <a:srgbClr val="000000"/>
                </a:solidFill>
              </a:rPr>
              <a:t>Θ</a:t>
            </a:r>
            <a:r>
              <a:rPr lang="en-US">
                <a:solidFill>
                  <a:srgbClr val="000000"/>
                </a:solidFill>
              </a:rPr>
              <a:t>(lg</a:t>
            </a:r>
            <a:r>
              <a:rPr lang="en-US" baseline="30000">
                <a:solidFill>
                  <a:srgbClr val="000000"/>
                </a:solidFill>
              </a:rPr>
              <a:t>2</a:t>
            </a:r>
            <a:r>
              <a:rPr lang="en-US">
                <a:solidFill>
                  <a:srgbClr val="000000"/>
                </a:solidFill>
              </a:rPr>
              <a:t>n)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>
            <a:spLocks noChangeArrowheads="1"/>
          </p:cNvSpPr>
          <p:nvPr/>
        </p:nvSpPr>
        <p:spPr bwMode="auto">
          <a:xfrm>
            <a:off x="4267200" y="2592388"/>
            <a:ext cx="3962400" cy="1484312"/>
          </a:xfrm>
          <a:prstGeom prst="wedgeRoundRectCallout">
            <a:avLst>
              <a:gd name="adj1" fmla="val -30208"/>
              <a:gd name="adj2" fmla="val 152278"/>
              <a:gd name="adj3" fmla="val 16667"/>
            </a:avLst>
          </a:prstGeom>
          <a:solidFill>
            <a:srgbClr val="EED0DE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>
                <a:solidFill>
                  <a:schemeClr val="tx2"/>
                </a:solidFill>
              </a:rPr>
              <a:t>CASE 2: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n</a:t>
            </a:r>
            <a:r>
              <a:rPr lang="en-US" baseline="30000">
                <a:solidFill>
                  <a:srgbClr val="000000"/>
                </a:solidFill>
              </a:rPr>
              <a:t>log</a:t>
            </a:r>
            <a:r>
              <a:rPr lang="en-US" sz="2400" baseline="10000">
                <a:solidFill>
                  <a:srgbClr val="000000"/>
                </a:solidFill>
              </a:rPr>
              <a:t>b</a:t>
            </a:r>
            <a:r>
              <a:rPr lang="en-US" baseline="30000">
                <a:solidFill>
                  <a:srgbClr val="000000"/>
                </a:solidFill>
              </a:rPr>
              <a:t>a </a:t>
            </a:r>
            <a:r>
              <a:rPr lang="en-US">
                <a:solidFill>
                  <a:srgbClr val="000000"/>
                </a:solidFill>
              </a:rPr>
              <a:t>= n</a:t>
            </a:r>
            <a:r>
              <a:rPr lang="en-US" baseline="30000">
                <a:solidFill>
                  <a:srgbClr val="000000"/>
                </a:solidFill>
              </a:rPr>
              <a:t>log</a:t>
            </a:r>
            <a:r>
              <a:rPr lang="en-US" sz="2400" baseline="10000">
                <a:solidFill>
                  <a:srgbClr val="000000"/>
                </a:solidFill>
              </a:rPr>
              <a:t>2</a:t>
            </a:r>
            <a:r>
              <a:rPr lang="en-US" baseline="30000">
                <a:solidFill>
                  <a:srgbClr val="000000"/>
                </a:solidFill>
              </a:rPr>
              <a:t>1 </a:t>
            </a:r>
            <a:r>
              <a:rPr lang="en-US">
                <a:solidFill>
                  <a:srgbClr val="000000"/>
                </a:solidFill>
              </a:rPr>
              <a:t>= 1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f(n) = </a:t>
            </a:r>
            <a:r>
              <a:rPr lang="el-GR">
                <a:solidFill>
                  <a:srgbClr val="000000"/>
                </a:solidFill>
              </a:rPr>
              <a:t>Θ</a:t>
            </a:r>
            <a:r>
              <a:rPr lang="en-US">
                <a:solidFill>
                  <a:srgbClr val="000000"/>
                </a:solidFill>
              </a:rPr>
              <a:t>(n</a:t>
            </a:r>
            <a:r>
              <a:rPr lang="en-US" baseline="30000">
                <a:solidFill>
                  <a:srgbClr val="000000"/>
                </a:solidFill>
              </a:rPr>
              <a:t>log</a:t>
            </a:r>
            <a:r>
              <a:rPr lang="en-US" sz="2400" baseline="10000">
                <a:solidFill>
                  <a:srgbClr val="000000"/>
                </a:solidFill>
              </a:rPr>
              <a:t>b</a:t>
            </a:r>
            <a:r>
              <a:rPr lang="en-US" baseline="30000">
                <a:solidFill>
                  <a:srgbClr val="000000"/>
                </a:solidFill>
              </a:rPr>
              <a:t>a </a:t>
            </a:r>
            <a:r>
              <a:rPr lang="en-US">
                <a:solidFill>
                  <a:srgbClr val="000000"/>
                </a:solidFill>
              </a:rPr>
              <a:t>lg</a:t>
            </a:r>
            <a:r>
              <a:rPr lang="en-US" baseline="30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n)</a:t>
            </a:r>
          </a:p>
        </p:txBody>
      </p:sp>
      <p:sp>
        <p:nvSpPr>
          <p:cNvPr id="15" name="Left Brace 14"/>
          <p:cNvSpPr>
            <a:spLocks/>
          </p:cNvSpPr>
          <p:nvPr/>
        </p:nvSpPr>
        <p:spPr bwMode="auto">
          <a:xfrm>
            <a:off x="685800" y="2514600"/>
            <a:ext cx="228600" cy="1447800"/>
          </a:xfrm>
          <a:prstGeom prst="leftBrace">
            <a:avLst>
              <a:gd name="adj1" fmla="val 8327"/>
              <a:gd name="adj2" fmla="val 50000"/>
            </a:avLst>
          </a:prstGeom>
          <a:noFill/>
          <a:ln w="19050" algn="ctr">
            <a:solidFill>
              <a:schemeClr val="tx2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-5953" y="2209800"/>
            <a:ext cx="615553" cy="2057400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i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maximum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62000" y="5181600"/>
            <a:ext cx="26670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112963" indent="-211296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i="1">
                <a:solidFill>
                  <a:srgbClr val="0085BC"/>
                </a:solidFill>
              </a:rPr>
              <a:t>Span:</a:t>
            </a:r>
            <a:r>
              <a:rPr lang="en-US" b="1">
                <a:solidFill>
                  <a:srgbClr val="0085BC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M</a:t>
            </a:r>
            <a:r>
              <a:rPr lang="en-US" baseline="-25000">
                <a:solidFill>
                  <a:srgbClr val="000000"/>
                </a:solidFill>
              </a:rPr>
              <a:t>∞</a:t>
            </a:r>
            <a:r>
              <a:rPr lang="en-US">
                <a:solidFill>
                  <a:srgbClr val="000000"/>
                </a:solidFill>
              </a:rPr>
              <a:t>(n)	=</a:t>
            </a:r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 animBg="1"/>
      <p:bldP spid="15" grpId="0" animBg="1"/>
      <p:bldP spid="18" grpId="0"/>
    </p:bldLst>
  </p:timing>
</p:sld>
</file>

<file path=ppt/theme/theme1.xml><?xml version="1.0" encoding="utf-8"?>
<a:theme xmlns:a="http://schemas.openxmlformats.org/drawingml/2006/main" name="1_Default Design">
  <a:themeElements>
    <a:clrScheme name="1_Default Design 12">
      <a:dk1>
        <a:srgbClr val="827F77"/>
      </a:dk1>
      <a:lt1>
        <a:srgbClr val="FFFFFF"/>
      </a:lt1>
      <a:dk2>
        <a:srgbClr val="990033"/>
      </a:dk2>
      <a:lt2>
        <a:srgbClr val="808080"/>
      </a:lt2>
      <a:accent1>
        <a:srgbClr val="E2A6C4"/>
      </a:accent1>
      <a:accent2>
        <a:srgbClr val="0093D0"/>
      </a:accent2>
      <a:accent3>
        <a:srgbClr val="FFFFFF"/>
      </a:accent3>
      <a:accent4>
        <a:srgbClr val="6E6C65"/>
      </a:accent4>
      <a:accent5>
        <a:srgbClr val="EED0DE"/>
      </a:accent5>
      <a:accent6>
        <a:srgbClr val="0085BC"/>
      </a:accent6>
      <a:hlink>
        <a:srgbClr val="CCCCFF"/>
      </a:hlink>
      <a:folHlink>
        <a:srgbClr val="B2B2B2"/>
      </a:folHlink>
    </a:clrScheme>
    <a:fontScheme name="1_Default Design">
      <a:majorFont>
        <a:latin typeface="HandelGotDBol"/>
        <a:ea typeface="Lucida Sans Unicode"/>
        <a:cs typeface="Lucida Sans Unicode"/>
      </a:majorFont>
      <a:minorFont>
        <a:latin typeface="Lucida Sans Unicode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>
            <a:srgbClr val="0093D0"/>
          </a:buClr>
          <a:buSzPct val="100000"/>
          <a:buFontTx/>
          <a:buChar char="•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585650"/>
            </a:solidFill>
            <a:effectLst/>
            <a:latin typeface="Lucida Sans Unicode" pitchFamily="34" charset="0"/>
            <a:ea typeface="Lucida Sans Unicode" pitchFamily="34" charset="0"/>
            <a:cs typeface="Lucida Sans Unicod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>
            <a:srgbClr val="0093D0"/>
          </a:buClr>
          <a:buSzPct val="100000"/>
          <a:buFontTx/>
          <a:buChar char="•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585650"/>
            </a:solidFill>
            <a:effectLst/>
            <a:latin typeface="Lucida Sans Unicode" pitchFamily="34" charset="0"/>
            <a:ea typeface="Lucida Sans Unicode" pitchFamily="34" charset="0"/>
            <a:cs typeface="Lucida Sans Unicode" pitchFamily="34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0093D0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0085BC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969696"/>
        </a:dk1>
        <a:lt1>
          <a:srgbClr val="FFFFFF"/>
        </a:lt1>
        <a:dk2>
          <a:srgbClr val="000000"/>
        </a:dk2>
        <a:lt2>
          <a:srgbClr val="808080"/>
        </a:lt2>
        <a:accent1>
          <a:srgbClr val="CCFFFF"/>
        </a:accent1>
        <a:accent2>
          <a:srgbClr val="0093D0"/>
        </a:accent2>
        <a:accent3>
          <a:srgbClr val="FFFFFF"/>
        </a:accent3>
        <a:accent4>
          <a:srgbClr val="7F7F7F"/>
        </a:accent4>
        <a:accent5>
          <a:srgbClr val="E2FFFF"/>
        </a:accent5>
        <a:accent6>
          <a:srgbClr val="0085BC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827F77"/>
        </a:dk1>
        <a:lt1>
          <a:srgbClr val="FFFFFF"/>
        </a:lt1>
        <a:dk2>
          <a:srgbClr val="000000"/>
        </a:dk2>
        <a:lt2>
          <a:srgbClr val="808080"/>
        </a:lt2>
        <a:accent1>
          <a:srgbClr val="CCFFFF"/>
        </a:accent1>
        <a:accent2>
          <a:srgbClr val="0093D0"/>
        </a:accent2>
        <a:accent3>
          <a:srgbClr val="FFFFFF"/>
        </a:accent3>
        <a:accent4>
          <a:srgbClr val="6E6C65"/>
        </a:accent4>
        <a:accent5>
          <a:srgbClr val="E2FFFF"/>
        </a:accent5>
        <a:accent6>
          <a:srgbClr val="0085BC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827F77"/>
        </a:dk1>
        <a:lt1>
          <a:srgbClr val="FFFFFF"/>
        </a:lt1>
        <a:dk2>
          <a:srgbClr val="000000"/>
        </a:dk2>
        <a:lt2>
          <a:srgbClr val="808080"/>
        </a:lt2>
        <a:accent1>
          <a:srgbClr val="E2A6C4"/>
        </a:accent1>
        <a:accent2>
          <a:srgbClr val="0093D0"/>
        </a:accent2>
        <a:accent3>
          <a:srgbClr val="FFFFFF"/>
        </a:accent3>
        <a:accent4>
          <a:srgbClr val="6E6C65"/>
        </a:accent4>
        <a:accent5>
          <a:srgbClr val="EED0DE"/>
        </a:accent5>
        <a:accent6>
          <a:srgbClr val="0085BC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827F77"/>
        </a:dk1>
        <a:lt1>
          <a:srgbClr val="FFFFFF"/>
        </a:lt1>
        <a:dk2>
          <a:srgbClr val="990033"/>
        </a:dk2>
        <a:lt2>
          <a:srgbClr val="808080"/>
        </a:lt2>
        <a:accent1>
          <a:srgbClr val="E2A6C4"/>
        </a:accent1>
        <a:accent2>
          <a:srgbClr val="0093D0"/>
        </a:accent2>
        <a:accent3>
          <a:srgbClr val="FFFFFF"/>
        </a:accent3>
        <a:accent4>
          <a:srgbClr val="6E6C65"/>
        </a:accent4>
        <a:accent5>
          <a:srgbClr val="EED0DE"/>
        </a:accent5>
        <a:accent6>
          <a:srgbClr val="0085BC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2637</TotalTime>
  <Words>2825</Words>
  <Application>Microsoft Macintosh PowerPoint</Application>
  <PresentationFormat>On-screen Show (4:3)</PresentationFormat>
  <Paragraphs>529</Paragraphs>
  <Slides>27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1_Default Design</vt:lpstr>
      <vt:lpstr>CS 240A :  Linear Algebra in Shared Memory with Cilk++</vt:lpstr>
      <vt:lpstr>Square-Matrix Multiplication</vt:lpstr>
      <vt:lpstr>Parallelizing Matrix Multiply</vt:lpstr>
      <vt:lpstr>Recursive Matrix Multiplication</vt:lpstr>
      <vt:lpstr>D&amp;C Matrix Multiplication</vt:lpstr>
      <vt:lpstr>Matrix Addition</vt:lpstr>
      <vt:lpstr>Analysis of Matrix Addition</vt:lpstr>
      <vt:lpstr>Work of Matrix Multiplication</vt:lpstr>
      <vt:lpstr>Span of Matrix Multiplication</vt:lpstr>
      <vt:lpstr>Parallelism of Matrix Multiply</vt:lpstr>
      <vt:lpstr>Stack Temporaries</vt:lpstr>
      <vt:lpstr>No-Temp Matrix Multiplication</vt:lpstr>
      <vt:lpstr>Work of No-Temp Multiply</vt:lpstr>
      <vt:lpstr>Span of No-Temp Multiply</vt:lpstr>
      <vt:lpstr>Parallelism of No-Temp Multiply</vt:lpstr>
      <vt:lpstr>How general was that? </vt:lpstr>
      <vt:lpstr>General Matrix Multiplication</vt:lpstr>
      <vt:lpstr>Parallelizing General MMult</vt:lpstr>
      <vt:lpstr>Split m</vt:lpstr>
      <vt:lpstr>Split n</vt:lpstr>
      <vt:lpstr>Split k</vt:lpstr>
      <vt:lpstr>Matrix-Vector Multiplication</vt:lpstr>
      <vt:lpstr>Matrix-Vector Multiplication</vt:lpstr>
      <vt:lpstr>Matrix-Transpose x Vector</vt:lpstr>
      <vt:lpstr>Matrix-Transpose x Vector</vt:lpstr>
      <vt:lpstr>Hyperobjects</vt:lpstr>
      <vt:lpstr>Hyperobject solution</vt:lpstr>
    </vt:vector>
  </TitlesOfParts>
  <Company>UC Santa Barbara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140 :  Jan 29 – Feb 3, 2008 Multicore (and Shared Memory) Programming with Cilk++</dc:title>
  <dc:creator>Aydin</dc:creator>
  <cp:lastModifiedBy>John Gilbert</cp:lastModifiedBy>
  <cp:revision>30</cp:revision>
  <dcterms:created xsi:type="dcterms:W3CDTF">2009-01-20T05:44:33Z</dcterms:created>
  <dcterms:modified xsi:type="dcterms:W3CDTF">2012-05-01T15:40:32Z</dcterms:modified>
</cp:coreProperties>
</file>