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483" r:id="rId2"/>
    <p:sldId id="497" r:id="rId3"/>
    <p:sldId id="484" r:id="rId4"/>
    <p:sldId id="485" r:id="rId5"/>
    <p:sldId id="486" r:id="rId6"/>
    <p:sldId id="487" r:id="rId7"/>
    <p:sldId id="488" r:id="rId8"/>
    <p:sldId id="489" r:id="rId9"/>
    <p:sldId id="490" r:id="rId10"/>
    <p:sldId id="491" r:id="rId11"/>
    <p:sldId id="493" r:id="rId12"/>
    <p:sldId id="496" r:id="rId13"/>
    <p:sldId id="498" r:id="rId14"/>
    <p:sldId id="492" r:id="rId15"/>
    <p:sldId id="494" r:id="rId16"/>
    <p:sldId id="495" r:id="rId17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0171AB4D-9824-884B-BA58-61B7B6B14E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14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7A79E092-F7C6-5743-BC54-FB9F4D4C43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44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1843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95FE908C-021F-6E4F-B929-0D46D402A32C}" type="slidenum">
              <a:rPr lang="en-US" sz="1300">
                <a:latin typeface="Times New Roman" charset="0"/>
              </a:rPr>
              <a:pPr/>
              <a:t>3</a:t>
            </a:fld>
            <a:endParaRPr lang="en-US" sz="1300">
              <a:latin typeface="Times New Roman" charset="0"/>
            </a:endParaRPr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1946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B3D248C5-CFCE-9B43-9D2A-8EB358A64E39}" type="slidenum">
              <a:rPr lang="en-US" sz="1300">
                <a:latin typeface="Times New Roman" charset="0"/>
              </a:rPr>
              <a:pPr/>
              <a:t>4</a:t>
            </a:fld>
            <a:endParaRPr lang="en-US" sz="1300">
              <a:latin typeface="Times New Roman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048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ECCF5E6A-65F9-BB4D-AE2C-F4121601EDBF}" type="slidenum">
              <a:rPr lang="en-US" sz="1300">
                <a:latin typeface="Times New Roman" charset="0"/>
              </a:rPr>
              <a:pPr/>
              <a:t>5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150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C9DB5361-E896-7B43-BDE6-CCCAF9417E8E}" type="slidenum">
              <a:rPr lang="en-US" sz="1300">
                <a:latin typeface="Times New Roman" charset="0"/>
              </a:rPr>
              <a:pPr/>
              <a:t>6</a:t>
            </a:fld>
            <a:endParaRPr lang="en-US" sz="1300">
              <a:latin typeface="Times New Roman" charset="0"/>
            </a:endParaRPr>
          </a:p>
        </p:txBody>
      </p:sp>
      <p:sp>
        <p:nvSpPr>
          <p:cNvPr id="215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253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9BBE4745-961B-3846-9A3B-6A2069983F4E}" type="slidenum">
              <a:rPr lang="en-US" sz="1300">
                <a:latin typeface="Times New Roman" charset="0"/>
              </a:rPr>
              <a:pPr/>
              <a:t>9</a:t>
            </a:fld>
            <a:endParaRPr lang="en-US" sz="1300">
              <a:latin typeface="Times New Roman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355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3992A935-5509-D544-AA20-98A10A7B0AFA}" type="slidenum">
              <a:rPr lang="en-US" sz="1300">
                <a:latin typeface="Times New Roman" charset="0"/>
              </a:rPr>
              <a:pPr/>
              <a:t>10</a:t>
            </a:fld>
            <a:endParaRPr lang="en-US" sz="1300">
              <a:latin typeface="Times New Roman" charset="0"/>
            </a:endParaRPr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1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4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0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1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931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4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1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2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01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15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08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CS 240A:</a:t>
            </a:r>
            <a:br>
              <a:rPr lang="en-US" sz="40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Complexity </a:t>
            </a: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Measures </a:t>
            </a:r>
            <a:br>
              <a:rPr lang="en-US" sz="40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for </a:t>
            </a:r>
            <a:br>
              <a:rPr lang="en-US" sz="40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Parallel Computation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Parallelism</a:t>
            </a:r>
          </a:p>
        </p:txBody>
      </p:sp>
      <p:sp>
        <p:nvSpPr>
          <p:cNvPr id="11267" name="Text Box 5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5867400" cy="4344988"/>
          </a:xfrm>
        </p:spPr>
        <p:txBody>
          <a:bodyPr/>
          <a:lstStyle/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 dirty="0">
                <a:latin typeface="Arial" charset="0"/>
              </a:rPr>
              <a:t>Because the 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Span Law </a:t>
            </a:r>
            <a:r>
              <a:rPr lang="en-US" dirty="0">
                <a:latin typeface="Arial" charset="0"/>
              </a:rPr>
              <a:t>requires </a:t>
            </a:r>
            <a:r>
              <a:rPr lang="en-US" dirty="0" err="1">
                <a:latin typeface="Arial" charset="0"/>
              </a:rPr>
              <a:t>t</a:t>
            </a:r>
            <a:r>
              <a:rPr lang="en-US" baseline="-25000" dirty="0" err="1"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cmsy10" charset="0"/>
              </a:rPr>
              <a:t>≥</a:t>
            </a:r>
            <a:r>
              <a:rPr lang="en-US" dirty="0">
                <a:latin typeface="Arial" charset="0"/>
              </a:rPr>
              <a:t> t</a:t>
            </a:r>
            <a:r>
              <a:rPr lang="en-US" baseline="-25000" dirty="0">
                <a:latin typeface="Arial" charset="0"/>
              </a:rPr>
              <a:t>∞</a:t>
            </a:r>
            <a:r>
              <a:rPr lang="en-US" dirty="0">
                <a:latin typeface="Arial" charset="0"/>
              </a:rPr>
              <a:t>, </a:t>
            </a: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 dirty="0">
                <a:latin typeface="Arial" charset="0"/>
              </a:rPr>
              <a:t>the maximum possible speedup is</a:t>
            </a:r>
            <a:endParaRPr lang="en-US" sz="3200" dirty="0">
              <a:latin typeface="Arial" charset="0"/>
            </a:endParaRP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endParaRPr lang="en-US" sz="800" dirty="0">
              <a:latin typeface="Arial" charset="0"/>
              <a:sym typeface="Times New Roman" charset="0"/>
            </a:endParaRP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 sz="2800" dirty="0">
                <a:latin typeface="Arial" charset="0"/>
                <a:sym typeface="Times New Roman" charset="0"/>
              </a:rPr>
              <a:t>t</a:t>
            </a:r>
            <a:r>
              <a:rPr lang="en-US" sz="2800" baseline="-25000" dirty="0">
                <a:latin typeface="Arial" charset="0"/>
                <a:sym typeface="Times New Roman" charset="0"/>
              </a:rPr>
              <a:t>1</a:t>
            </a:r>
            <a:r>
              <a:rPr lang="en-US" sz="2800" dirty="0">
                <a:latin typeface="Arial" charset="0"/>
              </a:rPr>
              <a:t>/t</a:t>
            </a:r>
            <a:r>
              <a:rPr lang="en-US" sz="2800" baseline="-25000" dirty="0">
                <a:latin typeface="Arial" charset="0"/>
              </a:rPr>
              <a:t>∞ 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	</a:t>
            </a:r>
            <a:r>
              <a:rPr lang="en-US" dirty="0">
                <a:solidFill>
                  <a:srgbClr val="002060"/>
                </a:solidFill>
                <a:latin typeface="Arial" charset="0"/>
                <a:sym typeface="Times New Roman" charset="0"/>
              </a:rPr>
              <a:t>=	</a:t>
            </a:r>
            <a:r>
              <a:rPr lang="en-US" b="1" i="1" dirty="0">
                <a:solidFill>
                  <a:schemeClr val="accent2"/>
                </a:solidFill>
                <a:latin typeface="Arial" charset="0"/>
                <a:sym typeface="Times New Roman" charset="0"/>
              </a:rPr>
              <a:t>(potential) parallelism</a:t>
            </a: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 sz="800" dirty="0">
                <a:solidFill>
                  <a:schemeClr val="accent2"/>
                </a:solidFill>
                <a:latin typeface="Arial" charset="0"/>
                <a:sym typeface="Times New Roman" charset="0"/>
              </a:rPr>
              <a:t>	</a:t>
            </a: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 dirty="0">
                <a:solidFill>
                  <a:srgbClr val="002060"/>
                </a:solidFill>
                <a:latin typeface="Arial" charset="0"/>
                <a:sym typeface="Times New Roman" charset="0"/>
              </a:rPr>
              <a:t>              =</a:t>
            </a:r>
            <a:r>
              <a:rPr lang="en-US" dirty="0">
                <a:solidFill>
                  <a:srgbClr val="9900CC"/>
                </a:solidFill>
                <a:latin typeface="Arial" charset="0"/>
                <a:sym typeface="Times New Roman" charset="0"/>
              </a:rPr>
              <a:t>	</a:t>
            </a:r>
            <a:r>
              <a:rPr lang="en-US" dirty="0">
                <a:latin typeface="Arial" charset="0"/>
                <a:sym typeface="Times New Roman" charset="0"/>
              </a:rPr>
              <a:t>the average </a:t>
            </a:r>
            <a:br>
              <a:rPr lang="en-US" dirty="0">
                <a:latin typeface="Arial" charset="0"/>
                <a:sym typeface="Times New Roman" charset="0"/>
              </a:rPr>
            </a:br>
            <a:r>
              <a:rPr lang="en-US" dirty="0">
                <a:latin typeface="Arial" charset="0"/>
                <a:sym typeface="Times New Roman" charset="0"/>
              </a:rPr>
              <a:t>		amount of work </a:t>
            </a:r>
            <a:br>
              <a:rPr lang="en-US" dirty="0">
                <a:latin typeface="Arial" charset="0"/>
                <a:sym typeface="Times New Roman" charset="0"/>
              </a:rPr>
            </a:br>
            <a:r>
              <a:rPr lang="en-US" dirty="0">
                <a:latin typeface="Arial" charset="0"/>
                <a:sym typeface="Times New Roman" charset="0"/>
              </a:rPr>
              <a:t>		per step along </a:t>
            </a:r>
            <a:br>
              <a:rPr lang="en-US" dirty="0">
                <a:latin typeface="Arial" charset="0"/>
                <a:sym typeface="Times New Roman" charset="0"/>
              </a:rPr>
            </a:br>
            <a:r>
              <a:rPr lang="en-US" dirty="0">
                <a:latin typeface="Arial" charset="0"/>
                <a:sym typeface="Times New Roman" charset="0"/>
              </a:rPr>
              <a:t>		the span.</a:t>
            </a:r>
            <a:endParaRPr lang="en-US" dirty="0">
              <a:solidFill>
                <a:srgbClr val="9900CC"/>
              </a:solidFill>
              <a:latin typeface="Arial" charset="0"/>
              <a:sym typeface="Times New Roman" charset="0"/>
            </a:endParaRPr>
          </a:p>
        </p:txBody>
      </p:sp>
      <p:grpSp>
        <p:nvGrpSpPr>
          <p:cNvPr id="11268" name="Group 117"/>
          <p:cNvGrpSpPr>
            <a:grpSpLocks/>
          </p:cNvGrpSpPr>
          <p:nvPr/>
        </p:nvGrpSpPr>
        <p:grpSpPr bwMode="auto">
          <a:xfrm>
            <a:off x="5105400" y="1524000"/>
            <a:ext cx="3733800" cy="4648200"/>
            <a:chOff x="381000" y="1828800"/>
            <a:chExt cx="3733800" cy="4648200"/>
          </a:xfrm>
        </p:grpSpPr>
        <p:cxnSp>
          <p:nvCxnSpPr>
            <p:cNvPr id="11269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0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1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2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3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4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5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6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11280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1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2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3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4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5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6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7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11339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0" name="AutoShape 22"/>
            <p:cNvCxnSpPr>
              <a:cxnSpLocks noChangeShapeType="1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1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2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3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4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5" name="AutoShape 27"/>
            <p:cNvCxnSpPr>
              <a:cxnSpLocks noChangeShapeType="1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6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7" name="AutoShape 30"/>
            <p:cNvCxnSpPr>
              <a:cxnSpLocks noChangeShapeType="1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8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9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50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51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382000" cy="6096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Laws of Parallel Complexity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72600" cy="4800600"/>
          </a:xfrm>
        </p:spPr>
        <p:txBody>
          <a:bodyPr/>
          <a:lstStyle/>
          <a:p>
            <a:pPr>
              <a:buFontTx/>
              <a:buNone/>
            </a:pPr>
            <a:endParaRPr lang="en-US" u="sng" dirty="0">
              <a:latin typeface="Arial" charset="0"/>
            </a:endParaRPr>
          </a:p>
          <a:p>
            <a:r>
              <a:rPr lang="en-US" u="sng" dirty="0">
                <a:solidFill>
                  <a:srgbClr val="FF0000"/>
                </a:solidFill>
                <a:latin typeface="Arial" charset="0"/>
              </a:rPr>
              <a:t>Work law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:		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002060"/>
                </a:solidFill>
                <a:latin typeface="Arial" charset="0"/>
              </a:rPr>
              <a:t>p</a:t>
            </a:r>
            <a:r>
              <a:rPr lang="en-US" sz="2800" baseline="-25000" dirty="0">
                <a:solidFill>
                  <a:srgbClr val="00206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≥  t</a:t>
            </a:r>
            <a:r>
              <a:rPr lang="en-US" sz="2800" baseline="-25000" dirty="0">
                <a:solidFill>
                  <a:srgbClr val="00206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 / p</a:t>
            </a:r>
          </a:p>
          <a:p>
            <a:endParaRPr lang="en-US" dirty="0">
              <a:latin typeface="Arial" charset="0"/>
            </a:endParaRPr>
          </a:p>
          <a:p>
            <a:r>
              <a:rPr lang="en-US" u="sng" dirty="0">
                <a:solidFill>
                  <a:srgbClr val="FF0000"/>
                </a:solidFill>
                <a:latin typeface="Arial" charset="0"/>
              </a:rPr>
              <a:t>Span law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:		 </a:t>
            </a:r>
            <a:r>
              <a:rPr lang="en-US" dirty="0" err="1">
                <a:solidFill>
                  <a:srgbClr val="00206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002060"/>
                </a:solidFill>
                <a:latin typeface="Arial" charset="0"/>
              </a:rPr>
              <a:t>p</a:t>
            </a:r>
            <a:r>
              <a:rPr lang="en-US" sz="2800" baseline="-250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2800" baseline="-250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Arial" charset="0"/>
              </a:rPr>
              <a:t>≥  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t</a:t>
            </a:r>
            <a:r>
              <a:rPr lang="en-US" sz="2800" baseline="-25000" dirty="0">
                <a:solidFill>
                  <a:srgbClr val="002060"/>
                </a:solidFill>
                <a:latin typeface="Arial" charset="0"/>
              </a:rPr>
              <a:t>∞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 </a:t>
            </a:r>
          </a:p>
          <a:p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u="sng" dirty="0">
                <a:solidFill>
                  <a:srgbClr val="FF0000"/>
                </a:solidFill>
                <a:latin typeface="Arial" charset="0"/>
              </a:rPr>
              <a:t>Amdahl’s law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dirty="0">
                <a:latin typeface="Arial" charset="0"/>
              </a:rPr>
              <a:t>	</a:t>
            </a:r>
          </a:p>
          <a:p>
            <a:pPr lvl="1">
              <a:lnSpc>
                <a:spcPct val="150000"/>
              </a:lnSpc>
              <a:spcBef>
                <a:spcPts val="200"/>
              </a:spcBef>
            </a:pPr>
            <a:r>
              <a:rPr lang="en-US" sz="2400" dirty="0">
                <a:latin typeface="Arial" charset="0"/>
              </a:rPr>
              <a:t>If a fraction f, between 0 and 1, of the work must be 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done sequentially, then    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			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speedup   ≤   1 / f</a:t>
            </a:r>
          </a:p>
          <a:p>
            <a:pPr lvl="1">
              <a:lnSpc>
                <a:spcPct val="150000"/>
              </a:lnSpc>
              <a:spcBef>
                <a:spcPts val="200"/>
              </a:spcBef>
            </a:pPr>
            <a:r>
              <a:rPr lang="en-US" sz="2400" dirty="0">
                <a:latin typeface="Arial" charset="0"/>
              </a:rPr>
              <a:t>Exercise:  prove Amdahl’s law from the span law.</a:t>
            </a:r>
          </a:p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Communication Volume Model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35305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Network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processors</a:t>
            </a:r>
          </a:p>
          <a:p>
            <a:pPr lvl="1"/>
            <a:r>
              <a:rPr lang="en-US" sz="2000" dirty="0">
                <a:latin typeface="Arial" charset="0"/>
              </a:rPr>
              <a:t>Each with local memory</a:t>
            </a:r>
          </a:p>
          <a:p>
            <a:pPr lvl="1"/>
            <a:r>
              <a:rPr lang="en-US" sz="2000" dirty="0">
                <a:latin typeface="Arial" charset="0"/>
              </a:rPr>
              <a:t>Message-passing 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Communication volume 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sz="2000" dirty="0">
                <a:latin typeface="Arial" charset="0"/>
              </a:rPr>
              <a:t>Total size (words) of all messages passed during computation</a:t>
            </a:r>
          </a:p>
          <a:p>
            <a:pPr lvl="1"/>
            <a:r>
              <a:rPr lang="en-US" sz="2000" dirty="0">
                <a:latin typeface="Arial" charset="0"/>
              </a:rPr>
              <a:t>Broadcasting one word costs volume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2000" dirty="0">
                <a:latin typeface="Arial" charset="0"/>
              </a:rPr>
              <a:t> (actually,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p-1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 explicit accounting for communication time</a:t>
            </a:r>
          </a:p>
          <a:p>
            <a:pPr lvl="1"/>
            <a:r>
              <a:rPr lang="en-US" sz="2000" dirty="0">
                <a:latin typeface="Arial" charset="0"/>
              </a:rPr>
              <a:t>Thus, can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t really model parallel efficiency or speedup;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for that, we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d use the latency-bandwidth model (see </a:t>
            </a:r>
            <a:r>
              <a:rPr lang="en-US" sz="2000" dirty="0" smtClean="0">
                <a:latin typeface="Arial" charset="0"/>
              </a:rPr>
              <a:t>later slides)</a:t>
            </a:r>
            <a:endParaRPr lang="en-US" sz="2000" dirty="0">
              <a:latin typeface="Arial" charset="0"/>
            </a:endParaRPr>
          </a:p>
          <a:p>
            <a:pPr lvl="1">
              <a:buFontTx/>
              <a:buNone/>
            </a:pPr>
            <a:endParaRPr lang="en-US" sz="2000" dirty="0">
              <a:latin typeface="Arial" charset="0"/>
            </a:endParaRPr>
          </a:p>
          <a:p>
            <a:pPr lvl="3"/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Communication Volume Model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4102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Network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processors</a:t>
            </a:r>
          </a:p>
          <a:p>
            <a:pPr lvl="1"/>
            <a:r>
              <a:rPr lang="en-US" sz="2000" dirty="0">
                <a:latin typeface="Arial" charset="0"/>
              </a:rPr>
              <a:t>Each with local memory</a:t>
            </a:r>
          </a:p>
          <a:p>
            <a:pPr lvl="1"/>
            <a:r>
              <a:rPr lang="en-US" sz="2000" dirty="0">
                <a:latin typeface="Arial" charset="0"/>
              </a:rPr>
              <a:t>Message-passing 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Communication volume 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sz="2000" dirty="0">
                <a:latin typeface="Arial" charset="0"/>
              </a:rPr>
              <a:t>Total size (words) of all messages passed during computation</a:t>
            </a:r>
          </a:p>
          <a:p>
            <a:pPr lvl="1"/>
            <a:r>
              <a:rPr lang="en-US" sz="2000" dirty="0">
                <a:latin typeface="Arial" charset="0"/>
              </a:rPr>
              <a:t>Broadcasting one word costs volume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2000" dirty="0">
                <a:latin typeface="Arial" charset="0"/>
              </a:rPr>
              <a:t> (actually,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p-1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 explicit accounting for communication time</a:t>
            </a:r>
          </a:p>
          <a:p>
            <a:pPr lvl="1"/>
            <a:r>
              <a:rPr lang="en-US" sz="2000" dirty="0" smtClean="0">
                <a:latin typeface="Arial" charset="0"/>
              </a:rPr>
              <a:t>Thus, can</a:t>
            </a:r>
            <a:r>
              <a:rPr lang="ja-JP" altLang="en-US" sz="2000" dirty="0" smtClean="0">
                <a:latin typeface="Arial" charset="0"/>
              </a:rPr>
              <a:t>’</a:t>
            </a:r>
            <a:r>
              <a:rPr lang="en-US" sz="2000" dirty="0" smtClean="0">
                <a:latin typeface="Arial" charset="0"/>
              </a:rPr>
              <a:t>t really model parallel efficiency or speedup; </a:t>
            </a:r>
            <a:br>
              <a:rPr lang="en-US" sz="20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for that, we</a:t>
            </a:r>
            <a:r>
              <a:rPr lang="ja-JP" altLang="en-US" sz="2000" dirty="0" smtClean="0">
                <a:latin typeface="Arial" charset="0"/>
              </a:rPr>
              <a:t>’</a:t>
            </a:r>
            <a:r>
              <a:rPr lang="en-US" sz="2000" dirty="0" smtClean="0">
                <a:latin typeface="Arial" charset="0"/>
              </a:rPr>
              <a:t>d use the latency-bandwidth model (see later slides)</a:t>
            </a:r>
          </a:p>
          <a:p>
            <a:pPr lvl="8"/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Communication Volume Model is also used for </a:t>
            </a:r>
            <a:r>
              <a:rPr lang="en-US" i="1" dirty="0" smtClean="0">
                <a:latin typeface="Arial" charset="0"/>
              </a:rPr>
              <a:t>sequential</a:t>
            </a:r>
            <a:r>
              <a:rPr lang="en-US" dirty="0" smtClean="0">
                <a:latin typeface="Arial" charset="0"/>
              </a:rPr>
              <a:t> programs, to measure total data movement between main memory &amp; cache!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215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0" cy="6096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Complexity Measures for Parallel Computation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u="sng">
                <a:latin typeface="Arial" charset="0"/>
              </a:rPr>
              <a:t>Problem parameters: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>
                <a:latin typeface="Arial" charset="0"/>
              </a:rPr>
              <a:t>	index of problem size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	number of processors</a:t>
            </a:r>
          </a:p>
          <a:p>
            <a:endParaRPr lang="en-US" sz="1200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Algorithm parameters: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	running time on p processors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>
                <a:latin typeface="Arial" charset="0"/>
              </a:rPr>
              <a:t>	time on 1 processor = sequential time =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“work”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∞</a:t>
            </a:r>
            <a:r>
              <a:rPr lang="en-US">
                <a:latin typeface="Arial" charset="0"/>
              </a:rPr>
              <a:t>	time on unlimited procs = critical path length =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“span”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>
                <a:latin typeface="Arial" charset="0"/>
              </a:rPr>
              <a:t>	total communication volume</a:t>
            </a:r>
          </a:p>
          <a:p>
            <a:endParaRPr lang="en-US" sz="1200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Performance measures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speedup</a:t>
            </a:r>
            <a:r>
              <a:rPr lang="en-US">
                <a:latin typeface="Arial" charset="0"/>
              </a:rPr>
              <a:t>	s  =  t</a:t>
            </a:r>
            <a:r>
              <a:rPr lang="en-US" sz="2800" baseline="-25000">
                <a:latin typeface="Arial" charset="0"/>
              </a:rPr>
              <a:t>1 </a:t>
            </a:r>
            <a:r>
              <a:rPr lang="en-US">
                <a:latin typeface="Arial" charset="0"/>
              </a:rPr>
              <a:t>/ t</a:t>
            </a:r>
            <a:r>
              <a:rPr lang="en-US" sz="2800" baseline="-25000">
                <a:latin typeface="Arial" charset="0"/>
              </a:rPr>
              <a:t>p</a:t>
            </a:r>
            <a:endParaRPr lang="en-US">
              <a:latin typeface="Arial" charset="0"/>
            </a:endParaRP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efficiency</a:t>
            </a:r>
            <a:r>
              <a:rPr lang="en-US">
                <a:latin typeface="Arial" charset="0"/>
              </a:rPr>
              <a:t>	e  =  t</a:t>
            </a:r>
            <a:r>
              <a:rPr lang="en-US" sz="2800" baseline="-25000">
                <a:latin typeface="Arial" charset="0"/>
              </a:rPr>
              <a:t>1 </a:t>
            </a:r>
            <a:r>
              <a:rPr lang="en-US">
                <a:latin typeface="Arial" charset="0"/>
              </a:rPr>
              <a:t>/ (p*t</a:t>
            </a:r>
            <a:r>
              <a:rPr lang="en-US" sz="2800" baseline="-25000">
                <a:latin typeface="Arial" charset="0"/>
              </a:rPr>
              <a:t>p</a:t>
            </a:r>
            <a:r>
              <a:rPr lang="en-US">
                <a:latin typeface="Arial" charset="0"/>
              </a:rPr>
              <a:t>)  =  s / p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(potential) parallelism 	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pp = </a:t>
            </a:r>
            <a:r>
              <a:rPr lang="en-US">
                <a:latin typeface="Arial" charset="0"/>
              </a:rPr>
              <a:t>t</a:t>
            </a:r>
            <a:r>
              <a:rPr lang="en-US" sz="2800" baseline="-25000">
                <a:latin typeface="Arial" charset="0"/>
              </a:rPr>
              <a:t>1 </a:t>
            </a:r>
            <a:r>
              <a:rPr lang="en-US">
                <a:latin typeface="Arial" charset="0"/>
              </a:rPr>
              <a:t>/ t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∞</a:t>
            </a:r>
            <a:endParaRPr lang="en-US">
              <a:solidFill>
                <a:schemeClr val="tx2"/>
              </a:solidFill>
              <a:latin typeface="Arial" charset="0"/>
            </a:endParaRPr>
          </a:p>
          <a:p>
            <a:endParaRPr lang="en-US" sz="2800" baseline="-25000">
              <a:solidFill>
                <a:srgbClr val="FF0000"/>
              </a:solidFill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Detailed complexity measures for data movement I:    </a:t>
            </a:r>
            <a:br>
              <a:rPr lang="en-US" altLang="en-US" dirty="0" smtClean="0">
                <a:ea typeface="+mj-ea"/>
              </a:rPr>
            </a:br>
            <a:r>
              <a:rPr lang="en-US" altLang="en-US" dirty="0" smtClean="0">
                <a:ea typeface="+mj-ea"/>
              </a:rPr>
              <a:t>                   Latency/</a:t>
            </a:r>
            <a:r>
              <a:rPr lang="en-US" altLang="en-US" dirty="0" err="1" smtClean="0">
                <a:ea typeface="+mj-ea"/>
              </a:rPr>
              <a:t>Bandwith</a:t>
            </a:r>
            <a:r>
              <a:rPr lang="en-US" altLang="en-US" dirty="0" smtClean="0">
                <a:ea typeface="+mj-ea"/>
              </a:rPr>
              <a:t> Model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endParaRPr lang="en-US" sz="1200">
              <a:latin typeface="Arial" charset="0"/>
            </a:endParaRPr>
          </a:p>
          <a:p>
            <a:pPr>
              <a:buFontTx/>
              <a:buNone/>
            </a:pPr>
            <a:endParaRPr lang="en-US" sz="1200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Moving data between processors by message-passing</a:t>
            </a:r>
          </a:p>
          <a:p>
            <a:pPr>
              <a:buFontTx/>
              <a:buNone/>
            </a:pPr>
            <a:endParaRPr lang="en-US" sz="1400" u="sng"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Machine parameters: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or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startup     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latency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(message startup time in seconds) </a:t>
            </a:r>
            <a:endParaRPr lang="en-US" sz="2000" baseline="-2500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b  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 or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data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        inverse bandwidth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(in seconds per word)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between nodes of Triton, 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a ~ 2.2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>
                <a:solidFill>
                  <a:srgbClr val="FF0000"/>
                </a:solidFill>
                <a:latin typeface="Arial" charset="0"/>
              </a:rPr>
              <a:t>-6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 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and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 b ~ 6.4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>
                <a:solidFill>
                  <a:srgbClr val="FF0000"/>
                </a:solidFill>
                <a:latin typeface="Arial" charset="0"/>
              </a:rPr>
              <a:t>-9</a:t>
            </a:r>
            <a:endParaRPr lang="en-US" sz="2400" b="1" baseline="3000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Time to send &amp; recv or bcast a message of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w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words:    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+ w*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b</a:t>
            </a: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comm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total commmunication time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comp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total computation time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Total parallel time: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   =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 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comp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+  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comm </a:t>
            </a:r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endParaRPr lang="en-US" sz="1200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Moving data between cache and memory on one processor:</a:t>
            </a: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Assume just two levels in memory hierarchy, fast and slow</a:t>
            </a:r>
          </a:p>
          <a:p>
            <a:r>
              <a:rPr lang="en-US">
                <a:latin typeface="Arial" charset="0"/>
              </a:rPr>
              <a:t>All data initially in slow memory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000">
                <a:latin typeface="Arial" charset="0"/>
              </a:rPr>
              <a:t> = number of memory elements (words) moved between fast and slow memory 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000">
                <a:latin typeface="Arial" charset="0"/>
              </a:rPr>
              <a:t> = time per slow memory operation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= number of arithmetic operations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= time per arithmetic operation,  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&lt;&lt; 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m</a:t>
            </a:r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q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f / m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sz="2000">
                <a:latin typeface="Arial" charset="0"/>
              </a:rPr>
              <a:t>average number of flops per slow element access</a:t>
            </a:r>
          </a:p>
          <a:p>
            <a:r>
              <a:rPr lang="en-US">
                <a:latin typeface="Arial" charset="0"/>
              </a:rPr>
              <a:t>Minimum possible time = </a:t>
            </a:r>
            <a:r>
              <a:rPr lang="en-US">
                <a:solidFill>
                  <a:srgbClr val="FF0000"/>
                </a:solidFill>
                <a:latin typeface="Times New Roman" charset="0"/>
              </a:rPr>
              <a:t>f * t</a:t>
            </a:r>
            <a:r>
              <a:rPr lang="en-US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>
                <a:latin typeface="Arial" charset="0"/>
              </a:rPr>
              <a:t>when all data in fast memory</a:t>
            </a:r>
          </a:p>
          <a:p>
            <a:r>
              <a:rPr lang="en-US">
                <a:latin typeface="Arial" charset="0"/>
              </a:rPr>
              <a:t>Actual time 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f * 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 +  m * 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  =   f * 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* (1 + 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/t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 * 1/q) </a:t>
            </a:r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pPr lvl="1"/>
            <a:endParaRPr lang="en-US" sz="800">
              <a:latin typeface="Arial" charset="0"/>
            </a:endParaRPr>
          </a:p>
          <a:p>
            <a:r>
              <a:rPr lang="en-US">
                <a:latin typeface="Arial" charset="0"/>
              </a:rPr>
              <a:t>Larger </a:t>
            </a:r>
            <a:r>
              <a:rPr lang="en-US">
                <a:solidFill>
                  <a:srgbClr val="FF0000"/>
                </a:solidFill>
                <a:latin typeface="Times New Roman" charset="0"/>
              </a:rPr>
              <a:t>q</a:t>
            </a:r>
            <a:r>
              <a:rPr lang="en-US">
                <a:latin typeface="Arial" charset="0"/>
              </a:rPr>
              <a:t> means time closer to minimum </a:t>
            </a:r>
            <a:r>
              <a:rPr lang="en-US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* </a:t>
            </a:r>
            <a:r>
              <a:rPr lang="en-US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Detailed complexity measures for data movement II:    </a:t>
            </a:r>
            <a:br>
              <a:rPr lang="en-US" altLang="en-US" dirty="0" smtClean="0">
                <a:ea typeface="+mj-ea"/>
              </a:rPr>
            </a:br>
            <a:r>
              <a:rPr lang="en-US" altLang="en-US" dirty="0" smtClean="0">
                <a:ea typeface="+mj-ea"/>
              </a:rPr>
              <a:t>                   Cache Memory Model</a:t>
            </a:r>
            <a:endParaRPr lang="en-US" altLang="en-US" sz="2400" dirty="0" smtClean="0">
              <a:ea typeface="+mj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Several possible models!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353050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Execution time and parallelism: </a:t>
            </a:r>
          </a:p>
          <a:p>
            <a:pPr lvl="1"/>
            <a:r>
              <a:rPr lang="en-US" sz="2400" dirty="0">
                <a:latin typeface="Arial" charset="0"/>
              </a:rPr>
              <a:t>Work / Span Model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Total </a:t>
            </a:r>
            <a:r>
              <a:rPr lang="en-US" u="sng" dirty="0">
                <a:latin typeface="Arial" charset="0"/>
              </a:rPr>
              <a:t>cost</a:t>
            </a:r>
            <a:r>
              <a:rPr lang="en-US" dirty="0">
                <a:latin typeface="Arial" charset="0"/>
              </a:rPr>
              <a:t> of moving data: </a:t>
            </a:r>
          </a:p>
          <a:p>
            <a:pPr lvl="1"/>
            <a:r>
              <a:rPr lang="en-US" sz="2400" dirty="0">
                <a:latin typeface="Arial" charset="0"/>
              </a:rPr>
              <a:t>Communication Volume Model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Detailed models that try to capture </a:t>
            </a:r>
            <a:r>
              <a:rPr lang="en-US" u="sng" dirty="0">
                <a:latin typeface="Arial" charset="0"/>
              </a:rPr>
              <a:t>time</a:t>
            </a:r>
            <a:r>
              <a:rPr lang="en-US" dirty="0">
                <a:latin typeface="Arial" charset="0"/>
              </a:rPr>
              <a:t> for moving data:</a:t>
            </a:r>
          </a:p>
          <a:p>
            <a:pPr lvl="1"/>
            <a:r>
              <a:rPr lang="en-US" sz="2400" dirty="0">
                <a:latin typeface="Arial" charset="0"/>
              </a:rPr>
              <a:t>Latency / Bandwidth Model    </a:t>
            </a:r>
            <a:r>
              <a:rPr lang="en-US" sz="2000" dirty="0">
                <a:latin typeface="Arial" charset="0"/>
              </a:rPr>
              <a:t>(for message-passing)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Cache Memory Model            </a:t>
            </a:r>
            <a:r>
              <a:rPr lang="en-US" sz="2000" dirty="0">
                <a:latin typeface="Arial" charset="0"/>
              </a:rPr>
              <a:t>(for hierarchical memory)</a:t>
            </a:r>
          </a:p>
          <a:p>
            <a:pPr lvl="1"/>
            <a:endParaRPr lang="en-US" sz="2000" dirty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Other detailed models we won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t discuss:  </a:t>
            </a:r>
            <a:r>
              <a:rPr lang="en-US" sz="2000" dirty="0" err="1">
                <a:latin typeface="Arial" charset="0"/>
              </a:rPr>
              <a:t>LogP</a:t>
            </a:r>
            <a:r>
              <a:rPr lang="en-US" sz="2000" dirty="0">
                <a:latin typeface="Arial" charset="0"/>
              </a:rPr>
              <a:t>, UMH, ….</a:t>
            </a:r>
            <a:endParaRPr lang="en-US" sz="2400" dirty="0">
              <a:latin typeface="Arial" charset="0"/>
            </a:endParaRPr>
          </a:p>
          <a:p>
            <a:pPr lvl="1">
              <a:buFontTx/>
              <a:buNone/>
            </a:pPr>
            <a:endParaRPr lang="en-US" sz="2000" dirty="0">
              <a:latin typeface="Arial" charset="0"/>
            </a:endParaRPr>
          </a:p>
          <a:p>
            <a:pPr lvl="3"/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9900CC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=</a:t>
            </a:r>
            <a:r>
              <a:rPr lang="en-US" sz="3200">
                <a:latin typeface="Lucida Sans Unicode" charset="0"/>
              </a:rPr>
              <a:t> 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grpSp>
        <p:nvGrpSpPr>
          <p:cNvPr id="4099" name="Group 43"/>
          <p:cNvGrpSpPr>
            <a:grpSpLocks/>
          </p:cNvGrpSpPr>
          <p:nvPr/>
        </p:nvGrpSpPr>
        <p:grpSpPr bwMode="auto">
          <a:xfrm>
            <a:off x="381000" y="1828800"/>
            <a:ext cx="3733800" cy="4648200"/>
            <a:chOff x="240" y="1152"/>
            <a:chExt cx="2352" cy="2928"/>
          </a:xfrm>
        </p:grpSpPr>
        <p:sp>
          <p:nvSpPr>
            <p:cNvPr id="285700" name="Oval 4"/>
            <p:cNvSpPr>
              <a:spLocks noChangeArrowheads="1"/>
            </p:cNvSpPr>
            <p:nvPr/>
          </p:nvSpPr>
          <p:spPr bwMode="auto">
            <a:xfrm>
              <a:off x="210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1" name="Oval 5"/>
            <p:cNvSpPr>
              <a:spLocks noChangeArrowheads="1"/>
            </p:cNvSpPr>
            <p:nvPr/>
          </p:nvSpPr>
          <p:spPr bwMode="auto">
            <a:xfrm>
              <a:off x="18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2" name="Oval 6"/>
            <p:cNvSpPr>
              <a:spLocks noChangeArrowheads="1"/>
            </p:cNvSpPr>
            <p:nvPr/>
          </p:nvSpPr>
          <p:spPr bwMode="auto">
            <a:xfrm>
              <a:off x="1800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3" name="Oval 7"/>
            <p:cNvSpPr>
              <a:spLocks noChangeArrowheads="1"/>
            </p:cNvSpPr>
            <p:nvPr/>
          </p:nvSpPr>
          <p:spPr bwMode="auto">
            <a:xfrm>
              <a:off x="24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4" name="Oval 8"/>
            <p:cNvSpPr>
              <a:spLocks noChangeArrowheads="1"/>
            </p:cNvSpPr>
            <p:nvPr/>
          </p:nvSpPr>
          <p:spPr bwMode="auto">
            <a:xfrm>
              <a:off x="24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5" name="Oval 9"/>
            <p:cNvSpPr>
              <a:spLocks noChangeArrowheads="1"/>
            </p:cNvSpPr>
            <p:nvPr/>
          </p:nvSpPr>
          <p:spPr bwMode="auto">
            <a:xfrm>
              <a:off x="1224" y="115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6" name="Oval 10"/>
            <p:cNvSpPr>
              <a:spLocks noChangeArrowheads="1"/>
            </p:cNvSpPr>
            <p:nvPr/>
          </p:nvSpPr>
          <p:spPr bwMode="auto">
            <a:xfrm>
              <a:off x="1224" y="149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8" name="Oval 12"/>
            <p:cNvSpPr>
              <a:spLocks noChangeArrowheads="1"/>
            </p:cNvSpPr>
            <p:nvPr/>
          </p:nvSpPr>
          <p:spPr bwMode="auto">
            <a:xfrm>
              <a:off x="1824" y="388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9" name="Oval 13"/>
            <p:cNvSpPr>
              <a:spLocks noChangeArrowheads="1"/>
            </p:cNvSpPr>
            <p:nvPr/>
          </p:nvSpPr>
          <p:spPr bwMode="auto">
            <a:xfrm>
              <a:off x="624" y="183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0" name="Oval 14"/>
            <p:cNvSpPr>
              <a:spLocks noChangeArrowheads="1"/>
            </p:cNvSpPr>
            <p:nvPr/>
          </p:nvSpPr>
          <p:spPr bwMode="auto">
            <a:xfrm>
              <a:off x="624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1" name="Oval 15"/>
            <p:cNvSpPr>
              <a:spLocks noChangeArrowheads="1"/>
            </p:cNvSpPr>
            <p:nvPr/>
          </p:nvSpPr>
          <p:spPr bwMode="auto">
            <a:xfrm>
              <a:off x="624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2" name="Oval 16"/>
            <p:cNvSpPr>
              <a:spLocks noChangeArrowheads="1"/>
            </p:cNvSpPr>
            <p:nvPr/>
          </p:nvSpPr>
          <p:spPr bwMode="auto">
            <a:xfrm>
              <a:off x="624" y="354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3" name="Oval 17"/>
            <p:cNvSpPr>
              <a:spLocks noChangeArrowheads="1"/>
            </p:cNvSpPr>
            <p:nvPr/>
          </p:nvSpPr>
          <p:spPr bwMode="auto">
            <a:xfrm>
              <a:off x="624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4" name="Oval 18"/>
            <p:cNvSpPr>
              <a:spLocks noChangeArrowheads="1"/>
            </p:cNvSpPr>
            <p:nvPr/>
          </p:nvSpPr>
          <p:spPr bwMode="auto">
            <a:xfrm>
              <a:off x="12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5" name="Oval 19"/>
            <p:cNvSpPr>
              <a:spLocks noChangeArrowheads="1"/>
            </p:cNvSpPr>
            <p:nvPr/>
          </p:nvSpPr>
          <p:spPr bwMode="auto">
            <a:xfrm>
              <a:off x="24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6" name="Oval 20"/>
            <p:cNvSpPr>
              <a:spLocks noChangeArrowheads="1"/>
            </p:cNvSpPr>
            <p:nvPr/>
          </p:nvSpPr>
          <p:spPr bwMode="auto">
            <a:xfrm>
              <a:off x="24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24" name="Oval 28"/>
            <p:cNvSpPr>
              <a:spLocks noChangeArrowheads="1"/>
            </p:cNvSpPr>
            <p:nvPr/>
          </p:nvSpPr>
          <p:spPr bwMode="auto">
            <a:xfrm>
              <a:off x="12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7" name="Oval 11"/>
            <p:cNvSpPr>
              <a:spLocks noChangeArrowheads="1"/>
            </p:cNvSpPr>
            <p:nvPr/>
          </p:nvSpPr>
          <p:spPr bwMode="auto">
            <a:xfrm>
              <a:off x="924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4155" name="AutoShape 21"/>
            <p:cNvCxnSpPr>
              <a:cxnSpLocks noChangeShapeType="1"/>
            </p:cNvCxnSpPr>
            <p:nvPr/>
          </p:nvCxnSpPr>
          <p:spPr bwMode="auto">
            <a:xfrm>
              <a:off x="1388" y="1658"/>
              <a:ext cx="808" cy="5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6" name="AutoShape 22"/>
            <p:cNvCxnSpPr>
              <a:cxnSpLocks noChangeShapeType="1"/>
            </p:cNvCxnSpPr>
            <p:nvPr/>
          </p:nvCxnSpPr>
          <p:spPr bwMode="auto">
            <a:xfrm flipH="1">
              <a:off x="336" y="2000"/>
              <a:ext cx="316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7" name="AutoShape 23"/>
            <p:cNvCxnSpPr>
              <a:cxnSpLocks noChangeShapeType="1"/>
            </p:cNvCxnSpPr>
            <p:nvPr/>
          </p:nvCxnSpPr>
          <p:spPr bwMode="auto">
            <a:xfrm>
              <a:off x="336" y="2370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8" name="AutoShape 24"/>
            <p:cNvCxnSpPr>
              <a:cxnSpLocks noChangeShapeType="1"/>
            </p:cNvCxnSpPr>
            <p:nvPr/>
          </p:nvCxnSpPr>
          <p:spPr bwMode="auto">
            <a:xfrm>
              <a:off x="1088" y="2342"/>
              <a:ext cx="208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9" name="AutoShape 25"/>
            <p:cNvCxnSpPr>
              <a:cxnSpLocks noChangeShapeType="1"/>
            </p:cNvCxnSpPr>
            <p:nvPr/>
          </p:nvCxnSpPr>
          <p:spPr bwMode="auto">
            <a:xfrm>
              <a:off x="404" y="3026"/>
              <a:ext cx="248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0" name="AutoShape 26"/>
            <p:cNvCxnSpPr>
              <a:cxnSpLocks noChangeShapeType="1"/>
            </p:cNvCxnSpPr>
            <p:nvPr/>
          </p:nvCxnSpPr>
          <p:spPr bwMode="auto">
            <a:xfrm>
              <a:off x="2264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27"/>
            <p:cNvCxnSpPr>
              <a:cxnSpLocks noChangeShapeType="1"/>
            </p:cNvCxnSpPr>
            <p:nvPr/>
          </p:nvCxnSpPr>
          <p:spPr bwMode="auto">
            <a:xfrm flipH="1">
              <a:off x="788" y="3026"/>
              <a:ext cx="440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29"/>
            <p:cNvCxnSpPr>
              <a:cxnSpLocks noChangeShapeType="1"/>
            </p:cNvCxnSpPr>
            <p:nvPr/>
          </p:nvCxnSpPr>
          <p:spPr bwMode="auto">
            <a:xfrm>
              <a:off x="12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30"/>
            <p:cNvCxnSpPr>
              <a:cxnSpLocks noChangeShapeType="1"/>
            </p:cNvCxnSpPr>
            <p:nvPr/>
          </p:nvCxnSpPr>
          <p:spPr bwMode="auto">
            <a:xfrm flipH="1">
              <a:off x="1896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31"/>
            <p:cNvCxnSpPr>
              <a:cxnSpLocks noChangeShapeType="1"/>
            </p:cNvCxnSpPr>
            <p:nvPr/>
          </p:nvCxnSpPr>
          <p:spPr bwMode="auto">
            <a:xfrm>
              <a:off x="1896" y="2712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5" name="AutoShape 32"/>
            <p:cNvCxnSpPr>
              <a:cxnSpLocks noChangeShapeType="1"/>
            </p:cNvCxnSpPr>
            <p:nvPr/>
          </p:nvCxnSpPr>
          <p:spPr bwMode="auto">
            <a:xfrm>
              <a:off x="24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6" name="AutoShape 33"/>
            <p:cNvCxnSpPr>
              <a:cxnSpLocks noChangeShapeType="1"/>
            </p:cNvCxnSpPr>
            <p:nvPr/>
          </p:nvCxnSpPr>
          <p:spPr bwMode="auto">
            <a:xfrm flipH="1">
              <a:off x="1988" y="3054"/>
              <a:ext cx="508" cy="8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7" name="AutoShape 34"/>
            <p:cNvCxnSpPr>
              <a:cxnSpLocks noChangeShapeType="1"/>
            </p:cNvCxnSpPr>
            <p:nvPr/>
          </p:nvCxnSpPr>
          <p:spPr bwMode="auto">
            <a:xfrm>
              <a:off x="1896" y="3396"/>
              <a:ext cx="24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8" name="AutoShape 35"/>
            <p:cNvCxnSpPr>
              <a:cxnSpLocks noChangeShapeType="1"/>
            </p:cNvCxnSpPr>
            <p:nvPr/>
          </p:nvCxnSpPr>
          <p:spPr bwMode="auto">
            <a:xfrm>
              <a:off x="1320" y="134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9" name="AutoShape 36"/>
            <p:cNvCxnSpPr>
              <a:cxnSpLocks noChangeShapeType="1"/>
            </p:cNvCxnSpPr>
            <p:nvPr/>
          </p:nvCxnSpPr>
          <p:spPr bwMode="auto">
            <a:xfrm flipH="1">
              <a:off x="720" y="1658"/>
              <a:ext cx="5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0" name="AutoShape 37"/>
            <p:cNvCxnSpPr>
              <a:cxnSpLocks noChangeShapeType="1"/>
            </p:cNvCxnSpPr>
            <p:nvPr/>
          </p:nvCxnSpPr>
          <p:spPr bwMode="auto">
            <a:xfrm>
              <a:off x="788" y="2000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1" name="AutoShape 38"/>
            <p:cNvCxnSpPr>
              <a:cxnSpLocks noChangeShapeType="1"/>
            </p:cNvCxnSpPr>
            <p:nvPr/>
          </p:nvCxnSpPr>
          <p:spPr bwMode="auto">
            <a:xfrm flipH="1">
              <a:off x="720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2" name="AutoShape 39"/>
            <p:cNvCxnSpPr>
              <a:cxnSpLocks noChangeShapeType="1"/>
            </p:cNvCxnSpPr>
            <p:nvPr/>
          </p:nvCxnSpPr>
          <p:spPr bwMode="auto">
            <a:xfrm>
              <a:off x="720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3" name="AutoShape 40"/>
            <p:cNvCxnSpPr>
              <a:cxnSpLocks noChangeShapeType="1"/>
            </p:cNvCxnSpPr>
            <p:nvPr/>
          </p:nvCxnSpPr>
          <p:spPr bwMode="auto">
            <a:xfrm>
              <a:off x="720" y="305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4" name="AutoShape 41"/>
            <p:cNvCxnSpPr>
              <a:cxnSpLocks noChangeShapeType="1"/>
            </p:cNvCxnSpPr>
            <p:nvPr/>
          </p:nvCxnSpPr>
          <p:spPr bwMode="auto">
            <a:xfrm>
              <a:off x="720" y="3396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5" name="AutoShape 42"/>
            <p:cNvCxnSpPr>
              <a:cxnSpLocks noChangeShapeType="1"/>
            </p:cNvCxnSpPr>
            <p:nvPr/>
          </p:nvCxnSpPr>
          <p:spPr bwMode="auto">
            <a:xfrm>
              <a:off x="788" y="3710"/>
              <a:ext cx="1064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/>
          </p:cNvGrpSpPr>
          <p:nvPr/>
        </p:nvGrpSpPr>
        <p:grpSpPr bwMode="auto">
          <a:xfrm>
            <a:off x="381000" y="1828800"/>
            <a:ext cx="3733800" cy="4648200"/>
            <a:chOff x="240" y="1152"/>
            <a:chExt cx="2352" cy="2928"/>
          </a:xfrm>
        </p:grpSpPr>
        <p:sp>
          <p:nvSpPr>
            <p:cNvPr id="113" name="Oval 4"/>
            <p:cNvSpPr>
              <a:spLocks noChangeArrowheads="1"/>
            </p:cNvSpPr>
            <p:nvPr/>
          </p:nvSpPr>
          <p:spPr bwMode="auto">
            <a:xfrm>
              <a:off x="210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4" name="Oval 5"/>
            <p:cNvSpPr>
              <a:spLocks noChangeArrowheads="1"/>
            </p:cNvSpPr>
            <p:nvPr/>
          </p:nvSpPr>
          <p:spPr bwMode="auto">
            <a:xfrm>
              <a:off x="18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5" name="Oval 6"/>
            <p:cNvSpPr>
              <a:spLocks noChangeArrowheads="1"/>
            </p:cNvSpPr>
            <p:nvPr/>
          </p:nvSpPr>
          <p:spPr bwMode="auto">
            <a:xfrm>
              <a:off x="1800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6" name="Oval 7"/>
            <p:cNvSpPr>
              <a:spLocks noChangeArrowheads="1"/>
            </p:cNvSpPr>
            <p:nvPr/>
          </p:nvSpPr>
          <p:spPr bwMode="auto">
            <a:xfrm>
              <a:off x="24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7" name="Oval 8"/>
            <p:cNvSpPr>
              <a:spLocks noChangeArrowheads="1"/>
            </p:cNvSpPr>
            <p:nvPr/>
          </p:nvSpPr>
          <p:spPr bwMode="auto">
            <a:xfrm>
              <a:off x="24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8" name="Oval 9"/>
            <p:cNvSpPr>
              <a:spLocks noChangeArrowheads="1"/>
            </p:cNvSpPr>
            <p:nvPr/>
          </p:nvSpPr>
          <p:spPr bwMode="auto">
            <a:xfrm>
              <a:off x="1224" y="115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9" name="Oval 10"/>
            <p:cNvSpPr>
              <a:spLocks noChangeArrowheads="1"/>
            </p:cNvSpPr>
            <p:nvPr/>
          </p:nvSpPr>
          <p:spPr bwMode="auto">
            <a:xfrm>
              <a:off x="1224" y="149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0" name="Oval 12"/>
            <p:cNvSpPr>
              <a:spLocks noChangeArrowheads="1"/>
            </p:cNvSpPr>
            <p:nvPr/>
          </p:nvSpPr>
          <p:spPr bwMode="auto">
            <a:xfrm>
              <a:off x="1824" y="388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1" name="Oval 13"/>
            <p:cNvSpPr>
              <a:spLocks noChangeArrowheads="1"/>
            </p:cNvSpPr>
            <p:nvPr/>
          </p:nvSpPr>
          <p:spPr bwMode="auto">
            <a:xfrm>
              <a:off x="624" y="183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2" name="Oval 14"/>
            <p:cNvSpPr>
              <a:spLocks noChangeArrowheads="1"/>
            </p:cNvSpPr>
            <p:nvPr/>
          </p:nvSpPr>
          <p:spPr bwMode="auto">
            <a:xfrm>
              <a:off x="624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3" name="Oval 15"/>
            <p:cNvSpPr>
              <a:spLocks noChangeArrowheads="1"/>
            </p:cNvSpPr>
            <p:nvPr/>
          </p:nvSpPr>
          <p:spPr bwMode="auto">
            <a:xfrm>
              <a:off x="624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4" name="Oval 16"/>
            <p:cNvSpPr>
              <a:spLocks noChangeArrowheads="1"/>
            </p:cNvSpPr>
            <p:nvPr/>
          </p:nvSpPr>
          <p:spPr bwMode="auto">
            <a:xfrm>
              <a:off x="624" y="354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5" name="Oval 17"/>
            <p:cNvSpPr>
              <a:spLocks noChangeArrowheads="1"/>
            </p:cNvSpPr>
            <p:nvPr/>
          </p:nvSpPr>
          <p:spPr bwMode="auto">
            <a:xfrm>
              <a:off x="624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6" name="Oval 18"/>
            <p:cNvSpPr>
              <a:spLocks noChangeArrowheads="1"/>
            </p:cNvSpPr>
            <p:nvPr/>
          </p:nvSpPr>
          <p:spPr bwMode="auto">
            <a:xfrm>
              <a:off x="12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7" name="Oval 19"/>
            <p:cNvSpPr>
              <a:spLocks noChangeArrowheads="1"/>
            </p:cNvSpPr>
            <p:nvPr/>
          </p:nvSpPr>
          <p:spPr bwMode="auto">
            <a:xfrm>
              <a:off x="24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8" name="Oval 20"/>
            <p:cNvSpPr>
              <a:spLocks noChangeArrowheads="1"/>
            </p:cNvSpPr>
            <p:nvPr/>
          </p:nvSpPr>
          <p:spPr bwMode="auto">
            <a:xfrm>
              <a:off x="24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9" name="Oval 28"/>
            <p:cNvSpPr>
              <a:spLocks noChangeArrowheads="1"/>
            </p:cNvSpPr>
            <p:nvPr/>
          </p:nvSpPr>
          <p:spPr bwMode="auto">
            <a:xfrm>
              <a:off x="12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30" name="Oval 11"/>
            <p:cNvSpPr>
              <a:spLocks noChangeArrowheads="1"/>
            </p:cNvSpPr>
            <p:nvPr/>
          </p:nvSpPr>
          <p:spPr bwMode="auto">
            <a:xfrm>
              <a:off x="924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5234" name="AutoShape 21"/>
            <p:cNvCxnSpPr>
              <a:cxnSpLocks noChangeShapeType="1"/>
            </p:cNvCxnSpPr>
            <p:nvPr/>
          </p:nvCxnSpPr>
          <p:spPr bwMode="auto">
            <a:xfrm>
              <a:off x="1388" y="1658"/>
              <a:ext cx="808" cy="5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5" name="AutoShape 22"/>
            <p:cNvCxnSpPr>
              <a:cxnSpLocks noChangeShapeType="1"/>
            </p:cNvCxnSpPr>
            <p:nvPr/>
          </p:nvCxnSpPr>
          <p:spPr bwMode="auto">
            <a:xfrm flipH="1">
              <a:off x="336" y="2000"/>
              <a:ext cx="316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6" name="AutoShape 23"/>
            <p:cNvCxnSpPr>
              <a:cxnSpLocks noChangeShapeType="1"/>
            </p:cNvCxnSpPr>
            <p:nvPr/>
          </p:nvCxnSpPr>
          <p:spPr bwMode="auto">
            <a:xfrm>
              <a:off x="336" y="2370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7" name="AutoShape 24"/>
            <p:cNvCxnSpPr>
              <a:cxnSpLocks noChangeShapeType="1"/>
            </p:cNvCxnSpPr>
            <p:nvPr/>
          </p:nvCxnSpPr>
          <p:spPr bwMode="auto">
            <a:xfrm>
              <a:off x="1088" y="2342"/>
              <a:ext cx="208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8" name="AutoShape 25"/>
            <p:cNvCxnSpPr>
              <a:cxnSpLocks noChangeShapeType="1"/>
            </p:cNvCxnSpPr>
            <p:nvPr/>
          </p:nvCxnSpPr>
          <p:spPr bwMode="auto">
            <a:xfrm>
              <a:off x="404" y="3026"/>
              <a:ext cx="248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9" name="AutoShape 26"/>
            <p:cNvCxnSpPr>
              <a:cxnSpLocks noChangeShapeType="1"/>
            </p:cNvCxnSpPr>
            <p:nvPr/>
          </p:nvCxnSpPr>
          <p:spPr bwMode="auto">
            <a:xfrm>
              <a:off x="2264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0" name="AutoShape 27"/>
            <p:cNvCxnSpPr>
              <a:cxnSpLocks noChangeShapeType="1"/>
            </p:cNvCxnSpPr>
            <p:nvPr/>
          </p:nvCxnSpPr>
          <p:spPr bwMode="auto">
            <a:xfrm flipH="1">
              <a:off x="788" y="3026"/>
              <a:ext cx="440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1" name="AutoShape 29"/>
            <p:cNvCxnSpPr>
              <a:cxnSpLocks noChangeShapeType="1"/>
            </p:cNvCxnSpPr>
            <p:nvPr/>
          </p:nvCxnSpPr>
          <p:spPr bwMode="auto">
            <a:xfrm>
              <a:off x="12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2" name="AutoShape 30"/>
            <p:cNvCxnSpPr>
              <a:cxnSpLocks noChangeShapeType="1"/>
            </p:cNvCxnSpPr>
            <p:nvPr/>
          </p:nvCxnSpPr>
          <p:spPr bwMode="auto">
            <a:xfrm flipH="1">
              <a:off x="1896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3" name="AutoShape 31"/>
            <p:cNvCxnSpPr>
              <a:cxnSpLocks noChangeShapeType="1"/>
            </p:cNvCxnSpPr>
            <p:nvPr/>
          </p:nvCxnSpPr>
          <p:spPr bwMode="auto">
            <a:xfrm>
              <a:off x="1896" y="2712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4" name="AutoShape 32"/>
            <p:cNvCxnSpPr>
              <a:cxnSpLocks noChangeShapeType="1"/>
            </p:cNvCxnSpPr>
            <p:nvPr/>
          </p:nvCxnSpPr>
          <p:spPr bwMode="auto">
            <a:xfrm>
              <a:off x="24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5" name="AutoShape 33"/>
            <p:cNvCxnSpPr>
              <a:cxnSpLocks noChangeShapeType="1"/>
            </p:cNvCxnSpPr>
            <p:nvPr/>
          </p:nvCxnSpPr>
          <p:spPr bwMode="auto">
            <a:xfrm flipH="1">
              <a:off x="1988" y="3054"/>
              <a:ext cx="508" cy="8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6" name="AutoShape 34"/>
            <p:cNvCxnSpPr>
              <a:cxnSpLocks noChangeShapeType="1"/>
            </p:cNvCxnSpPr>
            <p:nvPr/>
          </p:nvCxnSpPr>
          <p:spPr bwMode="auto">
            <a:xfrm>
              <a:off x="1896" y="3396"/>
              <a:ext cx="24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7" name="AutoShape 35"/>
            <p:cNvCxnSpPr>
              <a:cxnSpLocks noChangeShapeType="1"/>
            </p:cNvCxnSpPr>
            <p:nvPr/>
          </p:nvCxnSpPr>
          <p:spPr bwMode="auto">
            <a:xfrm>
              <a:off x="1320" y="134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8" name="AutoShape 36"/>
            <p:cNvCxnSpPr>
              <a:cxnSpLocks noChangeShapeType="1"/>
            </p:cNvCxnSpPr>
            <p:nvPr/>
          </p:nvCxnSpPr>
          <p:spPr bwMode="auto">
            <a:xfrm flipH="1">
              <a:off x="720" y="1658"/>
              <a:ext cx="5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9" name="AutoShape 37"/>
            <p:cNvCxnSpPr>
              <a:cxnSpLocks noChangeShapeType="1"/>
            </p:cNvCxnSpPr>
            <p:nvPr/>
          </p:nvCxnSpPr>
          <p:spPr bwMode="auto">
            <a:xfrm>
              <a:off x="788" y="2000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0" name="AutoShape 38"/>
            <p:cNvCxnSpPr>
              <a:cxnSpLocks noChangeShapeType="1"/>
            </p:cNvCxnSpPr>
            <p:nvPr/>
          </p:nvCxnSpPr>
          <p:spPr bwMode="auto">
            <a:xfrm flipH="1">
              <a:off x="720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1" name="AutoShape 39"/>
            <p:cNvCxnSpPr>
              <a:cxnSpLocks noChangeShapeType="1"/>
            </p:cNvCxnSpPr>
            <p:nvPr/>
          </p:nvCxnSpPr>
          <p:spPr bwMode="auto">
            <a:xfrm>
              <a:off x="720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2" name="AutoShape 40"/>
            <p:cNvCxnSpPr>
              <a:cxnSpLocks noChangeShapeType="1"/>
            </p:cNvCxnSpPr>
            <p:nvPr/>
          </p:nvCxnSpPr>
          <p:spPr bwMode="auto">
            <a:xfrm>
              <a:off x="720" y="305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3" name="AutoShape 41"/>
            <p:cNvCxnSpPr>
              <a:cxnSpLocks noChangeShapeType="1"/>
            </p:cNvCxnSpPr>
            <p:nvPr/>
          </p:nvCxnSpPr>
          <p:spPr bwMode="auto">
            <a:xfrm>
              <a:off x="720" y="3396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4" name="AutoShape 42"/>
            <p:cNvCxnSpPr>
              <a:cxnSpLocks noChangeShapeType="1"/>
            </p:cNvCxnSpPr>
            <p:nvPr/>
          </p:nvCxnSpPr>
          <p:spPr bwMode="auto">
            <a:xfrm>
              <a:off x="788" y="3710"/>
              <a:ext cx="1064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9900CC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=</a:t>
            </a:r>
            <a:r>
              <a:rPr lang="en-US" sz="3200">
                <a:latin typeface="Lucida Sans Unicode" charset="0"/>
              </a:rPr>
              <a:t> 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5178" name="Rectangle 160"/>
          <p:cNvSpPr>
            <a:spLocks noChangeArrowheads="1"/>
          </p:cNvSpPr>
          <p:nvPr/>
        </p:nvSpPr>
        <p:spPr bwMode="auto">
          <a:xfrm>
            <a:off x="3427413" y="1828800"/>
            <a:ext cx="207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1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=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work</a:t>
            </a:r>
          </a:p>
        </p:txBody>
      </p:sp>
      <p:sp>
        <p:nvSpPr>
          <p:cNvPr id="65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5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" name="AutoShape 36"/>
          <p:cNvCxnSpPr>
            <a:cxnSpLocks noChangeShapeType="1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AutoShape 38"/>
          <p:cNvCxnSpPr>
            <a:cxnSpLocks noChangeShapeType="1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cxnSp>
        <p:nvCxnSpPr>
          <p:cNvPr id="6157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AutoShape 36"/>
          <p:cNvCxnSpPr>
            <a:cxnSpLocks noChangeShapeType="1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38"/>
          <p:cNvCxnSpPr>
            <a:cxnSpLocks noChangeShapeType="1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5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 </a:t>
            </a:r>
            <a:r>
              <a:rPr lang="en-US" sz="3200">
                <a:latin typeface="Lucida Sans Unicode" charset="0"/>
              </a:rPr>
              <a:t>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cxnSp>
        <p:nvCxnSpPr>
          <p:cNvPr id="6217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18" name="AutoShape 22"/>
          <p:cNvCxnSpPr>
            <a:cxnSpLocks noChangeShapeType="1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19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0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1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2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3" name="AutoShape 27"/>
          <p:cNvCxnSpPr>
            <a:cxnSpLocks noChangeShapeType="1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4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5" name="AutoShape 30"/>
          <p:cNvCxnSpPr>
            <a:cxnSpLocks noChangeShapeType="1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6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7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8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9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30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chemeClr val="tx2"/>
                </a:solidFill>
                <a:latin typeface="Lucida Sans Unicode" charset="0"/>
              </a:rPr>
              <a:t>*	</a:t>
            </a:r>
            <a:r>
              <a:rPr lang="en-US" sz="2400">
                <a:latin typeface="Lucida Sans Unicode" charset="0"/>
              </a:rPr>
              <a:t>Also called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critical-path length</a:t>
            </a:r>
            <a:endParaRPr lang="en-US" sz="2400">
              <a:solidFill>
                <a:schemeClr val="accent2"/>
              </a:solidFill>
              <a:latin typeface="Lucida Sans Unicode" charset="0"/>
            </a:endParaRPr>
          </a:p>
          <a:p>
            <a:r>
              <a:rPr lang="en-US" sz="2400">
                <a:latin typeface="Lucida Sans Unicode" charset="0"/>
              </a:rPr>
              <a:t>	or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computational depth</a:t>
            </a:r>
            <a:r>
              <a:rPr lang="en-US" sz="2400">
                <a:latin typeface="Lucida Sans Unicode" charset="0"/>
              </a:rPr>
              <a:t>.</a:t>
            </a:r>
          </a:p>
        </p:txBody>
      </p:sp>
      <p:sp>
        <p:nvSpPr>
          <p:cNvPr id="66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7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4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258" name="Rectangle 82"/>
          <p:cNvSpPr>
            <a:spLocks noChangeArrowheads="1"/>
          </p:cNvSpPr>
          <p:nvPr/>
        </p:nvSpPr>
        <p:spPr bwMode="auto">
          <a:xfrm>
            <a:off x="3427413" y="1828800"/>
            <a:ext cx="207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1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work</a:t>
            </a:r>
          </a:p>
        </p:txBody>
      </p:sp>
      <p:sp>
        <p:nvSpPr>
          <p:cNvPr id="6259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  <a:cs typeface="Lucida Sans Unicode" charset="0"/>
              </a:rPr>
              <a:t>∞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span </a:t>
            </a:r>
            <a:r>
              <a:rPr lang="en-US" sz="3200" b="1">
                <a:solidFill>
                  <a:schemeClr val="tx2"/>
                </a:solidFill>
                <a:latin typeface="Lucida Sans Unicode" charset="0"/>
              </a:rPr>
              <a:t>*</a:t>
            </a:r>
          </a:p>
        </p:txBody>
      </p:sp>
      <p:sp>
        <p:nvSpPr>
          <p:cNvPr id="65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70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1" name="AutoShape 36"/>
          <p:cNvCxnSpPr>
            <a:cxnSpLocks noChangeShapeType="1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2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AutoShape 38"/>
          <p:cNvCxnSpPr>
            <a:cxnSpLocks noChangeShapeType="1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4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5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6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7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 </a:t>
            </a:r>
            <a:r>
              <a:rPr lang="en-US" sz="3200">
                <a:latin typeface="Lucida Sans Unicode" charset="0"/>
              </a:rPr>
              <a:t>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cxnSp>
        <p:nvCxnSpPr>
          <p:cNvPr id="7233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4" name="AutoShape 22"/>
          <p:cNvCxnSpPr>
            <a:cxnSpLocks noChangeShapeType="1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5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6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7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8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9" name="AutoShape 27"/>
          <p:cNvCxnSpPr>
            <a:cxnSpLocks noChangeShapeType="1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0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1" name="AutoShape 30"/>
          <p:cNvCxnSpPr>
            <a:cxnSpLocks noChangeShapeType="1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2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3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4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5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46" name="Rectangle 44"/>
          <p:cNvSpPr>
            <a:spLocks noChangeArrowheads="1"/>
          </p:cNvSpPr>
          <p:nvPr/>
        </p:nvSpPr>
        <p:spPr bwMode="auto">
          <a:xfrm>
            <a:off x="3427413" y="1828800"/>
            <a:ext cx="207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1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=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work</a:t>
            </a:r>
          </a:p>
        </p:txBody>
      </p:sp>
      <p:sp>
        <p:nvSpPr>
          <p:cNvPr id="7247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  <a:cs typeface="Lucida Sans Unicode" charset="0"/>
              </a:rPr>
              <a:t>∞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</a:t>
            </a:r>
            <a:r>
              <a:rPr lang="en-US" sz="3200">
                <a:latin typeface="Lucida Sans Unicode" charset="0"/>
              </a:rPr>
              <a:t>=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span </a:t>
            </a:r>
            <a:r>
              <a:rPr lang="en-US" sz="3200" b="1">
                <a:solidFill>
                  <a:schemeClr val="tx2"/>
                </a:solidFill>
                <a:latin typeface="Lucida Sans Unicode" charset="0"/>
              </a:rPr>
              <a:t>*</a:t>
            </a:r>
          </a:p>
        </p:txBody>
      </p:sp>
      <p:sp>
        <p:nvSpPr>
          <p:cNvPr id="7248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chemeClr val="tx2"/>
                </a:solidFill>
                <a:latin typeface="Lucida Sans Unicode" charset="0"/>
              </a:rPr>
              <a:t>*	</a:t>
            </a:r>
            <a:r>
              <a:rPr lang="en-US" sz="2400">
                <a:latin typeface="Lucida Sans Unicode" charset="0"/>
              </a:rPr>
              <a:t>Also called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critical-path length</a:t>
            </a:r>
            <a:endParaRPr lang="en-US" sz="2400">
              <a:solidFill>
                <a:schemeClr val="accent2"/>
              </a:solidFill>
              <a:latin typeface="Lucida Sans Unicode" charset="0"/>
            </a:endParaRPr>
          </a:p>
          <a:p>
            <a:r>
              <a:rPr lang="en-US" sz="2400">
                <a:latin typeface="Lucida Sans Unicode" charset="0"/>
              </a:rPr>
              <a:t>	or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computational depth</a:t>
            </a:r>
            <a:r>
              <a:rPr lang="en-US" sz="2400">
                <a:latin typeface="Lucida Sans Unicode" charset="0"/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5105400" y="2710577"/>
            <a:ext cx="2514600" cy="1259919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346075" indent="-231775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tx2"/>
                </a:solidFill>
                <a:latin typeface="Lucida Sans Unicode" charset="0"/>
              </a:rPr>
              <a:t>W</a:t>
            </a:r>
            <a:r>
              <a:rPr lang="en-US" sz="2800" b="1">
                <a:solidFill>
                  <a:schemeClr val="tx2"/>
                </a:solidFill>
                <a:latin typeface="Lucida Sans Unicode" charset="0"/>
              </a:rPr>
              <a:t>ORK</a:t>
            </a:r>
            <a:r>
              <a:rPr lang="en-US" b="1">
                <a:solidFill>
                  <a:schemeClr val="tx2"/>
                </a:solidFill>
                <a:latin typeface="Lucida Sans Unicode" charset="0"/>
              </a:rPr>
              <a:t> L</a:t>
            </a:r>
            <a:r>
              <a:rPr lang="en-US" sz="2800" b="1">
                <a:solidFill>
                  <a:schemeClr val="tx2"/>
                </a:solidFill>
                <a:latin typeface="Lucida Sans Unicode" charset="0"/>
              </a:rPr>
              <a:t>AW</a:t>
            </a:r>
            <a:endParaRPr lang="en-US" sz="2800">
              <a:solidFill>
                <a:schemeClr val="tx2"/>
              </a:solidFill>
              <a:latin typeface="Lucida Sans Unicode" charset="0"/>
            </a:endParaRPr>
          </a:p>
          <a:p>
            <a:pPr lvl="1">
              <a:buClr>
                <a:schemeClr val="accent2"/>
              </a:buClr>
              <a:buFontTx/>
              <a:buChar char="∙"/>
            </a:pPr>
            <a:r>
              <a:rPr lang="en-US" sz="32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000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000000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0000"/>
                </a:solidFill>
                <a:latin typeface="Lucida Sans Unicode" charset="0"/>
                <a:cs typeface="Lucida Sans Unicode" charset="0"/>
              </a:rPr>
              <a:t>≥</a:t>
            </a:r>
            <a:r>
              <a:rPr lang="en-US" sz="32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t</a:t>
            </a:r>
            <a:r>
              <a:rPr lang="en-US" sz="3200" baseline="-250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1</a:t>
            </a:r>
            <a:r>
              <a:rPr lang="en-US" sz="32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/p</a:t>
            </a: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>
            <a:lvl1pPr marL="342900" indent="-3429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marL="0" lvl="1">
              <a:buClr>
                <a:srgbClr val="0093D0"/>
              </a:buClr>
            </a:pPr>
            <a:r>
              <a:rPr lang="en-US" sz="4000" b="1">
                <a:solidFill>
                  <a:srgbClr val="990033"/>
                </a:solidFill>
                <a:latin typeface="Lucida Sans Unicode" charset="0"/>
              </a:rPr>
              <a:t>S</a:t>
            </a:r>
            <a:r>
              <a:rPr lang="en-US" sz="2800" b="1">
                <a:solidFill>
                  <a:srgbClr val="990033"/>
                </a:solidFill>
                <a:latin typeface="Lucida Sans Unicode" charset="0"/>
              </a:rPr>
              <a:t>PAN</a:t>
            </a:r>
            <a:r>
              <a:rPr lang="en-US" sz="4000" b="1">
                <a:solidFill>
                  <a:srgbClr val="990033"/>
                </a:solidFill>
                <a:latin typeface="Lucida Sans Unicode" charset="0"/>
              </a:rPr>
              <a:t> L</a:t>
            </a:r>
            <a:r>
              <a:rPr lang="en-US" sz="2800" b="1">
                <a:solidFill>
                  <a:srgbClr val="990033"/>
                </a:solidFill>
                <a:latin typeface="Lucida Sans Unicode" charset="0"/>
              </a:rPr>
              <a:t>AW</a:t>
            </a:r>
            <a:endParaRPr lang="en-US" sz="3200">
              <a:solidFill>
                <a:srgbClr val="373633"/>
              </a:solidFill>
              <a:latin typeface="Lucida Sans Unicode" charset="0"/>
              <a:sym typeface="Times New Roman" charset="0"/>
            </a:endParaRPr>
          </a:p>
          <a:p>
            <a:pPr marL="0" lvl="1">
              <a:buClr>
                <a:srgbClr val="0093D0"/>
              </a:buClr>
              <a:buFontTx/>
              <a:buChar char="∙"/>
            </a:pPr>
            <a:r>
              <a:rPr lang="en-US" sz="3200">
                <a:solidFill>
                  <a:srgbClr val="373633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373633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373633"/>
                </a:solidFill>
                <a:latin typeface="Lucida Sans Unicode" charset="0"/>
              </a:rPr>
              <a:t> ≥</a:t>
            </a:r>
            <a:r>
              <a:rPr lang="en-US" sz="3200">
                <a:solidFill>
                  <a:srgbClr val="373633"/>
                </a:solidFill>
                <a:latin typeface="Lucida Sans Unicode" charset="0"/>
                <a:sym typeface="Times New Roman" charset="0"/>
              </a:rPr>
              <a:t> t</a:t>
            </a:r>
            <a:r>
              <a:rPr lang="en-US" sz="3200" baseline="-25000">
                <a:solidFill>
                  <a:srgbClr val="373633"/>
                </a:solidFill>
                <a:latin typeface="Lucida Sans Unicode" charset="0"/>
                <a:sym typeface="Times New Roman" charset="0"/>
              </a:rPr>
              <a:t>∞</a:t>
            </a:r>
            <a:endParaRPr lang="en-US" sz="1600">
              <a:solidFill>
                <a:srgbClr val="373633"/>
              </a:solidFill>
              <a:latin typeface="Lucida Sans Unicode" charset="0"/>
            </a:endParaRPr>
          </a:p>
        </p:txBody>
      </p:sp>
      <p:sp>
        <p:nvSpPr>
          <p:cNvPr id="51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122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Work:</a:t>
            </a:r>
            <a:r>
              <a:rPr lang="en-US" sz="2800">
                <a:latin typeface="Lucida Sans Unicode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cs typeface="Lucida Sans Unicode" charset="0"/>
              </a:rPr>
              <a:t>∪B)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=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Series Composition</a:t>
            </a:r>
          </a:p>
        </p:txBody>
      </p:sp>
      <p:grpSp>
        <p:nvGrpSpPr>
          <p:cNvPr id="8196" name="Group 38"/>
          <p:cNvGrpSpPr>
            <a:grpSpLocks/>
          </p:cNvGrpSpPr>
          <p:nvPr/>
        </p:nvGrpSpPr>
        <p:grpSpPr bwMode="auto">
          <a:xfrm>
            <a:off x="1828800" y="1970088"/>
            <a:ext cx="5486400" cy="1470025"/>
            <a:chOff x="228600" y="2019300"/>
            <a:chExt cx="4265994" cy="1143000"/>
          </a:xfrm>
        </p:grpSpPr>
        <p:sp>
          <p:nvSpPr>
            <p:cNvPr id="3" name="Cloud 2"/>
            <p:cNvSpPr>
              <a:spLocks noChangeArrowheads="1"/>
            </p:cNvSpPr>
            <p:nvPr/>
          </p:nvSpPr>
          <p:spPr bwMode="auto">
            <a:xfrm>
              <a:off x="685318" y="2019300"/>
              <a:ext cx="1447920" cy="1143000"/>
            </a:xfrm>
            <a:custGeom>
              <a:avLst/>
              <a:gdLst>
                <a:gd name="T0" fmla="*/ 1446713 w 43200"/>
                <a:gd name="T1" fmla="*/ 571500 h 43200"/>
                <a:gd name="T2" fmla="*/ 723960 w 43200"/>
                <a:gd name="T3" fmla="*/ 1141783 h 43200"/>
                <a:gd name="T4" fmla="*/ 4491 w 43200"/>
                <a:gd name="T5" fmla="*/ 571500 h 43200"/>
                <a:gd name="T6" fmla="*/ 723960 w 43200"/>
                <a:gd name="T7" fmla="*/ 65352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A</a:t>
              </a:r>
            </a:p>
          </p:txBody>
        </p:sp>
        <p:sp>
          <p:nvSpPr>
            <p:cNvPr id="8" name="Cloud 7"/>
            <p:cNvSpPr>
              <a:spLocks noChangeArrowheads="1"/>
            </p:cNvSpPr>
            <p:nvPr/>
          </p:nvSpPr>
          <p:spPr bwMode="auto">
            <a:xfrm>
              <a:off x="2591190" y="2019300"/>
              <a:ext cx="1447920" cy="1143000"/>
            </a:xfrm>
            <a:custGeom>
              <a:avLst/>
              <a:gdLst>
                <a:gd name="T0" fmla="*/ 1446713 w 43200"/>
                <a:gd name="T1" fmla="*/ 571500 h 43200"/>
                <a:gd name="T2" fmla="*/ 723960 w 43200"/>
                <a:gd name="T3" fmla="*/ 1141783 h 43200"/>
                <a:gd name="T4" fmla="*/ 4491 w 43200"/>
                <a:gd name="T5" fmla="*/ 571500 h 43200"/>
                <a:gd name="T6" fmla="*/ 723960 w 43200"/>
                <a:gd name="T7" fmla="*/ 65352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B</a:t>
              </a:r>
            </a:p>
          </p:txBody>
        </p:sp>
        <p:cxnSp>
          <p:nvCxnSpPr>
            <p:cNvPr id="12" name="Straight Arrow Connector 11"/>
            <p:cNvCxnSpPr>
              <a:stCxn id="3" idx="0"/>
              <a:endCxn id="8" idx="2"/>
            </p:cNvCxnSpPr>
            <p:nvPr/>
          </p:nvCxnSpPr>
          <p:spPr>
            <a:xfrm>
              <a:off x="2132004" y="2590800"/>
              <a:ext cx="457953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endCxn id="3" idx="2"/>
            </p:cNvCxnSpPr>
            <p:nvPr/>
          </p:nvCxnSpPr>
          <p:spPr>
            <a:xfrm>
              <a:off x="228600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0"/>
            </p:cNvCxnSpPr>
            <p:nvPr/>
          </p:nvCxnSpPr>
          <p:spPr>
            <a:xfrm>
              <a:off x="4037876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 Box 121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Work:</a:t>
            </a:r>
            <a:r>
              <a:rPr lang="en-US" sz="2800">
                <a:latin typeface="Lucida Sans Unicode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 +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</a:t>
            </a:r>
          </a:p>
        </p:txBody>
      </p:sp>
      <p:sp>
        <p:nvSpPr>
          <p:cNvPr id="48" name="Text Box 105"/>
          <p:cNvSpPr txBox="1">
            <a:spLocks noChangeArrowheads="1"/>
          </p:cNvSpPr>
          <p:nvPr/>
        </p:nvSpPr>
        <p:spPr bwMode="auto">
          <a:xfrm>
            <a:off x="1828800" y="50292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Span: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 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 +t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</a:t>
            </a:r>
          </a:p>
        </p:txBody>
      </p:sp>
      <p:sp>
        <p:nvSpPr>
          <p:cNvPr id="49" name="Text Box 123"/>
          <p:cNvSpPr txBox="1">
            <a:spLocks noChangeArrowheads="1"/>
          </p:cNvSpPr>
          <p:nvPr/>
        </p:nvSpPr>
        <p:spPr bwMode="auto">
          <a:xfrm>
            <a:off x="1828800" y="5029200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Span: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 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  <a:cs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 Composition</a:t>
            </a:r>
          </a:p>
        </p:txBody>
      </p:sp>
      <p:grpSp>
        <p:nvGrpSpPr>
          <p:cNvPr id="9219" name="Group 37"/>
          <p:cNvGrpSpPr>
            <a:grpSpLocks/>
          </p:cNvGrpSpPr>
          <p:nvPr/>
        </p:nvGrpSpPr>
        <p:grpSpPr bwMode="auto">
          <a:xfrm>
            <a:off x="2806700" y="1371600"/>
            <a:ext cx="3530600" cy="3124200"/>
            <a:chOff x="5257799" y="1371600"/>
            <a:chExt cx="2971801" cy="2628900"/>
          </a:xfrm>
        </p:grpSpPr>
        <p:sp>
          <p:nvSpPr>
            <p:cNvPr id="9" name="Cloud 8"/>
            <p:cNvSpPr>
              <a:spLocks noChangeArrowheads="1"/>
            </p:cNvSpPr>
            <p:nvPr/>
          </p:nvSpPr>
          <p:spPr bwMode="auto">
            <a:xfrm>
              <a:off x="6019457" y="1371600"/>
              <a:ext cx="1448486" cy="1143465"/>
            </a:xfrm>
            <a:custGeom>
              <a:avLst/>
              <a:gdLst>
                <a:gd name="T0" fmla="*/ 1447279 w 43200"/>
                <a:gd name="T1" fmla="*/ 571733 h 43200"/>
                <a:gd name="T2" fmla="*/ 724243 w 43200"/>
                <a:gd name="T3" fmla="*/ 1142247 h 43200"/>
                <a:gd name="T4" fmla="*/ 4493 w 43200"/>
                <a:gd name="T5" fmla="*/ 571733 h 43200"/>
                <a:gd name="T6" fmla="*/ 724243 w 43200"/>
                <a:gd name="T7" fmla="*/ 65379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A</a:t>
              </a:r>
            </a:p>
          </p:txBody>
        </p:sp>
        <p:sp>
          <p:nvSpPr>
            <p:cNvPr id="10" name="Cloud 9"/>
            <p:cNvSpPr>
              <a:spLocks noChangeArrowheads="1"/>
            </p:cNvSpPr>
            <p:nvPr/>
          </p:nvSpPr>
          <p:spPr bwMode="auto">
            <a:xfrm>
              <a:off x="6019457" y="2857035"/>
              <a:ext cx="1448486" cy="1143465"/>
            </a:xfrm>
            <a:custGeom>
              <a:avLst/>
              <a:gdLst>
                <a:gd name="T0" fmla="*/ 1447279 w 43200"/>
                <a:gd name="T1" fmla="*/ 571733 h 43200"/>
                <a:gd name="T2" fmla="*/ 724243 w 43200"/>
                <a:gd name="T3" fmla="*/ 1142247 h 43200"/>
                <a:gd name="T4" fmla="*/ 4493 w 43200"/>
                <a:gd name="T5" fmla="*/ 571733 h 43200"/>
                <a:gd name="T6" fmla="*/ 724243 w 43200"/>
                <a:gd name="T7" fmla="*/ 65379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B</a:t>
              </a:r>
            </a:p>
          </p:txBody>
        </p:sp>
        <p:cxnSp>
          <p:nvCxnSpPr>
            <p:cNvPr id="18" name="Straight Arrow Connector 17"/>
            <p:cNvCxnSpPr>
              <a:endCxn id="9" idx="2"/>
            </p:cNvCxnSpPr>
            <p:nvPr/>
          </p:nvCxnSpPr>
          <p:spPr>
            <a:xfrm rot="10800000" flipH="1">
              <a:off x="5257799" y="1943332"/>
              <a:ext cx="76700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0"/>
            </p:cNvCxnSpPr>
            <p:nvPr/>
          </p:nvCxnSpPr>
          <p:spPr>
            <a:xfrm>
              <a:off x="7466607" y="1943332"/>
              <a:ext cx="76299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10" idx="2"/>
            </p:cNvCxnSpPr>
            <p:nvPr/>
          </p:nvCxnSpPr>
          <p:spPr>
            <a:xfrm rot="10800000" flipH="1" flipV="1">
              <a:off x="5257799" y="2704752"/>
              <a:ext cx="76700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0" idx="0"/>
            </p:cNvCxnSpPr>
            <p:nvPr/>
          </p:nvCxnSpPr>
          <p:spPr>
            <a:xfrm flipV="1">
              <a:off x="7466607" y="2704752"/>
              <a:ext cx="76299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1447800" y="5334000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Span: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 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max{t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(A),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(B)}</a:t>
            </a:r>
          </a:p>
        </p:txBody>
      </p:sp>
      <p:sp>
        <p:nvSpPr>
          <p:cNvPr id="31" name="Text Box 121"/>
          <p:cNvSpPr txBox="1">
            <a:spLocks noChangeArrowheads="1"/>
          </p:cNvSpPr>
          <p:nvPr/>
        </p:nvSpPr>
        <p:spPr bwMode="auto">
          <a:xfrm>
            <a:off x="1524000" y="47244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Work:</a:t>
            </a:r>
            <a:r>
              <a:rPr lang="en-US" sz="2800">
                <a:latin typeface="Lucida Sans Unicode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 +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36" name="Rectangle 48"/>
          <p:cNvSpPr>
            <a:spLocks noChangeArrowheads="1"/>
          </p:cNvSpPr>
          <p:nvPr/>
        </p:nvSpPr>
        <p:spPr bwMode="auto">
          <a:xfrm>
            <a:off x="547688" y="1473200"/>
            <a:ext cx="8154987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bg2"/>
              </a:buClr>
              <a:defRPr/>
            </a:pPr>
            <a:r>
              <a:rPr lang="en-US" sz="3200" b="1" i="1" dirty="0">
                <a:solidFill>
                  <a:schemeClr val="accent2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Def.  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t</a:t>
            </a:r>
            <a:r>
              <a:rPr lang="en-US" sz="3200" baseline="-25000" dirty="0">
                <a:solidFill>
                  <a:srgbClr val="00000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</a:rPr>
              <a:t>/</a:t>
            </a:r>
            <a:r>
              <a:rPr lang="en-US" sz="3200" dirty="0" err="1" smtClean="0">
                <a:solidFill>
                  <a:srgbClr val="000000"/>
                </a:solidFill>
                <a:latin typeface="Lucida Sans Unicode" pitchFamily="34" charset="0"/>
                <a:ea typeface="+mn-ea"/>
              </a:rPr>
              <a:t>t</a:t>
            </a:r>
            <a:r>
              <a:rPr lang="en-US" sz="3200" baseline="-25000" dirty="0" err="1" smtClean="0">
                <a:solidFill>
                  <a:srgbClr val="000000"/>
                </a:solidFill>
                <a:latin typeface="Lucida Sans Unicode" pitchFamily="34" charset="0"/>
                <a:ea typeface="+mn-ea"/>
              </a:rPr>
              <a:t>p</a:t>
            </a:r>
            <a:r>
              <a:rPr lang="en-US" sz="3200" dirty="0" smtClean="0">
                <a:solidFill>
                  <a:srgbClr val="000000"/>
                </a:solidFill>
                <a:latin typeface="Lucida Sans Unicode" pitchFamily="34" charset="0"/>
                <a:ea typeface="+mn-ea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= </a:t>
            </a:r>
            <a:r>
              <a:rPr lang="en-US" sz="3200" b="1" i="1" dirty="0">
                <a:solidFill>
                  <a:schemeClr val="accent2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speedup</a:t>
            </a:r>
            <a:r>
              <a:rPr lang="en-US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  <a:ea typeface="+mn-ea"/>
                <a:sym typeface="Times New Roman" pitchFamily="18" charset="0"/>
              </a:rPr>
              <a:t>  </a:t>
            </a:r>
            <a:r>
              <a:rPr lang="en-US" sz="3200" dirty="0">
                <a:latin typeface="Lucida Sans Unicode" pitchFamily="34" charset="0"/>
                <a:ea typeface="+mn-ea"/>
                <a:sym typeface="Times New Roman" pitchFamily="18" charset="0"/>
              </a:rPr>
              <a:t>on 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p</a:t>
            </a:r>
            <a:r>
              <a:rPr lang="en-US" sz="3200" dirty="0">
                <a:latin typeface="Lucida Sans Unicode" pitchFamily="34" charset="0"/>
                <a:ea typeface="+mn-ea"/>
                <a:sym typeface="Times New Roman" pitchFamily="18" charset="0"/>
              </a:rPr>
              <a:t> processors.</a:t>
            </a:r>
            <a:endParaRPr lang="en-US" sz="3200" b="1" i="1" dirty="0">
              <a:solidFill>
                <a:schemeClr val="accent2"/>
              </a:solidFill>
              <a:latin typeface="Lucida Sans Unicode" pitchFamily="34" charset="0"/>
              <a:ea typeface="+mn-ea"/>
              <a:sym typeface="Times New Roman" pitchFamily="18" charset="0"/>
            </a:endParaRPr>
          </a:p>
        </p:txBody>
      </p:sp>
      <p:sp>
        <p:nvSpPr>
          <p:cNvPr id="293939" name="Rectangle 51"/>
          <p:cNvSpPr>
            <a:spLocks noChangeArrowheads="1"/>
          </p:cNvSpPr>
          <p:nvPr/>
        </p:nvSpPr>
        <p:spPr bwMode="auto">
          <a:xfrm>
            <a:off x="576263" y="2647950"/>
            <a:ext cx="7958137" cy="2492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800" dirty="0">
                <a:latin typeface="Lucida Sans Unicode" charset="0"/>
                <a:sym typeface="Times New Roman" charset="0"/>
              </a:rPr>
              <a:t>If </a:t>
            </a:r>
            <a:r>
              <a:rPr lang="en-US" sz="28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t</a:t>
            </a:r>
            <a:r>
              <a:rPr lang="en-US" sz="2800" baseline="-250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Lucida Sans Unicode" charset="0"/>
              </a:rPr>
              <a:t>/</a:t>
            </a:r>
            <a:r>
              <a:rPr lang="en-US" sz="2800" dirty="0" err="1" smtClean="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 dirty="0" err="1" smtClean="0">
                <a:solidFill>
                  <a:srgbClr val="000000"/>
                </a:solidFill>
                <a:latin typeface="Lucida Sans Unicode" charset="0"/>
              </a:rPr>
              <a:t>p</a:t>
            </a:r>
            <a:r>
              <a:rPr lang="en-US" sz="2800" dirty="0">
                <a:solidFill>
                  <a:srgbClr val="000000"/>
                </a:solidFill>
                <a:latin typeface="Lucida Sans Unicode" charset="0"/>
              </a:rPr>
              <a:t>	</a:t>
            </a:r>
            <a:r>
              <a:rPr lang="en-US" sz="28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= </a:t>
            </a:r>
            <a:r>
              <a:rPr lang="en-US" sz="2800" dirty="0">
                <a:solidFill>
                  <a:srgbClr val="000000"/>
                </a:solidFill>
                <a:latin typeface="Symbol" charset="0"/>
                <a:sym typeface="Symbol" charset="0"/>
              </a:rPr>
              <a:t></a:t>
            </a:r>
            <a:r>
              <a:rPr lang="en-US" sz="28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(p)</a:t>
            </a:r>
            <a:r>
              <a:rPr lang="en-US" sz="2800" dirty="0">
                <a:solidFill>
                  <a:srgbClr val="9900CC"/>
                </a:solidFill>
                <a:latin typeface="Lucida Sans Unicode" charset="0"/>
                <a:sym typeface="Times New Roman" charset="0"/>
              </a:rPr>
              <a:t>, </a:t>
            </a:r>
            <a:r>
              <a:rPr lang="en-US" sz="2800" dirty="0">
                <a:latin typeface="Lucida Sans Unicode" charset="0"/>
                <a:sym typeface="Times New Roman" charset="0"/>
              </a:rPr>
              <a:t>we have </a:t>
            </a:r>
            <a:r>
              <a:rPr lang="en-US" sz="2800" b="1" i="1" dirty="0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linear speedup</a:t>
            </a:r>
            <a:r>
              <a:rPr lang="en-US" sz="2800" dirty="0">
                <a:latin typeface="Lucida Sans Unicode" charset="0"/>
                <a:sym typeface="Times New Roman" charset="0"/>
              </a:rPr>
              <a:t>,</a:t>
            </a: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endParaRPr lang="en-US" sz="800" dirty="0">
              <a:latin typeface="Lucida Sans Unicode" charset="0"/>
              <a:sym typeface="Times New Roman" charset="0"/>
            </a:endParaRP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800" dirty="0">
                <a:latin typeface="Lucida Sans Unicode" charset="0"/>
                <a:sym typeface="Times New Roman" charset="0"/>
              </a:rPr>
              <a:t>	</a:t>
            </a:r>
            <a:r>
              <a:rPr lang="en-US" sz="28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= p</a:t>
            </a:r>
            <a:r>
              <a:rPr lang="en-US" sz="2800" dirty="0">
                <a:latin typeface="Lucida Sans Unicode" charset="0"/>
                <a:sym typeface="Times New Roman" charset="0"/>
              </a:rPr>
              <a:t>, we have </a:t>
            </a:r>
            <a:r>
              <a:rPr lang="en-US" sz="2800" b="1" i="1" dirty="0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perfect linear speedup</a:t>
            </a:r>
            <a:r>
              <a:rPr lang="en-US" sz="2800" dirty="0">
                <a:latin typeface="Lucida Sans Unicode" charset="0"/>
                <a:sym typeface="Times New Roman" charset="0"/>
              </a:rPr>
              <a:t>,</a:t>
            </a: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endParaRPr lang="en-US" sz="800" dirty="0">
              <a:latin typeface="Lucida Sans Unicode" charset="0"/>
              <a:sym typeface="Times New Roman" charset="0"/>
            </a:endParaRP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800" dirty="0">
                <a:latin typeface="Lucida Sans Unicode" charset="0"/>
                <a:sym typeface="Times New Roman" charset="0"/>
              </a:rPr>
              <a:t>	</a:t>
            </a:r>
            <a:r>
              <a:rPr lang="en-US" sz="28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&gt; p</a:t>
            </a:r>
            <a:r>
              <a:rPr lang="en-US" sz="2800" dirty="0">
                <a:latin typeface="Lucida Sans Unicode" charset="0"/>
                <a:sym typeface="Times New Roman" charset="0"/>
              </a:rPr>
              <a:t>, we have </a:t>
            </a:r>
            <a:r>
              <a:rPr lang="en-US" sz="2800" b="1" i="1" dirty="0" err="1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superlinear</a:t>
            </a:r>
            <a:r>
              <a:rPr lang="en-US" sz="2800" b="1" i="1" dirty="0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 speedup</a:t>
            </a:r>
            <a:r>
              <a:rPr lang="en-US" sz="2800" dirty="0">
                <a:latin typeface="Lucida Sans Unicode" charset="0"/>
                <a:sym typeface="Times New Roman" charset="0"/>
              </a:rPr>
              <a:t>, </a:t>
            </a: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endParaRPr lang="en-US" sz="800" dirty="0">
              <a:latin typeface="Lucida Sans Unicode" charset="0"/>
              <a:sym typeface="Times New Roman" charset="0"/>
            </a:endParaRP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400" dirty="0">
                <a:latin typeface="Lucida Sans Unicode" charset="0"/>
                <a:sym typeface="Times New Roman" charset="0"/>
              </a:rPr>
              <a:t>	(which is not possible in this model,</a:t>
            </a:r>
            <a:br>
              <a:rPr lang="en-US" sz="2400" dirty="0">
                <a:latin typeface="Lucida Sans Unicode" charset="0"/>
                <a:sym typeface="Times New Roman" charset="0"/>
              </a:rPr>
            </a:br>
            <a:r>
              <a:rPr lang="en-US" sz="2400" dirty="0">
                <a:latin typeface="Lucida Sans Unicode" charset="0"/>
                <a:sym typeface="Times New Roman" charset="0"/>
              </a:rPr>
              <a:t>	 because of the </a:t>
            </a:r>
            <a:r>
              <a:rPr lang="en-US" sz="2400" dirty="0">
                <a:solidFill>
                  <a:schemeClr val="tx2"/>
                </a:solidFill>
                <a:latin typeface="Lucida Sans Unicode" charset="0"/>
                <a:sym typeface="Times New Roman" charset="0"/>
              </a:rPr>
              <a:t>Work Law</a:t>
            </a:r>
            <a:r>
              <a:rPr lang="en-US" sz="2400" dirty="0">
                <a:latin typeface="Lucida Sans Unicode" charset="0"/>
                <a:sym typeface="Times New Roman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t</a:t>
            </a:r>
            <a:r>
              <a:rPr lang="en-US" sz="2400" baseline="-25000" dirty="0" err="1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sym typeface="Times New Roman" charset="0"/>
              </a:rPr>
              <a:t>≥</a:t>
            </a:r>
            <a:r>
              <a:rPr lang="en-US" sz="24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 t</a:t>
            </a:r>
            <a:r>
              <a:rPr lang="en-US" sz="2400" baseline="-250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/p</a:t>
            </a:r>
            <a:r>
              <a:rPr lang="en-US" sz="2400" dirty="0">
                <a:latin typeface="Lucida Sans Unicode" charset="0"/>
                <a:sym typeface="Times New Roman" charset="0"/>
              </a:rPr>
              <a:t>)</a:t>
            </a:r>
            <a:endParaRPr lang="en-US" sz="2800" dirty="0">
              <a:latin typeface="Lucida Sans Unicode" charset="0"/>
              <a:sym typeface="Times New Roman" charset="0"/>
            </a:endParaRPr>
          </a:p>
        </p:txBody>
      </p:sp>
      <p:sp>
        <p:nvSpPr>
          <p:cNvPr id="10244" name="Line 53"/>
          <p:cNvSpPr>
            <a:spLocks noChangeShapeType="1"/>
          </p:cNvSpPr>
          <p:nvPr/>
        </p:nvSpPr>
        <p:spPr bwMode="auto">
          <a:xfrm>
            <a:off x="657225" y="2514600"/>
            <a:ext cx="7772400" cy="0"/>
          </a:xfrm>
          <a:prstGeom prst="line">
            <a:avLst/>
          </a:prstGeom>
          <a:noFill/>
          <a:ln w="57150" cmpd="thickThin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5" name="Line 55"/>
          <p:cNvSpPr>
            <a:spLocks noChangeShapeType="1"/>
          </p:cNvSpPr>
          <p:nvPr/>
        </p:nvSpPr>
        <p:spPr bwMode="auto">
          <a:xfrm>
            <a:off x="609600" y="5486400"/>
            <a:ext cx="7772400" cy="0"/>
          </a:xfrm>
          <a:prstGeom prst="line">
            <a:avLst/>
          </a:prstGeom>
          <a:noFill/>
          <a:ln w="57150" cmpd="thinThick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Speedup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10791</TotalTime>
  <Words>722</Words>
  <Application>Microsoft Macintosh PowerPoint</Application>
  <PresentationFormat>On-screen Show (4:3)</PresentationFormat>
  <Paragraphs>160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PowerPoint Presentation</vt:lpstr>
      <vt:lpstr>Several possible models!</vt:lpstr>
      <vt:lpstr>Work / Span Model</vt:lpstr>
      <vt:lpstr>Work / Span Model</vt:lpstr>
      <vt:lpstr>Work / Span Model</vt:lpstr>
      <vt:lpstr>Work / Span Model</vt:lpstr>
      <vt:lpstr>Series Composition</vt:lpstr>
      <vt:lpstr>Parallel Composition</vt:lpstr>
      <vt:lpstr>Speedup</vt:lpstr>
      <vt:lpstr>Parallelism</vt:lpstr>
      <vt:lpstr>Laws of Parallel Complexity</vt:lpstr>
      <vt:lpstr>Communication Volume Model</vt:lpstr>
      <vt:lpstr>Communication Volume Model</vt:lpstr>
      <vt:lpstr>Complexity Measures for Parallel Computation</vt:lpstr>
      <vt:lpstr>Detailed complexity measures for data movement I:                        Latency/Bandwith Model</vt:lpstr>
      <vt:lpstr>Detailed complexity measures for data movement II:                        Cache Memory Model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515</cp:revision>
  <cp:lastPrinted>1999-10-20T00:13:40Z</cp:lastPrinted>
  <dcterms:created xsi:type="dcterms:W3CDTF">1998-10-05T22:15:03Z</dcterms:created>
  <dcterms:modified xsi:type="dcterms:W3CDTF">2014-01-14T15:57:12Z</dcterms:modified>
</cp:coreProperties>
</file>