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483" r:id="rId2"/>
    <p:sldId id="519" r:id="rId3"/>
    <p:sldId id="522" r:id="rId4"/>
    <p:sldId id="523" r:id="rId5"/>
    <p:sldId id="518" r:id="rId6"/>
    <p:sldId id="524" r:id="rId7"/>
    <p:sldId id="529" r:id="rId8"/>
    <p:sldId id="531" r:id="rId9"/>
    <p:sldId id="533" r:id="rId10"/>
    <p:sldId id="489" r:id="rId11"/>
    <p:sldId id="493" r:id="rId12"/>
    <p:sldId id="494" r:id="rId13"/>
    <p:sldId id="495" r:id="rId14"/>
    <p:sldId id="496" r:id="rId15"/>
    <p:sldId id="497" r:id="rId16"/>
    <p:sldId id="499" r:id="rId17"/>
    <p:sldId id="500" r:id="rId18"/>
    <p:sldId id="501" r:id="rId19"/>
    <p:sldId id="502" r:id="rId20"/>
    <p:sldId id="503" r:id="rId21"/>
    <p:sldId id="504" r:id="rId22"/>
    <p:sldId id="535" r:id="rId23"/>
    <p:sldId id="510" r:id="rId24"/>
    <p:sldId id="537" r:id="rId25"/>
    <p:sldId id="536" r:id="rId26"/>
    <p:sldId id="539" r:id="rId27"/>
    <p:sldId id="540" r:id="rId28"/>
    <p:sldId id="538" r:id="rId29"/>
    <p:sldId id="525" r:id="rId30"/>
    <p:sldId id="526" r:id="rId31"/>
    <p:sldId id="528" r:id="rId32"/>
    <p:sldId id="532" r:id="rId33"/>
    <p:sldId id="534" r:id="rId34"/>
    <p:sldId id="511" r:id="rId35"/>
    <p:sldId id="512" r:id="rId36"/>
    <p:sldId id="485" r:id="rId37"/>
    <p:sldId id="505" r:id="rId38"/>
    <p:sldId id="506" r:id="rId39"/>
    <p:sldId id="520" r:id="rId40"/>
    <p:sldId id="470" r:id="rId41"/>
    <p:sldId id="471" r:id="rId42"/>
    <p:sldId id="486" r:id="rId43"/>
    <p:sldId id="487" r:id="rId44"/>
    <p:sldId id="488" r:id="rId45"/>
    <p:sldId id="514" r:id="rId46"/>
    <p:sldId id="515" r:id="rId47"/>
    <p:sldId id="516" r:id="rId48"/>
  </p:sldIdLst>
  <p:sldSz cx="9144000" cy="6858000" type="screen4x3"/>
  <p:notesSz cx="68834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75DCF"/>
    <a:srgbClr val="969696"/>
    <a:srgbClr val="00D200"/>
    <a:srgbClr val="021FAE"/>
    <a:srgbClr val="33CC33"/>
    <a:srgbClr val="66FF66"/>
    <a:srgbClr val="659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9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4" Type="http://schemas.openxmlformats.org/officeDocument/2006/relationships/slide" Target="slides/slide40.xml"/><Relationship Id="rId5" Type="http://schemas.openxmlformats.org/officeDocument/2006/relationships/slide" Target="slides/slide45.xml"/><Relationship Id="rId6" Type="http://schemas.openxmlformats.org/officeDocument/2006/relationships/slide" Target="slides/slide46.xml"/><Relationship Id="rId7" Type="http://schemas.openxmlformats.org/officeDocument/2006/relationships/slide" Target="slides/slide47.xml"/><Relationship Id="rId1" Type="http://schemas.openxmlformats.org/officeDocument/2006/relationships/slide" Target="slides/slide3.xml"/><Relationship Id="rId2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5938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405938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6D84F66E-2151-6E47-B4F5-BE4AC3D05F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27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>
            <a:lvl1pPr defTabSz="93345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291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>
            <a:lvl1pPr algn="r" defTabSz="93345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6788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7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705350"/>
            <a:ext cx="5048250" cy="445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829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b" anchorCtr="0" compatLnSpc="1">
            <a:prstTxWarp prst="textNoShape">
              <a:avLst/>
            </a:prstTxWarp>
          </a:bodyPr>
          <a:lstStyle>
            <a:lvl1pPr defTabSz="93345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410700"/>
            <a:ext cx="298291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b" anchorCtr="0" compatLnSpc="1">
            <a:prstTxWarp prst="textNoShape">
              <a:avLst/>
            </a:prstTxWarp>
          </a:bodyPr>
          <a:lstStyle>
            <a:lvl1pPr algn="r" defTabSz="933450">
              <a:defRPr sz="1300">
                <a:latin typeface="Times New Roman" charset="0"/>
              </a:defRPr>
            </a:lvl1pPr>
          </a:lstStyle>
          <a:p>
            <a:fld id="{BDEB3AE4-A7F6-184B-AACD-4BC29713B1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23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1300">
                <a:latin typeface="Times New Roman" charset="0"/>
              </a:rPr>
              <a:t>CS267 Lecture 2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D106032C-3368-1D49-997B-65B3FA0D2BF4}" type="slidenum">
              <a:rPr lang="en-US" sz="1300">
                <a:latin typeface="Times New Roman" charset="0"/>
              </a:rPr>
              <a:pPr/>
              <a:t>1</a:t>
            </a:fld>
            <a:endParaRPr lang="en-US" sz="1300">
              <a:latin typeface="Times New Roman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642938"/>
            <a:ext cx="4913313" cy="3686175"/>
          </a:xfrm>
          <a:ln w="12700" cap="flat">
            <a:solidFill>
              <a:schemeClr val="tx1"/>
            </a:solidFill>
          </a:ln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7351" tIns="49500" rIns="97351" bIns="49500"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98801" y="9409718"/>
            <a:ext cx="2983106" cy="494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71D40887-14BE-6E45-B86C-AEBA46AEFAA3}" type="slidenum">
              <a:rPr lang="en-US" sz="1300">
                <a:latin typeface="Arial" charset="0"/>
              </a:rPr>
              <a:pPr eaLnBrk="1" hangingPunct="1"/>
              <a:t>6</a:t>
            </a:fld>
            <a:endParaRPr lang="en-US" sz="130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Details on the types of computations here -&gt; Pagerank (web), betweenness centrality (biological)</a:t>
            </a:r>
          </a:p>
          <a:p>
            <a:r>
              <a:rPr lang="en-US"/>
              <a:t>Both are huge, sparse graphs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" charset="0"/>
              </a:rPr>
              <a:t>Why betweenness centrality?</a:t>
            </a:r>
          </a:p>
          <a:p>
            <a:pPr>
              <a:buFontTx/>
              <a:buAutoNum type="arabicParenR"/>
            </a:pPr>
            <a:r>
              <a:rPr lang="en-US">
                <a:latin typeface="Times" charset="0"/>
              </a:rPr>
              <a:t>It has a lot of applications in identifying important vertices</a:t>
            </a:r>
          </a:p>
          <a:p>
            <a:pPr>
              <a:buFontTx/>
              <a:buAutoNum type="arabicParenR"/>
            </a:pPr>
            <a:r>
              <a:rPr lang="en-US">
                <a:latin typeface="Times" charset="0"/>
              </a:rPr>
              <a:t>It</a:t>
            </a:r>
            <a:r>
              <a:rPr lang="ja-JP" altLang="en-US">
                <a:latin typeface="Times" charset="0"/>
              </a:rPr>
              <a:t>’</a:t>
            </a:r>
            <a:r>
              <a:rPr lang="en-US">
                <a:latin typeface="Times" charset="0"/>
              </a:rPr>
              <a:t>s a standard graph benchmark to compare implementations.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1300">
                <a:latin typeface="Times New Roman" charset="0"/>
              </a:rPr>
              <a:t>CS267 Lecture 2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4334C542-469F-264A-B446-A4E4090D43E3}" type="slidenum">
              <a:rPr lang="en-US" sz="1300">
                <a:latin typeface="Times New Roman" charset="0"/>
              </a:rPr>
              <a:pPr/>
              <a:t>36</a:t>
            </a:fld>
            <a:endParaRPr lang="en-US" sz="1300">
              <a:latin typeface="Times New Roman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635000"/>
            <a:ext cx="4935538" cy="3703638"/>
          </a:xfrm>
          <a:solidFill>
            <a:srgbClr val="FFFFFF"/>
          </a:solidFill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4703763"/>
            <a:ext cx="5932488" cy="44608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" charset="0"/>
              </a:rPr>
              <a:t>Nodes and edges in graph may be weighted</a:t>
            </a:r>
          </a:p>
          <a:p>
            <a:r>
              <a:rPr lang="en-US">
                <a:latin typeface="Times" charset="0"/>
              </a:rPr>
              <a:t>Optimal graph partitioning is NP-complete (define for non-CS audience)</a:t>
            </a:r>
          </a:p>
          <a:p>
            <a:r>
              <a:rPr lang="en-US">
                <a:latin typeface="Times" charset="0"/>
              </a:rPr>
              <a:t>Good graph partitioning techniques exist</a:t>
            </a:r>
          </a:p>
          <a:p>
            <a:r>
              <a:rPr lang="en-US">
                <a:latin typeface="Times" charset="0"/>
              </a:rPr>
              <a:t>More on this in a later lecture</a:t>
            </a:r>
          </a:p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7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9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304800"/>
            <a:ext cx="20764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769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3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025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9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8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27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853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278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48982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24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>
          <a:solidFill>
            <a:srgbClr val="00000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600">
          <a:solidFill>
            <a:srgbClr val="00000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–"/>
        <a:defRPr sz="1400">
          <a:solidFill>
            <a:srgbClr val="000000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762000"/>
            <a:ext cx="6400800" cy="3048000"/>
          </a:xfrm>
        </p:spPr>
        <p:txBody>
          <a:bodyPr wrap="none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CS240A: Computation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on Graphs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 graph problem:  Maximal Independent Set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570538" y="1728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 flipV="1">
            <a:off x="5119688" y="3067050"/>
            <a:ext cx="752475" cy="400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 flipV="1">
            <a:off x="7500938" y="3694113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>
            <a:off x="5105400" y="3681413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 flipV="1">
            <a:off x="6253163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 flipV="1">
            <a:off x="6257925" y="304323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 flipV="1">
            <a:off x="6272213" y="1962150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>
            <a:off x="7491413" y="3152775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2"/>
          <p:cNvSpPr>
            <a:spLocks noChangeShapeType="1"/>
          </p:cNvSpPr>
          <p:nvPr/>
        </p:nvSpPr>
        <p:spPr bwMode="auto">
          <a:xfrm>
            <a:off x="6048375" y="2143125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4"/>
          <p:cNvSpPr>
            <a:spLocks noChangeShapeType="1"/>
          </p:cNvSpPr>
          <p:nvPr/>
        </p:nvSpPr>
        <p:spPr bwMode="auto">
          <a:xfrm>
            <a:off x="6067425" y="3262313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5"/>
          <p:cNvSpPr>
            <a:spLocks noChangeShapeType="1"/>
          </p:cNvSpPr>
          <p:nvPr/>
        </p:nvSpPr>
        <p:spPr bwMode="auto">
          <a:xfrm>
            <a:off x="7310438" y="3252788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16"/>
          <p:cNvSpPr>
            <a:spLocks noChangeShapeType="1"/>
          </p:cNvSpPr>
          <p:nvPr/>
        </p:nvSpPr>
        <p:spPr bwMode="auto">
          <a:xfrm>
            <a:off x="6200775" y="3205163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17"/>
          <p:cNvSpPr>
            <a:spLocks noChangeShapeType="1"/>
          </p:cNvSpPr>
          <p:nvPr/>
        </p:nvSpPr>
        <p:spPr bwMode="auto">
          <a:xfrm>
            <a:off x="6200775" y="2090738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Text Box 18"/>
          <p:cNvSpPr txBox="1">
            <a:spLocks noChangeArrowheads="1"/>
          </p:cNvSpPr>
          <p:nvPr/>
        </p:nvSpPr>
        <p:spPr bwMode="auto">
          <a:xfrm>
            <a:off x="7310438" y="36464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8</a:t>
            </a:r>
          </a:p>
        </p:txBody>
      </p:sp>
      <p:sp>
        <p:nvSpPr>
          <p:cNvPr id="12306" name="Text Box 19"/>
          <p:cNvSpPr txBox="1">
            <a:spLocks noChangeArrowheads="1"/>
          </p:cNvSpPr>
          <p:nvPr/>
        </p:nvSpPr>
        <p:spPr bwMode="auto">
          <a:xfrm>
            <a:off x="5684838" y="36337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7</a:t>
            </a:r>
          </a:p>
        </p:txBody>
      </p:sp>
      <p:sp>
        <p:nvSpPr>
          <p:cNvPr id="12307" name="Text Box 20"/>
          <p:cNvSpPr txBox="1">
            <a:spLocks noChangeArrowheads="1"/>
          </p:cNvSpPr>
          <p:nvPr/>
        </p:nvSpPr>
        <p:spPr bwMode="auto">
          <a:xfrm>
            <a:off x="8567738" y="33543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12308" name="Text Box 21"/>
          <p:cNvSpPr txBox="1">
            <a:spLocks noChangeArrowheads="1"/>
          </p:cNvSpPr>
          <p:nvPr/>
        </p:nvSpPr>
        <p:spPr bwMode="auto">
          <a:xfrm>
            <a:off x="4478338" y="3379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12309" name="Text Box 22"/>
          <p:cNvSpPr txBox="1">
            <a:spLocks noChangeArrowheads="1"/>
          </p:cNvSpPr>
          <p:nvPr/>
        </p:nvSpPr>
        <p:spPr bwMode="auto">
          <a:xfrm>
            <a:off x="7297738" y="31638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12310" name="Text Box 23"/>
          <p:cNvSpPr txBox="1">
            <a:spLocks noChangeArrowheads="1"/>
          </p:cNvSpPr>
          <p:nvPr/>
        </p:nvSpPr>
        <p:spPr bwMode="auto">
          <a:xfrm>
            <a:off x="5638800" y="32004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2311" name="Text Box 24"/>
          <p:cNvSpPr txBox="1">
            <a:spLocks noChangeArrowheads="1"/>
          </p:cNvSpPr>
          <p:nvPr/>
        </p:nvSpPr>
        <p:spPr bwMode="auto">
          <a:xfrm>
            <a:off x="7488238" y="17399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2312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15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Text Box 29"/>
          <p:cNvSpPr txBox="1">
            <a:spLocks noChangeArrowheads="1"/>
          </p:cNvSpPr>
          <p:nvPr/>
        </p:nvSpPr>
        <p:spPr bwMode="auto">
          <a:xfrm>
            <a:off x="228600" y="1295400"/>
            <a:ext cx="50292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000">
                <a:latin typeface="Arial" charset="0"/>
              </a:rPr>
              <a:t>   Graph with vertices V = {1,2,…,n}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000">
                <a:latin typeface="Arial" charset="0"/>
              </a:rPr>
              <a:t>   A set S of vertices is 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independent</a:t>
            </a:r>
            <a:r>
              <a:rPr lang="en-US" sz="2000">
                <a:latin typeface="Arial" charset="0"/>
              </a:rPr>
              <a:t> if no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 two vertices in S are neighbors.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000">
                <a:latin typeface="Arial" charset="0"/>
              </a:rPr>
              <a:t>   An independent set S is 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maximal</a:t>
            </a:r>
            <a:r>
              <a:rPr lang="en-US" sz="2000">
                <a:latin typeface="Arial" charset="0"/>
              </a:rPr>
              <a:t> if it is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 impossible to add another vertex and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 stay independent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000">
                <a:latin typeface="Arial" charset="0"/>
              </a:rPr>
              <a:t>   An independent set S is 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maximum</a:t>
            </a:r>
            <a:r>
              <a:rPr lang="en-US" sz="2000">
                <a:latin typeface="Arial" charset="0"/>
              </a:rPr>
              <a:t>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 if no other independent set has more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 vertices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000">
                <a:latin typeface="Arial" charset="0"/>
              </a:rPr>
              <a:t>   Finding a </a:t>
            </a:r>
            <a:r>
              <a:rPr lang="en-US" sz="2000" i="1">
                <a:latin typeface="Arial" charset="0"/>
              </a:rPr>
              <a:t>maximum</a:t>
            </a:r>
            <a:r>
              <a:rPr lang="en-US" sz="2000">
                <a:latin typeface="Arial" charset="0"/>
              </a:rPr>
              <a:t> independent set is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 intractably difficult (NP-hard)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000">
                <a:latin typeface="Arial" charset="0"/>
              </a:rPr>
              <a:t>   Finding a </a:t>
            </a:r>
            <a:r>
              <a:rPr lang="en-US" sz="2000" i="1">
                <a:latin typeface="Arial" charset="0"/>
              </a:rPr>
              <a:t>maximal</a:t>
            </a:r>
            <a:r>
              <a:rPr lang="en-US" sz="2000">
                <a:latin typeface="Arial" charset="0"/>
              </a:rPr>
              <a:t> independent set is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 easy, at least on one processor.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endParaRPr lang="en-US" sz="2000">
              <a:latin typeface="Arial" charset="0"/>
            </a:endParaRPr>
          </a:p>
        </p:txBody>
      </p:sp>
      <p:sp>
        <p:nvSpPr>
          <p:cNvPr id="12317" name="Text Box 31"/>
          <p:cNvSpPr txBox="1">
            <a:spLocks noChangeArrowheads="1"/>
          </p:cNvSpPr>
          <p:nvPr/>
        </p:nvSpPr>
        <p:spPr bwMode="auto">
          <a:xfrm>
            <a:off x="7424738" y="26177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12318" name="Text Box 32"/>
          <p:cNvSpPr txBox="1">
            <a:spLocks noChangeArrowheads="1"/>
          </p:cNvSpPr>
          <p:nvPr/>
        </p:nvSpPr>
        <p:spPr bwMode="auto">
          <a:xfrm>
            <a:off x="5486400" y="4724400"/>
            <a:ext cx="3200400" cy="1323975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The set of red vertices </a:t>
            </a:r>
            <a:br>
              <a:rPr lang="en-US" sz="2000">
                <a:latin typeface="Arial" charset="0"/>
              </a:rPr>
            </a:br>
            <a:r>
              <a:rPr lang="en-US" sz="2000">
                <a:solidFill>
                  <a:srgbClr val="FF0000"/>
                </a:solidFill>
                <a:latin typeface="Arial" charset="0"/>
              </a:rPr>
              <a:t>S = {4, 5} </a:t>
            </a:r>
            <a:r>
              <a:rPr lang="en-US" sz="2000">
                <a:latin typeface="Arial" charset="0"/>
              </a:rPr>
              <a:t>is </a:t>
            </a:r>
            <a:r>
              <a:rPr lang="en-US" sz="2000" i="1">
                <a:latin typeface="Arial" charset="0"/>
              </a:rPr>
              <a:t>independent</a:t>
            </a:r>
            <a:r>
              <a:rPr lang="en-US" sz="2000">
                <a:latin typeface="Arial" charset="0"/>
              </a:rPr>
              <a:t> and is </a:t>
            </a:r>
            <a:r>
              <a:rPr lang="en-US" sz="2000" i="1">
                <a:latin typeface="Arial" charset="0"/>
              </a:rPr>
              <a:t>maximal</a:t>
            </a:r>
            <a:r>
              <a:rPr lang="en-US" sz="2000">
                <a:latin typeface="Arial" charset="0"/>
              </a:rPr>
              <a:t/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but not </a:t>
            </a:r>
            <a:r>
              <a:rPr lang="en-US" sz="2000" i="1">
                <a:latin typeface="Arial" charset="0"/>
              </a:rPr>
              <a:t>maximum</a:t>
            </a:r>
          </a:p>
        </p:txBody>
      </p:sp>
      <p:sp>
        <p:nvSpPr>
          <p:cNvPr id="12319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12322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Sequential Maximal Independent Set Algorithm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570538" y="1728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 flipV="1">
            <a:off x="5119688" y="3067050"/>
            <a:ext cx="752475" cy="400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 flipV="1">
            <a:off x="7500938" y="3694113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5105400" y="3681413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8"/>
          <p:cNvSpPr>
            <a:spLocks noChangeShapeType="1"/>
          </p:cNvSpPr>
          <p:nvPr/>
        </p:nvSpPr>
        <p:spPr bwMode="auto">
          <a:xfrm flipV="1">
            <a:off x="6253163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9"/>
          <p:cNvSpPr>
            <a:spLocks noChangeShapeType="1"/>
          </p:cNvSpPr>
          <p:nvPr/>
        </p:nvSpPr>
        <p:spPr bwMode="auto">
          <a:xfrm flipV="1">
            <a:off x="6257925" y="304323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 flipV="1">
            <a:off x="6272213" y="1962150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>
            <a:off x="7491413" y="3152775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2"/>
          <p:cNvSpPr>
            <a:spLocks noChangeShapeType="1"/>
          </p:cNvSpPr>
          <p:nvPr/>
        </p:nvSpPr>
        <p:spPr bwMode="auto">
          <a:xfrm>
            <a:off x="6048375" y="2143125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4"/>
          <p:cNvSpPr>
            <a:spLocks noChangeShapeType="1"/>
          </p:cNvSpPr>
          <p:nvPr/>
        </p:nvSpPr>
        <p:spPr bwMode="auto">
          <a:xfrm>
            <a:off x="6067425" y="3262313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5"/>
          <p:cNvSpPr>
            <a:spLocks noChangeShapeType="1"/>
          </p:cNvSpPr>
          <p:nvPr/>
        </p:nvSpPr>
        <p:spPr bwMode="auto">
          <a:xfrm>
            <a:off x="7310438" y="3252788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16"/>
          <p:cNvSpPr>
            <a:spLocks noChangeShapeType="1"/>
          </p:cNvSpPr>
          <p:nvPr/>
        </p:nvSpPr>
        <p:spPr bwMode="auto">
          <a:xfrm>
            <a:off x="6200775" y="3205163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17"/>
          <p:cNvSpPr>
            <a:spLocks noChangeShapeType="1"/>
          </p:cNvSpPr>
          <p:nvPr/>
        </p:nvSpPr>
        <p:spPr bwMode="auto">
          <a:xfrm>
            <a:off x="6200775" y="2090738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Text Box 18"/>
          <p:cNvSpPr txBox="1">
            <a:spLocks noChangeArrowheads="1"/>
          </p:cNvSpPr>
          <p:nvPr/>
        </p:nvSpPr>
        <p:spPr bwMode="auto">
          <a:xfrm>
            <a:off x="7310438" y="36464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8</a:t>
            </a:r>
          </a:p>
        </p:txBody>
      </p:sp>
      <p:sp>
        <p:nvSpPr>
          <p:cNvPr id="13330" name="Text Box 19"/>
          <p:cNvSpPr txBox="1">
            <a:spLocks noChangeArrowheads="1"/>
          </p:cNvSpPr>
          <p:nvPr/>
        </p:nvSpPr>
        <p:spPr bwMode="auto">
          <a:xfrm>
            <a:off x="5684838" y="36337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7</a:t>
            </a:r>
          </a:p>
        </p:txBody>
      </p:sp>
      <p:sp>
        <p:nvSpPr>
          <p:cNvPr id="13331" name="Text Box 20"/>
          <p:cNvSpPr txBox="1">
            <a:spLocks noChangeArrowheads="1"/>
          </p:cNvSpPr>
          <p:nvPr/>
        </p:nvSpPr>
        <p:spPr bwMode="auto">
          <a:xfrm>
            <a:off x="8567738" y="33543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13332" name="Text Box 21"/>
          <p:cNvSpPr txBox="1">
            <a:spLocks noChangeArrowheads="1"/>
          </p:cNvSpPr>
          <p:nvPr/>
        </p:nvSpPr>
        <p:spPr bwMode="auto">
          <a:xfrm>
            <a:off x="4478338" y="3379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13333" name="Text Box 22"/>
          <p:cNvSpPr txBox="1">
            <a:spLocks noChangeArrowheads="1"/>
          </p:cNvSpPr>
          <p:nvPr/>
        </p:nvSpPr>
        <p:spPr bwMode="auto">
          <a:xfrm>
            <a:off x="7297738" y="31638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13334" name="Text Box 23"/>
          <p:cNvSpPr txBox="1">
            <a:spLocks noChangeArrowheads="1"/>
          </p:cNvSpPr>
          <p:nvPr/>
        </p:nvSpPr>
        <p:spPr bwMode="auto">
          <a:xfrm>
            <a:off x="5638800" y="32004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3335" name="Text Box 24"/>
          <p:cNvSpPr txBox="1">
            <a:spLocks noChangeArrowheads="1"/>
          </p:cNvSpPr>
          <p:nvPr/>
        </p:nvSpPr>
        <p:spPr bwMode="auto">
          <a:xfrm>
            <a:off x="7488238" y="17399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3336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8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39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9" name="Text Box 29"/>
          <p:cNvSpPr txBox="1">
            <a:spLocks noChangeArrowheads="1"/>
          </p:cNvSpPr>
          <p:nvPr/>
        </p:nvSpPr>
        <p:spPr bwMode="auto">
          <a:xfrm>
            <a:off x="304800" y="1752600"/>
            <a:ext cx="5029200" cy="363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S = empty set;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for  vertex v = 1 to n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if (v has no neighbor in S)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add v to S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latin typeface="Arial" charset="0"/>
              <a:ea typeface="+mn-ea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  <a:ea typeface="+mn-ea"/>
            </a:endParaRPr>
          </a:p>
        </p:txBody>
      </p:sp>
      <p:sp>
        <p:nvSpPr>
          <p:cNvPr id="13341" name="Text Box 31"/>
          <p:cNvSpPr txBox="1">
            <a:spLocks noChangeArrowheads="1"/>
          </p:cNvSpPr>
          <p:nvPr/>
        </p:nvSpPr>
        <p:spPr bwMode="auto">
          <a:xfrm>
            <a:off x="7424738" y="26177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13342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3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4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13345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6" name="Text Box 32"/>
          <p:cNvSpPr txBox="1">
            <a:spLocks noChangeArrowheads="1"/>
          </p:cNvSpPr>
          <p:nvPr/>
        </p:nvSpPr>
        <p:spPr bwMode="auto">
          <a:xfrm>
            <a:off x="6248400" y="4953000"/>
            <a:ext cx="1524000" cy="400050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}</a:t>
            </a:r>
            <a:endParaRPr lang="en-US" sz="2000" b="1" i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Sequential Maximal Independent Set Algorithm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570538" y="1728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 flipV="1">
            <a:off x="5119688" y="3067050"/>
            <a:ext cx="752475" cy="400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 flipV="1">
            <a:off x="7500938" y="3694113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5105400" y="3681413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 flipV="1">
            <a:off x="6253163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 flipV="1">
            <a:off x="6257925" y="304323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 flipV="1">
            <a:off x="6272213" y="1962150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>
            <a:off x="7491413" y="3152775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2"/>
          <p:cNvSpPr>
            <a:spLocks noChangeShapeType="1"/>
          </p:cNvSpPr>
          <p:nvPr/>
        </p:nvSpPr>
        <p:spPr bwMode="auto">
          <a:xfrm>
            <a:off x="6048375" y="2143125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4"/>
          <p:cNvSpPr>
            <a:spLocks noChangeShapeType="1"/>
          </p:cNvSpPr>
          <p:nvPr/>
        </p:nvSpPr>
        <p:spPr bwMode="auto">
          <a:xfrm>
            <a:off x="6067425" y="3262313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5"/>
          <p:cNvSpPr>
            <a:spLocks noChangeShapeType="1"/>
          </p:cNvSpPr>
          <p:nvPr/>
        </p:nvSpPr>
        <p:spPr bwMode="auto">
          <a:xfrm>
            <a:off x="7310438" y="3252788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6"/>
          <p:cNvSpPr>
            <a:spLocks noChangeShapeType="1"/>
          </p:cNvSpPr>
          <p:nvPr/>
        </p:nvSpPr>
        <p:spPr bwMode="auto">
          <a:xfrm>
            <a:off x="6200775" y="3205163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7"/>
          <p:cNvSpPr>
            <a:spLocks noChangeShapeType="1"/>
          </p:cNvSpPr>
          <p:nvPr/>
        </p:nvSpPr>
        <p:spPr bwMode="auto">
          <a:xfrm>
            <a:off x="6200775" y="2090738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Text Box 18"/>
          <p:cNvSpPr txBox="1">
            <a:spLocks noChangeArrowheads="1"/>
          </p:cNvSpPr>
          <p:nvPr/>
        </p:nvSpPr>
        <p:spPr bwMode="auto">
          <a:xfrm>
            <a:off x="7310438" y="36464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8</a:t>
            </a:r>
          </a:p>
        </p:txBody>
      </p:sp>
      <p:sp>
        <p:nvSpPr>
          <p:cNvPr id="14354" name="Text Box 19"/>
          <p:cNvSpPr txBox="1">
            <a:spLocks noChangeArrowheads="1"/>
          </p:cNvSpPr>
          <p:nvPr/>
        </p:nvSpPr>
        <p:spPr bwMode="auto">
          <a:xfrm>
            <a:off x="5684838" y="36337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7</a:t>
            </a:r>
          </a:p>
        </p:txBody>
      </p:sp>
      <p:sp>
        <p:nvSpPr>
          <p:cNvPr id="14355" name="Text Box 20"/>
          <p:cNvSpPr txBox="1">
            <a:spLocks noChangeArrowheads="1"/>
          </p:cNvSpPr>
          <p:nvPr/>
        </p:nvSpPr>
        <p:spPr bwMode="auto">
          <a:xfrm>
            <a:off x="8567738" y="33543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14356" name="Text Box 21"/>
          <p:cNvSpPr txBox="1">
            <a:spLocks noChangeArrowheads="1"/>
          </p:cNvSpPr>
          <p:nvPr/>
        </p:nvSpPr>
        <p:spPr bwMode="auto">
          <a:xfrm>
            <a:off x="4478338" y="3379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14357" name="Text Box 22"/>
          <p:cNvSpPr txBox="1">
            <a:spLocks noChangeArrowheads="1"/>
          </p:cNvSpPr>
          <p:nvPr/>
        </p:nvSpPr>
        <p:spPr bwMode="auto">
          <a:xfrm>
            <a:off x="7297738" y="31638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14358" name="Text Box 23"/>
          <p:cNvSpPr txBox="1">
            <a:spLocks noChangeArrowheads="1"/>
          </p:cNvSpPr>
          <p:nvPr/>
        </p:nvSpPr>
        <p:spPr bwMode="auto">
          <a:xfrm>
            <a:off x="5638800" y="32004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4359" name="Text Box 24"/>
          <p:cNvSpPr txBox="1">
            <a:spLocks noChangeArrowheads="1"/>
          </p:cNvSpPr>
          <p:nvPr/>
        </p:nvSpPr>
        <p:spPr bwMode="auto">
          <a:xfrm>
            <a:off x="7488238" y="17399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4360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63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9" name="Text Box 29"/>
          <p:cNvSpPr txBox="1">
            <a:spLocks noChangeArrowheads="1"/>
          </p:cNvSpPr>
          <p:nvPr/>
        </p:nvSpPr>
        <p:spPr bwMode="auto">
          <a:xfrm>
            <a:off x="304800" y="1752600"/>
            <a:ext cx="5029200" cy="363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S = empty set;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for  vertex v = 1 to n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if (v has no neighbor in S)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add v to S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latin typeface="Arial" charset="0"/>
              <a:ea typeface="+mn-ea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  <a:ea typeface="+mn-ea"/>
            </a:endParaRPr>
          </a:p>
        </p:txBody>
      </p:sp>
      <p:sp>
        <p:nvSpPr>
          <p:cNvPr id="14365" name="Text Box 31"/>
          <p:cNvSpPr txBox="1">
            <a:spLocks noChangeArrowheads="1"/>
          </p:cNvSpPr>
          <p:nvPr/>
        </p:nvSpPr>
        <p:spPr bwMode="auto">
          <a:xfrm>
            <a:off x="7424738" y="26177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14366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14369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0" name="Text Box 32"/>
          <p:cNvSpPr txBox="1">
            <a:spLocks noChangeArrowheads="1"/>
          </p:cNvSpPr>
          <p:nvPr/>
        </p:nvSpPr>
        <p:spPr bwMode="auto">
          <a:xfrm>
            <a:off x="6248400" y="4953000"/>
            <a:ext cx="1524000" cy="400050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1 }</a:t>
            </a:r>
            <a:endParaRPr lang="en-US" sz="2000" b="1" i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Sequential Maximal Independent Set Algorithm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570538" y="1728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 flipV="1">
            <a:off x="5119688" y="3067050"/>
            <a:ext cx="752475" cy="400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 flipV="1">
            <a:off x="7500938" y="3694113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5105400" y="3681413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 flipV="1">
            <a:off x="6253163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 flipV="1">
            <a:off x="6257925" y="304323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 flipV="1">
            <a:off x="6272213" y="1962150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7491413" y="3152775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6048375" y="2143125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>
            <a:off x="6067425" y="3262313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>
            <a:off x="7310438" y="3252788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16"/>
          <p:cNvSpPr>
            <a:spLocks noChangeShapeType="1"/>
          </p:cNvSpPr>
          <p:nvPr/>
        </p:nvSpPr>
        <p:spPr bwMode="auto">
          <a:xfrm>
            <a:off x="6200775" y="3205163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17"/>
          <p:cNvSpPr>
            <a:spLocks noChangeShapeType="1"/>
          </p:cNvSpPr>
          <p:nvPr/>
        </p:nvSpPr>
        <p:spPr bwMode="auto">
          <a:xfrm>
            <a:off x="6200775" y="2090738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7310438" y="36464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8</a:t>
            </a: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5684838" y="36337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7</a:t>
            </a:r>
          </a:p>
        </p:txBody>
      </p:sp>
      <p:sp>
        <p:nvSpPr>
          <p:cNvPr id="15379" name="Text Box 20"/>
          <p:cNvSpPr txBox="1">
            <a:spLocks noChangeArrowheads="1"/>
          </p:cNvSpPr>
          <p:nvPr/>
        </p:nvSpPr>
        <p:spPr bwMode="auto">
          <a:xfrm>
            <a:off x="8567738" y="33543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4478338" y="3379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7297738" y="31638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15382" name="Text Box 23"/>
          <p:cNvSpPr txBox="1">
            <a:spLocks noChangeArrowheads="1"/>
          </p:cNvSpPr>
          <p:nvPr/>
        </p:nvSpPr>
        <p:spPr bwMode="auto">
          <a:xfrm>
            <a:off x="5638800" y="32004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5383" name="Text Box 24"/>
          <p:cNvSpPr txBox="1">
            <a:spLocks noChangeArrowheads="1"/>
          </p:cNvSpPr>
          <p:nvPr/>
        </p:nvSpPr>
        <p:spPr bwMode="auto">
          <a:xfrm>
            <a:off x="7488238" y="17399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5384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87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9" name="Text Box 29"/>
          <p:cNvSpPr txBox="1">
            <a:spLocks noChangeArrowheads="1"/>
          </p:cNvSpPr>
          <p:nvPr/>
        </p:nvSpPr>
        <p:spPr bwMode="auto">
          <a:xfrm>
            <a:off x="304800" y="1752600"/>
            <a:ext cx="5029200" cy="363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S = empty set;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for  vertex v = 1 to n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if (v has no neighbor in S)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add v to S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latin typeface="Arial" charset="0"/>
              <a:ea typeface="+mn-ea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  <a:ea typeface="+mn-ea"/>
            </a:endParaRPr>
          </a:p>
        </p:txBody>
      </p:sp>
      <p:sp>
        <p:nvSpPr>
          <p:cNvPr id="15389" name="Text Box 31"/>
          <p:cNvSpPr txBox="1">
            <a:spLocks noChangeArrowheads="1"/>
          </p:cNvSpPr>
          <p:nvPr/>
        </p:nvSpPr>
        <p:spPr bwMode="auto">
          <a:xfrm>
            <a:off x="7424738" y="26177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15390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1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2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15393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Text Box 32"/>
          <p:cNvSpPr txBox="1">
            <a:spLocks noChangeArrowheads="1"/>
          </p:cNvSpPr>
          <p:nvPr/>
        </p:nvSpPr>
        <p:spPr bwMode="auto">
          <a:xfrm>
            <a:off x="6248400" y="4953000"/>
            <a:ext cx="1524000" cy="400050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1, 5 }</a:t>
            </a:r>
            <a:endParaRPr lang="en-US" sz="2000" b="1" i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Sequential Maximal Independent Set Algorithm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570538" y="1728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 flipV="1">
            <a:off x="5119688" y="3067050"/>
            <a:ext cx="752475" cy="400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 flipV="1">
            <a:off x="7500938" y="3694113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5105400" y="3681413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 flipV="1">
            <a:off x="6253163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 flipV="1">
            <a:off x="6257925" y="304323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 flipV="1">
            <a:off x="6272213" y="1962150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7491413" y="3152775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>
            <a:off x="6048375" y="2143125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>
            <a:off x="6067425" y="3262313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5"/>
          <p:cNvSpPr>
            <a:spLocks noChangeShapeType="1"/>
          </p:cNvSpPr>
          <p:nvPr/>
        </p:nvSpPr>
        <p:spPr bwMode="auto">
          <a:xfrm>
            <a:off x="7310438" y="3252788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16"/>
          <p:cNvSpPr>
            <a:spLocks noChangeShapeType="1"/>
          </p:cNvSpPr>
          <p:nvPr/>
        </p:nvSpPr>
        <p:spPr bwMode="auto">
          <a:xfrm>
            <a:off x="6200775" y="3205163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17"/>
          <p:cNvSpPr>
            <a:spLocks noChangeShapeType="1"/>
          </p:cNvSpPr>
          <p:nvPr/>
        </p:nvSpPr>
        <p:spPr bwMode="auto">
          <a:xfrm>
            <a:off x="6200775" y="2090738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Text Box 18"/>
          <p:cNvSpPr txBox="1">
            <a:spLocks noChangeArrowheads="1"/>
          </p:cNvSpPr>
          <p:nvPr/>
        </p:nvSpPr>
        <p:spPr bwMode="auto">
          <a:xfrm>
            <a:off x="7310438" y="36464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8</a:t>
            </a:r>
          </a:p>
        </p:txBody>
      </p:sp>
      <p:sp>
        <p:nvSpPr>
          <p:cNvPr id="16402" name="Text Box 19"/>
          <p:cNvSpPr txBox="1">
            <a:spLocks noChangeArrowheads="1"/>
          </p:cNvSpPr>
          <p:nvPr/>
        </p:nvSpPr>
        <p:spPr bwMode="auto">
          <a:xfrm>
            <a:off x="5684838" y="36337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7</a:t>
            </a:r>
          </a:p>
        </p:txBody>
      </p:sp>
      <p:sp>
        <p:nvSpPr>
          <p:cNvPr id="16403" name="Text Box 20"/>
          <p:cNvSpPr txBox="1">
            <a:spLocks noChangeArrowheads="1"/>
          </p:cNvSpPr>
          <p:nvPr/>
        </p:nvSpPr>
        <p:spPr bwMode="auto">
          <a:xfrm>
            <a:off x="8567738" y="33543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16404" name="Text Box 21"/>
          <p:cNvSpPr txBox="1">
            <a:spLocks noChangeArrowheads="1"/>
          </p:cNvSpPr>
          <p:nvPr/>
        </p:nvSpPr>
        <p:spPr bwMode="auto">
          <a:xfrm>
            <a:off x="4478338" y="3379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16405" name="Text Box 22"/>
          <p:cNvSpPr txBox="1">
            <a:spLocks noChangeArrowheads="1"/>
          </p:cNvSpPr>
          <p:nvPr/>
        </p:nvSpPr>
        <p:spPr bwMode="auto">
          <a:xfrm>
            <a:off x="7297738" y="31638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16406" name="Text Box 23"/>
          <p:cNvSpPr txBox="1">
            <a:spLocks noChangeArrowheads="1"/>
          </p:cNvSpPr>
          <p:nvPr/>
        </p:nvSpPr>
        <p:spPr bwMode="auto">
          <a:xfrm>
            <a:off x="5638800" y="32004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6407" name="Text Box 24"/>
          <p:cNvSpPr txBox="1">
            <a:spLocks noChangeArrowheads="1"/>
          </p:cNvSpPr>
          <p:nvPr/>
        </p:nvSpPr>
        <p:spPr bwMode="auto">
          <a:xfrm>
            <a:off x="7488238" y="17399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6408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11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9" name="Text Box 29"/>
          <p:cNvSpPr txBox="1">
            <a:spLocks noChangeArrowheads="1"/>
          </p:cNvSpPr>
          <p:nvPr/>
        </p:nvSpPr>
        <p:spPr bwMode="auto">
          <a:xfrm>
            <a:off x="304800" y="1752600"/>
            <a:ext cx="5029200" cy="363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S = empty set;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for  vertex v = 1 to n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if (v has no neighbor in S)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add v to S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latin typeface="Arial" charset="0"/>
              <a:ea typeface="+mn-ea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  <a:ea typeface="+mn-ea"/>
            </a:endParaRPr>
          </a:p>
        </p:txBody>
      </p:sp>
      <p:sp>
        <p:nvSpPr>
          <p:cNvPr id="16413" name="Text Box 31"/>
          <p:cNvSpPr txBox="1">
            <a:spLocks noChangeArrowheads="1"/>
          </p:cNvSpPr>
          <p:nvPr/>
        </p:nvSpPr>
        <p:spPr bwMode="auto">
          <a:xfrm>
            <a:off x="7424738" y="26177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16414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16417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8" name="Text Box 32"/>
          <p:cNvSpPr txBox="1">
            <a:spLocks noChangeArrowheads="1"/>
          </p:cNvSpPr>
          <p:nvPr/>
        </p:nvSpPr>
        <p:spPr bwMode="auto">
          <a:xfrm>
            <a:off x="5943600" y="4953000"/>
            <a:ext cx="1981200" cy="400050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1, 5, 6 }</a:t>
            </a:r>
            <a:endParaRPr lang="en-US" sz="2000" b="1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419" name="Text Box 32"/>
          <p:cNvSpPr txBox="1">
            <a:spLocks noChangeArrowheads="1"/>
          </p:cNvSpPr>
          <p:nvPr/>
        </p:nvSpPr>
        <p:spPr bwMode="auto">
          <a:xfrm>
            <a:off x="2209800" y="5867400"/>
            <a:ext cx="5257800" cy="707886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work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~ O(n),  but  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span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~O(n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and </a:t>
            </a:r>
            <a:r>
              <a:rPr lang="en-US" sz="2000" b="1" i="1" dirty="0" smtClean="0">
                <a:solidFill>
                  <a:srgbClr val="FF0000"/>
                </a:solidFill>
                <a:latin typeface="Arial" charset="0"/>
              </a:rPr>
              <a:t>parallelism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 ~O(1)</a:t>
            </a:r>
            <a:endParaRPr lang="en-US" sz="2000" b="1" i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Parallel, Randomized MIS Algorithm   </a:t>
            </a:r>
            <a:r>
              <a:rPr lang="en-US" sz="2000" b="0">
                <a:solidFill>
                  <a:srgbClr val="075DC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[Luby]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570538" y="1728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 flipV="1">
            <a:off x="5119688" y="3067050"/>
            <a:ext cx="752475" cy="400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 flipV="1">
            <a:off x="7500938" y="3694113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5105400" y="3681413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 flipV="1">
            <a:off x="6253163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 flipV="1">
            <a:off x="6257925" y="304323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 flipV="1">
            <a:off x="6272213" y="1962150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>
            <a:off x="7491413" y="3152775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>
            <a:off x="6048375" y="2143125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>
            <a:off x="6067425" y="3262313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>
            <a:off x="7310438" y="3252788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>
            <a:off x="6200775" y="3205163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7"/>
          <p:cNvSpPr>
            <a:spLocks noChangeShapeType="1"/>
          </p:cNvSpPr>
          <p:nvPr/>
        </p:nvSpPr>
        <p:spPr bwMode="auto">
          <a:xfrm>
            <a:off x="6200775" y="2090738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Text Box 18"/>
          <p:cNvSpPr txBox="1">
            <a:spLocks noChangeArrowheads="1"/>
          </p:cNvSpPr>
          <p:nvPr/>
        </p:nvSpPr>
        <p:spPr bwMode="auto">
          <a:xfrm>
            <a:off x="7310438" y="36464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8</a:t>
            </a:r>
          </a:p>
        </p:txBody>
      </p:sp>
      <p:sp>
        <p:nvSpPr>
          <p:cNvPr id="17426" name="Text Box 19"/>
          <p:cNvSpPr txBox="1">
            <a:spLocks noChangeArrowheads="1"/>
          </p:cNvSpPr>
          <p:nvPr/>
        </p:nvSpPr>
        <p:spPr bwMode="auto">
          <a:xfrm>
            <a:off x="5684838" y="36337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7</a:t>
            </a:r>
          </a:p>
        </p:txBody>
      </p:sp>
      <p:sp>
        <p:nvSpPr>
          <p:cNvPr id="17427" name="Text Box 20"/>
          <p:cNvSpPr txBox="1">
            <a:spLocks noChangeArrowheads="1"/>
          </p:cNvSpPr>
          <p:nvPr/>
        </p:nvSpPr>
        <p:spPr bwMode="auto">
          <a:xfrm>
            <a:off x="8567738" y="33543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17428" name="Text Box 21"/>
          <p:cNvSpPr txBox="1">
            <a:spLocks noChangeArrowheads="1"/>
          </p:cNvSpPr>
          <p:nvPr/>
        </p:nvSpPr>
        <p:spPr bwMode="auto">
          <a:xfrm>
            <a:off x="4478338" y="3379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17429" name="Text Box 22"/>
          <p:cNvSpPr txBox="1">
            <a:spLocks noChangeArrowheads="1"/>
          </p:cNvSpPr>
          <p:nvPr/>
        </p:nvSpPr>
        <p:spPr bwMode="auto">
          <a:xfrm>
            <a:off x="7297738" y="31638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17430" name="Text Box 23"/>
          <p:cNvSpPr txBox="1">
            <a:spLocks noChangeArrowheads="1"/>
          </p:cNvSpPr>
          <p:nvPr/>
        </p:nvSpPr>
        <p:spPr bwMode="auto">
          <a:xfrm>
            <a:off x="5638800" y="32004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7431" name="Text Box 24"/>
          <p:cNvSpPr txBox="1">
            <a:spLocks noChangeArrowheads="1"/>
          </p:cNvSpPr>
          <p:nvPr/>
        </p:nvSpPr>
        <p:spPr bwMode="auto">
          <a:xfrm>
            <a:off x="7488238" y="17399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7432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35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9" name="Text Box 29"/>
          <p:cNvSpPr txBox="1">
            <a:spLocks noChangeArrowheads="1"/>
          </p:cNvSpPr>
          <p:nvPr/>
        </p:nvSpPr>
        <p:spPr bwMode="auto">
          <a:xfrm>
            <a:off x="228600" y="1905000"/>
            <a:ext cx="5105400" cy="5940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S</a:t>
            </a:r>
            <a:r>
              <a:rPr lang="en-US" sz="2000" dirty="0">
                <a:latin typeface="Arial" charset="0"/>
                <a:ea typeface="+mn-ea"/>
              </a:rPr>
              <a:t> = empty set;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= V;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while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 is not empty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label each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with a random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</a:t>
            </a:r>
            <a:r>
              <a:rPr lang="en-US" sz="2000" dirty="0" smtClean="0">
                <a:solidFill>
                  <a:srgbClr val="075DCF"/>
                </a:solidFill>
                <a:latin typeface="Arial" charset="0"/>
                <a:ea typeface="+mn-ea"/>
              </a:rPr>
              <a:t>)</a:t>
            </a:r>
            <a:r>
              <a:rPr lang="en-US" sz="2000" dirty="0" smtClean="0">
                <a:latin typeface="Arial" charset="0"/>
                <a:ea typeface="+mn-ea"/>
              </a:rPr>
              <a:t>;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+mn-ea"/>
              </a:rPr>
              <a:t>*</a:t>
            </a:r>
            <a:endParaRPr lang="en-US" sz="2000" dirty="0">
              <a:solidFill>
                <a:srgbClr val="075DCF"/>
              </a:solidFill>
              <a:latin typeface="Arial" charset="0"/>
              <a:ea typeface="+mn-ea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for all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in parallel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if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r(v) </a:t>
            </a:r>
            <a:r>
              <a:rPr lang="en-US" sz="2000" dirty="0">
                <a:latin typeface="Arial" charset="0"/>
                <a:ea typeface="+mn-ea"/>
              </a:rPr>
              <a:t>&lt; min(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r(neighbors of v) </a:t>
            </a:r>
            <a:r>
              <a:rPr lang="en-US" sz="2000" dirty="0">
                <a:latin typeface="Arial" charset="0"/>
                <a:ea typeface="+mn-ea"/>
              </a:rPr>
              <a:t>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move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to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S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remove neighbors of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Arial" charset="0"/>
                <a:ea typeface="+mn-ea"/>
              </a:rPr>
              <a:t>}                         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+mn-ea"/>
              </a:rPr>
              <a:t>       </a:t>
            </a:r>
            <a:r>
              <a:rPr lang="en-US" sz="1600" dirty="0" smtClean="0">
                <a:solidFill>
                  <a:srgbClr val="FF0000"/>
                </a:solidFill>
                <a:latin typeface="Arial" charset="0"/>
                <a:ea typeface="+mn-ea"/>
              </a:rPr>
              <a:t>*</a:t>
            </a:r>
            <a:r>
              <a:rPr lang="en-US" sz="1600" dirty="0" smtClean="0">
                <a:latin typeface="Arial" charset="0"/>
                <a:ea typeface="+mn-ea"/>
              </a:rPr>
              <a:t> (simplified version with some details omitted)</a:t>
            </a:r>
            <a:endParaRPr lang="en-US" sz="1600" dirty="0">
              <a:latin typeface="Arial" charset="0"/>
              <a:ea typeface="+mn-ea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latin typeface="Arial" charset="0"/>
              <a:ea typeface="+mn-ea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  <a:ea typeface="+mn-ea"/>
            </a:endParaRPr>
          </a:p>
        </p:txBody>
      </p:sp>
      <p:sp>
        <p:nvSpPr>
          <p:cNvPr id="17437" name="Text Box 31"/>
          <p:cNvSpPr txBox="1">
            <a:spLocks noChangeArrowheads="1"/>
          </p:cNvSpPr>
          <p:nvPr/>
        </p:nvSpPr>
        <p:spPr bwMode="auto">
          <a:xfrm>
            <a:off x="7424738" y="26177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17438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17441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Text Box 32"/>
          <p:cNvSpPr txBox="1">
            <a:spLocks noChangeArrowheads="1"/>
          </p:cNvSpPr>
          <p:nvPr/>
        </p:nvSpPr>
        <p:spPr bwMode="auto">
          <a:xfrm>
            <a:off x="5334000" y="4953000"/>
            <a:ext cx="3581400" cy="862013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}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75DCF"/>
                </a:solidFill>
                <a:latin typeface="Arial" charset="0"/>
              </a:rPr>
              <a:t>C = { 1, 2, 3, 4, 5, 6, 7, 8 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Parallel, Randomized MIS Algorithm   </a:t>
            </a:r>
            <a:r>
              <a:rPr lang="en-US" sz="2000" b="0">
                <a:solidFill>
                  <a:srgbClr val="075DC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[Luby]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570538" y="1728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 flipV="1">
            <a:off x="5119688" y="3067050"/>
            <a:ext cx="752475" cy="400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 flipV="1">
            <a:off x="7500938" y="3694113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5105400" y="3681413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 flipV="1">
            <a:off x="6253163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 flipV="1">
            <a:off x="6257925" y="304323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 flipV="1">
            <a:off x="6272213" y="1962150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7491413" y="3152775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>
            <a:off x="6048375" y="2143125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>
            <a:off x="6067425" y="3262313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>
            <a:off x="7310438" y="3252788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>
            <a:off x="6200775" y="3205163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17"/>
          <p:cNvSpPr>
            <a:spLocks noChangeShapeType="1"/>
          </p:cNvSpPr>
          <p:nvPr/>
        </p:nvSpPr>
        <p:spPr bwMode="auto">
          <a:xfrm>
            <a:off x="6200775" y="2090738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7310438" y="36464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8</a:t>
            </a:r>
          </a:p>
        </p:txBody>
      </p:sp>
      <p:sp>
        <p:nvSpPr>
          <p:cNvPr id="18450" name="Text Box 19"/>
          <p:cNvSpPr txBox="1">
            <a:spLocks noChangeArrowheads="1"/>
          </p:cNvSpPr>
          <p:nvPr/>
        </p:nvSpPr>
        <p:spPr bwMode="auto">
          <a:xfrm>
            <a:off x="5684838" y="36337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7</a:t>
            </a:r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8567738" y="33543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18452" name="Text Box 21"/>
          <p:cNvSpPr txBox="1">
            <a:spLocks noChangeArrowheads="1"/>
          </p:cNvSpPr>
          <p:nvPr/>
        </p:nvSpPr>
        <p:spPr bwMode="auto">
          <a:xfrm>
            <a:off x="4478338" y="3379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>
            <a:off x="7297738" y="31638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18454" name="Text Box 23"/>
          <p:cNvSpPr txBox="1">
            <a:spLocks noChangeArrowheads="1"/>
          </p:cNvSpPr>
          <p:nvPr/>
        </p:nvSpPr>
        <p:spPr bwMode="auto">
          <a:xfrm>
            <a:off x="5638800" y="32004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8455" name="Text Box 24"/>
          <p:cNvSpPr txBox="1">
            <a:spLocks noChangeArrowheads="1"/>
          </p:cNvSpPr>
          <p:nvPr/>
        </p:nvSpPr>
        <p:spPr bwMode="auto">
          <a:xfrm>
            <a:off x="7488238" y="17399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8456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9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9" name="Text Box 29"/>
          <p:cNvSpPr txBox="1">
            <a:spLocks noChangeArrowheads="1"/>
          </p:cNvSpPr>
          <p:nvPr/>
        </p:nvSpPr>
        <p:spPr bwMode="auto">
          <a:xfrm>
            <a:off x="228600" y="1905000"/>
            <a:ext cx="5029200" cy="547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S</a:t>
            </a:r>
            <a:r>
              <a:rPr lang="en-US" sz="2000" dirty="0">
                <a:latin typeface="Arial" charset="0"/>
                <a:ea typeface="+mn-ea"/>
              </a:rPr>
              <a:t> = empty set;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= V;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while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 is not empty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label each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with a random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r(v)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for all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in parallel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if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r(v) </a:t>
            </a:r>
            <a:r>
              <a:rPr lang="en-US" sz="2000" dirty="0">
                <a:latin typeface="Arial" charset="0"/>
                <a:ea typeface="+mn-ea"/>
              </a:rPr>
              <a:t>&lt; min(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r(neighbors of v) </a:t>
            </a:r>
            <a:r>
              <a:rPr lang="en-US" sz="2000" dirty="0">
                <a:latin typeface="Arial" charset="0"/>
                <a:ea typeface="+mn-ea"/>
              </a:rPr>
              <a:t>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move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to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 S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remove neighbors of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latin typeface="Arial" charset="0"/>
              <a:ea typeface="+mn-ea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  <a:ea typeface="+mn-ea"/>
            </a:endParaRPr>
          </a:p>
        </p:txBody>
      </p:sp>
      <p:sp>
        <p:nvSpPr>
          <p:cNvPr id="18461" name="Text Box 31"/>
          <p:cNvSpPr txBox="1">
            <a:spLocks noChangeArrowheads="1"/>
          </p:cNvSpPr>
          <p:nvPr/>
        </p:nvSpPr>
        <p:spPr bwMode="auto">
          <a:xfrm>
            <a:off x="7424738" y="26177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18462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18465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Text Box 32"/>
          <p:cNvSpPr txBox="1">
            <a:spLocks noChangeArrowheads="1"/>
          </p:cNvSpPr>
          <p:nvPr/>
        </p:nvSpPr>
        <p:spPr bwMode="auto">
          <a:xfrm>
            <a:off x="5334000" y="4953000"/>
            <a:ext cx="3581400" cy="862013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}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75DCF"/>
                </a:solidFill>
                <a:latin typeface="Arial" charset="0"/>
              </a:rPr>
              <a:t>C = { 1, 2, 3, 4, 5, 6, 7, 8 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Parallel, Randomized MIS Algorithm   </a:t>
            </a:r>
            <a:r>
              <a:rPr lang="en-US" sz="2000" b="0">
                <a:solidFill>
                  <a:srgbClr val="075DC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[Luby]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570538" y="1728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 flipV="1">
            <a:off x="5119688" y="3067050"/>
            <a:ext cx="752475" cy="400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 flipV="1">
            <a:off x="7500938" y="3694113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5105400" y="3681413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V="1">
            <a:off x="6253163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 flipV="1">
            <a:off x="6257925" y="304323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 flipV="1">
            <a:off x="6272213" y="1962150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>
            <a:off x="7491413" y="3152775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6048375" y="2143125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>
            <a:off x="6067425" y="3262313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>
            <a:off x="7310438" y="3252788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>
            <a:off x="6200775" y="3205163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7"/>
          <p:cNvSpPr>
            <a:spLocks noChangeShapeType="1"/>
          </p:cNvSpPr>
          <p:nvPr/>
        </p:nvSpPr>
        <p:spPr bwMode="auto">
          <a:xfrm>
            <a:off x="6200775" y="2090738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7310438" y="36464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8</a:t>
            </a:r>
          </a:p>
        </p:txBody>
      </p:sp>
      <p:sp>
        <p:nvSpPr>
          <p:cNvPr id="19474" name="Text Box 19"/>
          <p:cNvSpPr txBox="1">
            <a:spLocks noChangeArrowheads="1"/>
          </p:cNvSpPr>
          <p:nvPr/>
        </p:nvSpPr>
        <p:spPr bwMode="auto">
          <a:xfrm>
            <a:off x="5684838" y="36337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7</a:t>
            </a:r>
          </a:p>
        </p:txBody>
      </p:sp>
      <p:sp>
        <p:nvSpPr>
          <p:cNvPr id="19475" name="Text Box 20"/>
          <p:cNvSpPr txBox="1">
            <a:spLocks noChangeArrowheads="1"/>
          </p:cNvSpPr>
          <p:nvPr/>
        </p:nvSpPr>
        <p:spPr bwMode="auto">
          <a:xfrm>
            <a:off x="8567738" y="33543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19476" name="Text Box 21"/>
          <p:cNvSpPr txBox="1">
            <a:spLocks noChangeArrowheads="1"/>
          </p:cNvSpPr>
          <p:nvPr/>
        </p:nvSpPr>
        <p:spPr bwMode="auto">
          <a:xfrm>
            <a:off x="4478338" y="3379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19477" name="Text Box 22"/>
          <p:cNvSpPr txBox="1">
            <a:spLocks noChangeArrowheads="1"/>
          </p:cNvSpPr>
          <p:nvPr/>
        </p:nvSpPr>
        <p:spPr bwMode="auto">
          <a:xfrm>
            <a:off x="7297738" y="31638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19478" name="Text Box 23"/>
          <p:cNvSpPr txBox="1">
            <a:spLocks noChangeArrowheads="1"/>
          </p:cNvSpPr>
          <p:nvPr/>
        </p:nvSpPr>
        <p:spPr bwMode="auto">
          <a:xfrm>
            <a:off x="5638800" y="32004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9479" name="Text Box 24"/>
          <p:cNvSpPr txBox="1">
            <a:spLocks noChangeArrowheads="1"/>
          </p:cNvSpPr>
          <p:nvPr/>
        </p:nvSpPr>
        <p:spPr bwMode="auto">
          <a:xfrm>
            <a:off x="7488238" y="17399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9480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83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9" name="Text Box 29"/>
          <p:cNvSpPr txBox="1">
            <a:spLocks noChangeArrowheads="1"/>
          </p:cNvSpPr>
          <p:nvPr/>
        </p:nvSpPr>
        <p:spPr bwMode="auto">
          <a:xfrm>
            <a:off x="228600" y="1905000"/>
            <a:ext cx="5029200" cy="547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S</a:t>
            </a:r>
            <a:r>
              <a:rPr lang="en-US" sz="2000" dirty="0">
                <a:latin typeface="Arial" charset="0"/>
                <a:ea typeface="+mn-ea"/>
              </a:rPr>
              <a:t> = empty set;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= V;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while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 is not empty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label each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with a random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r(v)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for all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in parallel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if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r(v) </a:t>
            </a:r>
            <a:r>
              <a:rPr lang="en-US" sz="2000" dirty="0">
                <a:latin typeface="Arial" charset="0"/>
                <a:ea typeface="+mn-ea"/>
              </a:rPr>
              <a:t>&lt; min(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r(neighbors of v) </a:t>
            </a:r>
            <a:r>
              <a:rPr lang="en-US" sz="2000" dirty="0">
                <a:latin typeface="Arial" charset="0"/>
                <a:ea typeface="+mn-ea"/>
              </a:rPr>
              <a:t>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move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to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S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remove neighbors of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latin typeface="Arial" charset="0"/>
              <a:ea typeface="+mn-ea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  <a:ea typeface="+mn-ea"/>
            </a:endParaRPr>
          </a:p>
        </p:txBody>
      </p:sp>
      <p:sp>
        <p:nvSpPr>
          <p:cNvPr id="19485" name="Text Box 31"/>
          <p:cNvSpPr txBox="1">
            <a:spLocks noChangeArrowheads="1"/>
          </p:cNvSpPr>
          <p:nvPr/>
        </p:nvSpPr>
        <p:spPr bwMode="auto">
          <a:xfrm>
            <a:off x="7424738" y="26177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19486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19489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Text Box 32"/>
          <p:cNvSpPr txBox="1">
            <a:spLocks noChangeArrowheads="1"/>
          </p:cNvSpPr>
          <p:nvPr/>
        </p:nvSpPr>
        <p:spPr bwMode="auto">
          <a:xfrm>
            <a:off x="5334000" y="4953000"/>
            <a:ext cx="3581400" cy="862013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}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75DCF"/>
                </a:solidFill>
                <a:latin typeface="Arial" charset="0"/>
              </a:rPr>
              <a:t>C = { 1, 2, 3, 4, 5, 6, 7, 8 }</a:t>
            </a:r>
          </a:p>
        </p:txBody>
      </p:sp>
      <p:sp>
        <p:nvSpPr>
          <p:cNvPr id="19491" name="Text Box 3"/>
          <p:cNvSpPr txBox="1">
            <a:spLocks noChangeArrowheads="1"/>
          </p:cNvSpPr>
          <p:nvPr/>
        </p:nvSpPr>
        <p:spPr bwMode="auto">
          <a:xfrm>
            <a:off x="5943600" y="13716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2.6</a:t>
            </a:r>
          </a:p>
        </p:txBody>
      </p:sp>
      <p:sp>
        <p:nvSpPr>
          <p:cNvPr id="19492" name="Text Box 3"/>
          <p:cNvSpPr txBox="1">
            <a:spLocks noChangeArrowheads="1"/>
          </p:cNvSpPr>
          <p:nvPr/>
        </p:nvSpPr>
        <p:spPr bwMode="auto">
          <a:xfrm>
            <a:off x="7086600" y="13716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4.1</a:t>
            </a:r>
          </a:p>
        </p:txBody>
      </p:sp>
      <p:sp>
        <p:nvSpPr>
          <p:cNvPr id="19493" name="Text Box 3"/>
          <p:cNvSpPr txBox="1">
            <a:spLocks noChangeArrowheads="1"/>
          </p:cNvSpPr>
          <p:nvPr/>
        </p:nvSpPr>
        <p:spPr bwMode="auto">
          <a:xfrm>
            <a:off x="6096000" y="25146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5.9</a:t>
            </a:r>
          </a:p>
        </p:txBody>
      </p:sp>
      <p:sp>
        <p:nvSpPr>
          <p:cNvPr id="19494" name="Text Box 3"/>
          <p:cNvSpPr txBox="1">
            <a:spLocks noChangeArrowheads="1"/>
          </p:cNvSpPr>
          <p:nvPr/>
        </p:nvSpPr>
        <p:spPr bwMode="auto">
          <a:xfrm>
            <a:off x="7467600" y="25908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3.1</a:t>
            </a:r>
          </a:p>
        </p:txBody>
      </p:sp>
      <p:sp>
        <p:nvSpPr>
          <p:cNvPr id="19495" name="Text Box 3"/>
          <p:cNvSpPr txBox="1">
            <a:spLocks noChangeArrowheads="1"/>
          </p:cNvSpPr>
          <p:nvPr/>
        </p:nvSpPr>
        <p:spPr bwMode="auto">
          <a:xfrm>
            <a:off x="5105400" y="33528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1.2</a:t>
            </a:r>
          </a:p>
        </p:txBody>
      </p:sp>
      <p:sp>
        <p:nvSpPr>
          <p:cNvPr id="19496" name="Text Box 3"/>
          <p:cNvSpPr txBox="1">
            <a:spLocks noChangeArrowheads="1"/>
          </p:cNvSpPr>
          <p:nvPr/>
        </p:nvSpPr>
        <p:spPr bwMode="auto">
          <a:xfrm>
            <a:off x="8382000" y="30480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5.8</a:t>
            </a:r>
          </a:p>
        </p:txBody>
      </p:sp>
      <p:sp>
        <p:nvSpPr>
          <p:cNvPr id="19497" name="Text Box 3"/>
          <p:cNvSpPr txBox="1">
            <a:spLocks noChangeArrowheads="1"/>
          </p:cNvSpPr>
          <p:nvPr/>
        </p:nvSpPr>
        <p:spPr bwMode="auto">
          <a:xfrm>
            <a:off x="7391400" y="41910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9.3</a:t>
            </a:r>
          </a:p>
        </p:txBody>
      </p:sp>
      <p:sp>
        <p:nvSpPr>
          <p:cNvPr id="19498" name="Text Box 3"/>
          <p:cNvSpPr txBox="1">
            <a:spLocks noChangeArrowheads="1"/>
          </p:cNvSpPr>
          <p:nvPr/>
        </p:nvSpPr>
        <p:spPr bwMode="auto">
          <a:xfrm>
            <a:off x="6096000" y="41910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9.7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Parallel, Randomized MIS Algorithm   </a:t>
            </a:r>
            <a:r>
              <a:rPr lang="en-US" sz="2000" b="0">
                <a:solidFill>
                  <a:srgbClr val="075DC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[Luby]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570538" y="1728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V="1">
            <a:off x="5119688" y="3067050"/>
            <a:ext cx="752475" cy="400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 flipV="1">
            <a:off x="7500938" y="3694113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>
            <a:off x="5105400" y="3681413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 flipV="1">
            <a:off x="6253163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 flipV="1">
            <a:off x="6257925" y="304323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 flipV="1">
            <a:off x="6272213" y="1962150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>
            <a:off x="7491413" y="3152775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>
            <a:off x="6048375" y="2143125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>
            <a:off x="6067425" y="3262313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>
            <a:off x="7310438" y="3252788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>
            <a:off x="6200775" y="3205163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17"/>
          <p:cNvSpPr>
            <a:spLocks noChangeShapeType="1"/>
          </p:cNvSpPr>
          <p:nvPr/>
        </p:nvSpPr>
        <p:spPr bwMode="auto">
          <a:xfrm>
            <a:off x="6200775" y="2090738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7310438" y="36464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8</a:t>
            </a:r>
          </a:p>
        </p:txBody>
      </p:sp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5684838" y="36337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7</a:t>
            </a:r>
          </a:p>
        </p:txBody>
      </p:sp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8567738" y="33543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20500" name="Text Box 21"/>
          <p:cNvSpPr txBox="1">
            <a:spLocks noChangeArrowheads="1"/>
          </p:cNvSpPr>
          <p:nvPr/>
        </p:nvSpPr>
        <p:spPr bwMode="auto">
          <a:xfrm>
            <a:off x="4478338" y="3379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20501" name="Text Box 22"/>
          <p:cNvSpPr txBox="1">
            <a:spLocks noChangeArrowheads="1"/>
          </p:cNvSpPr>
          <p:nvPr/>
        </p:nvSpPr>
        <p:spPr bwMode="auto">
          <a:xfrm>
            <a:off x="7297738" y="31638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20502" name="Text Box 23"/>
          <p:cNvSpPr txBox="1">
            <a:spLocks noChangeArrowheads="1"/>
          </p:cNvSpPr>
          <p:nvPr/>
        </p:nvSpPr>
        <p:spPr bwMode="auto">
          <a:xfrm>
            <a:off x="5638800" y="32004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20503" name="Text Box 24"/>
          <p:cNvSpPr txBox="1">
            <a:spLocks noChangeArrowheads="1"/>
          </p:cNvSpPr>
          <p:nvPr/>
        </p:nvSpPr>
        <p:spPr bwMode="auto">
          <a:xfrm>
            <a:off x="7488238" y="17399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20504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07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9" name="Text Box 29"/>
          <p:cNvSpPr txBox="1">
            <a:spLocks noChangeArrowheads="1"/>
          </p:cNvSpPr>
          <p:nvPr/>
        </p:nvSpPr>
        <p:spPr bwMode="auto">
          <a:xfrm>
            <a:off x="228600" y="1905000"/>
            <a:ext cx="5029200" cy="547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S</a:t>
            </a:r>
            <a:r>
              <a:rPr lang="en-US" sz="2000" dirty="0">
                <a:latin typeface="Arial" charset="0"/>
                <a:ea typeface="+mn-ea"/>
              </a:rPr>
              <a:t> = empty set;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= V;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while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 is not empty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label each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with a random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r(v)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for all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in parallel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if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r(v) </a:t>
            </a:r>
            <a:r>
              <a:rPr lang="en-US" sz="2000" dirty="0">
                <a:latin typeface="Arial" charset="0"/>
                <a:ea typeface="+mn-ea"/>
              </a:rPr>
              <a:t>&lt; min(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r(neighbors of v) </a:t>
            </a:r>
            <a:r>
              <a:rPr lang="en-US" sz="2000" dirty="0">
                <a:latin typeface="Arial" charset="0"/>
                <a:ea typeface="+mn-ea"/>
              </a:rPr>
              <a:t>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move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to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S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remove neighbors of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latin typeface="Arial" charset="0"/>
              <a:ea typeface="+mn-ea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  <a:ea typeface="+mn-ea"/>
            </a:endParaRPr>
          </a:p>
        </p:txBody>
      </p:sp>
      <p:sp>
        <p:nvSpPr>
          <p:cNvPr id="20509" name="Text Box 31"/>
          <p:cNvSpPr txBox="1">
            <a:spLocks noChangeArrowheads="1"/>
          </p:cNvSpPr>
          <p:nvPr/>
        </p:nvSpPr>
        <p:spPr bwMode="auto">
          <a:xfrm>
            <a:off x="7424738" y="26177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20510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20513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Text Box 32"/>
          <p:cNvSpPr txBox="1">
            <a:spLocks noChangeArrowheads="1"/>
          </p:cNvSpPr>
          <p:nvPr/>
        </p:nvSpPr>
        <p:spPr bwMode="auto">
          <a:xfrm>
            <a:off x="5334000" y="4953000"/>
            <a:ext cx="3581400" cy="862013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1, 5 }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75DCF"/>
                </a:solidFill>
                <a:latin typeface="Arial" charset="0"/>
              </a:rPr>
              <a:t>C = { 6, 8 }</a:t>
            </a:r>
          </a:p>
        </p:txBody>
      </p:sp>
      <p:sp>
        <p:nvSpPr>
          <p:cNvPr id="20515" name="Text Box 3"/>
          <p:cNvSpPr txBox="1">
            <a:spLocks noChangeArrowheads="1"/>
          </p:cNvSpPr>
          <p:nvPr/>
        </p:nvSpPr>
        <p:spPr bwMode="auto">
          <a:xfrm>
            <a:off x="5943600" y="13716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2.6</a:t>
            </a:r>
          </a:p>
        </p:txBody>
      </p:sp>
      <p:sp>
        <p:nvSpPr>
          <p:cNvPr id="20516" name="Text Box 3"/>
          <p:cNvSpPr txBox="1">
            <a:spLocks noChangeArrowheads="1"/>
          </p:cNvSpPr>
          <p:nvPr/>
        </p:nvSpPr>
        <p:spPr bwMode="auto">
          <a:xfrm>
            <a:off x="7086600" y="13716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4.1</a:t>
            </a:r>
          </a:p>
        </p:txBody>
      </p:sp>
      <p:sp>
        <p:nvSpPr>
          <p:cNvPr id="20517" name="Text Box 3"/>
          <p:cNvSpPr txBox="1">
            <a:spLocks noChangeArrowheads="1"/>
          </p:cNvSpPr>
          <p:nvPr/>
        </p:nvSpPr>
        <p:spPr bwMode="auto">
          <a:xfrm>
            <a:off x="6096000" y="25146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5.9</a:t>
            </a:r>
          </a:p>
        </p:txBody>
      </p:sp>
      <p:sp>
        <p:nvSpPr>
          <p:cNvPr id="20518" name="Text Box 3"/>
          <p:cNvSpPr txBox="1">
            <a:spLocks noChangeArrowheads="1"/>
          </p:cNvSpPr>
          <p:nvPr/>
        </p:nvSpPr>
        <p:spPr bwMode="auto">
          <a:xfrm>
            <a:off x="7467600" y="25908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3.1</a:t>
            </a:r>
          </a:p>
        </p:txBody>
      </p:sp>
      <p:sp>
        <p:nvSpPr>
          <p:cNvPr id="20519" name="Text Box 3"/>
          <p:cNvSpPr txBox="1">
            <a:spLocks noChangeArrowheads="1"/>
          </p:cNvSpPr>
          <p:nvPr/>
        </p:nvSpPr>
        <p:spPr bwMode="auto">
          <a:xfrm>
            <a:off x="5105400" y="33528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1.2</a:t>
            </a:r>
          </a:p>
        </p:txBody>
      </p:sp>
      <p:sp>
        <p:nvSpPr>
          <p:cNvPr id="20520" name="Text Box 3"/>
          <p:cNvSpPr txBox="1">
            <a:spLocks noChangeArrowheads="1"/>
          </p:cNvSpPr>
          <p:nvPr/>
        </p:nvSpPr>
        <p:spPr bwMode="auto">
          <a:xfrm>
            <a:off x="8382000" y="30480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5.8</a:t>
            </a:r>
          </a:p>
        </p:txBody>
      </p:sp>
      <p:sp>
        <p:nvSpPr>
          <p:cNvPr id="20521" name="Text Box 3"/>
          <p:cNvSpPr txBox="1">
            <a:spLocks noChangeArrowheads="1"/>
          </p:cNvSpPr>
          <p:nvPr/>
        </p:nvSpPr>
        <p:spPr bwMode="auto">
          <a:xfrm>
            <a:off x="7391400" y="41910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9.3</a:t>
            </a:r>
          </a:p>
        </p:txBody>
      </p:sp>
      <p:sp>
        <p:nvSpPr>
          <p:cNvPr id="20522" name="Text Box 3"/>
          <p:cNvSpPr txBox="1">
            <a:spLocks noChangeArrowheads="1"/>
          </p:cNvSpPr>
          <p:nvPr/>
        </p:nvSpPr>
        <p:spPr bwMode="auto">
          <a:xfrm>
            <a:off x="6096000" y="41910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9.7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Parallel, Randomized MIS Algorithm   </a:t>
            </a:r>
            <a:r>
              <a:rPr lang="en-US" sz="2000" b="0">
                <a:solidFill>
                  <a:srgbClr val="075DC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[Luby]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570538" y="1728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 flipV="1">
            <a:off x="5119688" y="3067050"/>
            <a:ext cx="752475" cy="400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 flipV="1">
            <a:off x="7500938" y="3694113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5105400" y="3681413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 flipV="1">
            <a:off x="6253163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 flipV="1">
            <a:off x="6257925" y="304323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 flipV="1">
            <a:off x="6272213" y="1962150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>
            <a:off x="7491413" y="3152775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>
            <a:off x="6048375" y="2143125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6067425" y="3262313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5"/>
          <p:cNvSpPr>
            <a:spLocks noChangeShapeType="1"/>
          </p:cNvSpPr>
          <p:nvPr/>
        </p:nvSpPr>
        <p:spPr bwMode="auto">
          <a:xfrm>
            <a:off x="7310438" y="3252788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6"/>
          <p:cNvSpPr>
            <a:spLocks noChangeShapeType="1"/>
          </p:cNvSpPr>
          <p:nvPr/>
        </p:nvSpPr>
        <p:spPr bwMode="auto">
          <a:xfrm>
            <a:off x="6200775" y="3205163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7"/>
          <p:cNvSpPr>
            <a:spLocks noChangeShapeType="1"/>
          </p:cNvSpPr>
          <p:nvPr/>
        </p:nvSpPr>
        <p:spPr bwMode="auto">
          <a:xfrm>
            <a:off x="6200775" y="2090738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Text Box 18"/>
          <p:cNvSpPr txBox="1">
            <a:spLocks noChangeArrowheads="1"/>
          </p:cNvSpPr>
          <p:nvPr/>
        </p:nvSpPr>
        <p:spPr bwMode="auto">
          <a:xfrm>
            <a:off x="7310438" y="36464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8</a:t>
            </a:r>
          </a:p>
        </p:txBody>
      </p:sp>
      <p:sp>
        <p:nvSpPr>
          <p:cNvPr id="21522" name="Text Box 19"/>
          <p:cNvSpPr txBox="1">
            <a:spLocks noChangeArrowheads="1"/>
          </p:cNvSpPr>
          <p:nvPr/>
        </p:nvSpPr>
        <p:spPr bwMode="auto">
          <a:xfrm>
            <a:off x="5684838" y="36337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7</a:t>
            </a:r>
          </a:p>
        </p:txBody>
      </p:sp>
      <p:sp>
        <p:nvSpPr>
          <p:cNvPr id="21523" name="Text Box 20"/>
          <p:cNvSpPr txBox="1">
            <a:spLocks noChangeArrowheads="1"/>
          </p:cNvSpPr>
          <p:nvPr/>
        </p:nvSpPr>
        <p:spPr bwMode="auto">
          <a:xfrm>
            <a:off x="8567738" y="33543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21524" name="Text Box 21"/>
          <p:cNvSpPr txBox="1">
            <a:spLocks noChangeArrowheads="1"/>
          </p:cNvSpPr>
          <p:nvPr/>
        </p:nvSpPr>
        <p:spPr bwMode="auto">
          <a:xfrm>
            <a:off x="4478338" y="3379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21525" name="Text Box 22"/>
          <p:cNvSpPr txBox="1">
            <a:spLocks noChangeArrowheads="1"/>
          </p:cNvSpPr>
          <p:nvPr/>
        </p:nvSpPr>
        <p:spPr bwMode="auto">
          <a:xfrm>
            <a:off x="7297738" y="31638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21526" name="Text Box 23"/>
          <p:cNvSpPr txBox="1">
            <a:spLocks noChangeArrowheads="1"/>
          </p:cNvSpPr>
          <p:nvPr/>
        </p:nvSpPr>
        <p:spPr bwMode="auto">
          <a:xfrm>
            <a:off x="5638800" y="32004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21527" name="Text Box 24"/>
          <p:cNvSpPr txBox="1">
            <a:spLocks noChangeArrowheads="1"/>
          </p:cNvSpPr>
          <p:nvPr/>
        </p:nvSpPr>
        <p:spPr bwMode="auto">
          <a:xfrm>
            <a:off x="7488238" y="17399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21528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31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9" name="Text Box 29"/>
          <p:cNvSpPr txBox="1">
            <a:spLocks noChangeArrowheads="1"/>
          </p:cNvSpPr>
          <p:nvPr/>
        </p:nvSpPr>
        <p:spPr bwMode="auto">
          <a:xfrm>
            <a:off x="228600" y="1905000"/>
            <a:ext cx="5029200" cy="547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S</a:t>
            </a:r>
            <a:r>
              <a:rPr lang="en-US" sz="2000" dirty="0">
                <a:latin typeface="Arial" charset="0"/>
                <a:ea typeface="+mn-ea"/>
              </a:rPr>
              <a:t> = empty set;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= V;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while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 is not empty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label each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with a random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r(v)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for all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in parallel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if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r(v) </a:t>
            </a:r>
            <a:r>
              <a:rPr lang="en-US" sz="2000" dirty="0">
                <a:latin typeface="Arial" charset="0"/>
                <a:ea typeface="+mn-ea"/>
              </a:rPr>
              <a:t>&lt; min(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r(neighbors of v) </a:t>
            </a:r>
            <a:r>
              <a:rPr lang="en-US" sz="2000" dirty="0">
                <a:latin typeface="Arial" charset="0"/>
                <a:ea typeface="+mn-ea"/>
              </a:rPr>
              <a:t>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move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to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S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remove neighbors of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latin typeface="Arial" charset="0"/>
              <a:ea typeface="+mn-ea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  <a:ea typeface="+mn-ea"/>
            </a:endParaRPr>
          </a:p>
        </p:txBody>
      </p:sp>
      <p:sp>
        <p:nvSpPr>
          <p:cNvPr id="21533" name="Text Box 31"/>
          <p:cNvSpPr txBox="1">
            <a:spLocks noChangeArrowheads="1"/>
          </p:cNvSpPr>
          <p:nvPr/>
        </p:nvSpPr>
        <p:spPr bwMode="auto">
          <a:xfrm>
            <a:off x="7424738" y="26177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21534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21537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Text Box 32"/>
          <p:cNvSpPr txBox="1">
            <a:spLocks noChangeArrowheads="1"/>
          </p:cNvSpPr>
          <p:nvPr/>
        </p:nvSpPr>
        <p:spPr bwMode="auto">
          <a:xfrm>
            <a:off x="5334000" y="4953000"/>
            <a:ext cx="3581400" cy="862013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1, 5 }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75DCF"/>
                </a:solidFill>
                <a:latin typeface="Arial" charset="0"/>
              </a:rPr>
              <a:t>C = { 6, 8 }</a:t>
            </a:r>
          </a:p>
        </p:txBody>
      </p:sp>
      <p:sp>
        <p:nvSpPr>
          <p:cNvPr id="21539" name="Text Box 3"/>
          <p:cNvSpPr txBox="1">
            <a:spLocks noChangeArrowheads="1"/>
          </p:cNvSpPr>
          <p:nvPr/>
        </p:nvSpPr>
        <p:spPr bwMode="auto">
          <a:xfrm>
            <a:off x="8382000" y="30480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2.7</a:t>
            </a:r>
          </a:p>
        </p:txBody>
      </p:sp>
      <p:sp>
        <p:nvSpPr>
          <p:cNvPr id="21540" name="Text Box 3"/>
          <p:cNvSpPr txBox="1">
            <a:spLocks noChangeArrowheads="1"/>
          </p:cNvSpPr>
          <p:nvPr/>
        </p:nvSpPr>
        <p:spPr bwMode="auto">
          <a:xfrm>
            <a:off x="7391400" y="41910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1.8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Graphs and Sparse Matrices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19200" y="1676400"/>
            <a:ext cx="6035675" cy="2895600"/>
            <a:chOff x="1371600" y="1295400"/>
            <a:chExt cx="6035675" cy="289560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1616075" y="1600200"/>
              <a:ext cx="2667000" cy="2590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371600" y="1676400"/>
              <a:ext cx="2911475" cy="243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 dirty="0">
                  <a:latin typeface="Times New Roman" charset="0"/>
                </a:rPr>
                <a:t>1    </a:t>
              </a:r>
              <a:r>
                <a:rPr lang="en-US" sz="1800" b="1" dirty="0" smtClean="0">
                  <a:solidFill>
                    <a:schemeClr val="bg1"/>
                  </a:solidFill>
                  <a:latin typeface="Times New Roman" charset="0"/>
                </a:rPr>
                <a:t>1</a:t>
              </a:r>
              <a:r>
                <a:rPr lang="en-US" sz="1800" b="1" dirty="0" smtClean="0">
                  <a:latin typeface="Times New Roman" charset="0"/>
                </a:rPr>
                <a:t>                            </a:t>
              </a:r>
              <a:r>
                <a:rPr lang="en-US" sz="1800" b="1" dirty="0">
                  <a:solidFill>
                    <a:srgbClr val="FF00FF"/>
                  </a:solidFill>
                  <a:latin typeface="Times New Roman" charset="0"/>
                </a:rPr>
                <a:t>1</a:t>
              </a:r>
            </a:p>
            <a:p>
              <a:pPr>
                <a:spcBef>
                  <a:spcPct val="50000"/>
                </a:spcBef>
              </a:pPr>
              <a:r>
                <a:rPr lang="en-US" sz="1800" b="1" dirty="0">
                  <a:latin typeface="Times New Roman" charset="0"/>
                </a:rPr>
                <a:t>2    </a:t>
              </a:r>
              <a:r>
                <a:rPr lang="en-US" sz="1800" b="1" dirty="0">
                  <a:solidFill>
                    <a:schemeClr val="hlink"/>
                  </a:solidFill>
                  <a:latin typeface="Times New Roman" charset="0"/>
                </a:rPr>
                <a:t>1</a:t>
              </a:r>
              <a:r>
                <a:rPr lang="en-US" sz="1800" b="1" dirty="0">
                  <a:latin typeface="Times New Roman" charset="0"/>
                </a:rPr>
                <a:t>     </a:t>
              </a:r>
              <a:r>
                <a:rPr lang="en-US" sz="1800" b="1" dirty="0">
                  <a:solidFill>
                    <a:srgbClr val="FFFFFF"/>
                  </a:solidFill>
                  <a:latin typeface="Times New Roman" charset="0"/>
                </a:rPr>
                <a:t>1</a:t>
              </a:r>
              <a:r>
                <a:rPr lang="en-US" sz="1800" b="1" dirty="0">
                  <a:latin typeface="Times New Roman" charset="0"/>
                </a:rPr>
                <a:t>                              </a:t>
              </a:r>
              <a:r>
                <a:rPr lang="en-US" sz="1800" b="1" dirty="0">
                  <a:solidFill>
                    <a:srgbClr val="00CC00"/>
                  </a:solidFill>
                  <a:latin typeface="Times New Roman" charset="0"/>
                </a:rPr>
                <a:t>1</a:t>
              </a:r>
            </a:p>
            <a:p>
              <a:pPr>
                <a:spcBef>
                  <a:spcPct val="50000"/>
                </a:spcBef>
              </a:pPr>
              <a:r>
                <a:rPr lang="en-US" sz="1800" b="1" dirty="0">
                  <a:latin typeface="Times New Roman" charset="0"/>
                </a:rPr>
                <a:t>3                   </a:t>
              </a:r>
              <a:r>
                <a:rPr lang="en-US" sz="1800" b="1" dirty="0">
                  <a:solidFill>
                    <a:srgbClr val="FFFFFF"/>
                  </a:solidFill>
                  <a:latin typeface="Times New Roman" charset="0"/>
                </a:rPr>
                <a:t>1</a:t>
              </a:r>
              <a:r>
                <a:rPr lang="en-US" sz="1800" b="1" dirty="0">
                  <a:latin typeface="Times New Roman" charset="0"/>
                </a:rPr>
                <a:t>     </a:t>
              </a:r>
              <a:r>
                <a:rPr lang="en-US" sz="1800" b="1" dirty="0">
                  <a:solidFill>
                    <a:srgbClr val="9933FF"/>
                  </a:solidFill>
                  <a:latin typeface="Times New Roman" charset="0"/>
                </a:rPr>
                <a:t>1</a:t>
              </a:r>
              <a:r>
                <a:rPr lang="en-US" sz="1800" b="1" dirty="0">
                  <a:latin typeface="Times New Roman" charset="0"/>
                </a:rPr>
                <a:t>               </a:t>
              </a:r>
              <a:r>
                <a:rPr lang="en-US" sz="1800" b="1" dirty="0">
                  <a:solidFill>
                    <a:schemeClr val="accent2"/>
                  </a:solidFill>
                  <a:latin typeface="Times New Roman" charset="0"/>
                </a:rPr>
                <a:t>1</a:t>
              </a:r>
            </a:p>
            <a:p>
              <a:pPr>
                <a:spcBef>
                  <a:spcPct val="50000"/>
                </a:spcBef>
              </a:pPr>
              <a:r>
                <a:rPr lang="en-US" sz="1800" b="1" dirty="0">
                  <a:latin typeface="Times New Roman" charset="0"/>
                </a:rPr>
                <a:t>4          </a:t>
              </a:r>
              <a:r>
                <a:rPr lang="en-US" sz="1800" b="1" dirty="0">
                  <a:solidFill>
                    <a:srgbClr val="CCCC00"/>
                  </a:solidFill>
                  <a:latin typeface="Times New Roman" charset="0"/>
                </a:rPr>
                <a:t> 1</a:t>
              </a:r>
              <a:r>
                <a:rPr lang="en-US" sz="1800" b="1" dirty="0">
                  <a:latin typeface="Times New Roman" charset="0"/>
                </a:rPr>
                <a:t>             </a:t>
              </a:r>
              <a:r>
                <a:rPr lang="en-US" sz="1800" b="1" dirty="0">
                  <a:solidFill>
                    <a:srgbClr val="FFFFFF"/>
                  </a:solidFill>
                  <a:latin typeface="Times New Roman" charset="0"/>
                </a:rPr>
                <a:t>1</a:t>
              </a:r>
              <a:r>
                <a:rPr lang="en-US" sz="1800" b="1" dirty="0">
                  <a:latin typeface="Times New Roman" charset="0"/>
                </a:rPr>
                <a:t>         </a:t>
              </a:r>
            </a:p>
            <a:p>
              <a:pPr>
                <a:spcBef>
                  <a:spcPct val="50000"/>
                </a:spcBef>
              </a:pPr>
              <a:r>
                <a:rPr lang="en-US" sz="1800" b="1" dirty="0">
                  <a:latin typeface="Times New Roman" charset="0"/>
                </a:rPr>
                <a:t>5                          </a:t>
              </a:r>
              <a:r>
                <a:rPr lang="en-US" sz="1800" b="1" dirty="0">
                  <a:solidFill>
                    <a:srgbClr val="FF9933"/>
                  </a:solidFill>
                  <a:latin typeface="Times New Roman" charset="0"/>
                </a:rPr>
                <a:t>1</a:t>
              </a:r>
              <a:r>
                <a:rPr lang="en-US" sz="1800" b="1" dirty="0">
                  <a:latin typeface="Times New Roman" charset="0"/>
                </a:rPr>
                <a:t>       </a:t>
              </a:r>
              <a:r>
                <a:rPr lang="en-US" sz="1800" b="1" dirty="0">
                  <a:solidFill>
                    <a:srgbClr val="FFFFFF"/>
                  </a:solidFill>
                  <a:latin typeface="Times New Roman" charset="0"/>
                </a:rPr>
                <a:t>1</a:t>
              </a:r>
              <a:r>
                <a:rPr lang="en-US" sz="1800" b="1" dirty="0">
                  <a:latin typeface="Times New Roman" charset="0"/>
                </a:rPr>
                <a:t>       </a:t>
              </a:r>
            </a:p>
            <a:p>
              <a:pPr>
                <a:spcBef>
                  <a:spcPct val="50000"/>
                </a:spcBef>
              </a:pPr>
              <a:r>
                <a:rPr lang="en-US" sz="1800" b="1" dirty="0">
                  <a:latin typeface="Times New Roman" charset="0"/>
                </a:rPr>
                <a:t>6                                   </a:t>
              </a:r>
              <a:r>
                <a:rPr lang="en-US" sz="1800" b="1" dirty="0">
                  <a:solidFill>
                    <a:srgbClr val="33CCCC"/>
                  </a:solidFill>
                  <a:latin typeface="Times New Roman" charset="0"/>
                </a:rPr>
                <a:t>1 </a:t>
              </a:r>
              <a:r>
                <a:rPr lang="en-US" sz="1800" b="1" dirty="0">
                  <a:latin typeface="Times New Roman" charset="0"/>
                </a:rPr>
                <a:t>     </a:t>
              </a:r>
              <a:r>
                <a:rPr lang="en-US" sz="1800" b="1" dirty="0">
                  <a:solidFill>
                    <a:srgbClr val="FFFFFF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1539875" y="1295400"/>
              <a:ext cx="2895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latin typeface="Times New Roman" charset="0"/>
                </a:rPr>
                <a:t>  1     2      3      4      5      6</a:t>
              </a:r>
            </a:p>
          </p:txBody>
        </p: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6264275" y="1828800"/>
              <a:ext cx="228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latin typeface="Times New Roman" charset="0"/>
                </a:rPr>
                <a:t>3</a:t>
              </a:r>
            </a:p>
          </p:txBody>
        </p:sp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6188075" y="3581400"/>
              <a:ext cx="228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latin typeface="Times New Roman" charset="0"/>
                </a:rPr>
                <a:t>6</a:t>
              </a: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5730875" y="2057400"/>
              <a:ext cx="228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latin typeface="Times New Roman" charset="0"/>
                </a:rPr>
                <a:t>2</a:t>
              </a:r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5654675" y="2971800"/>
              <a:ext cx="228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latin typeface="Times New Roman" charset="0"/>
                </a:rPr>
                <a:t>1</a:t>
              </a:r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7178675" y="3505200"/>
              <a:ext cx="228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latin typeface="Times New Roman" charset="0"/>
                </a:rPr>
                <a:t>5</a:t>
              </a:r>
            </a:p>
          </p:txBody>
        </p: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7102475" y="2057400"/>
              <a:ext cx="228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latin typeface="Times New Roman" charset="0"/>
                </a:rPr>
                <a:t>4</a:t>
              </a:r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>
              <a:off x="5959475" y="2362200"/>
              <a:ext cx="457200" cy="12954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H="1">
              <a:off x="5883275" y="2362200"/>
              <a:ext cx="76200" cy="7620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V="1">
              <a:off x="5959475" y="2286000"/>
              <a:ext cx="1143000" cy="76200"/>
            </a:xfrm>
            <a:prstGeom prst="line">
              <a:avLst/>
            </a:prstGeom>
            <a:noFill/>
            <a:ln w="28575">
              <a:solidFill>
                <a:srgbClr val="CCCC00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5883275" y="3124200"/>
              <a:ext cx="1295400" cy="5334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 flipH="1" flipV="1">
              <a:off x="7102475" y="2286000"/>
              <a:ext cx="76200" cy="137160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 flipH="1">
              <a:off x="6416675" y="2133600"/>
              <a:ext cx="76200" cy="15240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>
              <a:off x="6492875" y="2133600"/>
              <a:ext cx="609600" cy="152400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>
              <a:off x="6416675" y="3657600"/>
              <a:ext cx="762000" cy="1588"/>
            </a:xfrm>
            <a:prstGeom prst="line">
              <a:avLst/>
            </a:prstGeom>
            <a:noFill/>
            <a:ln w="28575">
              <a:solidFill>
                <a:srgbClr val="33CCCC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4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415925"/>
          </a:xfrm>
          <a:noFill/>
        </p:spPr>
        <p:txBody>
          <a:bodyPr lIns="63500" tIns="25400" rIns="63500" bIns="25400">
            <a:spAutoFit/>
          </a:bodyPr>
          <a:lstStyle/>
          <a:p>
            <a:r>
              <a:rPr lang="en-US" dirty="0">
                <a:latin typeface="Arial" charset="0"/>
              </a:rPr>
              <a:t>Sparse matrix is a representation of a (sparse) graph</a:t>
            </a:r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381000" y="4451350"/>
            <a:ext cx="8610600" cy="175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Matrix entries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can be just 1’s, or edge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weights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Diagonal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can represent self-loops or vertex weights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Nnz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per row (off diagonal)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is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vertex out-degree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Parallel, Randomized MIS Algorithm   </a:t>
            </a:r>
            <a:r>
              <a:rPr lang="en-US" sz="2000" b="0">
                <a:solidFill>
                  <a:srgbClr val="075DC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[Luby]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570538" y="1728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5119688" y="3067050"/>
            <a:ext cx="752475" cy="400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V="1">
            <a:off x="7500938" y="3694113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5105400" y="3681413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V="1">
            <a:off x="6253163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 flipV="1">
            <a:off x="6257925" y="304323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V="1">
            <a:off x="6272213" y="1962150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>
            <a:off x="7491413" y="3152775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>
            <a:off x="6048375" y="2143125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>
            <a:off x="6067425" y="3262313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7310438" y="3252788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>
            <a:off x="6200775" y="3205163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Line 17"/>
          <p:cNvSpPr>
            <a:spLocks noChangeShapeType="1"/>
          </p:cNvSpPr>
          <p:nvPr/>
        </p:nvSpPr>
        <p:spPr bwMode="auto">
          <a:xfrm>
            <a:off x="6200775" y="2090738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Text Box 18"/>
          <p:cNvSpPr txBox="1">
            <a:spLocks noChangeArrowheads="1"/>
          </p:cNvSpPr>
          <p:nvPr/>
        </p:nvSpPr>
        <p:spPr bwMode="auto">
          <a:xfrm>
            <a:off x="7310438" y="36464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8</a:t>
            </a:r>
          </a:p>
        </p:txBody>
      </p:sp>
      <p:sp>
        <p:nvSpPr>
          <p:cNvPr id="22546" name="Text Box 19"/>
          <p:cNvSpPr txBox="1">
            <a:spLocks noChangeArrowheads="1"/>
          </p:cNvSpPr>
          <p:nvPr/>
        </p:nvSpPr>
        <p:spPr bwMode="auto">
          <a:xfrm>
            <a:off x="5684838" y="36337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7</a:t>
            </a:r>
          </a:p>
        </p:txBody>
      </p:sp>
      <p:sp>
        <p:nvSpPr>
          <p:cNvPr id="22547" name="Text Box 20"/>
          <p:cNvSpPr txBox="1">
            <a:spLocks noChangeArrowheads="1"/>
          </p:cNvSpPr>
          <p:nvPr/>
        </p:nvSpPr>
        <p:spPr bwMode="auto">
          <a:xfrm>
            <a:off x="8567738" y="33543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22548" name="Text Box 21"/>
          <p:cNvSpPr txBox="1">
            <a:spLocks noChangeArrowheads="1"/>
          </p:cNvSpPr>
          <p:nvPr/>
        </p:nvSpPr>
        <p:spPr bwMode="auto">
          <a:xfrm>
            <a:off x="4478338" y="3379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7297738" y="31638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>
            <a:off x="5638800" y="32004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7488238" y="17399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22552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55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9" name="Text Box 29"/>
          <p:cNvSpPr txBox="1">
            <a:spLocks noChangeArrowheads="1"/>
          </p:cNvSpPr>
          <p:nvPr/>
        </p:nvSpPr>
        <p:spPr bwMode="auto">
          <a:xfrm>
            <a:off x="228600" y="1905000"/>
            <a:ext cx="5029200" cy="547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S</a:t>
            </a:r>
            <a:r>
              <a:rPr lang="en-US" sz="2000" dirty="0">
                <a:latin typeface="Arial" charset="0"/>
                <a:ea typeface="+mn-ea"/>
              </a:rPr>
              <a:t> = empty set;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= V;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while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 is not empty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label each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with a random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r(v)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for all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in parallel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if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r(v) </a:t>
            </a:r>
            <a:r>
              <a:rPr lang="en-US" sz="2000" dirty="0">
                <a:latin typeface="Arial" charset="0"/>
                <a:ea typeface="+mn-ea"/>
              </a:rPr>
              <a:t>&lt; min(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r(neighbors of v) </a:t>
            </a:r>
            <a:r>
              <a:rPr lang="en-US" sz="2000" dirty="0">
                <a:latin typeface="Arial" charset="0"/>
                <a:ea typeface="+mn-ea"/>
              </a:rPr>
              <a:t>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move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to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S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remove neighbors of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latin typeface="Arial" charset="0"/>
              <a:ea typeface="+mn-ea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  <a:ea typeface="+mn-ea"/>
            </a:endParaRPr>
          </a:p>
        </p:txBody>
      </p:sp>
      <p:sp>
        <p:nvSpPr>
          <p:cNvPr id="22557" name="Text Box 31"/>
          <p:cNvSpPr txBox="1">
            <a:spLocks noChangeArrowheads="1"/>
          </p:cNvSpPr>
          <p:nvPr/>
        </p:nvSpPr>
        <p:spPr bwMode="auto">
          <a:xfrm>
            <a:off x="7424738" y="26177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22558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0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22561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Text Box 32"/>
          <p:cNvSpPr txBox="1">
            <a:spLocks noChangeArrowheads="1"/>
          </p:cNvSpPr>
          <p:nvPr/>
        </p:nvSpPr>
        <p:spPr bwMode="auto">
          <a:xfrm>
            <a:off x="5334000" y="4953000"/>
            <a:ext cx="3581400" cy="862013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1, 5, 8 }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75DCF"/>
                </a:solidFill>
                <a:latin typeface="Arial" charset="0"/>
              </a:rPr>
              <a:t>C = { }</a:t>
            </a:r>
          </a:p>
        </p:txBody>
      </p:sp>
      <p:sp>
        <p:nvSpPr>
          <p:cNvPr id="22563" name="Text Box 3"/>
          <p:cNvSpPr txBox="1">
            <a:spLocks noChangeArrowheads="1"/>
          </p:cNvSpPr>
          <p:nvPr/>
        </p:nvSpPr>
        <p:spPr bwMode="auto">
          <a:xfrm>
            <a:off x="8382000" y="30480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2.7</a:t>
            </a:r>
          </a:p>
        </p:txBody>
      </p:sp>
      <p:sp>
        <p:nvSpPr>
          <p:cNvPr id="22564" name="Text Box 3"/>
          <p:cNvSpPr txBox="1">
            <a:spLocks noChangeArrowheads="1"/>
          </p:cNvSpPr>
          <p:nvPr/>
        </p:nvSpPr>
        <p:spPr bwMode="auto">
          <a:xfrm>
            <a:off x="7391400" y="41910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1.8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Parallel, Randomized MIS Algorithm   </a:t>
            </a:r>
            <a:r>
              <a:rPr lang="en-US" sz="2000" b="0">
                <a:solidFill>
                  <a:srgbClr val="075DC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[Luby]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570538" y="1728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 flipV="1">
            <a:off x="5119688" y="3067050"/>
            <a:ext cx="752475" cy="400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 flipV="1">
            <a:off x="7500938" y="3694113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5105400" y="3681413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 flipV="1">
            <a:off x="6253163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9"/>
          <p:cNvSpPr>
            <a:spLocks noChangeShapeType="1"/>
          </p:cNvSpPr>
          <p:nvPr/>
        </p:nvSpPr>
        <p:spPr bwMode="auto">
          <a:xfrm flipV="1">
            <a:off x="6257925" y="304323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 flipV="1">
            <a:off x="6272213" y="1962150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>
            <a:off x="7491413" y="3152775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>
            <a:off x="6048375" y="2143125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>
            <a:off x="6067425" y="3262313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>
            <a:off x="7310438" y="3252788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6200775" y="3205163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17"/>
          <p:cNvSpPr>
            <a:spLocks noChangeShapeType="1"/>
          </p:cNvSpPr>
          <p:nvPr/>
        </p:nvSpPr>
        <p:spPr bwMode="auto">
          <a:xfrm>
            <a:off x="6200775" y="2090738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Text Box 18"/>
          <p:cNvSpPr txBox="1">
            <a:spLocks noChangeArrowheads="1"/>
          </p:cNvSpPr>
          <p:nvPr/>
        </p:nvSpPr>
        <p:spPr bwMode="auto">
          <a:xfrm>
            <a:off x="7310438" y="36464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8</a:t>
            </a:r>
          </a:p>
        </p:txBody>
      </p:sp>
      <p:sp>
        <p:nvSpPr>
          <p:cNvPr id="23570" name="Text Box 19"/>
          <p:cNvSpPr txBox="1">
            <a:spLocks noChangeArrowheads="1"/>
          </p:cNvSpPr>
          <p:nvPr/>
        </p:nvSpPr>
        <p:spPr bwMode="auto">
          <a:xfrm>
            <a:off x="5684838" y="36337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7</a:t>
            </a:r>
          </a:p>
        </p:txBody>
      </p:sp>
      <p:sp>
        <p:nvSpPr>
          <p:cNvPr id="23571" name="Text Box 20"/>
          <p:cNvSpPr txBox="1">
            <a:spLocks noChangeArrowheads="1"/>
          </p:cNvSpPr>
          <p:nvPr/>
        </p:nvSpPr>
        <p:spPr bwMode="auto">
          <a:xfrm>
            <a:off x="8567738" y="33543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23572" name="Text Box 21"/>
          <p:cNvSpPr txBox="1">
            <a:spLocks noChangeArrowheads="1"/>
          </p:cNvSpPr>
          <p:nvPr/>
        </p:nvSpPr>
        <p:spPr bwMode="auto">
          <a:xfrm>
            <a:off x="4478338" y="3379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23573" name="Text Box 22"/>
          <p:cNvSpPr txBox="1">
            <a:spLocks noChangeArrowheads="1"/>
          </p:cNvSpPr>
          <p:nvPr/>
        </p:nvSpPr>
        <p:spPr bwMode="auto">
          <a:xfrm>
            <a:off x="7297738" y="31638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23574" name="Text Box 23"/>
          <p:cNvSpPr txBox="1">
            <a:spLocks noChangeArrowheads="1"/>
          </p:cNvSpPr>
          <p:nvPr/>
        </p:nvSpPr>
        <p:spPr bwMode="auto">
          <a:xfrm>
            <a:off x="5638800" y="32004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23575" name="Text Box 24"/>
          <p:cNvSpPr txBox="1">
            <a:spLocks noChangeArrowheads="1"/>
          </p:cNvSpPr>
          <p:nvPr/>
        </p:nvSpPr>
        <p:spPr bwMode="auto">
          <a:xfrm>
            <a:off x="7488238" y="17399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23576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79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9" name="Text Box 29"/>
          <p:cNvSpPr txBox="1">
            <a:spLocks noChangeArrowheads="1"/>
          </p:cNvSpPr>
          <p:nvPr/>
        </p:nvSpPr>
        <p:spPr bwMode="auto">
          <a:xfrm>
            <a:off x="228600" y="1905000"/>
            <a:ext cx="5029200" cy="547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S</a:t>
            </a:r>
            <a:r>
              <a:rPr lang="en-US" sz="2000" dirty="0">
                <a:latin typeface="Arial" charset="0"/>
                <a:ea typeface="+mn-ea"/>
              </a:rPr>
              <a:t> = empty set;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= V;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while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 is not empty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label each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with a random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r(v)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for all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in parallel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if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r(v) </a:t>
            </a:r>
            <a:r>
              <a:rPr lang="en-US" sz="2000" dirty="0">
                <a:latin typeface="Arial" charset="0"/>
                <a:ea typeface="+mn-ea"/>
              </a:rPr>
              <a:t>&lt; min(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r(neighbors of v) </a:t>
            </a:r>
            <a:r>
              <a:rPr lang="en-US" sz="2000" dirty="0">
                <a:latin typeface="Arial" charset="0"/>
                <a:ea typeface="+mn-ea"/>
              </a:rPr>
              <a:t>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move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to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S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remove neighbors of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latin typeface="Arial" charset="0"/>
              <a:ea typeface="+mn-ea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  <a:ea typeface="+mn-ea"/>
            </a:endParaRPr>
          </a:p>
        </p:txBody>
      </p:sp>
      <p:sp>
        <p:nvSpPr>
          <p:cNvPr id="23581" name="Text Box 31"/>
          <p:cNvSpPr txBox="1">
            <a:spLocks noChangeArrowheads="1"/>
          </p:cNvSpPr>
          <p:nvPr/>
        </p:nvSpPr>
        <p:spPr bwMode="auto">
          <a:xfrm>
            <a:off x="7424738" y="26177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23582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23585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Text Box 32"/>
          <p:cNvSpPr txBox="1">
            <a:spLocks noChangeArrowheads="1"/>
          </p:cNvSpPr>
          <p:nvPr/>
        </p:nvSpPr>
        <p:spPr bwMode="auto">
          <a:xfrm>
            <a:off x="5334000" y="4953000"/>
            <a:ext cx="3581400" cy="1016000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FF0000"/>
                </a:solidFill>
                <a:latin typeface="Arial" charset="0"/>
              </a:rPr>
              <a:t>Theorem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:  This algorithm </a:t>
            </a:r>
            <a:r>
              <a:rPr lang="ja-JP" altLang="en-US" sz="2000" b="1">
                <a:solidFill>
                  <a:srgbClr val="FF0000"/>
                </a:solidFill>
                <a:latin typeface="Arial" charset="0"/>
              </a:rPr>
              <a:t>“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very probably</a:t>
            </a:r>
            <a:r>
              <a:rPr lang="ja-JP" altLang="en-US" sz="2000" b="1">
                <a:solidFill>
                  <a:srgbClr val="FF0000"/>
                </a:solidFill>
                <a:latin typeface="Arial" charset="0"/>
              </a:rPr>
              <a:t>”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 finishes within O(log n) rounds.</a:t>
            </a:r>
            <a:endParaRPr lang="en-US" sz="2000" b="1">
              <a:solidFill>
                <a:srgbClr val="075DCF"/>
              </a:solidFill>
              <a:latin typeface="Arial" charset="0"/>
            </a:endParaRPr>
          </a:p>
        </p:txBody>
      </p:sp>
      <p:sp>
        <p:nvSpPr>
          <p:cNvPr id="23587" name="Text Box 32"/>
          <p:cNvSpPr txBox="1">
            <a:spLocks noChangeArrowheads="1"/>
          </p:cNvSpPr>
          <p:nvPr/>
        </p:nvSpPr>
        <p:spPr bwMode="auto">
          <a:xfrm>
            <a:off x="2286000" y="6073914"/>
            <a:ext cx="5257800" cy="707886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work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~ O(n log n),  but  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span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~O(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log</a:t>
            </a:r>
            <a:r>
              <a:rPr lang="en-US" sz="2000" b="1" baseline="300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), so </a:t>
            </a:r>
            <a:r>
              <a:rPr lang="en-US" sz="2000" b="1" i="1" dirty="0" smtClean="0">
                <a:solidFill>
                  <a:srgbClr val="FF0000"/>
                </a:solidFill>
                <a:latin typeface="Arial" charset="0"/>
              </a:rPr>
              <a:t>parallelism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 ~O(n/log n)</a:t>
            </a:r>
            <a:endParaRPr lang="en-US" sz="2000" b="1" i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45488" cy="3683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Connected components of undirected graph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9436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Sequential:  use any search </a:t>
            </a:r>
            <a:r>
              <a:rPr lang="en-US" sz="2000" dirty="0" smtClean="0">
                <a:latin typeface="Arial" charset="0"/>
              </a:rPr>
              <a:t>(BFS, DFS, etc.)</a:t>
            </a:r>
            <a:r>
              <a:rPr lang="en-US" dirty="0" smtClean="0">
                <a:latin typeface="Arial" charset="0"/>
              </a:rPr>
              <a:t>; work O(</a:t>
            </a:r>
            <a:r>
              <a:rPr lang="en-US" dirty="0" err="1" smtClean="0">
                <a:latin typeface="Arial" charset="0"/>
              </a:rPr>
              <a:t>nv+ne</a:t>
            </a:r>
            <a:r>
              <a:rPr lang="en-US" dirty="0" smtClean="0">
                <a:latin typeface="Arial" charset="0"/>
              </a:rPr>
              <a:t>):</a:t>
            </a: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Parallel:  </a:t>
            </a:r>
          </a:p>
          <a:p>
            <a:pPr lvl="1"/>
            <a:r>
              <a:rPr lang="en-US" sz="2000" dirty="0" smtClean="0">
                <a:latin typeface="Arial" charset="0"/>
              </a:rPr>
              <a:t>Various heuristics using BFS, e.g. “bully algorithm” (Berry et al. paper); most with worst-case span O(n) but okay in practice.</a:t>
            </a:r>
          </a:p>
          <a:p>
            <a:pPr lvl="1"/>
            <a:r>
              <a:rPr lang="en-US" sz="2000" dirty="0" smtClean="0">
                <a:latin typeface="Arial" charset="0"/>
              </a:rPr>
              <a:t>Linking / pointer-jumping algorithms with theoretical span O(log n)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or O(log</a:t>
            </a:r>
            <a:r>
              <a:rPr lang="en-US" sz="2000" baseline="30000" dirty="0" smtClean="0">
                <a:latin typeface="Arial" charset="0"/>
              </a:rPr>
              <a:t>2</a:t>
            </a:r>
            <a:r>
              <a:rPr lang="en-US" sz="2000" dirty="0" smtClean="0">
                <a:latin typeface="Arial" charset="0"/>
              </a:rPr>
              <a:t> n)   (Greiner paper).</a:t>
            </a:r>
          </a:p>
          <a:p>
            <a:pPr lvl="1"/>
            <a:endParaRPr lang="en-US" sz="2000" dirty="0" smtClean="0">
              <a:latin typeface="Arial" charset="0"/>
            </a:endParaRPr>
          </a:p>
          <a:p>
            <a:pPr lvl="1"/>
            <a:endParaRPr lang="en-US" sz="2000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1447800" y="1981200"/>
            <a:ext cx="5410200" cy="1323439"/>
          </a:xfrm>
          <a:prstGeom prst="rect">
            <a:avLst/>
          </a:prstGeom>
          <a:noFill/>
          <a:ln w="12700">
            <a:solidFill>
              <a:srgbClr val="00009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+mn-ea"/>
              </a:rPr>
              <a:t>for 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+mn-ea"/>
              </a:rPr>
              <a:t>vertex v = 1 to n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+mn-ea"/>
              </a:rPr>
              <a:t>    if (v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+mn-ea"/>
              </a:rPr>
              <a:t>is not labeled) </a:t>
            </a:r>
            <a:endParaRPr lang="en-US" sz="2000" dirty="0">
              <a:solidFill>
                <a:srgbClr val="0000FF"/>
              </a:solidFill>
              <a:latin typeface="Arial" charset="0"/>
              <a:ea typeface="+mn-ea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+mn-ea"/>
              </a:rPr>
              <a:t>       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+mn-ea"/>
              </a:rPr>
              <a:t>search from v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+mn-ea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+mn-ea"/>
              </a:rPr>
              <a:t>to label a component</a:t>
            </a:r>
            <a:endParaRPr lang="en-US" sz="2000" dirty="0">
              <a:solidFill>
                <a:srgbClr val="0000FF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4923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371600" y="1438275"/>
            <a:ext cx="2541588" cy="2536825"/>
            <a:chOff x="864" y="568"/>
            <a:chExt cx="1601" cy="1598"/>
          </a:xfrm>
        </p:grpSpPr>
        <p:grpSp>
          <p:nvGrpSpPr>
            <p:cNvPr id="28735" name="Group 3"/>
            <p:cNvGrpSpPr>
              <a:grpSpLocks/>
            </p:cNvGrpSpPr>
            <p:nvPr/>
          </p:nvGrpSpPr>
          <p:grpSpPr bwMode="auto">
            <a:xfrm rot="-5400000">
              <a:off x="1652" y="956"/>
              <a:ext cx="205" cy="1414"/>
              <a:chOff x="1954" y="843"/>
              <a:chExt cx="205" cy="1414"/>
            </a:xfrm>
          </p:grpSpPr>
          <p:sp>
            <p:nvSpPr>
              <p:cNvPr id="28804" name="Line 4"/>
              <p:cNvSpPr>
                <a:spLocks noChangeShapeType="1"/>
              </p:cNvSpPr>
              <p:nvPr/>
            </p:nvSpPr>
            <p:spPr bwMode="auto">
              <a:xfrm flipH="1">
                <a:off x="2157" y="843"/>
                <a:ext cx="2" cy="1412"/>
              </a:xfrm>
              <a:prstGeom prst="line">
                <a:avLst/>
              </a:prstGeom>
              <a:noFill/>
              <a:ln w="19050">
                <a:solidFill>
                  <a:srgbClr val="00D2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5" name="Line 5"/>
              <p:cNvSpPr>
                <a:spLocks noChangeShapeType="1"/>
              </p:cNvSpPr>
              <p:nvPr/>
            </p:nvSpPr>
            <p:spPr bwMode="auto">
              <a:xfrm flipH="1">
                <a:off x="1954" y="845"/>
                <a:ext cx="2" cy="1412"/>
              </a:xfrm>
              <a:prstGeom prst="line">
                <a:avLst/>
              </a:prstGeom>
              <a:noFill/>
              <a:ln w="19050">
                <a:solidFill>
                  <a:srgbClr val="00D2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36" name="Line 6"/>
            <p:cNvSpPr>
              <a:spLocks noChangeShapeType="1"/>
            </p:cNvSpPr>
            <p:nvPr/>
          </p:nvSpPr>
          <p:spPr bwMode="auto">
            <a:xfrm flipH="1">
              <a:off x="2061" y="747"/>
              <a:ext cx="2" cy="1412"/>
            </a:xfrm>
            <a:prstGeom prst="line">
              <a:avLst/>
            </a:prstGeom>
            <a:noFill/>
            <a:ln w="19050">
              <a:solidFill>
                <a:srgbClr val="00D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Line 7"/>
            <p:cNvSpPr>
              <a:spLocks noChangeShapeType="1"/>
            </p:cNvSpPr>
            <p:nvPr/>
          </p:nvSpPr>
          <p:spPr bwMode="auto">
            <a:xfrm flipH="1">
              <a:off x="1858" y="749"/>
              <a:ext cx="2" cy="1412"/>
            </a:xfrm>
            <a:prstGeom prst="line">
              <a:avLst/>
            </a:prstGeom>
            <a:noFill/>
            <a:ln w="19050">
              <a:solidFill>
                <a:srgbClr val="00D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Oval 8"/>
            <p:cNvSpPr>
              <a:spLocks noChangeAspect="1" noChangeArrowheads="1"/>
            </p:cNvSpPr>
            <p:nvPr/>
          </p:nvSpPr>
          <p:spPr bwMode="auto">
            <a:xfrm>
              <a:off x="1091" y="1200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9" name="Rectangle 9"/>
            <p:cNvSpPr>
              <a:spLocks noChangeAspect="1" noChangeArrowheads="1"/>
            </p:cNvSpPr>
            <p:nvPr/>
          </p:nvSpPr>
          <p:spPr bwMode="auto">
            <a:xfrm>
              <a:off x="1050" y="747"/>
              <a:ext cx="1405" cy="140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0" name="Oval 10"/>
            <p:cNvSpPr>
              <a:spLocks noChangeAspect="1" noChangeArrowheads="1"/>
            </p:cNvSpPr>
            <p:nvPr/>
          </p:nvSpPr>
          <p:spPr bwMode="auto">
            <a:xfrm>
              <a:off x="1091" y="181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1" name="Oval 11"/>
            <p:cNvSpPr>
              <a:spLocks noChangeAspect="1" noChangeArrowheads="1"/>
            </p:cNvSpPr>
            <p:nvPr/>
          </p:nvSpPr>
          <p:spPr bwMode="auto">
            <a:xfrm>
              <a:off x="1297" y="181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2" name="Oval 12"/>
            <p:cNvSpPr>
              <a:spLocks noChangeAspect="1" noChangeArrowheads="1"/>
            </p:cNvSpPr>
            <p:nvPr/>
          </p:nvSpPr>
          <p:spPr bwMode="auto">
            <a:xfrm>
              <a:off x="1503" y="181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3" name="Oval 13"/>
            <p:cNvSpPr>
              <a:spLocks noChangeAspect="1" noChangeArrowheads="1"/>
            </p:cNvSpPr>
            <p:nvPr/>
          </p:nvSpPr>
          <p:spPr bwMode="auto">
            <a:xfrm>
              <a:off x="1710" y="181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4" name="Oval 14"/>
            <p:cNvSpPr>
              <a:spLocks noChangeAspect="1" noChangeArrowheads="1"/>
            </p:cNvSpPr>
            <p:nvPr/>
          </p:nvSpPr>
          <p:spPr bwMode="auto">
            <a:xfrm>
              <a:off x="1916" y="181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" name="Oval 15"/>
            <p:cNvSpPr>
              <a:spLocks noChangeAspect="1" noChangeArrowheads="1"/>
            </p:cNvSpPr>
            <p:nvPr/>
          </p:nvSpPr>
          <p:spPr bwMode="auto">
            <a:xfrm>
              <a:off x="2122" y="1819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6" name="Oval 16"/>
            <p:cNvSpPr>
              <a:spLocks noChangeAspect="1" noChangeArrowheads="1"/>
            </p:cNvSpPr>
            <p:nvPr/>
          </p:nvSpPr>
          <p:spPr bwMode="auto">
            <a:xfrm>
              <a:off x="2329" y="1819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7" name="Oval 17"/>
            <p:cNvSpPr>
              <a:spLocks noChangeAspect="1" noChangeArrowheads="1"/>
            </p:cNvSpPr>
            <p:nvPr/>
          </p:nvSpPr>
          <p:spPr bwMode="auto">
            <a:xfrm>
              <a:off x="1091" y="788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8" name="Oval 18"/>
            <p:cNvSpPr>
              <a:spLocks noChangeAspect="1" noChangeArrowheads="1"/>
            </p:cNvSpPr>
            <p:nvPr/>
          </p:nvSpPr>
          <p:spPr bwMode="auto">
            <a:xfrm>
              <a:off x="1297" y="788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9" name="Oval 19"/>
            <p:cNvSpPr>
              <a:spLocks noChangeAspect="1" noChangeArrowheads="1"/>
            </p:cNvSpPr>
            <p:nvPr/>
          </p:nvSpPr>
          <p:spPr bwMode="auto">
            <a:xfrm>
              <a:off x="1503" y="788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0" name="Oval 20"/>
            <p:cNvSpPr>
              <a:spLocks noChangeAspect="1" noChangeArrowheads="1"/>
            </p:cNvSpPr>
            <p:nvPr/>
          </p:nvSpPr>
          <p:spPr bwMode="auto">
            <a:xfrm>
              <a:off x="1710" y="788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1" name="Oval 21"/>
            <p:cNvSpPr>
              <a:spLocks noChangeAspect="1" noChangeArrowheads="1"/>
            </p:cNvSpPr>
            <p:nvPr/>
          </p:nvSpPr>
          <p:spPr bwMode="auto">
            <a:xfrm>
              <a:off x="1916" y="788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2" name="Oval 22"/>
            <p:cNvSpPr>
              <a:spLocks noChangeAspect="1" noChangeArrowheads="1"/>
            </p:cNvSpPr>
            <p:nvPr/>
          </p:nvSpPr>
          <p:spPr bwMode="auto">
            <a:xfrm>
              <a:off x="2122" y="788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3" name="Oval 23"/>
            <p:cNvSpPr>
              <a:spLocks noChangeAspect="1" noChangeArrowheads="1"/>
            </p:cNvSpPr>
            <p:nvPr/>
          </p:nvSpPr>
          <p:spPr bwMode="auto">
            <a:xfrm>
              <a:off x="2329" y="788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4" name="Oval 24"/>
            <p:cNvSpPr>
              <a:spLocks noChangeAspect="1" noChangeArrowheads="1"/>
            </p:cNvSpPr>
            <p:nvPr/>
          </p:nvSpPr>
          <p:spPr bwMode="auto">
            <a:xfrm>
              <a:off x="1091" y="99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5" name="Oval 25"/>
            <p:cNvSpPr>
              <a:spLocks noChangeAspect="1" noChangeArrowheads="1"/>
            </p:cNvSpPr>
            <p:nvPr/>
          </p:nvSpPr>
          <p:spPr bwMode="auto">
            <a:xfrm>
              <a:off x="1297" y="994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6" name="Oval 26"/>
            <p:cNvSpPr>
              <a:spLocks noChangeAspect="1" noChangeArrowheads="1"/>
            </p:cNvSpPr>
            <p:nvPr/>
          </p:nvSpPr>
          <p:spPr bwMode="auto">
            <a:xfrm>
              <a:off x="1503" y="99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7" name="Oval 27"/>
            <p:cNvSpPr>
              <a:spLocks noChangeAspect="1" noChangeArrowheads="1"/>
            </p:cNvSpPr>
            <p:nvPr/>
          </p:nvSpPr>
          <p:spPr bwMode="auto">
            <a:xfrm>
              <a:off x="1710" y="994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8" name="Oval 28"/>
            <p:cNvSpPr>
              <a:spLocks noChangeAspect="1" noChangeArrowheads="1"/>
            </p:cNvSpPr>
            <p:nvPr/>
          </p:nvSpPr>
          <p:spPr bwMode="auto">
            <a:xfrm>
              <a:off x="1916" y="994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9" name="Oval 29"/>
            <p:cNvSpPr>
              <a:spLocks noChangeAspect="1" noChangeArrowheads="1"/>
            </p:cNvSpPr>
            <p:nvPr/>
          </p:nvSpPr>
          <p:spPr bwMode="auto">
            <a:xfrm>
              <a:off x="2122" y="99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0" name="Oval 30"/>
            <p:cNvSpPr>
              <a:spLocks noChangeAspect="1" noChangeArrowheads="1"/>
            </p:cNvSpPr>
            <p:nvPr/>
          </p:nvSpPr>
          <p:spPr bwMode="auto">
            <a:xfrm>
              <a:off x="2329" y="99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1" name="Oval 31"/>
            <p:cNvSpPr>
              <a:spLocks noChangeAspect="1" noChangeArrowheads="1"/>
            </p:cNvSpPr>
            <p:nvPr/>
          </p:nvSpPr>
          <p:spPr bwMode="auto">
            <a:xfrm>
              <a:off x="1297" y="120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2" name="Oval 32"/>
            <p:cNvSpPr>
              <a:spLocks noChangeAspect="1" noChangeArrowheads="1"/>
            </p:cNvSpPr>
            <p:nvPr/>
          </p:nvSpPr>
          <p:spPr bwMode="auto">
            <a:xfrm>
              <a:off x="1503" y="1200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3" name="Oval 33"/>
            <p:cNvSpPr>
              <a:spLocks noChangeAspect="1" noChangeArrowheads="1"/>
            </p:cNvSpPr>
            <p:nvPr/>
          </p:nvSpPr>
          <p:spPr bwMode="auto">
            <a:xfrm>
              <a:off x="1710" y="120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4" name="Oval 34"/>
            <p:cNvSpPr>
              <a:spLocks noChangeAspect="1" noChangeArrowheads="1"/>
            </p:cNvSpPr>
            <p:nvPr/>
          </p:nvSpPr>
          <p:spPr bwMode="auto">
            <a:xfrm>
              <a:off x="1916" y="120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5" name="Oval 35"/>
            <p:cNvSpPr>
              <a:spLocks noChangeAspect="1" noChangeArrowheads="1"/>
            </p:cNvSpPr>
            <p:nvPr/>
          </p:nvSpPr>
          <p:spPr bwMode="auto">
            <a:xfrm>
              <a:off x="2122" y="1200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6" name="Oval 36"/>
            <p:cNvSpPr>
              <a:spLocks noChangeAspect="1" noChangeArrowheads="1"/>
            </p:cNvSpPr>
            <p:nvPr/>
          </p:nvSpPr>
          <p:spPr bwMode="auto">
            <a:xfrm>
              <a:off x="2329" y="120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7" name="Oval 37"/>
            <p:cNvSpPr>
              <a:spLocks noChangeAspect="1" noChangeArrowheads="1"/>
            </p:cNvSpPr>
            <p:nvPr/>
          </p:nvSpPr>
          <p:spPr bwMode="auto">
            <a:xfrm>
              <a:off x="1091" y="1407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8" name="Oval 38"/>
            <p:cNvSpPr>
              <a:spLocks noChangeAspect="1" noChangeArrowheads="1"/>
            </p:cNvSpPr>
            <p:nvPr/>
          </p:nvSpPr>
          <p:spPr bwMode="auto">
            <a:xfrm>
              <a:off x="1297" y="1407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9" name="Oval 39"/>
            <p:cNvSpPr>
              <a:spLocks noChangeAspect="1" noChangeArrowheads="1"/>
            </p:cNvSpPr>
            <p:nvPr/>
          </p:nvSpPr>
          <p:spPr bwMode="auto">
            <a:xfrm>
              <a:off x="1503" y="1407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0" name="Oval 40"/>
            <p:cNvSpPr>
              <a:spLocks noChangeAspect="1" noChangeArrowheads="1"/>
            </p:cNvSpPr>
            <p:nvPr/>
          </p:nvSpPr>
          <p:spPr bwMode="auto">
            <a:xfrm>
              <a:off x="1710" y="1407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1" name="Oval 41"/>
            <p:cNvSpPr>
              <a:spLocks noChangeAspect="1" noChangeArrowheads="1"/>
            </p:cNvSpPr>
            <p:nvPr/>
          </p:nvSpPr>
          <p:spPr bwMode="auto">
            <a:xfrm>
              <a:off x="1916" y="1407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2" name="Oval 42"/>
            <p:cNvSpPr>
              <a:spLocks noChangeAspect="1" noChangeArrowheads="1"/>
            </p:cNvSpPr>
            <p:nvPr/>
          </p:nvSpPr>
          <p:spPr bwMode="auto">
            <a:xfrm>
              <a:off x="2122" y="1407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3" name="Oval 43"/>
            <p:cNvSpPr>
              <a:spLocks noChangeAspect="1" noChangeArrowheads="1"/>
            </p:cNvSpPr>
            <p:nvPr/>
          </p:nvSpPr>
          <p:spPr bwMode="auto">
            <a:xfrm>
              <a:off x="2329" y="1407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4" name="Oval 44"/>
            <p:cNvSpPr>
              <a:spLocks noChangeAspect="1" noChangeArrowheads="1"/>
            </p:cNvSpPr>
            <p:nvPr/>
          </p:nvSpPr>
          <p:spPr bwMode="auto">
            <a:xfrm>
              <a:off x="1091" y="161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5" name="Oval 45"/>
            <p:cNvSpPr>
              <a:spLocks noChangeAspect="1" noChangeArrowheads="1"/>
            </p:cNvSpPr>
            <p:nvPr/>
          </p:nvSpPr>
          <p:spPr bwMode="auto">
            <a:xfrm>
              <a:off x="1297" y="161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6" name="Oval 46"/>
            <p:cNvSpPr>
              <a:spLocks noChangeAspect="1" noChangeArrowheads="1"/>
            </p:cNvSpPr>
            <p:nvPr/>
          </p:nvSpPr>
          <p:spPr bwMode="auto">
            <a:xfrm>
              <a:off x="1503" y="161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7" name="Oval 47"/>
            <p:cNvSpPr>
              <a:spLocks noChangeAspect="1" noChangeArrowheads="1"/>
            </p:cNvSpPr>
            <p:nvPr/>
          </p:nvSpPr>
          <p:spPr bwMode="auto">
            <a:xfrm>
              <a:off x="1710" y="161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8" name="Oval 48"/>
            <p:cNvSpPr>
              <a:spLocks noChangeAspect="1" noChangeArrowheads="1"/>
            </p:cNvSpPr>
            <p:nvPr/>
          </p:nvSpPr>
          <p:spPr bwMode="auto">
            <a:xfrm>
              <a:off x="1916" y="1613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9" name="Oval 49"/>
            <p:cNvSpPr>
              <a:spLocks noChangeAspect="1" noChangeArrowheads="1"/>
            </p:cNvSpPr>
            <p:nvPr/>
          </p:nvSpPr>
          <p:spPr bwMode="auto">
            <a:xfrm>
              <a:off x="2122" y="161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0" name="Oval 50"/>
            <p:cNvSpPr>
              <a:spLocks noChangeAspect="1" noChangeArrowheads="1"/>
            </p:cNvSpPr>
            <p:nvPr/>
          </p:nvSpPr>
          <p:spPr bwMode="auto">
            <a:xfrm>
              <a:off x="2329" y="1613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1" name="Oval 51"/>
            <p:cNvSpPr>
              <a:spLocks noChangeAspect="1" noChangeArrowheads="1"/>
            </p:cNvSpPr>
            <p:nvPr/>
          </p:nvSpPr>
          <p:spPr bwMode="auto">
            <a:xfrm>
              <a:off x="1091" y="20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2" name="Oval 52"/>
            <p:cNvSpPr>
              <a:spLocks noChangeAspect="1" noChangeArrowheads="1"/>
            </p:cNvSpPr>
            <p:nvPr/>
          </p:nvSpPr>
          <p:spPr bwMode="auto">
            <a:xfrm>
              <a:off x="1297" y="20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3" name="Oval 53"/>
            <p:cNvSpPr>
              <a:spLocks noChangeAspect="1" noChangeArrowheads="1"/>
            </p:cNvSpPr>
            <p:nvPr/>
          </p:nvSpPr>
          <p:spPr bwMode="auto">
            <a:xfrm>
              <a:off x="1503" y="20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4" name="Oval 54"/>
            <p:cNvSpPr>
              <a:spLocks noChangeAspect="1" noChangeArrowheads="1"/>
            </p:cNvSpPr>
            <p:nvPr/>
          </p:nvSpPr>
          <p:spPr bwMode="auto">
            <a:xfrm>
              <a:off x="1710" y="20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5" name="Oval 55"/>
            <p:cNvSpPr>
              <a:spLocks noChangeAspect="1" noChangeArrowheads="1"/>
            </p:cNvSpPr>
            <p:nvPr/>
          </p:nvSpPr>
          <p:spPr bwMode="auto">
            <a:xfrm>
              <a:off x="1916" y="20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6" name="Oval 56"/>
            <p:cNvSpPr>
              <a:spLocks noChangeAspect="1" noChangeArrowheads="1"/>
            </p:cNvSpPr>
            <p:nvPr/>
          </p:nvSpPr>
          <p:spPr bwMode="auto">
            <a:xfrm>
              <a:off x="2122" y="20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7" name="Oval 57"/>
            <p:cNvSpPr>
              <a:spLocks noChangeAspect="1" noChangeArrowheads="1"/>
            </p:cNvSpPr>
            <p:nvPr/>
          </p:nvSpPr>
          <p:spPr bwMode="auto">
            <a:xfrm>
              <a:off x="2329" y="20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788" name="Group 58"/>
            <p:cNvGrpSpPr>
              <a:grpSpLocks/>
            </p:cNvGrpSpPr>
            <p:nvPr/>
          </p:nvGrpSpPr>
          <p:grpSpPr bwMode="auto">
            <a:xfrm>
              <a:off x="1033" y="568"/>
              <a:ext cx="1432" cy="212"/>
              <a:chOff x="1033" y="568"/>
              <a:chExt cx="1432" cy="212"/>
            </a:xfrm>
          </p:grpSpPr>
          <p:sp>
            <p:nvSpPr>
              <p:cNvPr id="28797" name="Text Box 59"/>
              <p:cNvSpPr txBox="1">
                <a:spLocks noChangeArrowheads="1"/>
              </p:cNvSpPr>
              <p:nvPr/>
            </p:nvSpPr>
            <p:spPr bwMode="auto">
              <a:xfrm>
                <a:off x="1033" y="56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28798" name="Text Box 60"/>
              <p:cNvSpPr txBox="1">
                <a:spLocks noChangeArrowheads="1"/>
              </p:cNvSpPr>
              <p:nvPr/>
            </p:nvSpPr>
            <p:spPr bwMode="auto">
              <a:xfrm>
                <a:off x="1863" y="56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28799" name="Text Box 61"/>
              <p:cNvSpPr txBox="1">
                <a:spLocks noChangeArrowheads="1"/>
              </p:cNvSpPr>
              <p:nvPr/>
            </p:nvSpPr>
            <p:spPr bwMode="auto">
              <a:xfrm>
                <a:off x="1240" y="56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28800" name="Text Box 62"/>
              <p:cNvSpPr txBox="1">
                <a:spLocks noChangeArrowheads="1"/>
              </p:cNvSpPr>
              <p:nvPr/>
            </p:nvSpPr>
            <p:spPr bwMode="auto">
              <a:xfrm>
                <a:off x="1448" y="56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28801" name="Text Box 63"/>
              <p:cNvSpPr txBox="1">
                <a:spLocks noChangeArrowheads="1"/>
              </p:cNvSpPr>
              <p:nvPr/>
            </p:nvSpPr>
            <p:spPr bwMode="auto">
              <a:xfrm>
                <a:off x="1655" y="56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28802" name="Text Box 64"/>
              <p:cNvSpPr txBox="1">
                <a:spLocks noChangeArrowheads="1"/>
              </p:cNvSpPr>
              <p:nvPr/>
            </p:nvSpPr>
            <p:spPr bwMode="auto">
              <a:xfrm>
                <a:off x="2070" y="56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28803" name="Text Box 65"/>
              <p:cNvSpPr txBox="1">
                <a:spLocks noChangeArrowheads="1"/>
              </p:cNvSpPr>
              <p:nvPr/>
            </p:nvSpPr>
            <p:spPr bwMode="auto">
              <a:xfrm>
                <a:off x="2278" y="56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6</a:t>
                </a:r>
              </a:p>
            </p:txBody>
          </p:sp>
        </p:grpSp>
        <p:grpSp>
          <p:nvGrpSpPr>
            <p:cNvPr id="28789" name="Group 66"/>
            <p:cNvGrpSpPr>
              <a:grpSpLocks/>
            </p:cNvGrpSpPr>
            <p:nvPr/>
          </p:nvGrpSpPr>
          <p:grpSpPr bwMode="auto">
            <a:xfrm>
              <a:off x="864" y="718"/>
              <a:ext cx="187" cy="1448"/>
              <a:chOff x="864" y="718"/>
              <a:chExt cx="187" cy="1448"/>
            </a:xfrm>
          </p:grpSpPr>
          <p:sp>
            <p:nvSpPr>
              <p:cNvPr id="28790" name="Text Box 67"/>
              <p:cNvSpPr txBox="1">
                <a:spLocks noChangeArrowheads="1"/>
              </p:cNvSpPr>
              <p:nvPr/>
            </p:nvSpPr>
            <p:spPr bwMode="auto">
              <a:xfrm>
                <a:off x="864" y="71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28791" name="Text Box 68"/>
              <p:cNvSpPr txBox="1">
                <a:spLocks noChangeArrowheads="1"/>
              </p:cNvSpPr>
              <p:nvPr/>
            </p:nvSpPr>
            <p:spPr bwMode="auto">
              <a:xfrm>
                <a:off x="864" y="154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28792" name="Text Box 69"/>
              <p:cNvSpPr txBox="1">
                <a:spLocks noChangeArrowheads="1"/>
              </p:cNvSpPr>
              <p:nvPr/>
            </p:nvSpPr>
            <p:spPr bwMode="auto">
              <a:xfrm>
                <a:off x="864" y="924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28793" name="Text Box 70"/>
              <p:cNvSpPr txBox="1">
                <a:spLocks noChangeArrowheads="1"/>
              </p:cNvSpPr>
              <p:nvPr/>
            </p:nvSpPr>
            <p:spPr bwMode="auto">
              <a:xfrm>
                <a:off x="864" y="1130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28794" name="Text Box 71"/>
              <p:cNvSpPr txBox="1">
                <a:spLocks noChangeArrowheads="1"/>
              </p:cNvSpPr>
              <p:nvPr/>
            </p:nvSpPr>
            <p:spPr bwMode="auto">
              <a:xfrm>
                <a:off x="864" y="1336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28795" name="Text Box 72"/>
              <p:cNvSpPr txBox="1">
                <a:spLocks noChangeArrowheads="1"/>
              </p:cNvSpPr>
              <p:nvPr/>
            </p:nvSpPr>
            <p:spPr bwMode="auto">
              <a:xfrm>
                <a:off x="864" y="174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28796" name="Text Box 73"/>
              <p:cNvSpPr txBox="1">
                <a:spLocks noChangeArrowheads="1"/>
              </p:cNvSpPr>
              <p:nvPr/>
            </p:nvSpPr>
            <p:spPr bwMode="auto">
              <a:xfrm>
                <a:off x="864" y="1954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6</a:t>
                </a:r>
              </a:p>
            </p:txBody>
          </p:sp>
        </p:grpSp>
      </p:grpSp>
      <p:sp>
        <p:nvSpPr>
          <p:cNvPr id="914506" name="Rectangle 7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489825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Strongly connected components</a:t>
            </a:r>
          </a:p>
        </p:txBody>
      </p:sp>
      <p:sp>
        <p:nvSpPr>
          <p:cNvPr id="914507" name="Rectangle 75"/>
          <p:cNvSpPr>
            <a:spLocks noGrp="1" noChangeArrowheads="1"/>
          </p:cNvSpPr>
          <p:nvPr>
            <p:ph type="body" idx="1"/>
          </p:nvPr>
        </p:nvSpPr>
        <p:spPr>
          <a:xfrm>
            <a:off x="222250" y="4764088"/>
            <a:ext cx="8229600" cy="1617662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>
                <a:latin typeface="Arial" charset="0"/>
              </a:rPr>
              <a:t>Symmetric permutation to block triangular form</a:t>
            </a:r>
          </a:p>
          <a:p>
            <a:pPr>
              <a:lnSpc>
                <a:spcPct val="140000"/>
              </a:lnSpc>
            </a:pPr>
            <a:r>
              <a:rPr lang="en-US">
                <a:latin typeface="Arial" charset="0"/>
              </a:rPr>
              <a:t>Find P in linear time by depth-first search  </a:t>
            </a:r>
            <a:r>
              <a:rPr lang="en-US">
                <a:solidFill>
                  <a:srgbClr val="075DCF"/>
                </a:solidFill>
                <a:latin typeface="Arial" charset="0"/>
              </a:rPr>
              <a:t>[Tarjan]</a:t>
            </a:r>
          </a:p>
        </p:txBody>
      </p:sp>
      <p:grpSp>
        <p:nvGrpSpPr>
          <p:cNvPr id="28677" name="Group 76"/>
          <p:cNvGrpSpPr>
            <a:grpSpLocks/>
          </p:cNvGrpSpPr>
          <p:nvPr/>
        </p:nvGrpSpPr>
        <p:grpSpPr bwMode="auto">
          <a:xfrm>
            <a:off x="4719638" y="1846263"/>
            <a:ext cx="3130550" cy="2324100"/>
            <a:chOff x="2719" y="960"/>
            <a:chExt cx="1972" cy="1464"/>
          </a:xfrm>
        </p:grpSpPr>
        <p:sp>
          <p:nvSpPr>
            <p:cNvPr id="28681" name="Text Box 77"/>
            <p:cNvSpPr txBox="1">
              <a:spLocks noChangeArrowheads="1"/>
            </p:cNvSpPr>
            <p:nvPr/>
          </p:nvSpPr>
          <p:spPr bwMode="auto">
            <a:xfrm>
              <a:off x="2756" y="96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8682" name="Text Box 78"/>
            <p:cNvSpPr txBox="1">
              <a:spLocks noChangeArrowheads="1"/>
            </p:cNvSpPr>
            <p:nvPr/>
          </p:nvSpPr>
          <p:spPr bwMode="auto">
            <a:xfrm>
              <a:off x="3712" y="96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8683" name="Text Box 79"/>
            <p:cNvSpPr txBox="1">
              <a:spLocks noChangeArrowheads="1"/>
            </p:cNvSpPr>
            <p:nvPr/>
          </p:nvSpPr>
          <p:spPr bwMode="auto">
            <a:xfrm>
              <a:off x="2768" y="221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8684" name="Text Box 80"/>
            <p:cNvSpPr txBox="1">
              <a:spLocks noChangeArrowheads="1"/>
            </p:cNvSpPr>
            <p:nvPr/>
          </p:nvSpPr>
          <p:spPr bwMode="auto">
            <a:xfrm>
              <a:off x="2719" y="158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28685" name="Text Box 81"/>
            <p:cNvSpPr txBox="1">
              <a:spLocks noChangeArrowheads="1"/>
            </p:cNvSpPr>
            <p:nvPr/>
          </p:nvSpPr>
          <p:spPr bwMode="auto">
            <a:xfrm>
              <a:off x="3724" y="163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grpSp>
          <p:nvGrpSpPr>
            <p:cNvPr id="28686" name="Group 82"/>
            <p:cNvGrpSpPr>
              <a:grpSpLocks/>
            </p:cNvGrpSpPr>
            <p:nvPr/>
          </p:nvGrpSpPr>
          <p:grpSpPr bwMode="auto">
            <a:xfrm>
              <a:off x="2880" y="1104"/>
              <a:ext cx="1656" cy="1176"/>
              <a:chOff x="2880" y="1104"/>
              <a:chExt cx="1656" cy="1176"/>
            </a:xfrm>
          </p:grpSpPr>
          <p:grpSp>
            <p:nvGrpSpPr>
              <p:cNvPr id="28725" name="Group 83"/>
              <p:cNvGrpSpPr>
                <a:grpSpLocks/>
              </p:cNvGrpSpPr>
              <p:nvPr/>
            </p:nvGrpSpPr>
            <p:grpSpPr bwMode="auto">
              <a:xfrm>
                <a:off x="2880" y="2160"/>
                <a:ext cx="888" cy="120"/>
                <a:chOff x="2880" y="2160"/>
                <a:chExt cx="888" cy="120"/>
              </a:xfrm>
            </p:grpSpPr>
            <p:sp>
              <p:nvSpPr>
                <p:cNvPr id="28733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3648" y="2160"/>
                  <a:ext cx="120" cy="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34" name="Oval 85"/>
                <p:cNvSpPr>
                  <a:spLocks noChangeAspect="1" noChangeArrowheads="1"/>
                </p:cNvSpPr>
                <p:nvPr/>
              </p:nvSpPr>
              <p:spPr bwMode="auto">
                <a:xfrm>
                  <a:off x="2880" y="2160"/>
                  <a:ext cx="120" cy="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26" name="Group 86"/>
              <p:cNvGrpSpPr>
                <a:grpSpLocks/>
              </p:cNvGrpSpPr>
              <p:nvPr/>
            </p:nvGrpSpPr>
            <p:grpSpPr bwMode="auto">
              <a:xfrm>
                <a:off x="2880" y="1104"/>
                <a:ext cx="888" cy="120"/>
                <a:chOff x="2880" y="2160"/>
                <a:chExt cx="888" cy="120"/>
              </a:xfrm>
            </p:grpSpPr>
            <p:sp>
              <p:nvSpPr>
                <p:cNvPr id="28731" name="Oval 87"/>
                <p:cNvSpPr>
                  <a:spLocks noChangeAspect="1" noChangeArrowheads="1"/>
                </p:cNvSpPr>
                <p:nvPr/>
              </p:nvSpPr>
              <p:spPr bwMode="auto">
                <a:xfrm>
                  <a:off x="3648" y="2160"/>
                  <a:ext cx="120" cy="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32" name="Oval 88"/>
                <p:cNvSpPr>
                  <a:spLocks noChangeAspect="1" noChangeArrowheads="1"/>
                </p:cNvSpPr>
                <p:nvPr/>
              </p:nvSpPr>
              <p:spPr bwMode="auto">
                <a:xfrm>
                  <a:off x="2880" y="2160"/>
                  <a:ext cx="120" cy="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27" name="Group 89"/>
              <p:cNvGrpSpPr>
                <a:grpSpLocks/>
              </p:cNvGrpSpPr>
              <p:nvPr/>
            </p:nvGrpSpPr>
            <p:grpSpPr bwMode="auto">
              <a:xfrm>
                <a:off x="2880" y="1632"/>
                <a:ext cx="888" cy="120"/>
                <a:chOff x="2880" y="2160"/>
                <a:chExt cx="888" cy="120"/>
              </a:xfrm>
            </p:grpSpPr>
            <p:sp>
              <p:nvSpPr>
                <p:cNvPr id="28729" name="Oval 90"/>
                <p:cNvSpPr>
                  <a:spLocks noChangeAspect="1" noChangeArrowheads="1"/>
                </p:cNvSpPr>
                <p:nvPr/>
              </p:nvSpPr>
              <p:spPr bwMode="auto">
                <a:xfrm>
                  <a:off x="3648" y="2160"/>
                  <a:ext cx="120" cy="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30" name="Oval 91"/>
                <p:cNvSpPr>
                  <a:spLocks noChangeAspect="1" noChangeArrowheads="1"/>
                </p:cNvSpPr>
                <p:nvPr/>
              </p:nvSpPr>
              <p:spPr bwMode="auto">
                <a:xfrm>
                  <a:off x="2880" y="2160"/>
                  <a:ext cx="120" cy="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728" name="Oval 92"/>
              <p:cNvSpPr>
                <a:spLocks noChangeAspect="1" noChangeArrowheads="1"/>
              </p:cNvSpPr>
              <p:nvPr/>
            </p:nvSpPr>
            <p:spPr bwMode="auto">
              <a:xfrm>
                <a:off x="4416" y="1632"/>
                <a:ext cx="120" cy="1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687" name="Group 93"/>
            <p:cNvGrpSpPr>
              <a:grpSpLocks/>
            </p:cNvGrpSpPr>
            <p:nvPr/>
          </p:nvGrpSpPr>
          <p:grpSpPr bwMode="auto">
            <a:xfrm>
              <a:off x="2928" y="1028"/>
              <a:ext cx="777" cy="133"/>
              <a:chOff x="2928" y="1028"/>
              <a:chExt cx="777" cy="133"/>
            </a:xfrm>
          </p:grpSpPr>
          <p:sp>
            <p:nvSpPr>
              <p:cNvPr id="28723" name="Line 94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4" name="Freeform 95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88" name="Group 96"/>
            <p:cNvGrpSpPr>
              <a:grpSpLocks/>
            </p:cNvGrpSpPr>
            <p:nvPr/>
          </p:nvGrpSpPr>
          <p:grpSpPr bwMode="auto">
            <a:xfrm>
              <a:off x="3720" y="1564"/>
              <a:ext cx="777" cy="133"/>
              <a:chOff x="2928" y="1028"/>
              <a:chExt cx="777" cy="133"/>
            </a:xfrm>
          </p:grpSpPr>
          <p:sp>
            <p:nvSpPr>
              <p:cNvPr id="28721" name="Line 9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2" name="Freeform 9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89" name="Group 99"/>
            <p:cNvGrpSpPr>
              <a:grpSpLocks/>
            </p:cNvGrpSpPr>
            <p:nvPr/>
          </p:nvGrpSpPr>
          <p:grpSpPr bwMode="auto">
            <a:xfrm>
              <a:off x="2936" y="2096"/>
              <a:ext cx="777" cy="133"/>
              <a:chOff x="2928" y="1028"/>
              <a:chExt cx="777" cy="133"/>
            </a:xfrm>
          </p:grpSpPr>
          <p:sp>
            <p:nvSpPr>
              <p:cNvPr id="28719" name="Line 10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0" name="Freeform 10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90" name="Group 102"/>
            <p:cNvGrpSpPr>
              <a:grpSpLocks/>
            </p:cNvGrpSpPr>
            <p:nvPr/>
          </p:nvGrpSpPr>
          <p:grpSpPr bwMode="auto">
            <a:xfrm flipH="1" flipV="1">
              <a:off x="2924" y="2228"/>
              <a:ext cx="777" cy="133"/>
              <a:chOff x="2928" y="1028"/>
              <a:chExt cx="777" cy="133"/>
            </a:xfrm>
          </p:grpSpPr>
          <p:sp>
            <p:nvSpPr>
              <p:cNvPr id="28717" name="Line 10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8" name="Freeform 10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91" name="Group 105"/>
            <p:cNvGrpSpPr>
              <a:grpSpLocks/>
            </p:cNvGrpSpPr>
            <p:nvPr/>
          </p:nvGrpSpPr>
          <p:grpSpPr bwMode="auto">
            <a:xfrm flipH="1" flipV="1">
              <a:off x="2940" y="1692"/>
              <a:ext cx="777" cy="133"/>
              <a:chOff x="2928" y="1028"/>
              <a:chExt cx="777" cy="133"/>
            </a:xfrm>
          </p:grpSpPr>
          <p:sp>
            <p:nvSpPr>
              <p:cNvPr id="28715" name="Line 10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6" name="Freeform 10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92" name="Group 108"/>
            <p:cNvGrpSpPr>
              <a:grpSpLocks/>
            </p:cNvGrpSpPr>
            <p:nvPr/>
          </p:nvGrpSpPr>
          <p:grpSpPr bwMode="auto">
            <a:xfrm>
              <a:off x="2776" y="1167"/>
              <a:ext cx="152" cy="513"/>
              <a:chOff x="2776" y="1167"/>
              <a:chExt cx="152" cy="513"/>
            </a:xfrm>
          </p:grpSpPr>
          <p:sp>
            <p:nvSpPr>
              <p:cNvPr id="28713" name="Line 10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4" name="Freeform 11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93" name="Group 111"/>
            <p:cNvGrpSpPr>
              <a:grpSpLocks/>
            </p:cNvGrpSpPr>
            <p:nvPr/>
          </p:nvGrpSpPr>
          <p:grpSpPr bwMode="auto">
            <a:xfrm flipV="1">
              <a:off x="2772" y="1711"/>
              <a:ext cx="152" cy="513"/>
              <a:chOff x="2776" y="1167"/>
              <a:chExt cx="152" cy="513"/>
            </a:xfrm>
          </p:grpSpPr>
          <p:sp>
            <p:nvSpPr>
              <p:cNvPr id="28711" name="Line 11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2" name="Freeform 11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94" name="Group 114"/>
            <p:cNvGrpSpPr>
              <a:grpSpLocks/>
            </p:cNvGrpSpPr>
            <p:nvPr/>
          </p:nvGrpSpPr>
          <p:grpSpPr bwMode="auto">
            <a:xfrm flipH="1" flipV="1">
              <a:off x="2952" y="1167"/>
              <a:ext cx="152" cy="513"/>
              <a:chOff x="2776" y="1167"/>
              <a:chExt cx="152" cy="513"/>
            </a:xfrm>
          </p:grpSpPr>
          <p:sp>
            <p:nvSpPr>
              <p:cNvPr id="28709" name="Line 11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0" name="Freeform 11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95" name="Group 117"/>
            <p:cNvGrpSpPr>
              <a:grpSpLocks/>
            </p:cNvGrpSpPr>
            <p:nvPr/>
          </p:nvGrpSpPr>
          <p:grpSpPr bwMode="auto">
            <a:xfrm flipH="1" flipV="1">
              <a:off x="3712" y="1167"/>
              <a:ext cx="152" cy="513"/>
              <a:chOff x="2776" y="1167"/>
              <a:chExt cx="152" cy="513"/>
            </a:xfrm>
          </p:grpSpPr>
          <p:sp>
            <p:nvSpPr>
              <p:cNvPr id="28707" name="Line 11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8" name="Freeform 11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96" name="Group 120"/>
            <p:cNvGrpSpPr>
              <a:grpSpLocks/>
            </p:cNvGrpSpPr>
            <p:nvPr/>
          </p:nvGrpSpPr>
          <p:grpSpPr bwMode="auto">
            <a:xfrm>
              <a:off x="2934" y="1691"/>
              <a:ext cx="777" cy="523"/>
              <a:chOff x="2934" y="1691"/>
              <a:chExt cx="777" cy="523"/>
            </a:xfrm>
          </p:grpSpPr>
          <p:sp>
            <p:nvSpPr>
              <p:cNvPr id="28705" name="Line 121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6" name="Freeform 122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97" name="Group 123"/>
            <p:cNvGrpSpPr>
              <a:grpSpLocks/>
            </p:cNvGrpSpPr>
            <p:nvPr/>
          </p:nvGrpSpPr>
          <p:grpSpPr bwMode="auto">
            <a:xfrm>
              <a:off x="3705" y="1685"/>
              <a:ext cx="764" cy="543"/>
              <a:chOff x="3696" y="1680"/>
              <a:chExt cx="764" cy="543"/>
            </a:xfrm>
          </p:grpSpPr>
          <p:sp>
            <p:nvSpPr>
              <p:cNvPr id="28703" name="Line 124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4" name="Freeform 125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98" name="Group 126"/>
            <p:cNvGrpSpPr>
              <a:grpSpLocks/>
            </p:cNvGrpSpPr>
            <p:nvPr/>
          </p:nvGrpSpPr>
          <p:grpSpPr bwMode="auto">
            <a:xfrm>
              <a:off x="3726" y="1170"/>
              <a:ext cx="764" cy="543"/>
              <a:chOff x="3726" y="1170"/>
              <a:chExt cx="764" cy="543"/>
            </a:xfrm>
          </p:grpSpPr>
          <p:sp>
            <p:nvSpPr>
              <p:cNvPr id="28701" name="Line 127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2" name="Freeform 128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99" name="Text Box 129"/>
            <p:cNvSpPr txBox="1">
              <a:spLocks noChangeArrowheads="1"/>
            </p:cNvSpPr>
            <p:nvPr/>
          </p:nvSpPr>
          <p:spPr bwMode="auto">
            <a:xfrm>
              <a:off x="3704" y="220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8700" name="Text Box 130"/>
            <p:cNvSpPr txBox="1">
              <a:spLocks noChangeArrowheads="1"/>
            </p:cNvSpPr>
            <p:nvPr/>
          </p:nvSpPr>
          <p:spPr bwMode="auto">
            <a:xfrm>
              <a:off x="4504" y="158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</p:grpSp>
      <p:sp>
        <p:nvSpPr>
          <p:cNvPr id="28678" name="Freeform 133"/>
          <p:cNvSpPr>
            <a:spLocks/>
          </p:cNvSpPr>
          <p:nvPr/>
        </p:nvSpPr>
        <p:spPr bwMode="auto">
          <a:xfrm>
            <a:off x="4541838" y="1757363"/>
            <a:ext cx="2159000" cy="1638300"/>
          </a:xfrm>
          <a:custGeom>
            <a:avLst/>
            <a:gdLst>
              <a:gd name="T0" fmla="*/ 406 w 1360"/>
              <a:gd name="T1" fmla="*/ 1016 h 1032"/>
              <a:gd name="T2" fmla="*/ 112 w 1360"/>
              <a:gd name="T3" fmla="*/ 920 h 1032"/>
              <a:gd name="T4" fmla="*/ 16 w 1360"/>
              <a:gd name="T5" fmla="*/ 440 h 1032"/>
              <a:gd name="T6" fmla="*/ 208 w 1360"/>
              <a:gd name="T7" fmla="*/ 104 h 1032"/>
              <a:gd name="T8" fmla="*/ 592 w 1360"/>
              <a:gd name="T9" fmla="*/ 8 h 1032"/>
              <a:gd name="T10" fmla="*/ 1072 w 1360"/>
              <a:gd name="T11" fmla="*/ 56 h 1032"/>
              <a:gd name="T12" fmla="*/ 1312 w 1360"/>
              <a:gd name="T13" fmla="*/ 152 h 1032"/>
              <a:gd name="T14" fmla="*/ 1360 w 1360"/>
              <a:gd name="T15" fmla="*/ 488 h 1032"/>
              <a:gd name="T16" fmla="*/ 1312 w 1360"/>
              <a:gd name="T17" fmla="*/ 920 h 1032"/>
              <a:gd name="T18" fmla="*/ 1072 w 1360"/>
              <a:gd name="T19" fmla="*/ 1016 h 1032"/>
              <a:gd name="T20" fmla="*/ 640 w 1360"/>
              <a:gd name="T21" fmla="*/ 1016 h 1032"/>
              <a:gd name="T22" fmla="*/ 406 w 1360"/>
              <a:gd name="T23" fmla="*/ 1016 h 10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0"/>
              <a:gd name="T37" fmla="*/ 0 h 1032"/>
              <a:gd name="T38" fmla="*/ 1360 w 1360"/>
              <a:gd name="T39" fmla="*/ 1032 h 10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0" h="1032">
                <a:moveTo>
                  <a:pt x="406" y="1016"/>
                </a:moveTo>
                <a:cubicBezTo>
                  <a:pt x="318" y="1000"/>
                  <a:pt x="177" y="1016"/>
                  <a:pt x="112" y="920"/>
                </a:cubicBezTo>
                <a:cubicBezTo>
                  <a:pt x="47" y="824"/>
                  <a:pt x="0" y="576"/>
                  <a:pt x="16" y="440"/>
                </a:cubicBezTo>
                <a:cubicBezTo>
                  <a:pt x="32" y="304"/>
                  <a:pt x="112" y="176"/>
                  <a:pt x="208" y="104"/>
                </a:cubicBezTo>
                <a:cubicBezTo>
                  <a:pt x="304" y="32"/>
                  <a:pt x="448" y="16"/>
                  <a:pt x="592" y="8"/>
                </a:cubicBezTo>
                <a:cubicBezTo>
                  <a:pt x="736" y="0"/>
                  <a:pt x="952" y="32"/>
                  <a:pt x="1072" y="56"/>
                </a:cubicBezTo>
                <a:cubicBezTo>
                  <a:pt x="1192" y="80"/>
                  <a:pt x="1264" y="80"/>
                  <a:pt x="1312" y="152"/>
                </a:cubicBezTo>
                <a:cubicBezTo>
                  <a:pt x="1360" y="224"/>
                  <a:pt x="1360" y="360"/>
                  <a:pt x="1360" y="488"/>
                </a:cubicBezTo>
                <a:cubicBezTo>
                  <a:pt x="1360" y="616"/>
                  <a:pt x="1360" y="832"/>
                  <a:pt x="1312" y="920"/>
                </a:cubicBezTo>
                <a:cubicBezTo>
                  <a:pt x="1264" y="1008"/>
                  <a:pt x="1184" y="1000"/>
                  <a:pt x="1072" y="1016"/>
                </a:cubicBezTo>
                <a:cubicBezTo>
                  <a:pt x="960" y="1032"/>
                  <a:pt x="751" y="1016"/>
                  <a:pt x="640" y="1016"/>
                </a:cubicBezTo>
                <a:cubicBezTo>
                  <a:pt x="529" y="1016"/>
                  <a:pt x="494" y="1032"/>
                  <a:pt x="406" y="1016"/>
                </a:cubicBezTo>
                <a:close/>
              </a:path>
            </a:pathLst>
          </a:custGeom>
          <a:noFill/>
          <a:ln w="28575" cap="flat" cmpd="sng">
            <a:solidFill>
              <a:srgbClr val="00D2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Freeform 134"/>
          <p:cNvSpPr>
            <a:spLocks/>
          </p:cNvSpPr>
          <p:nvPr/>
        </p:nvSpPr>
        <p:spPr bwMode="auto">
          <a:xfrm>
            <a:off x="4708525" y="3559175"/>
            <a:ext cx="1919288" cy="700088"/>
          </a:xfrm>
          <a:custGeom>
            <a:avLst/>
            <a:gdLst>
              <a:gd name="T0" fmla="*/ 301 w 1209"/>
              <a:gd name="T1" fmla="*/ 409 h 441"/>
              <a:gd name="T2" fmla="*/ 43 w 1209"/>
              <a:gd name="T3" fmla="*/ 343 h 441"/>
              <a:gd name="T4" fmla="*/ 55 w 1209"/>
              <a:gd name="T5" fmla="*/ 121 h 441"/>
              <a:gd name="T6" fmla="*/ 373 w 1209"/>
              <a:gd name="T7" fmla="*/ 73 h 441"/>
              <a:gd name="T8" fmla="*/ 691 w 1209"/>
              <a:gd name="T9" fmla="*/ 1 h 441"/>
              <a:gd name="T10" fmla="*/ 1099 w 1209"/>
              <a:gd name="T11" fmla="*/ 79 h 441"/>
              <a:gd name="T12" fmla="*/ 1207 w 1209"/>
              <a:gd name="T13" fmla="*/ 217 h 441"/>
              <a:gd name="T14" fmla="*/ 1111 w 1209"/>
              <a:gd name="T15" fmla="*/ 409 h 441"/>
              <a:gd name="T16" fmla="*/ 631 w 1209"/>
              <a:gd name="T17" fmla="*/ 409 h 441"/>
              <a:gd name="T18" fmla="*/ 301 w 1209"/>
              <a:gd name="T19" fmla="*/ 409 h 4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09"/>
              <a:gd name="T31" fmla="*/ 0 h 441"/>
              <a:gd name="T32" fmla="*/ 1209 w 1209"/>
              <a:gd name="T33" fmla="*/ 441 h 4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09" h="441">
                <a:moveTo>
                  <a:pt x="301" y="409"/>
                </a:moveTo>
                <a:cubicBezTo>
                  <a:pt x="203" y="398"/>
                  <a:pt x="84" y="391"/>
                  <a:pt x="43" y="343"/>
                </a:cubicBezTo>
                <a:cubicBezTo>
                  <a:pt x="2" y="295"/>
                  <a:pt x="0" y="166"/>
                  <a:pt x="55" y="121"/>
                </a:cubicBezTo>
                <a:cubicBezTo>
                  <a:pt x="110" y="76"/>
                  <a:pt x="267" y="93"/>
                  <a:pt x="373" y="73"/>
                </a:cubicBezTo>
                <a:cubicBezTo>
                  <a:pt x="479" y="53"/>
                  <a:pt x="570" y="0"/>
                  <a:pt x="691" y="1"/>
                </a:cubicBezTo>
                <a:cubicBezTo>
                  <a:pt x="812" y="2"/>
                  <a:pt x="1013" y="43"/>
                  <a:pt x="1099" y="79"/>
                </a:cubicBezTo>
                <a:cubicBezTo>
                  <a:pt x="1185" y="115"/>
                  <a:pt x="1205" y="162"/>
                  <a:pt x="1207" y="217"/>
                </a:cubicBezTo>
                <a:cubicBezTo>
                  <a:pt x="1209" y="272"/>
                  <a:pt x="1207" y="377"/>
                  <a:pt x="1111" y="409"/>
                </a:cubicBezTo>
                <a:cubicBezTo>
                  <a:pt x="1015" y="441"/>
                  <a:pt x="766" y="409"/>
                  <a:pt x="631" y="409"/>
                </a:cubicBezTo>
                <a:cubicBezTo>
                  <a:pt x="496" y="409"/>
                  <a:pt x="399" y="420"/>
                  <a:pt x="301" y="409"/>
                </a:cubicBezTo>
                <a:close/>
              </a:path>
            </a:pathLst>
          </a:custGeom>
          <a:noFill/>
          <a:ln w="28575" cap="flat" cmpd="sng">
            <a:solidFill>
              <a:srgbClr val="00D2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Oval 135"/>
          <p:cNvSpPr>
            <a:spLocks noChangeArrowheads="1"/>
          </p:cNvSpPr>
          <p:nvPr/>
        </p:nvSpPr>
        <p:spPr bwMode="auto">
          <a:xfrm>
            <a:off x="7243763" y="2751138"/>
            <a:ext cx="609600" cy="533400"/>
          </a:xfrm>
          <a:prstGeom prst="ellipse">
            <a:avLst/>
          </a:prstGeom>
          <a:noFill/>
          <a:ln w="28575">
            <a:solidFill>
              <a:srgbClr val="00D2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4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4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50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Strongly Connected Components</a:t>
            </a:r>
          </a:p>
        </p:txBody>
      </p:sp>
      <p:pic>
        <p:nvPicPr>
          <p:cNvPr id="30723" name="Picture 3" descr="rmat20scc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116013"/>
            <a:ext cx="7870825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32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763000" cy="3683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Strongly connected components of directed graph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9436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Sequential:  depth-first search </a:t>
            </a:r>
            <a:r>
              <a:rPr lang="en-US" sz="2000" dirty="0" smtClean="0">
                <a:latin typeface="Arial" charset="0"/>
              </a:rPr>
              <a:t>(</a:t>
            </a:r>
            <a:r>
              <a:rPr lang="en-US" sz="2000" dirty="0" err="1" smtClean="0">
                <a:latin typeface="Arial" charset="0"/>
              </a:rPr>
              <a:t>Tarjan</a:t>
            </a:r>
            <a:r>
              <a:rPr lang="en-US" sz="2000" dirty="0" smtClean="0">
                <a:latin typeface="Arial" charset="0"/>
              </a:rPr>
              <a:t> paper)</a:t>
            </a:r>
            <a:r>
              <a:rPr lang="en-US" dirty="0" smtClean="0">
                <a:latin typeface="Arial" charset="0"/>
              </a:rPr>
              <a:t>; work O(</a:t>
            </a:r>
            <a:r>
              <a:rPr lang="en-US" dirty="0" err="1" smtClean="0">
                <a:latin typeface="Arial" charset="0"/>
              </a:rPr>
              <a:t>nv+ne</a:t>
            </a:r>
            <a:r>
              <a:rPr lang="en-US" dirty="0" smtClean="0">
                <a:latin typeface="Arial" charset="0"/>
              </a:rPr>
              <a:t>).</a:t>
            </a: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DFS seems to be inherently sequential.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Parallel: divide-and-conquer and BFS </a:t>
            </a:r>
            <a:r>
              <a:rPr lang="en-US" sz="2000" dirty="0" smtClean="0">
                <a:latin typeface="Arial" charset="0"/>
              </a:rPr>
              <a:t>(Fleischer et al. paper)</a:t>
            </a:r>
            <a:r>
              <a:rPr lang="en-US" dirty="0" smtClean="0">
                <a:latin typeface="Arial" charset="0"/>
              </a:rPr>
              <a:t>; worst-case span O(n) but good in practice on many graphs.</a:t>
            </a:r>
          </a:p>
        </p:txBody>
      </p:sp>
    </p:spTree>
    <p:extLst>
      <p:ext uri="{BB962C8B-B14F-4D97-AF65-F5344CB8AC3E}">
        <p14:creationId xmlns:p14="http://schemas.microsoft.com/office/powerpoint/2010/main" val="391828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3484562" cy="422275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Laplacian Matrix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01000" cy="2289175"/>
          </a:xfrm>
        </p:spPr>
        <p:txBody>
          <a:bodyPr/>
          <a:lstStyle/>
          <a:p>
            <a:r>
              <a:rPr lang="en-US" i="1">
                <a:latin typeface="Arial" charset="0"/>
              </a:rPr>
              <a:t>Definition</a:t>
            </a:r>
            <a:r>
              <a:rPr lang="en-US">
                <a:latin typeface="Arial" charset="0"/>
              </a:rPr>
              <a:t>: The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Laplacian matrix L(G)</a:t>
            </a:r>
            <a:r>
              <a:rPr lang="en-US">
                <a:latin typeface="Arial" charset="0"/>
              </a:rPr>
              <a:t> of a graph G(N,E) is an |N| by |N| symmetric matrix, with one row and column for each node. It is defined by</a:t>
            </a:r>
          </a:p>
          <a:p>
            <a:pPr lvl="1"/>
            <a:r>
              <a:rPr lang="en-US">
                <a:latin typeface="Arial" charset="0"/>
              </a:rPr>
              <a:t>L(G) (i,i) = degree of node I (number of incident edges)</a:t>
            </a:r>
          </a:p>
          <a:p>
            <a:pPr lvl="1"/>
            <a:r>
              <a:rPr lang="en-US">
                <a:latin typeface="Arial" charset="0"/>
              </a:rPr>
              <a:t>L(G) (i,j) = -1 if i != j and there is an edge (i,j)</a:t>
            </a:r>
          </a:p>
          <a:p>
            <a:pPr lvl="1"/>
            <a:r>
              <a:rPr lang="en-US">
                <a:latin typeface="Arial" charset="0"/>
              </a:rPr>
              <a:t>L(G) (i,j) = 0 otherwise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1800225" y="4208463"/>
            <a:ext cx="522288" cy="523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H="1">
            <a:off x="2322513" y="4208463"/>
            <a:ext cx="508000" cy="539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H="1" flipV="1">
            <a:off x="1800225" y="4740275"/>
            <a:ext cx="5222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1793875" y="4208463"/>
            <a:ext cx="0" cy="523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 flipV="1">
            <a:off x="2830513" y="4208463"/>
            <a:ext cx="0" cy="539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2322513" y="4740275"/>
            <a:ext cx="479425" cy="7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181600" y="3886200"/>
            <a:ext cx="16700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2  -1  -1   0   0 </a:t>
            </a:r>
          </a:p>
          <a:p>
            <a:r>
              <a:rPr lang="en-US"/>
              <a:t>-1  2  -1   0   0</a:t>
            </a:r>
          </a:p>
          <a:p>
            <a:r>
              <a:rPr lang="en-US"/>
              <a:t>-1  -1  4  -1  -1</a:t>
            </a:r>
          </a:p>
          <a:p>
            <a:r>
              <a:rPr lang="en-US"/>
              <a:t>0   0   -1  2  -1</a:t>
            </a:r>
          </a:p>
          <a:p>
            <a:r>
              <a:rPr lang="en-US"/>
              <a:t>0   0   -1  -1  2</a:t>
            </a:r>
          </a:p>
        </p:txBody>
      </p:sp>
      <p:sp>
        <p:nvSpPr>
          <p:cNvPr id="33803" name="AutoShape 11"/>
          <p:cNvSpPr>
            <a:spLocks/>
          </p:cNvSpPr>
          <p:nvPr/>
        </p:nvSpPr>
        <p:spPr bwMode="auto">
          <a:xfrm>
            <a:off x="4953000" y="4038600"/>
            <a:ext cx="98425" cy="1981200"/>
          </a:xfrm>
          <a:prstGeom prst="leftBracket">
            <a:avLst>
              <a:gd name="adj" fmla="val 124036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AutoShape 12"/>
          <p:cNvSpPr>
            <a:spLocks/>
          </p:cNvSpPr>
          <p:nvPr/>
        </p:nvSpPr>
        <p:spPr bwMode="auto">
          <a:xfrm>
            <a:off x="7467600" y="4038600"/>
            <a:ext cx="46038" cy="1981200"/>
          </a:xfrm>
          <a:prstGeom prst="rightBracket">
            <a:avLst>
              <a:gd name="adj" fmla="val 131692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524000" y="3810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1635125" y="47482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2166938" y="47482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2895600" y="3810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4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2830513" y="4732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5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1117600" y="4208463"/>
            <a:ext cx="676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G =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3581400" y="4208463"/>
            <a:ext cx="125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L(G) =</a:t>
            </a:r>
          </a:p>
        </p:txBody>
      </p:sp>
    </p:spTree>
    <p:extLst>
      <p:ext uri="{BB962C8B-B14F-4D97-AF65-F5344CB8AC3E}">
        <p14:creationId xmlns:p14="http://schemas.microsoft.com/office/powerpoint/2010/main" val="1351244277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8345487" cy="422275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Properties of Laplacian Matrix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01000" cy="5791200"/>
          </a:xfrm>
        </p:spPr>
        <p:txBody>
          <a:bodyPr/>
          <a:lstStyle/>
          <a:p>
            <a:r>
              <a:rPr lang="en-US" i="1" dirty="0">
                <a:latin typeface="Arial" charset="0"/>
              </a:rPr>
              <a:t>Theorem:</a:t>
            </a:r>
            <a:r>
              <a:rPr lang="en-US" dirty="0">
                <a:latin typeface="Arial" charset="0"/>
              </a:rPr>
              <a:t> L(G) has the following properties </a:t>
            </a:r>
          </a:p>
          <a:p>
            <a:pPr lvl="1"/>
            <a:r>
              <a:rPr lang="en-US" sz="2400" dirty="0">
                <a:latin typeface="Arial" charset="0"/>
              </a:rPr>
              <a:t>L(G) is symmetric. </a:t>
            </a:r>
          </a:p>
          <a:p>
            <a:pPr lvl="2"/>
            <a:r>
              <a:rPr lang="en-US" sz="2000" dirty="0">
                <a:latin typeface="Arial" charset="0"/>
              </a:rPr>
              <a:t>This implies the eigenvalues of L(G) are real,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and its eigenvectors are real and orthogonal.</a:t>
            </a:r>
          </a:p>
          <a:p>
            <a:pPr lvl="2"/>
            <a:endParaRPr lang="en-US" sz="2000" dirty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</a:rPr>
              <a:t>Rows of L sum to zero:</a:t>
            </a:r>
          </a:p>
          <a:p>
            <a:pPr lvl="2"/>
            <a:r>
              <a:rPr lang="en-US" sz="2000" dirty="0">
                <a:latin typeface="Arial" charset="0"/>
              </a:rPr>
              <a:t>Let e = [1,…,1]</a:t>
            </a:r>
            <a:r>
              <a:rPr lang="en-US" sz="2000" baseline="26000" dirty="0">
                <a:latin typeface="Arial" charset="0"/>
              </a:rPr>
              <a:t>T</a:t>
            </a:r>
            <a:r>
              <a:rPr lang="en-US" sz="2000" dirty="0">
                <a:latin typeface="Arial" charset="0"/>
              </a:rPr>
              <a:t>, i.e. the column vector of all ones.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Then L(G)*e=0.</a:t>
            </a:r>
          </a:p>
          <a:p>
            <a:pPr lvl="2"/>
            <a:endParaRPr lang="en-US" sz="2000" dirty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</a:rPr>
              <a:t>The eigenvalues of L(G) are nonnegative:</a:t>
            </a:r>
          </a:p>
          <a:p>
            <a:pPr lvl="2"/>
            <a:r>
              <a:rPr lang="en-US" sz="2000" dirty="0">
                <a:latin typeface="Arial" charset="0"/>
              </a:rPr>
              <a:t>0 = </a:t>
            </a:r>
            <a:r>
              <a:rPr lang="en-US" sz="2000" dirty="0">
                <a:latin typeface="Symbol" charset="0"/>
              </a:rPr>
              <a:t>l</a:t>
            </a:r>
            <a:r>
              <a:rPr lang="en-US" sz="3200" baseline="-14000" dirty="0">
                <a:latin typeface="Arial" charset="0"/>
              </a:rPr>
              <a:t>1</a:t>
            </a:r>
            <a:r>
              <a:rPr lang="en-US" sz="2000" dirty="0">
                <a:latin typeface="Arial" charset="0"/>
              </a:rPr>
              <a:t> &lt;= </a:t>
            </a:r>
            <a:r>
              <a:rPr lang="en-US" sz="2000" dirty="0">
                <a:latin typeface="Symbol" charset="0"/>
              </a:rPr>
              <a:t>l</a:t>
            </a:r>
            <a:r>
              <a:rPr lang="en-US" sz="3200" baseline="-14000" dirty="0">
                <a:latin typeface="Arial" charset="0"/>
              </a:rPr>
              <a:t>2</a:t>
            </a:r>
            <a:r>
              <a:rPr lang="en-US" sz="2000" dirty="0">
                <a:latin typeface="Arial" charset="0"/>
              </a:rPr>
              <a:t> &lt;= … &lt;= </a:t>
            </a:r>
            <a:r>
              <a:rPr lang="en-US" sz="2000" dirty="0" err="1">
                <a:latin typeface="Symbol" charset="0"/>
              </a:rPr>
              <a:t>l</a:t>
            </a:r>
            <a:r>
              <a:rPr lang="en-US" sz="3200" baseline="-14000" dirty="0" err="1">
                <a:latin typeface="Arial" charset="0"/>
              </a:rPr>
              <a:t>n</a:t>
            </a:r>
            <a:endParaRPr lang="en-US" sz="3200" baseline="-14000" dirty="0">
              <a:latin typeface="Arial" charset="0"/>
            </a:endParaRPr>
          </a:p>
          <a:p>
            <a:pPr lvl="2"/>
            <a:endParaRPr lang="en-US" sz="2000" dirty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</a:rPr>
              <a:t>The number of connected components of G is equal to the number of </a:t>
            </a:r>
            <a:r>
              <a:rPr lang="en-US" sz="2400" dirty="0">
                <a:latin typeface="Symbol" charset="0"/>
              </a:rPr>
              <a:t>l</a:t>
            </a:r>
            <a:r>
              <a:rPr lang="en-US" sz="3600" baseline="-14000" dirty="0">
                <a:latin typeface="Arial" charset="0"/>
              </a:rPr>
              <a:t>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that are 0</a:t>
            </a:r>
            <a:r>
              <a:rPr lang="en-US" sz="2400" dirty="0">
                <a:latin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3969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9436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FF0000"/>
                </a:solidFill>
                <a:latin typeface="Arial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234036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0"/>
            <a:ext cx="241935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3038"/>
            <a:ext cx="8913813" cy="515937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Top 500 List </a:t>
            </a:r>
            <a:r>
              <a:rPr lang="en-US" sz="2400">
                <a:latin typeface="Arial" charset="0"/>
              </a:rPr>
              <a:t>(November 2010)</a:t>
            </a:r>
          </a:p>
        </p:txBody>
      </p:sp>
      <p:grpSp>
        <p:nvGrpSpPr>
          <p:cNvPr id="27652" name="Group 24"/>
          <p:cNvGrpSpPr>
            <a:grpSpLocks/>
          </p:cNvGrpSpPr>
          <p:nvPr/>
        </p:nvGrpSpPr>
        <p:grpSpPr bwMode="auto">
          <a:xfrm>
            <a:off x="0" y="4367213"/>
            <a:ext cx="3571875" cy="1035050"/>
            <a:chOff x="4800600" y="1425575"/>
            <a:chExt cx="4138613" cy="1198563"/>
          </a:xfrm>
        </p:grpSpPr>
        <p:sp>
          <p:nvSpPr>
            <p:cNvPr id="27655" name="Text Box 14"/>
            <p:cNvSpPr txBox="1">
              <a:spLocks noChangeAspect="1" noChangeArrowheads="1"/>
            </p:cNvSpPr>
            <p:nvPr/>
          </p:nvSpPr>
          <p:spPr bwMode="auto">
            <a:xfrm>
              <a:off x="6629400" y="1714500"/>
              <a:ext cx="4445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3600" b="1">
                  <a:solidFill>
                    <a:srgbClr val="021FAE"/>
                  </a:solidFill>
                  <a:latin typeface="Times" charset="0"/>
                </a:rPr>
                <a:t>=</a:t>
              </a:r>
            </a:p>
          </p:txBody>
        </p:sp>
        <p:sp>
          <p:nvSpPr>
            <p:cNvPr id="27656" name="Text Box 15"/>
            <p:cNvSpPr txBox="1">
              <a:spLocks noChangeAspect="1" noChangeArrowheads="1"/>
            </p:cNvSpPr>
            <p:nvPr/>
          </p:nvSpPr>
          <p:spPr bwMode="auto">
            <a:xfrm>
              <a:off x="7772400" y="1714500"/>
              <a:ext cx="3873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3200">
                  <a:solidFill>
                    <a:srgbClr val="021FAE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27657" name="Text Box 16"/>
            <p:cNvSpPr txBox="1">
              <a:spLocks noChangeAspect="1" noChangeArrowheads="1"/>
            </p:cNvSpPr>
            <p:nvPr/>
          </p:nvSpPr>
          <p:spPr bwMode="auto">
            <a:xfrm>
              <a:off x="4800600" y="1485900"/>
              <a:ext cx="650875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6600">
                  <a:solidFill>
                    <a:srgbClr val="021FAE"/>
                  </a:solidFill>
                  <a:latin typeface="Times" charset="0"/>
                </a:rPr>
                <a:t>P</a:t>
              </a:r>
            </a:p>
          </p:txBody>
        </p:sp>
        <p:grpSp>
          <p:nvGrpSpPr>
            <p:cNvPr id="27658" name="Group 25"/>
            <p:cNvGrpSpPr>
              <a:grpSpLocks/>
            </p:cNvGrpSpPr>
            <p:nvPr/>
          </p:nvGrpSpPr>
          <p:grpSpPr bwMode="auto">
            <a:xfrm>
              <a:off x="5486400" y="1485900"/>
              <a:ext cx="1123950" cy="1123950"/>
              <a:chOff x="3177" y="930"/>
              <a:chExt cx="708" cy="708"/>
            </a:xfrm>
          </p:grpSpPr>
          <p:sp>
            <p:nvSpPr>
              <p:cNvPr id="27671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177" y="930"/>
                <a:ext cx="708" cy="708"/>
              </a:xfrm>
              <a:prstGeom prst="rect">
                <a:avLst/>
              </a:prstGeom>
              <a:noFill/>
              <a:ln w="28575">
                <a:solidFill>
                  <a:srgbClr val="021FA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7672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284" y="965"/>
                <a:ext cx="41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5400">
                    <a:solidFill>
                      <a:srgbClr val="021FAE"/>
                    </a:solidFill>
                    <a:latin typeface="Times" charset="0"/>
                  </a:rPr>
                  <a:t>A</a:t>
                </a:r>
              </a:p>
            </p:txBody>
          </p:sp>
        </p:grpSp>
        <p:grpSp>
          <p:nvGrpSpPr>
            <p:cNvPr id="27659" name="Group 26"/>
            <p:cNvGrpSpPr>
              <a:grpSpLocks/>
            </p:cNvGrpSpPr>
            <p:nvPr/>
          </p:nvGrpSpPr>
          <p:grpSpPr bwMode="auto">
            <a:xfrm>
              <a:off x="7086600" y="1485900"/>
              <a:ext cx="1125538" cy="1123950"/>
              <a:chOff x="4248" y="945"/>
              <a:chExt cx="709" cy="708"/>
            </a:xfrm>
          </p:grpSpPr>
          <p:grpSp>
            <p:nvGrpSpPr>
              <p:cNvPr id="27666" name="Group 6"/>
              <p:cNvGrpSpPr>
                <a:grpSpLocks noChangeAspect="1"/>
              </p:cNvGrpSpPr>
              <p:nvPr/>
            </p:nvGrpSpPr>
            <p:grpSpPr bwMode="auto">
              <a:xfrm>
                <a:off x="4248" y="945"/>
                <a:ext cx="709" cy="708"/>
                <a:chOff x="2064" y="720"/>
                <a:chExt cx="1008" cy="1008"/>
              </a:xfrm>
            </p:grpSpPr>
            <p:sp>
              <p:nvSpPr>
                <p:cNvPr id="27668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27669" name="Line 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27670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  <p:sp>
            <p:nvSpPr>
              <p:cNvPr id="27667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4255" y="1117"/>
                <a:ext cx="410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4800">
                    <a:solidFill>
                      <a:srgbClr val="021FAE"/>
                    </a:solidFill>
                    <a:latin typeface="Times" charset="0"/>
                  </a:rPr>
                  <a:t>L</a:t>
                </a:r>
              </a:p>
            </p:txBody>
          </p:sp>
        </p:grpSp>
        <p:grpSp>
          <p:nvGrpSpPr>
            <p:cNvPr id="27660" name="Group 27"/>
            <p:cNvGrpSpPr>
              <a:grpSpLocks/>
            </p:cNvGrpSpPr>
            <p:nvPr/>
          </p:nvGrpSpPr>
          <p:grpSpPr bwMode="auto">
            <a:xfrm>
              <a:off x="7815263" y="1425575"/>
              <a:ext cx="1123950" cy="1198563"/>
              <a:chOff x="4923" y="898"/>
              <a:chExt cx="708" cy="755"/>
            </a:xfrm>
          </p:grpSpPr>
          <p:grpSp>
            <p:nvGrpSpPr>
              <p:cNvPr id="27661" name="Group 10"/>
              <p:cNvGrpSpPr>
                <a:grpSpLocks noChangeAspect="1"/>
              </p:cNvGrpSpPr>
              <p:nvPr/>
            </p:nvGrpSpPr>
            <p:grpSpPr bwMode="auto">
              <a:xfrm flipH="1" flipV="1">
                <a:off x="4923" y="945"/>
                <a:ext cx="708" cy="708"/>
                <a:chOff x="2064" y="720"/>
                <a:chExt cx="1008" cy="1008"/>
              </a:xfrm>
            </p:grpSpPr>
            <p:sp>
              <p:nvSpPr>
                <p:cNvPr id="27663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27664" name="Line 1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27665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  <p:sp>
            <p:nvSpPr>
              <p:cNvPr id="27662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5219" y="898"/>
                <a:ext cx="410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4800">
                    <a:solidFill>
                      <a:srgbClr val="021FAE"/>
                    </a:solidFill>
                    <a:latin typeface="Times" charset="0"/>
                  </a:rPr>
                  <a:t>U</a:t>
                </a:r>
              </a:p>
            </p:txBody>
          </p:sp>
        </p:grpSp>
      </p:grp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301750"/>
            <a:ext cx="556895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7"/>
          <p:cNvSpPr>
            <a:spLocks/>
          </p:cNvSpPr>
          <p:nvPr/>
        </p:nvSpPr>
        <p:spPr bwMode="auto">
          <a:xfrm>
            <a:off x="173038" y="2071688"/>
            <a:ext cx="3511550" cy="20224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66" bIns="0"/>
          <a:lstStyle/>
          <a:p>
            <a:pPr marL="27898" algn="ctr" eaLnBrk="1" hangingPunct="1">
              <a:spcBef>
                <a:spcPts val="984"/>
              </a:spcBef>
              <a:defRPr/>
            </a:pPr>
            <a:r>
              <a:rPr lang="en-US" sz="2400" b="1" u="sng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Top500  Benchmark:</a:t>
            </a:r>
            <a:endParaRPr lang="en-US" sz="2400" u="sng" dirty="0">
              <a:solidFill>
                <a:srgbClr val="000000"/>
              </a:solidFill>
              <a:latin typeface="Arial"/>
              <a:cs typeface="Arial Bold" charset="0"/>
              <a:sym typeface="Arial Bold" charset="0"/>
            </a:endParaRPr>
          </a:p>
          <a:p>
            <a:pPr marL="27898" algn="ctr" eaLnBrk="1" hangingPunct="1">
              <a:spcBef>
                <a:spcPts val="984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Solve a large system </a:t>
            </a:r>
            <a:b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of linear equations </a:t>
            </a:r>
            <a:b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by Gaussian elimination</a:t>
            </a:r>
            <a:endParaRPr lang="en-US" sz="2400" dirty="0">
              <a:solidFill>
                <a:srgbClr val="FF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14800"/>
            <a:ext cx="4343400" cy="2209800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latin typeface="Arial" charset="0"/>
              </a:rPr>
              <a:t>Full storage:</a:t>
            </a:r>
            <a:r>
              <a:rPr lang="en-US" b="1" dirty="0">
                <a:latin typeface="Arial" charset="0"/>
              </a:rPr>
              <a:t>   </a:t>
            </a:r>
          </a:p>
          <a:p>
            <a:pPr lvl="1"/>
            <a:r>
              <a:rPr lang="en-US" sz="2400" dirty="0">
                <a:latin typeface="Arial" charset="0"/>
              </a:rPr>
              <a:t>2-dimensional </a:t>
            </a:r>
            <a:r>
              <a:rPr lang="en-US" sz="2400" dirty="0" smtClean="0">
                <a:latin typeface="Arial" charset="0"/>
              </a:rPr>
              <a:t>array of real or complex numbers</a:t>
            </a:r>
            <a:endParaRPr lang="en-US" sz="2400" dirty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</a:rPr>
              <a:t>(</a:t>
            </a:r>
            <a:r>
              <a:rPr lang="en-US" sz="2400" dirty="0" err="1">
                <a:latin typeface="Arial" charset="0"/>
              </a:rPr>
              <a:t>nrows</a:t>
            </a:r>
            <a:r>
              <a:rPr lang="en-US" sz="2400" dirty="0">
                <a:latin typeface="Arial" charset="0"/>
              </a:rPr>
              <a:t>*</a:t>
            </a:r>
            <a:r>
              <a:rPr lang="en-US" sz="2400" dirty="0" err="1">
                <a:latin typeface="Arial" charset="0"/>
              </a:rPr>
              <a:t>ncols</a:t>
            </a:r>
            <a:r>
              <a:rPr lang="en-US" sz="2400" dirty="0">
                <a:latin typeface="Arial" charset="0"/>
              </a:rPr>
              <a:t>) </a:t>
            </a:r>
            <a:r>
              <a:rPr lang="en-US" sz="2400" dirty="0" smtClean="0">
                <a:latin typeface="Arial" charset="0"/>
              </a:rPr>
              <a:t>memory</a:t>
            </a:r>
            <a:endParaRPr lang="en-US" sz="2400" dirty="0">
              <a:latin typeface="Arial" charset="0"/>
            </a:endParaRPr>
          </a:p>
          <a:p>
            <a:endParaRPr lang="en-US" sz="3200" dirty="0">
              <a:latin typeface="Arial" charset="0"/>
            </a:endParaRPr>
          </a:p>
        </p:txBody>
      </p:sp>
      <p:graphicFrame>
        <p:nvGraphicFramePr>
          <p:cNvPr id="183300" name="Group 4"/>
          <p:cNvGraphicFramePr>
            <a:graphicFrameLocks noGrp="1"/>
          </p:cNvGraphicFramePr>
          <p:nvPr/>
        </p:nvGraphicFramePr>
        <p:xfrm>
          <a:off x="990600" y="1600200"/>
          <a:ext cx="1752600" cy="1709738"/>
        </p:xfrm>
        <a:graphic>
          <a:graphicData uri="http://schemas.openxmlformats.org/drawingml/2006/table">
            <a:tbl>
              <a:tblPr/>
              <a:tblGrid>
                <a:gridCol w="584200"/>
                <a:gridCol w="584200"/>
                <a:gridCol w="584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3318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958627"/>
              </p:ext>
            </p:extLst>
          </p:nvPr>
        </p:nvGraphicFramePr>
        <p:xfrm>
          <a:off x="5259388" y="1158875"/>
          <a:ext cx="2921000" cy="609600"/>
        </p:xfrm>
        <a:graphic>
          <a:graphicData uri="http://schemas.openxmlformats.org/drawingml/2006/table">
            <a:tbl>
              <a:tblPr/>
              <a:tblGrid>
                <a:gridCol w="584200"/>
                <a:gridCol w="584200"/>
                <a:gridCol w="584200"/>
                <a:gridCol w="584200"/>
                <a:gridCol w="584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3332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5501"/>
              </p:ext>
            </p:extLst>
          </p:nvPr>
        </p:nvGraphicFramePr>
        <p:xfrm>
          <a:off x="5259388" y="1920875"/>
          <a:ext cx="2921000" cy="609600"/>
        </p:xfrm>
        <a:graphic>
          <a:graphicData uri="http://schemas.openxmlformats.org/drawingml/2006/table">
            <a:tbl>
              <a:tblPr/>
              <a:tblGrid>
                <a:gridCol w="584200"/>
                <a:gridCol w="584200"/>
                <a:gridCol w="584200"/>
                <a:gridCol w="584200"/>
                <a:gridCol w="584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4224338" y="4046538"/>
            <a:ext cx="480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400" u="sng" dirty="0">
                <a:solidFill>
                  <a:srgbClr val="FF0000"/>
                </a:solidFill>
                <a:latin typeface="Arial" charset="0"/>
              </a:rPr>
              <a:t>Sparse storage: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ompressed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storage by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rows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(CSR)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hree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1-dimensional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arrays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(2*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nzs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+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ncols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+ 1)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memory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400" dirty="0">
                <a:latin typeface="Arial" charset="0"/>
              </a:rPr>
              <a:t>s</a:t>
            </a:r>
            <a:r>
              <a:rPr lang="en-US" sz="2400" dirty="0" smtClean="0">
                <a:latin typeface="Arial" charset="0"/>
              </a:rPr>
              <a:t>imilarly</a:t>
            </a:r>
            <a:r>
              <a:rPr lang="en-US" sz="2400" dirty="0">
                <a:latin typeface="Arial" charset="0"/>
              </a:rPr>
              <a:t>,</a:t>
            </a:r>
            <a:r>
              <a:rPr lang="en-US" sz="24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CSC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183347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860801"/>
              </p:ext>
            </p:extLst>
          </p:nvPr>
        </p:nvGraphicFramePr>
        <p:xfrm>
          <a:off x="5259388" y="3203575"/>
          <a:ext cx="2336800" cy="609600"/>
        </p:xfrm>
        <a:graphic>
          <a:graphicData uri="http://schemas.openxmlformats.org/drawingml/2006/table">
            <a:tbl>
              <a:tblPr/>
              <a:tblGrid>
                <a:gridCol w="584200"/>
                <a:gridCol w="584200"/>
                <a:gridCol w="584200"/>
                <a:gridCol w="584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83" name="Line 63"/>
          <p:cNvSpPr>
            <a:spLocks noChangeShapeType="1"/>
          </p:cNvSpPr>
          <p:nvPr/>
        </p:nvSpPr>
        <p:spPr bwMode="auto">
          <a:xfrm flipV="1">
            <a:off x="5538788" y="2530475"/>
            <a:ext cx="63500" cy="777875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4" name="Line 64"/>
          <p:cNvSpPr>
            <a:spLocks noChangeShapeType="1"/>
          </p:cNvSpPr>
          <p:nvPr/>
        </p:nvSpPr>
        <p:spPr bwMode="auto">
          <a:xfrm flipV="1">
            <a:off x="6148388" y="2544763"/>
            <a:ext cx="549275" cy="754062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5" name="Line 65"/>
          <p:cNvSpPr>
            <a:spLocks noChangeShapeType="1"/>
          </p:cNvSpPr>
          <p:nvPr/>
        </p:nvSpPr>
        <p:spPr bwMode="auto">
          <a:xfrm flipV="1">
            <a:off x="6724651" y="2514600"/>
            <a:ext cx="590550" cy="808038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6" name="Line 66"/>
          <p:cNvSpPr>
            <a:spLocks noChangeShapeType="1"/>
          </p:cNvSpPr>
          <p:nvPr/>
        </p:nvSpPr>
        <p:spPr bwMode="auto">
          <a:xfrm flipV="1">
            <a:off x="7302500" y="2606675"/>
            <a:ext cx="1258888" cy="701675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4287838" y="1270000"/>
            <a:ext cx="998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400">
                <a:latin typeface="Arial" charset="0"/>
              </a:rPr>
              <a:t>value:</a:t>
            </a:r>
          </a:p>
        </p:txBody>
      </p: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4476750" y="2006600"/>
            <a:ext cx="66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latin typeface="Arial" charset="0"/>
              </a:rPr>
              <a:t>col:</a:t>
            </a:r>
            <a:endParaRPr lang="en-US" sz="2400" dirty="0">
              <a:latin typeface="Arial" charset="0"/>
            </a:endParaRPr>
          </a:p>
        </p:txBody>
      </p:sp>
      <p:sp>
        <p:nvSpPr>
          <p:cNvPr id="5189" name="Text Box 69"/>
          <p:cNvSpPr txBox="1">
            <a:spLocks noChangeArrowheads="1"/>
          </p:cNvSpPr>
          <p:nvPr/>
        </p:nvSpPr>
        <p:spPr bwMode="auto">
          <a:xfrm>
            <a:off x="3886200" y="3276600"/>
            <a:ext cx="1364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400" dirty="0" err="1" smtClean="0">
                <a:latin typeface="Arial" charset="0"/>
              </a:rPr>
              <a:t>rowstart</a:t>
            </a:r>
            <a:r>
              <a:rPr lang="en-US" sz="2400" dirty="0">
                <a:latin typeface="Arial" charset="0"/>
              </a:rPr>
              <a:t>: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8275"/>
            <a:ext cx="8534400" cy="5762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Sparse matrix data structure 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(stored by </a:t>
            </a: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rows, CSR)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2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3038"/>
            <a:ext cx="5380038" cy="515937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Graph 500 List </a:t>
            </a:r>
            <a:r>
              <a:rPr lang="en-US" sz="2400">
                <a:latin typeface="Arial" charset="0"/>
              </a:rPr>
              <a:t>(November 2010)</a:t>
            </a:r>
          </a:p>
        </p:txBody>
      </p:sp>
      <p:sp>
        <p:nvSpPr>
          <p:cNvPr id="28" name="Rectangle 7"/>
          <p:cNvSpPr>
            <a:spLocks/>
          </p:cNvSpPr>
          <p:nvPr/>
        </p:nvSpPr>
        <p:spPr bwMode="auto">
          <a:xfrm>
            <a:off x="252413" y="1236663"/>
            <a:ext cx="3060700" cy="202406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66" bIns="0"/>
          <a:lstStyle/>
          <a:p>
            <a:pPr marL="27898" algn="ctr" eaLnBrk="1" hangingPunct="1">
              <a:spcBef>
                <a:spcPts val="984"/>
              </a:spcBef>
              <a:defRPr/>
            </a:pPr>
            <a:r>
              <a:rPr lang="en-US" sz="2400" b="1" u="sng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Graph500  Benchmark:</a:t>
            </a:r>
            <a:endParaRPr lang="en-US" sz="2400" u="sng" dirty="0">
              <a:solidFill>
                <a:srgbClr val="000000"/>
              </a:solidFill>
              <a:latin typeface="Arial"/>
              <a:cs typeface="Arial Bold" charset="0"/>
              <a:sym typeface="Arial Bold" charset="0"/>
            </a:endParaRPr>
          </a:p>
          <a:p>
            <a:pPr marL="27898" algn="ctr" eaLnBrk="1" hangingPunct="1">
              <a:spcBef>
                <a:spcPts val="984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Breadth-first search</a:t>
            </a:r>
            <a:b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in a large </a:t>
            </a:r>
            <a:b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power-law graph</a:t>
            </a:r>
            <a:endParaRPr lang="en-US" sz="2400" dirty="0">
              <a:solidFill>
                <a:srgbClr val="FF0000"/>
              </a:solidFill>
              <a:latin typeface="Arial"/>
              <a:cs typeface="Arial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0"/>
            <a:ext cx="238601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1327150"/>
            <a:ext cx="5659437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8" name="Group 13"/>
          <p:cNvGrpSpPr>
            <a:grpSpLocks/>
          </p:cNvGrpSpPr>
          <p:nvPr/>
        </p:nvGrpSpPr>
        <p:grpSpPr bwMode="auto">
          <a:xfrm>
            <a:off x="239713" y="3592513"/>
            <a:ext cx="3130550" cy="2324100"/>
            <a:chOff x="3552" y="672"/>
            <a:chExt cx="1972" cy="1464"/>
          </a:xfrm>
        </p:grpSpPr>
        <p:grpSp>
          <p:nvGrpSpPr>
            <p:cNvPr id="28679" name="Group 14"/>
            <p:cNvGrpSpPr>
              <a:grpSpLocks/>
            </p:cNvGrpSpPr>
            <p:nvPr/>
          </p:nvGrpSpPr>
          <p:grpSpPr bwMode="auto">
            <a:xfrm>
              <a:off x="3609" y="879"/>
              <a:ext cx="152" cy="513"/>
              <a:chOff x="2776" y="1167"/>
              <a:chExt cx="152" cy="513"/>
            </a:xfrm>
          </p:grpSpPr>
          <p:sp>
            <p:nvSpPr>
              <p:cNvPr id="28727" name="Line 1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28" name="Freeform 1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80" name="Group 17"/>
            <p:cNvGrpSpPr>
              <a:grpSpLocks/>
            </p:cNvGrpSpPr>
            <p:nvPr/>
          </p:nvGrpSpPr>
          <p:grpSpPr bwMode="auto">
            <a:xfrm flipH="1" flipV="1">
              <a:off x="3785" y="879"/>
              <a:ext cx="152" cy="513"/>
              <a:chOff x="2776" y="1167"/>
              <a:chExt cx="152" cy="513"/>
            </a:xfrm>
          </p:grpSpPr>
          <p:sp>
            <p:nvSpPr>
              <p:cNvPr id="28725" name="Line 1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26" name="Freeform 1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81" name="Group 20"/>
            <p:cNvGrpSpPr>
              <a:grpSpLocks/>
            </p:cNvGrpSpPr>
            <p:nvPr/>
          </p:nvGrpSpPr>
          <p:grpSpPr bwMode="auto">
            <a:xfrm>
              <a:off x="3761" y="740"/>
              <a:ext cx="777" cy="133"/>
              <a:chOff x="2928" y="1028"/>
              <a:chExt cx="777" cy="133"/>
            </a:xfrm>
          </p:grpSpPr>
          <p:sp>
            <p:nvSpPr>
              <p:cNvPr id="28723" name="Line 2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24" name="Freeform 2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28682" name="Oval 23"/>
            <p:cNvSpPr>
              <a:spLocks noChangeAspect="1" noChangeArrowheads="1"/>
            </p:cNvSpPr>
            <p:nvPr/>
          </p:nvSpPr>
          <p:spPr bwMode="auto">
            <a:xfrm>
              <a:off x="3713" y="816"/>
              <a:ext cx="120" cy="12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45000"/>
                </a:spcBef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grpSp>
          <p:nvGrpSpPr>
            <p:cNvPr id="28683" name="Group 24"/>
            <p:cNvGrpSpPr>
              <a:grpSpLocks/>
            </p:cNvGrpSpPr>
            <p:nvPr/>
          </p:nvGrpSpPr>
          <p:grpSpPr bwMode="auto">
            <a:xfrm>
              <a:off x="3767" y="1403"/>
              <a:ext cx="777" cy="523"/>
              <a:chOff x="2934" y="1691"/>
              <a:chExt cx="777" cy="523"/>
            </a:xfrm>
          </p:grpSpPr>
          <p:sp>
            <p:nvSpPr>
              <p:cNvPr id="28721" name="Line 2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22" name="Freeform 2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28684" name="Text Box 27"/>
            <p:cNvSpPr txBox="1">
              <a:spLocks noChangeArrowheads="1"/>
            </p:cNvSpPr>
            <p:nvPr/>
          </p:nvSpPr>
          <p:spPr bwMode="auto">
            <a:xfrm>
              <a:off x="3589" y="67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8685" name="Text Box 28"/>
            <p:cNvSpPr txBox="1">
              <a:spLocks noChangeArrowheads="1"/>
            </p:cNvSpPr>
            <p:nvPr/>
          </p:nvSpPr>
          <p:spPr bwMode="auto">
            <a:xfrm>
              <a:off x="4545" y="67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8686" name="Text Box 29"/>
            <p:cNvSpPr txBox="1">
              <a:spLocks noChangeArrowheads="1"/>
            </p:cNvSpPr>
            <p:nvPr/>
          </p:nvSpPr>
          <p:spPr bwMode="auto">
            <a:xfrm>
              <a:off x="3601" y="192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8687" name="Text Box 30"/>
            <p:cNvSpPr txBox="1">
              <a:spLocks noChangeArrowheads="1"/>
            </p:cNvSpPr>
            <p:nvPr/>
          </p:nvSpPr>
          <p:spPr bwMode="auto">
            <a:xfrm>
              <a:off x="3552" y="129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28688" name="Text Box 31"/>
            <p:cNvSpPr txBox="1">
              <a:spLocks noChangeArrowheads="1"/>
            </p:cNvSpPr>
            <p:nvPr/>
          </p:nvSpPr>
          <p:spPr bwMode="auto">
            <a:xfrm>
              <a:off x="4557" y="134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28689" name="Oval 32"/>
            <p:cNvSpPr>
              <a:spLocks noChangeAspect="1" noChangeArrowheads="1"/>
            </p:cNvSpPr>
            <p:nvPr/>
          </p:nvSpPr>
          <p:spPr bwMode="auto">
            <a:xfrm>
              <a:off x="4481" y="1872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8690" name="Oval 33"/>
            <p:cNvSpPr>
              <a:spLocks noChangeAspect="1" noChangeArrowheads="1"/>
            </p:cNvSpPr>
            <p:nvPr/>
          </p:nvSpPr>
          <p:spPr bwMode="auto">
            <a:xfrm>
              <a:off x="4481" y="816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8691" name="Oval 34"/>
            <p:cNvSpPr>
              <a:spLocks noChangeAspect="1" noChangeArrowheads="1"/>
            </p:cNvSpPr>
            <p:nvPr/>
          </p:nvSpPr>
          <p:spPr bwMode="auto">
            <a:xfrm>
              <a:off x="4481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8692" name="Oval 35"/>
            <p:cNvSpPr>
              <a:spLocks noChangeAspect="1" noChangeArrowheads="1"/>
            </p:cNvSpPr>
            <p:nvPr/>
          </p:nvSpPr>
          <p:spPr bwMode="auto">
            <a:xfrm>
              <a:off x="5249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grpSp>
          <p:nvGrpSpPr>
            <p:cNvPr id="28693" name="Group 36"/>
            <p:cNvGrpSpPr>
              <a:grpSpLocks/>
            </p:cNvGrpSpPr>
            <p:nvPr/>
          </p:nvGrpSpPr>
          <p:grpSpPr bwMode="auto">
            <a:xfrm>
              <a:off x="4553" y="1276"/>
              <a:ext cx="777" cy="133"/>
              <a:chOff x="2928" y="1028"/>
              <a:chExt cx="777" cy="133"/>
            </a:xfrm>
          </p:grpSpPr>
          <p:sp>
            <p:nvSpPr>
              <p:cNvPr id="28719" name="Line 3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20" name="Freeform 3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94" name="Group 39"/>
            <p:cNvGrpSpPr>
              <a:grpSpLocks/>
            </p:cNvGrpSpPr>
            <p:nvPr/>
          </p:nvGrpSpPr>
          <p:grpSpPr bwMode="auto">
            <a:xfrm>
              <a:off x="3769" y="1808"/>
              <a:ext cx="777" cy="133"/>
              <a:chOff x="2928" y="1028"/>
              <a:chExt cx="777" cy="133"/>
            </a:xfrm>
          </p:grpSpPr>
          <p:sp>
            <p:nvSpPr>
              <p:cNvPr id="28717" name="Line 4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18" name="Freeform 4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95" name="Group 42"/>
            <p:cNvGrpSpPr>
              <a:grpSpLocks/>
            </p:cNvGrpSpPr>
            <p:nvPr/>
          </p:nvGrpSpPr>
          <p:grpSpPr bwMode="auto">
            <a:xfrm flipH="1" flipV="1">
              <a:off x="3757" y="1940"/>
              <a:ext cx="777" cy="133"/>
              <a:chOff x="2928" y="1028"/>
              <a:chExt cx="777" cy="133"/>
            </a:xfrm>
          </p:grpSpPr>
          <p:sp>
            <p:nvSpPr>
              <p:cNvPr id="28715" name="Line 4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16" name="Freeform 4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96" name="Group 45"/>
            <p:cNvGrpSpPr>
              <a:grpSpLocks/>
            </p:cNvGrpSpPr>
            <p:nvPr/>
          </p:nvGrpSpPr>
          <p:grpSpPr bwMode="auto">
            <a:xfrm flipH="1" flipV="1">
              <a:off x="3773" y="1404"/>
              <a:ext cx="777" cy="133"/>
              <a:chOff x="2928" y="1028"/>
              <a:chExt cx="777" cy="133"/>
            </a:xfrm>
          </p:grpSpPr>
          <p:sp>
            <p:nvSpPr>
              <p:cNvPr id="28713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14" name="Freeform 4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97" name="Group 48"/>
            <p:cNvGrpSpPr>
              <a:grpSpLocks/>
            </p:cNvGrpSpPr>
            <p:nvPr/>
          </p:nvGrpSpPr>
          <p:grpSpPr bwMode="auto">
            <a:xfrm flipV="1">
              <a:off x="3605" y="1423"/>
              <a:ext cx="152" cy="513"/>
              <a:chOff x="2776" y="1167"/>
              <a:chExt cx="152" cy="513"/>
            </a:xfrm>
          </p:grpSpPr>
          <p:sp>
            <p:nvSpPr>
              <p:cNvPr id="28711" name="Line 4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12" name="Freeform 5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98" name="Group 51"/>
            <p:cNvGrpSpPr>
              <a:grpSpLocks/>
            </p:cNvGrpSpPr>
            <p:nvPr/>
          </p:nvGrpSpPr>
          <p:grpSpPr bwMode="auto">
            <a:xfrm flipH="1" flipV="1">
              <a:off x="4545" y="879"/>
              <a:ext cx="152" cy="513"/>
              <a:chOff x="2776" y="1167"/>
              <a:chExt cx="152" cy="513"/>
            </a:xfrm>
          </p:grpSpPr>
          <p:sp>
            <p:nvSpPr>
              <p:cNvPr id="28709" name="Line 5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10" name="Freeform 5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99" name="Group 54"/>
            <p:cNvGrpSpPr>
              <a:grpSpLocks/>
            </p:cNvGrpSpPr>
            <p:nvPr/>
          </p:nvGrpSpPr>
          <p:grpSpPr bwMode="auto">
            <a:xfrm>
              <a:off x="4538" y="1397"/>
              <a:ext cx="764" cy="543"/>
              <a:chOff x="3696" y="1680"/>
              <a:chExt cx="764" cy="543"/>
            </a:xfrm>
          </p:grpSpPr>
          <p:sp>
            <p:nvSpPr>
              <p:cNvPr id="28707" name="Line 5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08" name="Freeform 5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700" name="Group 57"/>
            <p:cNvGrpSpPr>
              <a:grpSpLocks/>
            </p:cNvGrpSpPr>
            <p:nvPr/>
          </p:nvGrpSpPr>
          <p:grpSpPr bwMode="auto">
            <a:xfrm>
              <a:off x="4559" y="882"/>
              <a:ext cx="764" cy="543"/>
              <a:chOff x="3726" y="1170"/>
              <a:chExt cx="764" cy="543"/>
            </a:xfrm>
          </p:grpSpPr>
          <p:sp>
            <p:nvSpPr>
              <p:cNvPr id="28705" name="Line 5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06" name="Freeform 5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28701" name="Text Box 60"/>
            <p:cNvSpPr txBox="1">
              <a:spLocks noChangeArrowheads="1"/>
            </p:cNvSpPr>
            <p:nvPr/>
          </p:nvSpPr>
          <p:spPr bwMode="auto">
            <a:xfrm>
              <a:off x="4537" y="192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8702" name="Text Box 61"/>
            <p:cNvSpPr txBox="1">
              <a:spLocks noChangeArrowheads="1"/>
            </p:cNvSpPr>
            <p:nvPr/>
          </p:nvSpPr>
          <p:spPr bwMode="auto">
            <a:xfrm>
              <a:off x="5337" y="130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28703" name="Oval 62"/>
            <p:cNvSpPr>
              <a:spLocks noChangeAspect="1" noChangeArrowheads="1"/>
            </p:cNvSpPr>
            <p:nvPr/>
          </p:nvSpPr>
          <p:spPr bwMode="auto">
            <a:xfrm>
              <a:off x="3713" y="1344"/>
              <a:ext cx="120" cy="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8704" name="Oval 63"/>
            <p:cNvSpPr>
              <a:spLocks noChangeAspect="1" noChangeArrowheads="1"/>
            </p:cNvSpPr>
            <p:nvPr/>
          </p:nvSpPr>
          <p:spPr bwMode="auto">
            <a:xfrm>
              <a:off x="3713" y="1872"/>
              <a:ext cx="120" cy="12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48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3038"/>
            <a:ext cx="8913813" cy="515937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Floating-Point  vs.  Graphs</a:t>
            </a:r>
            <a:endParaRPr lang="en-US" sz="2400">
              <a:latin typeface="Arial" charset="0"/>
            </a:endParaRPr>
          </a:p>
        </p:txBody>
      </p:sp>
      <p:grpSp>
        <p:nvGrpSpPr>
          <p:cNvPr id="30723" name="Group 24"/>
          <p:cNvGrpSpPr>
            <a:grpSpLocks/>
          </p:cNvGrpSpPr>
          <p:nvPr/>
        </p:nvGrpSpPr>
        <p:grpSpPr bwMode="auto">
          <a:xfrm>
            <a:off x="715963" y="2247900"/>
            <a:ext cx="4137025" cy="1196975"/>
            <a:chOff x="4800600" y="1425575"/>
            <a:chExt cx="4138613" cy="1198563"/>
          </a:xfrm>
        </p:grpSpPr>
        <p:sp>
          <p:nvSpPr>
            <p:cNvPr id="30778" name="Text Box 14"/>
            <p:cNvSpPr txBox="1">
              <a:spLocks noChangeAspect="1" noChangeArrowheads="1"/>
            </p:cNvSpPr>
            <p:nvPr/>
          </p:nvSpPr>
          <p:spPr bwMode="auto">
            <a:xfrm>
              <a:off x="6629400" y="1714500"/>
              <a:ext cx="4445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3600" b="1">
                  <a:solidFill>
                    <a:srgbClr val="021FAE"/>
                  </a:solidFill>
                  <a:latin typeface="Times" charset="0"/>
                </a:rPr>
                <a:t>=</a:t>
              </a:r>
            </a:p>
          </p:txBody>
        </p:sp>
        <p:sp>
          <p:nvSpPr>
            <p:cNvPr id="30779" name="Text Box 15"/>
            <p:cNvSpPr txBox="1">
              <a:spLocks noChangeAspect="1" noChangeArrowheads="1"/>
            </p:cNvSpPr>
            <p:nvPr/>
          </p:nvSpPr>
          <p:spPr bwMode="auto">
            <a:xfrm>
              <a:off x="7772400" y="1714500"/>
              <a:ext cx="3873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3200">
                  <a:solidFill>
                    <a:srgbClr val="021FAE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30780" name="Text Box 16"/>
            <p:cNvSpPr txBox="1">
              <a:spLocks noChangeAspect="1" noChangeArrowheads="1"/>
            </p:cNvSpPr>
            <p:nvPr/>
          </p:nvSpPr>
          <p:spPr bwMode="auto">
            <a:xfrm>
              <a:off x="4800600" y="1485900"/>
              <a:ext cx="650875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6600">
                  <a:solidFill>
                    <a:srgbClr val="021FAE"/>
                  </a:solidFill>
                  <a:latin typeface="Times" charset="0"/>
                </a:rPr>
                <a:t>P</a:t>
              </a:r>
            </a:p>
          </p:txBody>
        </p:sp>
        <p:grpSp>
          <p:nvGrpSpPr>
            <p:cNvPr id="30781" name="Group 25"/>
            <p:cNvGrpSpPr>
              <a:grpSpLocks/>
            </p:cNvGrpSpPr>
            <p:nvPr/>
          </p:nvGrpSpPr>
          <p:grpSpPr bwMode="auto">
            <a:xfrm>
              <a:off x="5486400" y="1485900"/>
              <a:ext cx="1123950" cy="1123950"/>
              <a:chOff x="3177" y="930"/>
              <a:chExt cx="708" cy="708"/>
            </a:xfrm>
          </p:grpSpPr>
          <p:sp>
            <p:nvSpPr>
              <p:cNvPr id="30794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177" y="930"/>
                <a:ext cx="708" cy="708"/>
              </a:xfrm>
              <a:prstGeom prst="rect">
                <a:avLst/>
              </a:prstGeom>
              <a:noFill/>
              <a:ln w="28575">
                <a:solidFill>
                  <a:srgbClr val="021FA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95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284" y="965"/>
                <a:ext cx="41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5400">
                    <a:solidFill>
                      <a:srgbClr val="021FAE"/>
                    </a:solidFill>
                    <a:latin typeface="Times" charset="0"/>
                  </a:rPr>
                  <a:t>A</a:t>
                </a:r>
              </a:p>
            </p:txBody>
          </p:sp>
        </p:grpSp>
        <p:grpSp>
          <p:nvGrpSpPr>
            <p:cNvPr id="30782" name="Group 26"/>
            <p:cNvGrpSpPr>
              <a:grpSpLocks/>
            </p:cNvGrpSpPr>
            <p:nvPr/>
          </p:nvGrpSpPr>
          <p:grpSpPr bwMode="auto">
            <a:xfrm>
              <a:off x="7086600" y="1485900"/>
              <a:ext cx="1125538" cy="1123950"/>
              <a:chOff x="4248" y="945"/>
              <a:chExt cx="709" cy="708"/>
            </a:xfrm>
          </p:grpSpPr>
          <p:grpSp>
            <p:nvGrpSpPr>
              <p:cNvPr id="30789" name="Group 6"/>
              <p:cNvGrpSpPr>
                <a:grpSpLocks noChangeAspect="1"/>
              </p:cNvGrpSpPr>
              <p:nvPr/>
            </p:nvGrpSpPr>
            <p:grpSpPr bwMode="auto">
              <a:xfrm>
                <a:off x="4248" y="945"/>
                <a:ext cx="709" cy="708"/>
                <a:chOff x="2064" y="720"/>
                <a:chExt cx="1008" cy="1008"/>
              </a:xfrm>
            </p:grpSpPr>
            <p:sp>
              <p:nvSpPr>
                <p:cNvPr id="30791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30792" name="Line 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30793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  <p:sp>
            <p:nvSpPr>
              <p:cNvPr id="30790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4255" y="1117"/>
                <a:ext cx="410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4800">
                    <a:solidFill>
                      <a:srgbClr val="021FAE"/>
                    </a:solidFill>
                    <a:latin typeface="Times" charset="0"/>
                  </a:rPr>
                  <a:t>L</a:t>
                </a:r>
              </a:p>
            </p:txBody>
          </p:sp>
        </p:grpSp>
        <p:grpSp>
          <p:nvGrpSpPr>
            <p:cNvPr id="30783" name="Group 27"/>
            <p:cNvGrpSpPr>
              <a:grpSpLocks/>
            </p:cNvGrpSpPr>
            <p:nvPr/>
          </p:nvGrpSpPr>
          <p:grpSpPr bwMode="auto">
            <a:xfrm>
              <a:off x="7815263" y="1425575"/>
              <a:ext cx="1123950" cy="1198563"/>
              <a:chOff x="4923" y="898"/>
              <a:chExt cx="708" cy="755"/>
            </a:xfrm>
          </p:grpSpPr>
          <p:grpSp>
            <p:nvGrpSpPr>
              <p:cNvPr id="30784" name="Group 10"/>
              <p:cNvGrpSpPr>
                <a:grpSpLocks noChangeAspect="1"/>
              </p:cNvGrpSpPr>
              <p:nvPr/>
            </p:nvGrpSpPr>
            <p:grpSpPr bwMode="auto">
              <a:xfrm flipH="1" flipV="1">
                <a:off x="4923" y="945"/>
                <a:ext cx="708" cy="708"/>
                <a:chOff x="2064" y="720"/>
                <a:chExt cx="1008" cy="1008"/>
              </a:xfrm>
            </p:grpSpPr>
            <p:sp>
              <p:nvSpPr>
                <p:cNvPr id="30786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30787" name="Line 1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30788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  <p:sp>
            <p:nvSpPr>
              <p:cNvPr id="30785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5219" y="898"/>
                <a:ext cx="410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4800">
                    <a:solidFill>
                      <a:srgbClr val="021FAE"/>
                    </a:solidFill>
                    <a:latin typeface="Times" charset="0"/>
                  </a:rPr>
                  <a:t>U</a:t>
                </a:r>
              </a:p>
            </p:txBody>
          </p:sp>
        </p:grpSp>
      </p:grpSp>
      <p:grpSp>
        <p:nvGrpSpPr>
          <p:cNvPr id="30724" name="Group 13"/>
          <p:cNvGrpSpPr>
            <a:grpSpLocks/>
          </p:cNvGrpSpPr>
          <p:nvPr/>
        </p:nvGrpSpPr>
        <p:grpSpPr bwMode="auto">
          <a:xfrm>
            <a:off x="5845175" y="2162175"/>
            <a:ext cx="3130550" cy="2324100"/>
            <a:chOff x="3552" y="672"/>
            <a:chExt cx="1972" cy="1464"/>
          </a:xfrm>
        </p:grpSpPr>
        <p:grpSp>
          <p:nvGrpSpPr>
            <p:cNvPr id="30728" name="Group 14"/>
            <p:cNvGrpSpPr>
              <a:grpSpLocks/>
            </p:cNvGrpSpPr>
            <p:nvPr/>
          </p:nvGrpSpPr>
          <p:grpSpPr bwMode="auto">
            <a:xfrm>
              <a:off x="3609" y="879"/>
              <a:ext cx="152" cy="513"/>
              <a:chOff x="2776" y="1167"/>
              <a:chExt cx="152" cy="513"/>
            </a:xfrm>
          </p:grpSpPr>
          <p:sp>
            <p:nvSpPr>
              <p:cNvPr id="30776" name="Line 1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77" name="Freeform 1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29" name="Group 17"/>
            <p:cNvGrpSpPr>
              <a:grpSpLocks/>
            </p:cNvGrpSpPr>
            <p:nvPr/>
          </p:nvGrpSpPr>
          <p:grpSpPr bwMode="auto">
            <a:xfrm flipH="1" flipV="1">
              <a:off x="3785" y="879"/>
              <a:ext cx="152" cy="513"/>
              <a:chOff x="2776" y="1167"/>
              <a:chExt cx="152" cy="513"/>
            </a:xfrm>
          </p:grpSpPr>
          <p:sp>
            <p:nvSpPr>
              <p:cNvPr id="30774" name="Line 1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75" name="Freeform 1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30" name="Group 20"/>
            <p:cNvGrpSpPr>
              <a:grpSpLocks/>
            </p:cNvGrpSpPr>
            <p:nvPr/>
          </p:nvGrpSpPr>
          <p:grpSpPr bwMode="auto">
            <a:xfrm>
              <a:off x="3761" y="740"/>
              <a:ext cx="777" cy="133"/>
              <a:chOff x="2928" y="1028"/>
              <a:chExt cx="777" cy="133"/>
            </a:xfrm>
          </p:grpSpPr>
          <p:sp>
            <p:nvSpPr>
              <p:cNvPr id="30772" name="Line 2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73" name="Freeform 2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30731" name="Oval 23"/>
            <p:cNvSpPr>
              <a:spLocks noChangeAspect="1" noChangeArrowheads="1"/>
            </p:cNvSpPr>
            <p:nvPr/>
          </p:nvSpPr>
          <p:spPr bwMode="auto">
            <a:xfrm>
              <a:off x="3713" y="816"/>
              <a:ext cx="120" cy="12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45000"/>
                </a:spcBef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grpSp>
          <p:nvGrpSpPr>
            <p:cNvPr id="30732" name="Group 24"/>
            <p:cNvGrpSpPr>
              <a:grpSpLocks/>
            </p:cNvGrpSpPr>
            <p:nvPr/>
          </p:nvGrpSpPr>
          <p:grpSpPr bwMode="auto">
            <a:xfrm>
              <a:off x="3767" y="1403"/>
              <a:ext cx="777" cy="523"/>
              <a:chOff x="2934" y="1691"/>
              <a:chExt cx="777" cy="523"/>
            </a:xfrm>
          </p:grpSpPr>
          <p:sp>
            <p:nvSpPr>
              <p:cNvPr id="30770" name="Line 2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71" name="Freeform 2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30733" name="Text Box 27"/>
            <p:cNvSpPr txBox="1">
              <a:spLocks noChangeArrowheads="1"/>
            </p:cNvSpPr>
            <p:nvPr/>
          </p:nvSpPr>
          <p:spPr bwMode="auto">
            <a:xfrm>
              <a:off x="3589" y="67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0734" name="Text Box 28"/>
            <p:cNvSpPr txBox="1">
              <a:spLocks noChangeArrowheads="1"/>
            </p:cNvSpPr>
            <p:nvPr/>
          </p:nvSpPr>
          <p:spPr bwMode="auto">
            <a:xfrm>
              <a:off x="4545" y="67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0735" name="Text Box 29"/>
            <p:cNvSpPr txBox="1">
              <a:spLocks noChangeArrowheads="1"/>
            </p:cNvSpPr>
            <p:nvPr/>
          </p:nvSpPr>
          <p:spPr bwMode="auto">
            <a:xfrm>
              <a:off x="3601" y="192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0736" name="Text Box 30"/>
            <p:cNvSpPr txBox="1">
              <a:spLocks noChangeArrowheads="1"/>
            </p:cNvSpPr>
            <p:nvPr/>
          </p:nvSpPr>
          <p:spPr bwMode="auto">
            <a:xfrm>
              <a:off x="3552" y="129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0737" name="Text Box 31"/>
            <p:cNvSpPr txBox="1">
              <a:spLocks noChangeArrowheads="1"/>
            </p:cNvSpPr>
            <p:nvPr/>
          </p:nvSpPr>
          <p:spPr bwMode="auto">
            <a:xfrm>
              <a:off x="4557" y="134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0738" name="Oval 32"/>
            <p:cNvSpPr>
              <a:spLocks noChangeAspect="1" noChangeArrowheads="1"/>
            </p:cNvSpPr>
            <p:nvPr/>
          </p:nvSpPr>
          <p:spPr bwMode="auto">
            <a:xfrm>
              <a:off x="4481" y="1872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30739" name="Oval 33"/>
            <p:cNvSpPr>
              <a:spLocks noChangeAspect="1" noChangeArrowheads="1"/>
            </p:cNvSpPr>
            <p:nvPr/>
          </p:nvSpPr>
          <p:spPr bwMode="auto">
            <a:xfrm>
              <a:off x="4481" y="816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30740" name="Oval 34"/>
            <p:cNvSpPr>
              <a:spLocks noChangeAspect="1" noChangeArrowheads="1"/>
            </p:cNvSpPr>
            <p:nvPr/>
          </p:nvSpPr>
          <p:spPr bwMode="auto">
            <a:xfrm>
              <a:off x="4481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30741" name="Oval 35"/>
            <p:cNvSpPr>
              <a:spLocks noChangeAspect="1" noChangeArrowheads="1"/>
            </p:cNvSpPr>
            <p:nvPr/>
          </p:nvSpPr>
          <p:spPr bwMode="auto">
            <a:xfrm>
              <a:off x="5249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grpSp>
          <p:nvGrpSpPr>
            <p:cNvPr id="30742" name="Group 36"/>
            <p:cNvGrpSpPr>
              <a:grpSpLocks/>
            </p:cNvGrpSpPr>
            <p:nvPr/>
          </p:nvGrpSpPr>
          <p:grpSpPr bwMode="auto">
            <a:xfrm>
              <a:off x="4553" y="1276"/>
              <a:ext cx="777" cy="133"/>
              <a:chOff x="2928" y="1028"/>
              <a:chExt cx="777" cy="133"/>
            </a:xfrm>
          </p:grpSpPr>
          <p:sp>
            <p:nvSpPr>
              <p:cNvPr id="30768" name="Line 3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69" name="Freeform 3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3" name="Group 39"/>
            <p:cNvGrpSpPr>
              <a:grpSpLocks/>
            </p:cNvGrpSpPr>
            <p:nvPr/>
          </p:nvGrpSpPr>
          <p:grpSpPr bwMode="auto">
            <a:xfrm>
              <a:off x="3769" y="1808"/>
              <a:ext cx="777" cy="133"/>
              <a:chOff x="2928" y="1028"/>
              <a:chExt cx="777" cy="133"/>
            </a:xfrm>
          </p:grpSpPr>
          <p:sp>
            <p:nvSpPr>
              <p:cNvPr id="30766" name="Line 4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67" name="Freeform 4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4" name="Group 42"/>
            <p:cNvGrpSpPr>
              <a:grpSpLocks/>
            </p:cNvGrpSpPr>
            <p:nvPr/>
          </p:nvGrpSpPr>
          <p:grpSpPr bwMode="auto">
            <a:xfrm flipH="1" flipV="1">
              <a:off x="3757" y="1940"/>
              <a:ext cx="777" cy="133"/>
              <a:chOff x="2928" y="1028"/>
              <a:chExt cx="777" cy="133"/>
            </a:xfrm>
          </p:grpSpPr>
          <p:sp>
            <p:nvSpPr>
              <p:cNvPr id="30764" name="Line 4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65" name="Freeform 4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5" name="Group 45"/>
            <p:cNvGrpSpPr>
              <a:grpSpLocks/>
            </p:cNvGrpSpPr>
            <p:nvPr/>
          </p:nvGrpSpPr>
          <p:grpSpPr bwMode="auto">
            <a:xfrm flipH="1" flipV="1">
              <a:off x="3773" y="1404"/>
              <a:ext cx="777" cy="133"/>
              <a:chOff x="2928" y="1028"/>
              <a:chExt cx="777" cy="133"/>
            </a:xfrm>
          </p:grpSpPr>
          <p:sp>
            <p:nvSpPr>
              <p:cNvPr id="30762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63" name="Freeform 4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6" name="Group 48"/>
            <p:cNvGrpSpPr>
              <a:grpSpLocks/>
            </p:cNvGrpSpPr>
            <p:nvPr/>
          </p:nvGrpSpPr>
          <p:grpSpPr bwMode="auto">
            <a:xfrm flipV="1">
              <a:off x="3605" y="1423"/>
              <a:ext cx="152" cy="513"/>
              <a:chOff x="2776" y="1167"/>
              <a:chExt cx="152" cy="513"/>
            </a:xfrm>
          </p:grpSpPr>
          <p:sp>
            <p:nvSpPr>
              <p:cNvPr id="30760" name="Line 4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61" name="Freeform 5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7" name="Group 51"/>
            <p:cNvGrpSpPr>
              <a:grpSpLocks/>
            </p:cNvGrpSpPr>
            <p:nvPr/>
          </p:nvGrpSpPr>
          <p:grpSpPr bwMode="auto">
            <a:xfrm flipH="1" flipV="1">
              <a:off x="4545" y="879"/>
              <a:ext cx="152" cy="513"/>
              <a:chOff x="2776" y="1167"/>
              <a:chExt cx="152" cy="513"/>
            </a:xfrm>
          </p:grpSpPr>
          <p:sp>
            <p:nvSpPr>
              <p:cNvPr id="30758" name="Line 5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59" name="Freeform 5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8" name="Group 54"/>
            <p:cNvGrpSpPr>
              <a:grpSpLocks/>
            </p:cNvGrpSpPr>
            <p:nvPr/>
          </p:nvGrpSpPr>
          <p:grpSpPr bwMode="auto">
            <a:xfrm>
              <a:off x="4538" y="1397"/>
              <a:ext cx="764" cy="543"/>
              <a:chOff x="3696" y="1680"/>
              <a:chExt cx="764" cy="543"/>
            </a:xfrm>
          </p:grpSpPr>
          <p:sp>
            <p:nvSpPr>
              <p:cNvPr id="30756" name="Line 5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57" name="Freeform 5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9" name="Group 57"/>
            <p:cNvGrpSpPr>
              <a:grpSpLocks/>
            </p:cNvGrpSpPr>
            <p:nvPr/>
          </p:nvGrpSpPr>
          <p:grpSpPr bwMode="auto">
            <a:xfrm>
              <a:off x="4559" y="882"/>
              <a:ext cx="764" cy="543"/>
              <a:chOff x="3726" y="1170"/>
              <a:chExt cx="764" cy="543"/>
            </a:xfrm>
          </p:grpSpPr>
          <p:sp>
            <p:nvSpPr>
              <p:cNvPr id="30754" name="Line 5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55" name="Freeform 5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30750" name="Text Box 60"/>
            <p:cNvSpPr txBox="1">
              <a:spLocks noChangeArrowheads="1"/>
            </p:cNvSpPr>
            <p:nvPr/>
          </p:nvSpPr>
          <p:spPr bwMode="auto">
            <a:xfrm>
              <a:off x="4537" y="192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0751" name="Text Box 61"/>
            <p:cNvSpPr txBox="1">
              <a:spLocks noChangeArrowheads="1"/>
            </p:cNvSpPr>
            <p:nvPr/>
          </p:nvSpPr>
          <p:spPr bwMode="auto">
            <a:xfrm>
              <a:off x="5337" y="130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0752" name="Oval 62"/>
            <p:cNvSpPr>
              <a:spLocks noChangeAspect="1" noChangeArrowheads="1"/>
            </p:cNvSpPr>
            <p:nvPr/>
          </p:nvSpPr>
          <p:spPr bwMode="auto">
            <a:xfrm>
              <a:off x="3713" y="1344"/>
              <a:ext cx="120" cy="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30753" name="Oval 63"/>
            <p:cNvSpPr>
              <a:spLocks noChangeAspect="1" noChangeArrowheads="1"/>
            </p:cNvSpPr>
            <p:nvPr/>
          </p:nvSpPr>
          <p:spPr bwMode="auto">
            <a:xfrm>
              <a:off x="3713" y="1872"/>
              <a:ext cx="120" cy="12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</p:grpSp>
      <p:sp>
        <p:nvSpPr>
          <p:cNvPr id="30725" name="Rectangle 7"/>
          <p:cNvSpPr>
            <a:spLocks/>
          </p:cNvSpPr>
          <p:nvPr/>
        </p:nvSpPr>
        <p:spPr bwMode="auto">
          <a:xfrm>
            <a:off x="927100" y="5062538"/>
            <a:ext cx="6931025" cy="56356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28566" bIns="0"/>
          <a:lstStyle/>
          <a:p>
            <a:pPr marL="26988" algn="ctr" eaLnBrk="1" hangingPunct="1">
              <a:spcBef>
                <a:spcPts val="988"/>
              </a:spcBef>
            </a:pPr>
            <a:r>
              <a:rPr lang="en-US" sz="3200" b="1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2.5 Peta / 6.6 Giga  is about  380,000! </a:t>
            </a:r>
            <a:endParaRPr lang="en-US" sz="32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0726" name="Rectangle 7"/>
          <p:cNvSpPr>
            <a:spLocks/>
          </p:cNvSpPr>
          <p:nvPr/>
        </p:nvSpPr>
        <p:spPr bwMode="auto">
          <a:xfrm>
            <a:off x="1239838" y="1477963"/>
            <a:ext cx="25495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66" bIns="0"/>
          <a:lstStyle/>
          <a:p>
            <a:pPr marL="26988" algn="ctr" eaLnBrk="1" hangingPunct="1">
              <a:spcBef>
                <a:spcPts val="988"/>
              </a:spcBef>
            </a:pPr>
            <a:r>
              <a:rPr lang="en-US" sz="2800" u="sng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2.5 Petaflops</a:t>
            </a:r>
            <a:endParaRPr lang="en-US" sz="2800" u="sng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0727" name="Rectangle 7"/>
          <p:cNvSpPr>
            <a:spLocks/>
          </p:cNvSpPr>
          <p:nvPr/>
        </p:nvSpPr>
        <p:spPr bwMode="auto">
          <a:xfrm>
            <a:off x="5883275" y="1350963"/>
            <a:ext cx="25511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66" bIns="0"/>
          <a:lstStyle/>
          <a:p>
            <a:pPr marL="26988" algn="ctr" eaLnBrk="1" hangingPunct="1">
              <a:spcBef>
                <a:spcPts val="988"/>
              </a:spcBef>
            </a:pPr>
            <a:r>
              <a:rPr lang="en-US" sz="2800" u="sng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6.6 Gigateps</a:t>
            </a:r>
            <a:endParaRPr lang="en-US" sz="2800" u="sng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0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45488" cy="368300"/>
          </a:xfrm>
        </p:spPr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Betweenness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centrality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9436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BC example from Robinson slides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BC sequential algorithm from </a:t>
            </a:r>
            <a:r>
              <a:rPr lang="en-US" dirty="0" err="1" smtClean="0">
                <a:latin typeface="Arial" charset="0"/>
              </a:rPr>
              <a:t>Brandes</a:t>
            </a:r>
            <a:r>
              <a:rPr lang="en-US" dirty="0" smtClean="0">
                <a:latin typeface="Arial" charset="0"/>
              </a:rPr>
              <a:t> paper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BC demo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Several potential sources of parallelism in BC</a:t>
            </a:r>
          </a:p>
        </p:txBody>
      </p:sp>
    </p:spTree>
    <p:extLst>
      <p:ext uri="{BB962C8B-B14F-4D97-AF65-F5344CB8AC3E}">
        <p14:creationId xmlns:p14="http://schemas.microsoft.com/office/powerpoint/2010/main" val="337730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45488" cy="3683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Characteristics of graphs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839200" cy="59436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Vertex degree histogram</a:t>
            </a:r>
          </a:p>
          <a:p>
            <a:r>
              <a:rPr lang="en-US" dirty="0" smtClean="0">
                <a:latin typeface="Arial" charset="0"/>
              </a:rPr>
              <a:t>Average shortest path length</a:t>
            </a: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Clustering coefficient </a:t>
            </a:r>
          </a:p>
          <a:p>
            <a:pPr lvl="1"/>
            <a:r>
              <a:rPr lang="en-US" sz="2400" dirty="0" smtClean="0">
                <a:latin typeface="Arial" charset="0"/>
              </a:rPr>
              <a:t>c  =  3*(# triangles) / (# connected triples)</a:t>
            </a:r>
          </a:p>
          <a:p>
            <a:r>
              <a:rPr lang="en-US" dirty="0" smtClean="0">
                <a:latin typeface="Arial" charset="0"/>
              </a:rPr>
              <a:t>Separator size</a:t>
            </a:r>
          </a:p>
          <a:p>
            <a:r>
              <a:rPr lang="en-US" dirty="0" smtClean="0">
                <a:latin typeface="Arial" charset="0"/>
              </a:rPr>
              <a:t>Gaussian elimination fill (</a:t>
            </a:r>
            <a:r>
              <a:rPr lang="en-US" dirty="0" err="1" smtClean="0">
                <a:latin typeface="Arial" charset="0"/>
              </a:rPr>
              <a:t>chordal</a:t>
            </a:r>
            <a:r>
              <a:rPr lang="en-US" dirty="0" smtClean="0">
                <a:latin typeface="Arial" charset="0"/>
              </a:rPr>
              <a:t> completion size)</a:t>
            </a:r>
          </a:p>
          <a:p>
            <a:pPr lvl="7"/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Finite element meshes</a:t>
            </a:r>
          </a:p>
          <a:p>
            <a:r>
              <a:rPr lang="en-US" dirty="0" smtClean="0">
                <a:latin typeface="Arial" charset="0"/>
              </a:rPr>
              <a:t>Circuit simulation graphs</a:t>
            </a:r>
          </a:p>
          <a:p>
            <a:r>
              <a:rPr lang="en-US" dirty="0" smtClean="0">
                <a:latin typeface="Arial" charset="0"/>
              </a:rPr>
              <a:t>Relationship network graphs</a:t>
            </a:r>
          </a:p>
          <a:p>
            <a:r>
              <a:rPr lang="en-US" dirty="0" err="1" smtClean="0">
                <a:latin typeface="Arial" charset="0"/>
              </a:rPr>
              <a:t>Erdos</a:t>
            </a:r>
            <a:r>
              <a:rPr lang="en-US" dirty="0" err="1">
                <a:latin typeface="Arial" charset="0"/>
              </a:rPr>
              <a:t>-</a:t>
            </a:r>
            <a:r>
              <a:rPr lang="en-US" dirty="0" err="1" smtClean="0">
                <a:latin typeface="Arial" charset="0"/>
              </a:rPr>
              <a:t>Renyi</a:t>
            </a:r>
            <a:r>
              <a:rPr lang="en-US" dirty="0" smtClean="0">
                <a:latin typeface="Arial" charset="0"/>
              </a:rPr>
              <a:t> random graphs</a:t>
            </a:r>
          </a:p>
          <a:p>
            <a:r>
              <a:rPr lang="en-US" dirty="0" smtClean="0">
                <a:latin typeface="Arial" charset="0"/>
              </a:rPr>
              <a:t>Small world graphs</a:t>
            </a: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Power law graphs</a:t>
            </a: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RMAT graph generator</a:t>
            </a:r>
          </a:p>
        </p:txBody>
      </p:sp>
    </p:spTree>
    <p:extLst>
      <p:ext uri="{BB962C8B-B14F-4D97-AF65-F5344CB8AC3E}">
        <p14:creationId xmlns:p14="http://schemas.microsoft.com/office/powerpoint/2010/main" val="412917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9788" cy="771525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RMAT Approximate Power-Law Graph</a:t>
            </a:r>
          </a:p>
        </p:txBody>
      </p:sp>
      <p:pic>
        <p:nvPicPr>
          <p:cNvPr id="29699" name="Picture 5" descr="spy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119188"/>
            <a:ext cx="7985125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Strongly Connected Components</a:t>
            </a:r>
          </a:p>
        </p:txBody>
      </p:sp>
      <p:pic>
        <p:nvPicPr>
          <p:cNvPr id="30723" name="Picture 3" descr="rmat20scc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116013"/>
            <a:ext cx="7870825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FF3006EB-AC81-3644-9894-1E33100B90EB}" type="slidenum">
              <a:rPr lang="en-US"/>
              <a:pPr/>
              <a:t>36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7964487" cy="422275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Graph partitioning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01000" cy="2882900"/>
          </a:xfrm>
        </p:spPr>
        <p:txBody>
          <a:bodyPr/>
          <a:lstStyle/>
          <a:p>
            <a:endParaRPr lang="en-US" sz="2000">
              <a:solidFill>
                <a:schemeClr val="accent1"/>
              </a:solidFill>
              <a:latin typeface="Arial" charset="0"/>
            </a:endParaRPr>
          </a:p>
          <a:p>
            <a:r>
              <a:rPr lang="en-US">
                <a:latin typeface="Arial" charset="0"/>
              </a:rPr>
              <a:t>Assigns subgraphs to processors</a:t>
            </a:r>
          </a:p>
          <a:p>
            <a:r>
              <a:rPr lang="en-US">
                <a:latin typeface="Arial" charset="0"/>
              </a:rPr>
              <a:t>Determines parallelism and locality.</a:t>
            </a:r>
          </a:p>
          <a:p>
            <a:r>
              <a:rPr lang="en-US">
                <a:latin typeface="Arial" charset="0"/>
              </a:rPr>
              <a:t>Tries to make subgraphs all same size (load balance)</a:t>
            </a:r>
          </a:p>
          <a:p>
            <a:r>
              <a:rPr lang="en-US">
                <a:latin typeface="Arial" charset="0"/>
              </a:rPr>
              <a:t>Tries to minimize edge crossings (communication).</a:t>
            </a:r>
          </a:p>
          <a:p>
            <a:r>
              <a:rPr lang="en-US">
                <a:latin typeface="Arial" charset="0"/>
              </a:rPr>
              <a:t>Exact minimization is NP-complete.</a:t>
            </a:r>
          </a:p>
        </p:txBody>
      </p:sp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2057400" y="4175125"/>
            <a:ext cx="4251325" cy="2165350"/>
            <a:chOff x="1238" y="1632"/>
            <a:chExt cx="2678" cy="1364"/>
          </a:xfrm>
        </p:grpSpPr>
        <p:grpSp>
          <p:nvGrpSpPr>
            <p:cNvPr id="3078" name="Group 5"/>
            <p:cNvGrpSpPr>
              <a:grpSpLocks/>
            </p:cNvGrpSpPr>
            <p:nvPr/>
          </p:nvGrpSpPr>
          <p:grpSpPr bwMode="auto">
            <a:xfrm>
              <a:off x="1392" y="1632"/>
              <a:ext cx="768" cy="1104"/>
              <a:chOff x="768" y="1536"/>
              <a:chExt cx="768" cy="1104"/>
            </a:xfrm>
          </p:grpSpPr>
          <p:sp>
            <p:nvSpPr>
              <p:cNvPr id="3103" name="Oval 6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" name="Oval 7"/>
              <p:cNvSpPr>
                <a:spLocks noChangeArrowheads="1"/>
              </p:cNvSpPr>
              <p:nvPr/>
            </p:nvSpPr>
            <p:spPr bwMode="auto">
              <a:xfrm>
                <a:off x="1296" y="1584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" name="Oval 8"/>
              <p:cNvSpPr>
                <a:spLocks noChangeArrowheads="1"/>
              </p:cNvSpPr>
              <p:nvPr/>
            </p:nvSpPr>
            <p:spPr bwMode="auto">
              <a:xfrm>
                <a:off x="864" y="187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" name="Oval 9"/>
              <p:cNvSpPr>
                <a:spLocks noChangeArrowheads="1"/>
              </p:cNvSpPr>
              <p:nvPr/>
            </p:nvSpPr>
            <p:spPr bwMode="auto">
              <a:xfrm>
                <a:off x="1296" y="187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" name="Oval 10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8" name="Oval 11"/>
              <p:cNvSpPr>
                <a:spLocks noChangeArrowheads="1"/>
              </p:cNvSpPr>
              <p:nvPr/>
            </p:nvSpPr>
            <p:spPr bwMode="auto">
              <a:xfrm>
                <a:off x="1296" y="2160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9" name="Oval 12"/>
              <p:cNvSpPr>
                <a:spLocks noChangeArrowheads="1"/>
              </p:cNvSpPr>
              <p:nvPr/>
            </p:nvSpPr>
            <p:spPr bwMode="auto">
              <a:xfrm>
                <a:off x="864" y="2448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0" name="Oval 13"/>
              <p:cNvSpPr>
                <a:spLocks noChangeArrowheads="1"/>
              </p:cNvSpPr>
              <p:nvPr/>
            </p:nvSpPr>
            <p:spPr bwMode="auto">
              <a:xfrm>
                <a:off x="1296" y="2448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1" name="Line 14"/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2" name="Line 15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" name="Line 16"/>
              <p:cNvSpPr>
                <a:spLocks noChangeShapeType="1"/>
              </p:cNvSpPr>
              <p:nvPr/>
            </p:nvSpPr>
            <p:spPr bwMode="auto">
              <a:xfrm>
                <a:off x="1008" y="2256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" name="Line 17"/>
              <p:cNvSpPr>
                <a:spLocks noChangeShapeType="1"/>
              </p:cNvSpPr>
              <p:nvPr/>
            </p:nvSpPr>
            <p:spPr bwMode="auto">
              <a:xfrm>
                <a:off x="1008" y="2544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5" name="Line 18"/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288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6" name="Line 19"/>
              <p:cNvSpPr>
                <a:spLocks noChangeShapeType="1"/>
              </p:cNvSpPr>
              <p:nvPr/>
            </p:nvSpPr>
            <p:spPr bwMode="auto">
              <a:xfrm flipV="1">
                <a:off x="1008" y="1680"/>
                <a:ext cx="288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7" name="Line 20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8" name="Line 21"/>
              <p:cNvSpPr>
                <a:spLocks noChangeShapeType="1"/>
              </p:cNvSpPr>
              <p:nvPr/>
            </p:nvSpPr>
            <p:spPr bwMode="auto">
              <a:xfrm flipV="1">
                <a:off x="1008" y="1968"/>
                <a:ext cx="288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9" name="Line 22"/>
              <p:cNvSpPr>
                <a:spLocks noChangeShapeType="1"/>
              </p:cNvSpPr>
              <p:nvPr/>
            </p:nvSpPr>
            <p:spPr bwMode="auto">
              <a:xfrm>
                <a:off x="1008" y="2256"/>
                <a:ext cx="288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0" name="Line 23"/>
              <p:cNvSpPr>
                <a:spLocks noChangeShapeType="1"/>
              </p:cNvSpPr>
              <p:nvPr/>
            </p:nvSpPr>
            <p:spPr bwMode="auto">
              <a:xfrm flipV="1">
                <a:off x="1008" y="2256"/>
                <a:ext cx="288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1" name="AutoShape 24"/>
              <p:cNvSpPr>
                <a:spLocks noChangeArrowheads="1"/>
              </p:cNvSpPr>
              <p:nvPr/>
            </p:nvSpPr>
            <p:spPr bwMode="auto">
              <a:xfrm>
                <a:off x="768" y="1536"/>
                <a:ext cx="768" cy="240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rgbClr val="33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2" name="AutoShape 25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768" cy="240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3" name="AutoShape 26"/>
              <p:cNvSpPr>
                <a:spLocks noChangeArrowheads="1"/>
              </p:cNvSpPr>
              <p:nvPr/>
            </p:nvSpPr>
            <p:spPr bwMode="auto">
              <a:xfrm>
                <a:off x="768" y="2112"/>
                <a:ext cx="768" cy="240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" name="AutoShape 27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768" cy="240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rgbClr val="8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9" name="Oval 28"/>
            <p:cNvSpPr>
              <a:spLocks noChangeArrowheads="1"/>
            </p:cNvSpPr>
            <p:nvPr/>
          </p:nvSpPr>
          <p:spPr bwMode="auto">
            <a:xfrm>
              <a:off x="3072" y="1680"/>
              <a:ext cx="144" cy="14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Oval 29"/>
            <p:cNvSpPr>
              <a:spLocks noChangeArrowheads="1"/>
            </p:cNvSpPr>
            <p:nvPr/>
          </p:nvSpPr>
          <p:spPr bwMode="auto">
            <a:xfrm>
              <a:off x="3504" y="1680"/>
              <a:ext cx="144" cy="14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Oval 30"/>
            <p:cNvSpPr>
              <a:spLocks noChangeArrowheads="1"/>
            </p:cNvSpPr>
            <p:nvPr/>
          </p:nvSpPr>
          <p:spPr bwMode="auto">
            <a:xfrm>
              <a:off x="3072" y="1968"/>
              <a:ext cx="144" cy="14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Oval 31"/>
            <p:cNvSpPr>
              <a:spLocks noChangeArrowheads="1"/>
            </p:cNvSpPr>
            <p:nvPr/>
          </p:nvSpPr>
          <p:spPr bwMode="auto">
            <a:xfrm>
              <a:off x="3504" y="1968"/>
              <a:ext cx="144" cy="14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Oval 32"/>
            <p:cNvSpPr>
              <a:spLocks noChangeArrowheads="1"/>
            </p:cNvSpPr>
            <p:nvPr/>
          </p:nvSpPr>
          <p:spPr bwMode="auto">
            <a:xfrm>
              <a:off x="3072" y="2256"/>
              <a:ext cx="144" cy="14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Oval 33"/>
            <p:cNvSpPr>
              <a:spLocks noChangeArrowheads="1"/>
            </p:cNvSpPr>
            <p:nvPr/>
          </p:nvSpPr>
          <p:spPr bwMode="auto">
            <a:xfrm>
              <a:off x="3504" y="2256"/>
              <a:ext cx="144" cy="14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Oval 34"/>
            <p:cNvSpPr>
              <a:spLocks noChangeArrowheads="1"/>
            </p:cNvSpPr>
            <p:nvPr/>
          </p:nvSpPr>
          <p:spPr bwMode="auto">
            <a:xfrm>
              <a:off x="3072" y="2544"/>
              <a:ext cx="144" cy="14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Oval 35"/>
            <p:cNvSpPr>
              <a:spLocks noChangeArrowheads="1"/>
            </p:cNvSpPr>
            <p:nvPr/>
          </p:nvSpPr>
          <p:spPr bwMode="auto">
            <a:xfrm>
              <a:off x="3504" y="2544"/>
              <a:ext cx="144" cy="14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Line 36"/>
            <p:cNvSpPr>
              <a:spLocks noChangeShapeType="1"/>
            </p:cNvSpPr>
            <p:nvPr/>
          </p:nvSpPr>
          <p:spPr bwMode="auto">
            <a:xfrm>
              <a:off x="3216" y="1776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Line 37"/>
            <p:cNvSpPr>
              <a:spLocks noChangeShapeType="1"/>
            </p:cNvSpPr>
            <p:nvPr/>
          </p:nvSpPr>
          <p:spPr bwMode="auto">
            <a:xfrm>
              <a:off x="3216" y="2064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Line 38"/>
            <p:cNvSpPr>
              <a:spLocks noChangeShapeType="1"/>
            </p:cNvSpPr>
            <p:nvPr/>
          </p:nvSpPr>
          <p:spPr bwMode="auto">
            <a:xfrm>
              <a:off x="3216" y="2352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Line 39"/>
            <p:cNvSpPr>
              <a:spLocks noChangeShapeType="1"/>
            </p:cNvSpPr>
            <p:nvPr/>
          </p:nvSpPr>
          <p:spPr bwMode="auto">
            <a:xfrm>
              <a:off x="3216" y="2640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1" name="Line 40"/>
            <p:cNvSpPr>
              <a:spLocks noChangeShapeType="1"/>
            </p:cNvSpPr>
            <p:nvPr/>
          </p:nvSpPr>
          <p:spPr bwMode="auto">
            <a:xfrm>
              <a:off x="3216" y="1776"/>
              <a:ext cx="28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" name="Line 41"/>
            <p:cNvSpPr>
              <a:spLocks noChangeShapeType="1"/>
            </p:cNvSpPr>
            <p:nvPr/>
          </p:nvSpPr>
          <p:spPr bwMode="auto">
            <a:xfrm flipV="1">
              <a:off x="3216" y="1776"/>
              <a:ext cx="28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Line 42"/>
            <p:cNvSpPr>
              <a:spLocks noChangeShapeType="1"/>
            </p:cNvSpPr>
            <p:nvPr/>
          </p:nvSpPr>
          <p:spPr bwMode="auto">
            <a:xfrm>
              <a:off x="3216" y="2064"/>
              <a:ext cx="28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" name="Line 43"/>
            <p:cNvSpPr>
              <a:spLocks noChangeShapeType="1"/>
            </p:cNvSpPr>
            <p:nvPr/>
          </p:nvSpPr>
          <p:spPr bwMode="auto">
            <a:xfrm flipV="1">
              <a:off x="3216" y="2064"/>
              <a:ext cx="28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" name="Line 44"/>
            <p:cNvSpPr>
              <a:spLocks noChangeShapeType="1"/>
            </p:cNvSpPr>
            <p:nvPr/>
          </p:nvSpPr>
          <p:spPr bwMode="auto">
            <a:xfrm>
              <a:off x="3216" y="2352"/>
              <a:ext cx="28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" name="Line 45"/>
            <p:cNvSpPr>
              <a:spLocks noChangeShapeType="1"/>
            </p:cNvSpPr>
            <p:nvPr/>
          </p:nvSpPr>
          <p:spPr bwMode="auto">
            <a:xfrm flipV="1">
              <a:off x="3216" y="2352"/>
              <a:ext cx="28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" name="AutoShape 46"/>
            <p:cNvSpPr>
              <a:spLocks noChangeArrowheads="1"/>
            </p:cNvSpPr>
            <p:nvPr/>
          </p:nvSpPr>
          <p:spPr bwMode="auto">
            <a:xfrm>
              <a:off x="3408" y="1632"/>
              <a:ext cx="336" cy="528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33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" name="AutoShape 47"/>
            <p:cNvSpPr>
              <a:spLocks noChangeArrowheads="1"/>
            </p:cNvSpPr>
            <p:nvPr/>
          </p:nvSpPr>
          <p:spPr bwMode="auto">
            <a:xfrm>
              <a:off x="2976" y="1632"/>
              <a:ext cx="336" cy="528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" name="AutoShape 48"/>
            <p:cNvSpPr>
              <a:spLocks noChangeArrowheads="1"/>
            </p:cNvSpPr>
            <p:nvPr/>
          </p:nvSpPr>
          <p:spPr bwMode="auto">
            <a:xfrm>
              <a:off x="3408" y="2208"/>
              <a:ext cx="336" cy="528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FF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" name="AutoShape 49"/>
            <p:cNvSpPr>
              <a:spLocks noChangeArrowheads="1"/>
            </p:cNvSpPr>
            <p:nvPr/>
          </p:nvSpPr>
          <p:spPr bwMode="auto">
            <a:xfrm>
              <a:off x="2976" y="2208"/>
              <a:ext cx="336" cy="528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800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" name="Text Box 50"/>
            <p:cNvSpPr txBox="1">
              <a:spLocks noChangeArrowheads="1"/>
            </p:cNvSpPr>
            <p:nvPr/>
          </p:nvSpPr>
          <p:spPr bwMode="auto">
            <a:xfrm>
              <a:off x="1238" y="2774"/>
              <a:ext cx="10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>
                  <a:latin typeface="Times New Roman" charset="0"/>
                </a:rPr>
                <a:t>edge crossings = 6</a:t>
              </a:r>
            </a:p>
          </p:txBody>
        </p:sp>
        <p:sp>
          <p:nvSpPr>
            <p:cNvPr id="3102" name="Text Box 51"/>
            <p:cNvSpPr txBox="1">
              <a:spLocks noChangeArrowheads="1"/>
            </p:cNvSpPr>
            <p:nvPr/>
          </p:nvSpPr>
          <p:spPr bwMode="auto">
            <a:xfrm>
              <a:off x="2784" y="2784"/>
              <a:ext cx="11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>
                  <a:latin typeface="Times New Roman" charset="0"/>
                </a:rPr>
                <a:t>edge crossings = 10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38" y="23813"/>
            <a:ext cx="7519987" cy="6858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Sparse Matrix-Vector Multiplication</a:t>
            </a:r>
          </a:p>
        </p:txBody>
      </p:sp>
      <p:pic>
        <p:nvPicPr>
          <p:cNvPr id="34819" name="Picture 3" descr="PartitionMatrixSy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25563"/>
            <a:ext cx="80010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Clustering benchmark graph</a:t>
            </a:r>
          </a:p>
        </p:txBody>
      </p:sp>
      <p:pic>
        <p:nvPicPr>
          <p:cNvPr id="4099" name="Picture 4" descr="ssca-dark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265238"/>
            <a:ext cx="827563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913812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Example:  Web graph and matrix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886200"/>
            <a:ext cx="7542212" cy="27432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>
                <a:solidFill>
                  <a:schemeClr val="tx1"/>
                </a:solidFill>
                <a:latin typeface="Arial" charset="0"/>
              </a:rPr>
              <a:t>Web page  =  vertex</a:t>
            </a:r>
          </a:p>
          <a:p>
            <a:pPr>
              <a:lnSpc>
                <a:spcPct val="130000"/>
              </a:lnSpc>
            </a:pPr>
            <a:r>
              <a:rPr lang="en-US">
                <a:solidFill>
                  <a:schemeClr val="tx1"/>
                </a:solidFill>
                <a:latin typeface="Arial" charset="0"/>
              </a:rPr>
              <a:t>Link  =  directed edge</a:t>
            </a:r>
          </a:p>
          <a:p>
            <a:pPr>
              <a:lnSpc>
                <a:spcPct val="130000"/>
              </a:lnSpc>
            </a:pPr>
            <a:r>
              <a:rPr lang="en-US">
                <a:solidFill>
                  <a:schemeClr val="tx1"/>
                </a:solidFill>
                <a:latin typeface="Arial" charset="0"/>
              </a:rPr>
              <a:t>Link matrix:  A</a:t>
            </a:r>
            <a:r>
              <a:rPr lang="en-US" b="1" baseline="-25000">
                <a:solidFill>
                  <a:schemeClr val="tx1"/>
                </a:solidFill>
                <a:latin typeface="Arial" charset="0"/>
              </a:rPr>
              <a:t>ij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 = 1 if page i links to page j</a:t>
            </a:r>
          </a:p>
          <a:p>
            <a:pPr lvl="4">
              <a:lnSpc>
                <a:spcPct val="130000"/>
              </a:lnSpc>
              <a:buFontTx/>
              <a:buNone/>
            </a:pPr>
            <a:endParaRPr lang="en-US" sz="1200" b="1">
              <a:solidFill>
                <a:srgbClr val="021FAE"/>
              </a:solidFill>
              <a:latin typeface="Arial" charset="0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1441450" y="1104900"/>
            <a:ext cx="3130550" cy="2324100"/>
            <a:chOff x="2719" y="960"/>
            <a:chExt cx="1972" cy="1464"/>
          </a:xfrm>
        </p:grpSpPr>
        <p:sp>
          <p:nvSpPr>
            <p:cNvPr id="6214" name="Text Box 5"/>
            <p:cNvSpPr txBox="1">
              <a:spLocks noChangeArrowheads="1"/>
            </p:cNvSpPr>
            <p:nvPr/>
          </p:nvSpPr>
          <p:spPr bwMode="auto">
            <a:xfrm>
              <a:off x="2756" y="96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6215" name="Text Box 6"/>
            <p:cNvSpPr txBox="1">
              <a:spLocks noChangeArrowheads="1"/>
            </p:cNvSpPr>
            <p:nvPr/>
          </p:nvSpPr>
          <p:spPr bwMode="auto">
            <a:xfrm>
              <a:off x="3712" y="96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216" name="Text Box 7"/>
            <p:cNvSpPr txBox="1">
              <a:spLocks noChangeArrowheads="1"/>
            </p:cNvSpPr>
            <p:nvPr/>
          </p:nvSpPr>
          <p:spPr bwMode="auto">
            <a:xfrm>
              <a:off x="2768" y="221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6217" name="Text Box 8"/>
            <p:cNvSpPr txBox="1">
              <a:spLocks noChangeArrowheads="1"/>
            </p:cNvSpPr>
            <p:nvPr/>
          </p:nvSpPr>
          <p:spPr bwMode="auto">
            <a:xfrm>
              <a:off x="2719" y="158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6218" name="Text Box 9"/>
            <p:cNvSpPr txBox="1">
              <a:spLocks noChangeArrowheads="1"/>
            </p:cNvSpPr>
            <p:nvPr/>
          </p:nvSpPr>
          <p:spPr bwMode="auto">
            <a:xfrm>
              <a:off x="3724" y="163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grpSp>
          <p:nvGrpSpPr>
            <p:cNvPr id="6219" name="Group 10"/>
            <p:cNvGrpSpPr>
              <a:grpSpLocks/>
            </p:cNvGrpSpPr>
            <p:nvPr/>
          </p:nvGrpSpPr>
          <p:grpSpPr bwMode="auto">
            <a:xfrm>
              <a:off x="2880" y="1104"/>
              <a:ext cx="1656" cy="1176"/>
              <a:chOff x="2880" y="1104"/>
              <a:chExt cx="1656" cy="1176"/>
            </a:xfrm>
          </p:grpSpPr>
          <p:grpSp>
            <p:nvGrpSpPr>
              <p:cNvPr id="6258" name="Group 11"/>
              <p:cNvGrpSpPr>
                <a:grpSpLocks/>
              </p:cNvGrpSpPr>
              <p:nvPr/>
            </p:nvGrpSpPr>
            <p:grpSpPr bwMode="auto">
              <a:xfrm>
                <a:off x="2880" y="2160"/>
                <a:ext cx="888" cy="120"/>
                <a:chOff x="2880" y="2160"/>
                <a:chExt cx="888" cy="120"/>
              </a:xfrm>
            </p:grpSpPr>
            <p:sp>
              <p:nvSpPr>
                <p:cNvPr id="6266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3648" y="2160"/>
                  <a:ext cx="120" cy="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7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2880" y="2160"/>
                  <a:ext cx="120" cy="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9" name="Group 14"/>
              <p:cNvGrpSpPr>
                <a:grpSpLocks/>
              </p:cNvGrpSpPr>
              <p:nvPr/>
            </p:nvGrpSpPr>
            <p:grpSpPr bwMode="auto">
              <a:xfrm>
                <a:off x="2880" y="1104"/>
                <a:ext cx="888" cy="120"/>
                <a:chOff x="2880" y="2160"/>
                <a:chExt cx="888" cy="120"/>
              </a:xfrm>
            </p:grpSpPr>
            <p:sp>
              <p:nvSpPr>
                <p:cNvPr id="6264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3648" y="2160"/>
                  <a:ext cx="120" cy="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5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2880" y="2160"/>
                  <a:ext cx="120" cy="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0" name="Group 17"/>
              <p:cNvGrpSpPr>
                <a:grpSpLocks/>
              </p:cNvGrpSpPr>
              <p:nvPr/>
            </p:nvGrpSpPr>
            <p:grpSpPr bwMode="auto">
              <a:xfrm>
                <a:off x="2880" y="1632"/>
                <a:ext cx="888" cy="120"/>
                <a:chOff x="2880" y="2160"/>
                <a:chExt cx="888" cy="120"/>
              </a:xfrm>
            </p:grpSpPr>
            <p:sp>
              <p:nvSpPr>
                <p:cNvPr id="6262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3648" y="2160"/>
                  <a:ext cx="120" cy="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3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2880" y="2160"/>
                  <a:ext cx="120" cy="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261" name="Oval 20"/>
              <p:cNvSpPr>
                <a:spLocks noChangeAspect="1" noChangeArrowheads="1"/>
              </p:cNvSpPr>
              <p:nvPr/>
            </p:nvSpPr>
            <p:spPr bwMode="auto">
              <a:xfrm>
                <a:off x="4416" y="1632"/>
                <a:ext cx="120" cy="1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20" name="Group 21"/>
            <p:cNvGrpSpPr>
              <a:grpSpLocks/>
            </p:cNvGrpSpPr>
            <p:nvPr/>
          </p:nvGrpSpPr>
          <p:grpSpPr bwMode="auto">
            <a:xfrm>
              <a:off x="2928" y="1028"/>
              <a:ext cx="777" cy="133"/>
              <a:chOff x="2928" y="1028"/>
              <a:chExt cx="777" cy="133"/>
            </a:xfrm>
          </p:grpSpPr>
          <p:sp>
            <p:nvSpPr>
              <p:cNvPr id="6256" name="Line 22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" name="Freeform 23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21" name="Group 24"/>
            <p:cNvGrpSpPr>
              <a:grpSpLocks/>
            </p:cNvGrpSpPr>
            <p:nvPr/>
          </p:nvGrpSpPr>
          <p:grpSpPr bwMode="auto">
            <a:xfrm>
              <a:off x="3720" y="1564"/>
              <a:ext cx="777" cy="133"/>
              <a:chOff x="2928" y="1028"/>
              <a:chExt cx="777" cy="133"/>
            </a:xfrm>
          </p:grpSpPr>
          <p:sp>
            <p:nvSpPr>
              <p:cNvPr id="6254" name="Line 25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5" name="Freeform 26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22" name="Group 27"/>
            <p:cNvGrpSpPr>
              <a:grpSpLocks/>
            </p:cNvGrpSpPr>
            <p:nvPr/>
          </p:nvGrpSpPr>
          <p:grpSpPr bwMode="auto">
            <a:xfrm>
              <a:off x="2936" y="2096"/>
              <a:ext cx="777" cy="133"/>
              <a:chOff x="2928" y="1028"/>
              <a:chExt cx="777" cy="133"/>
            </a:xfrm>
          </p:grpSpPr>
          <p:sp>
            <p:nvSpPr>
              <p:cNvPr id="6252" name="Line 28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3" name="Freeform 29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23" name="Group 30"/>
            <p:cNvGrpSpPr>
              <a:grpSpLocks/>
            </p:cNvGrpSpPr>
            <p:nvPr/>
          </p:nvGrpSpPr>
          <p:grpSpPr bwMode="auto">
            <a:xfrm flipH="1" flipV="1">
              <a:off x="2924" y="2228"/>
              <a:ext cx="777" cy="133"/>
              <a:chOff x="2928" y="1028"/>
              <a:chExt cx="777" cy="133"/>
            </a:xfrm>
          </p:grpSpPr>
          <p:sp>
            <p:nvSpPr>
              <p:cNvPr id="6250" name="Line 3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" name="Freeform 3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24" name="Group 33"/>
            <p:cNvGrpSpPr>
              <a:grpSpLocks/>
            </p:cNvGrpSpPr>
            <p:nvPr/>
          </p:nvGrpSpPr>
          <p:grpSpPr bwMode="auto">
            <a:xfrm flipH="1" flipV="1">
              <a:off x="2940" y="1692"/>
              <a:ext cx="777" cy="133"/>
              <a:chOff x="2928" y="1028"/>
              <a:chExt cx="777" cy="133"/>
            </a:xfrm>
          </p:grpSpPr>
          <p:sp>
            <p:nvSpPr>
              <p:cNvPr id="6248" name="Line 34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" name="Freeform 35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25" name="Group 36"/>
            <p:cNvGrpSpPr>
              <a:grpSpLocks/>
            </p:cNvGrpSpPr>
            <p:nvPr/>
          </p:nvGrpSpPr>
          <p:grpSpPr bwMode="auto">
            <a:xfrm>
              <a:off x="2776" y="1167"/>
              <a:ext cx="152" cy="513"/>
              <a:chOff x="2776" y="1167"/>
              <a:chExt cx="152" cy="513"/>
            </a:xfrm>
          </p:grpSpPr>
          <p:sp>
            <p:nvSpPr>
              <p:cNvPr id="6246" name="Line 37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" name="Freeform 38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26" name="Group 39"/>
            <p:cNvGrpSpPr>
              <a:grpSpLocks/>
            </p:cNvGrpSpPr>
            <p:nvPr/>
          </p:nvGrpSpPr>
          <p:grpSpPr bwMode="auto">
            <a:xfrm flipV="1">
              <a:off x="2772" y="1711"/>
              <a:ext cx="152" cy="513"/>
              <a:chOff x="2776" y="1167"/>
              <a:chExt cx="152" cy="513"/>
            </a:xfrm>
          </p:grpSpPr>
          <p:sp>
            <p:nvSpPr>
              <p:cNvPr id="6244" name="Line 40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5" name="Freeform 41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27" name="Group 42"/>
            <p:cNvGrpSpPr>
              <a:grpSpLocks/>
            </p:cNvGrpSpPr>
            <p:nvPr/>
          </p:nvGrpSpPr>
          <p:grpSpPr bwMode="auto">
            <a:xfrm flipH="1" flipV="1">
              <a:off x="2952" y="1167"/>
              <a:ext cx="152" cy="513"/>
              <a:chOff x="2776" y="1167"/>
              <a:chExt cx="152" cy="513"/>
            </a:xfrm>
          </p:grpSpPr>
          <p:sp>
            <p:nvSpPr>
              <p:cNvPr id="6242" name="Line 43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3" name="Freeform 44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28" name="Group 45"/>
            <p:cNvGrpSpPr>
              <a:grpSpLocks/>
            </p:cNvGrpSpPr>
            <p:nvPr/>
          </p:nvGrpSpPr>
          <p:grpSpPr bwMode="auto">
            <a:xfrm flipH="1" flipV="1">
              <a:off x="3712" y="1167"/>
              <a:ext cx="152" cy="513"/>
              <a:chOff x="2776" y="1167"/>
              <a:chExt cx="152" cy="513"/>
            </a:xfrm>
          </p:grpSpPr>
          <p:sp>
            <p:nvSpPr>
              <p:cNvPr id="6240" name="Line 46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1" name="Freeform 47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29" name="Group 48"/>
            <p:cNvGrpSpPr>
              <a:grpSpLocks/>
            </p:cNvGrpSpPr>
            <p:nvPr/>
          </p:nvGrpSpPr>
          <p:grpSpPr bwMode="auto">
            <a:xfrm>
              <a:off x="2934" y="1691"/>
              <a:ext cx="777" cy="523"/>
              <a:chOff x="2934" y="1691"/>
              <a:chExt cx="777" cy="523"/>
            </a:xfrm>
          </p:grpSpPr>
          <p:sp>
            <p:nvSpPr>
              <p:cNvPr id="6238" name="Line 49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9" name="Freeform 50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30" name="Group 51"/>
            <p:cNvGrpSpPr>
              <a:grpSpLocks/>
            </p:cNvGrpSpPr>
            <p:nvPr/>
          </p:nvGrpSpPr>
          <p:grpSpPr bwMode="auto">
            <a:xfrm>
              <a:off x="3705" y="1685"/>
              <a:ext cx="764" cy="543"/>
              <a:chOff x="3696" y="1680"/>
              <a:chExt cx="764" cy="543"/>
            </a:xfrm>
          </p:grpSpPr>
          <p:sp>
            <p:nvSpPr>
              <p:cNvPr id="6236" name="Line 52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7" name="Freeform 53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31" name="Group 54"/>
            <p:cNvGrpSpPr>
              <a:grpSpLocks/>
            </p:cNvGrpSpPr>
            <p:nvPr/>
          </p:nvGrpSpPr>
          <p:grpSpPr bwMode="auto">
            <a:xfrm>
              <a:off x="3726" y="1170"/>
              <a:ext cx="764" cy="543"/>
              <a:chOff x="3726" y="1170"/>
              <a:chExt cx="764" cy="543"/>
            </a:xfrm>
          </p:grpSpPr>
          <p:sp>
            <p:nvSpPr>
              <p:cNvPr id="6234" name="Line 55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5" name="Freeform 56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32" name="Text Box 57"/>
            <p:cNvSpPr txBox="1">
              <a:spLocks noChangeArrowheads="1"/>
            </p:cNvSpPr>
            <p:nvPr/>
          </p:nvSpPr>
          <p:spPr bwMode="auto">
            <a:xfrm>
              <a:off x="3704" y="220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6233" name="Text Box 58"/>
            <p:cNvSpPr txBox="1">
              <a:spLocks noChangeArrowheads="1"/>
            </p:cNvSpPr>
            <p:nvPr/>
          </p:nvSpPr>
          <p:spPr bwMode="auto">
            <a:xfrm>
              <a:off x="4504" y="158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</p:grpSp>
      <p:grpSp>
        <p:nvGrpSpPr>
          <p:cNvPr id="6149" name="Group 59"/>
          <p:cNvGrpSpPr>
            <a:grpSpLocks/>
          </p:cNvGrpSpPr>
          <p:nvPr/>
        </p:nvGrpSpPr>
        <p:grpSpPr bwMode="auto">
          <a:xfrm>
            <a:off x="5321300" y="850900"/>
            <a:ext cx="2552700" cy="2613025"/>
            <a:chOff x="3352" y="536"/>
            <a:chExt cx="1608" cy="1646"/>
          </a:xfrm>
        </p:grpSpPr>
        <p:sp>
          <p:nvSpPr>
            <p:cNvPr id="6150" name="Oval 60"/>
            <p:cNvSpPr>
              <a:spLocks noChangeAspect="1" noChangeArrowheads="1"/>
            </p:cNvSpPr>
            <p:nvPr/>
          </p:nvSpPr>
          <p:spPr bwMode="auto">
            <a:xfrm>
              <a:off x="3593" y="120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Rectangle 61"/>
            <p:cNvSpPr>
              <a:spLocks noChangeAspect="1" noChangeArrowheads="1"/>
            </p:cNvSpPr>
            <p:nvPr/>
          </p:nvSpPr>
          <p:spPr bwMode="auto">
            <a:xfrm>
              <a:off x="3552" y="753"/>
              <a:ext cx="1405" cy="140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Oval 62"/>
            <p:cNvSpPr>
              <a:spLocks noChangeAspect="1" noChangeArrowheads="1"/>
            </p:cNvSpPr>
            <p:nvPr/>
          </p:nvSpPr>
          <p:spPr bwMode="auto">
            <a:xfrm>
              <a:off x="3593" y="182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Oval 63"/>
            <p:cNvSpPr>
              <a:spLocks noChangeAspect="1" noChangeArrowheads="1"/>
            </p:cNvSpPr>
            <p:nvPr/>
          </p:nvSpPr>
          <p:spPr bwMode="auto">
            <a:xfrm>
              <a:off x="3799" y="182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Oval 64"/>
            <p:cNvSpPr>
              <a:spLocks noChangeAspect="1" noChangeArrowheads="1"/>
            </p:cNvSpPr>
            <p:nvPr/>
          </p:nvSpPr>
          <p:spPr bwMode="auto">
            <a:xfrm>
              <a:off x="4005" y="1825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Oval 65"/>
            <p:cNvSpPr>
              <a:spLocks noChangeAspect="1" noChangeArrowheads="1"/>
            </p:cNvSpPr>
            <p:nvPr/>
          </p:nvSpPr>
          <p:spPr bwMode="auto">
            <a:xfrm>
              <a:off x="4212" y="182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Oval 66"/>
            <p:cNvSpPr>
              <a:spLocks noChangeAspect="1" noChangeArrowheads="1"/>
            </p:cNvSpPr>
            <p:nvPr/>
          </p:nvSpPr>
          <p:spPr bwMode="auto">
            <a:xfrm>
              <a:off x="4418" y="182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Oval 67"/>
            <p:cNvSpPr>
              <a:spLocks noChangeAspect="1" noChangeArrowheads="1"/>
            </p:cNvSpPr>
            <p:nvPr/>
          </p:nvSpPr>
          <p:spPr bwMode="auto">
            <a:xfrm>
              <a:off x="4624" y="1825"/>
              <a:ext cx="86" cy="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Oval 68"/>
            <p:cNvSpPr>
              <a:spLocks noChangeAspect="1" noChangeArrowheads="1"/>
            </p:cNvSpPr>
            <p:nvPr/>
          </p:nvSpPr>
          <p:spPr bwMode="auto">
            <a:xfrm>
              <a:off x="4831" y="182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Oval 69"/>
            <p:cNvSpPr>
              <a:spLocks noChangeAspect="1" noChangeArrowheads="1"/>
            </p:cNvSpPr>
            <p:nvPr/>
          </p:nvSpPr>
          <p:spPr bwMode="auto">
            <a:xfrm>
              <a:off x="3593" y="794"/>
              <a:ext cx="86" cy="8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Oval 70"/>
            <p:cNvSpPr>
              <a:spLocks noChangeAspect="1" noChangeArrowheads="1"/>
            </p:cNvSpPr>
            <p:nvPr/>
          </p:nvSpPr>
          <p:spPr bwMode="auto">
            <a:xfrm>
              <a:off x="3799" y="794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Oval 71"/>
            <p:cNvSpPr>
              <a:spLocks noChangeAspect="1" noChangeArrowheads="1"/>
            </p:cNvSpPr>
            <p:nvPr/>
          </p:nvSpPr>
          <p:spPr bwMode="auto">
            <a:xfrm>
              <a:off x="4005" y="79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Oval 72"/>
            <p:cNvSpPr>
              <a:spLocks noChangeAspect="1" noChangeArrowheads="1"/>
            </p:cNvSpPr>
            <p:nvPr/>
          </p:nvSpPr>
          <p:spPr bwMode="auto">
            <a:xfrm>
              <a:off x="4212" y="794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Oval 73"/>
            <p:cNvSpPr>
              <a:spLocks noChangeAspect="1" noChangeArrowheads="1"/>
            </p:cNvSpPr>
            <p:nvPr/>
          </p:nvSpPr>
          <p:spPr bwMode="auto">
            <a:xfrm>
              <a:off x="4418" y="79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Oval 74"/>
            <p:cNvSpPr>
              <a:spLocks noChangeAspect="1" noChangeArrowheads="1"/>
            </p:cNvSpPr>
            <p:nvPr/>
          </p:nvSpPr>
          <p:spPr bwMode="auto">
            <a:xfrm>
              <a:off x="4624" y="79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Oval 75"/>
            <p:cNvSpPr>
              <a:spLocks noChangeAspect="1" noChangeArrowheads="1"/>
            </p:cNvSpPr>
            <p:nvPr/>
          </p:nvSpPr>
          <p:spPr bwMode="auto">
            <a:xfrm>
              <a:off x="4831" y="79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Oval 76"/>
            <p:cNvSpPr>
              <a:spLocks noChangeAspect="1" noChangeArrowheads="1"/>
            </p:cNvSpPr>
            <p:nvPr/>
          </p:nvSpPr>
          <p:spPr bwMode="auto">
            <a:xfrm>
              <a:off x="3593" y="100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Oval 77"/>
            <p:cNvSpPr>
              <a:spLocks noChangeAspect="1" noChangeArrowheads="1"/>
            </p:cNvSpPr>
            <p:nvPr/>
          </p:nvSpPr>
          <p:spPr bwMode="auto">
            <a:xfrm>
              <a:off x="3799" y="1000"/>
              <a:ext cx="86" cy="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Oval 78"/>
            <p:cNvSpPr>
              <a:spLocks noChangeAspect="1" noChangeArrowheads="1"/>
            </p:cNvSpPr>
            <p:nvPr/>
          </p:nvSpPr>
          <p:spPr bwMode="auto">
            <a:xfrm>
              <a:off x="4005" y="100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Oval 79"/>
            <p:cNvSpPr>
              <a:spLocks noChangeAspect="1" noChangeArrowheads="1"/>
            </p:cNvSpPr>
            <p:nvPr/>
          </p:nvSpPr>
          <p:spPr bwMode="auto">
            <a:xfrm>
              <a:off x="4212" y="100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Oval 80"/>
            <p:cNvSpPr>
              <a:spLocks noChangeAspect="1" noChangeArrowheads="1"/>
            </p:cNvSpPr>
            <p:nvPr/>
          </p:nvSpPr>
          <p:spPr bwMode="auto">
            <a:xfrm>
              <a:off x="4418" y="1000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Oval 81"/>
            <p:cNvSpPr>
              <a:spLocks noChangeAspect="1" noChangeArrowheads="1"/>
            </p:cNvSpPr>
            <p:nvPr/>
          </p:nvSpPr>
          <p:spPr bwMode="auto">
            <a:xfrm>
              <a:off x="4624" y="100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Oval 82"/>
            <p:cNvSpPr>
              <a:spLocks noChangeAspect="1" noChangeArrowheads="1"/>
            </p:cNvSpPr>
            <p:nvPr/>
          </p:nvSpPr>
          <p:spPr bwMode="auto">
            <a:xfrm>
              <a:off x="4831" y="1000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Oval 83"/>
            <p:cNvSpPr>
              <a:spLocks noChangeAspect="1" noChangeArrowheads="1"/>
            </p:cNvSpPr>
            <p:nvPr/>
          </p:nvSpPr>
          <p:spPr bwMode="auto">
            <a:xfrm>
              <a:off x="3799" y="120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Oval 84"/>
            <p:cNvSpPr>
              <a:spLocks noChangeAspect="1" noChangeArrowheads="1"/>
            </p:cNvSpPr>
            <p:nvPr/>
          </p:nvSpPr>
          <p:spPr bwMode="auto">
            <a:xfrm>
              <a:off x="4005" y="1206"/>
              <a:ext cx="86" cy="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Oval 85"/>
            <p:cNvSpPr>
              <a:spLocks noChangeAspect="1" noChangeArrowheads="1"/>
            </p:cNvSpPr>
            <p:nvPr/>
          </p:nvSpPr>
          <p:spPr bwMode="auto">
            <a:xfrm>
              <a:off x="4212" y="120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Oval 86"/>
            <p:cNvSpPr>
              <a:spLocks noChangeAspect="1" noChangeArrowheads="1"/>
            </p:cNvSpPr>
            <p:nvPr/>
          </p:nvSpPr>
          <p:spPr bwMode="auto">
            <a:xfrm>
              <a:off x="4418" y="120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Oval 87"/>
            <p:cNvSpPr>
              <a:spLocks noChangeAspect="1" noChangeArrowheads="1"/>
            </p:cNvSpPr>
            <p:nvPr/>
          </p:nvSpPr>
          <p:spPr bwMode="auto">
            <a:xfrm>
              <a:off x="4624" y="120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Oval 88"/>
            <p:cNvSpPr>
              <a:spLocks noChangeAspect="1" noChangeArrowheads="1"/>
            </p:cNvSpPr>
            <p:nvPr/>
          </p:nvSpPr>
          <p:spPr bwMode="auto">
            <a:xfrm>
              <a:off x="4831" y="120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Oval 89"/>
            <p:cNvSpPr>
              <a:spLocks noChangeAspect="1" noChangeArrowheads="1"/>
            </p:cNvSpPr>
            <p:nvPr/>
          </p:nvSpPr>
          <p:spPr bwMode="auto">
            <a:xfrm>
              <a:off x="3593" y="1413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Oval 90"/>
            <p:cNvSpPr>
              <a:spLocks noChangeAspect="1" noChangeArrowheads="1"/>
            </p:cNvSpPr>
            <p:nvPr/>
          </p:nvSpPr>
          <p:spPr bwMode="auto">
            <a:xfrm>
              <a:off x="3799" y="141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Oval 91"/>
            <p:cNvSpPr>
              <a:spLocks noChangeAspect="1" noChangeArrowheads="1"/>
            </p:cNvSpPr>
            <p:nvPr/>
          </p:nvSpPr>
          <p:spPr bwMode="auto">
            <a:xfrm>
              <a:off x="4005" y="1413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Oval 92"/>
            <p:cNvSpPr>
              <a:spLocks noChangeAspect="1" noChangeArrowheads="1"/>
            </p:cNvSpPr>
            <p:nvPr/>
          </p:nvSpPr>
          <p:spPr bwMode="auto">
            <a:xfrm>
              <a:off x="4212" y="1413"/>
              <a:ext cx="86" cy="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3" name="Oval 93"/>
            <p:cNvSpPr>
              <a:spLocks noChangeAspect="1" noChangeArrowheads="1"/>
            </p:cNvSpPr>
            <p:nvPr/>
          </p:nvSpPr>
          <p:spPr bwMode="auto">
            <a:xfrm>
              <a:off x="4418" y="141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Oval 94"/>
            <p:cNvSpPr>
              <a:spLocks noChangeAspect="1" noChangeArrowheads="1"/>
            </p:cNvSpPr>
            <p:nvPr/>
          </p:nvSpPr>
          <p:spPr bwMode="auto">
            <a:xfrm>
              <a:off x="4624" y="141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" name="Oval 95"/>
            <p:cNvSpPr>
              <a:spLocks noChangeAspect="1" noChangeArrowheads="1"/>
            </p:cNvSpPr>
            <p:nvPr/>
          </p:nvSpPr>
          <p:spPr bwMode="auto">
            <a:xfrm>
              <a:off x="4831" y="141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Oval 96"/>
            <p:cNvSpPr>
              <a:spLocks noChangeAspect="1" noChangeArrowheads="1"/>
            </p:cNvSpPr>
            <p:nvPr/>
          </p:nvSpPr>
          <p:spPr bwMode="auto">
            <a:xfrm>
              <a:off x="3593" y="161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Oval 97"/>
            <p:cNvSpPr>
              <a:spLocks noChangeAspect="1" noChangeArrowheads="1"/>
            </p:cNvSpPr>
            <p:nvPr/>
          </p:nvSpPr>
          <p:spPr bwMode="auto">
            <a:xfrm>
              <a:off x="3799" y="161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Oval 98"/>
            <p:cNvSpPr>
              <a:spLocks noChangeAspect="1" noChangeArrowheads="1"/>
            </p:cNvSpPr>
            <p:nvPr/>
          </p:nvSpPr>
          <p:spPr bwMode="auto">
            <a:xfrm>
              <a:off x="4005" y="161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Oval 99"/>
            <p:cNvSpPr>
              <a:spLocks noChangeAspect="1" noChangeArrowheads="1"/>
            </p:cNvSpPr>
            <p:nvPr/>
          </p:nvSpPr>
          <p:spPr bwMode="auto">
            <a:xfrm>
              <a:off x="4212" y="161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0" name="Oval 100"/>
            <p:cNvSpPr>
              <a:spLocks noChangeAspect="1" noChangeArrowheads="1"/>
            </p:cNvSpPr>
            <p:nvPr/>
          </p:nvSpPr>
          <p:spPr bwMode="auto">
            <a:xfrm>
              <a:off x="4418" y="1619"/>
              <a:ext cx="86" cy="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1" name="Oval 101"/>
            <p:cNvSpPr>
              <a:spLocks noChangeAspect="1" noChangeArrowheads="1"/>
            </p:cNvSpPr>
            <p:nvPr/>
          </p:nvSpPr>
          <p:spPr bwMode="auto">
            <a:xfrm>
              <a:off x="4624" y="1619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Oval 102"/>
            <p:cNvSpPr>
              <a:spLocks noChangeAspect="1" noChangeArrowheads="1"/>
            </p:cNvSpPr>
            <p:nvPr/>
          </p:nvSpPr>
          <p:spPr bwMode="auto">
            <a:xfrm>
              <a:off x="4831" y="161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3" name="Oval 103"/>
            <p:cNvSpPr>
              <a:spLocks noChangeAspect="1" noChangeArrowheads="1"/>
            </p:cNvSpPr>
            <p:nvPr/>
          </p:nvSpPr>
          <p:spPr bwMode="auto">
            <a:xfrm>
              <a:off x="3593" y="203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4" name="Oval 104"/>
            <p:cNvSpPr>
              <a:spLocks noChangeAspect="1" noChangeArrowheads="1"/>
            </p:cNvSpPr>
            <p:nvPr/>
          </p:nvSpPr>
          <p:spPr bwMode="auto">
            <a:xfrm>
              <a:off x="3799" y="203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" name="Oval 105"/>
            <p:cNvSpPr>
              <a:spLocks noChangeAspect="1" noChangeArrowheads="1"/>
            </p:cNvSpPr>
            <p:nvPr/>
          </p:nvSpPr>
          <p:spPr bwMode="auto">
            <a:xfrm>
              <a:off x="4005" y="2032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Oval 106"/>
            <p:cNvSpPr>
              <a:spLocks noChangeAspect="1" noChangeArrowheads="1"/>
            </p:cNvSpPr>
            <p:nvPr/>
          </p:nvSpPr>
          <p:spPr bwMode="auto">
            <a:xfrm>
              <a:off x="4212" y="2032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Oval 107"/>
            <p:cNvSpPr>
              <a:spLocks noChangeAspect="1" noChangeArrowheads="1"/>
            </p:cNvSpPr>
            <p:nvPr/>
          </p:nvSpPr>
          <p:spPr bwMode="auto">
            <a:xfrm>
              <a:off x="4418" y="2032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Oval 108"/>
            <p:cNvSpPr>
              <a:spLocks noChangeAspect="1" noChangeArrowheads="1"/>
            </p:cNvSpPr>
            <p:nvPr/>
          </p:nvSpPr>
          <p:spPr bwMode="auto">
            <a:xfrm>
              <a:off x="4624" y="203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Oval 109"/>
            <p:cNvSpPr>
              <a:spLocks noChangeAspect="1" noChangeArrowheads="1"/>
            </p:cNvSpPr>
            <p:nvPr/>
          </p:nvSpPr>
          <p:spPr bwMode="auto">
            <a:xfrm>
              <a:off x="4831" y="2032"/>
              <a:ext cx="86" cy="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0" name="Text Box 110"/>
            <p:cNvSpPr txBox="1">
              <a:spLocks noChangeArrowheads="1"/>
            </p:cNvSpPr>
            <p:nvPr/>
          </p:nvSpPr>
          <p:spPr bwMode="auto">
            <a:xfrm>
              <a:off x="3528" y="53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6201" name="Text Box 111"/>
            <p:cNvSpPr txBox="1">
              <a:spLocks noChangeArrowheads="1"/>
            </p:cNvSpPr>
            <p:nvPr/>
          </p:nvSpPr>
          <p:spPr bwMode="auto">
            <a:xfrm>
              <a:off x="4358" y="53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6202" name="Text Box 112"/>
            <p:cNvSpPr txBox="1">
              <a:spLocks noChangeArrowheads="1"/>
            </p:cNvSpPr>
            <p:nvPr/>
          </p:nvSpPr>
          <p:spPr bwMode="auto">
            <a:xfrm>
              <a:off x="3735" y="53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203" name="Text Box 113"/>
            <p:cNvSpPr txBox="1">
              <a:spLocks noChangeArrowheads="1"/>
            </p:cNvSpPr>
            <p:nvPr/>
          </p:nvSpPr>
          <p:spPr bwMode="auto">
            <a:xfrm>
              <a:off x="3943" y="53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6204" name="Text Box 114"/>
            <p:cNvSpPr txBox="1">
              <a:spLocks noChangeArrowheads="1"/>
            </p:cNvSpPr>
            <p:nvPr/>
          </p:nvSpPr>
          <p:spPr bwMode="auto">
            <a:xfrm>
              <a:off x="4150" y="53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6205" name="Text Box 115"/>
            <p:cNvSpPr txBox="1">
              <a:spLocks noChangeArrowheads="1"/>
            </p:cNvSpPr>
            <p:nvPr/>
          </p:nvSpPr>
          <p:spPr bwMode="auto">
            <a:xfrm>
              <a:off x="4565" y="53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6206" name="Text Box 116"/>
            <p:cNvSpPr txBox="1">
              <a:spLocks noChangeArrowheads="1"/>
            </p:cNvSpPr>
            <p:nvPr/>
          </p:nvSpPr>
          <p:spPr bwMode="auto">
            <a:xfrm>
              <a:off x="4773" y="53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6207" name="Text Box 117"/>
            <p:cNvSpPr txBox="1">
              <a:spLocks noChangeArrowheads="1"/>
            </p:cNvSpPr>
            <p:nvPr/>
          </p:nvSpPr>
          <p:spPr bwMode="auto">
            <a:xfrm>
              <a:off x="3352" y="73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6208" name="Text Box 118"/>
            <p:cNvSpPr txBox="1">
              <a:spLocks noChangeArrowheads="1"/>
            </p:cNvSpPr>
            <p:nvPr/>
          </p:nvSpPr>
          <p:spPr bwMode="auto">
            <a:xfrm>
              <a:off x="3352" y="155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6209" name="Text Box 119"/>
            <p:cNvSpPr txBox="1">
              <a:spLocks noChangeArrowheads="1"/>
            </p:cNvSpPr>
            <p:nvPr/>
          </p:nvSpPr>
          <p:spPr bwMode="auto">
            <a:xfrm>
              <a:off x="3352" y="94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210" name="Text Box 120"/>
            <p:cNvSpPr txBox="1">
              <a:spLocks noChangeArrowheads="1"/>
            </p:cNvSpPr>
            <p:nvPr/>
          </p:nvSpPr>
          <p:spPr bwMode="auto">
            <a:xfrm>
              <a:off x="3352" y="114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6211" name="Text Box 121"/>
            <p:cNvSpPr txBox="1">
              <a:spLocks noChangeArrowheads="1"/>
            </p:cNvSpPr>
            <p:nvPr/>
          </p:nvSpPr>
          <p:spPr bwMode="auto">
            <a:xfrm>
              <a:off x="3352" y="135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6212" name="Text Box 122"/>
            <p:cNvSpPr txBox="1">
              <a:spLocks noChangeArrowheads="1"/>
            </p:cNvSpPr>
            <p:nvPr/>
          </p:nvSpPr>
          <p:spPr bwMode="auto">
            <a:xfrm>
              <a:off x="3352" y="176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6213" name="Text Box 123"/>
            <p:cNvSpPr txBox="1">
              <a:spLocks noChangeArrowheads="1"/>
            </p:cNvSpPr>
            <p:nvPr/>
          </p:nvSpPr>
          <p:spPr bwMode="auto">
            <a:xfrm>
              <a:off x="3352" y="197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7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332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96997"/>
              </p:ext>
            </p:extLst>
          </p:nvPr>
        </p:nvGraphicFramePr>
        <p:xfrm>
          <a:off x="4953000" y="1981200"/>
          <a:ext cx="3732211" cy="609600"/>
        </p:xfrm>
        <a:graphic>
          <a:graphicData uri="http://schemas.openxmlformats.org/drawingml/2006/table">
            <a:tbl>
              <a:tblPr/>
              <a:tblGrid>
                <a:gridCol w="533173"/>
                <a:gridCol w="533173"/>
                <a:gridCol w="533173"/>
                <a:gridCol w="533173"/>
                <a:gridCol w="533173"/>
                <a:gridCol w="533173"/>
                <a:gridCol w="533173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1219200" y="396240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en-US" sz="2400" u="sng" dirty="0" smtClean="0">
                <a:solidFill>
                  <a:srgbClr val="FF0000"/>
                </a:solidFill>
                <a:latin typeface="Arial" charset="0"/>
              </a:rPr>
              <a:t>CSR graph storage</a:t>
            </a:r>
            <a:r>
              <a:rPr lang="en-US" sz="2400" u="sng" dirty="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three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1-dimensional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arrays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digraph:  ne +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nv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+ 1 memory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u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ndirected graph: 2*ne +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nv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+ 1 memory; </a:t>
            </a:r>
            <a:br>
              <a:rPr lang="en-US" sz="2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edge {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v,w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} appears once for v, once for w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firstnbr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[0] = 0; for a digraph,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firstnbr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nv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] = ne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83347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109616"/>
              </p:ext>
            </p:extLst>
          </p:nvPr>
        </p:nvGraphicFramePr>
        <p:xfrm>
          <a:off x="5334000" y="3200400"/>
          <a:ext cx="2667000" cy="6096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533400"/>
                <a:gridCol w="533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83" name="Line 63"/>
          <p:cNvSpPr>
            <a:spLocks noChangeShapeType="1"/>
          </p:cNvSpPr>
          <p:nvPr/>
        </p:nvSpPr>
        <p:spPr bwMode="auto">
          <a:xfrm flipH="1" flipV="1">
            <a:off x="5257800" y="2590799"/>
            <a:ext cx="280988" cy="71755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4" name="Line 64"/>
          <p:cNvSpPr>
            <a:spLocks noChangeShapeType="1"/>
          </p:cNvSpPr>
          <p:nvPr/>
        </p:nvSpPr>
        <p:spPr bwMode="auto">
          <a:xfrm flipV="1">
            <a:off x="6148389" y="2590799"/>
            <a:ext cx="100012" cy="708025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5" name="Line 65"/>
          <p:cNvSpPr>
            <a:spLocks noChangeShapeType="1"/>
          </p:cNvSpPr>
          <p:nvPr/>
        </p:nvSpPr>
        <p:spPr bwMode="auto">
          <a:xfrm flipV="1">
            <a:off x="6724650" y="2590800"/>
            <a:ext cx="1200150" cy="731838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6" name="Line 66"/>
          <p:cNvSpPr>
            <a:spLocks noChangeShapeType="1"/>
          </p:cNvSpPr>
          <p:nvPr/>
        </p:nvSpPr>
        <p:spPr bwMode="auto">
          <a:xfrm flipV="1">
            <a:off x="7302500" y="2606675"/>
            <a:ext cx="1258888" cy="701675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4191000" y="2057400"/>
            <a:ext cx="7150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400" dirty="0" err="1" smtClean="0">
                <a:latin typeface="Arial" charset="0"/>
              </a:rPr>
              <a:t>nbr</a:t>
            </a:r>
            <a:r>
              <a:rPr lang="en-US" sz="2400" dirty="0" smtClean="0">
                <a:latin typeface="Arial" charset="0"/>
              </a:rPr>
              <a:t>:</a:t>
            </a:r>
            <a:endParaRPr lang="en-US" sz="2400" dirty="0">
              <a:latin typeface="Arial" charset="0"/>
            </a:endParaRPr>
          </a:p>
        </p:txBody>
      </p:sp>
      <p:sp>
        <p:nvSpPr>
          <p:cNvPr id="5189" name="Text Box 69"/>
          <p:cNvSpPr txBox="1">
            <a:spLocks noChangeArrowheads="1"/>
          </p:cNvSpPr>
          <p:nvPr/>
        </p:nvSpPr>
        <p:spPr bwMode="auto">
          <a:xfrm>
            <a:off x="3886200" y="3276600"/>
            <a:ext cx="1210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400" dirty="0" err="1" smtClean="0">
                <a:latin typeface="Arial" charset="0"/>
              </a:rPr>
              <a:t>firstnbr</a:t>
            </a:r>
            <a:r>
              <a:rPr lang="en-US" sz="2400" dirty="0" smtClean="0">
                <a:latin typeface="Arial" charset="0"/>
              </a:rPr>
              <a:t>:</a:t>
            </a:r>
            <a:endParaRPr lang="en-US" sz="2400" dirty="0">
              <a:latin typeface="Arial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8275"/>
            <a:ext cx="8534400" cy="5762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Compressed graph data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structure </a:t>
            </a: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(CSR)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16" name="Rectangle 50"/>
          <p:cNvSpPr>
            <a:spLocks noChangeArrowheads="1"/>
          </p:cNvSpPr>
          <p:nvPr/>
        </p:nvSpPr>
        <p:spPr bwMode="auto">
          <a:xfrm>
            <a:off x="609600" y="914400"/>
            <a:ext cx="7848600" cy="457200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7" tIns="44450" rIns="90487" bIns="44450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en-US" sz="2400" dirty="0" smtClean="0">
                <a:solidFill>
                  <a:srgbClr val="0000FF"/>
                </a:solidFill>
                <a:latin typeface="Arial" charset="0"/>
              </a:rPr>
              <a:t>Like matrix CSR, but indices &amp; vertex numbers start at 0</a:t>
            </a:r>
            <a:endParaRPr lang="en-US" sz="2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066800" y="33528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2</a:t>
            </a:r>
            <a:endParaRPr lang="en-US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990600" y="1981200"/>
            <a:ext cx="228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590800" y="19812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1</a:t>
            </a:r>
            <a:endParaRPr lang="en-US" sz="16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63" name="Group 11"/>
          <p:cNvGrpSpPr>
            <a:grpSpLocks/>
          </p:cNvGrpSpPr>
          <p:nvPr/>
        </p:nvGrpSpPr>
        <p:grpSpPr bwMode="auto">
          <a:xfrm>
            <a:off x="1246188" y="3200400"/>
            <a:ext cx="1409700" cy="190500"/>
            <a:chOff x="2880" y="2160"/>
            <a:chExt cx="888" cy="120"/>
          </a:xfrm>
        </p:grpSpPr>
        <p:sp>
          <p:nvSpPr>
            <p:cNvPr id="71" name="Oval 12"/>
            <p:cNvSpPr>
              <a:spLocks noChangeAspect="1" noChangeArrowheads="1"/>
            </p:cNvSpPr>
            <p:nvPr/>
          </p:nvSpPr>
          <p:spPr bwMode="auto">
            <a:xfrm>
              <a:off x="3648" y="2160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13"/>
            <p:cNvSpPr>
              <a:spLocks noChangeAspect="1" noChangeArrowheads="1"/>
            </p:cNvSpPr>
            <p:nvPr/>
          </p:nvSpPr>
          <p:spPr bwMode="auto">
            <a:xfrm>
              <a:off x="2880" y="2160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" name="Group 17"/>
          <p:cNvGrpSpPr>
            <a:grpSpLocks/>
          </p:cNvGrpSpPr>
          <p:nvPr/>
        </p:nvGrpSpPr>
        <p:grpSpPr bwMode="auto">
          <a:xfrm>
            <a:off x="1219200" y="2133600"/>
            <a:ext cx="1409700" cy="190500"/>
            <a:chOff x="2880" y="2160"/>
            <a:chExt cx="888" cy="120"/>
          </a:xfrm>
        </p:grpSpPr>
        <p:sp>
          <p:nvSpPr>
            <p:cNvPr id="67" name="Oval 18"/>
            <p:cNvSpPr>
              <a:spLocks noChangeAspect="1" noChangeArrowheads="1"/>
            </p:cNvSpPr>
            <p:nvPr/>
          </p:nvSpPr>
          <p:spPr bwMode="auto">
            <a:xfrm>
              <a:off x="3648" y="2160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19"/>
            <p:cNvSpPr>
              <a:spLocks noChangeAspect="1" noChangeArrowheads="1"/>
            </p:cNvSpPr>
            <p:nvPr/>
          </p:nvSpPr>
          <p:spPr bwMode="auto">
            <a:xfrm>
              <a:off x="2880" y="2160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1219200" y="2057400"/>
            <a:ext cx="1385888" cy="211138"/>
            <a:chOff x="2928" y="1028"/>
            <a:chExt cx="777" cy="133"/>
          </a:xfrm>
        </p:grpSpPr>
        <p:sp>
          <p:nvSpPr>
            <p:cNvPr id="61" name="Line 22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3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1335088" y="3098800"/>
            <a:ext cx="1233488" cy="211138"/>
            <a:chOff x="2928" y="1028"/>
            <a:chExt cx="777" cy="133"/>
          </a:xfrm>
        </p:grpSpPr>
        <p:sp>
          <p:nvSpPr>
            <p:cNvPr id="57" name="Line 28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30"/>
          <p:cNvGrpSpPr>
            <a:grpSpLocks/>
          </p:cNvGrpSpPr>
          <p:nvPr/>
        </p:nvGrpSpPr>
        <p:grpSpPr bwMode="auto">
          <a:xfrm flipH="1" flipV="1">
            <a:off x="1316038" y="3308350"/>
            <a:ext cx="1233488" cy="211138"/>
            <a:chOff x="2928" y="1028"/>
            <a:chExt cx="777" cy="133"/>
          </a:xfrm>
        </p:grpSpPr>
        <p:sp>
          <p:nvSpPr>
            <p:cNvPr id="55" name="Line 31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32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9"/>
          <p:cNvGrpSpPr>
            <a:grpSpLocks/>
          </p:cNvGrpSpPr>
          <p:nvPr/>
        </p:nvGrpSpPr>
        <p:grpSpPr bwMode="auto">
          <a:xfrm flipV="1">
            <a:off x="1074738" y="2209800"/>
            <a:ext cx="296862" cy="1092201"/>
            <a:chOff x="2776" y="1167"/>
            <a:chExt cx="152" cy="513"/>
          </a:xfrm>
        </p:grpSpPr>
        <p:sp>
          <p:nvSpPr>
            <p:cNvPr id="49" name="Line 40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45"/>
          <p:cNvGrpSpPr>
            <a:grpSpLocks/>
          </p:cNvGrpSpPr>
          <p:nvPr/>
        </p:nvGrpSpPr>
        <p:grpSpPr bwMode="auto">
          <a:xfrm flipH="1" flipV="1">
            <a:off x="2590800" y="2286000"/>
            <a:ext cx="241300" cy="966788"/>
            <a:chOff x="2776" y="1167"/>
            <a:chExt cx="152" cy="513"/>
          </a:xfrm>
        </p:grpSpPr>
        <p:sp>
          <p:nvSpPr>
            <p:cNvPr id="45" name="Line 46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48"/>
          <p:cNvGrpSpPr>
            <a:grpSpLocks/>
          </p:cNvGrpSpPr>
          <p:nvPr/>
        </p:nvGrpSpPr>
        <p:grpSpPr bwMode="auto">
          <a:xfrm>
            <a:off x="1331913" y="2209801"/>
            <a:ext cx="1233488" cy="1076326"/>
            <a:chOff x="2934" y="1691"/>
            <a:chExt cx="777" cy="523"/>
          </a:xfrm>
        </p:grpSpPr>
        <p:sp>
          <p:nvSpPr>
            <p:cNvPr id="43" name="Line 49"/>
            <p:cNvSpPr>
              <a:spLocks noChangeAspect="1" noChangeShapeType="1"/>
            </p:cNvSpPr>
            <p:nvPr/>
          </p:nvSpPr>
          <p:spPr bwMode="auto">
            <a:xfrm rot="3635357">
              <a:off x="3104" y="1995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0"/>
            <p:cNvSpPr>
              <a:spLocks/>
            </p:cNvSpPr>
            <p:nvPr/>
          </p:nvSpPr>
          <p:spPr bwMode="auto">
            <a:xfrm>
              <a:off x="2934" y="1691"/>
              <a:ext cx="777" cy="523"/>
            </a:xfrm>
            <a:custGeom>
              <a:avLst/>
              <a:gdLst>
                <a:gd name="T0" fmla="*/ 0 w 777"/>
                <a:gd name="T1" fmla="*/ 514 h 523"/>
                <a:gd name="T2" fmla="*/ 6 w 777"/>
                <a:gd name="T3" fmla="*/ 523 h 523"/>
                <a:gd name="T4" fmla="*/ 176 w 777"/>
                <a:gd name="T5" fmla="*/ 343 h 523"/>
                <a:gd name="T6" fmla="*/ 615 w 777"/>
                <a:gd name="T7" fmla="*/ 247 h 523"/>
                <a:gd name="T8" fmla="*/ 777 w 777"/>
                <a:gd name="T9" fmla="*/ 0 h 5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7"/>
                <a:gd name="T16" fmla="*/ 0 h 523"/>
                <a:gd name="T17" fmla="*/ 777 w 777"/>
                <a:gd name="T18" fmla="*/ 523 h 5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7" h="523">
                  <a:moveTo>
                    <a:pt x="0" y="514"/>
                  </a:moveTo>
                  <a:lnTo>
                    <a:pt x="6" y="523"/>
                  </a:lnTo>
                  <a:cubicBezTo>
                    <a:pt x="35" y="495"/>
                    <a:pt x="74" y="389"/>
                    <a:pt x="176" y="343"/>
                  </a:cubicBezTo>
                  <a:cubicBezTo>
                    <a:pt x="278" y="297"/>
                    <a:pt x="515" y="304"/>
                    <a:pt x="615" y="247"/>
                  </a:cubicBezTo>
                  <a:cubicBezTo>
                    <a:pt x="715" y="190"/>
                    <a:pt x="746" y="95"/>
                    <a:pt x="777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57"/>
          <p:cNvSpPr txBox="1">
            <a:spLocks noChangeArrowheads="1"/>
          </p:cNvSpPr>
          <p:nvPr/>
        </p:nvSpPr>
        <p:spPr bwMode="auto">
          <a:xfrm>
            <a:off x="2590800" y="33528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3</a:t>
            </a:r>
            <a:endParaRPr lang="en-US" sz="16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73" name="Group 30"/>
          <p:cNvGrpSpPr>
            <a:grpSpLocks/>
          </p:cNvGrpSpPr>
          <p:nvPr/>
        </p:nvGrpSpPr>
        <p:grpSpPr bwMode="auto">
          <a:xfrm flipH="1" flipV="1">
            <a:off x="1295400" y="2209800"/>
            <a:ext cx="1233488" cy="211138"/>
            <a:chOff x="2928" y="1028"/>
            <a:chExt cx="777" cy="133"/>
          </a:xfrm>
        </p:grpSpPr>
        <p:sp>
          <p:nvSpPr>
            <p:cNvPr id="74" name="Line 31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2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" name="Line 66"/>
          <p:cNvSpPr>
            <a:spLocks noChangeShapeType="1"/>
          </p:cNvSpPr>
          <p:nvPr/>
        </p:nvSpPr>
        <p:spPr bwMode="auto">
          <a:xfrm flipV="1">
            <a:off x="7772400" y="2590800"/>
            <a:ext cx="1258888" cy="701675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2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913812" cy="6096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+mj-ea"/>
              </a:rPr>
              <a:t>Web graph:  PageRank (Google)              </a:t>
            </a:r>
            <a:r>
              <a:rPr lang="en-US" sz="1800" i="0" smtClean="0">
                <a:solidFill>
                  <a:srgbClr val="075DCF"/>
                </a:solidFill>
                <a:effectLst/>
                <a:ea typeface="+mj-ea"/>
              </a:rPr>
              <a:t>[Brin, Page]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819400"/>
            <a:ext cx="8724900" cy="3657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Arial" charset="0"/>
              </a:rPr>
              <a:t>Markov process:  follow a random link most of the time; </a:t>
            </a:r>
            <a:br>
              <a:rPr lang="en-US">
                <a:solidFill>
                  <a:schemeClr val="tx1"/>
                </a:solidFill>
                <a:latin typeface="Arial" charset="0"/>
              </a:rPr>
            </a:br>
            <a:r>
              <a:rPr lang="en-US">
                <a:solidFill>
                  <a:schemeClr val="tx1"/>
                </a:solidFill>
                <a:latin typeface="Arial" charset="0"/>
              </a:rPr>
              <a:t>otherwise, go to any page at random.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Arial" charset="0"/>
              </a:rPr>
              <a:t>Importance = stationary distribution of Markov process.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Arial" charset="0"/>
              </a:rPr>
              <a:t>Transition matrix is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p*A + (1-p)*ones(size(A))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, </a:t>
            </a:r>
            <a:br>
              <a:rPr lang="en-US">
                <a:solidFill>
                  <a:schemeClr val="tx1"/>
                </a:solidFill>
                <a:latin typeface="Arial" charset="0"/>
              </a:rPr>
            </a:br>
            <a:r>
              <a:rPr lang="en-US">
                <a:solidFill>
                  <a:schemeClr val="tx1"/>
                </a:solidFill>
                <a:latin typeface="Arial" charset="0"/>
              </a:rPr>
              <a:t>scaled so each column sums to 1.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Arial" charset="0"/>
              </a:rPr>
              <a:t>Importance of page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i 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is the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-th entry in the principal eigenvector of the transition matrix.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But the matrix is 1,000,000,000,000 by 1,000,000,000,000.</a:t>
            </a:r>
            <a:endParaRPr lang="en-US" sz="28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0" y="1371600"/>
            <a:ext cx="4419600" cy="10668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7" tIns="44450" rIns="90487" bIns="44450"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en-US" sz="2400">
                <a:solidFill>
                  <a:schemeClr val="hlink"/>
                </a:solidFill>
                <a:latin typeface="Arial" charset="0"/>
              </a:rPr>
              <a:t>An important page is one that many important pages point to.</a:t>
            </a: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1066800" y="1371600"/>
            <a:ext cx="3052763" cy="1189038"/>
            <a:chOff x="672" y="864"/>
            <a:chExt cx="1923" cy="749"/>
          </a:xfrm>
        </p:grpSpPr>
        <p:sp>
          <p:nvSpPr>
            <p:cNvPr id="7174" name="Line 6"/>
            <p:cNvSpPr>
              <a:spLocks noChangeAspect="1" noChangeShapeType="1"/>
            </p:cNvSpPr>
            <p:nvPr/>
          </p:nvSpPr>
          <p:spPr bwMode="auto">
            <a:xfrm>
              <a:off x="732" y="924"/>
              <a:ext cx="1011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Line 7"/>
            <p:cNvSpPr>
              <a:spLocks noChangeAspect="1" noChangeShapeType="1"/>
            </p:cNvSpPr>
            <p:nvPr/>
          </p:nvSpPr>
          <p:spPr bwMode="auto">
            <a:xfrm flipV="1">
              <a:off x="792" y="1272"/>
              <a:ext cx="936" cy="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Line 8"/>
            <p:cNvSpPr>
              <a:spLocks noChangeAspect="1" noChangeShapeType="1"/>
            </p:cNvSpPr>
            <p:nvPr/>
          </p:nvSpPr>
          <p:spPr bwMode="auto">
            <a:xfrm flipH="1">
              <a:off x="1082" y="1268"/>
              <a:ext cx="658" cy="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Line 9"/>
            <p:cNvSpPr>
              <a:spLocks noChangeAspect="1" noChangeShapeType="1"/>
            </p:cNvSpPr>
            <p:nvPr/>
          </p:nvSpPr>
          <p:spPr bwMode="auto">
            <a:xfrm flipH="1">
              <a:off x="1738" y="944"/>
              <a:ext cx="790" cy="3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Oval 10"/>
            <p:cNvSpPr>
              <a:spLocks noChangeAspect="1" noChangeArrowheads="1"/>
            </p:cNvSpPr>
            <p:nvPr/>
          </p:nvSpPr>
          <p:spPr bwMode="auto">
            <a:xfrm>
              <a:off x="2465" y="874"/>
              <a:ext cx="130" cy="1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Oval 11"/>
            <p:cNvSpPr>
              <a:spLocks noChangeAspect="1" noChangeArrowheads="1"/>
            </p:cNvSpPr>
            <p:nvPr/>
          </p:nvSpPr>
          <p:spPr bwMode="auto">
            <a:xfrm>
              <a:off x="672" y="864"/>
              <a:ext cx="130" cy="1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Oval 12"/>
            <p:cNvSpPr>
              <a:spLocks noChangeAspect="1" noChangeArrowheads="1"/>
            </p:cNvSpPr>
            <p:nvPr/>
          </p:nvSpPr>
          <p:spPr bwMode="auto">
            <a:xfrm>
              <a:off x="732" y="1283"/>
              <a:ext cx="130" cy="1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Oval 13"/>
            <p:cNvSpPr>
              <a:spLocks noChangeAspect="1" noChangeArrowheads="1"/>
            </p:cNvSpPr>
            <p:nvPr/>
          </p:nvSpPr>
          <p:spPr bwMode="auto">
            <a:xfrm>
              <a:off x="1022" y="1483"/>
              <a:ext cx="130" cy="1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Line 14"/>
            <p:cNvSpPr>
              <a:spLocks noChangeAspect="1" noChangeShapeType="1"/>
            </p:cNvSpPr>
            <p:nvPr/>
          </p:nvSpPr>
          <p:spPr bwMode="auto">
            <a:xfrm flipH="1">
              <a:off x="1230" y="1386"/>
              <a:ext cx="21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15"/>
            <p:cNvSpPr>
              <a:spLocks noChangeAspect="1" noChangeShapeType="1"/>
            </p:cNvSpPr>
            <p:nvPr/>
          </p:nvSpPr>
          <p:spPr bwMode="auto">
            <a:xfrm flipH="1">
              <a:off x="957" y="1306"/>
              <a:ext cx="359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16"/>
            <p:cNvSpPr>
              <a:spLocks noChangeAspect="1" noChangeShapeType="1"/>
            </p:cNvSpPr>
            <p:nvPr/>
          </p:nvSpPr>
          <p:spPr bwMode="auto">
            <a:xfrm flipH="1" flipV="1">
              <a:off x="934" y="991"/>
              <a:ext cx="422" cy="1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17"/>
            <p:cNvSpPr>
              <a:spLocks noChangeAspect="1" noChangeShapeType="1"/>
            </p:cNvSpPr>
            <p:nvPr/>
          </p:nvSpPr>
          <p:spPr bwMode="auto">
            <a:xfrm flipV="1">
              <a:off x="2052" y="1049"/>
              <a:ext cx="223" cy="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spect="1" noChangeArrowheads="1"/>
            </p:cNvSpPr>
            <p:nvPr/>
          </p:nvSpPr>
          <p:spPr bwMode="auto">
            <a:xfrm>
              <a:off x="2106" y="1353"/>
              <a:ext cx="129" cy="1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Line 19"/>
            <p:cNvSpPr>
              <a:spLocks noChangeAspect="1" noChangeShapeType="1"/>
            </p:cNvSpPr>
            <p:nvPr/>
          </p:nvSpPr>
          <p:spPr bwMode="auto">
            <a:xfrm>
              <a:off x="1861" y="1313"/>
              <a:ext cx="250" cy="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20"/>
            <p:cNvSpPr>
              <a:spLocks noChangeAspect="1" noChangeShapeType="1"/>
            </p:cNvSpPr>
            <p:nvPr/>
          </p:nvSpPr>
          <p:spPr bwMode="auto">
            <a:xfrm>
              <a:off x="1738" y="1267"/>
              <a:ext cx="42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Oval 21"/>
            <p:cNvSpPr>
              <a:spLocks noChangeAspect="1" noChangeArrowheads="1"/>
            </p:cNvSpPr>
            <p:nvPr/>
          </p:nvSpPr>
          <p:spPr bwMode="auto">
            <a:xfrm>
              <a:off x="1676" y="1204"/>
              <a:ext cx="130" cy="12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914400"/>
          </a:xfrm>
        </p:spPr>
        <p:txBody>
          <a:bodyPr/>
          <a:lstStyle/>
          <a:p>
            <a:pPr marL="25400">
              <a:tabLst>
                <a:tab pos="1270000" algn="l"/>
              </a:tabLst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 Page Rank Matrix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120775"/>
            <a:ext cx="4264025" cy="4983163"/>
          </a:xfrm>
          <a:noFill/>
        </p:spPr>
        <p:txBody>
          <a:bodyPr/>
          <a:lstStyle/>
          <a:p>
            <a:pPr marL="25400" indent="0">
              <a:tabLst>
                <a:tab pos="876300" algn="l"/>
              </a:tabLst>
            </a:pPr>
            <a:r>
              <a:rPr lang="en-US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Importance ranking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of web pages</a:t>
            </a:r>
          </a:p>
          <a:p>
            <a:pPr marL="25400" indent="0">
              <a:tabLst>
                <a:tab pos="876300" algn="l"/>
              </a:tabLst>
            </a:pPr>
            <a:endParaRPr lang="en-US" sz="2000">
              <a:latin typeface="Arial" charset="0"/>
            </a:endParaRPr>
          </a:p>
          <a:p>
            <a:pPr marL="25400" indent="0">
              <a:tabLst>
                <a:tab pos="876300" algn="l"/>
              </a:tabLst>
            </a:pPr>
            <a:r>
              <a:rPr lang="en-US" sz="2000">
                <a:latin typeface="Arial" charset="0"/>
              </a:rPr>
              <a:t>Stationary distribution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of a Markov chain</a:t>
            </a:r>
          </a:p>
          <a:p>
            <a:pPr marL="25400" indent="0">
              <a:tabLst>
                <a:tab pos="876300" algn="l"/>
              </a:tabLst>
            </a:pPr>
            <a:endParaRPr lang="en-US" sz="2000">
              <a:latin typeface="Arial" charset="0"/>
            </a:endParaRPr>
          </a:p>
          <a:p>
            <a:pPr marL="25400" indent="0">
              <a:tabLst>
                <a:tab pos="876300" algn="l"/>
              </a:tabLst>
            </a:pPr>
            <a:r>
              <a:rPr lang="en-US" sz="2000">
                <a:latin typeface="Arial" charset="0"/>
              </a:rPr>
              <a:t>Power method: matvec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and vector arithmetic</a:t>
            </a:r>
          </a:p>
          <a:p>
            <a:pPr marL="25400" indent="0">
              <a:buFontTx/>
              <a:buNone/>
              <a:tabLst>
                <a:tab pos="876300" algn="l"/>
              </a:tabLst>
            </a:pPr>
            <a:endParaRPr lang="en-US" sz="2000">
              <a:latin typeface="Arial" charset="0"/>
            </a:endParaRPr>
          </a:p>
          <a:p>
            <a:pPr marL="25400" indent="0">
              <a:tabLst>
                <a:tab pos="876300" algn="l"/>
              </a:tabLst>
            </a:pPr>
            <a:r>
              <a:rPr lang="en-US" sz="2000">
                <a:latin typeface="Arial" charset="0"/>
              </a:rPr>
              <a:t>Matlab*P page ranking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demo (from SC</a:t>
            </a:r>
            <a:r>
              <a:rPr lang="ja-JP" altLang="en-US" sz="2000">
                <a:latin typeface="Arial" charset="0"/>
              </a:rPr>
              <a:t>’</a:t>
            </a:r>
            <a:r>
              <a:rPr lang="en-US" sz="2000">
                <a:latin typeface="Arial" charset="0"/>
              </a:rPr>
              <a:t>03) on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a web crawl of mit.edu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(170,000 pages)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1577975"/>
            <a:ext cx="4227512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9788" cy="684213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Social Network Analysis in Matlab: 1993</a:t>
            </a:r>
          </a:p>
        </p:txBody>
      </p:sp>
      <p:pic>
        <p:nvPicPr>
          <p:cNvPr id="9219" name="Picture 3" descr="househo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650"/>
            <a:ext cx="75088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653213" y="1652588"/>
            <a:ext cx="24907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45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Co-author graph </a:t>
            </a:r>
            <a:br>
              <a:rPr lang="en-US" sz="2400">
                <a:solidFill>
                  <a:srgbClr val="FF0000"/>
                </a:solidFill>
                <a:latin typeface="Arial" charset="0"/>
              </a:rPr>
            </a:br>
            <a:r>
              <a:rPr lang="en-US" sz="2400">
                <a:solidFill>
                  <a:srgbClr val="FF0000"/>
                </a:solidFill>
                <a:latin typeface="Arial" charset="0"/>
              </a:rPr>
              <a:t>from 1993 </a:t>
            </a:r>
            <a:br>
              <a:rPr lang="en-US" sz="2400">
                <a:solidFill>
                  <a:srgbClr val="FF0000"/>
                </a:solidFill>
                <a:latin typeface="Arial" charset="0"/>
              </a:rPr>
            </a:br>
            <a:r>
              <a:rPr lang="en-US" sz="2400">
                <a:solidFill>
                  <a:srgbClr val="FF0000"/>
                </a:solidFill>
                <a:latin typeface="Arial" charset="0"/>
              </a:rPr>
              <a:t>Householder</a:t>
            </a:r>
            <a:br>
              <a:rPr lang="en-US" sz="2400">
                <a:solidFill>
                  <a:srgbClr val="FF0000"/>
                </a:solidFill>
                <a:latin typeface="Arial" charset="0"/>
              </a:rPr>
            </a:br>
            <a:r>
              <a:rPr lang="en-US" sz="2400">
                <a:solidFill>
                  <a:srgbClr val="FF0000"/>
                </a:solidFill>
                <a:latin typeface="Arial" charset="0"/>
              </a:rPr>
              <a:t>symposium</a:t>
            </a:r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489825" cy="420688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Social Network Analysis in Matlab: 1993</a:t>
            </a:r>
          </a:p>
        </p:txBody>
      </p:sp>
      <p:pic>
        <p:nvPicPr>
          <p:cNvPr id="10243" name="Picture 3" descr="adjac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" y="1843088"/>
            <a:ext cx="6148388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79913" y="1666875"/>
            <a:ext cx="5259387" cy="3843338"/>
          </a:xfr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en-US" sz="2000" b="1">
                <a:latin typeface="Courier New" charset="0"/>
              </a:rPr>
              <a:t>       </a:t>
            </a:r>
            <a:r>
              <a:rPr lang="en-US" b="1">
                <a:latin typeface="Arial" charset="0"/>
              </a:rPr>
              <a:t>Which author has</a:t>
            </a:r>
            <a:br>
              <a:rPr lang="en-US" b="1">
                <a:latin typeface="Arial" charset="0"/>
              </a:rPr>
            </a:br>
            <a:r>
              <a:rPr lang="en-US" sz="1000" b="1">
                <a:latin typeface="Arial" charset="0"/>
              </a:rPr>
              <a:t/>
            </a:r>
            <a:br>
              <a:rPr lang="en-US" sz="1000" b="1">
                <a:latin typeface="Arial" charset="0"/>
              </a:rPr>
            </a:br>
            <a:r>
              <a:rPr lang="en-US" b="1">
                <a:latin typeface="Arial" charset="0"/>
              </a:rPr>
              <a:t>the most collaborators?</a:t>
            </a:r>
            <a:endParaRPr lang="en-US" b="1">
              <a:latin typeface="Courier New" charset="0"/>
            </a:endParaRPr>
          </a:p>
          <a:p>
            <a:pPr>
              <a:lnSpc>
                <a:spcPct val="55000"/>
              </a:lnSpc>
              <a:buFontTx/>
              <a:buNone/>
            </a:pPr>
            <a:endParaRPr lang="en-US" sz="2000" b="1">
              <a:latin typeface="Courier New" charset="0"/>
            </a:endParaRPr>
          </a:p>
          <a:p>
            <a:pPr>
              <a:lnSpc>
                <a:spcPct val="75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&gt;&gt;[count,author] = max(sum(A))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  count = 32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  author = 1</a:t>
            </a:r>
          </a:p>
          <a:p>
            <a:pPr>
              <a:lnSpc>
                <a:spcPct val="75000"/>
              </a:lnSpc>
              <a:buFontTx/>
              <a:buNone/>
            </a:pPr>
            <a:endParaRPr lang="en-US" sz="2000" b="1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75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&gt;&gt;name(author,:)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  ans = Golub</a:t>
            </a:r>
            <a:r>
              <a:rPr lang="en-US" sz="2000">
                <a:solidFill>
                  <a:srgbClr val="FF0000"/>
                </a:solidFill>
                <a:latin typeface="Courier New" charset="0"/>
              </a:rPr>
              <a:t> </a:t>
            </a:r>
            <a:endParaRPr lang="en-US" sz="2000" b="1">
              <a:solidFill>
                <a:srgbClr val="FF0000"/>
              </a:solidFill>
              <a:latin typeface="Courier New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46075" y="1473200"/>
            <a:ext cx="379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5000"/>
              </a:spcBef>
            </a:pPr>
            <a:r>
              <a:rPr lang="en-US" sz="2400" b="1" u="sng">
                <a:solidFill>
                  <a:srgbClr val="FF0000"/>
                </a:solidFill>
                <a:latin typeface="Arial" charset="0"/>
              </a:rPr>
              <a:t>Sparse Adjacency Matrix</a:t>
            </a:r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489825" cy="420688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Social Network Analysis in Matlab: 1993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1238250"/>
            <a:ext cx="8440737" cy="54133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latin typeface="Arial" charset="0"/>
              </a:rPr>
              <a:t>Have Gene Golub and Cleve Moler ever been coauthors?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  &gt;&gt; A(Golub,Moler)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  ans = 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latin typeface="Arial" charset="0"/>
              </a:rPr>
              <a:t>No.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latin typeface="Arial" charset="0"/>
              </a:rPr>
              <a:t>But how many coauthors do they have in common?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  &gt;&gt; AA = A^2;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  &gt;&gt; AA(Golub,Moler)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  ans = 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latin typeface="Arial" charset="0"/>
              </a:rPr>
              <a:t>And who are those common coauthors?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  &gt;&gt; name( find ( A(:,Golub) .* A(:,Moler) ), :)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  ans =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  Wilkinson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  VanLoan</a:t>
            </a:r>
            <a:r>
              <a:rPr lang="en-US" sz="2000">
                <a:latin typeface="Courier New" charset="0"/>
              </a:rPr>
              <a:t>             </a:t>
            </a:r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688388" cy="71755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Breadth-First Search: Sparse mat * vec</a:t>
            </a:r>
          </a:p>
        </p:txBody>
      </p:sp>
      <p:sp>
        <p:nvSpPr>
          <p:cNvPr id="31747" name="Oval 4"/>
          <p:cNvSpPr>
            <a:spLocks noChangeAspect="1" noChangeArrowheads="1"/>
          </p:cNvSpPr>
          <p:nvPr/>
        </p:nvSpPr>
        <p:spPr bwMode="auto">
          <a:xfrm>
            <a:off x="4194175" y="194627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5"/>
          <p:cNvSpPr>
            <a:spLocks noChangeAspect="1" noChangeArrowheads="1"/>
          </p:cNvSpPr>
          <p:nvPr/>
        </p:nvSpPr>
        <p:spPr bwMode="auto">
          <a:xfrm>
            <a:off x="4129088" y="1227138"/>
            <a:ext cx="258762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Oval 6"/>
          <p:cNvSpPr>
            <a:spLocks noChangeAspect="1" noChangeArrowheads="1"/>
          </p:cNvSpPr>
          <p:nvPr/>
        </p:nvSpPr>
        <p:spPr bwMode="auto">
          <a:xfrm>
            <a:off x="4194175" y="2928938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Oval 7"/>
          <p:cNvSpPr>
            <a:spLocks noChangeAspect="1" noChangeArrowheads="1"/>
          </p:cNvSpPr>
          <p:nvPr/>
        </p:nvSpPr>
        <p:spPr bwMode="auto">
          <a:xfrm>
            <a:off x="4194175" y="129222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Oval 8"/>
          <p:cNvSpPr>
            <a:spLocks noChangeAspect="1" noChangeArrowheads="1"/>
          </p:cNvSpPr>
          <p:nvPr/>
        </p:nvSpPr>
        <p:spPr bwMode="auto">
          <a:xfrm>
            <a:off x="4194175" y="161925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Oval 9"/>
          <p:cNvSpPr>
            <a:spLocks noChangeAspect="1" noChangeArrowheads="1"/>
          </p:cNvSpPr>
          <p:nvPr/>
        </p:nvSpPr>
        <p:spPr bwMode="auto">
          <a:xfrm>
            <a:off x="4194175" y="2274888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Oval 10"/>
          <p:cNvSpPr>
            <a:spLocks noChangeAspect="1" noChangeArrowheads="1"/>
          </p:cNvSpPr>
          <p:nvPr/>
        </p:nvSpPr>
        <p:spPr bwMode="auto">
          <a:xfrm>
            <a:off x="4194175" y="2601913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Oval 11"/>
          <p:cNvSpPr>
            <a:spLocks noChangeAspect="1" noChangeArrowheads="1"/>
          </p:cNvSpPr>
          <p:nvPr/>
        </p:nvSpPr>
        <p:spPr bwMode="auto">
          <a:xfrm>
            <a:off x="4194175" y="325755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Rectangle 12"/>
          <p:cNvSpPr>
            <a:spLocks noChangeAspect="1" noChangeArrowheads="1"/>
          </p:cNvSpPr>
          <p:nvPr/>
        </p:nvSpPr>
        <p:spPr bwMode="auto">
          <a:xfrm>
            <a:off x="3136900" y="1227138"/>
            <a:ext cx="258763" cy="22336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3086100" y="35052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Times" charset="0"/>
              </a:rPr>
              <a:t>x</a:t>
            </a:r>
          </a:p>
        </p:txBody>
      </p:sp>
      <p:sp>
        <p:nvSpPr>
          <p:cNvPr id="31757" name="Text Box 14"/>
          <p:cNvSpPr txBox="1">
            <a:spLocks noChangeArrowheads="1"/>
          </p:cNvSpPr>
          <p:nvPr/>
        </p:nvSpPr>
        <p:spPr bwMode="auto">
          <a:xfrm>
            <a:off x="3962400" y="3505200"/>
            <a:ext cx="782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Times" charset="0"/>
              </a:rPr>
              <a:t>A</a:t>
            </a:r>
            <a:r>
              <a:rPr lang="en-US" sz="3200" baseline="30000">
                <a:solidFill>
                  <a:schemeClr val="bg1"/>
                </a:solidFill>
                <a:latin typeface="Times" charset="0"/>
              </a:rPr>
              <a:t>T</a:t>
            </a:r>
            <a:r>
              <a:rPr lang="en-US">
                <a:solidFill>
                  <a:schemeClr val="bg1"/>
                </a:solidFill>
                <a:latin typeface="Times" charset="0"/>
              </a:rPr>
              <a:t>x</a:t>
            </a:r>
          </a:p>
        </p:txBody>
      </p:sp>
      <p:grpSp>
        <p:nvGrpSpPr>
          <p:cNvPr id="31758" name="Group 15"/>
          <p:cNvGrpSpPr>
            <a:grpSpLocks/>
          </p:cNvGrpSpPr>
          <p:nvPr/>
        </p:nvGrpSpPr>
        <p:grpSpPr bwMode="auto">
          <a:xfrm>
            <a:off x="3201988" y="1292225"/>
            <a:ext cx="136525" cy="2101850"/>
            <a:chOff x="2017" y="814"/>
            <a:chExt cx="86" cy="1324"/>
          </a:xfrm>
        </p:grpSpPr>
        <p:sp>
          <p:nvSpPr>
            <p:cNvPr id="31858" name="Oval 16"/>
            <p:cNvSpPr>
              <a:spLocks noChangeAspect="1" noChangeArrowheads="1"/>
            </p:cNvSpPr>
            <p:nvPr/>
          </p:nvSpPr>
          <p:spPr bwMode="auto">
            <a:xfrm>
              <a:off x="2017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9" name="Oval 17"/>
            <p:cNvSpPr>
              <a:spLocks noChangeAspect="1" noChangeArrowheads="1"/>
            </p:cNvSpPr>
            <p:nvPr/>
          </p:nvSpPr>
          <p:spPr bwMode="auto">
            <a:xfrm>
              <a:off x="2017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0" name="Oval 18"/>
            <p:cNvSpPr>
              <a:spLocks noChangeAspect="1" noChangeArrowheads="1"/>
            </p:cNvSpPr>
            <p:nvPr/>
          </p:nvSpPr>
          <p:spPr bwMode="auto">
            <a:xfrm>
              <a:off x="2017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1" name="Oval 19"/>
            <p:cNvSpPr>
              <a:spLocks noChangeAspect="1" noChangeArrowheads="1"/>
            </p:cNvSpPr>
            <p:nvPr/>
          </p:nvSpPr>
          <p:spPr bwMode="auto">
            <a:xfrm>
              <a:off x="2017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2" name="Oval 20"/>
            <p:cNvSpPr>
              <a:spLocks noChangeAspect="1" noChangeArrowheads="1"/>
            </p:cNvSpPr>
            <p:nvPr/>
          </p:nvSpPr>
          <p:spPr bwMode="auto">
            <a:xfrm>
              <a:off x="2017" y="1433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3" name="Oval 21"/>
            <p:cNvSpPr>
              <a:spLocks noChangeAspect="1" noChangeArrowheads="1"/>
            </p:cNvSpPr>
            <p:nvPr/>
          </p:nvSpPr>
          <p:spPr bwMode="auto">
            <a:xfrm>
              <a:off x="2017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4" name="Oval 22"/>
            <p:cNvSpPr>
              <a:spLocks noChangeAspect="1" noChangeArrowheads="1"/>
            </p:cNvSpPr>
            <p:nvPr/>
          </p:nvSpPr>
          <p:spPr bwMode="auto">
            <a:xfrm>
              <a:off x="2017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59" name="Group 23"/>
          <p:cNvGrpSpPr>
            <a:grpSpLocks/>
          </p:cNvGrpSpPr>
          <p:nvPr/>
        </p:nvGrpSpPr>
        <p:grpSpPr bwMode="auto">
          <a:xfrm>
            <a:off x="5638800" y="1066800"/>
            <a:ext cx="3130550" cy="2324100"/>
            <a:chOff x="3552" y="672"/>
            <a:chExt cx="1972" cy="1464"/>
          </a:xfrm>
        </p:grpSpPr>
        <p:grpSp>
          <p:nvGrpSpPr>
            <p:cNvPr id="31808" name="Group 24"/>
            <p:cNvGrpSpPr>
              <a:grpSpLocks/>
            </p:cNvGrpSpPr>
            <p:nvPr/>
          </p:nvGrpSpPr>
          <p:grpSpPr bwMode="auto">
            <a:xfrm>
              <a:off x="3609" y="879"/>
              <a:ext cx="152" cy="513"/>
              <a:chOff x="2776" y="1167"/>
              <a:chExt cx="152" cy="513"/>
            </a:xfrm>
          </p:grpSpPr>
          <p:sp>
            <p:nvSpPr>
              <p:cNvPr id="31856" name="Line 2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7" name="Freeform 2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09" name="Group 27"/>
            <p:cNvGrpSpPr>
              <a:grpSpLocks/>
            </p:cNvGrpSpPr>
            <p:nvPr/>
          </p:nvGrpSpPr>
          <p:grpSpPr bwMode="auto">
            <a:xfrm flipH="1" flipV="1">
              <a:off x="3785" y="879"/>
              <a:ext cx="152" cy="513"/>
              <a:chOff x="2776" y="1167"/>
              <a:chExt cx="152" cy="513"/>
            </a:xfrm>
          </p:grpSpPr>
          <p:sp>
            <p:nvSpPr>
              <p:cNvPr id="31854" name="Line 2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5" name="Freeform 2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10" name="Group 30"/>
            <p:cNvGrpSpPr>
              <a:grpSpLocks/>
            </p:cNvGrpSpPr>
            <p:nvPr/>
          </p:nvGrpSpPr>
          <p:grpSpPr bwMode="auto">
            <a:xfrm>
              <a:off x="3761" y="740"/>
              <a:ext cx="777" cy="133"/>
              <a:chOff x="2928" y="1028"/>
              <a:chExt cx="777" cy="133"/>
            </a:xfrm>
          </p:grpSpPr>
          <p:sp>
            <p:nvSpPr>
              <p:cNvPr id="31852" name="Line 3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3" name="Freeform 3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811" name="Oval 33"/>
            <p:cNvSpPr>
              <a:spLocks noChangeAspect="1" noChangeArrowheads="1"/>
            </p:cNvSpPr>
            <p:nvPr/>
          </p:nvSpPr>
          <p:spPr bwMode="auto">
            <a:xfrm>
              <a:off x="3713" y="816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31812" name="Group 34"/>
            <p:cNvGrpSpPr>
              <a:grpSpLocks/>
            </p:cNvGrpSpPr>
            <p:nvPr/>
          </p:nvGrpSpPr>
          <p:grpSpPr bwMode="auto">
            <a:xfrm>
              <a:off x="3767" y="1403"/>
              <a:ext cx="777" cy="523"/>
              <a:chOff x="2934" y="1691"/>
              <a:chExt cx="777" cy="523"/>
            </a:xfrm>
          </p:grpSpPr>
          <p:sp>
            <p:nvSpPr>
              <p:cNvPr id="31850" name="Line 3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1" name="Freeform 3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813" name="Text Box 37"/>
            <p:cNvSpPr txBox="1">
              <a:spLocks noChangeArrowheads="1"/>
            </p:cNvSpPr>
            <p:nvPr/>
          </p:nvSpPr>
          <p:spPr bwMode="auto">
            <a:xfrm>
              <a:off x="3589" y="67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814" name="Text Box 38"/>
            <p:cNvSpPr txBox="1">
              <a:spLocks noChangeArrowheads="1"/>
            </p:cNvSpPr>
            <p:nvPr/>
          </p:nvSpPr>
          <p:spPr bwMode="auto">
            <a:xfrm>
              <a:off x="4545" y="67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1815" name="Text Box 39"/>
            <p:cNvSpPr txBox="1">
              <a:spLocks noChangeArrowheads="1"/>
            </p:cNvSpPr>
            <p:nvPr/>
          </p:nvSpPr>
          <p:spPr bwMode="auto">
            <a:xfrm>
              <a:off x="3601" y="192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1816" name="Text Box 40"/>
            <p:cNvSpPr txBox="1">
              <a:spLocks noChangeArrowheads="1"/>
            </p:cNvSpPr>
            <p:nvPr/>
          </p:nvSpPr>
          <p:spPr bwMode="auto">
            <a:xfrm>
              <a:off x="3552" y="129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1817" name="Text Box 41"/>
            <p:cNvSpPr txBox="1">
              <a:spLocks noChangeArrowheads="1"/>
            </p:cNvSpPr>
            <p:nvPr/>
          </p:nvSpPr>
          <p:spPr bwMode="auto">
            <a:xfrm>
              <a:off x="4557" y="134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1818" name="Oval 42"/>
            <p:cNvSpPr>
              <a:spLocks noChangeAspect="1" noChangeArrowheads="1"/>
            </p:cNvSpPr>
            <p:nvPr/>
          </p:nvSpPr>
          <p:spPr bwMode="auto">
            <a:xfrm>
              <a:off x="4481" y="1872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9" name="Oval 43"/>
            <p:cNvSpPr>
              <a:spLocks noChangeAspect="1" noChangeArrowheads="1"/>
            </p:cNvSpPr>
            <p:nvPr/>
          </p:nvSpPr>
          <p:spPr bwMode="auto">
            <a:xfrm>
              <a:off x="4481" y="816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0" name="Oval 44"/>
            <p:cNvSpPr>
              <a:spLocks noChangeAspect="1" noChangeArrowheads="1"/>
            </p:cNvSpPr>
            <p:nvPr/>
          </p:nvSpPr>
          <p:spPr bwMode="auto">
            <a:xfrm>
              <a:off x="4481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1" name="Oval 45"/>
            <p:cNvSpPr>
              <a:spLocks noChangeAspect="1" noChangeArrowheads="1"/>
            </p:cNvSpPr>
            <p:nvPr/>
          </p:nvSpPr>
          <p:spPr bwMode="auto">
            <a:xfrm>
              <a:off x="5249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822" name="Group 46"/>
            <p:cNvGrpSpPr>
              <a:grpSpLocks/>
            </p:cNvGrpSpPr>
            <p:nvPr/>
          </p:nvGrpSpPr>
          <p:grpSpPr bwMode="auto">
            <a:xfrm>
              <a:off x="4553" y="1276"/>
              <a:ext cx="777" cy="133"/>
              <a:chOff x="2928" y="1028"/>
              <a:chExt cx="777" cy="133"/>
            </a:xfrm>
          </p:grpSpPr>
          <p:sp>
            <p:nvSpPr>
              <p:cNvPr id="31848" name="Line 4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9" name="Freeform 4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23" name="Group 49"/>
            <p:cNvGrpSpPr>
              <a:grpSpLocks/>
            </p:cNvGrpSpPr>
            <p:nvPr/>
          </p:nvGrpSpPr>
          <p:grpSpPr bwMode="auto">
            <a:xfrm>
              <a:off x="3769" y="1808"/>
              <a:ext cx="777" cy="133"/>
              <a:chOff x="2928" y="1028"/>
              <a:chExt cx="777" cy="133"/>
            </a:xfrm>
          </p:grpSpPr>
          <p:sp>
            <p:nvSpPr>
              <p:cNvPr id="31846" name="Line 5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7" name="Freeform 5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24" name="Group 52"/>
            <p:cNvGrpSpPr>
              <a:grpSpLocks/>
            </p:cNvGrpSpPr>
            <p:nvPr/>
          </p:nvGrpSpPr>
          <p:grpSpPr bwMode="auto">
            <a:xfrm flipH="1" flipV="1">
              <a:off x="3757" y="1940"/>
              <a:ext cx="777" cy="133"/>
              <a:chOff x="2928" y="1028"/>
              <a:chExt cx="777" cy="133"/>
            </a:xfrm>
          </p:grpSpPr>
          <p:sp>
            <p:nvSpPr>
              <p:cNvPr id="31844" name="Line 5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5" name="Freeform 5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25" name="Group 55"/>
            <p:cNvGrpSpPr>
              <a:grpSpLocks/>
            </p:cNvGrpSpPr>
            <p:nvPr/>
          </p:nvGrpSpPr>
          <p:grpSpPr bwMode="auto">
            <a:xfrm flipH="1" flipV="1">
              <a:off x="3773" y="1404"/>
              <a:ext cx="777" cy="133"/>
              <a:chOff x="2928" y="1028"/>
              <a:chExt cx="777" cy="133"/>
            </a:xfrm>
          </p:grpSpPr>
          <p:sp>
            <p:nvSpPr>
              <p:cNvPr id="31842" name="Line 5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3" name="Freeform 5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26" name="Group 58"/>
            <p:cNvGrpSpPr>
              <a:grpSpLocks/>
            </p:cNvGrpSpPr>
            <p:nvPr/>
          </p:nvGrpSpPr>
          <p:grpSpPr bwMode="auto">
            <a:xfrm flipV="1">
              <a:off x="3605" y="1423"/>
              <a:ext cx="152" cy="513"/>
              <a:chOff x="2776" y="1167"/>
              <a:chExt cx="152" cy="513"/>
            </a:xfrm>
          </p:grpSpPr>
          <p:sp>
            <p:nvSpPr>
              <p:cNvPr id="31840" name="Line 5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1" name="Freeform 6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27" name="Group 61"/>
            <p:cNvGrpSpPr>
              <a:grpSpLocks/>
            </p:cNvGrpSpPr>
            <p:nvPr/>
          </p:nvGrpSpPr>
          <p:grpSpPr bwMode="auto">
            <a:xfrm flipH="1" flipV="1">
              <a:off x="4545" y="879"/>
              <a:ext cx="152" cy="513"/>
              <a:chOff x="2776" y="1167"/>
              <a:chExt cx="152" cy="513"/>
            </a:xfrm>
          </p:grpSpPr>
          <p:sp>
            <p:nvSpPr>
              <p:cNvPr id="31838" name="Line 6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9" name="Freeform 6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28" name="Group 64"/>
            <p:cNvGrpSpPr>
              <a:grpSpLocks/>
            </p:cNvGrpSpPr>
            <p:nvPr/>
          </p:nvGrpSpPr>
          <p:grpSpPr bwMode="auto">
            <a:xfrm>
              <a:off x="4538" y="1397"/>
              <a:ext cx="764" cy="543"/>
              <a:chOff x="3696" y="1680"/>
              <a:chExt cx="764" cy="543"/>
            </a:xfrm>
          </p:grpSpPr>
          <p:sp>
            <p:nvSpPr>
              <p:cNvPr id="31836" name="Line 6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7" name="Freeform 6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29" name="Group 67"/>
            <p:cNvGrpSpPr>
              <a:grpSpLocks/>
            </p:cNvGrpSpPr>
            <p:nvPr/>
          </p:nvGrpSpPr>
          <p:grpSpPr bwMode="auto">
            <a:xfrm>
              <a:off x="4559" y="882"/>
              <a:ext cx="764" cy="543"/>
              <a:chOff x="3726" y="1170"/>
              <a:chExt cx="764" cy="543"/>
            </a:xfrm>
          </p:grpSpPr>
          <p:sp>
            <p:nvSpPr>
              <p:cNvPr id="31834" name="Line 6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5" name="Freeform 6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830" name="Text Box 70"/>
            <p:cNvSpPr txBox="1">
              <a:spLocks noChangeArrowheads="1"/>
            </p:cNvSpPr>
            <p:nvPr/>
          </p:nvSpPr>
          <p:spPr bwMode="auto">
            <a:xfrm>
              <a:off x="4537" y="192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1831" name="Text Box 71"/>
            <p:cNvSpPr txBox="1">
              <a:spLocks noChangeArrowheads="1"/>
            </p:cNvSpPr>
            <p:nvPr/>
          </p:nvSpPr>
          <p:spPr bwMode="auto">
            <a:xfrm>
              <a:off x="5337" y="130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1832" name="Oval 72"/>
            <p:cNvSpPr>
              <a:spLocks noChangeAspect="1" noChangeArrowheads="1"/>
            </p:cNvSpPr>
            <p:nvPr/>
          </p:nvSpPr>
          <p:spPr bwMode="auto">
            <a:xfrm>
              <a:off x="3713" y="1344"/>
              <a:ext cx="120" cy="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3" name="Oval 73"/>
            <p:cNvSpPr>
              <a:spLocks noChangeAspect="1" noChangeArrowheads="1"/>
            </p:cNvSpPr>
            <p:nvPr/>
          </p:nvSpPr>
          <p:spPr bwMode="auto">
            <a:xfrm>
              <a:off x="3713" y="1872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60" name="Group 74"/>
          <p:cNvGrpSpPr>
            <a:grpSpLocks/>
          </p:cNvGrpSpPr>
          <p:nvPr/>
        </p:nvGrpSpPr>
        <p:grpSpPr bwMode="auto">
          <a:xfrm>
            <a:off x="685800" y="1227138"/>
            <a:ext cx="2230438" cy="2233612"/>
            <a:chOff x="432" y="773"/>
            <a:chExt cx="1405" cy="1407"/>
          </a:xfrm>
        </p:grpSpPr>
        <p:sp>
          <p:nvSpPr>
            <p:cNvPr id="31764" name="Oval 75"/>
            <p:cNvSpPr>
              <a:spLocks noChangeAspect="1" noChangeArrowheads="1"/>
            </p:cNvSpPr>
            <p:nvPr/>
          </p:nvSpPr>
          <p:spPr bwMode="auto">
            <a:xfrm>
              <a:off x="473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Rectangle 76"/>
            <p:cNvSpPr>
              <a:spLocks noChangeAspect="1" noChangeArrowheads="1"/>
            </p:cNvSpPr>
            <p:nvPr/>
          </p:nvSpPr>
          <p:spPr bwMode="auto">
            <a:xfrm>
              <a:off x="432" y="773"/>
              <a:ext cx="1405" cy="140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6" name="Oval 77"/>
            <p:cNvSpPr>
              <a:spLocks noChangeAspect="1" noChangeArrowheads="1"/>
            </p:cNvSpPr>
            <p:nvPr/>
          </p:nvSpPr>
          <p:spPr bwMode="auto">
            <a:xfrm>
              <a:off x="473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7" name="Oval 78"/>
            <p:cNvSpPr>
              <a:spLocks noChangeAspect="1" noChangeArrowheads="1"/>
            </p:cNvSpPr>
            <p:nvPr/>
          </p:nvSpPr>
          <p:spPr bwMode="auto">
            <a:xfrm>
              <a:off x="679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Oval 79"/>
            <p:cNvSpPr>
              <a:spLocks noChangeAspect="1" noChangeArrowheads="1"/>
            </p:cNvSpPr>
            <p:nvPr/>
          </p:nvSpPr>
          <p:spPr bwMode="auto">
            <a:xfrm>
              <a:off x="885" y="1845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Oval 80"/>
            <p:cNvSpPr>
              <a:spLocks noChangeAspect="1" noChangeArrowheads="1"/>
            </p:cNvSpPr>
            <p:nvPr/>
          </p:nvSpPr>
          <p:spPr bwMode="auto">
            <a:xfrm>
              <a:off x="1092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Oval 81"/>
            <p:cNvSpPr>
              <a:spLocks noChangeAspect="1" noChangeArrowheads="1"/>
            </p:cNvSpPr>
            <p:nvPr/>
          </p:nvSpPr>
          <p:spPr bwMode="auto">
            <a:xfrm>
              <a:off x="1298" y="1845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Oval 82"/>
            <p:cNvSpPr>
              <a:spLocks noChangeAspect="1" noChangeArrowheads="1"/>
            </p:cNvSpPr>
            <p:nvPr/>
          </p:nvSpPr>
          <p:spPr bwMode="auto">
            <a:xfrm>
              <a:off x="1504" y="1845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Oval 83"/>
            <p:cNvSpPr>
              <a:spLocks noChangeAspect="1" noChangeArrowheads="1"/>
            </p:cNvSpPr>
            <p:nvPr/>
          </p:nvSpPr>
          <p:spPr bwMode="auto">
            <a:xfrm>
              <a:off x="1711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Oval 84"/>
            <p:cNvSpPr>
              <a:spLocks noChangeAspect="1" noChangeArrowheads="1"/>
            </p:cNvSpPr>
            <p:nvPr/>
          </p:nvSpPr>
          <p:spPr bwMode="auto">
            <a:xfrm>
              <a:off x="473" y="814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Oval 85"/>
            <p:cNvSpPr>
              <a:spLocks noChangeAspect="1" noChangeArrowheads="1"/>
            </p:cNvSpPr>
            <p:nvPr/>
          </p:nvSpPr>
          <p:spPr bwMode="auto">
            <a:xfrm>
              <a:off x="885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Oval 86"/>
            <p:cNvSpPr>
              <a:spLocks noChangeAspect="1" noChangeArrowheads="1"/>
            </p:cNvSpPr>
            <p:nvPr/>
          </p:nvSpPr>
          <p:spPr bwMode="auto">
            <a:xfrm>
              <a:off x="1092" y="814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6" name="Oval 87"/>
            <p:cNvSpPr>
              <a:spLocks noChangeAspect="1" noChangeArrowheads="1"/>
            </p:cNvSpPr>
            <p:nvPr/>
          </p:nvSpPr>
          <p:spPr bwMode="auto">
            <a:xfrm>
              <a:off x="1298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Oval 88"/>
            <p:cNvSpPr>
              <a:spLocks noChangeAspect="1" noChangeArrowheads="1"/>
            </p:cNvSpPr>
            <p:nvPr/>
          </p:nvSpPr>
          <p:spPr bwMode="auto">
            <a:xfrm>
              <a:off x="1504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8" name="Oval 89"/>
            <p:cNvSpPr>
              <a:spLocks noChangeAspect="1" noChangeArrowheads="1"/>
            </p:cNvSpPr>
            <p:nvPr/>
          </p:nvSpPr>
          <p:spPr bwMode="auto">
            <a:xfrm>
              <a:off x="1711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Oval 90"/>
            <p:cNvSpPr>
              <a:spLocks noChangeAspect="1" noChangeArrowheads="1"/>
            </p:cNvSpPr>
            <p:nvPr/>
          </p:nvSpPr>
          <p:spPr bwMode="auto">
            <a:xfrm>
              <a:off x="473" y="1020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0" name="Oval 91"/>
            <p:cNvSpPr>
              <a:spLocks noChangeAspect="1" noChangeArrowheads="1"/>
            </p:cNvSpPr>
            <p:nvPr/>
          </p:nvSpPr>
          <p:spPr bwMode="auto">
            <a:xfrm>
              <a:off x="679" y="1020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Oval 92"/>
            <p:cNvSpPr>
              <a:spLocks noChangeAspect="1" noChangeArrowheads="1"/>
            </p:cNvSpPr>
            <p:nvPr/>
          </p:nvSpPr>
          <p:spPr bwMode="auto">
            <a:xfrm>
              <a:off x="885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2" name="Oval 93"/>
            <p:cNvSpPr>
              <a:spLocks noChangeAspect="1" noChangeArrowheads="1"/>
            </p:cNvSpPr>
            <p:nvPr/>
          </p:nvSpPr>
          <p:spPr bwMode="auto">
            <a:xfrm>
              <a:off x="1092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3" name="Oval 94"/>
            <p:cNvSpPr>
              <a:spLocks noChangeAspect="1" noChangeArrowheads="1"/>
            </p:cNvSpPr>
            <p:nvPr/>
          </p:nvSpPr>
          <p:spPr bwMode="auto">
            <a:xfrm>
              <a:off x="1504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4" name="Oval 95"/>
            <p:cNvSpPr>
              <a:spLocks noChangeAspect="1" noChangeArrowheads="1"/>
            </p:cNvSpPr>
            <p:nvPr/>
          </p:nvSpPr>
          <p:spPr bwMode="auto">
            <a:xfrm>
              <a:off x="679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5" name="Oval 96"/>
            <p:cNvSpPr>
              <a:spLocks noChangeAspect="1" noChangeArrowheads="1"/>
            </p:cNvSpPr>
            <p:nvPr/>
          </p:nvSpPr>
          <p:spPr bwMode="auto">
            <a:xfrm>
              <a:off x="885" y="12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6" name="Oval 97"/>
            <p:cNvSpPr>
              <a:spLocks noChangeAspect="1" noChangeArrowheads="1"/>
            </p:cNvSpPr>
            <p:nvPr/>
          </p:nvSpPr>
          <p:spPr bwMode="auto">
            <a:xfrm>
              <a:off x="1092" y="12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7" name="Oval 98"/>
            <p:cNvSpPr>
              <a:spLocks noChangeAspect="1" noChangeArrowheads="1"/>
            </p:cNvSpPr>
            <p:nvPr/>
          </p:nvSpPr>
          <p:spPr bwMode="auto">
            <a:xfrm>
              <a:off x="1298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Oval 99"/>
            <p:cNvSpPr>
              <a:spLocks noChangeAspect="1" noChangeArrowheads="1"/>
            </p:cNvSpPr>
            <p:nvPr/>
          </p:nvSpPr>
          <p:spPr bwMode="auto">
            <a:xfrm>
              <a:off x="1504" y="12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9" name="Oval 100"/>
            <p:cNvSpPr>
              <a:spLocks noChangeAspect="1" noChangeArrowheads="1"/>
            </p:cNvSpPr>
            <p:nvPr/>
          </p:nvSpPr>
          <p:spPr bwMode="auto">
            <a:xfrm>
              <a:off x="1711" y="12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0" name="Oval 101"/>
            <p:cNvSpPr>
              <a:spLocks noChangeAspect="1" noChangeArrowheads="1"/>
            </p:cNvSpPr>
            <p:nvPr/>
          </p:nvSpPr>
          <p:spPr bwMode="auto">
            <a:xfrm>
              <a:off x="473" y="1433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1" name="Oval 102"/>
            <p:cNvSpPr>
              <a:spLocks noChangeAspect="1" noChangeArrowheads="1"/>
            </p:cNvSpPr>
            <p:nvPr/>
          </p:nvSpPr>
          <p:spPr bwMode="auto">
            <a:xfrm>
              <a:off x="679" y="143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2" name="Oval 103"/>
            <p:cNvSpPr>
              <a:spLocks noChangeAspect="1" noChangeArrowheads="1"/>
            </p:cNvSpPr>
            <p:nvPr/>
          </p:nvSpPr>
          <p:spPr bwMode="auto">
            <a:xfrm>
              <a:off x="1092" y="1433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3" name="Oval 104"/>
            <p:cNvSpPr>
              <a:spLocks noChangeAspect="1" noChangeArrowheads="1"/>
            </p:cNvSpPr>
            <p:nvPr/>
          </p:nvSpPr>
          <p:spPr bwMode="auto">
            <a:xfrm>
              <a:off x="1298" y="143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4" name="Oval 105"/>
            <p:cNvSpPr>
              <a:spLocks noChangeAspect="1" noChangeArrowheads="1"/>
            </p:cNvSpPr>
            <p:nvPr/>
          </p:nvSpPr>
          <p:spPr bwMode="auto">
            <a:xfrm>
              <a:off x="1504" y="143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5" name="Oval 106"/>
            <p:cNvSpPr>
              <a:spLocks noChangeAspect="1" noChangeArrowheads="1"/>
            </p:cNvSpPr>
            <p:nvPr/>
          </p:nvSpPr>
          <p:spPr bwMode="auto">
            <a:xfrm>
              <a:off x="1711" y="1433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6" name="Oval 107"/>
            <p:cNvSpPr>
              <a:spLocks noChangeAspect="1" noChangeArrowheads="1"/>
            </p:cNvSpPr>
            <p:nvPr/>
          </p:nvSpPr>
          <p:spPr bwMode="auto">
            <a:xfrm>
              <a:off x="473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7" name="Oval 108"/>
            <p:cNvSpPr>
              <a:spLocks noChangeAspect="1" noChangeArrowheads="1"/>
            </p:cNvSpPr>
            <p:nvPr/>
          </p:nvSpPr>
          <p:spPr bwMode="auto">
            <a:xfrm>
              <a:off x="679" y="1639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8" name="Oval 109"/>
            <p:cNvSpPr>
              <a:spLocks noChangeAspect="1" noChangeArrowheads="1"/>
            </p:cNvSpPr>
            <p:nvPr/>
          </p:nvSpPr>
          <p:spPr bwMode="auto">
            <a:xfrm>
              <a:off x="885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9" name="Oval 110"/>
            <p:cNvSpPr>
              <a:spLocks noChangeAspect="1" noChangeArrowheads="1"/>
            </p:cNvSpPr>
            <p:nvPr/>
          </p:nvSpPr>
          <p:spPr bwMode="auto">
            <a:xfrm>
              <a:off x="1092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0" name="Oval 111"/>
            <p:cNvSpPr>
              <a:spLocks noChangeAspect="1" noChangeArrowheads="1"/>
            </p:cNvSpPr>
            <p:nvPr/>
          </p:nvSpPr>
          <p:spPr bwMode="auto">
            <a:xfrm>
              <a:off x="1298" y="1639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1" name="Oval 112"/>
            <p:cNvSpPr>
              <a:spLocks noChangeAspect="1" noChangeArrowheads="1"/>
            </p:cNvSpPr>
            <p:nvPr/>
          </p:nvSpPr>
          <p:spPr bwMode="auto">
            <a:xfrm>
              <a:off x="1711" y="1639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2" name="Oval 113"/>
            <p:cNvSpPr>
              <a:spLocks noChangeAspect="1" noChangeArrowheads="1"/>
            </p:cNvSpPr>
            <p:nvPr/>
          </p:nvSpPr>
          <p:spPr bwMode="auto">
            <a:xfrm>
              <a:off x="473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3" name="Oval 114"/>
            <p:cNvSpPr>
              <a:spLocks noChangeAspect="1" noChangeArrowheads="1"/>
            </p:cNvSpPr>
            <p:nvPr/>
          </p:nvSpPr>
          <p:spPr bwMode="auto">
            <a:xfrm>
              <a:off x="679" y="2052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4" name="Oval 115"/>
            <p:cNvSpPr>
              <a:spLocks noChangeAspect="1" noChangeArrowheads="1"/>
            </p:cNvSpPr>
            <p:nvPr/>
          </p:nvSpPr>
          <p:spPr bwMode="auto">
            <a:xfrm>
              <a:off x="885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5" name="Oval 116"/>
            <p:cNvSpPr>
              <a:spLocks noChangeAspect="1" noChangeArrowheads="1"/>
            </p:cNvSpPr>
            <p:nvPr/>
          </p:nvSpPr>
          <p:spPr bwMode="auto">
            <a:xfrm>
              <a:off x="1092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6" name="Oval 117"/>
            <p:cNvSpPr>
              <a:spLocks noChangeAspect="1" noChangeArrowheads="1"/>
            </p:cNvSpPr>
            <p:nvPr/>
          </p:nvSpPr>
          <p:spPr bwMode="auto">
            <a:xfrm>
              <a:off x="1504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7" name="Oval 118"/>
            <p:cNvSpPr>
              <a:spLocks noChangeAspect="1" noChangeArrowheads="1"/>
            </p:cNvSpPr>
            <p:nvPr/>
          </p:nvSpPr>
          <p:spPr bwMode="auto">
            <a:xfrm>
              <a:off x="1711" y="2052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61" name="Text Box 119"/>
          <p:cNvSpPr txBox="1">
            <a:spLocks noChangeArrowheads="1"/>
          </p:cNvSpPr>
          <p:nvPr/>
        </p:nvSpPr>
        <p:spPr bwMode="auto">
          <a:xfrm>
            <a:off x="1398588" y="3444875"/>
            <a:ext cx="641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r"/>
            <a:r>
              <a:rPr lang="en-US" sz="3200">
                <a:solidFill>
                  <a:srgbClr val="FF0000"/>
                </a:solidFill>
                <a:latin typeface="Times" charset="0"/>
              </a:rPr>
              <a:t>A</a:t>
            </a:r>
            <a:r>
              <a:rPr lang="en-US" sz="3200" baseline="30000">
                <a:solidFill>
                  <a:srgbClr val="FF0000"/>
                </a:solidFill>
                <a:latin typeface="Times" charset="0"/>
              </a:rPr>
              <a:t>T</a:t>
            </a:r>
          </a:p>
        </p:txBody>
      </p:sp>
      <p:sp>
        <p:nvSpPr>
          <p:cNvPr id="31762" name="Text Box 120"/>
          <p:cNvSpPr txBox="1">
            <a:spLocks noChangeArrowheads="1"/>
          </p:cNvSpPr>
          <p:nvPr/>
        </p:nvSpPr>
        <p:spPr bwMode="auto">
          <a:xfrm>
            <a:off x="3505200" y="2057400"/>
            <a:ext cx="48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Arial" charset="0"/>
                <a:sym typeface="Wingdings" charset="0"/>
              </a:rPr>
              <a:t></a:t>
            </a:r>
          </a:p>
        </p:txBody>
      </p:sp>
      <p:sp>
        <p:nvSpPr>
          <p:cNvPr id="31763" name="Rectangle 122"/>
          <p:cNvSpPr>
            <a:spLocks noGrp="1" noChangeArrowheads="1"/>
          </p:cNvSpPr>
          <p:nvPr>
            <p:ph type="body" idx="1"/>
          </p:nvPr>
        </p:nvSpPr>
        <p:spPr>
          <a:xfrm>
            <a:off x="325438" y="4418013"/>
            <a:ext cx="8818562" cy="1335087"/>
          </a:xfrm>
          <a:noFill/>
        </p:spPr>
        <p:txBody>
          <a:bodyPr/>
          <a:lstStyle/>
          <a:p>
            <a:r>
              <a:rPr lang="en-US">
                <a:latin typeface="Arial" charset="0"/>
              </a:rPr>
              <a:t>Multiply by adjacency matrix </a:t>
            </a:r>
            <a:r>
              <a:rPr lang="en-US">
                <a:latin typeface="Arial" charset="0"/>
                <a:sym typeface="Wingdings" charset="0"/>
              </a:rPr>
              <a:t> </a:t>
            </a:r>
            <a:r>
              <a:rPr lang="en-US">
                <a:latin typeface="Arial" charset="0"/>
              </a:rPr>
              <a:t>step to neighbor vertices</a:t>
            </a:r>
          </a:p>
          <a:p>
            <a:r>
              <a:rPr lang="en-US">
                <a:latin typeface="Arial" charset="0"/>
              </a:rPr>
              <a:t>Work-efficient implementation from sparse data structures</a:t>
            </a:r>
          </a:p>
          <a:p>
            <a:pPr>
              <a:lnSpc>
                <a:spcPct val="120000"/>
              </a:lnSpc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688388" cy="71755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Breadth-First Search: Sparse mat * vec</a:t>
            </a:r>
          </a:p>
        </p:txBody>
      </p:sp>
      <p:sp>
        <p:nvSpPr>
          <p:cNvPr id="32771" name="Oval 4"/>
          <p:cNvSpPr>
            <a:spLocks noChangeAspect="1" noChangeArrowheads="1"/>
          </p:cNvSpPr>
          <p:nvPr/>
        </p:nvSpPr>
        <p:spPr bwMode="auto">
          <a:xfrm>
            <a:off x="4194175" y="1946275"/>
            <a:ext cx="136525" cy="1365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5"/>
          <p:cNvSpPr>
            <a:spLocks noChangeAspect="1" noChangeArrowheads="1"/>
          </p:cNvSpPr>
          <p:nvPr/>
        </p:nvSpPr>
        <p:spPr bwMode="auto">
          <a:xfrm>
            <a:off x="4129088" y="1227138"/>
            <a:ext cx="258762" cy="22336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Oval 6"/>
          <p:cNvSpPr>
            <a:spLocks noChangeAspect="1" noChangeArrowheads="1"/>
          </p:cNvSpPr>
          <p:nvPr/>
        </p:nvSpPr>
        <p:spPr bwMode="auto">
          <a:xfrm>
            <a:off x="4194175" y="2928938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Oval 7"/>
          <p:cNvSpPr>
            <a:spLocks noChangeAspect="1" noChangeArrowheads="1"/>
          </p:cNvSpPr>
          <p:nvPr/>
        </p:nvSpPr>
        <p:spPr bwMode="auto">
          <a:xfrm>
            <a:off x="4194175" y="1292225"/>
            <a:ext cx="136525" cy="1365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8"/>
          <p:cNvSpPr>
            <a:spLocks noChangeAspect="1" noChangeArrowheads="1"/>
          </p:cNvSpPr>
          <p:nvPr/>
        </p:nvSpPr>
        <p:spPr bwMode="auto">
          <a:xfrm>
            <a:off x="4194175" y="161925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9"/>
          <p:cNvSpPr>
            <a:spLocks noChangeAspect="1" noChangeArrowheads="1"/>
          </p:cNvSpPr>
          <p:nvPr/>
        </p:nvSpPr>
        <p:spPr bwMode="auto">
          <a:xfrm>
            <a:off x="4194175" y="2274888"/>
            <a:ext cx="136525" cy="1365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Oval 10"/>
          <p:cNvSpPr>
            <a:spLocks noChangeAspect="1" noChangeArrowheads="1"/>
          </p:cNvSpPr>
          <p:nvPr/>
        </p:nvSpPr>
        <p:spPr bwMode="auto">
          <a:xfrm>
            <a:off x="4194175" y="2601913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Oval 11"/>
          <p:cNvSpPr>
            <a:spLocks noChangeAspect="1" noChangeArrowheads="1"/>
          </p:cNvSpPr>
          <p:nvPr/>
        </p:nvSpPr>
        <p:spPr bwMode="auto">
          <a:xfrm>
            <a:off x="4194175" y="325755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Rectangle 12"/>
          <p:cNvSpPr>
            <a:spLocks noChangeAspect="1" noChangeArrowheads="1"/>
          </p:cNvSpPr>
          <p:nvPr/>
        </p:nvSpPr>
        <p:spPr bwMode="auto">
          <a:xfrm>
            <a:off x="3136900" y="1227138"/>
            <a:ext cx="258763" cy="22336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Text Box 13"/>
          <p:cNvSpPr txBox="1">
            <a:spLocks noChangeArrowheads="1"/>
          </p:cNvSpPr>
          <p:nvPr/>
        </p:nvSpPr>
        <p:spPr bwMode="auto">
          <a:xfrm>
            <a:off x="3086100" y="35052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Times" charset="0"/>
              </a:rPr>
              <a:t>x</a:t>
            </a:r>
          </a:p>
        </p:txBody>
      </p:sp>
      <p:sp>
        <p:nvSpPr>
          <p:cNvPr id="32781" name="Text Box 14"/>
          <p:cNvSpPr txBox="1">
            <a:spLocks noChangeArrowheads="1"/>
          </p:cNvSpPr>
          <p:nvPr/>
        </p:nvSpPr>
        <p:spPr bwMode="auto">
          <a:xfrm>
            <a:off x="3962400" y="3505200"/>
            <a:ext cx="782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Times" charset="0"/>
              </a:rPr>
              <a:t>A</a:t>
            </a:r>
            <a:r>
              <a:rPr lang="en-US" sz="3200" baseline="30000">
                <a:solidFill>
                  <a:srgbClr val="FF0000"/>
                </a:solidFill>
                <a:latin typeface="Times" charset="0"/>
              </a:rPr>
              <a:t>T</a:t>
            </a:r>
            <a:r>
              <a:rPr lang="en-US">
                <a:solidFill>
                  <a:srgbClr val="FF0000"/>
                </a:solidFill>
                <a:latin typeface="Times" charset="0"/>
              </a:rPr>
              <a:t>x</a:t>
            </a:r>
          </a:p>
        </p:txBody>
      </p:sp>
      <p:grpSp>
        <p:nvGrpSpPr>
          <p:cNvPr id="32782" name="Group 15"/>
          <p:cNvGrpSpPr>
            <a:grpSpLocks/>
          </p:cNvGrpSpPr>
          <p:nvPr/>
        </p:nvGrpSpPr>
        <p:grpSpPr bwMode="auto">
          <a:xfrm>
            <a:off x="3201988" y="1292225"/>
            <a:ext cx="136525" cy="2101850"/>
            <a:chOff x="2017" y="814"/>
            <a:chExt cx="86" cy="1324"/>
          </a:xfrm>
        </p:grpSpPr>
        <p:sp>
          <p:nvSpPr>
            <p:cNvPr id="32882" name="Oval 16"/>
            <p:cNvSpPr>
              <a:spLocks noChangeAspect="1" noChangeArrowheads="1"/>
            </p:cNvSpPr>
            <p:nvPr/>
          </p:nvSpPr>
          <p:spPr bwMode="auto">
            <a:xfrm>
              <a:off x="2017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3" name="Oval 17"/>
            <p:cNvSpPr>
              <a:spLocks noChangeAspect="1" noChangeArrowheads="1"/>
            </p:cNvSpPr>
            <p:nvPr/>
          </p:nvSpPr>
          <p:spPr bwMode="auto">
            <a:xfrm>
              <a:off x="2017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4" name="Oval 18"/>
            <p:cNvSpPr>
              <a:spLocks noChangeAspect="1" noChangeArrowheads="1"/>
            </p:cNvSpPr>
            <p:nvPr/>
          </p:nvSpPr>
          <p:spPr bwMode="auto">
            <a:xfrm>
              <a:off x="2017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5" name="Oval 19"/>
            <p:cNvSpPr>
              <a:spLocks noChangeAspect="1" noChangeArrowheads="1"/>
            </p:cNvSpPr>
            <p:nvPr/>
          </p:nvSpPr>
          <p:spPr bwMode="auto">
            <a:xfrm>
              <a:off x="2017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6" name="Oval 20"/>
            <p:cNvSpPr>
              <a:spLocks noChangeAspect="1" noChangeArrowheads="1"/>
            </p:cNvSpPr>
            <p:nvPr/>
          </p:nvSpPr>
          <p:spPr bwMode="auto">
            <a:xfrm>
              <a:off x="2017" y="1433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7" name="Oval 21"/>
            <p:cNvSpPr>
              <a:spLocks noChangeAspect="1" noChangeArrowheads="1"/>
            </p:cNvSpPr>
            <p:nvPr/>
          </p:nvSpPr>
          <p:spPr bwMode="auto">
            <a:xfrm>
              <a:off x="2017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8" name="Oval 22"/>
            <p:cNvSpPr>
              <a:spLocks noChangeAspect="1" noChangeArrowheads="1"/>
            </p:cNvSpPr>
            <p:nvPr/>
          </p:nvSpPr>
          <p:spPr bwMode="auto">
            <a:xfrm>
              <a:off x="2017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83" name="Group 23"/>
          <p:cNvGrpSpPr>
            <a:grpSpLocks/>
          </p:cNvGrpSpPr>
          <p:nvPr/>
        </p:nvGrpSpPr>
        <p:grpSpPr bwMode="auto">
          <a:xfrm>
            <a:off x="5638800" y="1066800"/>
            <a:ext cx="3130550" cy="2324100"/>
            <a:chOff x="3552" y="672"/>
            <a:chExt cx="1972" cy="1464"/>
          </a:xfrm>
        </p:grpSpPr>
        <p:grpSp>
          <p:nvGrpSpPr>
            <p:cNvPr id="32832" name="Group 24"/>
            <p:cNvGrpSpPr>
              <a:grpSpLocks/>
            </p:cNvGrpSpPr>
            <p:nvPr/>
          </p:nvGrpSpPr>
          <p:grpSpPr bwMode="auto">
            <a:xfrm>
              <a:off x="3609" y="879"/>
              <a:ext cx="152" cy="513"/>
              <a:chOff x="2776" y="1167"/>
              <a:chExt cx="152" cy="513"/>
            </a:xfrm>
          </p:grpSpPr>
          <p:sp>
            <p:nvSpPr>
              <p:cNvPr id="32880" name="Line 2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1" name="Freeform 2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33" name="Group 27"/>
            <p:cNvGrpSpPr>
              <a:grpSpLocks/>
            </p:cNvGrpSpPr>
            <p:nvPr/>
          </p:nvGrpSpPr>
          <p:grpSpPr bwMode="auto">
            <a:xfrm flipH="1" flipV="1">
              <a:off x="3785" y="879"/>
              <a:ext cx="152" cy="513"/>
              <a:chOff x="2776" y="1167"/>
              <a:chExt cx="152" cy="513"/>
            </a:xfrm>
          </p:grpSpPr>
          <p:sp>
            <p:nvSpPr>
              <p:cNvPr id="32878" name="Line 2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9" name="Freeform 2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34" name="Group 30"/>
            <p:cNvGrpSpPr>
              <a:grpSpLocks/>
            </p:cNvGrpSpPr>
            <p:nvPr/>
          </p:nvGrpSpPr>
          <p:grpSpPr bwMode="auto">
            <a:xfrm>
              <a:off x="3761" y="740"/>
              <a:ext cx="777" cy="133"/>
              <a:chOff x="2928" y="1028"/>
              <a:chExt cx="777" cy="133"/>
            </a:xfrm>
          </p:grpSpPr>
          <p:sp>
            <p:nvSpPr>
              <p:cNvPr id="32876" name="Line 3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7" name="Freeform 3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35" name="Oval 33"/>
            <p:cNvSpPr>
              <a:spLocks noChangeAspect="1" noChangeArrowheads="1"/>
            </p:cNvSpPr>
            <p:nvPr/>
          </p:nvSpPr>
          <p:spPr bwMode="auto">
            <a:xfrm>
              <a:off x="3713" y="816"/>
              <a:ext cx="120" cy="12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32836" name="Group 34"/>
            <p:cNvGrpSpPr>
              <a:grpSpLocks/>
            </p:cNvGrpSpPr>
            <p:nvPr/>
          </p:nvGrpSpPr>
          <p:grpSpPr bwMode="auto">
            <a:xfrm>
              <a:off x="3767" y="1403"/>
              <a:ext cx="777" cy="523"/>
              <a:chOff x="2934" y="1691"/>
              <a:chExt cx="777" cy="523"/>
            </a:xfrm>
          </p:grpSpPr>
          <p:sp>
            <p:nvSpPr>
              <p:cNvPr id="32874" name="Line 3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5" name="Freeform 3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37" name="Text Box 37"/>
            <p:cNvSpPr txBox="1">
              <a:spLocks noChangeArrowheads="1"/>
            </p:cNvSpPr>
            <p:nvPr/>
          </p:nvSpPr>
          <p:spPr bwMode="auto">
            <a:xfrm>
              <a:off x="3589" y="67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2838" name="Text Box 38"/>
            <p:cNvSpPr txBox="1">
              <a:spLocks noChangeArrowheads="1"/>
            </p:cNvSpPr>
            <p:nvPr/>
          </p:nvSpPr>
          <p:spPr bwMode="auto">
            <a:xfrm>
              <a:off x="4545" y="67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2839" name="Text Box 39"/>
            <p:cNvSpPr txBox="1">
              <a:spLocks noChangeArrowheads="1"/>
            </p:cNvSpPr>
            <p:nvPr/>
          </p:nvSpPr>
          <p:spPr bwMode="auto">
            <a:xfrm>
              <a:off x="3601" y="192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2840" name="Text Box 40"/>
            <p:cNvSpPr txBox="1">
              <a:spLocks noChangeArrowheads="1"/>
            </p:cNvSpPr>
            <p:nvPr/>
          </p:nvSpPr>
          <p:spPr bwMode="auto">
            <a:xfrm>
              <a:off x="3552" y="129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2841" name="Text Box 41"/>
            <p:cNvSpPr txBox="1">
              <a:spLocks noChangeArrowheads="1"/>
            </p:cNvSpPr>
            <p:nvPr/>
          </p:nvSpPr>
          <p:spPr bwMode="auto">
            <a:xfrm>
              <a:off x="4557" y="134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2842" name="Oval 42"/>
            <p:cNvSpPr>
              <a:spLocks noChangeAspect="1" noChangeArrowheads="1"/>
            </p:cNvSpPr>
            <p:nvPr/>
          </p:nvSpPr>
          <p:spPr bwMode="auto">
            <a:xfrm>
              <a:off x="4481" y="1872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3" name="Oval 43"/>
            <p:cNvSpPr>
              <a:spLocks noChangeAspect="1" noChangeArrowheads="1"/>
            </p:cNvSpPr>
            <p:nvPr/>
          </p:nvSpPr>
          <p:spPr bwMode="auto">
            <a:xfrm>
              <a:off x="4481" y="816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4" name="Oval 44"/>
            <p:cNvSpPr>
              <a:spLocks noChangeAspect="1" noChangeArrowheads="1"/>
            </p:cNvSpPr>
            <p:nvPr/>
          </p:nvSpPr>
          <p:spPr bwMode="auto">
            <a:xfrm>
              <a:off x="4481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5" name="Oval 45"/>
            <p:cNvSpPr>
              <a:spLocks noChangeAspect="1" noChangeArrowheads="1"/>
            </p:cNvSpPr>
            <p:nvPr/>
          </p:nvSpPr>
          <p:spPr bwMode="auto">
            <a:xfrm>
              <a:off x="5249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846" name="Group 46"/>
            <p:cNvGrpSpPr>
              <a:grpSpLocks/>
            </p:cNvGrpSpPr>
            <p:nvPr/>
          </p:nvGrpSpPr>
          <p:grpSpPr bwMode="auto">
            <a:xfrm>
              <a:off x="4553" y="1276"/>
              <a:ext cx="777" cy="133"/>
              <a:chOff x="2928" y="1028"/>
              <a:chExt cx="777" cy="133"/>
            </a:xfrm>
          </p:grpSpPr>
          <p:sp>
            <p:nvSpPr>
              <p:cNvPr id="32872" name="Line 4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3" name="Freeform 4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47" name="Group 49"/>
            <p:cNvGrpSpPr>
              <a:grpSpLocks/>
            </p:cNvGrpSpPr>
            <p:nvPr/>
          </p:nvGrpSpPr>
          <p:grpSpPr bwMode="auto">
            <a:xfrm>
              <a:off x="3769" y="1808"/>
              <a:ext cx="777" cy="133"/>
              <a:chOff x="2928" y="1028"/>
              <a:chExt cx="777" cy="133"/>
            </a:xfrm>
          </p:grpSpPr>
          <p:sp>
            <p:nvSpPr>
              <p:cNvPr id="32870" name="Line 5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1" name="Freeform 5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48" name="Group 52"/>
            <p:cNvGrpSpPr>
              <a:grpSpLocks/>
            </p:cNvGrpSpPr>
            <p:nvPr/>
          </p:nvGrpSpPr>
          <p:grpSpPr bwMode="auto">
            <a:xfrm flipH="1" flipV="1">
              <a:off x="3757" y="1940"/>
              <a:ext cx="777" cy="133"/>
              <a:chOff x="2928" y="1028"/>
              <a:chExt cx="777" cy="133"/>
            </a:xfrm>
          </p:grpSpPr>
          <p:sp>
            <p:nvSpPr>
              <p:cNvPr id="32868" name="Line 5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9" name="Freeform 5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49" name="Group 55"/>
            <p:cNvGrpSpPr>
              <a:grpSpLocks/>
            </p:cNvGrpSpPr>
            <p:nvPr/>
          </p:nvGrpSpPr>
          <p:grpSpPr bwMode="auto">
            <a:xfrm flipH="1" flipV="1">
              <a:off x="3773" y="1404"/>
              <a:ext cx="777" cy="133"/>
              <a:chOff x="2928" y="1028"/>
              <a:chExt cx="777" cy="133"/>
            </a:xfrm>
          </p:grpSpPr>
          <p:sp>
            <p:nvSpPr>
              <p:cNvPr id="32866" name="Line 5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7" name="Freeform 5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50" name="Group 58"/>
            <p:cNvGrpSpPr>
              <a:grpSpLocks/>
            </p:cNvGrpSpPr>
            <p:nvPr/>
          </p:nvGrpSpPr>
          <p:grpSpPr bwMode="auto">
            <a:xfrm flipV="1">
              <a:off x="3605" y="1423"/>
              <a:ext cx="152" cy="513"/>
              <a:chOff x="2776" y="1167"/>
              <a:chExt cx="152" cy="513"/>
            </a:xfrm>
          </p:grpSpPr>
          <p:sp>
            <p:nvSpPr>
              <p:cNvPr id="32864" name="Line 5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5" name="Freeform 6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51" name="Group 61"/>
            <p:cNvGrpSpPr>
              <a:grpSpLocks/>
            </p:cNvGrpSpPr>
            <p:nvPr/>
          </p:nvGrpSpPr>
          <p:grpSpPr bwMode="auto">
            <a:xfrm flipH="1" flipV="1">
              <a:off x="4545" y="879"/>
              <a:ext cx="152" cy="513"/>
              <a:chOff x="2776" y="1167"/>
              <a:chExt cx="152" cy="513"/>
            </a:xfrm>
          </p:grpSpPr>
          <p:sp>
            <p:nvSpPr>
              <p:cNvPr id="32862" name="Line 6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3" name="Freeform 6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52" name="Group 64"/>
            <p:cNvGrpSpPr>
              <a:grpSpLocks/>
            </p:cNvGrpSpPr>
            <p:nvPr/>
          </p:nvGrpSpPr>
          <p:grpSpPr bwMode="auto">
            <a:xfrm>
              <a:off x="4538" y="1397"/>
              <a:ext cx="764" cy="543"/>
              <a:chOff x="3696" y="1680"/>
              <a:chExt cx="764" cy="543"/>
            </a:xfrm>
          </p:grpSpPr>
          <p:sp>
            <p:nvSpPr>
              <p:cNvPr id="32860" name="Line 6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1" name="Freeform 6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53" name="Group 67"/>
            <p:cNvGrpSpPr>
              <a:grpSpLocks/>
            </p:cNvGrpSpPr>
            <p:nvPr/>
          </p:nvGrpSpPr>
          <p:grpSpPr bwMode="auto">
            <a:xfrm>
              <a:off x="4559" y="882"/>
              <a:ext cx="764" cy="543"/>
              <a:chOff x="3726" y="1170"/>
              <a:chExt cx="764" cy="543"/>
            </a:xfrm>
          </p:grpSpPr>
          <p:sp>
            <p:nvSpPr>
              <p:cNvPr id="32858" name="Line 6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9" name="Freeform 6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54" name="Text Box 70"/>
            <p:cNvSpPr txBox="1">
              <a:spLocks noChangeArrowheads="1"/>
            </p:cNvSpPr>
            <p:nvPr/>
          </p:nvSpPr>
          <p:spPr bwMode="auto">
            <a:xfrm>
              <a:off x="4537" y="192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2855" name="Text Box 71"/>
            <p:cNvSpPr txBox="1">
              <a:spLocks noChangeArrowheads="1"/>
            </p:cNvSpPr>
            <p:nvPr/>
          </p:nvSpPr>
          <p:spPr bwMode="auto">
            <a:xfrm>
              <a:off x="5337" y="130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2856" name="Oval 72"/>
            <p:cNvSpPr>
              <a:spLocks noChangeAspect="1" noChangeArrowheads="1"/>
            </p:cNvSpPr>
            <p:nvPr/>
          </p:nvSpPr>
          <p:spPr bwMode="auto">
            <a:xfrm>
              <a:off x="3713" y="1344"/>
              <a:ext cx="120" cy="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7" name="Oval 73"/>
            <p:cNvSpPr>
              <a:spLocks noChangeAspect="1" noChangeArrowheads="1"/>
            </p:cNvSpPr>
            <p:nvPr/>
          </p:nvSpPr>
          <p:spPr bwMode="auto">
            <a:xfrm>
              <a:off x="3713" y="1872"/>
              <a:ext cx="120" cy="12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84" name="Group 74"/>
          <p:cNvGrpSpPr>
            <a:grpSpLocks/>
          </p:cNvGrpSpPr>
          <p:nvPr/>
        </p:nvGrpSpPr>
        <p:grpSpPr bwMode="auto">
          <a:xfrm>
            <a:off x="685800" y="1227138"/>
            <a:ext cx="2230438" cy="2233612"/>
            <a:chOff x="432" y="773"/>
            <a:chExt cx="1405" cy="1407"/>
          </a:xfrm>
        </p:grpSpPr>
        <p:sp>
          <p:nvSpPr>
            <p:cNvPr id="32788" name="Oval 75"/>
            <p:cNvSpPr>
              <a:spLocks noChangeAspect="1" noChangeArrowheads="1"/>
            </p:cNvSpPr>
            <p:nvPr/>
          </p:nvSpPr>
          <p:spPr bwMode="auto">
            <a:xfrm>
              <a:off x="473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Rectangle 76"/>
            <p:cNvSpPr>
              <a:spLocks noChangeAspect="1" noChangeArrowheads="1"/>
            </p:cNvSpPr>
            <p:nvPr/>
          </p:nvSpPr>
          <p:spPr bwMode="auto">
            <a:xfrm>
              <a:off x="432" y="773"/>
              <a:ext cx="1405" cy="140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Oval 77"/>
            <p:cNvSpPr>
              <a:spLocks noChangeAspect="1" noChangeArrowheads="1"/>
            </p:cNvSpPr>
            <p:nvPr/>
          </p:nvSpPr>
          <p:spPr bwMode="auto">
            <a:xfrm>
              <a:off x="473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Oval 78"/>
            <p:cNvSpPr>
              <a:spLocks noChangeAspect="1" noChangeArrowheads="1"/>
            </p:cNvSpPr>
            <p:nvPr/>
          </p:nvSpPr>
          <p:spPr bwMode="auto">
            <a:xfrm>
              <a:off x="679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Oval 79"/>
            <p:cNvSpPr>
              <a:spLocks noChangeAspect="1" noChangeArrowheads="1"/>
            </p:cNvSpPr>
            <p:nvPr/>
          </p:nvSpPr>
          <p:spPr bwMode="auto">
            <a:xfrm>
              <a:off x="885" y="1845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Oval 80"/>
            <p:cNvSpPr>
              <a:spLocks noChangeAspect="1" noChangeArrowheads="1"/>
            </p:cNvSpPr>
            <p:nvPr/>
          </p:nvSpPr>
          <p:spPr bwMode="auto">
            <a:xfrm>
              <a:off x="1092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Oval 81"/>
            <p:cNvSpPr>
              <a:spLocks noChangeAspect="1" noChangeArrowheads="1"/>
            </p:cNvSpPr>
            <p:nvPr/>
          </p:nvSpPr>
          <p:spPr bwMode="auto">
            <a:xfrm>
              <a:off x="1298" y="1845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Oval 82"/>
            <p:cNvSpPr>
              <a:spLocks noChangeAspect="1" noChangeArrowheads="1"/>
            </p:cNvSpPr>
            <p:nvPr/>
          </p:nvSpPr>
          <p:spPr bwMode="auto">
            <a:xfrm>
              <a:off x="1504" y="1845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Oval 83"/>
            <p:cNvSpPr>
              <a:spLocks noChangeAspect="1" noChangeArrowheads="1"/>
            </p:cNvSpPr>
            <p:nvPr/>
          </p:nvSpPr>
          <p:spPr bwMode="auto">
            <a:xfrm>
              <a:off x="1711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Oval 84"/>
            <p:cNvSpPr>
              <a:spLocks noChangeAspect="1" noChangeArrowheads="1"/>
            </p:cNvSpPr>
            <p:nvPr/>
          </p:nvSpPr>
          <p:spPr bwMode="auto">
            <a:xfrm>
              <a:off x="473" y="814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Oval 85"/>
            <p:cNvSpPr>
              <a:spLocks noChangeAspect="1" noChangeArrowheads="1"/>
            </p:cNvSpPr>
            <p:nvPr/>
          </p:nvSpPr>
          <p:spPr bwMode="auto">
            <a:xfrm>
              <a:off x="885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Oval 86"/>
            <p:cNvSpPr>
              <a:spLocks noChangeAspect="1" noChangeArrowheads="1"/>
            </p:cNvSpPr>
            <p:nvPr/>
          </p:nvSpPr>
          <p:spPr bwMode="auto">
            <a:xfrm>
              <a:off x="1092" y="814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Oval 87"/>
            <p:cNvSpPr>
              <a:spLocks noChangeAspect="1" noChangeArrowheads="1"/>
            </p:cNvSpPr>
            <p:nvPr/>
          </p:nvSpPr>
          <p:spPr bwMode="auto">
            <a:xfrm>
              <a:off x="1298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Oval 88"/>
            <p:cNvSpPr>
              <a:spLocks noChangeAspect="1" noChangeArrowheads="1"/>
            </p:cNvSpPr>
            <p:nvPr/>
          </p:nvSpPr>
          <p:spPr bwMode="auto">
            <a:xfrm>
              <a:off x="1504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Oval 89"/>
            <p:cNvSpPr>
              <a:spLocks noChangeAspect="1" noChangeArrowheads="1"/>
            </p:cNvSpPr>
            <p:nvPr/>
          </p:nvSpPr>
          <p:spPr bwMode="auto">
            <a:xfrm>
              <a:off x="1711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Oval 90"/>
            <p:cNvSpPr>
              <a:spLocks noChangeAspect="1" noChangeArrowheads="1"/>
            </p:cNvSpPr>
            <p:nvPr/>
          </p:nvSpPr>
          <p:spPr bwMode="auto">
            <a:xfrm>
              <a:off x="473" y="1020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Oval 91"/>
            <p:cNvSpPr>
              <a:spLocks noChangeAspect="1" noChangeArrowheads="1"/>
            </p:cNvSpPr>
            <p:nvPr/>
          </p:nvSpPr>
          <p:spPr bwMode="auto">
            <a:xfrm>
              <a:off x="679" y="1020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5" name="Oval 92"/>
            <p:cNvSpPr>
              <a:spLocks noChangeAspect="1" noChangeArrowheads="1"/>
            </p:cNvSpPr>
            <p:nvPr/>
          </p:nvSpPr>
          <p:spPr bwMode="auto">
            <a:xfrm>
              <a:off x="885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6" name="Oval 93"/>
            <p:cNvSpPr>
              <a:spLocks noChangeAspect="1" noChangeArrowheads="1"/>
            </p:cNvSpPr>
            <p:nvPr/>
          </p:nvSpPr>
          <p:spPr bwMode="auto">
            <a:xfrm>
              <a:off x="1092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Oval 94"/>
            <p:cNvSpPr>
              <a:spLocks noChangeAspect="1" noChangeArrowheads="1"/>
            </p:cNvSpPr>
            <p:nvPr/>
          </p:nvSpPr>
          <p:spPr bwMode="auto">
            <a:xfrm>
              <a:off x="1504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8" name="Oval 95"/>
            <p:cNvSpPr>
              <a:spLocks noChangeAspect="1" noChangeArrowheads="1"/>
            </p:cNvSpPr>
            <p:nvPr/>
          </p:nvSpPr>
          <p:spPr bwMode="auto">
            <a:xfrm>
              <a:off x="679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Oval 96"/>
            <p:cNvSpPr>
              <a:spLocks noChangeAspect="1" noChangeArrowheads="1"/>
            </p:cNvSpPr>
            <p:nvPr/>
          </p:nvSpPr>
          <p:spPr bwMode="auto">
            <a:xfrm>
              <a:off x="885" y="12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0" name="Oval 97"/>
            <p:cNvSpPr>
              <a:spLocks noChangeAspect="1" noChangeArrowheads="1"/>
            </p:cNvSpPr>
            <p:nvPr/>
          </p:nvSpPr>
          <p:spPr bwMode="auto">
            <a:xfrm>
              <a:off x="1092" y="12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Oval 98"/>
            <p:cNvSpPr>
              <a:spLocks noChangeAspect="1" noChangeArrowheads="1"/>
            </p:cNvSpPr>
            <p:nvPr/>
          </p:nvSpPr>
          <p:spPr bwMode="auto">
            <a:xfrm>
              <a:off x="1298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2" name="Oval 99"/>
            <p:cNvSpPr>
              <a:spLocks noChangeAspect="1" noChangeArrowheads="1"/>
            </p:cNvSpPr>
            <p:nvPr/>
          </p:nvSpPr>
          <p:spPr bwMode="auto">
            <a:xfrm>
              <a:off x="1504" y="12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3" name="Oval 100"/>
            <p:cNvSpPr>
              <a:spLocks noChangeAspect="1" noChangeArrowheads="1"/>
            </p:cNvSpPr>
            <p:nvPr/>
          </p:nvSpPr>
          <p:spPr bwMode="auto">
            <a:xfrm>
              <a:off x="1711" y="12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Oval 101"/>
            <p:cNvSpPr>
              <a:spLocks noChangeAspect="1" noChangeArrowheads="1"/>
            </p:cNvSpPr>
            <p:nvPr/>
          </p:nvSpPr>
          <p:spPr bwMode="auto">
            <a:xfrm>
              <a:off x="473" y="1433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5" name="Oval 102"/>
            <p:cNvSpPr>
              <a:spLocks noChangeAspect="1" noChangeArrowheads="1"/>
            </p:cNvSpPr>
            <p:nvPr/>
          </p:nvSpPr>
          <p:spPr bwMode="auto">
            <a:xfrm>
              <a:off x="679" y="143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6" name="Oval 103"/>
            <p:cNvSpPr>
              <a:spLocks noChangeAspect="1" noChangeArrowheads="1"/>
            </p:cNvSpPr>
            <p:nvPr/>
          </p:nvSpPr>
          <p:spPr bwMode="auto">
            <a:xfrm>
              <a:off x="1092" y="1433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7" name="Oval 104"/>
            <p:cNvSpPr>
              <a:spLocks noChangeAspect="1" noChangeArrowheads="1"/>
            </p:cNvSpPr>
            <p:nvPr/>
          </p:nvSpPr>
          <p:spPr bwMode="auto">
            <a:xfrm>
              <a:off x="1298" y="143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8" name="Oval 105"/>
            <p:cNvSpPr>
              <a:spLocks noChangeAspect="1" noChangeArrowheads="1"/>
            </p:cNvSpPr>
            <p:nvPr/>
          </p:nvSpPr>
          <p:spPr bwMode="auto">
            <a:xfrm>
              <a:off x="1504" y="143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9" name="Oval 106"/>
            <p:cNvSpPr>
              <a:spLocks noChangeAspect="1" noChangeArrowheads="1"/>
            </p:cNvSpPr>
            <p:nvPr/>
          </p:nvSpPr>
          <p:spPr bwMode="auto">
            <a:xfrm>
              <a:off x="1711" y="1433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0" name="Oval 107"/>
            <p:cNvSpPr>
              <a:spLocks noChangeAspect="1" noChangeArrowheads="1"/>
            </p:cNvSpPr>
            <p:nvPr/>
          </p:nvSpPr>
          <p:spPr bwMode="auto">
            <a:xfrm>
              <a:off x="473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1" name="Oval 108"/>
            <p:cNvSpPr>
              <a:spLocks noChangeAspect="1" noChangeArrowheads="1"/>
            </p:cNvSpPr>
            <p:nvPr/>
          </p:nvSpPr>
          <p:spPr bwMode="auto">
            <a:xfrm>
              <a:off x="679" y="1639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2" name="Oval 109"/>
            <p:cNvSpPr>
              <a:spLocks noChangeAspect="1" noChangeArrowheads="1"/>
            </p:cNvSpPr>
            <p:nvPr/>
          </p:nvSpPr>
          <p:spPr bwMode="auto">
            <a:xfrm>
              <a:off x="885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3" name="Oval 110"/>
            <p:cNvSpPr>
              <a:spLocks noChangeAspect="1" noChangeArrowheads="1"/>
            </p:cNvSpPr>
            <p:nvPr/>
          </p:nvSpPr>
          <p:spPr bwMode="auto">
            <a:xfrm>
              <a:off x="1092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4" name="Oval 111"/>
            <p:cNvSpPr>
              <a:spLocks noChangeAspect="1" noChangeArrowheads="1"/>
            </p:cNvSpPr>
            <p:nvPr/>
          </p:nvSpPr>
          <p:spPr bwMode="auto">
            <a:xfrm>
              <a:off x="1298" y="1639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5" name="Oval 112"/>
            <p:cNvSpPr>
              <a:spLocks noChangeAspect="1" noChangeArrowheads="1"/>
            </p:cNvSpPr>
            <p:nvPr/>
          </p:nvSpPr>
          <p:spPr bwMode="auto">
            <a:xfrm>
              <a:off x="1711" y="1639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6" name="Oval 113"/>
            <p:cNvSpPr>
              <a:spLocks noChangeAspect="1" noChangeArrowheads="1"/>
            </p:cNvSpPr>
            <p:nvPr/>
          </p:nvSpPr>
          <p:spPr bwMode="auto">
            <a:xfrm>
              <a:off x="473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7" name="Oval 114"/>
            <p:cNvSpPr>
              <a:spLocks noChangeAspect="1" noChangeArrowheads="1"/>
            </p:cNvSpPr>
            <p:nvPr/>
          </p:nvSpPr>
          <p:spPr bwMode="auto">
            <a:xfrm>
              <a:off x="679" y="2052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8" name="Oval 115"/>
            <p:cNvSpPr>
              <a:spLocks noChangeAspect="1" noChangeArrowheads="1"/>
            </p:cNvSpPr>
            <p:nvPr/>
          </p:nvSpPr>
          <p:spPr bwMode="auto">
            <a:xfrm>
              <a:off x="885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9" name="Oval 116"/>
            <p:cNvSpPr>
              <a:spLocks noChangeAspect="1" noChangeArrowheads="1"/>
            </p:cNvSpPr>
            <p:nvPr/>
          </p:nvSpPr>
          <p:spPr bwMode="auto">
            <a:xfrm>
              <a:off x="1092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0" name="Oval 117"/>
            <p:cNvSpPr>
              <a:spLocks noChangeAspect="1" noChangeArrowheads="1"/>
            </p:cNvSpPr>
            <p:nvPr/>
          </p:nvSpPr>
          <p:spPr bwMode="auto">
            <a:xfrm>
              <a:off x="1504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1" name="Oval 118"/>
            <p:cNvSpPr>
              <a:spLocks noChangeAspect="1" noChangeArrowheads="1"/>
            </p:cNvSpPr>
            <p:nvPr/>
          </p:nvSpPr>
          <p:spPr bwMode="auto">
            <a:xfrm>
              <a:off x="1711" y="2052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85" name="Text Box 119"/>
          <p:cNvSpPr txBox="1">
            <a:spLocks noChangeArrowheads="1"/>
          </p:cNvSpPr>
          <p:nvPr/>
        </p:nvSpPr>
        <p:spPr bwMode="auto">
          <a:xfrm>
            <a:off x="1398588" y="3444875"/>
            <a:ext cx="641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r"/>
            <a:r>
              <a:rPr lang="en-US" sz="3200">
                <a:solidFill>
                  <a:srgbClr val="FF0000"/>
                </a:solidFill>
                <a:latin typeface="Times" charset="0"/>
              </a:rPr>
              <a:t>A</a:t>
            </a:r>
            <a:r>
              <a:rPr lang="en-US" sz="3200" baseline="30000">
                <a:solidFill>
                  <a:srgbClr val="FF0000"/>
                </a:solidFill>
                <a:latin typeface="Times" charset="0"/>
              </a:rPr>
              <a:t>T</a:t>
            </a:r>
          </a:p>
        </p:txBody>
      </p:sp>
      <p:sp>
        <p:nvSpPr>
          <p:cNvPr id="32786" name="Text Box 120"/>
          <p:cNvSpPr txBox="1">
            <a:spLocks noChangeArrowheads="1"/>
          </p:cNvSpPr>
          <p:nvPr/>
        </p:nvSpPr>
        <p:spPr bwMode="auto">
          <a:xfrm>
            <a:off x="3505200" y="2057400"/>
            <a:ext cx="48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  <a:latin typeface="Arial" charset="0"/>
                <a:sym typeface="Wingdings" charset="0"/>
              </a:rPr>
              <a:t></a:t>
            </a:r>
          </a:p>
        </p:txBody>
      </p:sp>
      <p:sp>
        <p:nvSpPr>
          <p:cNvPr id="32787" name="Rectangle 123"/>
          <p:cNvSpPr>
            <a:spLocks noGrp="1" noChangeArrowheads="1"/>
          </p:cNvSpPr>
          <p:nvPr>
            <p:ph type="body" idx="1"/>
          </p:nvPr>
        </p:nvSpPr>
        <p:spPr>
          <a:xfrm>
            <a:off x="325438" y="4418013"/>
            <a:ext cx="8818562" cy="1335087"/>
          </a:xfrm>
          <a:noFill/>
        </p:spPr>
        <p:txBody>
          <a:bodyPr/>
          <a:lstStyle/>
          <a:p>
            <a:r>
              <a:rPr lang="en-US">
                <a:latin typeface="Arial" charset="0"/>
              </a:rPr>
              <a:t>Multiply by adjacency matrix </a:t>
            </a:r>
            <a:r>
              <a:rPr lang="en-US">
                <a:latin typeface="Arial" charset="0"/>
                <a:sym typeface="Wingdings" charset="0"/>
              </a:rPr>
              <a:t> </a:t>
            </a:r>
            <a:r>
              <a:rPr lang="en-US">
                <a:latin typeface="Arial" charset="0"/>
              </a:rPr>
              <a:t>step to neighbor vertices</a:t>
            </a:r>
          </a:p>
          <a:p>
            <a:r>
              <a:rPr lang="en-US">
                <a:latin typeface="Arial" charset="0"/>
              </a:rPr>
              <a:t>Work-efficient implementation from sparse data structures</a:t>
            </a:r>
          </a:p>
          <a:p>
            <a:pPr>
              <a:lnSpc>
                <a:spcPct val="120000"/>
              </a:lnSpc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688388" cy="71755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Breadth-First Search: Sparse mat * vec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398588" y="3444875"/>
            <a:ext cx="641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r"/>
            <a:r>
              <a:rPr lang="en-US" sz="3200">
                <a:solidFill>
                  <a:srgbClr val="FF0000"/>
                </a:solidFill>
                <a:latin typeface="Times" charset="0"/>
              </a:rPr>
              <a:t>A</a:t>
            </a:r>
            <a:r>
              <a:rPr lang="en-US" sz="3200" baseline="30000">
                <a:solidFill>
                  <a:srgbClr val="FF0000"/>
                </a:solidFill>
                <a:latin typeface="Times" charset="0"/>
              </a:rPr>
              <a:t>T</a:t>
            </a:r>
          </a:p>
        </p:txBody>
      </p:sp>
      <p:grpSp>
        <p:nvGrpSpPr>
          <p:cNvPr id="33796" name="Group 5"/>
          <p:cNvGrpSpPr>
            <a:grpSpLocks/>
          </p:cNvGrpSpPr>
          <p:nvPr/>
        </p:nvGrpSpPr>
        <p:grpSpPr bwMode="auto">
          <a:xfrm>
            <a:off x="685800" y="1227138"/>
            <a:ext cx="2230438" cy="2233612"/>
            <a:chOff x="432" y="773"/>
            <a:chExt cx="1405" cy="1407"/>
          </a:xfrm>
        </p:grpSpPr>
        <p:sp>
          <p:nvSpPr>
            <p:cNvPr id="33879" name="Oval 6"/>
            <p:cNvSpPr>
              <a:spLocks noChangeAspect="1" noChangeArrowheads="1"/>
            </p:cNvSpPr>
            <p:nvPr/>
          </p:nvSpPr>
          <p:spPr bwMode="auto">
            <a:xfrm>
              <a:off x="473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0" name="Rectangle 7"/>
            <p:cNvSpPr>
              <a:spLocks noChangeAspect="1" noChangeArrowheads="1"/>
            </p:cNvSpPr>
            <p:nvPr/>
          </p:nvSpPr>
          <p:spPr bwMode="auto">
            <a:xfrm>
              <a:off x="432" y="773"/>
              <a:ext cx="1405" cy="140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1" name="Oval 8"/>
            <p:cNvSpPr>
              <a:spLocks noChangeAspect="1" noChangeArrowheads="1"/>
            </p:cNvSpPr>
            <p:nvPr/>
          </p:nvSpPr>
          <p:spPr bwMode="auto">
            <a:xfrm>
              <a:off x="473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2" name="Oval 9"/>
            <p:cNvSpPr>
              <a:spLocks noChangeAspect="1" noChangeArrowheads="1"/>
            </p:cNvSpPr>
            <p:nvPr/>
          </p:nvSpPr>
          <p:spPr bwMode="auto">
            <a:xfrm>
              <a:off x="679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3" name="Oval 10"/>
            <p:cNvSpPr>
              <a:spLocks noChangeAspect="1" noChangeArrowheads="1"/>
            </p:cNvSpPr>
            <p:nvPr/>
          </p:nvSpPr>
          <p:spPr bwMode="auto">
            <a:xfrm>
              <a:off x="885" y="1845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4" name="Oval 11"/>
            <p:cNvSpPr>
              <a:spLocks noChangeAspect="1" noChangeArrowheads="1"/>
            </p:cNvSpPr>
            <p:nvPr/>
          </p:nvSpPr>
          <p:spPr bwMode="auto">
            <a:xfrm>
              <a:off x="1092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5" name="Oval 12"/>
            <p:cNvSpPr>
              <a:spLocks noChangeAspect="1" noChangeArrowheads="1"/>
            </p:cNvSpPr>
            <p:nvPr/>
          </p:nvSpPr>
          <p:spPr bwMode="auto">
            <a:xfrm>
              <a:off x="1298" y="1845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6" name="Oval 13"/>
            <p:cNvSpPr>
              <a:spLocks noChangeAspect="1" noChangeArrowheads="1"/>
            </p:cNvSpPr>
            <p:nvPr/>
          </p:nvSpPr>
          <p:spPr bwMode="auto">
            <a:xfrm>
              <a:off x="1504" y="1845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7" name="Oval 14"/>
            <p:cNvSpPr>
              <a:spLocks noChangeAspect="1" noChangeArrowheads="1"/>
            </p:cNvSpPr>
            <p:nvPr/>
          </p:nvSpPr>
          <p:spPr bwMode="auto">
            <a:xfrm>
              <a:off x="1711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8" name="Oval 15"/>
            <p:cNvSpPr>
              <a:spLocks noChangeAspect="1" noChangeArrowheads="1"/>
            </p:cNvSpPr>
            <p:nvPr/>
          </p:nvSpPr>
          <p:spPr bwMode="auto">
            <a:xfrm>
              <a:off x="473" y="814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9" name="Oval 16"/>
            <p:cNvSpPr>
              <a:spLocks noChangeAspect="1" noChangeArrowheads="1"/>
            </p:cNvSpPr>
            <p:nvPr/>
          </p:nvSpPr>
          <p:spPr bwMode="auto">
            <a:xfrm>
              <a:off x="885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0" name="Oval 17"/>
            <p:cNvSpPr>
              <a:spLocks noChangeAspect="1" noChangeArrowheads="1"/>
            </p:cNvSpPr>
            <p:nvPr/>
          </p:nvSpPr>
          <p:spPr bwMode="auto">
            <a:xfrm>
              <a:off x="1092" y="814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1" name="Oval 18"/>
            <p:cNvSpPr>
              <a:spLocks noChangeAspect="1" noChangeArrowheads="1"/>
            </p:cNvSpPr>
            <p:nvPr/>
          </p:nvSpPr>
          <p:spPr bwMode="auto">
            <a:xfrm>
              <a:off x="1298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2" name="Oval 19"/>
            <p:cNvSpPr>
              <a:spLocks noChangeAspect="1" noChangeArrowheads="1"/>
            </p:cNvSpPr>
            <p:nvPr/>
          </p:nvSpPr>
          <p:spPr bwMode="auto">
            <a:xfrm>
              <a:off x="1504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3" name="Oval 20"/>
            <p:cNvSpPr>
              <a:spLocks noChangeAspect="1" noChangeArrowheads="1"/>
            </p:cNvSpPr>
            <p:nvPr/>
          </p:nvSpPr>
          <p:spPr bwMode="auto">
            <a:xfrm>
              <a:off x="1711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4" name="Oval 21"/>
            <p:cNvSpPr>
              <a:spLocks noChangeAspect="1" noChangeArrowheads="1"/>
            </p:cNvSpPr>
            <p:nvPr/>
          </p:nvSpPr>
          <p:spPr bwMode="auto">
            <a:xfrm>
              <a:off x="473" y="1020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5" name="Oval 22"/>
            <p:cNvSpPr>
              <a:spLocks noChangeAspect="1" noChangeArrowheads="1"/>
            </p:cNvSpPr>
            <p:nvPr/>
          </p:nvSpPr>
          <p:spPr bwMode="auto">
            <a:xfrm>
              <a:off x="679" y="1020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6" name="Oval 23"/>
            <p:cNvSpPr>
              <a:spLocks noChangeAspect="1" noChangeArrowheads="1"/>
            </p:cNvSpPr>
            <p:nvPr/>
          </p:nvSpPr>
          <p:spPr bwMode="auto">
            <a:xfrm>
              <a:off x="885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7" name="Oval 24"/>
            <p:cNvSpPr>
              <a:spLocks noChangeAspect="1" noChangeArrowheads="1"/>
            </p:cNvSpPr>
            <p:nvPr/>
          </p:nvSpPr>
          <p:spPr bwMode="auto">
            <a:xfrm>
              <a:off x="1092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8" name="Oval 25"/>
            <p:cNvSpPr>
              <a:spLocks noChangeAspect="1" noChangeArrowheads="1"/>
            </p:cNvSpPr>
            <p:nvPr/>
          </p:nvSpPr>
          <p:spPr bwMode="auto">
            <a:xfrm>
              <a:off x="1504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9" name="Oval 26"/>
            <p:cNvSpPr>
              <a:spLocks noChangeAspect="1" noChangeArrowheads="1"/>
            </p:cNvSpPr>
            <p:nvPr/>
          </p:nvSpPr>
          <p:spPr bwMode="auto">
            <a:xfrm>
              <a:off x="679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0" name="Oval 27"/>
            <p:cNvSpPr>
              <a:spLocks noChangeAspect="1" noChangeArrowheads="1"/>
            </p:cNvSpPr>
            <p:nvPr/>
          </p:nvSpPr>
          <p:spPr bwMode="auto">
            <a:xfrm>
              <a:off x="885" y="12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1" name="Oval 28"/>
            <p:cNvSpPr>
              <a:spLocks noChangeAspect="1" noChangeArrowheads="1"/>
            </p:cNvSpPr>
            <p:nvPr/>
          </p:nvSpPr>
          <p:spPr bwMode="auto">
            <a:xfrm>
              <a:off x="1092" y="12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2" name="Oval 29"/>
            <p:cNvSpPr>
              <a:spLocks noChangeAspect="1" noChangeArrowheads="1"/>
            </p:cNvSpPr>
            <p:nvPr/>
          </p:nvSpPr>
          <p:spPr bwMode="auto">
            <a:xfrm>
              <a:off x="1298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3" name="Oval 30"/>
            <p:cNvSpPr>
              <a:spLocks noChangeAspect="1" noChangeArrowheads="1"/>
            </p:cNvSpPr>
            <p:nvPr/>
          </p:nvSpPr>
          <p:spPr bwMode="auto">
            <a:xfrm>
              <a:off x="1504" y="12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4" name="Oval 31"/>
            <p:cNvSpPr>
              <a:spLocks noChangeAspect="1" noChangeArrowheads="1"/>
            </p:cNvSpPr>
            <p:nvPr/>
          </p:nvSpPr>
          <p:spPr bwMode="auto">
            <a:xfrm>
              <a:off x="1711" y="12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5" name="Oval 32"/>
            <p:cNvSpPr>
              <a:spLocks noChangeAspect="1" noChangeArrowheads="1"/>
            </p:cNvSpPr>
            <p:nvPr/>
          </p:nvSpPr>
          <p:spPr bwMode="auto">
            <a:xfrm>
              <a:off x="473" y="1433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6" name="Oval 33"/>
            <p:cNvSpPr>
              <a:spLocks noChangeAspect="1" noChangeArrowheads="1"/>
            </p:cNvSpPr>
            <p:nvPr/>
          </p:nvSpPr>
          <p:spPr bwMode="auto">
            <a:xfrm>
              <a:off x="679" y="143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7" name="Oval 34"/>
            <p:cNvSpPr>
              <a:spLocks noChangeAspect="1" noChangeArrowheads="1"/>
            </p:cNvSpPr>
            <p:nvPr/>
          </p:nvSpPr>
          <p:spPr bwMode="auto">
            <a:xfrm>
              <a:off x="1092" y="1433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8" name="Oval 35"/>
            <p:cNvSpPr>
              <a:spLocks noChangeAspect="1" noChangeArrowheads="1"/>
            </p:cNvSpPr>
            <p:nvPr/>
          </p:nvSpPr>
          <p:spPr bwMode="auto">
            <a:xfrm>
              <a:off x="1298" y="143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9" name="Oval 36"/>
            <p:cNvSpPr>
              <a:spLocks noChangeAspect="1" noChangeArrowheads="1"/>
            </p:cNvSpPr>
            <p:nvPr/>
          </p:nvSpPr>
          <p:spPr bwMode="auto">
            <a:xfrm>
              <a:off x="1504" y="143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0" name="Oval 37"/>
            <p:cNvSpPr>
              <a:spLocks noChangeAspect="1" noChangeArrowheads="1"/>
            </p:cNvSpPr>
            <p:nvPr/>
          </p:nvSpPr>
          <p:spPr bwMode="auto">
            <a:xfrm>
              <a:off x="1711" y="1433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1" name="Oval 38"/>
            <p:cNvSpPr>
              <a:spLocks noChangeAspect="1" noChangeArrowheads="1"/>
            </p:cNvSpPr>
            <p:nvPr/>
          </p:nvSpPr>
          <p:spPr bwMode="auto">
            <a:xfrm>
              <a:off x="473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2" name="Oval 39"/>
            <p:cNvSpPr>
              <a:spLocks noChangeAspect="1" noChangeArrowheads="1"/>
            </p:cNvSpPr>
            <p:nvPr/>
          </p:nvSpPr>
          <p:spPr bwMode="auto">
            <a:xfrm>
              <a:off x="679" y="1639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3" name="Oval 40"/>
            <p:cNvSpPr>
              <a:spLocks noChangeAspect="1" noChangeArrowheads="1"/>
            </p:cNvSpPr>
            <p:nvPr/>
          </p:nvSpPr>
          <p:spPr bwMode="auto">
            <a:xfrm>
              <a:off x="885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4" name="Oval 41"/>
            <p:cNvSpPr>
              <a:spLocks noChangeAspect="1" noChangeArrowheads="1"/>
            </p:cNvSpPr>
            <p:nvPr/>
          </p:nvSpPr>
          <p:spPr bwMode="auto">
            <a:xfrm>
              <a:off x="1092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5" name="Oval 42"/>
            <p:cNvSpPr>
              <a:spLocks noChangeAspect="1" noChangeArrowheads="1"/>
            </p:cNvSpPr>
            <p:nvPr/>
          </p:nvSpPr>
          <p:spPr bwMode="auto">
            <a:xfrm>
              <a:off x="1298" y="1639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6" name="Oval 43"/>
            <p:cNvSpPr>
              <a:spLocks noChangeAspect="1" noChangeArrowheads="1"/>
            </p:cNvSpPr>
            <p:nvPr/>
          </p:nvSpPr>
          <p:spPr bwMode="auto">
            <a:xfrm>
              <a:off x="1711" y="1639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7" name="Oval 44"/>
            <p:cNvSpPr>
              <a:spLocks noChangeAspect="1" noChangeArrowheads="1"/>
            </p:cNvSpPr>
            <p:nvPr/>
          </p:nvSpPr>
          <p:spPr bwMode="auto">
            <a:xfrm>
              <a:off x="473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8" name="Oval 45"/>
            <p:cNvSpPr>
              <a:spLocks noChangeAspect="1" noChangeArrowheads="1"/>
            </p:cNvSpPr>
            <p:nvPr/>
          </p:nvSpPr>
          <p:spPr bwMode="auto">
            <a:xfrm>
              <a:off x="679" y="2052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9" name="Oval 46"/>
            <p:cNvSpPr>
              <a:spLocks noChangeAspect="1" noChangeArrowheads="1"/>
            </p:cNvSpPr>
            <p:nvPr/>
          </p:nvSpPr>
          <p:spPr bwMode="auto">
            <a:xfrm>
              <a:off x="885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20" name="Oval 47"/>
            <p:cNvSpPr>
              <a:spLocks noChangeAspect="1" noChangeArrowheads="1"/>
            </p:cNvSpPr>
            <p:nvPr/>
          </p:nvSpPr>
          <p:spPr bwMode="auto">
            <a:xfrm>
              <a:off x="1092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21" name="Oval 48"/>
            <p:cNvSpPr>
              <a:spLocks noChangeAspect="1" noChangeArrowheads="1"/>
            </p:cNvSpPr>
            <p:nvPr/>
          </p:nvSpPr>
          <p:spPr bwMode="auto">
            <a:xfrm>
              <a:off x="1504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22" name="Oval 49"/>
            <p:cNvSpPr>
              <a:spLocks noChangeAspect="1" noChangeArrowheads="1"/>
            </p:cNvSpPr>
            <p:nvPr/>
          </p:nvSpPr>
          <p:spPr bwMode="auto">
            <a:xfrm>
              <a:off x="1711" y="2052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97" name="Group 50"/>
          <p:cNvGrpSpPr>
            <a:grpSpLocks/>
          </p:cNvGrpSpPr>
          <p:nvPr/>
        </p:nvGrpSpPr>
        <p:grpSpPr bwMode="auto">
          <a:xfrm>
            <a:off x="5638800" y="1066800"/>
            <a:ext cx="3130550" cy="2324100"/>
            <a:chOff x="3552" y="672"/>
            <a:chExt cx="1972" cy="1464"/>
          </a:xfrm>
        </p:grpSpPr>
        <p:grpSp>
          <p:nvGrpSpPr>
            <p:cNvPr id="33829" name="Group 51"/>
            <p:cNvGrpSpPr>
              <a:grpSpLocks/>
            </p:cNvGrpSpPr>
            <p:nvPr/>
          </p:nvGrpSpPr>
          <p:grpSpPr bwMode="auto">
            <a:xfrm>
              <a:off x="3609" y="879"/>
              <a:ext cx="152" cy="513"/>
              <a:chOff x="2776" y="1167"/>
              <a:chExt cx="152" cy="513"/>
            </a:xfrm>
          </p:grpSpPr>
          <p:sp>
            <p:nvSpPr>
              <p:cNvPr id="33877" name="Line 5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8" name="Freeform 5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30" name="Group 54"/>
            <p:cNvGrpSpPr>
              <a:grpSpLocks/>
            </p:cNvGrpSpPr>
            <p:nvPr/>
          </p:nvGrpSpPr>
          <p:grpSpPr bwMode="auto">
            <a:xfrm flipH="1" flipV="1">
              <a:off x="3785" y="879"/>
              <a:ext cx="152" cy="513"/>
              <a:chOff x="2776" y="1167"/>
              <a:chExt cx="152" cy="513"/>
            </a:xfrm>
          </p:grpSpPr>
          <p:sp>
            <p:nvSpPr>
              <p:cNvPr id="33875" name="Line 5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6" name="Freeform 5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31" name="Group 57"/>
            <p:cNvGrpSpPr>
              <a:grpSpLocks/>
            </p:cNvGrpSpPr>
            <p:nvPr/>
          </p:nvGrpSpPr>
          <p:grpSpPr bwMode="auto">
            <a:xfrm>
              <a:off x="3761" y="740"/>
              <a:ext cx="777" cy="133"/>
              <a:chOff x="2928" y="1028"/>
              <a:chExt cx="777" cy="133"/>
            </a:xfrm>
          </p:grpSpPr>
          <p:sp>
            <p:nvSpPr>
              <p:cNvPr id="33873" name="Line 58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4" name="Freeform 59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32" name="Oval 60"/>
            <p:cNvSpPr>
              <a:spLocks noChangeAspect="1" noChangeArrowheads="1"/>
            </p:cNvSpPr>
            <p:nvPr/>
          </p:nvSpPr>
          <p:spPr bwMode="auto">
            <a:xfrm>
              <a:off x="3713" y="816"/>
              <a:ext cx="120" cy="12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33833" name="Group 61"/>
            <p:cNvGrpSpPr>
              <a:grpSpLocks/>
            </p:cNvGrpSpPr>
            <p:nvPr/>
          </p:nvGrpSpPr>
          <p:grpSpPr bwMode="auto">
            <a:xfrm>
              <a:off x="3767" y="1403"/>
              <a:ext cx="777" cy="523"/>
              <a:chOff x="2934" y="1691"/>
              <a:chExt cx="777" cy="523"/>
            </a:xfrm>
          </p:grpSpPr>
          <p:sp>
            <p:nvSpPr>
              <p:cNvPr id="33871" name="Line 62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2" name="Freeform 63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34" name="Text Box 64"/>
            <p:cNvSpPr txBox="1">
              <a:spLocks noChangeArrowheads="1"/>
            </p:cNvSpPr>
            <p:nvPr/>
          </p:nvSpPr>
          <p:spPr bwMode="auto">
            <a:xfrm>
              <a:off x="3589" y="67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3835" name="Text Box 65"/>
            <p:cNvSpPr txBox="1">
              <a:spLocks noChangeArrowheads="1"/>
            </p:cNvSpPr>
            <p:nvPr/>
          </p:nvSpPr>
          <p:spPr bwMode="auto">
            <a:xfrm>
              <a:off x="4545" y="67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3836" name="Text Box 66"/>
            <p:cNvSpPr txBox="1">
              <a:spLocks noChangeArrowheads="1"/>
            </p:cNvSpPr>
            <p:nvPr/>
          </p:nvSpPr>
          <p:spPr bwMode="auto">
            <a:xfrm>
              <a:off x="3601" y="192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3837" name="Text Box 67"/>
            <p:cNvSpPr txBox="1">
              <a:spLocks noChangeArrowheads="1"/>
            </p:cNvSpPr>
            <p:nvPr/>
          </p:nvSpPr>
          <p:spPr bwMode="auto">
            <a:xfrm>
              <a:off x="3552" y="129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3838" name="Text Box 68"/>
            <p:cNvSpPr txBox="1">
              <a:spLocks noChangeArrowheads="1"/>
            </p:cNvSpPr>
            <p:nvPr/>
          </p:nvSpPr>
          <p:spPr bwMode="auto">
            <a:xfrm>
              <a:off x="4557" y="134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3839" name="Oval 69"/>
            <p:cNvSpPr>
              <a:spLocks noChangeAspect="1" noChangeArrowheads="1"/>
            </p:cNvSpPr>
            <p:nvPr/>
          </p:nvSpPr>
          <p:spPr bwMode="auto">
            <a:xfrm>
              <a:off x="4481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0" name="Oval 70"/>
            <p:cNvSpPr>
              <a:spLocks noChangeAspect="1" noChangeArrowheads="1"/>
            </p:cNvSpPr>
            <p:nvPr/>
          </p:nvSpPr>
          <p:spPr bwMode="auto">
            <a:xfrm>
              <a:off x="5249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41" name="Group 71"/>
            <p:cNvGrpSpPr>
              <a:grpSpLocks/>
            </p:cNvGrpSpPr>
            <p:nvPr/>
          </p:nvGrpSpPr>
          <p:grpSpPr bwMode="auto">
            <a:xfrm>
              <a:off x="4553" y="1276"/>
              <a:ext cx="777" cy="133"/>
              <a:chOff x="2928" y="1028"/>
              <a:chExt cx="777" cy="133"/>
            </a:xfrm>
          </p:grpSpPr>
          <p:sp>
            <p:nvSpPr>
              <p:cNvPr id="33869" name="Line 72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0" name="Freeform 73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42" name="Group 74"/>
            <p:cNvGrpSpPr>
              <a:grpSpLocks/>
            </p:cNvGrpSpPr>
            <p:nvPr/>
          </p:nvGrpSpPr>
          <p:grpSpPr bwMode="auto">
            <a:xfrm>
              <a:off x="3769" y="1808"/>
              <a:ext cx="777" cy="133"/>
              <a:chOff x="2928" y="1028"/>
              <a:chExt cx="777" cy="133"/>
            </a:xfrm>
          </p:grpSpPr>
          <p:sp>
            <p:nvSpPr>
              <p:cNvPr id="33867" name="Line 75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8" name="Freeform 76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43" name="Group 77"/>
            <p:cNvGrpSpPr>
              <a:grpSpLocks/>
            </p:cNvGrpSpPr>
            <p:nvPr/>
          </p:nvGrpSpPr>
          <p:grpSpPr bwMode="auto">
            <a:xfrm flipH="1" flipV="1">
              <a:off x="3757" y="1940"/>
              <a:ext cx="777" cy="133"/>
              <a:chOff x="2928" y="1028"/>
              <a:chExt cx="777" cy="133"/>
            </a:xfrm>
          </p:grpSpPr>
          <p:sp>
            <p:nvSpPr>
              <p:cNvPr id="33865" name="Line 78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6" name="Freeform 79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44" name="Group 80"/>
            <p:cNvGrpSpPr>
              <a:grpSpLocks/>
            </p:cNvGrpSpPr>
            <p:nvPr/>
          </p:nvGrpSpPr>
          <p:grpSpPr bwMode="auto">
            <a:xfrm flipH="1" flipV="1">
              <a:off x="3773" y="1404"/>
              <a:ext cx="777" cy="133"/>
              <a:chOff x="2928" y="1028"/>
              <a:chExt cx="777" cy="133"/>
            </a:xfrm>
          </p:grpSpPr>
          <p:sp>
            <p:nvSpPr>
              <p:cNvPr id="33863" name="Line 8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4" name="Freeform 8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45" name="Group 83"/>
            <p:cNvGrpSpPr>
              <a:grpSpLocks/>
            </p:cNvGrpSpPr>
            <p:nvPr/>
          </p:nvGrpSpPr>
          <p:grpSpPr bwMode="auto">
            <a:xfrm flipV="1">
              <a:off x="3605" y="1423"/>
              <a:ext cx="152" cy="513"/>
              <a:chOff x="2776" y="1167"/>
              <a:chExt cx="152" cy="513"/>
            </a:xfrm>
          </p:grpSpPr>
          <p:sp>
            <p:nvSpPr>
              <p:cNvPr id="33861" name="Line 84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2" name="Freeform 85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46" name="Group 86"/>
            <p:cNvGrpSpPr>
              <a:grpSpLocks/>
            </p:cNvGrpSpPr>
            <p:nvPr/>
          </p:nvGrpSpPr>
          <p:grpSpPr bwMode="auto">
            <a:xfrm flipH="1" flipV="1">
              <a:off x="4545" y="879"/>
              <a:ext cx="152" cy="513"/>
              <a:chOff x="2776" y="1167"/>
              <a:chExt cx="152" cy="513"/>
            </a:xfrm>
          </p:grpSpPr>
          <p:sp>
            <p:nvSpPr>
              <p:cNvPr id="33859" name="Line 87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0" name="Freeform 88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47" name="Group 89"/>
            <p:cNvGrpSpPr>
              <a:grpSpLocks/>
            </p:cNvGrpSpPr>
            <p:nvPr/>
          </p:nvGrpSpPr>
          <p:grpSpPr bwMode="auto">
            <a:xfrm>
              <a:off x="4538" y="1397"/>
              <a:ext cx="764" cy="543"/>
              <a:chOff x="3696" y="1680"/>
              <a:chExt cx="764" cy="543"/>
            </a:xfrm>
          </p:grpSpPr>
          <p:sp>
            <p:nvSpPr>
              <p:cNvPr id="33857" name="Line 90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8" name="Freeform 91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48" name="Group 92"/>
            <p:cNvGrpSpPr>
              <a:grpSpLocks/>
            </p:cNvGrpSpPr>
            <p:nvPr/>
          </p:nvGrpSpPr>
          <p:grpSpPr bwMode="auto">
            <a:xfrm>
              <a:off x="4559" y="882"/>
              <a:ext cx="764" cy="543"/>
              <a:chOff x="3726" y="1170"/>
              <a:chExt cx="764" cy="543"/>
            </a:xfrm>
          </p:grpSpPr>
          <p:sp>
            <p:nvSpPr>
              <p:cNvPr id="33855" name="Line 93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6" name="Freeform 94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49" name="Text Box 95"/>
            <p:cNvSpPr txBox="1">
              <a:spLocks noChangeArrowheads="1"/>
            </p:cNvSpPr>
            <p:nvPr/>
          </p:nvSpPr>
          <p:spPr bwMode="auto">
            <a:xfrm>
              <a:off x="4537" y="192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3850" name="Text Box 96"/>
            <p:cNvSpPr txBox="1">
              <a:spLocks noChangeArrowheads="1"/>
            </p:cNvSpPr>
            <p:nvPr/>
          </p:nvSpPr>
          <p:spPr bwMode="auto">
            <a:xfrm>
              <a:off x="5337" y="130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3851" name="Oval 97"/>
            <p:cNvSpPr>
              <a:spLocks noChangeAspect="1" noChangeArrowheads="1"/>
            </p:cNvSpPr>
            <p:nvPr/>
          </p:nvSpPr>
          <p:spPr bwMode="auto">
            <a:xfrm>
              <a:off x="3713" y="1344"/>
              <a:ext cx="120" cy="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2" name="Oval 98"/>
            <p:cNvSpPr>
              <a:spLocks noChangeAspect="1" noChangeArrowheads="1"/>
            </p:cNvSpPr>
            <p:nvPr/>
          </p:nvSpPr>
          <p:spPr bwMode="auto">
            <a:xfrm>
              <a:off x="3713" y="1872"/>
              <a:ext cx="120" cy="12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3" name="Oval 99"/>
            <p:cNvSpPr>
              <a:spLocks noChangeAspect="1" noChangeArrowheads="1"/>
            </p:cNvSpPr>
            <p:nvPr/>
          </p:nvSpPr>
          <p:spPr bwMode="auto">
            <a:xfrm>
              <a:off x="4481" y="816"/>
              <a:ext cx="120" cy="120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4" name="Oval 100"/>
            <p:cNvSpPr>
              <a:spLocks noChangeAspect="1" noChangeArrowheads="1"/>
            </p:cNvSpPr>
            <p:nvPr/>
          </p:nvSpPr>
          <p:spPr bwMode="auto">
            <a:xfrm>
              <a:off x="4481" y="1872"/>
              <a:ext cx="120" cy="120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98" name="Group 101"/>
          <p:cNvGrpSpPr>
            <a:grpSpLocks/>
          </p:cNvGrpSpPr>
          <p:nvPr/>
        </p:nvGrpSpPr>
        <p:grpSpPr bwMode="auto">
          <a:xfrm>
            <a:off x="4419600" y="1219200"/>
            <a:ext cx="1598613" cy="2797175"/>
            <a:chOff x="2304" y="869"/>
            <a:chExt cx="1007" cy="1762"/>
          </a:xfrm>
        </p:grpSpPr>
        <p:sp>
          <p:nvSpPr>
            <p:cNvPr id="33819" name="Text Box 102"/>
            <p:cNvSpPr txBox="1">
              <a:spLocks noChangeArrowheads="1"/>
            </p:cNvSpPr>
            <p:nvPr/>
          </p:nvSpPr>
          <p:spPr bwMode="auto">
            <a:xfrm>
              <a:off x="2592" y="2304"/>
              <a:ext cx="71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  <a:latin typeface="Times" charset="0"/>
                </a:rPr>
                <a:t>(A</a:t>
              </a:r>
              <a:r>
                <a:rPr lang="en-US" sz="3200" baseline="30000">
                  <a:solidFill>
                    <a:srgbClr val="FF0000"/>
                  </a:solidFill>
                  <a:latin typeface="Times" charset="0"/>
                </a:rPr>
                <a:t>T</a:t>
              </a:r>
              <a:r>
                <a:rPr lang="en-US">
                  <a:solidFill>
                    <a:srgbClr val="FF0000"/>
                  </a:solidFill>
                  <a:latin typeface="Times" charset="0"/>
                </a:rPr>
                <a:t>)</a:t>
              </a:r>
              <a:r>
                <a:rPr lang="en-US" baseline="40000">
                  <a:solidFill>
                    <a:srgbClr val="FF0000"/>
                  </a:solidFill>
                  <a:latin typeface="Times" charset="0"/>
                </a:rPr>
                <a:t>2</a:t>
              </a:r>
              <a:r>
                <a:rPr lang="en-US">
                  <a:solidFill>
                    <a:srgbClr val="FF0000"/>
                  </a:solidFill>
                  <a:latin typeface="Times" charset="0"/>
                </a:rPr>
                <a:t>x</a:t>
              </a:r>
            </a:p>
          </p:txBody>
        </p:sp>
        <p:sp>
          <p:nvSpPr>
            <p:cNvPr id="33820" name="Oval 103"/>
            <p:cNvSpPr>
              <a:spLocks noChangeAspect="1" noChangeArrowheads="1"/>
            </p:cNvSpPr>
            <p:nvPr/>
          </p:nvSpPr>
          <p:spPr bwMode="auto">
            <a:xfrm>
              <a:off x="2738" y="1322"/>
              <a:ext cx="86" cy="8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1" name="Rectangle 104"/>
            <p:cNvSpPr>
              <a:spLocks noChangeAspect="1" noChangeArrowheads="1"/>
            </p:cNvSpPr>
            <p:nvPr/>
          </p:nvSpPr>
          <p:spPr bwMode="auto">
            <a:xfrm>
              <a:off x="2697" y="869"/>
              <a:ext cx="163" cy="140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2" name="Oval 105"/>
            <p:cNvSpPr>
              <a:spLocks noChangeAspect="1" noChangeArrowheads="1"/>
            </p:cNvSpPr>
            <p:nvPr/>
          </p:nvSpPr>
          <p:spPr bwMode="auto">
            <a:xfrm>
              <a:off x="2738" y="1941"/>
              <a:ext cx="86" cy="86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3" name="Oval 106"/>
            <p:cNvSpPr>
              <a:spLocks noChangeAspect="1" noChangeArrowheads="1"/>
            </p:cNvSpPr>
            <p:nvPr/>
          </p:nvSpPr>
          <p:spPr bwMode="auto">
            <a:xfrm>
              <a:off x="2738" y="910"/>
              <a:ext cx="86" cy="8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Oval 107"/>
            <p:cNvSpPr>
              <a:spLocks noChangeAspect="1" noChangeArrowheads="1"/>
            </p:cNvSpPr>
            <p:nvPr/>
          </p:nvSpPr>
          <p:spPr bwMode="auto">
            <a:xfrm>
              <a:off x="2738" y="1116"/>
              <a:ext cx="86" cy="86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5" name="Oval 108"/>
            <p:cNvSpPr>
              <a:spLocks noChangeAspect="1" noChangeArrowheads="1"/>
            </p:cNvSpPr>
            <p:nvPr/>
          </p:nvSpPr>
          <p:spPr bwMode="auto">
            <a:xfrm>
              <a:off x="2738" y="1529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6" name="Oval 109"/>
            <p:cNvSpPr>
              <a:spLocks noChangeAspect="1" noChangeArrowheads="1"/>
            </p:cNvSpPr>
            <p:nvPr/>
          </p:nvSpPr>
          <p:spPr bwMode="auto">
            <a:xfrm>
              <a:off x="2738" y="173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7" name="Oval 110"/>
            <p:cNvSpPr>
              <a:spLocks noChangeAspect="1" noChangeArrowheads="1"/>
            </p:cNvSpPr>
            <p:nvPr/>
          </p:nvSpPr>
          <p:spPr bwMode="auto">
            <a:xfrm>
              <a:off x="2738" y="2148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8" name="Text Box 111"/>
            <p:cNvSpPr txBox="1">
              <a:spLocks noChangeArrowheads="1"/>
            </p:cNvSpPr>
            <p:nvPr/>
          </p:nvSpPr>
          <p:spPr bwMode="auto">
            <a:xfrm>
              <a:off x="2304" y="1392"/>
              <a:ext cx="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2400">
                  <a:solidFill>
                    <a:srgbClr val="FF0000"/>
                  </a:solidFill>
                  <a:latin typeface="Arial" charset="0"/>
                  <a:sym typeface="Wingdings" charset="0"/>
                </a:rPr>
                <a:t></a:t>
              </a:r>
            </a:p>
          </p:txBody>
        </p:sp>
      </p:grpSp>
      <p:sp>
        <p:nvSpPr>
          <p:cNvPr id="33799" name="Oval 112"/>
          <p:cNvSpPr>
            <a:spLocks noChangeAspect="1" noChangeArrowheads="1"/>
          </p:cNvSpPr>
          <p:nvPr/>
        </p:nvSpPr>
        <p:spPr bwMode="auto">
          <a:xfrm>
            <a:off x="4194175" y="1946275"/>
            <a:ext cx="136525" cy="1365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Rectangle 113"/>
          <p:cNvSpPr>
            <a:spLocks noChangeAspect="1" noChangeArrowheads="1"/>
          </p:cNvSpPr>
          <p:nvPr/>
        </p:nvSpPr>
        <p:spPr bwMode="auto">
          <a:xfrm>
            <a:off x="4129088" y="1227138"/>
            <a:ext cx="258762" cy="22336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Oval 114"/>
          <p:cNvSpPr>
            <a:spLocks noChangeAspect="1" noChangeArrowheads="1"/>
          </p:cNvSpPr>
          <p:nvPr/>
        </p:nvSpPr>
        <p:spPr bwMode="auto">
          <a:xfrm>
            <a:off x="4194175" y="2928938"/>
            <a:ext cx="136525" cy="1365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Oval 115"/>
          <p:cNvSpPr>
            <a:spLocks noChangeAspect="1" noChangeArrowheads="1"/>
          </p:cNvSpPr>
          <p:nvPr/>
        </p:nvSpPr>
        <p:spPr bwMode="auto">
          <a:xfrm>
            <a:off x="4194175" y="1292225"/>
            <a:ext cx="136525" cy="1365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Oval 116"/>
          <p:cNvSpPr>
            <a:spLocks noChangeAspect="1" noChangeArrowheads="1"/>
          </p:cNvSpPr>
          <p:nvPr/>
        </p:nvSpPr>
        <p:spPr bwMode="auto">
          <a:xfrm>
            <a:off x="4194175" y="1619250"/>
            <a:ext cx="136525" cy="1365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Oval 117"/>
          <p:cNvSpPr>
            <a:spLocks noChangeAspect="1" noChangeArrowheads="1"/>
          </p:cNvSpPr>
          <p:nvPr/>
        </p:nvSpPr>
        <p:spPr bwMode="auto">
          <a:xfrm>
            <a:off x="4194175" y="2274888"/>
            <a:ext cx="136525" cy="1365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Oval 118"/>
          <p:cNvSpPr>
            <a:spLocks noChangeAspect="1" noChangeArrowheads="1"/>
          </p:cNvSpPr>
          <p:nvPr/>
        </p:nvSpPr>
        <p:spPr bwMode="auto">
          <a:xfrm>
            <a:off x="4194175" y="2601913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Oval 119"/>
          <p:cNvSpPr>
            <a:spLocks noChangeAspect="1" noChangeArrowheads="1"/>
          </p:cNvSpPr>
          <p:nvPr/>
        </p:nvSpPr>
        <p:spPr bwMode="auto">
          <a:xfrm>
            <a:off x="4194175" y="325755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20"/>
          <p:cNvSpPr>
            <a:spLocks noChangeAspect="1" noChangeArrowheads="1"/>
          </p:cNvSpPr>
          <p:nvPr/>
        </p:nvSpPr>
        <p:spPr bwMode="auto">
          <a:xfrm>
            <a:off x="3136900" y="1227138"/>
            <a:ext cx="258763" cy="22336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Text Box 121"/>
          <p:cNvSpPr txBox="1">
            <a:spLocks noChangeArrowheads="1"/>
          </p:cNvSpPr>
          <p:nvPr/>
        </p:nvSpPr>
        <p:spPr bwMode="auto">
          <a:xfrm>
            <a:off x="3505200" y="2057400"/>
            <a:ext cx="48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  <a:latin typeface="Arial" charset="0"/>
                <a:sym typeface="Wingdings" charset="0"/>
              </a:rPr>
              <a:t></a:t>
            </a:r>
            <a:endParaRPr lang="en-US"/>
          </a:p>
        </p:txBody>
      </p:sp>
      <p:sp>
        <p:nvSpPr>
          <p:cNvPr id="33809" name="Oval 122"/>
          <p:cNvSpPr>
            <a:spLocks noChangeAspect="1" noChangeArrowheads="1"/>
          </p:cNvSpPr>
          <p:nvPr/>
        </p:nvSpPr>
        <p:spPr bwMode="auto">
          <a:xfrm>
            <a:off x="3201988" y="1946275"/>
            <a:ext cx="136525" cy="1365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Oval 123"/>
          <p:cNvSpPr>
            <a:spLocks noChangeAspect="1" noChangeArrowheads="1"/>
          </p:cNvSpPr>
          <p:nvPr/>
        </p:nvSpPr>
        <p:spPr bwMode="auto">
          <a:xfrm>
            <a:off x="3201988" y="2928938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Oval 124"/>
          <p:cNvSpPr>
            <a:spLocks noChangeAspect="1" noChangeArrowheads="1"/>
          </p:cNvSpPr>
          <p:nvPr/>
        </p:nvSpPr>
        <p:spPr bwMode="auto">
          <a:xfrm>
            <a:off x="3201988" y="1292225"/>
            <a:ext cx="136525" cy="1365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Oval 125"/>
          <p:cNvSpPr>
            <a:spLocks noChangeAspect="1" noChangeArrowheads="1"/>
          </p:cNvSpPr>
          <p:nvPr/>
        </p:nvSpPr>
        <p:spPr bwMode="auto">
          <a:xfrm>
            <a:off x="3201988" y="161925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Oval 126"/>
          <p:cNvSpPr>
            <a:spLocks noChangeAspect="1" noChangeArrowheads="1"/>
          </p:cNvSpPr>
          <p:nvPr/>
        </p:nvSpPr>
        <p:spPr bwMode="auto">
          <a:xfrm>
            <a:off x="3201988" y="2274888"/>
            <a:ext cx="136525" cy="1365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Oval 127"/>
          <p:cNvSpPr>
            <a:spLocks noChangeAspect="1" noChangeArrowheads="1"/>
          </p:cNvSpPr>
          <p:nvPr/>
        </p:nvSpPr>
        <p:spPr bwMode="auto">
          <a:xfrm>
            <a:off x="3201988" y="2601913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Oval 128"/>
          <p:cNvSpPr>
            <a:spLocks noChangeAspect="1" noChangeArrowheads="1"/>
          </p:cNvSpPr>
          <p:nvPr/>
        </p:nvSpPr>
        <p:spPr bwMode="auto">
          <a:xfrm>
            <a:off x="3201988" y="325755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Text Box 129"/>
          <p:cNvSpPr txBox="1">
            <a:spLocks noChangeArrowheads="1"/>
          </p:cNvSpPr>
          <p:nvPr/>
        </p:nvSpPr>
        <p:spPr bwMode="auto">
          <a:xfrm>
            <a:off x="3086100" y="35052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Times" charset="0"/>
              </a:rPr>
              <a:t>x</a:t>
            </a:r>
          </a:p>
        </p:txBody>
      </p:sp>
      <p:sp>
        <p:nvSpPr>
          <p:cNvPr id="33817" name="Text Box 130"/>
          <p:cNvSpPr txBox="1">
            <a:spLocks noChangeArrowheads="1"/>
          </p:cNvSpPr>
          <p:nvPr/>
        </p:nvSpPr>
        <p:spPr bwMode="auto">
          <a:xfrm>
            <a:off x="3962400" y="3505200"/>
            <a:ext cx="782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Times" charset="0"/>
              </a:rPr>
              <a:t>A</a:t>
            </a:r>
            <a:r>
              <a:rPr lang="en-US" sz="3200" baseline="30000">
                <a:solidFill>
                  <a:srgbClr val="FF0000"/>
                </a:solidFill>
                <a:latin typeface="Times" charset="0"/>
              </a:rPr>
              <a:t>T</a:t>
            </a:r>
            <a:r>
              <a:rPr lang="en-US">
                <a:solidFill>
                  <a:srgbClr val="FF0000"/>
                </a:solidFill>
                <a:latin typeface="Times" charset="0"/>
              </a:rPr>
              <a:t>x</a:t>
            </a:r>
          </a:p>
        </p:txBody>
      </p:sp>
      <p:sp>
        <p:nvSpPr>
          <p:cNvPr id="33818" name="Rectangle 132"/>
          <p:cNvSpPr>
            <a:spLocks noGrp="1" noChangeArrowheads="1"/>
          </p:cNvSpPr>
          <p:nvPr>
            <p:ph type="body" idx="1"/>
          </p:nvPr>
        </p:nvSpPr>
        <p:spPr>
          <a:xfrm>
            <a:off x="325438" y="4418013"/>
            <a:ext cx="8818562" cy="1335087"/>
          </a:xfrm>
          <a:noFill/>
        </p:spPr>
        <p:txBody>
          <a:bodyPr/>
          <a:lstStyle/>
          <a:p>
            <a:r>
              <a:rPr lang="en-US">
                <a:latin typeface="Arial" charset="0"/>
              </a:rPr>
              <a:t>Multiply by adjacency matrix </a:t>
            </a:r>
            <a:r>
              <a:rPr lang="en-US">
                <a:latin typeface="Arial" charset="0"/>
                <a:sym typeface="Wingdings" charset="0"/>
              </a:rPr>
              <a:t> </a:t>
            </a:r>
            <a:r>
              <a:rPr lang="en-US">
                <a:latin typeface="Arial" charset="0"/>
              </a:rPr>
              <a:t>step to neighbor vertices</a:t>
            </a:r>
          </a:p>
          <a:p>
            <a:r>
              <a:rPr lang="en-US">
                <a:latin typeface="Arial" charset="0"/>
              </a:rPr>
              <a:t>Work-efficient implementation from sparse data structures</a:t>
            </a:r>
          </a:p>
          <a:p>
            <a:pPr>
              <a:lnSpc>
                <a:spcPct val="120000"/>
              </a:lnSpc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1543050" y="1908175"/>
            <a:ext cx="2297113" cy="10414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1543050" y="2949575"/>
            <a:ext cx="2297113" cy="1039813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1543050" y="3989388"/>
            <a:ext cx="2297113" cy="1039812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1543050" y="5029200"/>
            <a:ext cx="2297113" cy="1039813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501900" y="2206625"/>
            <a:ext cx="366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900">
                <a:latin typeface="Chalkboard" charset="0"/>
              </a:rPr>
              <a:t>P</a:t>
            </a:r>
            <a:r>
              <a:rPr lang="en-US" sz="3200" baseline="-33000">
                <a:latin typeface="Chalkboard" charset="0"/>
              </a:rPr>
              <a:t>0</a:t>
            </a: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4983163" y="1520825"/>
            <a:ext cx="1978025" cy="18288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493963" y="3189288"/>
            <a:ext cx="314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900">
                <a:latin typeface="Chalkboard" charset="0"/>
              </a:rPr>
              <a:t>P</a:t>
            </a:r>
            <a:r>
              <a:rPr lang="en-US" sz="3200" baseline="-33000">
                <a:latin typeface="Chalkboard" charset="0"/>
              </a:rPr>
              <a:t>1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479675" y="4229100"/>
            <a:ext cx="36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900">
                <a:latin typeface="Chalkboard" charset="0"/>
              </a:rPr>
              <a:t>P</a:t>
            </a:r>
            <a:r>
              <a:rPr lang="en-US" sz="3200" baseline="-33000">
                <a:latin typeface="Chalkboard" charset="0"/>
              </a:rPr>
              <a:t>2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498725" y="5268913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900">
                <a:latin typeface="Chalkboard" charset="0"/>
              </a:rPr>
              <a:t>P</a:t>
            </a:r>
            <a:r>
              <a:rPr lang="en-US" sz="3200" baseline="-33000">
                <a:latin typeface="Chalkboard" charset="0"/>
              </a:rPr>
              <a:t>n</a:t>
            </a:r>
          </a:p>
        </p:txBody>
      </p:sp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714500"/>
            <a:ext cx="184785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419600" y="3429000"/>
            <a:ext cx="44958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u="sng" dirty="0">
                <a:solidFill>
                  <a:srgbClr val="FF0000"/>
                </a:solidFill>
                <a:latin typeface="Arial" charset="0"/>
              </a:rPr>
              <a:t>Row-wise decomposition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Each processor stores:</a:t>
            </a:r>
          </a:p>
          <a:p>
            <a:pPr eaLnBrk="1" hangingPunct="1"/>
            <a:endParaRPr lang="en-US" sz="800" dirty="0"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z="2400" dirty="0">
                <a:latin typeface="Arial" charset="0"/>
              </a:rPr>
              <a:t>  # of local </a:t>
            </a:r>
            <a:r>
              <a:rPr lang="en-US" sz="2400" dirty="0" smtClean="0">
                <a:latin typeface="Arial" charset="0"/>
              </a:rPr>
              <a:t>edges (</a:t>
            </a:r>
            <a:r>
              <a:rPr lang="en-US" sz="2400" dirty="0" err="1" smtClean="0">
                <a:latin typeface="Arial" charset="0"/>
              </a:rPr>
              <a:t>nonzeros</a:t>
            </a:r>
            <a:r>
              <a:rPr lang="en-US" sz="2400" dirty="0" smtClean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z="2400" dirty="0">
                <a:latin typeface="Arial" charset="0"/>
              </a:rPr>
              <a:t>  range of local </a:t>
            </a:r>
            <a:r>
              <a:rPr lang="en-US" sz="2400" dirty="0" smtClean="0">
                <a:latin typeface="Arial" charset="0"/>
              </a:rPr>
              <a:t>vertices (rows)</a:t>
            </a:r>
            <a:endParaRPr lang="en-US" sz="2400" dirty="0"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z="2400" dirty="0">
                <a:latin typeface="Arial" charset="0"/>
              </a:rPr>
              <a:t>  </a:t>
            </a:r>
            <a:r>
              <a:rPr lang="en-US" sz="2400" dirty="0" smtClean="0">
                <a:latin typeface="Arial" charset="0"/>
              </a:rPr>
              <a:t>edges (</a:t>
            </a:r>
            <a:r>
              <a:rPr lang="en-US" sz="2400" dirty="0" err="1" smtClean="0">
                <a:latin typeface="Arial" charset="0"/>
              </a:rPr>
              <a:t>nonzeros</a:t>
            </a:r>
            <a:r>
              <a:rPr lang="en-US" sz="2400" dirty="0" smtClean="0">
                <a:latin typeface="Arial" charset="0"/>
              </a:rPr>
              <a:t>) </a:t>
            </a:r>
            <a:r>
              <a:rPr lang="en-US" sz="2400" dirty="0">
                <a:latin typeface="Arial" charset="0"/>
              </a:rPr>
              <a:t>in CSR form</a:t>
            </a:r>
          </a:p>
          <a:p>
            <a:pPr eaLnBrk="1" hangingPunct="1">
              <a:buFontTx/>
              <a:buChar char="•"/>
            </a:pPr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400" u="sng" dirty="0">
                <a:solidFill>
                  <a:srgbClr val="FF0000"/>
                </a:solidFill>
                <a:latin typeface="Arial" charset="0"/>
              </a:rPr>
              <a:t>Alternative:  2D decomposition </a:t>
            </a:r>
          </a:p>
        </p:txBody>
      </p:sp>
      <p:sp>
        <p:nvSpPr>
          <p:cNvPr id="438285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238125"/>
            <a:ext cx="9143999" cy="5762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raph (or sparse matrix) in distributed memory, </a:t>
            </a: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CSR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V="1">
            <a:off x="3581400" y="2438400"/>
            <a:ext cx="13716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9788" cy="755650"/>
          </a:xfrm>
        </p:spPr>
        <p:txBody>
          <a:bodyPr/>
          <a:lstStyle/>
          <a:p>
            <a:r>
              <a:rPr lang="en-US" sz="3100">
                <a:latin typeface="Arial" charset="0"/>
              </a:rPr>
              <a:t>Large graphs are everywhere…</a:t>
            </a:r>
          </a:p>
        </p:txBody>
      </p:sp>
      <p:pic>
        <p:nvPicPr>
          <p:cNvPr id="21508" name="Picture 6" descr="network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357438"/>
            <a:ext cx="3752850" cy="3589337"/>
          </a:xfrm>
        </p:spPr>
      </p:pic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285750" y="5946775"/>
            <a:ext cx="34829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400"/>
              <a:t>WWW snapshot, courtesy Y. Hyun</a:t>
            </a: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4089400" y="5946775"/>
            <a:ext cx="505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400"/>
              <a:t>Yeast protein interaction network, courtesy H. Jeong</a:t>
            </a:r>
          </a:p>
        </p:txBody>
      </p:sp>
      <p:pic>
        <p:nvPicPr>
          <p:cNvPr id="2151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6307138"/>
            <a:ext cx="13747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285750" y="1262063"/>
            <a:ext cx="3268663" cy="1392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5709" tIns="35709" rIns="132037" bIns="35709"/>
          <a:lstStyle/>
          <a:p>
            <a:pPr marL="257113">
              <a:spcBef>
                <a:spcPts val="844"/>
              </a:spcBef>
              <a:buClr>
                <a:srgbClr val="000000"/>
              </a:buClr>
              <a:buSzPct val="100000"/>
              <a:defRPr/>
            </a:pPr>
            <a:r>
              <a:rPr lang="en-US" sz="2200" kern="0" dirty="0">
                <a:latin typeface="+mn-lt"/>
                <a:ea typeface="+mn-ea"/>
              </a:rPr>
              <a:t> Internet structure</a:t>
            </a:r>
          </a:p>
          <a:p>
            <a:pPr marL="257113">
              <a:spcBef>
                <a:spcPts val="844"/>
              </a:spcBef>
              <a:buClr>
                <a:srgbClr val="000000"/>
              </a:buClr>
              <a:buSzPct val="100000"/>
              <a:defRPr/>
            </a:pPr>
            <a:r>
              <a:rPr lang="en-US" sz="2200" kern="0" dirty="0">
                <a:latin typeface="+mn-lt"/>
                <a:ea typeface="+mn-ea"/>
              </a:rPr>
              <a:t> Social interactions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6953" y="1295400"/>
            <a:ext cx="5426075" cy="1366837"/>
          </a:xfrm>
          <a:prstGeom prst="rect">
            <a:avLst/>
          </a:prstGeom>
          <a:noFill/>
        </p:spPr>
        <p:txBody>
          <a:bodyPr lIns="64277" tIns="32139" rIns="64277" bIns="32139">
            <a:spAutoFit/>
          </a:bodyPr>
          <a:lstStyle>
            <a:lvl1pPr marL="255588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850"/>
              </a:spcBef>
              <a:buClr>
                <a:srgbClr val="000000"/>
              </a:buClr>
              <a:buSzPct val="100000"/>
            </a:pPr>
            <a:r>
              <a:rPr lang="en-US" sz="2200" dirty="0">
                <a:latin typeface="Arial" charset="0"/>
              </a:rPr>
              <a:t> Scientific datasets: biological, chemical, cosmological, ecological, …</a:t>
            </a:r>
          </a:p>
          <a:p>
            <a:pPr eaLnBrk="1" hangingPunct="1"/>
            <a:endParaRPr lang="en-US" dirty="0"/>
          </a:p>
        </p:txBody>
      </p:sp>
      <p:pic>
        <p:nvPicPr>
          <p:cNvPr id="21514" name="Picture 16" descr="6a00d8341c52a953ef00e54f6a0d3c8833-640w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471738"/>
            <a:ext cx="3043238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07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45488" cy="3683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Node-to-node searches in graphs …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9436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Who are my friends’ friends?</a:t>
            </a:r>
          </a:p>
          <a:p>
            <a:r>
              <a:rPr lang="en-US" dirty="0" smtClean="0">
                <a:latin typeface="Arial" charset="0"/>
              </a:rPr>
              <a:t>How many hops from A to B? (six degrees of Kevin Bacon)</a:t>
            </a:r>
          </a:p>
          <a:p>
            <a:r>
              <a:rPr lang="en-US" dirty="0" smtClean="0">
                <a:latin typeface="Arial" charset="0"/>
              </a:rPr>
              <a:t>What’s the shortest route to Las Vegas?</a:t>
            </a:r>
          </a:p>
          <a:p>
            <a:r>
              <a:rPr lang="en-US" dirty="0" smtClean="0">
                <a:latin typeface="Arial" charset="0"/>
              </a:rPr>
              <a:t>Am I related to Abraham Lincoln?</a:t>
            </a:r>
          </a:p>
          <a:p>
            <a:r>
              <a:rPr lang="en-US" dirty="0" smtClean="0">
                <a:latin typeface="Arial" charset="0"/>
              </a:rPr>
              <a:t>Who likes the same movies I do, and what other movies do they like?</a:t>
            </a:r>
          </a:p>
          <a:p>
            <a:r>
              <a:rPr lang="en-US" dirty="0" smtClean="0">
                <a:latin typeface="Arial" charset="0"/>
              </a:rPr>
              <a:t>. . . 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See breadth-first search example slides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5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9788" cy="684213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Social Network Analysis in Matlab: 1993</a:t>
            </a:r>
          </a:p>
        </p:txBody>
      </p:sp>
      <p:pic>
        <p:nvPicPr>
          <p:cNvPr id="9219" name="Picture 3" descr="househo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650"/>
            <a:ext cx="75088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653213" y="1652588"/>
            <a:ext cx="24907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45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Co-author graph </a:t>
            </a:r>
            <a:br>
              <a:rPr lang="en-US" sz="2400">
                <a:solidFill>
                  <a:srgbClr val="FF0000"/>
                </a:solidFill>
                <a:latin typeface="Arial" charset="0"/>
              </a:rPr>
            </a:br>
            <a:r>
              <a:rPr lang="en-US" sz="2400">
                <a:solidFill>
                  <a:srgbClr val="FF0000"/>
                </a:solidFill>
                <a:latin typeface="Arial" charset="0"/>
              </a:rPr>
              <a:t>from 1993 </a:t>
            </a:r>
            <a:br>
              <a:rPr lang="en-US" sz="2400">
                <a:solidFill>
                  <a:srgbClr val="FF0000"/>
                </a:solidFill>
                <a:latin typeface="Arial" charset="0"/>
              </a:rPr>
            </a:br>
            <a:r>
              <a:rPr lang="en-US" sz="2400">
                <a:solidFill>
                  <a:srgbClr val="FF0000"/>
                </a:solidFill>
                <a:latin typeface="Arial" charset="0"/>
              </a:rPr>
              <a:t>Householder</a:t>
            </a:r>
            <a:br>
              <a:rPr lang="en-US" sz="2400">
                <a:solidFill>
                  <a:srgbClr val="FF0000"/>
                </a:solidFill>
                <a:latin typeface="Arial" charset="0"/>
              </a:rPr>
            </a:br>
            <a:r>
              <a:rPr lang="en-US" sz="2400">
                <a:solidFill>
                  <a:srgbClr val="FF0000"/>
                </a:solidFill>
                <a:latin typeface="Arial" charset="0"/>
              </a:rPr>
              <a:t>symposium</a:t>
            </a:r>
          </a:p>
        </p:txBody>
      </p:sp>
    </p:spTree>
    <p:extLst>
      <p:ext uri="{BB962C8B-B14F-4D97-AF65-F5344CB8AC3E}">
        <p14:creationId xmlns:p14="http://schemas.microsoft.com/office/powerpoint/2010/main" val="504353793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16962"/>
          <a:lstStyle/>
          <a:p>
            <a:pPr marL="39688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Social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network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analysis</a:t>
            </a:r>
          </a:p>
        </p:txBody>
      </p:sp>
      <p:pic>
        <p:nvPicPr>
          <p:cNvPr id="819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6307138"/>
            <a:ext cx="13747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017713"/>
            <a:ext cx="41783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3" name="Rectangle 7"/>
          <p:cNvSpPr>
            <a:spLocks/>
          </p:cNvSpPr>
          <p:nvPr/>
        </p:nvSpPr>
        <p:spPr bwMode="auto">
          <a:xfrm>
            <a:off x="5187950" y="3249613"/>
            <a:ext cx="3625850" cy="126841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66" bIns="0"/>
          <a:lstStyle/>
          <a:p>
            <a:pPr marL="27898">
              <a:spcBef>
                <a:spcPts val="984"/>
              </a:spcBef>
              <a:defRPr/>
            </a:pPr>
            <a:r>
              <a:rPr lang="en-US" sz="2000" dirty="0" err="1">
                <a:latin typeface="Arial Bold" charset="0"/>
                <a:ea typeface="+mn-ea"/>
                <a:cs typeface="Arial Bold" charset="0"/>
                <a:sym typeface="Arial Bold" charset="0"/>
              </a:rPr>
              <a:t>Betweenness</a:t>
            </a:r>
            <a:r>
              <a:rPr lang="en-US" sz="2000" dirty="0">
                <a:latin typeface="Arial Bold" charset="0"/>
                <a:ea typeface="+mn-ea"/>
                <a:cs typeface="Arial Bold" charset="0"/>
                <a:sym typeface="Arial Bold" charset="0"/>
              </a:rPr>
              <a:t> Centrality (BC)</a:t>
            </a:r>
          </a:p>
          <a:p>
            <a:pPr marL="27898">
              <a:spcBef>
                <a:spcPts val="984"/>
              </a:spcBef>
              <a:defRPr/>
            </a:pPr>
            <a:r>
              <a:rPr lang="en-US" sz="1800" dirty="0">
                <a:latin typeface="+mn-lt"/>
                <a:ea typeface="+mn-ea"/>
                <a:cs typeface="Arial Bold" charset="0"/>
                <a:sym typeface="Arial Bold" charset="0"/>
              </a:rPr>
              <a:t>C</a:t>
            </a:r>
            <a:r>
              <a:rPr lang="en-US" sz="1800" baseline="-25000" dirty="0">
                <a:latin typeface="+mn-lt"/>
                <a:ea typeface="+mn-ea"/>
                <a:cs typeface="Arial Bold" charset="0"/>
                <a:sym typeface="Arial Bold" charset="0"/>
              </a:rPr>
              <a:t>B</a:t>
            </a:r>
            <a:r>
              <a:rPr lang="en-US" sz="1800" dirty="0">
                <a:latin typeface="+mn-lt"/>
                <a:ea typeface="+mn-ea"/>
                <a:cs typeface="Arial Bold" charset="0"/>
                <a:sym typeface="Arial Bold" charset="0"/>
              </a:rPr>
              <a:t>(v):</a:t>
            </a:r>
            <a:r>
              <a:rPr lang="en-US" sz="1800" dirty="0">
                <a:latin typeface="+mn-lt"/>
                <a:ea typeface="+mn-ea"/>
                <a:cs typeface="Arial" charset="0"/>
              </a:rPr>
              <a:t> Among all the shortest paths, what fraction of them pass through the node of interest?</a:t>
            </a:r>
          </a:p>
        </p:txBody>
      </p:sp>
      <p:pic>
        <p:nvPicPr>
          <p:cNvPr id="8198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4670425"/>
            <a:ext cx="2517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Rectangle 9"/>
          <p:cNvSpPr>
            <a:spLocks/>
          </p:cNvSpPr>
          <p:nvPr/>
        </p:nvSpPr>
        <p:spPr bwMode="auto">
          <a:xfrm>
            <a:off x="5392738" y="5724525"/>
            <a:ext cx="3625850" cy="34766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66" bIns="0"/>
          <a:lstStyle/>
          <a:p>
            <a:pPr marL="26988">
              <a:spcBef>
                <a:spcPts val="813"/>
              </a:spcBef>
            </a:pPr>
            <a:r>
              <a:rPr lang="en-US" sz="2000">
                <a:latin typeface="Arial" charset="0"/>
                <a:cs typeface="Arial" charset="0"/>
              </a:rPr>
              <a:t>Brandes</a:t>
            </a:r>
            <a:r>
              <a:rPr lang="ja-JP" altLang="en-US" sz="2000">
                <a:latin typeface="Arial" charset="0"/>
                <a:cs typeface="Arial" charset="0"/>
              </a:rPr>
              <a:t>’</a:t>
            </a:r>
            <a:r>
              <a:rPr lang="en-US" sz="2000">
                <a:latin typeface="Arial" charset="0"/>
                <a:cs typeface="Arial" charset="0"/>
              </a:rPr>
              <a:t> algorithm</a:t>
            </a:r>
          </a:p>
        </p:txBody>
      </p:sp>
      <p:sp>
        <p:nvSpPr>
          <p:cNvPr id="24586" name="Rectangle 10"/>
          <p:cNvSpPr>
            <a:spLocks/>
          </p:cNvSpPr>
          <p:nvPr/>
        </p:nvSpPr>
        <p:spPr bwMode="auto">
          <a:xfrm>
            <a:off x="374650" y="4919663"/>
            <a:ext cx="4170363" cy="56356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0" bIns="0"/>
          <a:lstStyle/>
          <a:p>
            <a:pPr marL="40174">
              <a:defRPr/>
            </a:pPr>
            <a:r>
              <a:rPr lang="en-US" sz="2000" dirty="0">
                <a:latin typeface="+mn-lt"/>
                <a:ea typeface="+mn-ea"/>
                <a:cs typeface="Arial" charset="0"/>
              </a:rPr>
              <a:t>A typical software stack for an application enabled with the Combinatorial BLAS</a:t>
            </a:r>
          </a:p>
        </p:txBody>
      </p:sp>
      <p:pic>
        <p:nvPicPr>
          <p:cNvPr id="8201" name="Picture 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08025"/>
            <a:ext cx="27416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3127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1A0FEF"/>
      </a:hlink>
      <a:folHlink>
        <a:srgbClr val="0066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stem VT Special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stem VT Special" pitchFamily="4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11781</TotalTime>
  <Words>2615</Words>
  <Application>Microsoft Macintosh PowerPoint</Application>
  <PresentationFormat>On-screen Show (4:3)</PresentationFormat>
  <Paragraphs>658</Paragraphs>
  <Slides>47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Default Design</vt:lpstr>
      <vt:lpstr>CS240A: Computation on Graphs</vt:lpstr>
      <vt:lpstr>Graphs and Sparse Matrices </vt:lpstr>
      <vt:lpstr>Sparse matrix data structure (stored by rows, CSR)</vt:lpstr>
      <vt:lpstr>Compressed graph data structure (CSR)</vt:lpstr>
      <vt:lpstr>Graph (or sparse matrix) in distributed memory, CSR</vt:lpstr>
      <vt:lpstr>Large graphs are everywhere…</vt:lpstr>
      <vt:lpstr>Node-to-node searches in graphs …</vt:lpstr>
      <vt:lpstr>Social Network Analysis in Matlab: 1993</vt:lpstr>
      <vt:lpstr>Social network analysis</vt:lpstr>
      <vt:lpstr>A graph problem:  Maximal Independent Set</vt:lpstr>
      <vt:lpstr>Sequential Maximal Independent Set Algorithm</vt:lpstr>
      <vt:lpstr>Sequential Maximal Independent Set Algorithm</vt:lpstr>
      <vt:lpstr>Sequential Maximal Independent Set Algorithm</vt:lpstr>
      <vt:lpstr>Sequential Maximal Independent Set Algorithm</vt:lpstr>
      <vt:lpstr>Parallel, Randomized MIS Algorithm   [Luby]</vt:lpstr>
      <vt:lpstr>Parallel, Randomized MIS Algorithm   [Luby]</vt:lpstr>
      <vt:lpstr>Parallel, Randomized MIS Algorithm   [Luby]</vt:lpstr>
      <vt:lpstr>Parallel, Randomized MIS Algorithm   [Luby]</vt:lpstr>
      <vt:lpstr>Parallel, Randomized MIS Algorithm   [Luby]</vt:lpstr>
      <vt:lpstr>Parallel, Randomized MIS Algorithm   [Luby]</vt:lpstr>
      <vt:lpstr>Parallel, Randomized MIS Algorithm   [Luby]</vt:lpstr>
      <vt:lpstr>Connected components of undirected graph</vt:lpstr>
      <vt:lpstr>Strongly connected components</vt:lpstr>
      <vt:lpstr>Strongly Connected Components</vt:lpstr>
      <vt:lpstr>Strongly connected components of directed graph</vt:lpstr>
      <vt:lpstr>Laplacian Matrix</vt:lpstr>
      <vt:lpstr>Properties of Laplacian Matrix</vt:lpstr>
      <vt:lpstr>PowerPoint Presentation</vt:lpstr>
      <vt:lpstr>Top 500 List (November 2010)</vt:lpstr>
      <vt:lpstr>Graph 500 List (November 2010)</vt:lpstr>
      <vt:lpstr>Floating-Point  vs.  Graphs</vt:lpstr>
      <vt:lpstr>Betweenness centrality</vt:lpstr>
      <vt:lpstr>Characteristics of graphs</vt:lpstr>
      <vt:lpstr>RMAT Approximate Power-Law Graph</vt:lpstr>
      <vt:lpstr>Strongly Connected Components</vt:lpstr>
      <vt:lpstr>Graph partitioning</vt:lpstr>
      <vt:lpstr>Sparse Matrix-Vector Multiplication</vt:lpstr>
      <vt:lpstr>Clustering benchmark graph</vt:lpstr>
      <vt:lpstr>Example:  Web graph and matrix</vt:lpstr>
      <vt:lpstr>Web graph:  PageRank (Google)              [Brin, Page] </vt:lpstr>
      <vt:lpstr>A Page Rank Matrix</vt:lpstr>
      <vt:lpstr>Social Network Analysis in Matlab: 1993</vt:lpstr>
      <vt:lpstr>Social Network Analysis in Matlab: 1993</vt:lpstr>
      <vt:lpstr>Social Network Analysis in Matlab: 1993</vt:lpstr>
      <vt:lpstr>Breadth-First Search: Sparse mat * vec</vt:lpstr>
      <vt:lpstr>Breadth-First Search: Sparse mat * vec</vt:lpstr>
      <vt:lpstr>Breadth-First Search: Sparse mat * vec</vt:lpstr>
    </vt:vector>
  </TitlesOfParts>
  <Company>PARC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Support-Graph Preconditioning</dc:title>
  <dc:creator>John R. Gilbert</dc:creator>
  <cp:lastModifiedBy>John Gilbert</cp:lastModifiedBy>
  <cp:revision>685</cp:revision>
  <cp:lastPrinted>2012-05-08T15:24:55Z</cp:lastPrinted>
  <dcterms:created xsi:type="dcterms:W3CDTF">1998-10-05T22:15:03Z</dcterms:created>
  <dcterms:modified xsi:type="dcterms:W3CDTF">2012-05-08T15:29:16Z</dcterms:modified>
</cp:coreProperties>
</file>