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5.jpg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  <p:sldMasterId id="2147483680" r:id="rId3"/>
    <p:sldMasterId id="2147483698" r:id="rId4"/>
    <p:sldMasterId id="2147483716" r:id="rId5"/>
  </p:sldMasterIdLst>
  <p:notesMasterIdLst>
    <p:notesMasterId r:id="rId36"/>
  </p:notesMasterIdLst>
  <p:handoutMasterIdLst>
    <p:handoutMasterId r:id="rId37"/>
  </p:handoutMasterIdLst>
  <p:sldIdLst>
    <p:sldId id="268" r:id="rId6"/>
    <p:sldId id="499" r:id="rId7"/>
    <p:sldId id="441" r:id="rId8"/>
    <p:sldId id="442" r:id="rId9"/>
    <p:sldId id="517" r:id="rId10"/>
    <p:sldId id="522" r:id="rId11"/>
    <p:sldId id="488" r:id="rId12"/>
    <p:sldId id="529" r:id="rId13"/>
    <p:sldId id="532" r:id="rId14"/>
    <p:sldId id="533" r:id="rId15"/>
    <p:sldId id="534" r:id="rId16"/>
    <p:sldId id="489" r:id="rId17"/>
    <p:sldId id="496" r:id="rId18"/>
    <p:sldId id="490" r:id="rId19"/>
    <p:sldId id="519" r:id="rId20"/>
    <p:sldId id="520" r:id="rId21"/>
    <p:sldId id="521" r:id="rId22"/>
    <p:sldId id="479" r:id="rId23"/>
    <p:sldId id="484" r:id="rId24"/>
    <p:sldId id="523" r:id="rId25"/>
    <p:sldId id="512" r:id="rId26"/>
    <p:sldId id="511" r:id="rId27"/>
    <p:sldId id="481" r:id="rId28"/>
    <p:sldId id="485" r:id="rId29"/>
    <p:sldId id="513" r:id="rId30"/>
    <p:sldId id="524" r:id="rId31"/>
    <p:sldId id="525" r:id="rId32"/>
    <p:sldId id="526" r:id="rId33"/>
    <p:sldId id="527" r:id="rId34"/>
    <p:sldId id="528" r:id="rId35"/>
  </p:sldIdLst>
  <p:sldSz cx="9144000" cy="6858000" type="screen4x3"/>
  <p:notesSz cx="68834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00D200"/>
    <a:srgbClr val="021FAE"/>
    <a:srgbClr val="075DCF"/>
    <a:srgbClr val="33CC33"/>
    <a:srgbClr val="66FF66"/>
    <a:srgbClr val="6591A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4" Type="http://schemas.openxmlformats.org/officeDocument/2006/relationships/slide" Target="slides/slide12.xml"/><Relationship Id="rId5" Type="http://schemas.openxmlformats.org/officeDocument/2006/relationships/slide" Target="slides/slide14.xml"/><Relationship Id="rId6" Type="http://schemas.openxmlformats.org/officeDocument/2006/relationships/slide" Target="slides/slide19.xml"/><Relationship Id="rId7" Type="http://schemas.openxmlformats.org/officeDocument/2006/relationships/slide" Target="slides/slide24.xml"/><Relationship Id="rId1" Type="http://schemas.openxmlformats.org/officeDocument/2006/relationships/slide" Target="slides/slide7.xml"/><Relationship Id="rId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buluc:Desktop:Top%20500:cores-per-yea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Sheet1!$B$5:$B$18</c:f>
              <c:numCache>
                <c:formatCode>mmm\-yy</c:formatCode>
                <c:ptCount val="14"/>
                <c:pt idx="0">
                  <c:v>38504.0</c:v>
                </c:pt>
                <c:pt idx="1">
                  <c:v>38657.0</c:v>
                </c:pt>
                <c:pt idx="2">
                  <c:v>38869.0</c:v>
                </c:pt>
                <c:pt idx="3">
                  <c:v>39022.0</c:v>
                </c:pt>
                <c:pt idx="4">
                  <c:v>39234.0</c:v>
                </c:pt>
                <c:pt idx="5">
                  <c:v>39387.0</c:v>
                </c:pt>
                <c:pt idx="6">
                  <c:v>39600.0</c:v>
                </c:pt>
                <c:pt idx="7">
                  <c:v>39753.0</c:v>
                </c:pt>
                <c:pt idx="8">
                  <c:v>39965.0</c:v>
                </c:pt>
                <c:pt idx="9">
                  <c:v>40118.0</c:v>
                </c:pt>
                <c:pt idx="10">
                  <c:v>40330.0</c:v>
                </c:pt>
                <c:pt idx="11">
                  <c:v>40483.0</c:v>
                </c:pt>
                <c:pt idx="12">
                  <c:v>40695.0</c:v>
                </c:pt>
                <c:pt idx="13">
                  <c:v>40848.0</c:v>
                </c:pt>
              </c:numCache>
            </c:numRef>
          </c:cat>
          <c:val>
            <c:numRef>
              <c:f>Sheet1!$C$5:$C$18</c:f>
              <c:numCache>
                <c:formatCode>General</c:formatCode>
                <c:ptCount val="14"/>
                <c:pt idx="0">
                  <c:v>1160.672</c:v>
                </c:pt>
                <c:pt idx="1">
                  <c:v>1464.954</c:v>
                </c:pt>
                <c:pt idx="2">
                  <c:v>1747.19</c:v>
                </c:pt>
                <c:pt idx="3">
                  <c:v>2041.922</c:v>
                </c:pt>
                <c:pt idx="4">
                  <c:v>2442.228</c:v>
                </c:pt>
                <c:pt idx="5">
                  <c:v>3296.19</c:v>
                </c:pt>
                <c:pt idx="6">
                  <c:v>4828.437999999996</c:v>
                </c:pt>
                <c:pt idx="7">
                  <c:v>6233.846</c:v>
                </c:pt>
                <c:pt idx="8">
                  <c:v>8209.465999999988</c:v>
                </c:pt>
                <c:pt idx="9">
                  <c:v>9329.254</c:v>
                </c:pt>
                <c:pt idx="10">
                  <c:v>10262.922</c:v>
                </c:pt>
                <c:pt idx="11">
                  <c:v>12944.654</c:v>
                </c:pt>
                <c:pt idx="12">
                  <c:v>15559.848</c:v>
                </c:pt>
                <c:pt idx="13">
                  <c:v>18385.622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119512"/>
        <c:axId val="-2134123000"/>
      </c:barChart>
      <c:catAx>
        <c:axId val="-21341195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-2134123000"/>
        <c:crosses val="autoZero"/>
        <c:auto val="0"/>
        <c:lblAlgn val="ctr"/>
        <c:lblOffset val="100"/>
        <c:tickLblSkip val="2"/>
        <c:noMultiLvlLbl val="0"/>
      </c:catAx>
      <c:valAx>
        <c:axId val="-2134123000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number of cores on TOP500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4119512"/>
        <c:crossesAt val="1.0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5938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405938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1604A9D1-31C0-8D42-B0AD-09982575C4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24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defTabSz="9334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algn="r" defTabSz="9334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05350"/>
            <a:ext cx="5048250" cy="445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829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defTabSz="9334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410700"/>
            <a:ext cx="298291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algn="r" defTabSz="933450">
              <a:defRPr sz="1300">
                <a:latin typeface="Times New Roman" charset="0"/>
              </a:defRPr>
            </a:lvl1pPr>
          </a:lstStyle>
          <a:p>
            <a:fld id="{A7891D98-17D1-2B4E-BE7F-35B1833112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0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32FDFB20-503A-134B-82BF-2DD64F576732}" type="slidenum">
              <a:rPr lang="en-US" sz="1300">
                <a:latin typeface="Times New Roman" charset="0"/>
              </a:rPr>
              <a:pPr/>
              <a:t>13</a:t>
            </a:fld>
            <a:endParaRPr lang="en-US" sz="1300">
              <a:latin typeface="Times New Roman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41350"/>
            <a:ext cx="4919663" cy="3689350"/>
          </a:xfrm>
          <a:ln w="12700" cap="flat">
            <a:solidFill>
              <a:schemeClr val="tx1"/>
            </a:solidFill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705350"/>
            <a:ext cx="5932488" cy="44561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62" tIns="47625" rIns="93662" bIns="476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01B4540E-8938-9C46-9123-90D705764BB5}" type="slidenum">
              <a:rPr lang="en-US" sz="1300">
                <a:latin typeface="Times New Roman" charset="0"/>
              </a:rPr>
              <a:pPr/>
              <a:t>15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41350"/>
            <a:ext cx="4919663" cy="3689350"/>
          </a:xfrm>
          <a:ln w="12700" cap="flat">
            <a:solidFill>
              <a:schemeClr val="tx1"/>
            </a:solidFill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705350"/>
            <a:ext cx="5932488" cy="44561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62" tIns="47625" rIns="93662" bIns="476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01B4540E-8938-9C46-9123-90D705764BB5}" type="slidenum">
              <a:rPr lang="en-US" sz="1300">
                <a:latin typeface="Times New Roman" charset="0"/>
              </a:rPr>
              <a:pPr/>
              <a:t>16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41350"/>
            <a:ext cx="4919663" cy="3689350"/>
          </a:xfrm>
          <a:ln w="12700" cap="flat">
            <a:solidFill>
              <a:schemeClr val="tx1"/>
            </a:solidFill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705350"/>
            <a:ext cx="5932488" cy="44561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62" tIns="47625" rIns="93662" bIns="476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01B4540E-8938-9C46-9123-90D705764BB5}" type="slidenum">
              <a:rPr lang="en-US" sz="1300">
                <a:latin typeface="Times New Roman" charset="0"/>
              </a:rPr>
              <a:pPr/>
              <a:t>17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41350"/>
            <a:ext cx="4919663" cy="3689350"/>
          </a:xfrm>
          <a:ln w="12700" cap="flat">
            <a:solidFill>
              <a:schemeClr val="tx1"/>
            </a:solidFill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705350"/>
            <a:ext cx="5932488" cy="44561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662" tIns="47625" rIns="93662" bIns="476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8801" y="9409718"/>
            <a:ext cx="2983106" cy="494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71D40887-14BE-6E45-B86C-AEBA46AEFAA3}" type="slidenum">
              <a:rPr lang="en-US" sz="1300">
                <a:latin typeface="Arial" charset="0"/>
              </a:rPr>
              <a:pPr eaLnBrk="1" hangingPunct="1"/>
              <a:t>21</a:t>
            </a:fld>
            <a:endParaRPr lang="en-US" sz="130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Details on the types of computations here -&gt; Pagerank (web), betweenness centrality (biological)</a:t>
            </a:r>
          </a:p>
          <a:p>
            <a:r>
              <a:rPr lang="en-US"/>
              <a:t>Both are huge, sparse graphs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" charset="0"/>
              </a:rPr>
              <a:t>Why betweenness centrality?</a:t>
            </a:r>
          </a:p>
          <a:p>
            <a:pPr>
              <a:buFontTx/>
              <a:buAutoNum type="arabicParenR"/>
            </a:pPr>
            <a:r>
              <a:rPr lang="en-US">
                <a:latin typeface="Times" charset="0"/>
              </a:rPr>
              <a:t>It has a lot of applications in identifying important vertices</a:t>
            </a:r>
          </a:p>
          <a:p>
            <a:pPr>
              <a:buFontTx/>
              <a:buAutoNum type="arabicParenR"/>
            </a:pPr>
            <a:r>
              <a:rPr lang="en-US">
                <a:latin typeface="Times" charset="0"/>
              </a:rPr>
              <a:t>It</a:t>
            </a:r>
            <a:r>
              <a:rPr lang="ja-JP" altLang="en-US">
                <a:latin typeface="Times" charset="0"/>
              </a:rPr>
              <a:t>’</a:t>
            </a:r>
            <a:r>
              <a:rPr lang="en-US">
                <a:latin typeface="Times" charset="0"/>
              </a:rPr>
              <a:t>s a standard graph benchmark to compare implementations.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74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8982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954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7719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2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5174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8072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9742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398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956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8875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66105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40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1183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45119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3804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82917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90203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1886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3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8670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8577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05702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3" y="3776663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9354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516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510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8402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102823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41155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34927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8420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64194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768487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21620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2654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8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7424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3712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8666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3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366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6737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84689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3" y="3776663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8610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14766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55822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77443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512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31429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79035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11993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237684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666369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522531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36526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95035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303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0397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55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70306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59916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2153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72948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444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547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508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655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241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0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571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95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6289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690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983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9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46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83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48982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24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6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14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fld id="{A8579A15-8662-8944-923C-C55142D5539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88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600" indent="-609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2838" indent="-5334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601788" indent="-4572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611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966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fld id="{A8579A15-8662-8944-923C-C55142D5539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67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600" indent="-609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2838" indent="-5334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601788" indent="-4572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611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966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55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4898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97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gilbert@cs.ucsb.edu" TargetMode="External"/><Relationship Id="rId3" Type="http://schemas.openxmlformats.org/officeDocument/2006/relationships/hyperlink" Target="http://www.cs.ucsb.edu/~cs240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2.xls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16.wmf"/><Relationship Id="rId3" Type="http://schemas.openxmlformats.org/officeDocument/2006/relationships/image" Target="../media/image17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24.png"/><Relationship Id="rId3" Type="http://schemas.openxmlformats.org/officeDocument/2006/relationships/image" Target="../media/image25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tefan@engineering.ucsb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tefan@engineering.ucsb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752600"/>
          </a:xfrm>
        </p:spPr>
        <p:txBody>
          <a:bodyPr/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CS 240A</a:t>
            </a:r>
            <a:b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Applied Parallel Computing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95600"/>
            <a:ext cx="7543800" cy="3962400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John R. Gilbert</a:t>
            </a:r>
          </a:p>
          <a:p>
            <a:endParaRPr lang="en-US" sz="900" dirty="0">
              <a:latin typeface="Arial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charset="0"/>
                <a:hlinkClick r:id="rId2"/>
              </a:rPr>
              <a:t>gilbert@cs.ucsb.edu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endParaRPr lang="en-US" sz="1000" dirty="0">
              <a:solidFill>
                <a:schemeClr val="tx1"/>
              </a:solidFill>
              <a:latin typeface="Arial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charset="0"/>
                <a:hlinkClick r:id="rId3"/>
              </a:rPr>
              <a:t>http://www.cs.ucsb.edu/~cs240a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endParaRPr lang="en-US" sz="1000" dirty="0">
              <a:solidFill>
                <a:schemeClr val="tx1"/>
              </a:solidFill>
              <a:latin typeface="Arial" charset="0"/>
            </a:endParaRPr>
          </a:p>
          <a:p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endParaRPr lang="en-US" sz="3200" dirty="0">
              <a:solidFill>
                <a:schemeClr val="tx1"/>
              </a:solidFill>
              <a:latin typeface="Arial" charset="0"/>
            </a:endParaRPr>
          </a:p>
          <a:p>
            <a:endParaRPr lang="en-US" sz="1800" i="1" dirty="0">
              <a:solidFill>
                <a:schemeClr val="tx1"/>
              </a:solidFill>
              <a:latin typeface="Arial" charset="0"/>
            </a:endParaRPr>
          </a:p>
          <a:p>
            <a:endParaRPr lang="en-US" sz="1800" i="1" dirty="0">
              <a:solidFill>
                <a:schemeClr val="tx1"/>
              </a:solidFill>
              <a:latin typeface="Arial" charset="0"/>
            </a:endParaRPr>
          </a:p>
          <a:p>
            <a:r>
              <a:rPr lang="en-US" sz="1800" i="1" dirty="0">
                <a:solidFill>
                  <a:schemeClr val="tx1"/>
                </a:solidFill>
                <a:latin typeface="Arial" charset="0"/>
              </a:rPr>
              <a:t>Thanks to Kathy </a:t>
            </a:r>
            <a:r>
              <a:rPr lang="en-US" sz="1800" i="1" dirty="0" err="1">
                <a:solidFill>
                  <a:schemeClr val="tx1"/>
                </a:solidFill>
                <a:latin typeface="Arial" charset="0"/>
              </a:rPr>
              <a:t>Yelick</a:t>
            </a:r>
            <a:r>
              <a:rPr lang="en-US" sz="1800" i="1" dirty="0">
                <a:solidFill>
                  <a:schemeClr val="tx1"/>
                </a:solidFill>
                <a:latin typeface="Arial" charset="0"/>
              </a:rPr>
              <a:t> and Jim </a:t>
            </a:r>
            <a:r>
              <a:rPr lang="en-US" sz="1800" i="1" dirty="0" err="1">
                <a:solidFill>
                  <a:schemeClr val="tx1"/>
                </a:solidFill>
                <a:latin typeface="Arial" charset="0"/>
              </a:rPr>
              <a:t>Demmel</a:t>
            </a:r>
            <a:r>
              <a:rPr lang="en-US" sz="1800" i="1" dirty="0">
                <a:solidFill>
                  <a:schemeClr val="tx1"/>
                </a:solidFill>
                <a:latin typeface="Arial" charset="0"/>
              </a:rPr>
              <a:t> at UCB for some of their slides.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8116887" cy="368300"/>
          </a:xfrm>
        </p:spPr>
        <p:txBody>
          <a:bodyPr/>
          <a:lstStyle/>
          <a:p>
            <a:r>
              <a:rPr lang="en-US"/>
              <a:t>Number of transistors per processor chip</a:t>
            </a:r>
          </a:p>
        </p:txBody>
      </p:sp>
      <p:graphicFrame>
        <p:nvGraphicFramePr>
          <p:cNvPr id="231430" name="Object 6"/>
          <p:cNvGraphicFramePr>
            <a:graphicFrameLocks noChangeAspect="1"/>
          </p:cNvGraphicFramePr>
          <p:nvPr/>
        </p:nvGraphicFramePr>
        <p:xfrm>
          <a:off x="2057400" y="914400"/>
          <a:ext cx="41910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Chart" r:id="rId3" imgW="4591507" imgH="4105656" progId="Excel.Chart.8">
                  <p:embed/>
                </p:oleObj>
              </mc:Choice>
              <mc:Fallback>
                <p:oleObj name="Chart" r:id="rId3" imgW="4591507" imgH="4105656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14400"/>
                        <a:ext cx="41910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03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8116887" cy="368300"/>
          </a:xfrm>
        </p:spPr>
        <p:txBody>
          <a:bodyPr/>
          <a:lstStyle/>
          <a:p>
            <a:r>
              <a:rPr lang="en-US"/>
              <a:t>Number of transistors per processor chip</a:t>
            </a:r>
          </a:p>
        </p:txBody>
      </p:sp>
      <p:graphicFrame>
        <p:nvGraphicFramePr>
          <p:cNvPr id="239619" name="Object 3"/>
          <p:cNvGraphicFramePr>
            <a:graphicFrameLocks noChangeAspect="1"/>
          </p:cNvGraphicFramePr>
          <p:nvPr/>
        </p:nvGraphicFramePr>
        <p:xfrm>
          <a:off x="2057400" y="914400"/>
          <a:ext cx="41910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Chart" r:id="rId3" imgW="4591507" imgH="4105656" progId="Excel.Chart.8">
                  <p:embed/>
                </p:oleObj>
              </mc:Choice>
              <mc:Fallback>
                <p:oleObj name="Chart" r:id="rId3" imgW="4591507" imgH="4105656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14400"/>
                        <a:ext cx="41910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0" name="Rectangle 4" descr="20%"/>
          <p:cNvSpPr>
            <a:spLocks noChangeArrowheads="1"/>
          </p:cNvSpPr>
          <p:nvPr/>
        </p:nvSpPr>
        <p:spPr bwMode="auto">
          <a:xfrm>
            <a:off x="4184650" y="1852613"/>
            <a:ext cx="990600" cy="1447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20">
                  <a:fgClr>
                    <a:schemeClr val="accent2"/>
                  </a:fgClr>
                  <a:bgClr>
                    <a:schemeClr val="bg1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9621" name="Rectangle 5" descr="Dotted diamond"/>
          <p:cNvSpPr>
            <a:spLocks noChangeArrowheads="1"/>
          </p:cNvSpPr>
          <p:nvPr/>
        </p:nvSpPr>
        <p:spPr bwMode="auto">
          <a:xfrm>
            <a:off x="2133600" y="2819400"/>
            <a:ext cx="2349500" cy="20447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dotDmnd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ChangeArrowheads="1"/>
          </p:cNvSpPr>
          <p:nvPr/>
        </p:nvSpPr>
        <p:spPr bwMode="auto">
          <a:xfrm>
            <a:off x="2743200" y="4876800"/>
            <a:ext cx="130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smtClean="0">
                <a:solidFill>
                  <a:srgbClr val="618FFD"/>
                </a:solidFill>
                <a:latin typeface="Arial" charset="0"/>
              </a:rPr>
              <a:t>Bit-Level</a:t>
            </a:r>
          </a:p>
          <a:p>
            <a:r>
              <a:rPr lang="en-US" sz="1800" smtClean="0">
                <a:solidFill>
                  <a:srgbClr val="618FFD"/>
                </a:solidFill>
                <a:latin typeface="Arial" charset="0"/>
              </a:rPr>
              <a:t>Parallelism</a:t>
            </a:r>
          </a:p>
        </p:txBody>
      </p:sp>
      <p:sp>
        <p:nvSpPr>
          <p:cNvPr id="239623" name="Rectangle 7"/>
          <p:cNvSpPr>
            <a:spLocks noChangeArrowheads="1"/>
          </p:cNvSpPr>
          <p:nvPr/>
        </p:nvSpPr>
        <p:spPr bwMode="auto">
          <a:xfrm>
            <a:off x="3200400" y="1219200"/>
            <a:ext cx="1862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smtClean="0">
                <a:solidFill>
                  <a:srgbClr val="00AE00"/>
                </a:solidFill>
                <a:latin typeface="Arial" charset="0"/>
              </a:rPr>
              <a:t>Instruction-Level</a:t>
            </a:r>
          </a:p>
          <a:p>
            <a:r>
              <a:rPr lang="en-US" sz="1800" smtClean="0">
                <a:solidFill>
                  <a:srgbClr val="00AE00"/>
                </a:solidFill>
                <a:latin typeface="Arial" charset="0"/>
              </a:rPr>
              <a:t>Parallelism</a:t>
            </a:r>
          </a:p>
        </p:txBody>
      </p:sp>
      <p:sp>
        <p:nvSpPr>
          <p:cNvPr id="239624" name="Rectangle 8"/>
          <p:cNvSpPr>
            <a:spLocks noChangeArrowheads="1"/>
          </p:cNvSpPr>
          <p:nvPr/>
        </p:nvSpPr>
        <p:spPr bwMode="auto">
          <a:xfrm>
            <a:off x="5111750" y="950913"/>
            <a:ext cx="1498600" cy="1346200"/>
          </a:xfrm>
          <a:prstGeom prst="rect">
            <a:avLst/>
          </a:prstGeom>
          <a:noFill/>
          <a:ln w="25400">
            <a:solidFill>
              <a:srgbClr val="0054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6629400" y="1676400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smtClean="0">
                <a:solidFill>
                  <a:srgbClr val="005400"/>
                </a:solidFill>
                <a:latin typeface="Arial" charset="0"/>
              </a:rPr>
              <a:t>Thread-Level</a:t>
            </a:r>
          </a:p>
          <a:p>
            <a:r>
              <a:rPr lang="en-US" sz="1800" smtClean="0">
                <a:solidFill>
                  <a:srgbClr val="005400"/>
                </a:solidFill>
                <a:latin typeface="Arial" charset="0"/>
              </a:rPr>
              <a:t>Parallelism?</a:t>
            </a:r>
          </a:p>
        </p:txBody>
      </p:sp>
    </p:spTree>
    <p:extLst>
      <p:ext uri="{BB962C8B-B14F-4D97-AF65-F5344CB8AC3E}">
        <p14:creationId xmlns:p14="http://schemas.microsoft.com/office/powerpoint/2010/main" val="217557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838200" y="35814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endParaRPr lang="en-US" sz="2800">
              <a:latin typeface="Times" charset="0"/>
            </a:endParaRPr>
          </a:p>
        </p:txBody>
      </p: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3195638" y="1485900"/>
            <a:ext cx="4289425" cy="0"/>
            <a:chOff x="0" y="0"/>
            <a:chExt cx="2702" cy="0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02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7" name="Group 7"/>
            <p:cNvGrpSpPr>
              <a:grpSpLocks/>
            </p:cNvGrpSpPr>
            <p:nvPr/>
          </p:nvGrpSpPr>
          <p:grpSpPr bwMode="auto">
            <a:xfrm>
              <a:off x="0" y="0"/>
              <a:ext cx="2702" cy="0"/>
              <a:chOff x="0" y="0"/>
              <a:chExt cx="2702" cy="0"/>
            </a:xfrm>
          </p:grpSpPr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0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2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5124" name="Picture 10" descr="clocksp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023938"/>
            <a:ext cx="76676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Rectangle 2"/>
          <p:cNvSpPr>
            <a:spLocks noChangeArrowheads="1"/>
          </p:cNvSpPr>
          <p:nvPr/>
        </p:nvSpPr>
        <p:spPr bwMode="auto">
          <a:xfrm>
            <a:off x="190500" y="0"/>
            <a:ext cx="87630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Trends in processor clock speed</a:t>
            </a:r>
            <a:endParaRPr lang="en-US" sz="2800">
              <a:solidFill>
                <a:srgbClr val="FF0000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842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4800"/>
            <a:ext cx="6537325" cy="477838"/>
          </a:xfrm>
        </p:spPr>
        <p:txBody>
          <a:bodyPr wrap="none" lIns="63500" tIns="25400" rIns="63500" bIns="25400" anchor="t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Generic Parallel Machine Architecture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724400"/>
            <a:ext cx="8229600" cy="1288558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203200" indent="-203200">
              <a:buFontTx/>
              <a:buNone/>
            </a:pPr>
            <a:endParaRPr lang="en-US" sz="1800" dirty="0">
              <a:latin typeface="Arial" charset="0"/>
            </a:endParaRPr>
          </a:p>
          <a:p>
            <a:pPr marL="203200" indent="-203200"/>
            <a:r>
              <a:rPr lang="en-US" sz="2000" dirty="0">
                <a:latin typeface="Arial" charset="0"/>
              </a:rPr>
              <a:t>Key architecture question: 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Where is the interconnect, and how fast?</a:t>
            </a:r>
          </a:p>
          <a:p>
            <a:pPr marL="2171700" lvl="4" indent="-342900"/>
            <a:endParaRPr lang="en-US" sz="1200" dirty="0">
              <a:solidFill>
                <a:srgbClr val="FF0000"/>
              </a:solidFill>
              <a:latin typeface="Arial" charset="0"/>
            </a:endParaRPr>
          </a:p>
          <a:p>
            <a:pPr marL="203200" indent="-203200"/>
            <a:r>
              <a:rPr lang="en-US" sz="2000" dirty="0">
                <a:latin typeface="Arial" charset="0"/>
              </a:rPr>
              <a:t>Key algorithm question:  </a:t>
            </a:r>
            <a:r>
              <a:rPr lang="en-US" sz="2000" u="sng" dirty="0">
                <a:solidFill>
                  <a:srgbClr val="FF0000"/>
                </a:solidFill>
                <a:latin typeface="Arial" charset="0"/>
              </a:rPr>
              <a:t>Where is the data?</a:t>
            </a:r>
            <a:endParaRPr lang="en-US" sz="3200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460500" y="1231900"/>
            <a:ext cx="1193800" cy="111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58950" y="1301750"/>
            <a:ext cx="5969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735138" y="1273175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Proc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82750" y="1530350"/>
            <a:ext cx="7493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658938" y="1501775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Cache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530350" y="1835150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506538" y="1806575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L2 Cache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454150" y="2673350"/>
            <a:ext cx="120650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430338" y="2797175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L3 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225550" y="3740150"/>
            <a:ext cx="15875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431925" y="3940175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Memory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20574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2057400" y="3352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87338" y="815975"/>
            <a:ext cx="1162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005400"/>
                </a:solidFill>
                <a:latin typeface="Arial" charset="0"/>
              </a:rPr>
              <a:t> </a:t>
            </a:r>
          </a:p>
          <a:p>
            <a:r>
              <a:rPr lang="en-US" sz="1800">
                <a:solidFill>
                  <a:srgbClr val="005400"/>
                </a:solidFill>
                <a:latin typeface="Arial" charset="0"/>
              </a:rPr>
              <a:t>Storage </a:t>
            </a:r>
          </a:p>
          <a:p>
            <a:r>
              <a:rPr lang="en-US" sz="1800">
                <a:solidFill>
                  <a:srgbClr val="005400"/>
                </a:solidFill>
                <a:latin typeface="Arial" charset="0"/>
              </a:rPr>
              <a:t>Hierarchy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4432300" y="1155700"/>
            <a:ext cx="1193800" cy="111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4730750" y="1225550"/>
            <a:ext cx="5969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706938" y="119538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Proc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4654550" y="1454150"/>
            <a:ext cx="7493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4630738" y="1423988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Cache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4502150" y="1758950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4478338" y="17287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L2 Cache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4425950" y="2597150"/>
            <a:ext cx="120650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4402138" y="27193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L3 Cache</a:t>
            </a: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4197350" y="3663950"/>
            <a:ext cx="15875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4403725" y="38623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Memory</a:t>
            </a:r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50292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5029200" y="3276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6413500" y="1155700"/>
            <a:ext cx="1193800" cy="111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6711950" y="1225550"/>
            <a:ext cx="5969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6688138" y="119538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Proc</a:t>
            </a:r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6635750" y="1454150"/>
            <a:ext cx="7493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6611938" y="1423988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Cache</a:t>
            </a: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6483350" y="1758950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6459538" y="17287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L2 Cache</a:t>
            </a: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6407150" y="2597150"/>
            <a:ext cx="1206500" cy="67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6383338" y="2719388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L3 Cache</a:t>
            </a: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6178550" y="3663950"/>
            <a:ext cx="15875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6384925" y="38623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Arial" charset="0"/>
              </a:rPr>
              <a:t>Memory</a:t>
            </a:r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70104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7010400" y="3276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8" name="AutoShape 44" descr="Light downward diagonal"/>
          <p:cNvSpPr>
            <a:spLocks noChangeArrowheads="1"/>
          </p:cNvSpPr>
          <p:nvPr/>
        </p:nvSpPr>
        <p:spPr bwMode="auto">
          <a:xfrm>
            <a:off x="4273550" y="2368550"/>
            <a:ext cx="3492500" cy="139700"/>
          </a:xfrm>
          <a:prstGeom prst="roundRect">
            <a:avLst>
              <a:gd name="adj" fmla="val 49995"/>
            </a:avLst>
          </a:prstGeom>
          <a:pattFill prst="ltDnDiag">
            <a:fgClr>
              <a:srgbClr val="0054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9" name="AutoShape 45" descr="Light downward diagonal"/>
          <p:cNvSpPr>
            <a:spLocks noChangeArrowheads="1"/>
          </p:cNvSpPr>
          <p:nvPr/>
        </p:nvSpPr>
        <p:spPr bwMode="auto">
          <a:xfrm>
            <a:off x="4273550" y="3359150"/>
            <a:ext cx="3492500" cy="139700"/>
          </a:xfrm>
          <a:prstGeom prst="roundRect">
            <a:avLst>
              <a:gd name="adj" fmla="val 49995"/>
            </a:avLst>
          </a:prstGeom>
          <a:pattFill prst="ltDnDiag">
            <a:fgClr>
              <a:srgbClr val="0054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0" name="AutoShape 46" descr="Light downward diagonal"/>
          <p:cNvSpPr>
            <a:spLocks noChangeArrowheads="1"/>
          </p:cNvSpPr>
          <p:nvPr/>
        </p:nvSpPr>
        <p:spPr bwMode="auto">
          <a:xfrm>
            <a:off x="4273550" y="4654550"/>
            <a:ext cx="3492500" cy="139700"/>
          </a:xfrm>
          <a:prstGeom prst="roundRect">
            <a:avLst>
              <a:gd name="adj" fmla="val 49995"/>
            </a:avLst>
          </a:prstGeom>
          <a:pattFill prst="ltDnDiag">
            <a:fgClr>
              <a:srgbClr val="0054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>
            <a:off x="5029200" y="4495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010400" y="4495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3" name="Rectangle 49"/>
          <p:cNvSpPr>
            <a:spLocks noChangeArrowheads="1"/>
          </p:cNvSpPr>
          <p:nvPr/>
        </p:nvSpPr>
        <p:spPr bwMode="auto">
          <a:xfrm rot="5400000">
            <a:off x="7754938" y="2871788"/>
            <a:ext cx="1543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" charset="0"/>
              </a:rPr>
              <a:t>potential</a:t>
            </a:r>
          </a:p>
          <a:p>
            <a:r>
              <a:rPr lang="en-US" sz="1800">
                <a:solidFill>
                  <a:schemeClr val="accent2"/>
                </a:solidFill>
                <a:latin typeface="Arial" charset="0"/>
              </a:rPr>
              <a:t>interconnects</a:t>
            </a:r>
          </a:p>
        </p:txBody>
      </p:sp>
      <p:sp>
        <p:nvSpPr>
          <p:cNvPr id="11314" name="Line 50"/>
          <p:cNvSpPr>
            <a:spLocks noChangeShapeType="1"/>
          </p:cNvSpPr>
          <p:nvPr/>
        </p:nvSpPr>
        <p:spPr bwMode="auto">
          <a:xfrm flipH="1" flipV="1">
            <a:off x="7772400" y="25146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Line 51"/>
          <p:cNvSpPr>
            <a:spLocks noChangeShapeType="1"/>
          </p:cNvSpPr>
          <p:nvPr/>
        </p:nvSpPr>
        <p:spPr bwMode="auto">
          <a:xfrm flipH="1">
            <a:off x="7772400" y="28956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7772400" y="2971800"/>
            <a:ext cx="4572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93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0"/>
            <a:ext cx="8877300" cy="685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AMD Opteron 12-core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chip (e.g. LBL’s Cray XE6 “Hopper”)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38200" y="35814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endParaRPr lang="en-US" sz="2800">
              <a:latin typeface="Times" charset="0"/>
            </a:endParaRP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3195638" y="1485900"/>
            <a:ext cx="4289425" cy="0"/>
            <a:chOff x="0" y="0"/>
            <a:chExt cx="2702" cy="0"/>
          </a:xfrm>
        </p:grpSpPr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02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1" name="Group 7"/>
            <p:cNvGrpSpPr>
              <a:grpSpLocks/>
            </p:cNvGrpSpPr>
            <p:nvPr/>
          </p:nvGrpSpPr>
          <p:grpSpPr bwMode="auto">
            <a:xfrm>
              <a:off x="0" y="0"/>
              <a:ext cx="2702" cy="0"/>
              <a:chOff x="0" y="0"/>
              <a:chExt cx="2702" cy="0"/>
            </a:xfrm>
          </p:grpSpPr>
          <p:sp>
            <p:nvSpPr>
              <p:cNvPr id="6152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0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3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2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6149" name="Picture 11" descr="magnyco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11200"/>
            <a:ext cx="70866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18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799748" cy="482183"/>
          </a:xfrm>
        </p:spPr>
        <p:txBody>
          <a:bodyPr wrap="none" lIns="63500" tIns="25400" rIns="63500" bIns="25400" anchor="t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Triton memory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hierarchy: I (Chip level) 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3352800"/>
            <a:ext cx="8839200" cy="3417974"/>
            <a:chOff x="152400" y="1143000"/>
            <a:chExt cx="8839200" cy="3417974"/>
          </a:xfrm>
        </p:grpSpPr>
        <p:grpSp>
          <p:nvGrpSpPr>
            <p:cNvPr id="13370" name="Group 70"/>
            <p:cNvGrpSpPr>
              <a:grpSpLocks/>
            </p:cNvGrpSpPr>
            <p:nvPr/>
          </p:nvGrpSpPr>
          <p:grpSpPr bwMode="auto">
            <a:xfrm>
              <a:off x="4727230" y="1765300"/>
              <a:ext cx="993213" cy="977900"/>
              <a:chOff x="4432300" y="1155700"/>
              <a:chExt cx="1117245" cy="977900"/>
            </a:xfrm>
          </p:grpSpPr>
          <p:sp>
            <p:nvSpPr>
              <p:cNvPr id="13406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7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8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409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0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</a:p>
            </p:txBody>
          </p:sp>
          <p:sp>
            <p:nvSpPr>
              <p:cNvPr id="13411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2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sp>
          <p:nvSpPr>
            <p:cNvPr id="13371" name="Rectangle 28"/>
            <p:cNvSpPr>
              <a:spLocks noChangeArrowheads="1"/>
            </p:cNvSpPr>
            <p:nvPr/>
          </p:nvSpPr>
          <p:spPr bwMode="auto">
            <a:xfrm>
              <a:off x="4648200" y="3276600"/>
              <a:ext cx="186033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3372" name="Line 29"/>
            <p:cNvSpPr>
              <a:spLocks noChangeShapeType="1"/>
            </p:cNvSpPr>
            <p:nvPr/>
          </p:nvSpPr>
          <p:spPr bwMode="auto">
            <a:xfrm>
              <a:off x="5393347" y="26670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78" name="Group 71"/>
            <p:cNvGrpSpPr>
              <a:grpSpLocks/>
            </p:cNvGrpSpPr>
            <p:nvPr/>
          </p:nvGrpSpPr>
          <p:grpSpPr bwMode="auto">
            <a:xfrm>
              <a:off x="5799790" y="1752600"/>
              <a:ext cx="993213" cy="977900"/>
              <a:chOff x="4432300" y="1155700"/>
              <a:chExt cx="1117245" cy="977900"/>
            </a:xfrm>
          </p:grpSpPr>
          <p:sp>
            <p:nvSpPr>
              <p:cNvPr id="13399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0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1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402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3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  <a:endParaRPr lang="en-US" sz="16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3404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5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grpSp>
          <p:nvGrpSpPr>
            <p:cNvPr id="13379" name="Group 79"/>
            <p:cNvGrpSpPr>
              <a:grpSpLocks/>
            </p:cNvGrpSpPr>
            <p:nvPr/>
          </p:nvGrpSpPr>
          <p:grpSpPr bwMode="auto">
            <a:xfrm>
              <a:off x="6883639" y="1752600"/>
              <a:ext cx="993213" cy="977900"/>
              <a:chOff x="4432300" y="1155700"/>
              <a:chExt cx="1117245" cy="977900"/>
            </a:xfrm>
          </p:grpSpPr>
          <p:sp>
            <p:nvSpPr>
              <p:cNvPr id="13392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3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4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395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6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  <a:endParaRPr lang="en-US" sz="16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3397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8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grpSp>
          <p:nvGrpSpPr>
            <p:cNvPr id="13380" name="Group 87"/>
            <p:cNvGrpSpPr>
              <a:grpSpLocks/>
            </p:cNvGrpSpPr>
            <p:nvPr/>
          </p:nvGrpSpPr>
          <p:grpSpPr bwMode="auto">
            <a:xfrm>
              <a:off x="7930125" y="1752600"/>
              <a:ext cx="993213" cy="977900"/>
              <a:chOff x="4432300" y="1155700"/>
              <a:chExt cx="1117245" cy="977900"/>
            </a:xfrm>
          </p:grpSpPr>
          <p:sp>
            <p:nvSpPr>
              <p:cNvPr id="13385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6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7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388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9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  <a:endParaRPr lang="en-US" sz="16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3390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1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sp>
          <p:nvSpPr>
            <p:cNvPr id="13381" name="Line 29"/>
            <p:cNvSpPr>
              <a:spLocks noChangeShapeType="1"/>
            </p:cNvSpPr>
            <p:nvPr/>
          </p:nvSpPr>
          <p:spPr bwMode="auto">
            <a:xfrm>
              <a:off x="6273974" y="26670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Line 29"/>
            <p:cNvSpPr>
              <a:spLocks noChangeShapeType="1"/>
            </p:cNvSpPr>
            <p:nvPr/>
          </p:nvSpPr>
          <p:spPr bwMode="auto">
            <a:xfrm>
              <a:off x="7290082" y="26670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" name="Line 29"/>
            <p:cNvSpPr>
              <a:spLocks noChangeShapeType="1"/>
            </p:cNvSpPr>
            <p:nvPr/>
          </p:nvSpPr>
          <p:spPr bwMode="auto">
            <a:xfrm>
              <a:off x="8170710" y="26670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7" name="Group 70"/>
            <p:cNvGrpSpPr>
              <a:grpSpLocks/>
            </p:cNvGrpSpPr>
            <p:nvPr/>
          </p:nvGrpSpPr>
          <p:grpSpPr bwMode="auto">
            <a:xfrm>
              <a:off x="231430" y="1765300"/>
              <a:ext cx="993213" cy="977900"/>
              <a:chOff x="4432300" y="1155700"/>
              <a:chExt cx="1117245" cy="977900"/>
            </a:xfrm>
          </p:grpSpPr>
          <p:sp>
            <p:nvSpPr>
              <p:cNvPr id="13363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4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5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366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7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</a:p>
            </p:txBody>
          </p:sp>
          <p:sp>
            <p:nvSpPr>
              <p:cNvPr id="13368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9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sp>
          <p:nvSpPr>
            <p:cNvPr id="13328" name="Rectangle 28"/>
            <p:cNvSpPr>
              <a:spLocks noChangeArrowheads="1"/>
            </p:cNvSpPr>
            <p:nvPr/>
          </p:nvSpPr>
          <p:spPr bwMode="auto">
            <a:xfrm>
              <a:off x="152400" y="3276600"/>
              <a:ext cx="186033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sz="18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3329" name="Line 29"/>
            <p:cNvSpPr>
              <a:spLocks noChangeShapeType="1"/>
            </p:cNvSpPr>
            <p:nvPr/>
          </p:nvSpPr>
          <p:spPr bwMode="auto">
            <a:xfrm>
              <a:off x="897547" y="26670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Rectangle 38"/>
            <p:cNvSpPr>
              <a:spLocks noChangeArrowheads="1"/>
            </p:cNvSpPr>
            <p:nvPr/>
          </p:nvSpPr>
          <p:spPr bwMode="auto">
            <a:xfrm>
              <a:off x="1066800" y="3200400"/>
              <a:ext cx="7018795" cy="673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Rectangle 39"/>
            <p:cNvSpPr>
              <a:spLocks noChangeArrowheads="1"/>
            </p:cNvSpPr>
            <p:nvPr/>
          </p:nvSpPr>
          <p:spPr bwMode="auto">
            <a:xfrm>
              <a:off x="3886200" y="3352800"/>
              <a:ext cx="1866584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  <a:latin typeface="Arial" charset="0"/>
                </a:rPr>
                <a:t>L3 </a:t>
              </a:r>
              <a:r>
                <a:rPr lang="en-US" sz="1800" dirty="0" smtClean="0">
                  <a:solidFill>
                    <a:schemeClr val="accent1"/>
                  </a:solidFill>
                  <a:latin typeface="Arial" charset="0"/>
                </a:rPr>
                <a:t>Cache (8MB)</a:t>
              </a:r>
              <a:endParaRPr lang="en-US" sz="18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13332" name="Line 42"/>
            <p:cNvSpPr>
              <a:spLocks noChangeShapeType="1"/>
            </p:cNvSpPr>
            <p:nvPr/>
          </p:nvSpPr>
          <p:spPr bwMode="auto">
            <a:xfrm>
              <a:off x="4572000" y="28956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AutoShape 44" descr="Light downward diagonal"/>
            <p:cNvSpPr>
              <a:spLocks noChangeArrowheads="1"/>
            </p:cNvSpPr>
            <p:nvPr/>
          </p:nvSpPr>
          <p:spPr bwMode="auto">
            <a:xfrm>
              <a:off x="694325" y="2895600"/>
              <a:ext cx="8068675" cy="152400"/>
            </a:xfrm>
            <a:prstGeom prst="roundRect">
              <a:avLst>
                <a:gd name="adj" fmla="val 49995"/>
              </a:avLst>
            </a:prstGeom>
            <a:pattFill prst="ltDnDiag">
              <a:fgClr>
                <a:srgbClr val="0054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35" name="Group 71"/>
            <p:cNvGrpSpPr>
              <a:grpSpLocks/>
            </p:cNvGrpSpPr>
            <p:nvPr/>
          </p:nvGrpSpPr>
          <p:grpSpPr bwMode="auto">
            <a:xfrm>
              <a:off x="1303990" y="1752600"/>
              <a:ext cx="993213" cy="977900"/>
              <a:chOff x="4432300" y="1155700"/>
              <a:chExt cx="1117245" cy="977900"/>
            </a:xfrm>
          </p:grpSpPr>
          <p:sp>
            <p:nvSpPr>
              <p:cNvPr id="13356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7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8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359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0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  <a:endParaRPr lang="en-US" sz="16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3361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2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grpSp>
          <p:nvGrpSpPr>
            <p:cNvPr id="13336" name="Group 79"/>
            <p:cNvGrpSpPr>
              <a:grpSpLocks/>
            </p:cNvGrpSpPr>
            <p:nvPr/>
          </p:nvGrpSpPr>
          <p:grpSpPr bwMode="auto">
            <a:xfrm>
              <a:off x="2387839" y="1752600"/>
              <a:ext cx="993213" cy="977900"/>
              <a:chOff x="4432300" y="1155700"/>
              <a:chExt cx="1117245" cy="977900"/>
            </a:xfrm>
          </p:grpSpPr>
          <p:sp>
            <p:nvSpPr>
              <p:cNvPr id="13349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352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3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  <a:endParaRPr lang="en-US" sz="16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3354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5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grpSp>
          <p:nvGrpSpPr>
            <p:cNvPr id="13337" name="Group 87"/>
            <p:cNvGrpSpPr>
              <a:grpSpLocks/>
            </p:cNvGrpSpPr>
            <p:nvPr/>
          </p:nvGrpSpPr>
          <p:grpSpPr bwMode="auto">
            <a:xfrm>
              <a:off x="3434325" y="1752600"/>
              <a:ext cx="993213" cy="977900"/>
              <a:chOff x="4432300" y="1155700"/>
              <a:chExt cx="1117245" cy="977900"/>
            </a:xfrm>
          </p:grpSpPr>
          <p:sp>
            <p:nvSpPr>
              <p:cNvPr id="13342" name="Rectangle 18"/>
              <p:cNvSpPr>
                <a:spLocks noChangeArrowheads="1"/>
              </p:cNvSpPr>
              <p:nvPr/>
            </p:nvSpPr>
            <p:spPr bwMode="auto">
              <a:xfrm>
                <a:off x="4432300" y="1155700"/>
                <a:ext cx="1054100" cy="9779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Rectangle 19"/>
              <p:cNvSpPr>
                <a:spLocks noChangeArrowheads="1"/>
              </p:cNvSpPr>
              <p:nvPr/>
            </p:nvSpPr>
            <p:spPr bwMode="auto">
              <a:xfrm>
                <a:off x="4730750" y="1225550"/>
                <a:ext cx="596900" cy="2159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Rectangle 20"/>
              <p:cNvSpPr>
                <a:spLocks noChangeArrowheads="1"/>
              </p:cNvSpPr>
              <p:nvPr/>
            </p:nvSpPr>
            <p:spPr bwMode="auto">
              <a:xfrm>
                <a:off x="4706938" y="1195388"/>
                <a:ext cx="607539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solidFill>
                      <a:schemeClr val="accent1"/>
                    </a:solidFill>
                    <a:latin typeface="Arial" charset="0"/>
                  </a:rPr>
                  <a:t>Proc</a:t>
                </a:r>
              </a:p>
            </p:txBody>
          </p:sp>
          <p:sp>
            <p:nvSpPr>
              <p:cNvPr id="13345" name="Rectangle 21"/>
              <p:cNvSpPr>
                <a:spLocks noChangeArrowheads="1"/>
              </p:cNvSpPr>
              <p:nvPr/>
            </p:nvSpPr>
            <p:spPr bwMode="auto">
              <a:xfrm>
                <a:off x="4654550" y="1454150"/>
                <a:ext cx="749300" cy="2921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Rectangle 22"/>
              <p:cNvSpPr>
                <a:spLocks noChangeArrowheads="1"/>
              </p:cNvSpPr>
              <p:nvPr/>
            </p:nvSpPr>
            <p:spPr bwMode="auto">
              <a:xfrm>
                <a:off x="4572000" y="1447800"/>
                <a:ext cx="836195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Cache</a:t>
                </a:r>
                <a:endParaRPr lang="en-US" sz="160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3347" name="Rectangle 23"/>
              <p:cNvSpPr>
                <a:spLocks noChangeArrowheads="1"/>
              </p:cNvSpPr>
              <p:nvPr/>
            </p:nvSpPr>
            <p:spPr bwMode="auto">
              <a:xfrm>
                <a:off x="4502150" y="1758950"/>
                <a:ext cx="908050" cy="2984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Rectangle 24"/>
              <p:cNvSpPr>
                <a:spLocks noChangeArrowheads="1"/>
              </p:cNvSpPr>
              <p:nvPr/>
            </p:nvSpPr>
            <p:spPr bwMode="auto">
              <a:xfrm>
                <a:off x="4478338" y="1728788"/>
                <a:ext cx="1071207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400">
                    <a:solidFill>
                      <a:schemeClr val="accent1"/>
                    </a:solidFill>
                    <a:latin typeface="Arial" charset="0"/>
                  </a:rPr>
                  <a:t>L2 Cache</a:t>
                </a:r>
              </a:p>
            </p:txBody>
          </p:sp>
        </p:grpSp>
        <p:sp>
          <p:nvSpPr>
            <p:cNvPr id="13338" name="Line 29"/>
            <p:cNvSpPr>
              <a:spLocks noChangeShapeType="1"/>
            </p:cNvSpPr>
            <p:nvPr/>
          </p:nvSpPr>
          <p:spPr bwMode="auto">
            <a:xfrm>
              <a:off x="1778174" y="26670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Line 29"/>
            <p:cNvSpPr>
              <a:spLocks noChangeShapeType="1"/>
            </p:cNvSpPr>
            <p:nvPr/>
          </p:nvSpPr>
          <p:spPr bwMode="auto">
            <a:xfrm>
              <a:off x="2794282" y="26670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Line 29"/>
            <p:cNvSpPr>
              <a:spLocks noChangeShapeType="1"/>
            </p:cNvSpPr>
            <p:nvPr/>
          </p:nvSpPr>
          <p:spPr bwMode="auto">
            <a:xfrm>
              <a:off x="3674910" y="26670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Rectangle 168"/>
            <p:cNvSpPr>
              <a:spLocks noChangeArrowheads="1"/>
            </p:cNvSpPr>
            <p:nvPr/>
          </p:nvSpPr>
          <p:spPr bwMode="auto">
            <a:xfrm>
              <a:off x="152400" y="1524000"/>
              <a:ext cx="8839200" cy="2438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Rectangle 41"/>
            <p:cNvSpPr>
              <a:spLocks noChangeArrowheads="1"/>
            </p:cNvSpPr>
            <p:nvPr/>
          </p:nvSpPr>
          <p:spPr bwMode="auto">
            <a:xfrm>
              <a:off x="2057400" y="1143000"/>
              <a:ext cx="4700030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  <a:latin typeface="Arial" charset="0"/>
                </a:rPr>
                <a:t>Chip (AMD Opteron 8-core </a:t>
              </a:r>
              <a:r>
                <a:rPr lang="en-US" sz="1800" b="1" dirty="0" err="1" smtClean="0">
                  <a:solidFill>
                    <a:srgbClr val="FF0000"/>
                  </a:solidFill>
                  <a:latin typeface="Arial" charset="0"/>
                </a:rPr>
                <a:t>Magny-Cours</a:t>
              </a:r>
              <a:r>
                <a:rPr lang="en-US" sz="1800" b="1" dirty="0" smtClean="0">
                  <a:solidFill>
                    <a:srgbClr val="FF0000"/>
                  </a:solidFill>
                  <a:latin typeface="Arial" charset="0"/>
                </a:rPr>
                <a:t>)</a:t>
              </a:r>
              <a:endParaRPr lang="en-US" sz="18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3326" name="Rectangle 41"/>
            <p:cNvSpPr>
              <a:spLocks noChangeArrowheads="1"/>
            </p:cNvSpPr>
            <p:nvPr/>
          </p:nvSpPr>
          <p:spPr bwMode="auto">
            <a:xfrm>
              <a:off x="1066800" y="4191000"/>
              <a:ext cx="7010400" cy="3699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/>
          </p:spPr>
          <p:txBody>
            <a:bodyPr wrap="square" lIns="92075" tIns="46038" rIns="92075" bIns="46038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0070C0"/>
                  </a:solidFill>
                  <a:latin typeface="Arial" charset="0"/>
                </a:rPr>
                <a:t>Chip sits in socket, connected to the rest of the node . . .</a:t>
              </a:r>
              <a:endParaRPr lang="en-US" sz="1800" b="1" dirty="0">
                <a:solidFill>
                  <a:srgbClr val="0070C0"/>
                </a:solidFill>
                <a:latin typeface="Arial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572000" y="3962400"/>
              <a:ext cx="2438400" cy="228600"/>
              <a:chOff x="4572000" y="3962400"/>
              <a:chExt cx="2438400" cy="228600"/>
            </a:xfrm>
          </p:grpSpPr>
          <p:sp>
            <p:nvSpPr>
              <p:cNvPr id="13319" name="Line 48"/>
              <p:cNvSpPr>
                <a:spLocks noChangeShapeType="1"/>
              </p:cNvSpPr>
              <p:nvPr/>
            </p:nvSpPr>
            <p:spPr bwMode="auto">
              <a:xfrm>
                <a:off x="45720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48"/>
              <p:cNvSpPr>
                <a:spLocks noChangeShapeType="1"/>
              </p:cNvSpPr>
              <p:nvPr/>
            </p:nvSpPr>
            <p:spPr bwMode="auto">
              <a:xfrm>
                <a:off x="47244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48"/>
              <p:cNvSpPr>
                <a:spLocks noChangeShapeType="1"/>
              </p:cNvSpPr>
              <p:nvPr/>
            </p:nvSpPr>
            <p:spPr bwMode="auto">
              <a:xfrm>
                <a:off x="48768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48"/>
              <p:cNvSpPr>
                <a:spLocks noChangeShapeType="1"/>
              </p:cNvSpPr>
              <p:nvPr/>
            </p:nvSpPr>
            <p:spPr bwMode="auto">
              <a:xfrm>
                <a:off x="50292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48"/>
              <p:cNvSpPr>
                <a:spLocks noChangeShapeType="1"/>
              </p:cNvSpPr>
              <p:nvPr/>
            </p:nvSpPr>
            <p:spPr bwMode="auto">
              <a:xfrm>
                <a:off x="51816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48"/>
              <p:cNvSpPr>
                <a:spLocks noChangeShapeType="1"/>
              </p:cNvSpPr>
              <p:nvPr/>
            </p:nvSpPr>
            <p:spPr bwMode="auto">
              <a:xfrm>
                <a:off x="53340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48"/>
              <p:cNvSpPr>
                <a:spLocks noChangeShapeType="1"/>
              </p:cNvSpPr>
              <p:nvPr/>
            </p:nvSpPr>
            <p:spPr bwMode="auto">
              <a:xfrm>
                <a:off x="54864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48"/>
              <p:cNvSpPr>
                <a:spLocks noChangeShapeType="1"/>
              </p:cNvSpPr>
              <p:nvPr/>
            </p:nvSpPr>
            <p:spPr bwMode="auto">
              <a:xfrm>
                <a:off x="56388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48"/>
              <p:cNvSpPr>
                <a:spLocks noChangeShapeType="1"/>
              </p:cNvSpPr>
              <p:nvPr/>
            </p:nvSpPr>
            <p:spPr bwMode="auto">
              <a:xfrm>
                <a:off x="57912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48"/>
              <p:cNvSpPr>
                <a:spLocks noChangeShapeType="1"/>
              </p:cNvSpPr>
              <p:nvPr/>
            </p:nvSpPr>
            <p:spPr bwMode="auto">
              <a:xfrm>
                <a:off x="59436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48"/>
              <p:cNvSpPr>
                <a:spLocks noChangeShapeType="1"/>
              </p:cNvSpPr>
              <p:nvPr/>
            </p:nvSpPr>
            <p:spPr bwMode="auto">
              <a:xfrm>
                <a:off x="60960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Line 48"/>
              <p:cNvSpPr>
                <a:spLocks noChangeShapeType="1"/>
              </p:cNvSpPr>
              <p:nvPr/>
            </p:nvSpPr>
            <p:spPr bwMode="auto">
              <a:xfrm>
                <a:off x="62484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48"/>
              <p:cNvSpPr>
                <a:spLocks noChangeShapeType="1"/>
              </p:cNvSpPr>
              <p:nvPr/>
            </p:nvSpPr>
            <p:spPr bwMode="auto">
              <a:xfrm>
                <a:off x="64008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48"/>
              <p:cNvSpPr>
                <a:spLocks noChangeShapeType="1"/>
              </p:cNvSpPr>
              <p:nvPr/>
            </p:nvSpPr>
            <p:spPr bwMode="auto">
              <a:xfrm>
                <a:off x="65532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48"/>
              <p:cNvSpPr>
                <a:spLocks noChangeShapeType="1"/>
              </p:cNvSpPr>
              <p:nvPr/>
            </p:nvSpPr>
            <p:spPr bwMode="auto">
              <a:xfrm>
                <a:off x="67056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Line 48"/>
              <p:cNvSpPr>
                <a:spLocks noChangeShapeType="1"/>
              </p:cNvSpPr>
              <p:nvPr/>
            </p:nvSpPr>
            <p:spPr bwMode="auto">
              <a:xfrm>
                <a:off x="68580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Line 48"/>
              <p:cNvSpPr>
                <a:spLocks noChangeShapeType="1"/>
              </p:cNvSpPr>
              <p:nvPr/>
            </p:nvSpPr>
            <p:spPr bwMode="auto">
              <a:xfrm>
                <a:off x="70104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1981200" y="3962400"/>
              <a:ext cx="2438400" cy="228600"/>
              <a:chOff x="4572000" y="3962400"/>
              <a:chExt cx="2438400" cy="228600"/>
            </a:xfrm>
          </p:grpSpPr>
          <p:sp>
            <p:nvSpPr>
              <p:cNvPr id="119" name="Line 48"/>
              <p:cNvSpPr>
                <a:spLocks noChangeShapeType="1"/>
              </p:cNvSpPr>
              <p:nvPr/>
            </p:nvSpPr>
            <p:spPr bwMode="auto">
              <a:xfrm>
                <a:off x="45720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48"/>
              <p:cNvSpPr>
                <a:spLocks noChangeShapeType="1"/>
              </p:cNvSpPr>
              <p:nvPr/>
            </p:nvSpPr>
            <p:spPr bwMode="auto">
              <a:xfrm>
                <a:off x="47244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48"/>
              <p:cNvSpPr>
                <a:spLocks noChangeShapeType="1"/>
              </p:cNvSpPr>
              <p:nvPr/>
            </p:nvSpPr>
            <p:spPr bwMode="auto">
              <a:xfrm>
                <a:off x="48768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Line 48"/>
              <p:cNvSpPr>
                <a:spLocks noChangeShapeType="1"/>
              </p:cNvSpPr>
              <p:nvPr/>
            </p:nvSpPr>
            <p:spPr bwMode="auto">
              <a:xfrm>
                <a:off x="50292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Line 48"/>
              <p:cNvSpPr>
                <a:spLocks noChangeShapeType="1"/>
              </p:cNvSpPr>
              <p:nvPr/>
            </p:nvSpPr>
            <p:spPr bwMode="auto">
              <a:xfrm>
                <a:off x="51816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Line 48"/>
              <p:cNvSpPr>
                <a:spLocks noChangeShapeType="1"/>
              </p:cNvSpPr>
              <p:nvPr/>
            </p:nvSpPr>
            <p:spPr bwMode="auto">
              <a:xfrm>
                <a:off x="53340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Line 48"/>
              <p:cNvSpPr>
                <a:spLocks noChangeShapeType="1"/>
              </p:cNvSpPr>
              <p:nvPr/>
            </p:nvSpPr>
            <p:spPr bwMode="auto">
              <a:xfrm>
                <a:off x="54864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Line 48"/>
              <p:cNvSpPr>
                <a:spLocks noChangeShapeType="1"/>
              </p:cNvSpPr>
              <p:nvPr/>
            </p:nvSpPr>
            <p:spPr bwMode="auto">
              <a:xfrm>
                <a:off x="56388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48"/>
              <p:cNvSpPr>
                <a:spLocks noChangeShapeType="1"/>
              </p:cNvSpPr>
              <p:nvPr/>
            </p:nvSpPr>
            <p:spPr bwMode="auto">
              <a:xfrm>
                <a:off x="57912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48"/>
              <p:cNvSpPr>
                <a:spLocks noChangeShapeType="1"/>
              </p:cNvSpPr>
              <p:nvPr/>
            </p:nvSpPr>
            <p:spPr bwMode="auto">
              <a:xfrm>
                <a:off x="59436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48"/>
              <p:cNvSpPr>
                <a:spLocks noChangeShapeType="1"/>
              </p:cNvSpPr>
              <p:nvPr/>
            </p:nvSpPr>
            <p:spPr bwMode="auto">
              <a:xfrm>
                <a:off x="60960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48"/>
              <p:cNvSpPr>
                <a:spLocks noChangeShapeType="1"/>
              </p:cNvSpPr>
              <p:nvPr/>
            </p:nvSpPr>
            <p:spPr bwMode="auto">
              <a:xfrm>
                <a:off x="62484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48"/>
              <p:cNvSpPr>
                <a:spLocks noChangeShapeType="1"/>
              </p:cNvSpPr>
              <p:nvPr/>
            </p:nvSpPr>
            <p:spPr bwMode="auto">
              <a:xfrm>
                <a:off x="64008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Line 48"/>
              <p:cNvSpPr>
                <a:spLocks noChangeShapeType="1"/>
              </p:cNvSpPr>
              <p:nvPr/>
            </p:nvSpPr>
            <p:spPr bwMode="auto">
              <a:xfrm>
                <a:off x="65532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48"/>
              <p:cNvSpPr>
                <a:spLocks noChangeShapeType="1"/>
              </p:cNvSpPr>
              <p:nvPr/>
            </p:nvSpPr>
            <p:spPr bwMode="auto">
              <a:xfrm>
                <a:off x="67056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48"/>
              <p:cNvSpPr>
                <a:spLocks noChangeShapeType="1"/>
              </p:cNvSpPr>
              <p:nvPr/>
            </p:nvSpPr>
            <p:spPr bwMode="auto">
              <a:xfrm>
                <a:off x="68580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48"/>
              <p:cNvSpPr>
                <a:spLocks noChangeShapeType="1"/>
              </p:cNvSpPr>
              <p:nvPr/>
            </p:nvSpPr>
            <p:spPr bwMode="auto">
              <a:xfrm>
                <a:off x="7010400" y="39624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" name="Picture 3" descr="MagnyCoursPack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676400"/>
            <a:ext cx="1739900" cy="1739900"/>
          </a:xfrm>
          <a:prstGeom prst="rect">
            <a:avLst/>
          </a:prstGeom>
        </p:spPr>
      </p:pic>
      <p:pic>
        <p:nvPicPr>
          <p:cNvPr id="5" name="Picture 4" descr="OpteronDie-8co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400"/>
            <a:ext cx="4622800" cy="283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2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Line 48"/>
          <p:cNvSpPr>
            <a:spLocks noChangeShapeType="1"/>
          </p:cNvSpPr>
          <p:nvPr/>
        </p:nvSpPr>
        <p:spPr bwMode="auto">
          <a:xfrm rot="16200000">
            <a:off x="4229100" y="31623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879874" cy="482183"/>
          </a:xfrm>
        </p:spPr>
        <p:txBody>
          <a:bodyPr wrap="none" lIns="63500" tIns="25400" rIns="63500" bIns="25400" anchor="t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Triton memory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hierarchy II (Node level) 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13315" name="Rectangle 40"/>
          <p:cNvSpPr>
            <a:spLocks noChangeArrowheads="1"/>
          </p:cNvSpPr>
          <p:nvPr/>
        </p:nvSpPr>
        <p:spPr bwMode="auto">
          <a:xfrm>
            <a:off x="2971800" y="1295400"/>
            <a:ext cx="1143000" cy="381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1"/>
          <p:cNvSpPr>
            <a:spLocks noChangeArrowheads="1"/>
          </p:cNvSpPr>
          <p:nvPr/>
        </p:nvSpPr>
        <p:spPr bwMode="auto">
          <a:xfrm>
            <a:off x="3048000" y="3810000"/>
            <a:ext cx="1019560" cy="12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Shared</a:t>
            </a:r>
            <a:br>
              <a:rPr lang="en-US" sz="1800" dirty="0" smtClean="0">
                <a:solidFill>
                  <a:schemeClr val="accent1"/>
                </a:solidFill>
                <a:latin typeface="Arial" charset="0"/>
              </a:rPr>
            </a:b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Node</a:t>
            </a:r>
            <a:br>
              <a:rPr lang="en-US" sz="1800" dirty="0" smtClean="0">
                <a:solidFill>
                  <a:schemeClr val="accent1"/>
                </a:solidFill>
                <a:latin typeface="Arial" charset="0"/>
              </a:rPr>
            </a:b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Memory</a:t>
            </a:r>
          </a:p>
          <a:p>
            <a:pPr algn="ctr"/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(64GB)</a:t>
            </a:r>
            <a:endParaRPr lang="en-US" sz="1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3318" name="AutoShape 46" descr="Light downward diagonal"/>
          <p:cNvSpPr>
            <a:spLocks noChangeArrowheads="1"/>
          </p:cNvSpPr>
          <p:nvPr/>
        </p:nvSpPr>
        <p:spPr bwMode="auto">
          <a:xfrm>
            <a:off x="-228600" y="6172200"/>
            <a:ext cx="9601200" cy="152400"/>
          </a:xfrm>
          <a:prstGeom prst="roundRect">
            <a:avLst>
              <a:gd name="adj" fmla="val 49995"/>
            </a:avLst>
          </a:prstGeom>
          <a:pattFill prst="ltDnDiag">
            <a:fgClr>
              <a:srgbClr val="0054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48"/>
          <p:cNvSpPr>
            <a:spLocks noChangeShapeType="1"/>
          </p:cNvSpPr>
          <p:nvPr/>
        </p:nvSpPr>
        <p:spPr bwMode="auto">
          <a:xfrm>
            <a:off x="6019800" y="5410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202"/>
          <p:cNvSpPr>
            <a:spLocks noChangeArrowheads="1"/>
          </p:cNvSpPr>
          <p:nvPr/>
        </p:nvSpPr>
        <p:spPr bwMode="auto">
          <a:xfrm>
            <a:off x="2819400" y="1066800"/>
            <a:ext cx="6248400" cy="4343400"/>
          </a:xfrm>
          <a:prstGeom prst="rect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Rectangle 41"/>
          <p:cNvSpPr>
            <a:spLocks noChangeArrowheads="1"/>
          </p:cNvSpPr>
          <p:nvPr/>
        </p:nvSpPr>
        <p:spPr bwMode="auto">
          <a:xfrm>
            <a:off x="5486400" y="609600"/>
            <a:ext cx="82715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charset="0"/>
              </a:rPr>
              <a:t>Node</a:t>
            </a:r>
            <a:endParaRPr lang="en-US" sz="2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3326" name="Rectangle 41"/>
          <p:cNvSpPr>
            <a:spLocks noChangeArrowheads="1"/>
          </p:cNvSpPr>
          <p:nvPr/>
        </p:nvSpPr>
        <p:spPr bwMode="auto">
          <a:xfrm>
            <a:off x="2514600" y="5791200"/>
            <a:ext cx="508493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&lt;-  </a:t>
            </a:r>
            <a:r>
              <a:rPr lang="en-US" sz="1800" b="1" dirty="0" err="1" smtClean="0">
                <a:solidFill>
                  <a:srgbClr val="0070C0"/>
                </a:solidFill>
                <a:latin typeface="Arial" charset="0"/>
              </a:rPr>
              <a:t>Infiniband</a:t>
            </a:r>
            <a:r>
              <a:rPr lang="en-US" sz="1800" b="1" dirty="0" smtClean="0">
                <a:solidFill>
                  <a:srgbClr val="0070C0"/>
                </a:solidFill>
                <a:latin typeface="Arial" charset="0"/>
              </a:rPr>
              <a:t> interconnect 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to </a:t>
            </a:r>
            <a:r>
              <a:rPr lang="en-US" sz="1800" b="1" dirty="0" smtClean="0">
                <a:solidFill>
                  <a:srgbClr val="0070C0"/>
                </a:solidFill>
                <a:latin typeface="Arial" charset="0"/>
              </a:rPr>
              <a:t>other 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n-US" sz="1800" b="1" dirty="0" smtClean="0">
                <a:solidFill>
                  <a:srgbClr val="0070C0"/>
                </a:solidFill>
                <a:latin typeface="Arial" charset="0"/>
              </a:rPr>
              <a:t>odes  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-&gt;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7200" y="1295400"/>
            <a:ext cx="4648200" cy="914400"/>
            <a:chOff x="4267200" y="1295400"/>
            <a:chExt cx="4648200" cy="914400"/>
          </a:xfrm>
        </p:grpSpPr>
        <p:sp>
          <p:nvSpPr>
            <p:cNvPr id="221" name="Rectangle 39"/>
            <p:cNvSpPr>
              <a:spLocks noChangeArrowheads="1"/>
            </p:cNvSpPr>
            <p:nvPr/>
          </p:nvSpPr>
          <p:spPr bwMode="auto">
            <a:xfrm>
              <a:off x="6172200" y="1828800"/>
              <a:ext cx="1542991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Arial" charset="0"/>
                </a:rPr>
                <a:t>L3 </a:t>
              </a:r>
              <a:r>
                <a:rPr lang="en-US" sz="1400" dirty="0" smtClean="0">
                  <a:solidFill>
                    <a:schemeClr val="accent1"/>
                  </a:solidFill>
                  <a:latin typeface="Arial" charset="0"/>
                </a:rPr>
                <a:t>Cache (8 MB)</a:t>
              </a:r>
              <a:endParaRPr lang="en-US" sz="14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222" name="Line 48"/>
            <p:cNvSpPr>
              <a:spLocks noChangeShapeType="1"/>
            </p:cNvSpPr>
            <p:nvPr/>
          </p:nvSpPr>
          <p:spPr bwMode="auto">
            <a:xfrm rot="16200000">
              <a:off x="4381500" y="16383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Rectangle 168"/>
            <p:cNvSpPr>
              <a:spLocks noChangeArrowheads="1"/>
            </p:cNvSpPr>
            <p:nvPr/>
          </p:nvSpPr>
          <p:spPr bwMode="auto">
            <a:xfrm>
              <a:off x="4495800" y="1295400"/>
              <a:ext cx="4419600" cy="914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38"/>
            <p:cNvSpPr>
              <a:spLocks noChangeArrowheads="1"/>
            </p:cNvSpPr>
            <p:nvPr/>
          </p:nvSpPr>
          <p:spPr bwMode="auto">
            <a:xfrm>
              <a:off x="5181601" y="1828800"/>
              <a:ext cx="31242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6705600" y="1295400"/>
              <a:ext cx="2209800" cy="457200"/>
              <a:chOff x="6019800" y="1600200"/>
              <a:chExt cx="2209800" cy="457200"/>
            </a:xfrm>
          </p:grpSpPr>
          <p:grpSp>
            <p:nvGrpSpPr>
              <p:cNvPr id="239" name="Group 238"/>
              <p:cNvGrpSpPr/>
              <p:nvPr/>
            </p:nvGrpSpPr>
            <p:grpSpPr>
              <a:xfrm>
                <a:off x="60198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49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50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40" name="Group 239"/>
              <p:cNvGrpSpPr/>
              <p:nvPr/>
            </p:nvGrpSpPr>
            <p:grpSpPr>
              <a:xfrm>
                <a:off x="65532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47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8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>
                <a:off x="70866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45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6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>
                <a:off x="76200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43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44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>
              <a:off x="4572000" y="1295400"/>
              <a:ext cx="2209800" cy="457200"/>
              <a:chOff x="6019800" y="1600200"/>
              <a:chExt cx="2209800" cy="457200"/>
            </a:xfrm>
          </p:grpSpPr>
          <p:grpSp>
            <p:nvGrpSpPr>
              <p:cNvPr id="227" name="Group 226"/>
              <p:cNvGrpSpPr/>
              <p:nvPr/>
            </p:nvGrpSpPr>
            <p:grpSpPr>
              <a:xfrm>
                <a:off x="60198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37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8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8" name="Group 227"/>
              <p:cNvGrpSpPr/>
              <p:nvPr/>
            </p:nvGrpSpPr>
            <p:grpSpPr>
              <a:xfrm>
                <a:off x="65532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35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6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70866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33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4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76200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31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2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4267200" y="2311400"/>
            <a:ext cx="4648200" cy="914400"/>
            <a:chOff x="4267200" y="2311400"/>
            <a:chExt cx="4648200" cy="914400"/>
          </a:xfrm>
        </p:grpSpPr>
        <p:sp>
          <p:nvSpPr>
            <p:cNvPr id="256" name="Rectangle 39"/>
            <p:cNvSpPr>
              <a:spLocks noChangeArrowheads="1"/>
            </p:cNvSpPr>
            <p:nvPr/>
          </p:nvSpPr>
          <p:spPr bwMode="auto">
            <a:xfrm>
              <a:off x="6172200" y="2844800"/>
              <a:ext cx="1542991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Arial" charset="0"/>
                </a:rPr>
                <a:t>L3 </a:t>
              </a:r>
              <a:r>
                <a:rPr lang="en-US" sz="1400" dirty="0" smtClean="0">
                  <a:solidFill>
                    <a:schemeClr val="accent1"/>
                  </a:solidFill>
                  <a:latin typeface="Arial" charset="0"/>
                </a:rPr>
                <a:t>Cache (8 MB)</a:t>
              </a:r>
              <a:endParaRPr lang="en-US" sz="14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257" name="Line 48"/>
            <p:cNvSpPr>
              <a:spLocks noChangeShapeType="1"/>
            </p:cNvSpPr>
            <p:nvPr/>
          </p:nvSpPr>
          <p:spPr bwMode="auto">
            <a:xfrm rot="16200000">
              <a:off x="4381500" y="26543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Rectangle 168"/>
            <p:cNvSpPr>
              <a:spLocks noChangeArrowheads="1"/>
            </p:cNvSpPr>
            <p:nvPr/>
          </p:nvSpPr>
          <p:spPr bwMode="auto">
            <a:xfrm>
              <a:off x="4495800" y="2311400"/>
              <a:ext cx="4419600" cy="914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Rectangle 38"/>
            <p:cNvSpPr>
              <a:spLocks noChangeArrowheads="1"/>
            </p:cNvSpPr>
            <p:nvPr/>
          </p:nvSpPr>
          <p:spPr bwMode="auto">
            <a:xfrm>
              <a:off x="5181601" y="2844800"/>
              <a:ext cx="31242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0" name="Group 259"/>
            <p:cNvGrpSpPr/>
            <p:nvPr/>
          </p:nvGrpSpPr>
          <p:grpSpPr>
            <a:xfrm>
              <a:off x="6705600" y="2311400"/>
              <a:ext cx="2209800" cy="457200"/>
              <a:chOff x="6019800" y="1600200"/>
              <a:chExt cx="2209800" cy="457200"/>
            </a:xfrm>
          </p:grpSpPr>
          <p:grpSp>
            <p:nvGrpSpPr>
              <p:cNvPr id="274" name="Group 273"/>
              <p:cNvGrpSpPr/>
              <p:nvPr/>
            </p:nvGrpSpPr>
            <p:grpSpPr>
              <a:xfrm>
                <a:off x="60198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84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5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75" name="Group 274"/>
              <p:cNvGrpSpPr/>
              <p:nvPr/>
            </p:nvGrpSpPr>
            <p:grpSpPr>
              <a:xfrm>
                <a:off x="65532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82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3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76" name="Group 275"/>
              <p:cNvGrpSpPr/>
              <p:nvPr/>
            </p:nvGrpSpPr>
            <p:grpSpPr>
              <a:xfrm>
                <a:off x="70866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80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1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77" name="Group 276"/>
              <p:cNvGrpSpPr/>
              <p:nvPr/>
            </p:nvGrpSpPr>
            <p:grpSpPr>
              <a:xfrm>
                <a:off x="76200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78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9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261" name="Group 260"/>
            <p:cNvGrpSpPr/>
            <p:nvPr/>
          </p:nvGrpSpPr>
          <p:grpSpPr>
            <a:xfrm>
              <a:off x="4572000" y="2311400"/>
              <a:ext cx="2209800" cy="457200"/>
              <a:chOff x="6019800" y="1600200"/>
              <a:chExt cx="2209800" cy="457200"/>
            </a:xfrm>
          </p:grpSpPr>
          <p:grpSp>
            <p:nvGrpSpPr>
              <p:cNvPr id="262" name="Group 261"/>
              <p:cNvGrpSpPr/>
              <p:nvPr/>
            </p:nvGrpSpPr>
            <p:grpSpPr>
              <a:xfrm>
                <a:off x="60198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72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3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63" name="Group 262"/>
              <p:cNvGrpSpPr/>
              <p:nvPr/>
            </p:nvGrpSpPr>
            <p:grpSpPr>
              <a:xfrm>
                <a:off x="65532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70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64" name="Group 263"/>
              <p:cNvGrpSpPr/>
              <p:nvPr/>
            </p:nvGrpSpPr>
            <p:grpSpPr>
              <a:xfrm>
                <a:off x="70866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68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69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65" name="Group 264"/>
              <p:cNvGrpSpPr/>
              <p:nvPr/>
            </p:nvGrpSpPr>
            <p:grpSpPr>
              <a:xfrm>
                <a:off x="76200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66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67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4267200" y="3327400"/>
            <a:ext cx="4648200" cy="914400"/>
            <a:chOff x="4267200" y="3327400"/>
            <a:chExt cx="4648200" cy="914400"/>
          </a:xfrm>
        </p:grpSpPr>
        <p:sp>
          <p:nvSpPr>
            <p:cNvPr id="288" name="Rectangle 39"/>
            <p:cNvSpPr>
              <a:spLocks noChangeArrowheads="1"/>
            </p:cNvSpPr>
            <p:nvPr/>
          </p:nvSpPr>
          <p:spPr bwMode="auto">
            <a:xfrm>
              <a:off x="6172200" y="3860800"/>
              <a:ext cx="1542991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Arial" charset="0"/>
                </a:rPr>
                <a:t>L3 </a:t>
              </a:r>
              <a:r>
                <a:rPr lang="en-US" sz="1400" dirty="0" smtClean="0">
                  <a:solidFill>
                    <a:schemeClr val="accent1"/>
                  </a:solidFill>
                  <a:latin typeface="Arial" charset="0"/>
                </a:rPr>
                <a:t>Cache (8 MB)</a:t>
              </a:r>
              <a:endParaRPr lang="en-US" sz="14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289" name="Line 48"/>
            <p:cNvSpPr>
              <a:spLocks noChangeShapeType="1"/>
            </p:cNvSpPr>
            <p:nvPr/>
          </p:nvSpPr>
          <p:spPr bwMode="auto">
            <a:xfrm rot="16200000">
              <a:off x="4381500" y="36703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Rectangle 168"/>
            <p:cNvSpPr>
              <a:spLocks noChangeArrowheads="1"/>
            </p:cNvSpPr>
            <p:nvPr/>
          </p:nvSpPr>
          <p:spPr bwMode="auto">
            <a:xfrm>
              <a:off x="4495800" y="3327400"/>
              <a:ext cx="4419600" cy="914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Rectangle 38"/>
            <p:cNvSpPr>
              <a:spLocks noChangeArrowheads="1"/>
            </p:cNvSpPr>
            <p:nvPr/>
          </p:nvSpPr>
          <p:spPr bwMode="auto">
            <a:xfrm>
              <a:off x="5181601" y="3860800"/>
              <a:ext cx="31242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2" name="Group 291"/>
            <p:cNvGrpSpPr/>
            <p:nvPr/>
          </p:nvGrpSpPr>
          <p:grpSpPr>
            <a:xfrm>
              <a:off x="6705600" y="3327400"/>
              <a:ext cx="2209800" cy="457200"/>
              <a:chOff x="6019800" y="1600200"/>
              <a:chExt cx="2209800" cy="457200"/>
            </a:xfrm>
          </p:grpSpPr>
          <p:grpSp>
            <p:nvGrpSpPr>
              <p:cNvPr id="306" name="Group 305"/>
              <p:cNvGrpSpPr/>
              <p:nvPr/>
            </p:nvGrpSpPr>
            <p:grpSpPr>
              <a:xfrm>
                <a:off x="60198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16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7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07" name="Group 306"/>
              <p:cNvGrpSpPr/>
              <p:nvPr/>
            </p:nvGrpSpPr>
            <p:grpSpPr>
              <a:xfrm>
                <a:off x="65532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14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5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08" name="Group 307"/>
              <p:cNvGrpSpPr/>
              <p:nvPr/>
            </p:nvGrpSpPr>
            <p:grpSpPr>
              <a:xfrm>
                <a:off x="70866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12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3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>
                <a:off x="76200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10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1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293" name="Group 292"/>
            <p:cNvGrpSpPr/>
            <p:nvPr/>
          </p:nvGrpSpPr>
          <p:grpSpPr>
            <a:xfrm>
              <a:off x="4572000" y="3327400"/>
              <a:ext cx="2209800" cy="457200"/>
              <a:chOff x="6019800" y="1600200"/>
              <a:chExt cx="2209800" cy="457200"/>
            </a:xfrm>
          </p:grpSpPr>
          <p:grpSp>
            <p:nvGrpSpPr>
              <p:cNvPr id="294" name="Group 293"/>
              <p:cNvGrpSpPr/>
              <p:nvPr/>
            </p:nvGrpSpPr>
            <p:grpSpPr>
              <a:xfrm>
                <a:off x="60198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04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05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>
                <a:off x="65532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02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03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70866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00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01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>
                <a:off x="76200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298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99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4267200" y="3962400"/>
            <a:ext cx="4648200" cy="1295400"/>
            <a:chOff x="4267200" y="3962400"/>
            <a:chExt cx="4648200" cy="1295400"/>
          </a:xfrm>
        </p:grpSpPr>
        <p:sp>
          <p:nvSpPr>
            <p:cNvPr id="319" name="Rectangle 41"/>
            <p:cNvSpPr>
              <a:spLocks noChangeArrowheads="1"/>
            </p:cNvSpPr>
            <p:nvPr/>
          </p:nvSpPr>
          <p:spPr bwMode="auto">
            <a:xfrm>
              <a:off x="6324600" y="3962400"/>
              <a:ext cx="185948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sz="18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0" name="Rectangle 39"/>
            <p:cNvSpPr>
              <a:spLocks noChangeArrowheads="1"/>
            </p:cNvSpPr>
            <p:nvPr/>
          </p:nvSpPr>
          <p:spPr bwMode="auto">
            <a:xfrm>
              <a:off x="6172200" y="4876800"/>
              <a:ext cx="1542991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Arial" charset="0"/>
                </a:rPr>
                <a:t>L3 </a:t>
              </a:r>
              <a:r>
                <a:rPr lang="en-US" sz="1400" dirty="0" smtClean="0">
                  <a:solidFill>
                    <a:schemeClr val="accent1"/>
                  </a:solidFill>
                  <a:latin typeface="Arial" charset="0"/>
                </a:rPr>
                <a:t>Cache (8 MB)</a:t>
              </a:r>
              <a:endParaRPr lang="en-US" sz="1400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21" name="Line 48"/>
            <p:cNvSpPr>
              <a:spLocks noChangeShapeType="1"/>
            </p:cNvSpPr>
            <p:nvPr/>
          </p:nvSpPr>
          <p:spPr bwMode="auto">
            <a:xfrm rot="16200000">
              <a:off x="4381500" y="46863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" name="Rectangle 168"/>
            <p:cNvSpPr>
              <a:spLocks noChangeArrowheads="1"/>
            </p:cNvSpPr>
            <p:nvPr/>
          </p:nvSpPr>
          <p:spPr bwMode="auto">
            <a:xfrm>
              <a:off x="4495800" y="4343400"/>
              <a:ext cx="4419600" cy="914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Rectangle 38"/>
            <p:cNvSpPr>
              <a:spLocks noChangeArrowheads="1"/>
            </p:cNvSpPr>
            <p:nvPr/>
          </p:nvSpPr>
          <p:spPr bwMode="auto">
            <a:xfrm>
              <a:off x="5181601" y="4876800"/>
              <a:ext cx="31242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4" name="Group 323"/>
            <p:cNvGrpSpPr/>
            <p:nvPr/>
          </p:nvGrpSpPr>
          <p:grpSpPr>
            <a:xfrm>
              <a:off x="6705600" y="4343400"/>
              <a:ext cx="2209800" cy="457200"/>
              <a:chOff x="6019800" y="1600200"/>
              <a:chExt cx="2209800" cy="457200"/>
            </a:xfrm>
          </p:grpSpPr>
          <p:grpSp>
            <p:nvGrpSpPr>
              <p:cNvPr id="338" name="Group 337"/>
              <p:cNvGrpSpPr/>
              <p:nvPr/>
            </p:nvGrpSpPr>
            <p:grpSpPr>
              <a:xfrm>
                <a:off x="60198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48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9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39" name="Group 338"/>
              <p:cNvGrpSpPr/>
              <p:nvPr/>
            </p:nvGrpSpPr>
            <p:grpSpPr>
              <a:xfrm>
                <a:off x="65532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46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7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40" name="Group 339"/>
              <p:cNvGrpSpPr/>
              <p:nvPr/>
            </p:nvGrpSpPr>
            <p:grpSpPr>
              <a:xfrm>
                <a:off x="70866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44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5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41" name="Group 340"/>
              <p:cNvGrpSpPr/>
              <p:nvPr/>
            </p:nvGrpSpPr>
            <p:grpSpPr>
              <a:xfrm>
                <a:off x="76200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42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3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325" name="Group 324"/>
            <p:cNvGrpSpPr/>
            <p:nvPr/>
          </p:nvGrpSpPr>
          <p:grpSpPr>
            <a:xfrm>
              <a:off x="4572000" y="4343400"/>
              <a:ext cx="2209800" cy="457200"/>
              <a:chOff x="6019800" y="1600200"/>
              <a:chExt cx="2209800" cy="457200"/>
            </a:xfrm>
          </p:grpSpPr>
          <p:grpSp>
            <p:nvGrpSpPr>
              <p:cNvPr id="326" name="Group 325"/>
              <p:cNvGrpSpPr/>
              <p:nvPr/>
            </p:nvGrpSpPr>
            <p:grpSpPr>
              <a:xfrm>
                <a:off x="60198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36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7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27" name="Group 326"/>
              <p:cNvGrpSpPr/>
              <p:nvPr/>
            </p:nvGrpSpPr>
            <p:grpSpPr>
              <a:xfrm>
                <a:off x="65532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34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5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>
                <a:off x="70866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32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3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29" name="Group 328"/>
              <p:cNvGrpSpPr/>
              <p:nvPr/>
            </p:nvGrpSpPr>
            <p:grpSpPr>
              <a:xfrm>
                <a:off x="7620000" y="1600200"/>
                <a:ext cx="609600" cy="457200"/>
                <a:chOff x="6019800" y="1600200"/>
                <a:chExt cx="609600" cy="457200"/>
              </a:xfrm>
            </p:grpSpPr>
            <p:sp>
              <p:nvSpPr>
                <p:cNvPr id="330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2190" y="1638300"/>
                  <a:ext cx="461010" cy="4191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1" name="Rectangle 39"/>
                <p:cNvSpPr>
                  <a:spLocks noChangeArrowheads="1"/>
                </p:cNvSpPr>
                <p:nvPr/>
              </p:nvSpPr>
              <p:spPr bwMode="auto">
                <a:xfrm>
                  <a:off x="6019800" y="1600200"/>
                  <a:ext cx="609600" cy="416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accent1"/>
                      </a:solidFill>
                      <a:latin typeface="Arial" charset="0"/>
                    </a:rPr>
                    <a:t>P</a:t>
                  </a: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/>
                  </a:r>
                  <a:b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</a:br>
                  <a:r>
                    <a:rPr lang="en-US" sz="1000" b="1" dirty="0" smtClean="0">
                      <a:solidFill>
                        <a:schemeClr val="accent1"/>
                      </a:solidFill>
                      <a:latin typeface="Arial" charset="0"/>
                    </a:rPr>
                    <a:t>L1/L2</a:t>
                  </a:r>
                  <a:endParaRPr lang="en-US" sz="1000" b="1" dirty="0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13317" name="AutoShape 45" descr="Light downward diagonal"/>
          <p:cNvSpPr>
            <a:spLocks noChangeArrowheads="1"/>
          </p:cNvSpPr>
          <p:nvPr/>
        </p:nvSpPr>
        <p:spPr bwMode="auto">
          <a:xfrm rot="16200000" flipV="1">
            <a:off x="2415381" y="3071019"/>
            <a:ext cx="3810000" cy="106362"/>
          </a:xfrm>
          <a:prstGeom prst="roundRect">
            <a:avLst>
              <a:gd name="adj" fmla="val 49995"/>
            </a:avLst>
          </a:prstGeom>
          <a:pattFill prst="ltDnDiag">
            <a:fgClr>
              <a:srgbClr val="0054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0" name="Rectangle 41"/>
          <p:cNvSpPr>
            <a:spLocks noChangeArrowheads="1"/>
          </p:cNvSpPr>
          <p:nvPr/>
        </p:nvSpPr>
        <p:spPr bwMode="auto">
          <a:xfrm>
            <a:off x="4572000" y="1752600"/>
            <a:ext cx="58482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Chip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5" name="Rectangle 41"/>
          <p:cNvSpPr>
            <a:spLocks noChangeArrowheads="1"/>
          </p:cNvSpPr>
          <p:nvPr/>
        </p:nvSpPr>
        <p:spPr bwMode="auto">
          <a:xfrm>
            <a:off x="4572000" y="2794000"/>
            <a:ext cx="58482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Chip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6" name="Rectangle 41"/>
          <p:cNvSpPr>
            <a:spLocks noChangeArrowheads="1"/>
          </p:cNvSpPr>
          <p:nvPr/>
        </p:nvSpPr>
        <p:spPr bwMode="auto">
          <a:xfrm>
            <a:off x="4572000" y="3835400"/>
            <a:ext cx="58482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Chip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7" name="Rectangle 41"/>
          <p:cNvSpPr>
            <a:spLocks noChangeArrowheads="1"/>
          </p:cNvSpPr>
          <p:nvPr/>
        </p:nvSpPr>
        <p:spPr bwMode="auto">
          <a:xfrm>
            <a:off x="4572000" y="4876800"/>
            <a:ext cx="58482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Chip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" name="Picture 5" descr="Quad-Socket-AMD-Motherboar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399"/>
            <a:ext cx="3505200" cy="290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705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tonRac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09600"/>
            <a:ext cx="3429000" cy="2939143"/>
          </a:xfrm>
          <a:prstGeom prst="rect">
            <a:avLst/>
          </a:prstGeom>
        </p:spPr>
      </p:pic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359397" cy="482183"/>
          </a:xfrm>
        </p:spPr>
        <p:txBody>
          <a:bodyPr wrap="none" lIns="63500" tIns="25400" rIns="63500" bIns="25400" anchor="t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Triton memory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hierarchy III (System level) 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grpSp>
        <p:nvGrpSpPr>
          <p:cNvPr id="1449" name="Group 1448"/>
          <p:cNvGrpSpPr/>
          <p:nvPr/>
        </p:nvGrpSpPr>
        <p:grpSpPr>
          <a:xfrm>
            <a:off x="-152400" y="3657600"/>
            <a:ext cx="9601200" cy="2362200"/>
            <a:chOff x="-152400" y="4191000"/>
            <a:chExt cx="9601200" cy="2362200"/>
          </a:xfrm>
        </p:grpSpPr>
        <p:sp>
          <p:nvSpPr>
            <p:cNvPr id="74" name="Line 48"/>
            <p:cNvSpPr>
              <a:spLocks noChangeShapeType="1"/>
            </p:cNvSpPr>
            <p:nvPr/>
          </p:nvSpPr>
          <p:spPr bwMode="auto">
            <a:xfrm rot="10800000">
              <a:off x="8458200" y="50292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" name="Line 48"/>
            <p:cNvSpPr>
              <a:spLocks noChangeShapeType="1"/>
            </p:cNvSpPr>
            <p:nvPr/>
          </p:nvSpPr>
          <p:spPr bwMode="auto">
            <a:xfrm rot="10800000">
              <a:off x="838200" y="50292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" name="Line 48"/>
            <p:cNvSpPr>
              <a:spLocks noChangeShapeType="1"/>
            </p:cNvSpPr>
            <p:nvPr/>
          </p:nvSpPr>
          <p:spPr bwMode="auto">
            <a:xfrm rot="10800000">
              <a:off x="1926771" y="50292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" name="Line 48"/>
            <p:cNvSpPr>
              <a:spLocks noChangeShapeType="1"/>
            </p:cNvSpPr>
            <p:nvPr/>
          </p:nvSpPr>
          <p:spPr bwMode="auto">
            <a:xfrm rot="10800000">
              <a:off x="3015342" y="50292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" name="Line 48"/>
            <p:cNvSpPr>
              <a:spLocks noChangeShapeType="1"/>
            </p:cNvSpPr>
            <p:nvPr/>
          </p:nvSpPr>
          <p:spPr bwMode="auto">
            <a:xfrm rot="10800000">
              <a:off x="4103913" y="50292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" name="Line 48"/>
            <p:cNvSpPr>
              <a:spLocks noChangeShapeType="1"/>
            </p:cNvSpPr>
            <p:nvPr/>
          </p:nvSpPr>
          <p:spPr bwMode="auto">
            <a:xfrm rot="10800000">
              <a:off x="5192484" y="50292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" name="Line 48"/>
            <p:cNvSpPr>
              <a:spLocks noChangeShapeType="1"/>
            </p:cNvSpPr>
            <p:nvPr/>
          </p:nvSpPr>
          <p:spPr bwMode="auto">
            <a:xfrm rot="10800000">
              <a:off x="6281055" y="50292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" name="Line 48"/>
            <p:cNvSpPr>
              <a:spLocks noChangeShapeType="1"/>
            </p:cNvSpPr>
            <p:nvPr/>
          </p:nvSpPr>
          <p:spPr bwMode="auto">
            <a:xfrm rot="10800000">
              <a:off x="7369626" y="50292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AutoShape 46" descr="Light downward diagonal"/>
            <p:cNvSpPr>
              <a:spLocks noChangeArrowheads="1"/>
            </p:cNvSpPr>
            <p:nvPr/>
          </p:nvSpPr>
          <p:spPr bwMode="auto">
            <a:xfrm>
              <a:off x="-152400" y="5295900"/>
              <a:ext cx="9601200" cy="152400"/>
            </a:xfrm>
            <a:prstGeom prst="roundRect">
              <a:avLst>
                <a:gd name="adj" fmla="val 49995"/>
              </a:avLst>
            </a:prstGeom>
            <a:pattFill prst="ltDnDiag">
              <a:fgClr>
                <a:srgbClr val="0054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81000" y="4191000"/>
              <a:ext cx="8534400" cy="838200"/>
              <a:chOff x="228600" y="4038600"/>
              <a:chExt cx="8534400" cy="8382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28600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7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76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0" name="Group 219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221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32" name="Group 231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23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44" name="Group 243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24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56" name="Group 255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25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72" name="Group 271"/>
              <p:cNvGrpSpPr/>
              <p:nvPr/>
            </p:nvGrpSpPr>
            <p:grpSpPr>
              <a:xfrm>
                <a:off x="1328057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273" name="Group 272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323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4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274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5" name="Group 274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31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2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2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2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76" name="Group 275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301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77" name="Group 276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290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78" name="Group 277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279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325" name="Group 324"/>
              <p:cNvGrpSpPr/>
              <p:nvPr/>
            </p:nvGrpSpPr>
            <p:grpSpPr>
              <a:xfrm>
                <a:off x="2427514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326" name="Group 325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376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7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327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8" name="Group 327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36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29" name="Group 328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354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6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30" name="Group 329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34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31" name="Group 330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33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3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3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3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3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3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3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4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378" name="Group 377"/>
              <p:cNvGrpSpPr/>
              <p:nvPr/>
            </p:nvGrpSpPr>
            <p:grpSpPr>
              <a:xfrm>
                <a:off x="3526971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379" name="Group 378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429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380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81" name="Group 380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418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82" name="Group 381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40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83" name="Group 382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396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0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84" name="Group 383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38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8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8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8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31" name="Group 430"/>
              <p:cNvGrpSpPr/>
              <p:nvPr/>
            </p:nvGrpSpPr>
            <p:grpSpPr>
              <a:xfrm>
                <a:off x="4626428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432" name="Group 431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482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433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34" name="Group 433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471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8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8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35" name="Group 434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460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6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36" name="Group 435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449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37" name="Group 436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438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4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84" name="Group 483"/>
              <p:cNvGrpSpPr/>
              <p:nvPr/>
            </p:nvGrpSpPr>
            <p:grpSpPr>
              <a:xfrm>
                <a:off x="5725885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485" name="Group 484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535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6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486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7" name="Group 486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524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88" name="Group 487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51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2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89" name="Group 488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50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90" name="Group 489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491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0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37" name="Group 536"/>
              <p:cNvGrpSpPr/>
              <p:nvPr/>
            </p:nvGrpSpPr>
            <p:grpSpPr>
              <a:xfrm>
                <a:off x="6825342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538" name="Group 537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58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9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539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40" name="Group 539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57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8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41" name="Group 540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566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42" name="Group 541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55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43" name="Group 542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544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63" name="Group 962"/>
              <p:cNvGrpSpPr/>
              <p:nvPr/>
            </p:nvGrpSpPr>
            <p:grpSpPr>
              <a:xfrm>
                <a:off x="7924800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964" name="Group 963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01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15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965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66" name="Group 965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00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1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1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1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1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67" name="Group 966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99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9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9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9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9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9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9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68" name="Group 967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981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8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8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8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8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8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8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8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9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9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69" name="Group 968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970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7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7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7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7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7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7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7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7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8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1017" name="Group 1016"/>
            <p:cNvGrpSpPr/>
            <p:nvPr/>
          </p:nvGrpSpPr>
          <p:grpSpPr>
            <a:xfrm>
              <a:off x="381000" y="5715000"/>
              <a:ext cx="8534400" cy="838200"/>
              <a:chOff x="228600" y="4038600"/>
              <a:chExt cx="8534400" cy="838200"/>
            </a:xfrm>
          </p:grpSpPr>
          <p:grpSp>
            <p:nvGrpSpPr>
              <p:cNvPr id="1018" name="Group 1017"/>
              <p:cNvGrpSpPr/>
              <p:nvPr/>
            </p:nvGrpSpPr>
            <p:grpSpPr>
              <a:xfrm>
                <a:off x="228600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1390" name="Group 1389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44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1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391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2" name="Group 1391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429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3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3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3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3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3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3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3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3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3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93" name="Group 1392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418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2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2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2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2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2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2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2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2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2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94" name="Group 1393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40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0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1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1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1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1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1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1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1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1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95" name="Group 1394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396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9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9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0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0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0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0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0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0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0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019" name="Group 1018"/>
              <p:cNvGrpSpPr/>
              <p:nvPr/>
            </p:nvGrpSpPr>
            <p:grpSpPr>
              <a:xfrm>
                <a:off x="1328057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1338" name="Group 1337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38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9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339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40" name="Group 1339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37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8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41" name="Group 1340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366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7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42" name="Group 1341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35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43" name="Group 1342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344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4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4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4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4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020" name="Group 1019"/>
              <p:cNvGrpSpPr/>
              <p:nvPr/>
            </p:nvGrpSpPr>
            <p:grpSpPr>
              <a:xfrm>
                <a:off x="2427514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1286" name="Group 1285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336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7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287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8" name="Group 1287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32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3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3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3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3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3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3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289" name="Group 1288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314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2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290" name="Group 1289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30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1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291" name="Group 1290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29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9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9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9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9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9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9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021" name="Group 1020"/>
              <p:cNvGrpSpPr/>
              <p:nvPr/>
            </p:nvGrpSpPr>
            <p:grpSpPr>
              <a:xfrm>
                <a:off x="3526971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1234" name="Group 1233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28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36" name="Group 1235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27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7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7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7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7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7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8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8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8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8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237" name="Group 1236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26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6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6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6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6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6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6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7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7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7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238" name="Group 1237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251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6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6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239" name="Group 1238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240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022" name="Group 1021"/>
              <p:cNvGrpSpPr/>
              <p:nvPr/>
            </p:nvGrpSpPr>
            <p:grpSpPr>
              <a:xfrm>
                <a:off x="4626428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1182" name="Group 1181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232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3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183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84" name="Group 1183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221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2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2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2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2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2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2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2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3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3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185" name="Group 1184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210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1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1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1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1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1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1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1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1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2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186" name="Group 1185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199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0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187" name="Group 1186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188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9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023" name="Group 1022"/>
              <p:cNvGrpSpPr/>
              <p:nvPr/>
            </p:nvGrpSpPr>
            <p:grpSpPr>
              <a:xfrm>
                <a:off x="5725885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1130" name="Group 1129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18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1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131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32" name="Group 1131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169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7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7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7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7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7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7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7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7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7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133" name="Group 1132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158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134" name="Group 1133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14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4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5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5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5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5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5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5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5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5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135" name="Group 1134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136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3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3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4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4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4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4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4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4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4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024" name="Group 1023"/>
              <p:cNvGrpSpPr/>
              <p:nvPr/>
            </p:nvGrpSpPr>
            <p:grpSpPr>
              <a:xfrm>
                <a:off x="6825342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1078" name="Group 1077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12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079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80" name="Group 1079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11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1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2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2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2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2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2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2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2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2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81" name="Group 1080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106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0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0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1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1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1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1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1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1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1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82" name="Group 1081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09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9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9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9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0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0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0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0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0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0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83" name="Group 1082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084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8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8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8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8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9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9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9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9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9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025" name="Group 1024"/>
              <p:cNvGrpSpPr/>
              <p:nvPr/>
            </p:nvGrpSpPr>
            <p:grpSpPr>
              <a:xfrm>
                <a:off x="7924800" y="4038600"/>
                <a:ext cx="838200" cy="838200"/>
                <a:chOff x="5105400" y="4191000"/>
                <a:chExt cx="838200" cy="838200"/>
              </a:xfrm>
            </p:grpSpPr>
            <p:grpSp>
              <p:nvGrpSpPr>
                <p:cNvPr id="1026" name="Group 1025"/>
                <p:cNvGrpSpPr/>
                <p:nvPr/>
              </p:nvGrpSpPr>
              <p:grpSpPr>
                <a:xfrm>
                  <a:off x="5132559" y="4267200"/>
                  <a:ext cx="277641" cy="685800"/>
                  <a:chOff x="5042035" y="4267200"/>
                  <a:chExt cx="277641" cy="685800"/>
                </a:xfrm>
              </p:grpSpPr>
              <p:sp>
                <p:nvSpPr>
                  <p:cNvPr id="1076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066555" y="4267200"/>
                    <a:ext cx="228600" cy="685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7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91125" y="4495800"/>
                    <a:ext cx="579461" cy="2776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Arial" charset="0"/>
                      </a:rPr>
                      <a:t>64GB</a:t>
                    </a:r>
                    <a:endParaRPr lang="en-US" sz="1200" dirty="0">
                      <a:solidFill>
                        <a:schemeClr val="accent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1027" name="Rectangle 202"/>
                <p:cNvSpPr>
                  <a:spLocks noChangeArrowheads="1"/>
                </p:cNvSpPr>
                <p:nvPr/>
              </p:nvSpPr>
              <p:spPr bwMode="auto">
                <a:xfrm>
                  <a:off x="5105400" y="4191000"/>
                  <a:ext cx="838200" cy="838200"/>
                </a:xfrm>
                <a:prstGeom prst="rect">
                  <a:avLst/>
                </a:prstGeom>
                <a:noFill/>
                <a:ln w="19050" cmpd="sng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28" name="Group 1027"/>
                <p:cNvGrpSpPr>
                  <a:grpSpLocks noChangeAspect="1"/>
                </p:cNvGrpSpPr>
                <p:nvPr/>
              </p:nvGrpSpPr>
              <p:grpSpPr>
                <a:xfrm>
                  <a:off x="5410200" y="42672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06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6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6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6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7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7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7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7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7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7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29" name="Group 1028"/>
                <p:cNvGrpSpPr>
                  <a:grpSpLocks noChangeAspect="1"/>
                </p:cNvGrpSpPr>
                <p:nvPr/>
              </p:nvGrpSpPr>
              <p:grpSpPr>
                <a:xfrm>
                  <a:off x="5410200" y="44450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054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5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5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5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5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6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6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6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6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6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30" name="Group 1029"/>
                <p:cNvGrpSpPr>
                  <a:grpSpLocks noChangeAspect="1"/>
                </p:cNvGrpSpPr>
                <p:nvPr/>
              </p:nvGrpSpPr>
              <p:grpSpPr>
                <a:xfrm>
                  <a:off x="5410200" y="4622801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04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5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5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5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5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031" name="Group 1030"/>
                <p:cNvGrpSpPr>
                  <a:grpSpLocks noChangeAspect="1"/>
                </p:cNvGrpSpPr>
                <p:nvPr/>
              </p:nvGrpSpPr>
              <p:grpSpPr>
                <a:xfrm>
                  <a:off x="5410200" y="4800600"/>
                  <a:ext cx="457200" cy="142875"/>
                  <a:chOff x="6172200" y="2895600"/>
                  <a:chExt cx="2438400" cy="762000"/>
                </a:xfrm>
              </p:grpSpPr>
              <p:sp>
                <p:nvSpPr>
                  <p:cNvPr id="103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172200" y="2895600"/>
                    <a:ext cx="2438400" cy="762000"/>
                  </a:xfrm>
                  <a:prstGeom prst="rect">
                    <a:avLst/>
                  </a:prstGeom>
                  <a:noFill/>
                  <a:ln w="635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2484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34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055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35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7627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3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199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37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771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38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53427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39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79145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0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048625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1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305800" y="2971800"/>
                    <a:ext cx="2286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2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477000" y="3276600"/>
                    <a:ext cx="1828800" cy="228600"/>
                  </a:xfrm>
                  <a:prstGeom prst="rect">
                    <a:avLst/>
                  </a:prstGeom>
                  <a:noFill/>
                  <a:ln w="6350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grpSp>
        <p:nvGrpSpPr>
          <p:cNvPr id="1458" name="Group 1457"/>
          <p:cNvGrpSpPr/>
          <p:nvPr/>
        </p:nvGrpSpPr>
        <p:grpSpPr>
          <a:xfrm>
            <a:off x="457200" y="6019800"/>
            <a:ext cx="8343069" cy="277641"/>
            <a:chOff x="457200" y="6019800"/>
            <a:chExt cx="8343069" cy="277641"/>
          </a:xfrm>
        </p:grpSpPr>
        <p:sp>
          <p:nvSpPr>
            <p:cNvPr id="1450" name="Rectangle 41"/>
            <p:cNvSpPr>
              <a:spLocks noChangeArrowheads="1"/>
            </p:cNvSpPr>
            <p:nvPr/>
          </p:nvSpPr>
          <p:spPr bwMode="auto">
            <a:xfrm>
              <a:off x="3788229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51" name="Rectangle 41"/>
            <p:cNvSpPr>
              <a:spLocks noChangeArrowheads="1"/>
            </p:cNvSpPr>
            <p:nvPr/>
          </p:nvSpPr>
          <p:spPr bwMode="auto">
            <a:xfrm>
              <a:off x="457200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52" name="Rectangle 41"/>
            <p:cNvSpPr>
              <a:spLocks noChangeArrowheads="1"/>
            </p:cNvSpPr>
            <p:nvPr/>
          </p:nvSpPr>
          <p:spPr bwMode="auto">
            <a:xfrm>
              <a:off x="4898572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53" name="Rectangle 41"/>
            <p:cNvSpPr>
              <a:spLocks noChangeArrowheads="1"/>
            </p:cNvSpPr>
            <p:nvPr/>
          </p:nvSpPr>
          <p:spPr bwMode="auto">
            <a:xfrm>
              <a:off x="2677886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54" name="Rectangle 41"/>
            <p:cNvSpPr>
              <a:spLocks noChangeArrowheads="1"/>
            </p:cNvSpPr>
            <p:nvPr/>
          </p:nvSpPr>
          <p:spPr bwMode="auto">
            <a:xfrm>
              <a:off x="1567543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55" name="Rectangle 41"/>
            <p:cNvSpPr>
              <a:spLocks noChangeArrowheads="1"/>
            </p:cNvSpPr>
            <p:nvPr/>
          </p:nvSpPr>
          <p:spPr bwMode="auto">
            <a:xfrm>
              <a:off x="6008915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56" name="Rectangle 41"/>
            <p:cNvSpPr>
              <a:spLocks noChangeArrowheads="1"/>
            </p:cNvSpPr>
            <p:nvPr/>
          </p:nvSpPr>
          <p:spPr bwMode="auto">
            <a:xfrm>
              <a:off x="7119258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57" name="Rectangle 41"/>
            <p:cNvSpPr>
              <a:spLocks noChangeArrowheads="1"/>
            </p:cNvSpPr>
            <p:nvPr/>
          </p:nvSpPr>
          <p:spPr bwMode="auto">
            <a:xfrm>
              <a:off x="8229600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</p:grpSp>
      <p:grpSp>
        <p:nvGrpSpPr>
          <p:cNvPr id="1459" name="Group 1458"/>
          <p:cNvGrpSpPr/>
          <p:nvPr/>
        </p:nvGrpSpPr>
        <p:grpSpPr>
          <a:xfrm>
            <a:off x="457200" y="3429000"/>
            <a:ext cx="8343069" cy="277641"/>
            <a:chOff x="457200" y="6019800"/>
            <a:chExt cx="8343069" cy="277641"/>
          </a:xfrm>
        </p:grpSpPr>
        <p:sp>
          <p:nvSpPr>
            <p:cNvPr id="1460" name="Rectangle 41"/>
            <p:cNvSpPr>
              <a:spLocks noChangeArrowheads="1"/>
            </p:cNvSpPr>
            <p:nvPr/>
          </p:nvSpPr>
          <p:spPr bwMode="auto">
            <a:xfrm>
              <a:off x="3788229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61" name="Rectangle 41"/>
            <p:cNvSpPr>
              <a:spLocks noChangeArrowheads="1"/>
            </p:cNvSpPr>
            <p:nvPr/>
          </p:nvSpPr>
          <p:spPr bwMode="auto">
            <a:xfrm>
              <a:off x="457200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62" name="Rectangle 41"/>
            <p:cNvSpPr>
              <a:spLocks noChangeArrowheads="1"/>
            </p:cNvSpPr>
            <p:nvPr/>
          </p:nvSpPr>
          <p:spPr bwMode="auto">
            <a:xfrm>
              <a:off x="4898572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63" name="Rectangle 41"/>
            <p:cNvSpPr>
              <a:spLocks noChangeArrowheads="1"/>
            </p:cNvSpPr>
            <p:nvPr/>
          </p:nvSpPr>
          <p:spPr bwMode="auto">
            <a:xfrm>
              <a:off x="2677886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64" name="Rectangle 41"/>
            <p:cNvSpPr>
              <a:spLocks noChangeArrowheads="1"/>
            </p:cNvSpPr>
            <p:nvPr/>
          </p:nvSpPr>
          <p:spPr bwMode="auto">
            <a:xfrm>
              <a:off x="1567543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65" name="Rectangle 41"/>
            <p:cNvSpPr>
              <a:spLocks noChangeArrowheads="1"/>
            </p:cNvSpPr>
            <p:nvPr/>
          </p:nvSpPr>
          <p:spPr bwMode="auto">
            <a:xfrm>
              <a:off x="6008915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66" name="Rectangle 41"/>
            <p:cNvSpPr>
              <a:spLocks noChangeArrowheads="1"/>
            </p:cNvSpPr>
            <p:nvPr/>
          </p:nvSpPr>
          <p:spPr bwMode="auto">
            <a:xfrm>
              <a:off x="7119258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  <p:sp>
          <p:nvSpPr>
            <p:cNvPr id="1467" name="Rectangle 41"/>
            <p:cNvSpPr>
              <a:spLocks noChangeArrowheads="1"/>
            </p:cNvSpPr>
            <p:nvPr/>
          </p:nvSpPr>
          <p:spPr bwMode="auto">
            <a:xfrm>
              <a:off x="8229600" y="6019800"/>
              <a:ext cx="570669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charset="0"/>
                </a:rPr>
                <a:t>Node</a:t>
              </a:r>
            </a:p>
          </p:txBody>
        </p:sp>
      </p:grpSp>
      <p:sp>
        <p:nvSpPr>
          <p:cNvPr id="1468" name="Rectangle 41"/>
          <p:cNvSpPr>
            <a:spLocks noChangeArrowheads="1"/>
          </p:cNvSpPr>
          <p:nvPr/>
        </p:nvSpPr>
        <p:spPr bwMode="auto">
          <a:xfrm>
            <a:off x="609600" y="6324600"/>
            <a:ext cx="817531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charset="0"/>
              </a:rPr>
              <a:t>324 nodes, message-passing communication, no shared memory</a:t>
            </a:r>
            <a:endParaRPr lang="en-US" sz="2400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023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One kind of big parallel application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05800" cy="5943600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Example:  Bone </a:t>
            </a:r>
            <a:r>
              <a:rPr lang="en-US" dirty="0">
                <a:latin typeface="Arial" charset="0"/>
              </a:rPr>
              <a:t>density </a:t>
            </a:r>
            <a:r>
              <a:rPr lang="en-US" dirty="0" smtClean="0">
                <a:latin typeface="Arial" charset="0"/>
              </a:rPr>
              <a:t>modeling</a:t>
            </a:r>
            <a:endParaRPr lang="en-US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Physical simulation</a:t>
            </a:r>
          </a:p>
          <a:p>
            <a:pPr lvl="1"/>
            <a:r>
              <a:rPr lang="en-US" sz="2400" dirty="0">
                <a:latin typeface="Arial" charset="0"/>
              </a:rPr>
              <a:t>Lots of numerical computing</a:t>
            </a:r>
          </a:p>
          <a:p>
            <a:pPr lvl="1"/>
            <a:r>
              <a:rPr lang="en-US" sz="2400" dirty="0">
                <a:latin typeface="Arial" charset="0"/>
              </a:rPr>
              <a:t>Spatially local </a:t>
            </a:r>
            <a:endParaRPr lang="en-US" sz="2400" dirty="0" smtClean="0">
              <a:latin typeface="Arial" charset="0"/>
            </a:endParaRPr>
          </a:p>
          <a:p>
            <a:pPr lvl="1"/>
            <a:endParaRPr lang="en-US" sz="24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See Mark Adams’s slides…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14300"/>
            <a:ext cx="8877300" cy="5159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“The unreasonable effectiveness of mathematics”</a:t>
            </a:r>
            <a:endParaRPr lang="en-US" dirty="0"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88036" y="914400"/>
            <a:ext cx="4634602" cy="514713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dirty="0">
                <a:latin typeface="Arial" charset="0"/>
              </a:rPr>
              <a:t>     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As the </a:t>
            </a:r>
            <a:r>
              <a:rPr lang="ja-JP" altLang="en-US" sz="2400" dirty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middleware</a:t>
            </a:r>
            <a:r>
              <a:rPr lang="ja-JP" altLang="en-US" sz="2400" dirty="0">
                <a:solidFill>
                  <a:srgbClr val="FF0000"/>
                </a:solidFill>
                <a:latin typeface="Arial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en-US" sz="2400" dirty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   of scientific computing, </a:t>
            </a:r>
            <a:br>
              <a:rPr lang="en-US" sz="2400" dirty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 linear algebra has supplied</a:t>
            </a:r>
            <a:br>
              <a:rPr lang="en-US" sz="2400" dirty="0">
                <a:solidFill>
                  <a:srgbClr val="FF0000"/>
                </a:solidFill>
                <a:latin typeface="Arial" charset="0"/>
              </a:rPr>
            </a:b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           or enabled:</a:t>
            </a:r>
          </a:p>
          <a:p>
            <a:pPr marL="342900" indent="-342900" eaLnBrk="1" hangingPunct="1">
              <a:lnSpc>
                <a:spcPts val="3500"/>
              </a:lnSpc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Mathematical </a:t>
            </a:r>
            <a:r>
              <a:rPr lang="en-US" sz="2400" dirty="0">
                <a:latin typeface="Arial" charset="0"/>
              </a:rPr>
              <a:t>tools</a:t>
            </a:r>
          </a:p>
          <a:p>
            <a:pPr marL="342900" indent="-342900" eaLnBrk="1" hangingPunct="1">
              <a:lnSpc>
                <a:spcPts val="3500"/>
              </a:lnSpc>
              <a:buFont typeface="Arial"/>
              <a:buChar char="•"/>
            </a:pPr>
            <a:r>
              <a:rPr lang="ja-JP" altLang="en-US" sz="2400" dirty="0" smtClean="0">
                <a:latin typeface="Arial" charset="0"/>
              </a:rPr>
              <a:t>“</a:t>
            </a:r>
            <a:r>
              <a:rPr lang="en-US" sz="2400" dirty="0">
                <a:latin typeface="Arial" charset="0"/>
              </a:rPr>
              <a:t>Impedance match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to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     computer operations</a:t>
            </a:r>
          </a:p>
          <a:p>
            <a:pPr marL="342900" indent="-342900" eaLnBrk="1" hangingPunct="1">
              <a:lnSpc>
                <a:spcPts val="3500"/>
              </a:lnSpc>
              <a:buFont typeface="Arial"/>
              <a:buChar char="•"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High</a:t>
            </a:r>
            <a:r>
              <a:rPr lang="en-US" sz="2400" dirty="0">
                <a:latin typeface="Arial" charset="0"/>
              </a:rPr>
              <a:t>-level primitives</a:t>
            </a:r>
          </a:p>
          <a:p>
            <a:pPr marL="342900" indent="-342900" eaLnBrk="1" hangingPunct="1">
              <a:lnSpc>
                <a:spcPts val="3500"/>
              </a:lnSpc>
              <a:buFont typeface="Arial"/>
              <a:buChar char="•"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High</a:t>
            </a:r>
            <a:r>
              <a:rPr lang="en-US" sz="2400" dirty="0">
                <a:latin typeface="Arial" charset="0"/>
              </a:rPr>
              <a:t>-quality software libraries</a:t>
            </a:r>
          </a:p>
          <a:p>
            <a:pPr marL="342900" indent="-342900" eaLnBrk="1" hangingPunct="1">
              <a:lnSpc>
                <a:spcPts val="3500"/>
              </a:lnSpc>
              <a:buFont typeface="Arial"/>
              <a:buChar char="•"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Ways </a:t>
            </a:r>
            <a:r>
              <a:rPr lang="en-US" sz="2400" dirty="0">
                <a:latin typeface="Arial" charset="0"/>
              </a:rPr>
              <a:t>to extract performance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    from computer architecture</a:t>
            </a:r>
          </a:p>
          <a:p>
            <a:pPr marL="342900" indent="-342900" eaLnBrk="1" hangingPunct="1">
              <a:lnSpc>
                <a:spcPts val="3500"/>
              </a:lnSpc>
              <a:buFont typeface="Arial"/>
              <a:buChar char="•"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Interactive </a:t>
            </a:r>
            <a:r>
              <a:rPr lang="en-US" sz="2400" dirty="0">
                <a:latin typeface="Arial" charset="0"/>
              </a:rPr>
              <a:t>environments</a:t>
            </a:r>
          </a:p>
        </p:txBody>
      </p:sp>
      <p:grpSp>
        <p:nvGrpSpPr>
          <p:cNvPr id="23556" name="Group 32"/>
          <p:cNvGrpSpPr>
            <a:grpSpLocks/>
          </p:cNvGrpSpPr>
          <p:nvPr/>
        </p:nvGrpSpPr>
        <p:grpSpPr bwMode="auto">
          <a:xfrm>
            <a:off x="1179513" y="1471613"/>
            <a:ext cx="3074987" cy="4564062"/>
            <a:chOff x="463826" y="1497496"/>
            <a:chExt cx="3074505" cy="4565374"/>
          </a:xfrm>
        </p:grpSpPr>
        <p:sp>
          <p:nvSpPr>
            <p:cNvPr id="14" name="TextBox 13"/>
            <p:cNvSpPr txBox="1"/>
            <p:nvPr/>
          </p:nvSpPr>
          <p:spPr>
            <a:xfrm>
              <a:off x="993968" y="5267304"/>
              <a:ext cx="1811053" cy="4620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latin typeface="+mj-lt"/>
                  <a:ea typeface="+mn-ea"/>
                </a:rPr>
                <a:t>Computers</a:t>
              </a:r>
            </a:p>
          </p:txBody>
        </p:sp>
        <p:grpSp>
          <p:nvGrpSpPr>
            <p:cNvPr id="23558" name="Group 16"/>
            <p:cNvGrpSpPr>
              <a:grpSpLocks/>
            </p:cNvGrpSpPr>
            <p:nvPr/>
          </p:nvGrpSpPr>
          <p:grpSpPr bwMode="auto">
            <a:xfrm>
              <a:off x="463826" y="1497496"/>
              <a:ext cx="3074505" cy="4565374"/>
              <a:chOff x="463826" y="1497496"/>
              <a:chExt cx="3074505" cy="4565374"/>
            </a:xfrm>
          </p:grpSpPr>
          <p:sp>
            <p:nvSpPr>
              <p:cNvPr id="23559" name="Oval 3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23560" name="Oval 4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81283" y="1695990"/>
                <a:ext cx="2866576" cy="83208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Continuous</a:t>
                </a:r>
                <a:br>
                  <a:rPr lang="en-US" sz="2400" b="1" dirty="0">
                    <a:latin typeface="+mj-lt"/>
                    <a:ea typeface="+mn-ea"/>
                  </a:rPr>
                </a:br>
                <a:r>
                  <a:rPr lang="en-US" sz="2400" b="1" dirty="0">
                    <a:latin typeface="+mj-lt"/>
                    <a:ea typeface="+mn-ea"/>
                  </a:rPr>
                  <a:t>physical modeling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7464" y="3544371"/>
                <a:ext cx="2287228" cy="462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Linear algebra</a:t>
                </a:r>
              </a:p>
            </p:txBody>
          </p:sp>
          <p:cxnSp>
            <p:nvCxnSpPr>
              <p:cNvPr id="23563" name="Straight Arrow Connector 11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64" name="Straight Arrow Connector 15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9438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Why are we here? 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05800" cy="5943600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Computational science</a:t>
            </a:r>
          </a:p>
          <a:p>
            <a:pPr lvl="1"/>
            <a:r>
              <a:rPr lang="en-US" sz="2000" dirty="0" smtClean="0"/>
              <a:t>The world’s largest computers have always been used for simulation and data analysis in science and engineering.</a:t>
            </a:r>
          </a:p>
          <a:p>
            <a:pPr lvl="8"/>
            <a:endParaRPr lang="en-US" dirty="0" smtClean="0"/>
          </a:p>
          <a:p>
            <a:r>
              <a:rPr lang="en-US" dirty="0" smtClean="0">
                <a:latin typeface="Arial" charset="0"/>
              </a:rPr>
              <a:t>Performance </a:t>
            </a:r>
          </a:p>
          <a:p>
            <a:pPr lvl="1"/>
            <a:r>
              <a:rPr lang="en-US" sz="2000" dirty="0" smtClean="0">
                <a:latin typeface="Arial" charset="0"/>
              </a:rPr>
              <a:t>Getting the most computation for the least cost (in time, hardware, or energy)</a:t>
            </a:r>
          </a:p>
          <a:p>
            <a:pPr lvl="8"/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Architectures</a:t>
            </a:r>
          </a:p>
          <a:p>
            <a:pPr lvl="1"/>
            <a:r>
              <a:rPr lang="en-US" sz="2000" dirty="0" smtClean="0">
                <a:latin typeface="Arial" charset="0"/>
              </a:rPr>
              <a:t>All big computers (and most little ones) are parallel</a:t>
            </a:r>
          </a:p>
          <a:p>
            <a:pPr lvl="8"/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Algorithms</a:t>
            </a:r>
          </a:p>
          <a:p>
            <a:pPr lvl="1"/>
            <a:r>
              <a:rPr lang="en-US" sz="2000" dirty="0" smtClean="0">
                <a:latin typeface="Arial" charset="0"/>
              </a:rPr>
              <a:t>The building blocks of computation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4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99" y="0"/>
            <a:ext cx="1951300" cy="112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8913813" cy="515937"/>
          </a:xfrm>
        </p:spPr>
        <p:txBody>
          <a:bodyPr/>
          <a:lstStyle/>
          <a:p>
            <a:pPr eaLnBrk="1" hangingPunct="1"/>
            <a:r>
              <a:rPr lang="en-US" b="0" dirty="0">
                <a:latin typeface="Arial" charset="0"/>
              </a:rPr>
              <a:t>Top 500 List </a:t>
            </a:r>
            <a:r>
              <a:rPr lang="en-US" sz="2400" b="0" dirty="0" smtClean="0">
                <a:latin typeface="Arial" charset="0"/>
              </a:rPr>
              <a:t>(November 2013</a:t>
            </a:r>
            <a:r>
              <a:rPr lang="en-US" sz="2400" b="0" dirty="0" smtClean="0">
                <a:latin typeface="Arial" charset="0"/>
              </a:rPr>
              <a:t>)</a:t>
            </a:r>
            <a:endParaRPr lang="en-US" sz="2400" b="0" dirty="0">
              <a:latin typeface="Arial" charset="0"/>
            </a:endParaRPr>
          </a:p>
        </p:txBody>
      </p:sp>
      <p:grpSp>
        <p:nvGrpSpPr>
          <p:cNvPr id="27652" name="Group 24"/>
          <p:cNvGrpSpPr>
            <a:grpSpLocks/>
          </p:cNvGrpSpPr>
          <p:nvPr/>
        </p:nvGrpSpPr>
        <p:grpSpPr bwMode="auto">
          <a:xfrm>
            <a:off x="0" y="4367213"/>
            <a:ext cx="3571875" cy="1035050"/>
            <a:chOff x="4800600" y="1425575"/>
            <a:chExt cx="4138613" cy="1198563"/>
          </a:xfrm>
        </p:grpSpPr>
        <p:sp>
          <p:nvSpPr>
            <p:cNvPr id="27655" name="Text Box 14"/>
            <p:cNvSpPr txBox="1">
              <a:spLocks noChangeAspect="1" noChangeArrowheads="1"/>
            </p:cNvSpPr>
            <p:nvPr/>
          </p:nvSpPr>
          <p:spPr bwMode="auto">
            <a:xfrm>
              <a:off x="6629400" y="1714500"/>
              <a:ext cx="4445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600" b="1">
                  <a:solidFill>
                    <a:srgbClr val="021FAE"/>
                  </a:solidFill>
                  <a:latin typeface="Times" charset="0"/>
                </a:rPr>
                <a:t>=</a:t>
              </a:r>
            </a:p>
          </p:txBody>
        </p:sp>
        <p:sp>
          <p:nvSpPr>
            <p:cNvPr id="27656" name="Text Box 15"/>
            <p:cNvSpPr txBox="1">
              <a:spLocks noChangeAspect="1" noChangeArrowheads="1"/>
            </p:cNvSpPr>
            <p:nvPr/>
          </p:nvSpPr>
          <p:spPr bwMode="auto">
            <a:xfrm>
              <a:off x="7772400" y="1714500"/>
              <a:ext cx="3873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200">
                  <a:solidFill>
                    <a:srgbClr val="021FAE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27657" name="Text Box 16"/>
            <p:cNvSpPr txBox="1">
              <a:spLocks noChangeAspect="1" noChangeArrowheads="1"/>
            </p:cNvSpPr>
            <p:nvPr/>
          </p:nvSpPr>
          <p:spPr bwMode="auto">
            <a:xfrm>
              <a:off x="4800600" y="1485900"/>
              <a:ext cx="650875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6600">
                  <a:solidFill>
                    <a:srgbClr val="021FAE"/>
                  </a:solidFill>
                  <a:latin typeface="Times" charset="0"/>
                </a:rPr>
                <a:t>P</a:t>
              </a:r>
            </a:p>
          </p:txBody>
        </p:sp>
        <p:grpSp>
          <p:nvGrpSpPr>
            <p:cNvPr id="27658" name="Group 25"/>
            <p:cNvGrpSpPr>
              <a:grpSpLocks/>
            </p:cNvGrpSpPr>
            <p:nvPr/>
          </p:nvGrpSpPr>
          <p:grpSpPr bwMode="auto">
            <a:xfrm>
              <a:off x="5486400" y="1485900"/>
              <a:ext cx="1123950" cy="1123950"/>
              <a:chOff x="3177" y="930"/>
              <a:chExt cx="708" cy="708"/>
            </a:xfrm>
          </p:grpSpPr>
          <p:sp>
            <p:nvSpPr>
              <p:cNvPr id="2767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177" y="930"/>
                <a:ext cx="708" cy="708"/>
              </a:xfrm>
              <a:prstGeom prst="rect">
                <a:avLst/>
              </a:prstGeom>
              <a:noFill/>
              <a:ln w="28575">
                <a:solidFill>
                  <a:srgbClr val="021FA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7672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84" y="965"/>
                <a:ext cx="41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5400">
                    <a:solidFill>
                      <a:srgbClr val="021FAE"/>
                    </a:solidFill>
                    <a:latin typeface="Times" charset="0"/>
                  </a:rPr>
                  <a:t>A</a:t>
                </a:r>
              </a:p>
            </p:txBody>
          </p:sp>
        </p:grpSp>
        <p:grpSp>
          <p:nvGrpSpPr>
            <p:cNvPr id="27659" name="Group 26"/>
            <p:cNvGrpSpPr>
              <a:grpSpLocks/>
            </p:cNvGrpSpPr>
            <p:nvPr/>
          </p:nvGrpSpPr>
          <p:grpSpPr bwMode="auto">
            <a:xfrm>
              <a:off x="7086600" y="1485900"/>
              <a:ext cx="1125538" cy="1123950"/>
              <a:chOff x="4248" y="945"/>
              <a:chExt cx="709" cy="708"/>
            </a:xfrm>
          </p:grpSpPr>
          <p:grpSp>
            <p:nvGrpSpPr>
              <p:cNvPr id="27666" name="Group 6"/>
              <p:cNvGrpSpPr>
                <a:grpSpLocks noChangeAspect="1"/>
              </p:cNvGrpSpPr>
              <p:nvPr/>
            </p:nvGrpSpPr>
            <p:grpSpPr bwMode="auto">
              <a:xfrm>
                <a:off x="4248" y="945"/>
                <a:ext cx="709" cy="708"/>
                <a:chOff x="2064" y="720"/>
                <a:chExt cx="1008" cy="1008"/>
              </a:xfrm>
            </p:grpSpPr>
            <p:sp>
              <p:nvSpPr>
                <p:cNvPr id="27668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7669" name="Line 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7670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27667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55" y="1117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L</a:t>
                </a:r>
              </a:p>
            </p:txBody>
          </p:sp>
        </p:grpSp>
        <p:grpSp>
          <p:nvGrpSpPr>
            <p:cNvPr id="27660" name="Group 27"/>
            <p:cNvGrpSpPr>
              <a:grpSpLocks/>
            </p:cNvGrpSpPr>
            <p:nvPr/>
          </p:nvGrpSpPr>
          <p:grpSpPr bwMode="auto">
            <a:xfrm>
              <a:off x="7815263" y="1425575"/>
              <a:ext cx="1123950" cy="1198563"/>
              <a:chOff x="4923" y="898"/>
              <a:chExt cx="708" cy="755"/>
            </a:xfrm>
          </p:grpSpPr>
          <p:grpSp>
            <p:nvGrpSpPr>
              <p:cNvPr id="27661" name="Group 10"/>
              <p:cNvGrpSpPr>
                <a:grpSpLocks noChangeAspect="1"/>
              </p:cNvGrpSpPr>
              <p:nvPr/>
            </p:nvGrpSpPr>
            <p:grpSpPr bwMode="auto">
              <a:xfrm flipH="1" flipV="1">
                <a:off x="4923" y="945"/>
                <a:ext cx="708" cy="708"/>
                <a:chOff x="2064" y="720"/>
                <a:chExt cx="1008" cy="1008"/>
              </a:xfrm>
            </p:grpSpPr>
            <p:sp>
              <p:nvSpPr>
                <p:cNvPr id="27663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7664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27665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27662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5219" y="898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U</a:t>
                </a:r>
              </a:p>
            </p:txBody>
          </p:sp>
        </p:grpSp>
      </p:grpSp>
      <p:sp>
        <p:nvSpPr>
          <p:cNvPr id="28" name="Rectangle 7"/>
          <p:cNvSpPr>
            <a:spLocks/>
          </p:cNvSpPr>
          <p:nvPr/>
        </p:nvSpPr>
        <p:spPr bwMode="auto">
          <a:xfrm>
            <a:off x="173038" y="2071688"/>
            <a:ext cx="3511550" cy="20224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Top500  Benchmark:</a:t>
            </a:r>
            <a:endParaRPr lang="en-US" sz="2400" u="sng" dirty="0">
              <a:solidFill>
                <a:srgbClr val="000000"/>
              </a:solidFill>
              <a:latin typeface="Arial"/>
              <a:cs typeface="Arial Bold" charset="0"/>
              <a:sym typeface="Arial Bold" charset="0"/>
            </a:endParaRPr>
          </a:p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Solve a large system 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of linear equations 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by Gaussian elimination</a:t>
            </a:r>
            <a:endParaRPr lang="en-US" sz="240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pic>
        <p:nvPicPr>
          <p:cNvPr id="2" name="Picture 1" descr="top500nov201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94" y="1220302"/>
            <a:ext cx="5473006" cy="472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03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0" y="0"/>
            <a:ext cx="9144000" cy="1295400"/>
            <a:chOff x="0" y="0"/>
            <a:chExt cx="8192" cy="1160"/>
          </a:xfrm>
        </p:grpSpPr>
        <p:sp>
          <p:nvSpPr>
            <p:cNvPr id="21515" name="Rectangle 2"/>
            <p:cNvSpPr>
              <a:spLocks/>
            </p:cNvSpPr>
            <p:nvPr/>
          </p:nvSpPr>
          <p:spPr bwMode="auto">
            <a:xfrm>
              <a:off x="0" y="0"/>
              <a:ext cx="8192" cy="116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1516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91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9788" cy="755650"/>
          </a:xfrm>
        </p:spPr>
        <p:txBody>
          <a:bodyPr/>
          <a:lstStyle/>
          <a:p>
            <a:r>
              <a:rPr lang="en-US" sz="3100">
                <a:latin typeface="Arial" charset="0"/>
              </a:rPr>
              <a:t>Large graphs are everywhere…</a:t>
            </a:r>
          </a:p>
        </p:txBody>
      </p:sp>
      <p:pic>
        <p:nvPicPr>
          <p:cNvPr id="21508" name="Picture 6" descr="network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57438"/>
            <a:ext cx="3752850" cy="3589337"/>
          </a:xfrm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85750" y="5946775"/>
            <a:ext cx="34829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/>
              <a:t>WWW snapshot, courtesy Y. Hyun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4089400" y="5946775"/>
            <a:ext cx="505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/>
              <a:t>Yeast protein interaction network, courtesy H. Jeong</a:t>
            </a:r>
          </a:p>
        </p:txBody>
      </p:sp>
      <p:pic>
        <p:nvPicPr>
          <p:cNvPr id="21511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6307138"/>
            <a:ext cx="13747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285750" y="1262063"/>
            <a:ext cx="3268663" cy="1392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5709" tIns="35709" rIns="132037" bIns="35709"/>
          <a:lstStyle/>
          <a:p>
            <a:pPr marL="257113">
              <a:spcBef>
                <a:spcPts val="844"/>
              </a:spcBef>
              <a:buClr>
                <a:srgbClr val="000000"/>
              </a:buClr>
              <a:buSzPct val="100000"/>
              <a:defRPr/>
            </a:pPr>
            <a:r>
              <a:rPr lang="en-US" sz="2200" kern="0" dirty="0">
                <a:latin typeface="+mn-lt"/>
                <a:ea typeface="+mn-ea"/>
              </a:rPr>
              <a:t> Internet structure</a:t>
            </a:r>
          </a:p>
          <a:p>
            <a:pPr marL="257113">
              <a:spcBef>
                <a:spcPts val="844"/>
              </a:spcBef>
              <a:buClr>
                <a:srgbClr val="000000"/>
              </a:buClr>
              <a:buSzPct val="100000"/>
              <a:defRPr/>
            </a:pPr>
            <a:r>
              <a:rPr lang="en-US" sz="2200" kern="0" dirty="0">
                <a:latin typeface="+mn-lt"/>
                <a:ea typeface="+mn-ea"/>
              </a:rPr>
              <a:t> Social interactions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6953" y="1295400"/>
            <a:ext cx="5426075" cy="1366837"/>
          </a:xfrm>
          <a:prstGeom prst="rect">
            <a:avLst/>
          </a:prstGeom>
          <a:noFill/>
        </p:spPr>
        <p:txBody>
          <a:bodyPr lIns="64277" tIns="32139" rIns="64277" bIns="32139">
            <a:spAutoFit/>
          </a:bodyPr>
          <a:lstStyle>
            <a:lvl1pPr marL="255588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850"/>
              </a:spcBef>
              <a:buClr>
                <a:srgbClr val="000000"/>
              </a:buClr>
              <a:buSzPct val="100000"/>
            </a:pPr>
            <a:r>
              <a:rPr lang="en-US" sz="2200" dirty="0">
                <a:latin typeface="Arial" charset="0"/>
              </a:rPr>
              <a:t> Scientific datasets: biological, chemical, cosmological, ecological, …</a:t>
            </a:r>
          </a:p>
          <a:p>
            <a:pPr eaLnBrk="1" hangingPunct="1"/>
            <a:endParaRPr lang="en-US" dirty="0"/>
          </a:p>
        </p:txBody>
      </p:sp>
      <p:pic>
        <p:nvPicPr>
          <p:cNvPr id="21514" name="Picture 16" descr="6a00d8341c52a953ef00e54f6a0d3c8833-640w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471738"/>
            <a:ext cx="304323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48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Another kind of big parallel application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05800" cy="5943600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Example:  Vertex </a:t>
            </a:r>
            <a:r>
              <a:rPr lang="en-US" dirty="0" err="1" smtClean="0">
                <a:latin typeface="Arial" charset="0"/>
              </a:rPr>
              <a:t>betweenness</a:t>
            </a:r>
            <a:r>
              <a:rPr lang="en-US" dirty="0" smtClean="0">
                <a:latin typeface="Arial" charset="0"/>
              </a:rPr>
              <a:t> centrality</a:t>
            </a:r>
          </a:p>
          <a:p>
            <a:pPr lvl="1"/>
            <a:r>
              <a:rPr lang="en-US" sz="2400" dirty="0" smtClean="0">
                <a:latin typeface="Arial" charset="0"/>
              </a:rPr>
              <a:t>Exploring an unstructured graph</a:t>
            </a:r>
          </a:p>
          <a:p>
            <a:pPr lvl="1"/>
            <a:r>
              <a:rPr lang="en-US" sz="2400" dirty="0" smtClean="0">
                <a:latin typeface="Arial" charset="0"/>
              </a:rPr>
              <a:t>Lots of pointer-chasing</a:t>
            </a:r>
          </a:p>
          <a:p>
            <a:pPr lvl="1"/>
            <a:r>
              <a:rPr lang="en-US" sz="2400" dirty="0" smtClean="0">
                <a:latin typeface="Arial" charset="0"/>
              </a:rPr>
              <a:t>Little numerical computing</a:t>
            </a:r>
          </a:p>
          <a:p>
            <a:pPr lvl="1"/>
            <a:r>
              <a:rPr lang="en-US" sz="2400" dirty="0" smtClean="0">
                <a:latin typeface="Arial" charset="0"/>
              </a:rPr>
              <a:t>No spatial locality</a:t>
            </a:r>
            <a:endParaRPr lang="en-US" sz="2800" dirty="0" smtClean="0">
              <a:latin typeface="Arial" charset="0"/>
            </a:endParaRPr>
          </a:p>
          <a:p>
            <a:pPr lvl="1"/>
            <a:endParaRPr lang="en-US" sz="24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See Eric Robinson’s slides…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2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16962"/>
          <a:lstStyle/>
          <a:p>
            <a:pPr marL="39688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Social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network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analysis</a:t>
            </a:r>
          </a:p>
        </p:txBody>
      </p:sp>
      <p:pic>
        <p:nvPicPr>
          <p:cNvPr id="819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6307138"/>
            <a:ext cx="13747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017713"/>
            <a:ext cx="41783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3" name="Rectangle 7"/>
          <p:cNvSpPr>
            <a:spLocks/>
          </p:cNvSpPr>
          <p:nvPr/>
        </p:nvSpPr>
        <p:spPr bwMode="auto">
          <a:xfrm>
            <a:off x="5187950" y="3249613"/>
            <a:ext cx="3625850" cy="126841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7898">
              <a:spcBef>
                <a:spcPts val="984"/>
              </a:spcBef>
              <a:defRPr/>
            </a:pPr>
            <a:r>
              <a:rPr lang="en-US" sz="2000" dirty="0" err="1">
                <a:latin typeface="Arial Bold" charset="0"/>
                <a:ea typeface="+mn-ea"/>
                <a:cs typeface="Arial Bold" charset="0"/>
                <a:sym typeface="Arial Bold" charset="0"/>
              </a:rPr>
              <a:t>Betweenness</a:t>
            </a:r>
            <a:r>
              <a:rPr lang="en-US" sz="2000" dirty="0">
                <a:latin typeface="Arial Bold" charset="0"/>
                <a:ea typeface="+mn-ea"/>
                <a:cs typeface="Arial Bold" charset="0"/>
                <a:sym typeface="Arial Bold" charset="0"/>
              </a:rPr>
              <a:t> Centrality (BC)</a:t>
            </a:r>
          </a:p>
          <a:p>
            <a:pPr marL="27898">
              <a:spcBef>
                <a:spcPts val="984"/>
              </a:spcBef>
              <a:defRPr/>
            </a:pPr>
            <a:r>
              <a:rPr lang="en-US" sz="1800" dirty="0">
                <a:latin typeface="+mn-lt"/>
                <a:ea typeface="+mn-ea"/>
                <a:cs typeface="Arial Bold" charset="0"/>
                <a:sym typeface="Arial Bold" charset="0"/>
              </a:rPr>
              <a:t>C</a:t>
            </a:r>
            <a:r>
              <a:rPr lang="en-US" sz="1800" baseline="-25000" dirty="0">
                <a:latin typeface="+mn-lt"/>
                <a:ea typeface="+mn-ea"/>
                <a:cs typeface="Arial Bold" charset="0"/>
                <a:sym typeface="Arial Bold" charset="0"/>
              </a:rPr>
              <a:t>B</a:t>
            </a:r>
            <a:r>
              <a:rPr lang="en-US" sz="1800" dirty="0">
                <a:latin typeface="+mn-lt"/>
                <a:ea typeface="+mn-ea"/>
                <a:cs typeface="Arial Bold" charset="0"/>
                <a:sym typeface="Arial Bold" charset="0"/>
              </a:rPr>
              <a:t>(v):</a:t>
            </a:r>
            <a:r>
              <a:rPr lang="en-US" sz="1800" dirty="0">
                <a:latin typeface="+mn-lt"/>
                <a:ea typeface="+mn-ea"/>
                <a:cs typeface="Arial" charset="0"/>
              </a:rPr>
              <a:t> Among all the shortest paths, what fraction of them pass through the node of interest?</a:t>
            </a:r>
          </a:p>
        </p:txBody>
      </p:sp>
      <p:pic>
        <p:nvPicPr>
          <p:cNvPr id="8198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4670425"/>
            <a:ext cx="2517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9"/>
          <p:cNvSpPr>
            <a:spLocks/>
          </p:cNvSpPr>
          <p:nvPr/>
        </p:nvSpPr>
        <p:spPr bwMode="auto">
          <a:xfrm>
            <a:off x="5392738" y="5724525"/>
            <a:ext cx="3625850" cy="34766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6988">
              <a:spcBef>
                <a:spcPts val="813"/>
              </a:spcBef>
            </a:pPr>
            <a:r>
              <a:rPr lang="en-US" sz="2000">
                <a:latin typeface="Arial" charset="0"/>
                <a:cs typeface="Arial" charset="0"/>
              </a:rPr>
              <a:t>Brandes</a:t>
            </a:r>
            <a:r>
              <a:rPr lang="ja-JP" altLang="en-US" sz="2000">
                <a:latin typeface="Arial" charset="0"/>
                <a:cs typeface="Arial" charset="0"/>
              </a:rPr>
              <a:t>’</a:t>
            </a:r>
            <a:r>
              <a:rPr lang="en-US" sz="2000">
                <a:latin typeface="Arial" charset="0"/>
                <a:cs typeface="Arial" charset="0"/>
              </a:rPr>
              <a:t> algorithm</a:t>
            </a:r>
          </a:p>
        </p:txBody>
      </p:sp>
      <p:sp>
        <p:nvSpPr>
          <p:cNvPr id="24586" name="Rectangle 10"/>
          <p:cNvSpPr>
            <a:spLocks/>
          </p:cNvSpPr>
          <p:nvPr/>
        </p:nvSpPr>
        <p:spPr bwMode="auto">
          <a:xfrm>
            <a:off x="374650" y="4919663"/>
            <a:ext cx="4170363" cy="5635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0" bIns="0"/>
          <a:lstStyle/>
          <a:p>
            <a:pPr marL="40174">
              <a:defRPr/>
            </a:pPr>
            <a:r>
              <a:rPr lang="en-US" sz="2000" dirty="0">
                <a:latin typeface="+mn-lt"/>
                <a:ea typeface="+mn-ea"/>
                <a:cs typeface="Arial" charset="0"/>
              </a:rPr>
              <a:t>A typical software stack for an application enabled with the Combinatorial BLAS</a:t>
            </a:r>
          </a:p>
        </p:txBody>
      </p:sp>
      <p:pic>
        <p:nvPicPr>
          <p:cNvPr id="8201" name="Picture 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08025"/>
            <a:ext cx="27416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14300"/>
            <a:ext cx="8120063" cy="5159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 analogy?  </a:t>
            </a:r>
          </a:p>
        </p:txBody>
      </p:sp>
      <p:grpSp>
        <p:nvGrpSpPr>
          <p:cNvPr id="24579" name="Group 32"/>
          <p:cNvGrpSpPr>
            <a:grpSpLocks/>
          </p:cNvGrpSpPr>
          <p:nvPr/>
        </p:nvGrpSpPr>
        <p:grpSpPr bwMode="auto">
          <a:xfrm>
            <a:off x="1179513" y="1471613"/>
            <a:ext cx="3074987" cy="4564062"/>
            <a:chOff x="463826" y="1497496"/>
            <a:chExt cx="3074505" cy="4565374"/>
          </a:xfrm>
        </p:grpSpPr>
        <p:sp>
          <p:nvSpPr>
            <p:cNvPr id="8" name="TextBox 7"/>
            <p:cNvSpPr txBox="1"/>
            <p:nvPr/>
          </p:nvSpPr>
          <p:spPr>
            <a:xfrm>
              <a:off x="993968" y="5267304"/>
              <a:ext cx="1811053" cy="4620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latin typeface="+mj-lt"/>
                  <a:ea typeface="+mn-ea"/>
                </a:rPr>
                <a:t>Computers</a:t>
              </a:r>
            </a:p>
          </p:txBody>
        </p:sp>
        <p:grpSp>
          <p:nvGrpSpPr>
            <p:cNvPr id="24590" name="Group 16"/>
            <p:cNvGrpSpPr>
              <a:grpSpLocks/>
            </p:cNvGrpSpPr>
            <p:nvPr/>
          </p:nvGrpSpPr>
          <p:grpSpPr bwMode="auto">
            <a:xfrm>
              <a:off x="463826" y="1497496"/>
              <a:ext cx="3074505" cy="4565374"/>
              <a:chOff x="463826" y="1497496"/>
              <a:chExt cx="3074505" cy="4565374"/>
            </a:xfrm>
          </p:grpSpPr>
          <p:sp>
            <p:nvSpPr>
              <p:cNvPr id="24591" name="Oval 3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24592" name="Oval 4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81283" y="1695990"/>
                <a:ext cx="2866576" cy="83208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Continuous</a:t>
                </a:r>
                <a:br>
                  <a:rPr lang="en-US" sz="2400" b="1" dirty="0">
                    <a:latin typeface="+mj-lt"/>
                    <a:ea typeface="+mn-ea"/>
                  </a:rPr>
                </a:br>
                <a:r>
                  <a:rPr lang="en-US" sz="2400" b="1" dirty="0">
                    <a:latin typeface="+mj-lt"/>
                    <a:ea typeface="+mn-ea"/>
                  </a:rPr>
                  <a:t>physical modeling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57464" y="3544371"/>
                <a:ext cx="2287228" cy="462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Linear algebra</a:t>
                </a:r>
              </a:p>
            </p:txBody>
          </p:sp>
          <p:cxnSp>
            <p:nvCxnSpPr>
              <p:cNvPr id="24595" name="Straight Arrow Connector 11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6" name="Straight Arrow Connector 15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4580" name="Group 33"/>
          <p:cNvGrpSpPr>
            <a:grpSpLocks/>
          </p:cNvGrpSpPr>
          <p:nvPr/>
        </p:nvGrpSpPr>
        <p:grpSpPr bwMode="auto">
          <a:xfrm>
            <a:off x="5068888" y="1477963"/>
            <a:ext cx="3074987" cy="4565650"/>
            <a:chOff x="4671391" y="1490870"/>
            <a:chExt cx="3074505" cy="4565374"/>
          </a:xfrm>
        </p:grpSpPr>
        <p:grpSp>
          <p:nvGrpSpPr>
            <p:cNvPr id="24581" name="Group 17"/>
            <p:cNvGrpSpPr>
              <a:grpSpLocks/>
            </p:cNvGrpSpPr>
            <p:nvPr/>
          </p:nvGrpSpPr>
          <p:grpSpPr bwMode="auto">
            <a:xfrm>
              <a:off x="4671391" y="1490870"/>
              <a:ext cx="3074505" cy="4565374"/>
              <a:chOff x="463826" y="1497496"/>
              <a:chExt cx="3074505" cy="4565374"/>
            </a:xfrm>
          </p:grpSpPr>
          <p:sp>
            <p:nvSpPr>
              <p:cNvPr id="24583" name="Oval 18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24584" name="Oval 19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97155" y="1735607"/>
                <a:ext cx="2834831" cy="831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Discrete</a:t>
                </a:r>
                <a:br>
                  <a:rPr lang="en-US" sz="2400" b="1" dirty="0">
                    <a:latin typeface="+mj-lt"/>
                    <a:ea typeface="+mn-ea"/>
                  </a:rPr>
                </a:br>
                <a:r>
                  <a:rPr lang="en-US" sz="2400" b="1" dirty="0">
                    <a:latin typeface="+mj-lt"/>
                    <a:ea typeface="+mn-ea"/>
                  </a:rPr>
                  <a:t>structure analysis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43176" y="3545247"/>
                <a:ext cx="2115805" cy="4619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latin typeface="+mj-lt"/>
                    <a:ea typeface="+mn-ea"/>
                  </a:rPr>
                  <a:t>Graph theory</a:t>
                </a:r>
              </a:p>
            </p:txBody>
          </p:sp>
          <p:cxnSp>
            <p:nvCxnSpPr>
              <p:cNvPr id="24587" name="Straight Arrow Connector 22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88" name="Straight Arrow Connector 23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" name="TextBox 31"/>
            <p:cNvSpPr txBox="1"/>
            <p:nvPr/>
          </p:nvSpPr>
          <p:spPr>
            <a:xfrm>
              <a:off x="5334862" y="5233969"/>
              <a:ext cx="1809466" cy="4619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latin typeface="+mj-lt"/>
                  <a:ea typeface="+mn-ea"/>
                </a:rPr>
                <a:t>Computers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14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Node-to-node searches in graphs …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9436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Who are my friends’ friends?</a:t>
            </a:r>
          </a:p>
          <a:p>
            <a:r>
              <a:rPr lang="en-US" dirty="0" smtClean="0">
                <a:latin typeface="Arial" charset="0"/>
              </a:rPr>
              <a:t>How many hops from A to B? (six degrees of Kevin Bacon)</a:t>
            </a:r>
          </a:p>
          <a:p>
            <a:r>
              <a:rPr lang="en-US" dirty="0" smtClean="0">
                <a:latin typeface="Arial" charset="0"/>
              </a:rPr>
              <a:t>What’s the shortest route to Las Vegas?</a:t>
            </a:r>
          </a:p>
          <a:p>
            <a:r>
              <a:rPr lang="en-US" dirty="0" smtClean="0">
                <a:latin typeface="Arial" charset="0"/>
              </a:rPr>
              <a:t>Am I related to Abraham Lincoln?</a:t>
            </a:r>
          </a:p>
          <a:p>
            <a:r>
              <a:rPr lang="en-US" dirty="0" smtClean="0">
                <a:latin typeface="Arial" charset="0"/>
              </a:rPr>
              <a:t>Who likes the same movies I do, and what other movies do they like?</a:t>
            </a:r>
          </a:p>
          <a:p>
            <a:r>
              <a:rPr lang="en-US" dirty="0" smtClean="0">
                <a:latin typeface="Arial" charset="0"/>
              </a:rPr>
              <a:t>. . . 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See breadth-first search example slides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5380038" cy="515937"/>
          </a:xfrm>
        </p:spPr>
        <p:txBody>
          <a:bodyPr/>
          <a:lstStyle/>
          <a:p>
            <a:pPr eaLnBrk="1" hangingPunct="1"/>
            <a:r>
              <a:rPr lang="en-US" b="0" dirty="0">
                <a:latin typeface="Arial" charset="0"/>
              </a:rPr>
              <a:t>Graph 500 List </a:t>
            </a:r>
            <a:r>
              <a:rPr lang="en-US" sz="2400" b="0" dirty="0" smtClean="0">
                <a:latin typeface="Arial" charset="0"/>
              </a:rPr>
              <a:t>(November 2013</a:t>
            </a:r>
            <a:r>
              <a:rPr lang="en-US" sz="2400" b="0" dirty="0" smtClean="0">
                <a:latin typeface="Arial" charset="0"/>
              </a:rPr>
              <a:t>)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28" name="Rectangle 7"/>
          <p:cNvSpPr>
            <a:spLocks/>
          </p:cNvSpPr>
          <p:nvPr/>
        </p:nvSpPr>
        <p:spPr bwMode="auto">
          <a:xfrm>
            <a:off x="117550" y="1259139"/>
            <a:ext cx="3060700" cy="20240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Graph500  Benchmark:</a:t>
            </a:r>
            <a:endParaRPr lang="en-US" sz="2400" u="sng" dirty="0">
              <a:solidFill>
                <a:srgbClr val="000000"/>
              </a:solidFill>
              <a:latin typeface="Arial"/>
              <a:cs typeface="Arial Bold" charset="0"/>
              <a:sym typeface="Arial Bold" charset="0"/>
            </a:endParaRPr>
          </a:p>
          <a:p>
            <a:pPr marL="27898" algn="ctr" eaLnBrk="1" hangingPunct="1">
              <a:spcBef>
                <a:spcPts val="984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Breadth-first search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in a large 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power-law graph</a:t>
            </a:r>
            <a:endParaRPr lang="en-US" sz="240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91" y="0"/>
            <a:ext cx="2041208" cy="12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8" name="Group 13"/>
          <p:cNvGrpSpPr>
            <a:grpSpLocks/>
          </p:cNvGrpSpPr>
          <p:nvPr/>
        </p:nvGrpSpPr>
        <p:grpSpPr bwMode="auto">
          <a:xfrm>
            <a:off x="104850" y="3581275"/>
            <a:ext cx="3130550" cy="2324100"/>
            <a:chOff x="3552" y="672"/>
            <a:chExt cx="1972" cy="1464"/>
          </a:xfrm>
        </p:grpSpPr>
        <p:grpSp>
          <p:nvGrpSpPr>
            <p:cNvPr id="28679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28727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8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80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28725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6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81" name="Group 2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28723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4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28682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45000"/>
                </a:spcBef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28683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28721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2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28684" name="Text Box 27"/>
            <p:cNvSpPr txBox="1">
              <a:spLocks noChangeArrowheads="1"/>
            </p:cNvSpPr>
            <p:nvPr/>
          </p:nvSpPr>
          <p:spPr bwMode="auto">
            <a:xfrm>
              <a:off x="3589" y="67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8685" name="Text Box 28"/>
            <p:cNvSpPr txBox="1">
              <a:spLocks noChangeArrowheads="1"/>
            </p:cNvSpPr>
            <p:nvPr/>
          </p:nvSpPr>
          <p:spPr bwMode="auto">
            <a:xfrm>
              <a:off x="4545" y="6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686" name="Text Box 29"/>
            <p:cNvSpPr txBox="1">
              <a:spLocks noChangeArrowheads="1"/>
            </p:cNvSpPr>
            <p:nvPr/>
          </p:nvSpPr>
          <p:spPr bwMode="auto">
            <a:xfrm>
              <a:off x="3601" y="192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8687" name="Text Box 30"/>
            <p:cNvSpPr txBox="1">
              <a:spLocks noChangeArrowheads="1"/>
            </p:cNvSpPr>
            <p:nvPr/>
          </p:nvSpPr>
          <p:spPr bwMode="auto">
            <a:xfrm>
              <a:off x="3552" y="12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8688" name="Text Box 3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28689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8690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8691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8692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28693" name="Group 3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28719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20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4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28717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8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5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28715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6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6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28713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4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7" name="Group 4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28711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2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8" name="Group 5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28709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10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699" name="Group 5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28707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08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28700" name="Group 5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28705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28706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28701" name="Text Box 6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8702" name="Text Box 6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8703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28704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</p:grpSp>
      <p:pic>
        <p:nvPicPr>
          <p:cNvPr id="3" name="Picture 2" descr="graph500nov201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67" y="1121091"/>
            <a:ext cx="4706234" cy="573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15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" y="173064"/>
            <a:ext cx="8913813" cy="515937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0" dirty="0">
                <a:latin typeface="Arial" charset="0"/>
              </a:rPr>
              <a:t>Floating-Point </a:t>
            </a:r>
            <a:r>
              <a:rPr lang="en-US" sz="2400" b="0" dirty="0" smtClean="0">
                <a:latin typeface="Arial" charset="0"/>
              </a:rPr>
              <a:t>vs</a:t>
            </a:r>
            <a:r>
              <a:rPr lang="en-US" sz="2400" b="0" dirty="0">
                <a:latin typeface="Arial" charset="0"/>
              </a:rPr>
              <a:t>. </a:t>
            </a:r>
            <a:r>
              <a:rPr lang="en-US" sz="2400" b="0" dirty="0" smtClean="0">
                <a:latin typeface="Arial" charset="0"/>
              </a:rPr>
              <a:t>Graphs, </a:t>
            </a:r>
            <a:r>
              <a:rPr lang="en-US" sz="2400" b="0" dirty="0" smtClean="0">
                <a:latin typeface="Arial" charset="0"/>
              </a:rPr>
              <a:t>November 2013</a:t>
            </a:r>
            <a:endParaRPr lang="en-US" sz="2400" b="0" dirty="0">
              <a:latin typeface="Arial" charset="0"/>
            </a:endParaRPr>
          </a:p>
        </p:txBody>
      </p:sp>
      <p:grpSp>
        <p:nvGrpSpPr>
          <p:cNvPr id="30723" name="Group 24"/>
          <p:cNvGrpSpPr>
            <a:grpSpLocks/>
          </p:cNvGrpSpPr>
          <p:nvPr/>
        </p:nvGrpSpPr>
        <p:grpSpPr bwMode="auto">
          <a:xfrm>
            <a:off x="715989" y="2247900"/>
            <a:ext cx="4137025" cy="1196975"/>
            <a:chOff x="4800600" y="1425575"/>
            <a:chExt cx="4138613" cy="1198563"/>
          </a:xfrm>
        </p:grpSpPr>
        <p:sp>
          <p:nvSpPr>
            <p:cNvPr id="30778" name="Text Box 14"/>
            <p:cNvSpPr txBox="1">
              <a:spLocks noChangeAspect="1" noChangeArrowheads="1"/>
            </p:cNvSpPr>
            <p:nvPr/>
          </p:nvSpPr>
          <p:spPr bwMode="auto">
            <a:xfrm>
              <a:off x="6629400" y="1714500"/>
              <a:ext cx="447906" cy="64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600" b="1">
                  <a:solidFill>
                    <a:srgbClr val="021FAE"/>
                  </a:solidFill>
                  <a:latin typeface="Times" charset="0"/>
                </a:rPr>
                <a:t>=</a:t>
              </a:r>
            </a:p>
          </p:txBody>
        </p:sp>
        <p:sp>
          <p:nvSpPr>
            <p:cNvPr id="30779" name="Text Box 15"/>
            <p:cNvSpPr txBox="1">
              <a:spLocks noChangeAspect="1" noChangeArrowheads="1"/>
            </p:cNvSpPr>
            <p:nvPr/>
          </p:nvSpPr>
          <p:spPr bwMode="auto">
            <a:xfrm>
              <a:off x="7772400" y="1714500"/>
              <a:ext cx="390000" cy="58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200">
                  <a:solidFill>
                    <a:srgbClr val="021FAE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30780" name="Text Box 16"/>
            <p:cNvSpPr txBox="1">
              <a:spLocks noChangeAspect="1" noChangeArrowheads="1"/>
            </p:cNvSpPr>
            <p:nvPr/>
          </p:nvSpPr>
          <p:spPr bwMode="auto">
            <a:xfrm>
              <a:off x="4800600" y="1485900"/>
              <a:ext cx="659408" cy="110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6600">
                  <a:solidFill>
                    <a:srgbClr val="021FAE"/>
                  </a:solidFill>
                  <a:latin typeface="Times" charset="0"/>
                </a:rPr>
                <a:t>P</a:t>
              </a:r>
            </a:p>
          </p:txBody>
        </p:sp>
        <p:grpSp>
          <p:nvGrpSpPr>
            <p:cNvPr id="30781" name="Group 25"/>
            <p:cNvGrpSpPr>
              <a:grpSpLocks/>
            </p:cNvGrpSpPr>
            <p:nvPr/>
          </p:nvGrpSpPr>
          <p:grpSpPr bwMode="auto">
            <a:xfrm>
              <a:off x="5486400" y="1485900"/>
              <a:ext cx="1123950" cy="1123950"/>
              <a:chOff x="3177" y="930"/>
              <a:chExt cx="708" cy="708"/>
            </a:xfrm>
          </p:grpSpPr>
          <p:sp>
            <p:nvSpPr>
              <p:cNvPr id="30794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177" y="930"/>
                <a:ext cx="708" cy="708"/>
              </a:xfrm>
              <a:prstGeom prst="rect">
                <a:avLst/>
              </a:prstGeom>
              <a:noFill/>
              <a:ln w="28575">
                <a:solidFill>
                  <a:srgbClr val="021FA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95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84" y="965"/>
                <a:ext cx="410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5400">
                    <a:solidFill>
                      <a:srgbClr val="021FAE"/>
                    </a:solidFill>
                    <a:latin typeface="Times" charset="0"/>
                  </a:rPr>
                  <a:t>A</a:t>
                </a:r>
              </a:p>
            </p:txBody>
          </p:sp>
        </p:grpSp>
        <p:grpSp>
          <p:nvGrpSpPr>
            <p:cNvPr id="30782" name="Group 26"/>
            <p:cNvGrpSpPr>
              <a:grpSpLocks/>
            </p:cNvGrpSpPr>
            <p:nvPr/>
          </p:nvGrpSpPr>
          <p:grpSpPr bwMode="auto">
            <a:xfrm>
              <a:off x="7086600" y="1485900"/>
              <a:ext cx="1125538" cy="1123950"/>
              <a:chOff x="4248" y="945"/>
              <a:chExt cx="709" cy="708"/>
            </a:xfrm>
          </p:grpSpPr>
          <p:grpSp>
            <p:nvGrpSpPr>
              <p:cNvPr id="30789" name="Group 6"/>
              <p:cNvGrpSpPr>
                <a:grpSpLocks noChangeAspect="1"/>
              </p:cNvGrpSpPr>
              <p:nvPr/>
            </p:nvGrpSpPr>
            <p:grpSpPr bwMode="auto">
              <a:xfrm>
                <a:off x="4248" y="945"/>
                <a:ext cx="709" cy="708"/>
                <a:chOff x="2064" y="720"/>
                <a:chExt cx="1008" cy="1008"/>
              </a:xfrm>
            </p:grpSpPr>
            <p:sp>
              <p:nvSpPr>
                <p:cNvPr id="30791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92" name="Line 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93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30790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55" y="1117"/>
                <a:ext cx="410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L</a:t>
                </a:r>
              </a:p>
            </p:txBody>
          </p:sp>
        </p:grpSp>
        <p:grpSp>
          <p:nvGrpSpPr>
            <p:cNvPr id="30783" name="Group 27"/>
            <p:cNvGrpSpPr>
              <a:grpSpLocks/>
            </p:cNvGrpSpPr>
            <p:nvPr/>
          </p:nvGrpSpPr>
          <p:grpSpPr bwMode="auto">
            <a:xfrm>
              <a:off x="7815263" y="1425575"/>
              <a:ext cx="1123950" cy="1198563"/>
              <a:chOff x="4923" y="898"/>
              <a:chExt cx="708" cy="755"/>
            </a:xfrm>
          </p:grpSpPr>
          <p:grpSp>
            <p:nvGrpSpPr>
              <p:cNvPr id="30784" name="Group 10"/>
              <p:cNvGrpSpPr>
                <a:grpSpLocks noChangeAspect="1"/>
              </p:cNvGrpSpPr>
              <p:nvPr/>
            </p:nvGrpSpPr>
            <p:grpSpPr bwMode="auto">
              <a:xfrm flipH="1" flipV="1">
                <a:off x="4923" y="945"/>
                <a:ext cx="708" cy="708"/>
                <a:chOff x="2064" y="720"/>
                <a:chExt cx="1008" cy="1008"/>
              </a:xfrm>
            </p:grpSpPr>
            <p:sp>
              <p:nvSpPr>
                <p:cNvPr id="30786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87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88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30785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5219" y="898"/>
                <a:ext cx="410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U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845219" y="2162175"/>
            <a:ext cx="3132467" cy="2326104"/>
            <a:chOff x="5845218" y="2162175"/>
            <a:chExt cx="3132467" cy="2326104"/>
          </a:xfrm>
        </p:grpSpPr>
        <p:grpSp>
          <p:nvGrpSpPr>
            <p:cNvPr id="30728" name="Group 14"/>
            <p:cNvGrpSpPr>
              <a:grpSpLocks/>
            </p:cNvGrpSpPr>
            <p:nvPr/>
          </p:nvGrpSpPr>
          <p:grpSpPr bwMode="auto">
            <a:xfrm>
              <a:off x="5935705" y="2490788"/>
              <a:ext cx="241300" cy="814388"/>
              <a:chOff x="2776" y="1167"/>
              <a:chExt cx="152" cy="513"/>
            </a:xfrm>
          </p:grpSpPr>
          <p:sp>
            <p:nvSpPr>
              <p:cNvPr id="30776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7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29" name="Group 17"/>
            <p:cNvGrpSpPr>
              <a:grpSpLocks/>
            </p:cNvGrpSpPr>
            <p:nvPr/>
          </p:nvGrpSpPr>
          <p:grpSpPr bwMode="auto">
            <a:xfrm flipH="1" flipV="1">
              <a:off x="6215105" y="2490788"/>
              <a:ext cx="241300" cy="814388"/>
              <a:chOff x="2776" y="1167"/>
              <a:chExt cx="152" cy="513"/>
            </a:xfrm>
          </p:grpSpPr>
          <p:sp>
            <p:nvSpPr>
              <p:cNvPr id="30774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5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30" name="Group 20"/>
            <p:cNvGrpSpPr>
              <a:grpSpLocks/>
            </p:cNvGrpSpPr>
            <p:nvPr/>
          </p:nvGrpSpPr>
          <p:grpSpPr bwMode="auto">
            <a:xfrm>
              <a:off x="6177005" y="2270125"/>
              <a:ext cx="1233487" cy="211138"/>
              <a:chOff x="2928" y="1028"/>
              <a:chExt cx="777" cy="133"/>
            </a:xfrm>
          </p:grpSpPr>
          <p:sp>
            <p:nvSpPr>
              <p:cNvPr id="30772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3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30731" name="Oval 23"/>
            <p:cNvSpPr>
              <a:spLocks noChangeAspect="1" noChangeArrowheads="1"/>
            </p:cNvSpPr>
            <p:nvPr/>
          </p:nvSpPr>
          <p:spPr bwMode="auto">
            <a:xfrm>
              <a:off x="6100805" y="2390775"/>
              <a:ext cx="190500" cy="190500"/>
            </a:xfrm>
            <a:prstGeom prst="ellipse">
              <a:avLst/>
            </a:prstGeom>
            <a:solidFill>
              <a:srgbClr val="00FF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45000"/>
                </a:spcBef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30732" name="Group 24"/>
            <p:cNvGrpSpPr>
              <a:grpSpLocks/>
            </p:cNvGrpSpPr>
            <p:nvPr/>
          </p:nvGrpSpPr>
          <p:grpSpPr bwMode="auto">
            <a:xfrm>
              <a:off x="6186530" y="3322638"/>
              <a:ext cx="1233487" cy="830263"/>
              <a:chOff x="2934" y="1691"/>
              <a:chExt cx="777" cy="523"/>
            </a:xfrm>
          </p:grpSpPr>
          <p:sp>
            <p:nvSpPr>
              <p:cNvPr id="30770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1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30733" name="Text Box 27"/>
            <p:cNvSpPr txBox="1">
              <a:spLocks noChangeArrowheads="1"/>
            </p:cNvSpPr>
            <p:nvPr/>
          </p:nvSpPr>
          <p:spPr bwMode="auto">
            <a:xfrm>
              <a:off x="5903955" y="21685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0734" name="Text Box 28"/>
            <p:cNvSpPr txBox="1">
              <a:spLocks noChangeArrowheads="1"/>
            </p:cNvSpPr>
            <p:nvPr/>
          </p:nvSpPr>
          <p:spPr bwMode="auto">
            <a:xfrm>
              <a:off x="7421605" y="216217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0735" name="Text Box 29"/>
            <p:cNvSpPr txBox="1">
              <a:spLocks noChangeArrowheads="1"/>
            </p:cNvSpPr>
            <p:nvPr/>
          </p:nvSpPr>
          <p:spPr bwMode="auto">
            <a:xfrm>
              <a:off x="5923005" y="41497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0736" name="Text Box 30"/>
            <p:cNvSpPr txBox="1">
              <a:spLocks noChangeArrowheads="1"/>
            </p:cNvSpPr>
            <p:nvPr/>
          </p:nvSpPr>
          <p:spPr bwMode="auto">
            <a:xfrm>
              <a:off x="5845218" y="315277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0737" name="Text Box 31"/>
            <p:cNvSpPr txBox="1">
              <a:spLocks noChangeArrowheads="1"/>
            </p:cNvSpPr>
            <p:nvPr/>
          </p:nvSpPr>
          <p:spPr bwMode="auto">
            <a:xfrm>
              <a:off x="7440655" y="32353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0738" name="Oval 32"/>
            <p:cNvSpPr>
              <a:spLocks noChangeAspect="1" noChangeArrowheads="1"/>
            </p:cNvSpPr>
            <p:nvPr/>
          </p:nvSpPr>
          <p:spPr bwMode="auto">
            <a:xfrm>
              <a:off x="7320005" y="40671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39" name="Oval 33"/>
            <p:cNvSpPr>
              <a:spLocks noChangeAspect="1" noChangeArrowheads="1"/>
            </p:cNvSpPr>
            <p:nvPr/>
          </p:nvSpPr>
          <p:spPr bwMode="auto">
            <a:xfrm>
              <a:off x="7320005" y="23907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40" name="Oval 34"/>
            <p:cNvSpPr>
              <a:spLocks noChangeAspect="1" noChangeArrowheads="1"/>
            </p:cNvSpPr>
            <p:nvPr/>
          </p:nvSpPr>
          <p:spPr bwMode="auto">
            <a:xfrm>
              <a:off x="7320005" y="32289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41" name="Oval 35"/>
            <p:cNvSpPr>
              <a:spLocks noChangeAspect="1" noChangeArrowheads="1"/>
            </p:cNvSpPr>
            <p:nvPr/>
          </p:nvSpPr>
          <p:spPr bwMode="auto">
            <a:xfrm>
              <a:off x="8539205" y="32289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30742" name="Group 36"/>
            <p:cNvGrpSpPr>
              <a:grpSpLocks/>
            </p:cNvGrpSpPr>
            <p:nvPr/>
          </p:nvGrpSpPr>
          <p:grpSpPr bwMode="auto">
            <a:xfrm>
              <a:off x="7434305" y="3121025"/>
              <a:ext cx="1233487" cy="211138"/>
              <a:chOff x="2928" y="1028"/>
              <a:chExt cx="777" cy="133"/>
            </a:xfrm>
          </p:grpSpPr>
          <p:sp>
            <p:nvSpPr>
              <p:cNvPr id="30768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9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3" name="Group 39"/>
            <p:cNvGrpSpPr>
              <a:grpSpLocks/>
            </p:cNvGrpSpPr>
            <p:nvPr/>
          </p:nvGrpSpPr>
          <p:grpSpPr bwMode="auto">
            <a:xfrm>
              <a:off x="6189705" y="3965575"/>
              <a:ext cx="1233487" cy="211138"/>
              <a:chOff x="2928" y="1028"/>
              <a:chExt cx="777" cy="133"/>
            </a:xfrm>
          </p:grpSpPr>
          <p:sp>
            <p:nvSpPr>
              <p:cNvPr id="30766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7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4" name="Group 42"/>
            <p:cNvGrpSpPr>
              <a:grpSpLocks/>
            </p:cNvGrpSpPr>
            <p:nvPr/>
          </p:nvGrpSpPr>
          <p:grpSpPr bwMode="auto">
            <a:xfrm flipH="1" flipV="1">
              <a:off x="6170655" y="4175125"/>
              <a:ext cx="1233487" cy="211138"/>
              <a:chOff x="2928" y="1028"/>
              <a:chExt cx="777" cy="133"/>
            </a:xfrm>
          </p:grpSpPr>
          <p:sp>
            <p:nvSpPr>
              <p:cNvPr id="30764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5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5" name="Group 45"/>
            <p:cNvGrpSpPr>
              <a:grpSpLocks/>
            </p:cNvGrpSpPr>
            <p:nvPr/>
          </p:nvGrpSpPr>
          <p:grpSpPr bwMode="auto">
            <a:xfrm flipH="1" flipV="1">
              <a:off x="6196055" y="3324225"/>
              <a:ext cx="1233487" cy="211138"/>
              <a:chOff x="2928" y="1028"/>
              <a:chExt cx="777" cy="133"/>
            </a:xfrm>
          </p:grpSpPr>
          <p:sp>
            <p:nvSpPr>
              <p:cNvPr id="30762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3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6" name="Group 48"/>
            <p:cNvGrpSpPr>
              <a:grpSpLocks/>
            </p:cNvGrpSpPr>
            <p:nvPr/>
          </p:nvGrpSpPr>
          <p:grpSpPr bwMode="auto">
            <a:xfrm flipV="1">
              <a:off x="5929355" y="3354388"/>
              <a:ext cx="241300" cy="814388"/>
              <a:chOff x="2776" y="1167"/>
              <a:chExt cx="152" cy="513"/>
            </a:xfrm>
          </p:grpSpPr>
          <p:sp>
            <p:nvSpPr>
              <p:cNvPr id="30760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1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7" name="Group 51"/>
            <p:cNvGrpSpPr>
              <a:grpSpLocks/>
            </p:cNvGrpSpPr>
            <p:nvPr/>
          </p:nvGrpSpPr>
          <p:grpSpPr bwMode="auto">
            <a:xfrm flipH="1" flipV="1">
              <a:off x="7421605" y="2490788"/>
              <a:ext cx="241300" cy="814388"/>
              <a:chOff x="2776" y="1167"/>
              <a:chExt cx="152" cy="513"/>
            </a:xfrm>
          </p:grpSpPr>
          <p:sp>
            <p:nvSpPr>
              <p:cNvPr id="30758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59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8" name="Group 54"/>
            <p:cNvGrpSpPr>
              <a:grpSpLocks/>
            </p:cNvGrpSpPr>
            <p:nvPr/>
          </p:nvGrpSpPr>
          <p:grpSpPr bwMode="auto">
            <a:xfrm>
              <a:off x="7410493" y="3313113"/>
              <a:ext cx="1212850" cy="862013"/>
              <a:chOff x="3696" y="1680"/>
              <a:chExt cx="764" cy="543"/>
            </a:xfrm>
          </p:grpSpPr>
          <p:sp>
            <p:nvSpPr>
              <p:cNvPr id="30756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57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9" name="Group 57"/>
            <p:cNvGrpSpPr>
              <a:grpSpLocks/>
            </p:cNvGrpSpPr>
            <p:nvPr/>
          </p:nvGrpSpPr>
          <p:grpSpPr bwMode="auto">
            <a:xfrm>
              <a:off x="7443830" y="2495550"/>
              <a:ext cx="1212850" cy="862013"/>
              <a:chOff x="3726" y="1170"/>
              <a:chExt cx="764" cy="543"/>
            </a:xfrm>
          </p:grpSpPr>
          <p:sp>
            <p:nvSpPr>
              <p:cNvPr id="30754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55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30750" name="Text Box 60"/>
            <p:cNvSpPr txBox="1">
              <a:spLocks noChangeArrowheads="1"/>
            </p:cNvSpPr>
            <p:nvPr/>
          </p:nvSpPr>
          <p:spPr bwMode="auto">
            <a:xfrm>
              <a:off x="7408905" y="414337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0751" name="Text Box 61"/>
            <p:cNvSpPr txBox="1">
              <a:spLocks noChangeArrowheads="1"/>
            </p:cNvSpPr>
            <p:nvPr/>
          </p:nvSpPr>
          <p:spPr bwMode="auto">
            <a:xfrm>
              <a:off x="8678905" y="31591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0752" name="Oval 62"/>
            <p:cNvSpPr>
              <a:spLocks noChangeAspect="1" noChangeArrowheads="1"/>
            </p:cNvSpPr>
            <p:nvPr/>
          </p:nvSpPr>
          <p:spPr bwMode="auto">
            <a:xfrm>
              <a:off x="6100805" y="3228975"/>
              <a:ext cx="190500" cy="190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53" name="Oval 63"/>
            <p:cNvSpPr>
              <a:spLocks noChangeAspect="1" noChangeArrowheads="1"/>
            </p:cNvSpPr>
            <p:nvPr/>
          </p:nvSpPr>
          <p:spPr bwMode="auto">
            <a:xfrm>
              <a:off x="6100805" y="4067175"/>
              <a:ext cx="190500" cy="190500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</p:grpSp>
      <p:sp>
        <p:nvSpPr>
          <p:cNvPr id="30725" name="Rectangle 7"/>
          <p:cNvSpPr>
            <a:spLocks/>
          </p:cNvSpPr>
          <p:nvPr/>
        </p:nvSpPr>
        <p:spPr bwMode="auto">
          <a:xfrm>
            <a:off x="927101" y="5062538"/>
            <a:ext cx="6931025" cy="56356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28515" bIns="0"/>
          <a:lstStyle/>
          <a:p>
            <a:pPr marL="26944" algn="ctr" eaLnBrk="1" hangingPunct="1">
              <a:spcBef>
                <a:spcPts val="988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33.8 </a:t>
            </a:r>
            <a:r>
              <a:rPr lang="en-US" sz="3200" b="1" dirty="0" err="1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Peta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 / 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15.3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Tera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 is 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about  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2200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26" name="Rectangle 7"/>
          <p:cNvSpPr>
            <a:spLocks/>
          </p:cNvSpPr>
          <p:nvPr/>
        </p:nvSpPr>
        <p:spPr bwMode="auto">
          <a:xfrm>
            <a:off x="1239864" y="1477963"/>
            <a:ext cx="25495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15" bIns="0"/>
          <a:lstStyle/>
          <a:p>
            <a:pPr marL="26944" algn="ctr" eaLnBrk="1" hangingPunct="1">
              <a:spcBef>
                <a:spcPts val="988"/>
              </a:spcBef>
            </a:pPr>
            <a:r>
              <a:rPr lang="en-US" sz="2800" u="sng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33.8 </a:t>
            </a:r>
            <a:r>
              <a:rPr lang="en-US" sz="2800" u="sng" dirty="0" err="1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Petaflops</a:t>
            </a:r>
            <a:endParaRPr lang="en-US" sz="2800" u="sng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27" name="Rectangle 7"/>
          <p:cNvSpPr>
            <a:spLocks/>
          </p:cNvSpPr>
          <p:nvPr/>
        </p:nvSpPr>
        <p:spPr bwMode="auto">
          <a:xfrm>
            <a:off x="5883278" y="1350963"/>
            <a:ext cx="25511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15" bIns="0"/>
          <a:lstStyle/>
          <a:p>
            <a:pPr marL="26944" algn="ctr" eaLnBrk="1" hangingPunct="1">
              <a:spcBef>
                <a:spcPts val="988"/>
              </a:spcBef>
            </a:pPr>
            <a:r>
              <a:rPr lang="en-US" sz="2800" u="sng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15.3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Terateps</a:t>
            </a:r>
            <a:endParaRPr lang="en-US" sz="2800" u="sng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34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" y="173064"/>
            <a:ext cx="8913813" cy="515937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0" dirty="0">
                <a:latin typeface="Arial" charset="0"/>
              </a:rPr>
              <a:t>Floating</a:t>
            </a:r>
            <a:r>
              <a:rPr lang="en-US" sz="2400" b="0" dirty="0" smtClean="0">
                <a:latin typeface="Arial" charset="0"/>
              </a:rPr>
              <a:t>-Point vs</a:t>
            </a:r>
            <a:r>
              <a:rPr lang="en-US" sz="2400" b="0" dirty="0">
                <a:latin typeface="Arial" charset="0"/>
              </a:rPr>
              <a:t>. </a:t>
            </a:r>
            <a:r>
              <a:rPr lang="en-US" sz="2400" b="0" dirty="0" smtClean="0">
                <a:latin typeface="Arial" charset="0"/>
              </a:rPr>
              <a:t>Graphs, </a:t>
            </a:r>
            <a:r>
              <a:rPr lang="en-US" sz="2400" b="0" dirty="0" smtClean="0">
                <a:latin typeface="Arial" charset="0"/>
              </a:rPr>
              <a:t>November 2013</a:t>
            </a:r>
            <a:endParaRPr lang="en-US" sz="2400" b="0" dirty="0">
              <a:latin typeface="Arial" charset="0"/>
            </a:endParaRPr>
          </a:p>
        </p:txBody>
      </p:sp>
      <p:grpSp>
        <p:nvGrpSpPr>
          <p:cNvPr id="30723" name="Group 24"/>
          <p:cNvGrpSpPr>
            <a:grpSpLocks/>
          </p:cNvGrpSpPr>
          <p:nvPr/>
        </p:nvGrpSpPr>
        <p:grpSpPr bwMode="auto">
          <a:xfrm>
            <a:off x="715989" y="2247900"/>
            <a:ext cx="4137025" cy="1196975"/>
            <a:chOff x="4800600" y="1425575"/>
            <a:chExt cx="4138613" cy="1198563"/>
          </a:xfrm>
        </p:grpSpPr>
        <p:sp>
          <p:nvSpPr>
            <p:cNvPr id="30778" name="Text Box 14"/>
            <p:cNvSpPr txBox="1">
              <a:spLocks noChangeAspect="1" noChangeArrowheads="1"/>
            </p:cNvSpPr>
            <p:nvPr/>
          </p:nvSpPr>
          <p:spPr bwMode="auto">
            <a:xfrm>
              <a:off x="6629400" y="1714500"/>
              <a:ext cx="447906" cy="64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600" b="1">
                  <a:solidFill>
                    <a:srgbClr val="021FAE"/>
                  </a:solidFill>
                  <a:latin typeface="Times" charset="0"/>
                </a:rPr>
                <a:t>=</a:t>
              </a:r>
            </a:p>
          </p:txBody>
        </p:sp>
        <p:sp>
          <p:nvSpPr>
            <p:cNvPr id="30779" name="Text Box 15"/>
            <p:cNvSpPr txBox="1">
              <a:spLocks noChangeAspect="1" noChangeArrowheads="1"/>
            </p:cNvSpPr>
            <p:nvPr/>
          </p:nvSpPr>
          <p:spPr bwMode="auto">
            <a:xfrm>
              <a:off x="7772400" y="1714500"/>
              <a:ext cx="390000" cy="58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3200">
                  <a:solidFill>
                    <a:srgbClr val="021FAE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30780" name="Text Box 16"/>
            <p:cNvSpPr txBox="1">
              <a:spLocks noChangeAspect="1" noChangeArrowheads="1"/>
            </p:cNvSpPr>
            <p:nvPr/>
          </p:nvSpPr>
          <p:spPr bwMode="auto">
            <a:xfrm>
              <a:off x="4800600" y="1485900"/>
              <a:ext cx="659408" cy="110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6600">
                  <a:solidFill>
                    <a:srgbClr val="021FAE"/>
                  </a:solidFill>
                  <a:latin typeface="Times" charset="0"/>
                </a:rPr>
                <a:t>P</a:t>
              </a:r>
            </a:p>
          </p:txBody>
        </p:sp>
        <p:grpSp>
          <p:nvGrpSpPr>
            <p:cNvPr id="30781" name="Group 25"/>
            <p:cNvGrpSpPr>
              <a:grpSpLocks/>
            </p:cNvGrpSpPr>
            <p:nvPr/>
          </p:nvGrpSpPr>
          <p:grpSpPr bwMode="auto">
            <a:xfrm>
              <a:off x="5486400" y="1485900"/>
              <a:ext cx="1123950" cy="1123950"/>
              <a:chOff x="3177" y="930"/>
              <a:chExt cx="708" cy="708"/>
            </a:xfrm>
          </p:grpSpPr>
          <p:sp>
            <p:nvSpPr>
              <p:cNvPr id="30794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177" y="930"/>
                <a:ext cx="708" cy="708"/>
              </a:xfrm>
              <a:prstGeom prst="rect">
                <a:avLst/>
              </a:prstGeom>
              <a:noFill/>
              <a:ln w="28575">
                <a:solidFill>
                  <a:srgbClr val="021FA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95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84" y="965"/>
                <a:ext cx="410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5400">
                    <a:solidFill>
                      <a:srgbClr val="021FAE"/>
                    </a:solidFill>
                    <a:latin typeface="Times" charset="0"/>
                  </a:rPr>
                  <a:t>A</a:t>
                </a:r>
              </a:p>
            </p:txBody>
          </p:sp>
        </p:grpSp>
        <p:grpSp>
          <p:nvGrpSpPr>
            <p:cNvPr id="30782" name="Group 26"/>
            <p:cNvGrpSpPr>
              <a:grpSpLocks/>
            </p:cNvGrpSpPr>
            <p:nvPr/>
          </p:nvGrpSpPr>
          <p:grpSpPr bwMode="auto">
            <a:xfrm>
              <a:off x="7086600" y="1485900"/>
              <a:ext cx="1125538" cy="1123950"/>
              <a:chOff x="4248" y="945"/>
              <a:chExt cx="709" cy="708"/>
            </a:xfrm>
          </p:grpSpPr>
          <p:grpSp>
            <p:nvGrpSpPr>
              <p:cNvPr id="30789" name="Group 6"/>
              <p:cNvGrpSpPr>
                <a:grpSpLocks noChangeAspect="1"/>
              </p:cNvGrpSpPr>
              <p:nvPr/>
            </p:nvGrpSpPr>
            <p:grpSpPr bwMode="auto">
              <a:xfrm>
                <a:off x="4248" y="945"/>
                <a:ext cx="709" cy="708"/>
                <a:chOff x="2064" y="720"/>
                <a:chExt cx="1008" cy="1008"/>
              </a:xfrm>
            </p:grpSpPr>
            <p:sp>
              <p:nvSpPr>
                <p:cNvPr id="30791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92" name="Line 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93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30790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55" y="1117"/>
                <a:ext cx="410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L</a:t>
                </a:r>
              </a:p>
            </p:txBody>
          </p:sp>
        </p:grpSp>
        <p:grpSp>
          <p:nvGrpSpPr>
            <p:cNvPr id="30783" name="Group 27"/>
            <p:cNvGrpSpPr>
              <a:grpSpLocks/>
            </p:cNvGrpSpPr>
            <p:nvPr/>
          </p:nvGrpSpPr>
          <p:grpSpPr bwMode="auto">
            <a:xfrm>
              <a:off x="7815263" y="1425575"/>
              <a:ext cx="1123950" cy="1198563"/>
              <a:chOff x="4923" y="898"/>
              <a:chExt cx="708" cy="755"/>
            </a:xfrm>
          </p:grpSpPr>
          <p:grpSp>
            <p:nvGrpSpPr>
              <p:cNvPr id="30784" name="Group 10"/>
              <p:cNvGrpSpPr>
                <a:grpSpLocks noChangeAspect="1"/>
              </p:cNvGrpSpPr>
              <p:nvPr/>
            </p:nvGrpSpPr>
            <p:grpSpPr bwMode="auto">
              <a:xfrm flipH="1" flipV="1">
                <a:off x="4923" y="945"/>
                <a:ext cx="708" cy="708"/>
                <a:chOff x="2064" y="720"/>
                <a:chExt cx="1008" cy="1008"/>
              </a:xfrm>
            </p:grpSpPr>
            <p:sp>
              <p:nvSpPr>
                <p:cNvPr id="30786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87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30788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spcBef>
                      <a:spcPct val="45000"/>
                    </a:spcBef>
                    <a:buFontTx/>
                    <a:buChar char="•"/>
                  </a:pPr>
                  <a:endParaRPr lang="en-US" sz="280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sp>
            <p:nvSpPr>
              <p:cNvPr id="30785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5219" y="898"/>
                <a:ext cx="410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U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845219" y="2162175"/>
            <a:ext cx="3132467" cy="2326104"/>
            <a:chOff x="5845218" y="2162175"/>
            <a:chExt cx="3132467" cy="2326104"/>
          </a:xfrm>
        </p:grpSpPr>
        <p:grpSp>
          <p:nvGrpSpPr>
            <p:cNvPr id="30728" name="Group 14"/>
            <p:cNvGrpSpPr>
              <a:grpSpLocks/>
            </p:cNvGrpSpPr>
            <p:nvPr/>
          </p:nvGrpSpPr>
          <p:grpSpPr bwMode="auto">
            <a:xfrm>
              <a:off x="5935705" y="2490788"/>
              <a:ext cx="241300" cy="814388"/>
              <a:chOff x="2776" y="1167"/>
              <a:chExt cx="152" cy="513"/>
            </a:xfrm>
          </p:grpSpPr>
          <p:sp>
            <p:nvSpPr>
              <p:cNvPr id="30776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7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29" name="Group 17"/>
            <p:cNvGrpSpPr>
              <a:grpSpLocks/>
            </p:cNvGrpSpPr>
            <p:nvPr/>
          </p:nvGrpSpPr>
          <p:grpSpPr bwMode="auto">
            <a:xfrm flipH="1" flipV="1">
              <a:off x="6215105" y="2490788"/>
              <a:ext cx="241300" cy="814388"/>
              <a:chOff x="2776" y="1167"/>
              <a:chExt cx="152" cy="513"/>
            </a:xfrm>
          </p:grpSpPr>
          <p:sp>
            <p:nvSpPr>
              <p:cNvPr id="30774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5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30" name="Group 20"/>
            <p:cNvGrpSpPr>
              <a:grpSpLocks/>
            </p:cNvGrpSpPr>
            <p:nvPr/>
          </p:nvGrpSpPr>
          <p:grpSpPr bwMode="auto">
            <a:xfrm>
              <a:off x="6177005" y="2270125"/>
              <a:ext cx="1233487" cy="211138"/>
              <a:chOff x="2928" y="1028"/>
              <a:chExt cx="777" cy="133"/>
            </a:xfrm>
          </p:grpSpPr>
          <p:sp>
            <p:nvSpPr>
              <p:cNvPr id="30772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3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30731" name="Oval 23"/>
            <p:cNvSpPr>
              <a:spLocks noChangeAspect="1" noChangeArrowheads="1"/>
            </p:cNvSpPr>
            <p:nvPr/>
          </p:nvSpPr>
          <p:spPr bwMode="auto">
            <a:xfrm>
              <a:off x="6100805" y="2390775"/>
              <a:ext cx="190500" cy="190500"/>
            </a:xfrm>
            <a:prstGeom prst="ellipse">
              <a:avLst/>
            </a:prstGeom>
            <a:solidFill>
              <a:srgbClr val="00FF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45000"/>
                </a:spcBef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30732" name="Group 24"/>
            <p:cNvGrpSpPr>
              <a:grpSpLocks/>
            </p:cNvGrpSpPr>
            <p:nvPr/>
          </p:nvGrpSpPr>
          <p:grpSpPr bwMode="auto">
            <a:xfrm>
              <a:off x="6186530" y="3322638"/>
              <a:ext cx="1233487" cy="830263"/>
              <a:chOff x="2934" y="1691"/>
              <a:chExt cx="777" cy="523"/>
            </a:xfrm>
          </p:grpSpPr>
          <p:sp>
            <p:nvSpPr>
              <p:cNvPr id="30770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71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30733" name="Text Box 27"/>
            <p:cNvSpPr txBox="1">
              <a:spLocks noChangeArrowheads="1"/>
            </p:cNvSpPr>
            <p:nvPr/>
          </p:nvSpPr>
          <p:spPr bwMode="auto">
            <a:xfrm>
              <a:off x="5903955" y="21685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0734" name="Text Box 28"/>
            <p:cNvSpPr txBox="1">
              <a:spLocks noChangeArrowheads="1"/>
            </p:cNvSpPr>
            <p:nvPr/>
          </p:nvSpPr>
          <p:spPr bwMode="auto">
            <a:xfrm>
              <a:off x="7421605" y="216217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0735" name="Text Box 29"/>
            <p:cNvSpPr txBox="1">
              <a:spLocks noChangeArrowheads="1"/>
            </p:cNvSpPr>
            <p:nvPr/>
          </p:nvSpPr>
          <p:spPr bwMode="auto">
            <a:xfrm>
              <a:off x="5923005" y="41497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0736" name="Text Box 30"/>
            <p:cNvSpPr txBox="1">
              <a:spLocks noChangeArrowheads="1"/>
            </p:cNvSpPr>
            <p:nvPr/>
          </p:nvSpPr>
          <p:spPr bwMode="auto">
            <a:xfrm>
              <a:off x="5845218" y="315277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0737" name="Text Box 31"/>
            <p:cNvSpPr txBox="1">
              <a:spLocks noChangeArrowheads="1"/>
            </p:cNvSpPr>
            <p:nvPr/>
          </p:nvSpPr>
          <p:spPr bwMode="auto">
            <a:xfrm>
              <a:off x="7440655" y="32353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0738" name="Oval 32"/>
            <p:cNvSpPr>
              <a:spLocks noChangeAspect="1" noChangeArrowheads="1"/>
            </p:cNvSpPr>
            <p:nvPr/>
          </p:nvSpPr>
          <p:spPr bwMode="auto">
            <a:xfrm>
              <a:off x="7320005" y="40671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39" name="Oval 33"/>
            <p:cNvSpPr>
              <a:spLocks noChangeAspect="1" noChangeArrowheads="1"/>
            </p:cNvSpPr>
            <p:nvPr/>
          </p:nvSpPr>
          <p:spPr bwMode="auto">
            <a:xfrm>
              <a:off x="7320005" y="23907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40" name="Oval 34"/>
            <p:cNvSpPr>
              <a:spLocks noChangeAspect="1" noChangeArrowheads="1"/>
            </p:cNvSpPr>
            <p:nvPr/>
          </p:nvSpPr>
          <p:spPr bwMode="auto">
            <a:xfrm>
              <a:off x="7320005" y="32289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41" name="Oval 35"/>
            <p:cNvSpPr>
              <a:spLocks noChangeAspect="1" noChangeArrowheads="1"/>
            </p:cNvSpPr>
            <p:nvPr/>
          </p:nvSpPr>
          <p:spPr bwMode="auto">
            <a:xfrm>
              <a:off x="8539205" y="32289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30742" name="Group 36"/>
            <p:cNvGrpSpPr>
              <a:grpSpLocks/>
            </p:cNvGrpSpPr>
            <p:nvPr/>
          </p:nvGrpSpPr>
          <p:grpSpPr bwMode="auto">
            <a:xfrm>
              <a:off x="7434305" y="3121025"/>
              <a:ext cx="1233487" cy="211138"/>
              <a:chOff x="2928" y="1028"/>
              <a:chExt cx="777" cy="133"/>
            </a:xfrm>
          </p:grpSpPr>
          <p:sp>
            <p:nvSpPr>
              <p:cNvPr id="30768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9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3" name="Group 39"/>
            <p:cNvGrpSpPr>
              <a:grpSpLocks/>
            </p:cNvGrpSpPr>
            <p:nvPr/>
          </p:nvGrpSpPr>
          <p:grpSpPr bwMode="auto">
            <a:xfrm>
              <a:off x="6189705" y="3965575"/>
              <a:ext cx="1233487" cy="211138"/>
              <a:chOff x="2928" y="1028"/>
              <a:chExt cx="777" cy="133"/>
            </a:xfrm>
          </p:grpSpPr>
          <p:sp>
            <p:nvSpPr>
              <p:cNvPr id="30766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7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4" name="Group 42"/>
            <p:cNvGrpSpPr>
              <a:grpSpLocks/>
            </p:cNvGrpSpPr>
            <p:nvPr/>
          </p:nvGrpSpPr>
          <p:grpSpPr bwMode="auto">
            <a:xfrm flipH="1" flipV="1">
              <a:off x="6170655" y="4175125"/>
              <a:ext cx="1233487" cy="211138"/>
              <a:chOff x="2928" y="1028"/>
              <a:chExt cx="777" cy="133"/>
            </a:xfrm>
          </p:grpSpPr>
          <p:sp>
            <p:nvSpPr>
              <p:cNvPr id="30764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5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5" name="Group 45"/>
            <p:cNvGrpSpPr>
              <a:grpSpLocks/>
            </p:cNvGrpSpPr>
            <p:nvPr/>
          </p:nvGrpSpPr>
          <p:grpSpPr bwMode="auto">
            <a:xfrm flipH="1" flipV="1">
              <a:off x="6196055" y="3324225"/>
              <a:ext cx="1233487" cy="211138"/>
              <a:chOff x="2928" y="1028"/>
              <a:chExt cx="777" cy="133"/>
            </a:xfrm>
          </p:grpSpPr>
          <p:sp>
            <p:nvSpPr>
              <p:cNvPr id="30762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3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6" name="Group 48"/>
            <p:cNvGrpSpPr>
              <a:grpSpLocks/>
            </p:cNvGrpSpPr>
            <p:nvPr/>
          </p:nvGrpSpPr>
          <p:grpSpPr bwMode="auto">
            <a:xfrm flipV="1">
              <a:off x="5929355" y="3354388"/>
              <a:ext cx="241300" cy="814388"/>
              <a:chOff x="2776" y="1167"/>
              <a:chExt cx="152" cy="513"/>
            </a:xfrm>
          </p:grpSpPr>
          <p:sp>
            <p:nvSpPr>
              <p:cNvPr id="30760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61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7" name="Group 51"/>
            <p:cNvGrpSpPr>
              <a:grpSpLocks/>
            </p:cNvGrpSpPr>
            <p:nvPr/>
          </p:nvGrpSpPr>
          <p:grpSpPr bwMode="auto">
            <a:xfrm flipH="1" flipV="1">
              <a:off x="7421605" y="2490788"/>
              <a:ext cx="241300" cy="814388"/>
              <a:chOff x="2776" y="1167"/>
              <a:chExt cx="152" cy="513"/>
            </a:xfrm>
          </p:grpSpPr>
          <p:sp>
            <p:nvSpPr>
              <p:cNvPr id="30758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59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8" name="Group 54"/>
            <p:cNvGrpSpPr>
              <a:grpSpLocks/>
            </p:cNvGrpSpPr>
            <p:nvPr/>
          </p:nvGrpSpPr>
          <p:grpSpPr bwMode="auto">
            <a:xfrm>
              <a:off x="7410493" y="3313113"/>
              <a:ext cx="1212850" cy="862013"/>
              <a:chOff x="3696" y="1680"/>
              <a:chExt cx="764" cy="543"/>
            </a:xfrm>
          </p:grpSpPr>
          <p:sp>
            <p:nvSpPr>
              <p:cNvPr id="30756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57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30749" name="Group 57"/>
            <p:cNvGrpSpPr>
              <a:grpSpLocks/>
            </p:cNvGrpSpPr>
            <p:nvPr/>
          </p:nvGrpSpPr>
          <p:grpSpPr bwMode="auto">
            <a:xfrm>
              <a:off x="7443830" y="2495550"/>
              <a:ext cx="1212850" cy="862013"/>
              <a:chOff x="3726" y="1170"/>
              <a:chExt cx="764" cy="543"/>
            </a:xfrm>
          </p:grpSpPr>
          <p:sp>
            <p:nvSpPr>
              <p:cNvPr id="30754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30755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45000"/>
                  </a:spcBef>
                  <a:buFontTx/>
                  <a:buChar char="•"/>
                </a:pPr>
                <a:endParaRPr 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sp>
          <p:nvSpPr>
            <p:cNvPr id="30750" name="Text Box 60"/>
            <p:cNvSpPr txBox="1">
              <a:spLocks noChangeArrowheads="1"/>
            </p:cNvSpPr>
            <p:nvPr/>
          </p:nvSpPr>
          <p:spPr bwMode="auto">
            <a:xfrm>
              <a:off x="7408905" y="414337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0751" name="Text Box 61"/>
            <p:cNvSpPr txBox="1">
              <a:spLocks noChangeArrowheads="1"/>
            </p:cNvSpPr>
            <p:nvPr/>
          </p:nvSpPr>
          <p:spPr bwMode="auto">
            <a:xfrm>
              <a:off x="8678905" y="31591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0752" name="Oval 62"/>
            <p:cNvSpPr>
              <a:spLocks noChangeAspect="1" noChangeArrowheads="1"/>
            </p:cNvSpPr>
            <p:nvPr/>
          </p:nvSpPr>
          <p:spPr bwMode="auto">
            <a:xfrm>
              <a:off x="6100805" y="3228975"/>
              <a:ext cx="190500" cy="190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30753" name="Oval 63"/>
            <p:cNvSpPr>
              <a:spLocks noChangeAspect="1" noChangeArrowheads="1"/>
            </p:cNvSpPr>
            <p:nvPr/>
          </p:nvSpPr>
          <p:spPr bwMode="auto">
            <a:xfrm>
              <a:off x="6100805" y="4067175"/>
              <a:ext cx="190500" cy="190500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45000"/>
                </a:spcBef>
                <a:buFontTx/>
                <a:buChar char="•"/>
              </a:pPr>
              <a:endParaRPr lang="en-US" sz="2800">
                <a:solidFill>
                  <a:srgbClr val="000000"/>
                </a:solidFill>
                <a:latin typeface="Verdana" charset="0"/>
              </a:endParaRPr>
            </a:p>
          </p:txBody>
        </p:sp>
      </p:grpSp>
      <p:sp>
        <p:nvSpPr>
          <p:cNvPr id="30725" name="Rectangle 7"/>
          <p:cNvSpPr>
            <a:spLocks/>
          </p:cNvSpPr>
          <p:nvPr/>
        </p:nvSpPr>
        <p:spPr bwMode="auto">
          <a:xfrm>
            <a:off x="843336" y="4784744"/>
            <a:ext cx="7322145" cy="1247319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28515" bIns="0"/>
          <a:lstStyle/>
          <a:p>
            <a:pPr marL="26944" algn="ctr" eaLnBrk="1" hangingPunct="1">
              <a:spcBef>
                <a:spcPts val="988"/>
              </a:spcBef>
            </a:pPr>
            <a:r>
              <a:rPr lang="en-US" sz="2800" i="1" u="sng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Nov 2013</a:t>
            </a:r>
            <a:r>
              <a:rPr lang="en-US" sz="2800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:  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33.8 </a:t>
            </a:r>
            <a:r>
              <a:rPr lang="en-US" sz="3200" b="1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Peta</a:t>
            </a:r>
            <a:r>
              <a:rPr lang="en-US" sz="3200" b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 / 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15.3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Tera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~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2,200</a:t>
            </a:r>
          </a:p>
          <a:p>
            <a:pPr marL="26944" algn="ctr" eaLnBrk="1" hangingPunct="1">
              <a:spcBef>
                <a:spcPts val="988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 </a:t>
            </a:r>
            <a:r>
              <a:rPr lang="en-US" sz="2800" i="1" u="sng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Nov </a:t>
            </a:r>
            <a:r>
              <a:rPr lang="en-US" sz="2800" i="1" u="sng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2010</a:t>
            </a:r>
            <a:r>
              <a:rPr lang="en-US" sz="2800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:  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2.5 </a:t>
            </a:r>
            <a:r>
              <a:rPr lang="en-US" sz="3200" b="1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Peta</a:t>
            </a:r>
            <a:r>
              <a:rPr lang="en-US" sz="3200" b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 / 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6.6 Giga 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~</a:t>
            </a:r>
            <a:r>
              <a:rPr lang="en-US" sz="32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380,000</a:t>
            </a:r>
            <a:endParaRPr lang="en-US" sz="3200" b="1" dirty="0">
              <a:solidFill>
                <a:srgbClr val="000000"/>
              </a:solidFill>
              <a:latin typeface="Times New Roman" charset="0"/>
              <a:cs typeface="Times New Roman" charset="0"/>
              <a:sym typeface="Arial Bold" charset="0"/>
            </a:endParaRPr>
          </a:p>
          <a:p>
            <a:pPr marL="26944" algn="ctr" eaLnBrk="1" hangingPunct="1">
              <a:spcBef>
                <a:spcPts val="988"/>
              </a:spcBef>
            </a:pPr>
            <a:endParaRPr lang="en-US" sz="32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76" name="Rectangle 7"/>
          <p:cNvSpPr>
            <a:spLocks/>
          </p:cNvSpPr>
          <p:nvPr/>
        </p:nvSpPr>
        <p:spPr bwMode="auto">
          <a:xfrm>
            <a:off x="1239864" y="1477963"/>
            <a:ext cx="25495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15" bIns="0"/>
          <a:lstStyle/>
          <a:p>
            <a:pPr marL="26944" algn="ctr" eaLnBrk="1" hangingPunct="1">
              <a:spcBef>
                <a:spcPts val="988"/>
              </a:spcBef>
            </a:pPr>
            <a:r>
              <a:rPr lang="en-US" sz="2800" u="sng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33.8 </a:t>
            </a:r>
            <a:r>
              <a:rPr lang="en-US" sz="2800" u="sng" dirty="0" err="1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Petaflops</a:t>
            </a:r>
            <a:endParaRPr lang="en-US" sz="2800" u="sng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77" name="Rectangle 7"/>
          <p:cNvSpPr>
            <a:spLocks/>
          </p:cNvSpPr>
          <p:nvPr/>
        </p:nvSpPr>
        <p:spPr bwMode="auto">
          <a:xfrm>
            <a:off x="5883278" y="1350963"/>
            <a:ext cx="25511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15" bIns="0"/>
          <a:lstStyle/>
          <a:p>
            <a:pPr marL="26944" algn="ctr" eaLnBrk="1" hangingPunct="1">
              <a:spcBef>
                <a:spcPts val="988"/>
              </a:spcBef>
            </a:pPr>
            <a:r>
              <a:rPr lang="en-US" sz="2800" u="sng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15.3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Terateps</a:t>
            </a:r>
            <a:endParaRPr lang="en-US" sz="2800" u="sng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3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Course bureacracy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05800" cy="5943600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Read course home </a:t>
            </a:r>
            <a:r>
              <a:rPr lang="en-US" dirty="0" smtClean="0">
                <a:latin typeface="Arial" charset="0"/>
              </a:rPr>
              <a:t>page on </a:t>
            </a:r>
            <a:r>
              <a:rPr lang="en-US" dirty="0" err="1" smtClean="0">
                <a:latin typeface="Arial" charset="0"/>
              </a:rPr>
              <a:t>GauchoSpace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Accounts on </a:t>
            </a:r>
            <a:r>
              <a:rPr lang="en-US" dirty="0" smtClean="0">
                <a:latin typeface="Arial" charset="0"/>
              </a:rPr>
              <a:t>Triton/TSCC, </a:t>
            </a:r>
            <a:r>
              <a:rPr lang="en-US" dirty="0">
                <a:latin typeface="Arial" charset="0"/>
              </a:rPr>
              <a:t>San Diego Supercomputing Center:</a:t>
            </a:r>
          </a:p>
          <a:p>
            <a:pPr lvl="1"/>
            <a:r>
              <a:rPr lang="en-US" sz="2000" dirty="0">
                <a:latin typeface="Arial" charset="0"/>
              </a:rPr>
              <a:t>Use </a:t>
            </a:r>
            <a:r>
              <a:rPr lang="ja-JP" altLang="en-US" sz="2000" dirty="0">
                <a:latin typeface="Arial" charset="0"/>
              </a:rPr>
              <a:t>“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ssh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–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keygen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–t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rsa</a:t>
            </a:r>
            <a:r>
              <a:rPr lang="ja-JP" altLang="en-US" sz="2000" dirty="0">
                <a:latin typeface="Arial" charset="0"/>
              </a:rPr>
              <a:t>”</a:t>
            </a:r>
            <a:r>
              <a:rPr lang="en-US" sz="2000" dirty="0">
                <a:latin typeface="Arial" charset="0"/>
              </a:rPr>
              <a:t> and then email </a:t>
            </a:r>
            <a:r>
              <a:rPr lang="en-US" sz="2000" dirty="0" smtClean="0">
                <a:latin typeface="Arial" charset="0"/>
              </a:rPr>
              <a:t>your PUBLIC key file </a:t>
            </a:r>
            <a:r>
              <a:rPr lang="ja-JP" altLang="en-US" sz="2000" dirty="0" smtClean="0">
                <a:latin typeface="Arial" charset="0"/>
              </a:rPr>
              <a:t>“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id_rsa.pub</a:t>
            </a:r>
            <a:r>
              <a:rPr lang="ja-JP" altLang="en-US" sz="2000" dirty="0" smtClean="0">
                <a:latin typeface="Arial" charset="0"/>
              </a:rPr>
              <a:t>”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to </a:t>
            </a:r>
            <a:r>
              <a:rPr lang="en-US" sz="2000" dirty="0" err="1" smtClean="0">
                <a:latin typeface="Arial" charset="0"/>
              </a:rPr>
              <a:t>Kadir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Diri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hlinkClick r:id="rId2"/>
              </a:rPr>
              <a:t>scc@oit.ucsb.edu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marL="1828800" lvl="4" indent="0">
              <a:buNone/>
            </a:pPr>
            <a:endParaRPr lang="en-US" dirty="0" smtClean="0">
              <a:latin typeface="Arial" charset="0"/>
            </a:endParaRPr>
          </a:p>
          <a:p>
            <a:pPr marL="1828800" lvl="4" indent="0">
              <a:buNone/>
            </a:pP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Triton logon demo &amp; tool intro coming </a:t>
            </a:r>
            <a:r>
              <a:rPr lang="en-US" dirty="0" smtClean="0">
                <a:latin typeface="Arial" charset="0"/>
              </a:rPr>
              <a:t>soon</a:t>
            </a:r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Watch (and participate in</a:t>
            </a:r>
            <a:r>
              <a:rPr lang="en-US" dirty="0">
                <a:latin typeface="Arial" charset="0"/>
              </a:rPr>
              <a:t>) the </a:t>
            </a:r>
            <a:r>
              <a:rPr lang="en-US" dirty="0" smtClean="0">
                <a:latin typeface="Arial" charset="0"/>
              </a:rPr>
              <a:t>“Discussions, questions, and announcements” forum on the </a:t>
            </a:r>
            <a:r>
              <a:rPr lang="en-US" dirty="0" err="1" smtClean="0">
                <a:latin typeface="Arial" charset="0"/>
              </a:rPr>
              <a:t>GauchoSpace</a:t>
            </a:r>
            <a:r>
              <a:rPr lang="en-US" dirty="0" smtClean="0">
                <a:latin typeface="Arial" charset="0"/>
              </a:rPr>
              <a:t> page.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0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45488" cy="3683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Course bureacracy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05800" cy="5943600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Read course home </a:t>
            </a:r>
            <a:r>
              <a:rPr lang="en-US" dirty="0" smtClean="0">
                <a:latin typeface="Arial" charset="0"/>
              </a:rPr>
              <a:t>page on </a:t>
            </a:r>
            <a:r>
              <a:rPr lang="en-US" dirty="0" err="1" smtClean="0">
                <a:latin typeface="Arial" charset="0"/>
              </a:rPr>
              <a:t>GauchoSpace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Accounts on </a:t>
            </a:r>
            <a:r>
              <a:rPr lang="en-US" dirty="0" smtClean="0">
                <a:latin typeface="Arial" charset="0"/>
              </a:rPr>
              <a:t>Triton/TSCC, </a:t>
            </a:r>
            <a:r>
              <a:rPr lang="en-US" dirty="0">
                <a:latin typeface="Arial" charset="0"/>
              </a:rPr>
              <a:t>San Diego Supercomputing Center:</a:t>
            </a:r>
          </a:p>
          <a:p>
            <a:pPr lvl="1"/>
            <a:r>
              <a:rPr lang="en-US" sz="2000" dirty="0">
                <a:latin typeface="Arial" charset="0"/>
              </a:rPr>
              <a:t>Use </a:t>
            </a:r>
            <a:r>
              <a:rPr lang="ja-JP" altLang="en-US" sz="2000" dirty="0">
                <a:latin typeface="Arial" charset="0"/>
              </a:rPr>
              <a:t>“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ssh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–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keygen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–t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rsa</a:t>
            </a:r>
            <a:r>
              <a:rPr lang="ja-JP" altLang="en-US" sz="2000" dirty="0">
                <a:latin typeface="Arial" charset="0"/>
              </a:rPr>
              <a:t>”</a:t>
            </a:r>
            <a:r>
              <a:rPr lang="en-US" sz="2000" dirty="0">
                <a:latin typeface="Arial" charset="0"/>
              </a:rPr>
              <a:t> and then email </a:t>
            </a:r>
            <a:r>
              <a:rPr lang="en-US" sz="2000" dirty="0" smtClean="0">
                <a:latin typeface="Arial" charset="0"/>
              </a:rPr>
              <a:t>your PUBLIC key file </a:t>
            </a:r>
            <a:r>
              <a:rPr lang="ja-JP" altLang="en-US" sz="2000" dirty="0" smtClean="0">
                <a:latin typeface="Arial" charset="0"/>
              </a:rPr>
              <a:t>“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id_rsa.pub</a:t>
            </a:r>
            <a:r>
              <a:rPr lang="ja-JP" altLang="en-US" sz="2000" dirty="0" smtClean="0">
                <a:latin typeface="Arial" charset="0"/>
              </a:rPr>
              <a:t>”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to </a:t>
            </a:r>
            <a:r>
              <a:rPr lang="en-US" sz="2000" dirty="0" err="1" smtClean="0">
                <a:latin typeface="Arial" charset="0"/>
              </a:rPr>
              <a:t>Kadir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Diri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hlinkClick r:id="rId2"/>
              </a:rPr>
              <a:t>scc@oit.ucsb.edu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marL="1828800" lvl="4" indent="0">
              <a:buNone/>
            </a:pPr>
            <a:endParaRPr lang="en-US" dirty="0" smtClean="0">
              <a:latin typeface="Arial" charset="0"/>
            </a:endParaRPr>
          </a:p>
          <a:p>
            <a:pPr marL="1828800" lvl="4" indent="0">
              <a:buNone/>
            </a:pP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Triton logon demo &amp; tool intro coming </a:t>
            </a:r>
            <a:r>
              <a:rPr lang="en-US" dirty="0" smtClean="0">
                <a:latin typeface="Arial" charset="0"/>
              </a:rPr>
              <a:t>soon</a:t>
            </a:r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Watch (and participate in</a:t>
            </a:r>
            <a:r>
              <a:rPr lang="en-US" dirty="0">
                <a:latin typeface="Arial" charset="0"/>
              </a:rPr>
              <a:t>) the </a:t>
            </a:r>
            <a:r>
              <a:rPr lang="en-US" dirty="0" smtClean="0">
                <a:latin typeface="Arial" charset="0"/>
              </a:rPr>
              <a:t>“Discussions, questions, and announcements” forum on the </a:t>
            </a:r>
            <a:r>
              <a:rPr lang="en-US" dirty="0" err="1" smtClean="0">
                <a:latin typeface="Arial" charset="0"/>
              </a:rPr>
              <a:t>GauchoSpace</a:t>
            </a:r>
            <a:r>
              <a:rPr lang="en-US" dirty="0" smtClean="0">
                <a:latin typeface="Arial" charset="0"/>
              </a:rPr>
              <a:t> page.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6543675" cy="609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Homework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1:  Two parts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56737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Part A: 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Find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an application of parallel computing and build a web page describing it.</a:t>
            </a:r>
          </a:p>
          <a:p>
            <a:pPr lvl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Choose </a:t>
            </a:r>
            <a:r>
              <a:rPr lang="en-US" dirty="0">
                <a:latin typeface="Arial" charset="0"/>
              </a:rPr>
              <a:t>something from your research </a:t>
            </a:r>
            <a:r>
              <a:rPr lang="en-US" dirty="0" smtClean="0">
                <a:latin typeface="Arial" charset="0"/>
              </a:rPr>
              <a:t>area, or from the web.</a:t>
            </a:r>
            <a:endParaRPr lang="en-US" dirty="0">
              <a:latin typeface="Arial" charset="0"/>
            </a:endParaRP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Describe </a:t>
            </a:r>
            <a:r>
              <a:rPr lang="en-US" dirty="0">
                <a:latin typeface="Arial" charset="0"/>
              </a:rPr>
              <a:t>the application and provide a </a:t>
            </a:r>
            <a:r>
              <a:rPr lang="en-US" dirty="0" smtClean="0">
                <a:latin typeface="Arial" charset="0"/>
              </a:rPr>
              <a:t>reference.</a:t>
            </a:r>
            <a:endParaRPr lang="en-US" dirty="0">
              <a:latin typeface="Arial" charset="0"/>
            </a:endParaRPr>
          </a:p>
          <a:p>
            <a:pPr lvl="1">
              <a:spcBef>
                <a:spcPct val="0"/>
              </a:spcBef>
            </a:pPr>
            <a:r>
              <a:rPr lang="en-US" dirty="0">
                <a:latin typeface="Arial" charset="0"/>
              </a:rPr>
              <a:t>Describe the platform where this application was </a:t>
            </a:r>
            <a:r>
              <a:rPr lang="en-US" dirty="0" smtClean="0">
                <a:latin typeface="Arial" charset="0"/>
              </a:rPr>
              <a:t>run.</a:t>
            </a:r>
            <a:endParaRPr lang="en-US" dirty="0">
              <a:latin typeface="Arial" charset="0"/>
            </a:endParaRP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Evaluate the project.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Send </a:t>
            </a:r>
            <a:r>
              <a:rPr lang="en-US" dirty="0">
                <a:latin typeface="Arial" charset="0"/>
              </a:rPr>
              <a:t>us (John and </a:t>
            </a:r>
            <a:r>
              <a:rPr lang="en-US" dirty="0" smtClean="0">
                <a:latin typeface="Arial" charset="0"/>
              </a:rPr>
              <a:t>Veronika) </a:t>
            </a:r>
            <a:r>
              <a:rPr lang="en-US" dirty="0">
                <a:latin typeface="Arial" charset="0"/>
              </a:rPr>
              <a:t>the link </a:t>
            </a:r>
            <a:r>
              <a:rPr lang="en-US" dirty="0" smtClean="0">
                <a:latin typeface="Arial" charset="0"/>
              </a:rPr>
              <a:t>-- we </a:t>
            </a:r>
            <a:r>
              <a:rPr lang="en-US" dirty="0">
                <a:latin typeface="Arial" charset="0"/>
              </a:rPr>
              <a:t>will post </a:t>
            </a:r>
            <a:r>
              <a:rPr lang="en-US" dirty="0" smtClean="0">
                <a:latin typeface="Arial" charset="0"/>
              </a:rPr>
              <a:t>them.</a:t>
            </a:r>
          </a:p>
          <a:p>
            <a:pPr lvl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Part B: 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erformance tuning exercise.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lvl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Make my matrix multiplication code run faster on 1 processor! </a:t>
            </a:r>
          </a:p>
          <a:p>
            <a:pPr lvl="1"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See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GauchoSpace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page for details.</a:t>
            </a:r>
          </a:p>
          <a:p>
            <a:pPr marL="342900" lvl="1" indent="-342900"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Both due next Tuesday, January 14.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9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6543675" cy="609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Homework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1:  Two parts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56737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Part A: 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Find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an application of parallel computing and build a web page describing it.</a:t>
            </a:r>
          </a:p>
          <a:p>
            <a:pPr lvl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Choose </a:t>
            </a:r>
            <a:r>
              <a:rPr lang="en-US" dirty="0">
                <a:latin typeface="Arial" charset="0"/>
              </a:rPr>
              <a:t>something from your research </a:t>
            </a:r>
            <a:r>
              <a:rPr lang="en-US" dirty="0" smtClean="0">
                <a:latin typeface="Arial" charset="0"/>
              </a:rPr>
              <a:t>area, or from the web.</a:t>
            </a:r>
            <a:endParaRPr lang="en-US" dirty="0">
              <a:latin typeface="Arial" charset="0"/>
            </a:endParaRP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Describe </a:t>
            </a:r>
            <a:r>
              <a:rPr lang="en-US" dirty="0">
                <a:latin typeface="Arial" charset="0"/>
              </a:rPr>
              <a:t>the application and provide a </a:t>
            </a:r>
            <a:r>
              <a:rPr lang="en-US" dirty="0" smtClean="0">
                <a:latin typeface="Arial" charset="0"/>
              </a:rPr>
              <a:t>reference.</a:t>
            </a:r>
            <a:endParaRPr lang="en-US" dirty="0">
              <a:latin typeface="Arial" charset="0"/>
            </a:endParaRPr>
          </a:p>
          <a:p>
            <a:pPr lvl="1">
              <a:spcBef>
                <a:spcPct val="0"/>
              </a:spcBef>
            </a:pPr>
            <a:r>
              <a:rPr lang="en-US" dirty="0">
                <a:latin typeface="Arial" charset="0"/>
              </a:rPr>
              <a:t>Describe the platform where this application was </a:t>
            </a:r>
            <a:r>
              <a:rPr lang="en-US" dirty="0" smtClean="0">
                <a:latin typeface="Arial" charset="0"/>
              </a:rPr>
              <a:t>run.</a:t>
            </a:r>
            <a:endParaRPr lang="en-US" dirty="0">
              <a:latin typeface="Arial" charset="0"/>
            </a:endParaRP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Evaluate the project.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Send </a:t>
            </a:r>
            <a:r>
              <a:rPr lang="en-US" dirty="0">
                <a:latin typeface="Arial" charset="0"/>
              </a:rPr>
              <a:t>us (John and </a:t>
            </a:r>
            <a:r>
              <a:rPr lang="en-US" dirty="0" smtClean="0">
                <a:latin typeface="Arial" charset="0"/>
              </a:rPr>
              <a:t>Veronika) </a:t>
            </a:r>
            <a:r>
              <a:rPr lang="en-US" dirty="0">
                <a:latin typeface="Arial" charset="0"/>
              </a:rPr>
              <a:t>the link </a:t>
            </a:r>
            <a:r>
              <a:rPr lang="en-US" dirty="0" smtClean="0">
                <a:latin typeface="Arial" charset="0"/>
              </a:rPr>
              <a:t>-- we </a:t>
            </a:r>
            <a:r>
              <a:rPr lang="en-US" dirty="0">
                <a:latin typeface="Arial" charset="0"/>
              </a:rPr>
              <a:t>will post </a:t>
            </a:r>
            <a:r>
              <a:rPr lang="en-US" dirty="0" smtClean="0">
                <a:latin typeface="Arial" charset="0"/>
              </a:rPr>
              <a:t>them.</a:t>
            </a:r>
          </a:p>
          <a:p>
            <a:pPr lvl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Part B: 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erformance tuning exercise.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lvl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Make my matrix multiplication code run faster on 1 processor! </a:t>
            </a:r>
          </a:p>
          <a:p>
            <a:pPr lvl="1"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See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GauchoSpace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page for details.</a:t>
            </a:r>
          </a:p>
          <a:p>
            <a:pPr marL="342900" lvl="1" indent="-342900"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Both due next Tuesday, January 14.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24"/>
          <p:cNvGrpSpPr/>
          <p:nvPr/>
        </p:nvGrpSpPr>
        <p:grpSpPr>
          <a:xfrm>
            <a:off x="0" y="-87000"/>
            <a:ext cx="9144000" cy="1381805"/>
            <a:chOff x="0" y="-123734"/>
            <a:chExt cx="13004800" cy="1965234"/>
          </a:xfrm>
        </p:grpSpPr>
        <p:pic>
          <p:nvPicPr>
            <p:cNvPr id="126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27" name="Rectangle 5"/>
            <p:cNvSpPr txBox="1">
              <a:spLocks noChangeArrowheads="1"/>
            </p:cNvSpPr>
            <p:nvPr/>
          </p:nvSpPr>
          <p:spPr bwMode="auto">
            <a:xfrm>
              <a:off x="272873" y="-123734"/>
              <a:ext cx="12031663" cy="14096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>
                <a:defRPr/>
              </a:pPr>
              <a:r>
                <a:rPr lang="en-US" sz="3200" kern="0" dirty="0">
                  <a:solidFill>
                    <a:srgbClr val="FFFF00"/>
                  </a:solidFill>
                  <a:latin typeface="+mj-lt"/>
                  <a:ea typeface="+mj-ea"/>
                  <a:cs typeface="+mj-cs"/>
                  <a:sym typeface="Arial Bold" charset="0"/>
                </a:rPr>
                <a:t>Trends in parallelism and data</a:t>
              </a:r>
            </a:p>
          </p:txBody>
        </p:sp>
      </p:grp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274506"/>
              </p:ext>
            </p:extLst>
          </p:nvPr>
        </p:nvGraphicFramePr>
        <p:xfrm>
          <a:off x="927100" y="1693339"/>
          <a:ext cx="7336367" cy="4182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59000" y="2184405"/>
            <a:ext cx="5664200" cy="3069167"/>
            <a:chOff x="2159000" y="2273300"/>
            <a:chExt cx="5346700" cy="29210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2159000" y="2273300"/>
              <a:ext cx="5346700" cy="292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270994" y="3264864"/>
              <a:ext cx="1092200" cy="439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16 X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68130" y="1313140"/>
            <a:ext cx="4537470" cy="3377398"/>
            <a:chOff x="3268129" y="1533269"/>
            <a:chExt cx="4537470" cy="3377398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945467" y="2442754"/>
              <a:ext cx="0" cy="2467913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637868" y="2442754"/>
              <a:ext cx="0" cy="1257181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943601" y="2011867"/>
              <a:ext cx="1828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</a:rPr>
                <a:t>500 million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68129" y="2011867"/>
              <a:ext cx="1828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</a:rPr>
                <a:t>50 million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4528" y="1533269"/>
              <a:ext cx="4301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Number of Facebook Users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09600" y="6032959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More cores and data </a:t>
            </a:r>
            <a:r>
              <a:rPr lang="en-US" sz="2200" i="1" dirty="0" smtClean="0">
                <a:sym typeface="Wingdings"/>
              </a:rPr>
              <a:t> Need to extract </a:t>
            </a:r>
            <a:r>
              <a:rPr lang="en-US" sz="2200" i="1" u="sng" dirty="0" smtClean="0">
                <a:sym typeface="Wingdings"/>
              </a:rPr>
              <a:t>algorithmic</a:t>
            </a:r>
            <a:r>
              <a:rPr lang="en-US" sz="2200" i="1" dirty="0" smtClean="0">
                <a:sym typeface="Wingdings"/>
              </a:rPr>
              <a:t> parallelism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92356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vidia-geforce-gtx-titan-1500gf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3962399"/>
            <a:ext cx="3124201" cy="2298587"/>
          </a:xfrm>
          <a:prstGeom prst="rect">
            <a:avLst/>
          </a:prstGeom>
        </p:spPr>
      </p:pic>
      <p:pic>
        <p:nvPicPr>
          <p:cNvPr id="4" name="Picture 3" descr="XeonPhiDie_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657600"/>
            <a:ext cx="2996214" cy="2057400"/>
          </a:xfrm>
          <a:prstGeom prst="rect">
            <a:avLst/>
          </a:prstGeom>
        </p:spPr>
      </p:pic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489825" cy="44608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Parallel Computers Today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3962400"/>
            <a:ext cx="1993900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Intel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61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core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Phi chip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algn="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1.2 </a:t>
            </a: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TFLOPS</a:t>
            </a:r>
          </a:p>
        </p:txBody>
      </p:sp>
      <p:pic>
        <p:nvPicPr>
          <p:cNvPr id="3" name="Picture 2" descr="tita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" y="838200"/>
            <a:ext cx="7739813" cy="2514600"/>
          </a:xfrm>
          <a:prstGeom prst="rect">
            <a:avLst/>
          </a:prstGeom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495800" y="2590800"/>
            <a:ext cx="3276600" cy="7571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Oak Ridge / Cray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Titan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17 </a:t>
            </a: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PFLOPS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029200" y="3886200"/>
            <a:ext cx="2590800" cy="8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  <a:latin typeface="Arial" charset="0"/>
              </a:rPr>
              <a:t>Nvidia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 GTX GPU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1.5 </a:t>
            </a: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TFLOPS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066800" y="5943600"/>
            <a:ext cx="5943600" cy="8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>
                <a:latin typeface="Arial" charset="0"/>
              </a:rPr>
              <a:t>  TFLOPS = 10</a:t>
            </a:r>
            <a:r>
              <a:rPr lang="en-US" sz="2000" baseline="30000" dirty="0">
                <a:latin typeface="Arial" charset="0"/>
              </a:rPr>
              <a:t>12</a:t>
            </a:r>
            <a:r>
              <a:rPr lang="en-US" sz="2000" dirty="0">
                <a:latin typeface="Arial" charset="0"/>
              </a:rPr>
              <a:t> floating point ops/sec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charset="0"/>
              <a:buChar char="§"/>
            </a:pPr>
            <a:r>
              <a:rPr lang="en-US" sz="2000" dirty="0">
                <a:latin typeface="Arial" charset="0"/>
              </a:rPr>
              <a:t>  PFLOPS = 1,000,000,000,000,000 / sec 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(10</a:t>
            </a:r>
            <a:r>
              <a:rPr lang="en-US" sz="2000" baseline="30000" dirty="0" smtClean="0">
                <a:latin typeface="Arial" charset="0"/>
              </a:rPr>
              <a:t>15</a:t>
            </a:r>
            <a:r>
              <a:rPr lang="en-US" sz="2000" dirty="0" smtClean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6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0500" y="0"/>
            <a:ext cx="8763000" cy="685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Supercomputers 1976:</a:t>
            </a:r>
            <a:r>
              <a:rPr lang="en-US" sz="2800" b="1" smtClean="0">
                <a:solidFill>
                  <a:srgbClr val="FF0000"/>
                </a:solidFill>
                <a:ea typeface="+mn-ea"/>
              </a:rPr>
              <a:t>  </a:t>
            </a:r>
            <a:r>
              <a:rPr lang="en-US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Cray-1,</a:t>
            </a:r>
            <a:r>
              <a:rPr lang="en-US" sz="2800" b="1" smtClean="0">
                <a:solidFill>
                  <a:srgbClr val="FF0000"/>
                </a:solidFill>
                <a:ea typeface="+mn-ea"/>
              </a:rPr>
              <a:t> </a:t>
            </a:r>
            <a:r>
              <a:rPr lang="en-US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133 MFLOPS  (10</a:t>
            </a:r>
            <a:r>
              <a:rPr lang="en-US" b="1" i="1" u="sng" baseline="30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6</a:t>
            </a:r>
            <a:r>
              <a:rPr lang="en-US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)</a:t>
            </a:r>
            <a:r>
              <a:rPr lang="en-US" sz="2800" smtClean="0">
                <a:solidFill>
                  <a:srgbClr val="FF0000"/>
                </a:solidFill>
                <a:ea typeface="+mn-ea"/>
              </a:rPr>
              <a:t> 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838200" y="35814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endParaRPr lang="en-US" sz="2800">
              <a:latin typeface="Times" charset="0"/>
            </a:endParaRPr>
          </a:p>
        </p:txBody>
      </p:sp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3195638" y="1485900"/>
            <a:ext cx="4289425" cy="0"/>
            <a:chOff x="0" y="0"/>
            <a:chExt cx="2702" cy="0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02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3" name="Group 7"/>
            <p:cNvGrpSpPr>
              <a:grpSpLocks/>
            </p:cNvGrpSpPr>
            <p:nvPr/>
          </p:nvGrpSpPr>
          <p:grpSpPr bwMode="auto">
            <a:xfrm>
              <a:off x="0" y="0"/>
              <a:ext cx="2702" cy="0"/>
              <a:chOff x="0" y="0"/>
              <a:chExt cx="2702" cy="0"/>
            </a:xfrm>
          </p:grpSpPr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0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5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2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4101" name="Picture 11" descr="cray1big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5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368300"/>
          </a:xfrm>
          <a:noFill/>
          <a:ln/>
        </p:spPr>
        <p:txBody>
          <a:bodyPr/>
          <a:lstStyle/>
          <a:p>
            <a:r>
              <a:rPr lang="en-US"/>
              <a:t>Technology Trends: Microprocessor Capacity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228600" y="4038600"/>
            <a:ext cx="4191000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Arial" charset="0"/>
              </a:rPr>
              <a:t>Moore</a:t>
            </a:r>
            <a:r>
              <a:rPr lang="ja-JP" altLang="en-US" sz="2000" b="1" smtClean="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000" b="1" smtClean="0">
                <a:solidFill>
                  <a:srgbClr val="FF0000"/>
                </a:solidFill>
                <a:latin typeface="Arial" charset="0"/>
              </a:rPr>
              <a:t>s Law:</a:t>
            </a: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  #transistors/chip doubles every 1.5 years</a:t>
            </a:r>
          </a:p>
          <a:p>
            <a:endParaRPr kumimoji="1" lang="en-US" sz="2400" b="1" smtClean="0">
              <a:solidFill>
                <a:srgbClr val="000000"/>
              </a:solidFill>
              <a:latin typeface="Arial" charset="0"/>
            </a:endParaRPr>
          </a:p>
          <a:p>
            <a:endParaRPr lang="en-US" sz="1800" b="1" smtClean="0">
              <a:solidFill>
                <a:srgbClr val="000000"/>
              </a:solidFill>
              <a:latin typeface="Arial" charset="0"/>
            </a:endParaRPr>
          </a:p>
          <a:p>
            <a:endParaRPr lang="en-US" sz="2400" b="1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2400" b="1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2366963" y="2682875"/>
            <a:ext cx="156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smtClean="0">
                <a:solidFill>
                  <a:srgbClr val="000000"/>
                </a:solidFill>
                <a:latin typeface="Arial" charset="0"/>
              </a:rPr>
              <a:t>Moore</a:t>
            </a:r>
            <a:r>
              <a:rPr lang="ja-JP" altLang="en-US" sz="1800" b="1" smtClean="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1800" b="1" smtClean="0">
                <a:solidFill>
                  <a:srgbClr val="000000"/>
                </a:solidFill>
                <a:latin typeface="Arial" charset="0"/>
              </a:rPr>
              <a:t>s Law</a:t>
            </a:r>
          </a:p>
        </p:txBody>
      </p:sp>
      <p:pic>
        <p:nvPicPr>
          <p:cNvPr id="237573" name="Picture 5" descr="moores-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267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4" name="Picture 6" descr="mo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048000" cy="24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457200" y="5029200"/>
            <a:ext cx="3822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smtClean="0">
                <a:solidFill>
                  <a:srgbClr val="000000"/>
                </a:solidFill>
                <a:latin typeface="Arial" charset="0"/>
              </a:rPr>
              <a:t>Microprocessors have become smaller, denser, and more powerful.</a:t>
            </a:r>
          </a:p>
        </p:txBody>
      </p:sp>
      <p:sp>
        <p:nvSpPr>
          <p:cNvPr id="237576" name="Rectangle 8"/>
          <p:cNvSpPr>
            <a:spLocks noChangeArrowheads="1"/>
          </p:cNvSpPr>
          <p:nvPr/>
        </p:nvSpPr>
        <p:spPr bwMode="auto">
          <a:xfrm>
            <a:off x="4800600" y="4267200"/>
            <a:ext cx="4038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sz="2000" b="1" smtClean="0">
                <a:solidFill>
                  <a:srgbClr val="000000"/>
                </a:solidFill>
                <a:latin typeface="Arial" charset="0"/>
              </a:rPr>
              <a:t>Gordon Moore (co-founder of Intel) predicted in 1965 that the transistor density of semiconductor chips would double roughly every 18 months. </a:t>
            </a:r>
          </a:p>
        </p:txBody>
      </p:sp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5257800" y="6248400"/>
            <a:ext cx="2092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Slide source: Jack Dongarra</a:t>
            </a:r>
          </a:p>
        </p:txBody>
      </p:sp>
    </p:spTree>
    <p:extLst>
      <p:ext uri="{BB962C8B-B14F-4D97-AF65-F5344CB8AC3E}">
        <p14:creationId xmlns:p14="http://schemas.microsoft.com/office/powerpoint/2010/main" val="1421100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8116887" cy="368300"/>
          </a:xfrm>
        </p:spPr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Automatic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Parallelism in Modern Machines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931150" cy="3519488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Bit level parallelism</a:t>
            </a:r>
          </a:p>
          <a:p>
            <a:pPr lvl="1"/>
            <a:r>
              <a:rPr lang="en-US" sz="2000"/>
              <a:t>within floating point operations, etc.</a:t>
            </a:r>
          </a:p>
          <a:p>
            <a:r>
              <a:rPr lang="en-US">
                <a:solidFill>
                  <a:srgbClr val="FF0000"/>
                </a:solidFill>
              </a:rPr>
              <a:t>Instruction level parallelism</a:t>
            </a:r>
          </a:p>
          <a:p>
            <a:pPr lvl="1"/>
            <a:r>
              <a:rPr lang="en-US" sz="2000"/>
              <a:t>multiple instructions execute per clock cycle</a:t>
            </a:r>
          </a:p>
          <a:p>
            <a:r>
              <a:rPr lang="en-US">
                <a:solidFill>
                  <a:srgbClr val="FF0000"/>
                </a:solidFill>
              </a:rPr>
              <a:t>Memory system parallelism</a:t>
            </a:r>
          </a:p>
          <a:p>
            <a:pPr lvl="1"/>
            <a:r>
              <a:rPr lang="en-US" sz="2000"/>
              <a:t>overlap of memory operations with computation</a:t>
            </a:r>
          </a:p>
          <a:p>
            <a:r>
              <a:rPr lang="en-US">
                <a:solidFill>
                  <a:srgbClr val="FF0000"/>
                </a:solidFill>
              </a:rPr>
              <a:t>OS parallelism</a:t>
            </a:r>
          </a:p>
          <a:p>
            <a:pPr lvl="1"/>
            <a:r>
              <a:rPr lang="en-US" sz="2000"/>
              <a:t>multiple jobs run in parallel on commodity SMPs</a:t>
            </a:r>
          </a:p>
          <a:p>
            <a:endParaRPr lang="en-US" sz="2800"/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609600" y="5334000"/>
            <a:ext cx="7653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  <a:latin typeface="Times" charset="0"/>
              </a:rPr>
              <a:t>There are limits to all of these -- for very high performance, user must identify, schedule and coordinate parallel tasks</a:t>
            </a:r>
          </a:p>
        </p:txBody>
      </p:sp>
    </p:spTree>
    <p:extLst>
      <p:ext uri="{BB962C8B-B14F-4D97-AF65-F5344CB8AC3E}">
        <p14:creationId xmlns:p14="http://schemas.microsoft.com/office/powerpoint/2010/main" val="244590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1A0FEF"/>
      </a:hlink>
      <a:folHlink>
        <a:srgbClr val="00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stem VT Special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stem VT Special" pitchFamily="4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1A0FEF"/>
      </a:hlink>
      <a:folHlink>
        <a:srgbClr val="0066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ystem VT Spec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ystem VT Spec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12357</TotalTime>
  <Words>1378</Words>
  <Application>Microsoft Macintosh PowerPoint</Application>
  <PresentationFormat>On-screen Show (4:3)</PresentationFormat>
  <Paragraphs>382</Paragraphs>
  <Slides>30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Default Design</vt:lpstr>
      <vt:lpstr>1_Default Design</vt:lpstr>
      <vt:lpstr>2_Default Design</vt:lpstr>
      <vt:lpstr>3_Default Design</vt:lpstr>
      <vt:lpstr>4_Default Design</vt:lpstr>
      <vt:lpstr>Microsoft Excel Chart</vt:lpstr>
      <vt:lpstr>CS 240A Applied Parallel Computing</vt:lpstr>
      <vt:lpstr>Why are we here? </vt:lpstr>
      <vt:lpstr>Course bureacracy</vt:lpstr>
      <vt:lpstr>Homework 1:  Two parts</vt:lpstr>
      <vt:lpstr>PowerPoint Presentation</vt:lpstr>
      <vt:lpstr>Parallel Computers Today</vt:lpstr>
      <vt:lpstr>PowerPoint Presentation</vt:lpstr>
      <vt:lpstr>Technology Trends: Microprocessor Capacity</vt:lpstr>
      <vt:lpstr>“Automatic” Parallelism in Modern Machines</vt:lpstr>
      <vt:lpstr>Number of transistors per processor chip</vt:lpstr>
      <vt:lpstr>Number of transistors per processor chip</vt:lpstr>
      <vt:lpstr>PowerPoint Presentation</vt:lpstr>
      <vt:lpstr>Generic Parallel Machine Architecture</vt:lpstr>
      <vt:lpstr>PowerPoint Presentation</vt:lpstr>
      <vt:lpstr>Triton memory hierarchy: I (Chip level) </vt:lpstr>
      <vt:lpstr>Triton memory hierarchy II (Node level) </vt:lpstr>
      <vt:lpstr>Triton memory hierarchy III (System level) </vt:lpstr>
      <vt:lpstr>One kind of big parallel application</vt:lpstr>
      <vt:lpstr>“The unreasonable effectiveness of mathematics”</vt:lpstr>
      <vt:lpstr>Top 500 List (November 2013)</vt:lpstr>
      <vt:lpstr>Large graphs are everywhere…</vt:lpstr>
      <vt:lpstr>Another kind of big parallel application</vt:lpstr>
      <vt:lpstr>Social network analysis</vt:lpstr>
      <vt:lpstr>An analogy?  </vt:lpstr>
      <vt:lpstr>Node-to-node searches in graphs …</vt:lpstr>
      <vt:lpstr>Graph 500 List (November 2013)</vt:lpstr>
      <vt:lpstr>Floating-Point vs. Graphs, November 2013</vt:lpstr>
      <vt:lpstr>Floating-Point vs. Graphs, November 2013</vt:lpstr>
      <vt:lpstr>Course bureacracy</vt:lpstr>
      <vt:lpstr>Homework 1:  Two parts</vt:lpstr>
    </vt:vector>
  </TitlesOfParts>
  <Company>PARC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Support-Graph Preconditioning</dc:title>
  <dc:creator>John R. Gilbert</dc:creator>
  <cp:lastModifiedBy>John Gilbert</cp:lastModifiedBy>
  <cp:revision>547</cp:revision>
  <cp:lastPrinted>1999-10-20T00:13:40Z</cp:lastPrinted>
  <dcterms:created xsi:type="dcterms:W3CDTF">1998-10-05T22:15:03Z</dcterms:created>
  <dcterms:modified xsi:type="dcterms:W3CDTF">2014-01-07T21:39:32Z</dcterms:modified>
</cp:coreProperties>
</file>