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74" r:id="rId3"/>
    <p:sldId id="301" r:id="rId4"/>
    <p:sldId id="287" r:id="rId5"/>
    <p:sldId id="303" r:id="rId6"/>
    <p:sldId id="257" r:id="rId7"/>
    <p:sldId id="260" r:id="rId8"/>
    <p:sldId id="275" r:id="rId9"/>
    <p:sldId id="276" r:id="rId10"/>
    <p:sldId id="277" r:id="rId11"/>
    <p:sldId id="271" r:id="rId12"/>
    <p:sldId id="304" r:id="rId13"/>
    <p:sldId id="266" r:id="rId14"/>
    <p:sldId id="279" r:id="rId15"/>
    <p:sldId id="280" r:id="rId16"/>
    <p:sldId id="283" r:id="rId17"/>
    <p:sldId id="284" r:id="rId18"/>
    <p:sldId id="305" r:id="rId19"/>
    <p:sldId id="307" r:id="rId20"/>
    <p:sldId id="291" r:id="rId21"/>
    <p:sldId id="292" r:id="rId22"/>
    <p:sldId id="293" r:id="rId23"/>
    <p:sldId id="294" r:id="rId24"/>
    <p:sldId id="295" r:id="rId25"/>
    <p:sldId id="296" r:id="rId26"/>
    <p:sldId id="302" r:id="rId27"/>
    <p:sldId id="261" r:id="rId28"/>
    <p:sldId id="262" r:id="rId29"/>
    <p:sldId id="263" r:id="rId30"/>
    <p:sldId id="264" r:id="rId31"/>
    <p:sldId id="310" r:id="rId32"/>
    <p:sldId id="311" r:id="rId33"/>
    <p:sldId id="312" r:id="rId34"/>
    <p:sldId id="308" r:id="rId35"/>
    <p:sldId id="309" r:id="rId36"/>
    <p:sldId id="313" r:id="rId37"/>
    <p:sldId id="306" r:id="rId38"/>
    <p:sldId id="31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00" autoAdjust="0"/>
    <p:restoredTop sz="80458" autoAdjust="0"/>
  </p:normalViewPr>
  <p:slideViewPr>
    <p:cSldViewPr snapToObjects="1">
      <p:cViewPr varScale="1">
        <p:scale>
          <a:sx n="132" d="100"/>
          <a:sy n="132" d="100"/>
        </p:scale>
        <p:origin x="-1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49FE-B69B-1D4B-BEC1-C4A83FBD1198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3C86-5BE1-CC4E-ABF9-D889B7D11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URL here and last slide</a:t>
            </a:r>
            <a:r>
              <a:rPr lang="en-US" baseline="0" dirty="0" smtClean="0"/>
              <a:t> (smaller logo)</a:t>
            </a:r>
          </a:p>
          <a:p>
            <a:r>
              <a:rPr lang="en-US" baseline="0" dirty="0" smtClean="0"/>
              <a:t>organizations</a:t>
            </a:r>
          </a:p>
          <a:p>
            <a:r>
              <a:rPr lang="en-US" baseline="0" dirty="0" smtClean="0"/>
              <a:t>UC Santa Barbara, LBNL, Cray, Microsoft, Intel, UCB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OTF cheaper because you don’t have to touch as many edges</a:t>
            </a:r>
            <a:r>
              <a:rPr lang="en-US" baseline="0" dirty="0" smtClean="0"/>
              <a:t> (for a restrictive filter)</a:t>
            </a:r>
          </a:p>
          <a:p>
            <a:r>
              <a:rPr lang="en-US" baseline="0" dirty="0" smtClean="0"/>
              <a:t> - corpus can be huge</a:t>
            </a:r>
          </a:p>
          <a:p>
            <a:r>
              <a:rPr lang="en-US" baseline="0" dirty="0" smtClean="0"/>
              <a:t>OTF saves space required to materialize, but can save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OTF cheaper because you don’t have to touch as many edges</a:t>
            </a:r>
            <a:r>
              <a:rPr lang="en-US" baseline="0" dirty="0" smtClean="0"/>
              <a:t> (for a restrictive filter)</a:t>
            </a:r>
          </a:p>
          <a:p>
            <a:r>
              <a:rPr lang="en-US" baseline="0" dirty="0" smtClean="0"/>
              <a:t> - corpus can be huge</a:t>
            </a:r>
          </a:p>
          <a:p>
            <a:r>
              <a:rPr lang="en-US" baseline="0" dirty="0" smtClean="0"/>
              <a:t>OTF saves space required to materialize, but can save search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traversal algorithms, fewer edges are touched if a small component is isolated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Might not be worth it if materialization cost can be amortized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simulated graph</a:t>
            </a:r>
          </a:p>
          <a:p>
            <a:r>
              <a:rPr lang="en-US" dirty="0" smtClean="0"/>
              <a:t>yellow</a:t>
            </a:r>
            <a:r>
              <a:rPr lang="en-US" baseline="0" dirty="0" smtClean="0"/>
              <a:t> – texts</a:t>
            </a:r>
          </a:p>
          <a:p>
            <a:r>
              <a:rPr lang="en-US" baseline="0" dirty="0" smtClean="0"/>
              <a:t>grey – phone calls</a:t>
            </a:r>
          </a:p>
          <a:p>
            <a:r>
              <a:rPr lang="en-US" baseline="0" dirty="0" smtClean="0"/>
              <a:t>brown – both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red, blue, black</a:t>
            </a:r>
          </a:p>
          <a:p>
            <a:r>
              <a:rPr lang="en-US" baseline="0" dirty="0" smtClean="0"/>
              <a:t>Text Messages and Phone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</a:t>
            </a:r>
            <a:r>
              <a:rPr lang="en-US" baseline="0" dirty="0" smtClean="0"/>
              <a:t> BC is a measure of the importance of a node which is expensive to compute: title: centrality of a node or Importance of a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more slide with motivation, this is a signal processing conference</a:t>
            </a:r>
          </a:p>
          <a:p>
            <a:r>
              <a:rPr lang="en-US" dirty="0" smtClean="0"/>
              <a:t>right at the beginning make distinction between </a:t>
            </a:r>
            <a:r>
              <a:rPr lang="en-US" dirty="0" err="1" smtClean="0"/>
              <a:t>hadoop</a:t>
            </a:r>
            <a:r>
              <a:rPr lang="en-US" dirty="0" smtClean="0"/>
              <a:t> and us (step 1 can be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- tightly coupled</a:t>
            </a:r>
          </a:p>
          <a:p>
            <a:endParaRPr lang="en-US" dirty="0" smtClean="0"/>
          </a:p>
          <a:p>
            <a:r>
              <a:rPr lang="en-US" dirty="0" smtClean="0"/>
              <a:t>mention some domains that use</a:t>
            </a:r>
            <a:r>
              <a:rPr lang="en-US" baseline="0" dirty="0" smtClean="0"/>
              <a:t> KDT</a:t>
            </a:r>
          </a:p>
          <a:p>
            <a:r>
              <a:rPr lang="en-US" baseline="0" dirty="0" smtClean="0"/>
              <a:t> - social scientists, biologists, sensor fusion, target identification,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ym typeface="Wingdings"/>
              </a:rPr>
              <a:t>conceptually </a:t>
            </a:r>
            <a:r>
              <a:rPr lang="en-US" baseline="0" dirty="0" smtClean="0">
                <a:sym typeface="Wingdings"/>
              </a:rPr>
              <a:t>simple: say not thinking about parallel implementation details</a:t>
            </a:r>
          </a:p>
          <a:p>
            <a:r>
              <a:rPr lang="en-US" baseline="0" dirty="0" smtClean="0">
                <a:sym typeface="Wingdings"/>
              </a:rPr>
              <a:t>customizable: want it customizable and the bulk of our talk is about our work to make KDT customizable</a:t>
            </a:r>
          </a:p>
          <a:p>
            <a:r>
              <a:rPr lang="en-US" baseline="0" dirty="0" smtClean="0">
                <a:sym typeface="Wingdings"/>
              </a:rPr>
              <a:t>High performance:</a:t>
            </a:r>
            <a:r>
              <a:rPr lang="en-US" baseline="0" dirty="0" smtClean="0">
                <a:sym typeface="Wingdings"/>
              </a:rPr>
              <a:t> very </a:t>
            </a:r>
            <a:r>
              <a:rPr lang="en-US" baseline="0" dirty="0" smtClean="0">
                <a:sym typeface="Wingdings"/>
              </a:rPr>
              <a:t>large graphs, complex analysis, tightly coupled, big parallel computers (not get answer back right away)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for global graph</a:t>
            </a:r>
            <a:r>
              <a:rPr lang="en-US" baseline="0" dirty="0" smtClean="0"/>
              <a:t> traversals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in a slide with pictures with </a:t>
            </a:r>
            <a:r>
              <a:rPr lang="en-US" baseline="0" dirty="0" err="1" smtClean="0"/>
              <a:t>SpGEMM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SpMV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semiring</a:t>
            </a:r>
            <a:r>
              <a:rPr lang="en-US" baseline="0" dirty="0" smtClean="0"/>
              <a:t> operations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do HPC on large computers on large graphs and the reason we can do that is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I said</a:t>
            </a:r>
            <a:r>
              <a:rPr lang="en-US" baseline="0" dirty="0" smtClean="0"/>
              <a:t> that this process has to be conceptually simple and customizable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BFS</a:t>
            </a:r>
            <a:r>
              <a:rPr lang="en-US" baseline="0" dirty="0" smtClean="0"/>
              <a:t> = Breadth-First Search</a:t>
            </a:r>
          </a:p>
          <a:p>
            <a:r>
              <a:rPr lang="en-US" baseline="0" dirty="0" smtClean="0"/>
              <a:t>no </a:t>
            </a:r>
            <a:r>
              <a:rPr lang="en-US" baseline="0" dirty="0" err="1" smtClean="0"/>
              <a:t>SpMV</a:t>
            </a:r>
            <a:endParaRPr lang="en-US" baseline="0" dirty="0" smtClean="0"/>
          </a:p>
          <a:p>
            <a:r>
              <a:rPr lang="en-US" baseline="0" dirty="0" smtClean="0"/>
              <a:t>Breadth first search with matrix ops</a:t>
            </a:r>
          </a:p>
          <a:p>
            <a:r>
              <a:rPr lang="en-US" baseline="0" dirty="0" smtClean="0"/>
              <a:t>overloaded plus and times to do more complex operations (too much to say KDT allows custom </a:t>
            </a:r>
            <a:r>
              <a:rPr lang="en-US" baseline="0" dirty="0" err="1" smtClean="0"/>
              <a:t>semirings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frontier is jargon – start from a vertex and look at all vertices at distance 1, distance 2,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most of the world calls a “graph”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</a:t>
            </a:r>
            <a:r>
              <a:rPr lang="en-US" dirty="0" err="1" smtClean="0"/>
              <a:t>G.addEFilter</a:t>
            </a:r>
            <a:r>
              <a:rPr lang="en-US" dirty="0" smtClean="0"/>
              <a:t> at the top and more obvious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3C86-5BE1-CC4E-ABF9-D889B7D113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D5A1-8029-6F49-B7A9-AF91D7F3DBF4}" type="datetimeFigureOut">
              <a:rPr lang="en-US" smtClean="0"/>
              <a:pPr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C1F9-30AE-7E40-B739-57CBE29E6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kdt.sourceforge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646631"/>
            <a:ext cx="5334000" cy="2386371"/>
            <a:chOff x="14105468" y="8839199"/>
            <a:chExt cx="5554132" cy="2925851"/>
          </a:xfrm>
        </p:grpSpPr>
        <p:sp>
          <p:nvSpPr>
            <p:cNvPr id="5" name="Oval 4"/>
            <p:cNvSpPr/>
            <p:nvPr/>
          </p:nvSpPr>
          <p:spPr>
            <a:xfrm>
              <a:off x="14105468" y="9004422"/>
              <a:ext cx="4639732" cy="27606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71221" y="8839199"/>
              <a:ext cx="5188379" cy="271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K</a:t>
              </a:r>
              <a:r>
                <a:rPr lang="en-US" sz="4600" dirty="0" smtClean="0"/>
                <a:t>nowledge</a:t>
              </a:r>
            </a:p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D</a:t>
              </a:r>
              <a:r>
                <a:rPr lang="en-US" sz="4600" dirty="0" smtClean="0"/>
                <a:t>iscovery</a:t>
              </a:r>
            </a:p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T</a:t>
              </a:r>
              <a:r>
                <a:rPr lang="en-US" sz="4600" dirty="0" smtClean="0"/>
                <a:t>oolbox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76600" y="4095955"/>
            <a:ext cx="252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hlinkClick r:id="rId3"/>
              </a:rPr>
              <a:t>kdt.sourceforge.net</a:t>
            </a:r>
            <a:endParaRPr lang="en-US" sz="23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03460" y="228600"/>
            <a:ext cx="310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Adam </a:t>
            </a:r>
            <a:r>
              <a:rPr lang="en-US" sz="3600" dirty="0" err="1" smtClean="0"/>
              <a:t>Lugowski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261" y="2590800"/>
            <a:ext cx="148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3. Graph of Clusters</a:t>
            </a:r>
            <a:endParaRPr lang="en-US" sz="2400" dirty="0"/>
          </a:p>
        </p:txBody>
      </p:sp>
      <p:pic>
        <p:nvPicPr>
          <p:cNvPr id="6" name="Picture 5" descr="ToyTest-3-cluste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56315"/>
            <a:ext cx="2664991" cy="308776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109890" flipH="1">
            <a:off x="654566" y="2246390"/>
            <a:ext cx="3091498" cy="2390317"/>
          </a:xfrm>
          <a:prstGeom prst="arc">
            <a:avLst>
              <a:gd name="adj1" fmla="val 13783022"/>
              <a:gd name="adj2" fmla="val 18187759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28266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contract the clusters</a:t>
            </a:r>
          </a:p>
          <a:p>
            <a:r>
              <a:rPr lang="en-US" sz="2400" dirty="0" err="1" smtClean="0"/>
              <a:t>smallG</a:t>
            </a:r>
            <a:r>
              <a:rPr lang="en-US" sz="2400" dirty="0" smtClean="0"/>
              <a:t> = </a:t>
            </a:r>
            <a:r>
              <a:rPr lang="en-US" sz="2400" dirty="0" err="1" smtClean="0"/>
              <a:t>G.contract(clus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9" name="Picture 8" descr="ToyTest-4-contract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3581400"/>
            <a:ext cx="2653601" cy="307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04586"/>
            <a:ext cx="67818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008000"/>
                </a:solidFill>
              </a:rPr>
              <a:t># the variable </a:t>
            </a:r>
            <a:r>
              <a:rPr lang="en-US" sz="2700" i="1" dirty="0" err="1">
                <a:solidFill>
                  <a:srgbClr val="008000"/>
                </a:solidFill>
              </a:rPr>
              <a:t>bigG</a:t>
            </a:r>
            <a:r>
              <a:rPr lang="en-US" sz="2700" i="1" dirty="0">
                <a:solidFill>
                  <a:srgbClr val="008000"/>
                </a:solidFill>
              </a:rPr>
              <a:t> contains the input </a:t>
            </a:r>
            <a:r>
              <a:rPr lang="en-US" sz="2700" i="1" dirty="0" smtClean="0">
                <a:solidFill>
                  <a:srgbClr val="008000"/>
                </a:solidFill>
              </a:rPr>
              <a:t>graph</a:t>
            </a:r>
          </a:p>
          <a:p>
            <a:r>
              <a:rPr lang="en-US" sz="2700" i="1" dirty="0" smtClean="0">
                <a:solidFill>
                  <a:srgbClr val="008000"/>
                </a:solidFill>
              </a:rPr>
              <a:t># </a:t>
            </a:r>
            <a:r>
              <a:rPr lang="en-US" sz="2700" i="1" dirty="0">
                <a:solidFill>
                  <a:srgbClr val="008000"/>
                </a:solidFill>
              </a:rPr>
              <a:t>find and select the giant </a:t>
            </a:r>
            <a:r>
              <a:rPr lang="en-US" sz="2700" i="1" dirty="0" smtClean="0">
                <a:solidFill>
                  <a:srgbClr val="008000"/>
                </a:solidFill>
              </a:rPr>
              <a:t>component</a:t>
            </a:r>
          </a:p>
          <a:p>
            <a:r>
              <a:rPr lang="en-US" sz="2700" dirty="0" smtClean="0"/>
              <a:t>comp </a:t>
            </a:r>
            <a:r>
              <a:rPr lang="en-US" sz="2700" dirty="0"/>
              <a:t>= </a:t>
            </a:r>
            <a:r>
              <a:rPr lang="en-US" sz="2700" dirty="0" err="1"/>
              <a:t>bigG.connComp</a:t>
            </a:r>
            <a:r>
              <a:rPr lang="en-US" sz="2700" dirty="0"/>
              <a:t>(</a:t>
            </a:r>
            <a:r>
              <a:rPr lang="en-US" sz="2700" dirty="0" smtClean="0"/>
              <a:t>)</a:t>
            </a:r>
          </a:p>
          <a:p>
            <a:r>
              <a:rPr lang="en-US" sz="2700" dirty="0" err="1" smtClean="0"/>
              <a:t>giantComp</a:t>
            </a:r>
            <a:r>
              <a:rPr lang="en-US" sz="2700" dirty="0" smtClean="0"/>
              <a:t> </a:t>
            </a:r>
            <a:r>
              <a:rPr lang="en-US" sz="2700" dirty="0"/>
              <a:t>= </a:t>
            </a:r>
            <a:r>
              <a:rPr lang="en-US" sz="2700" dirty="0" err="1"/>
              <a:t>comp.hist().argmax</a:t>
            </a:r>
            <a:r>
              <a:rPr lang="en-US" sz="2700" dirty="0"/>
              <a:t>(</a:t>
            </a:r>
            <a:r>
              <a:rPr lang="en-US" sz="2700" dirty="0" smtClean="0"/>
              <a:t>)</a:t>
            </a:r>
          </a:p>
          <a:p>
            <a:r>
              <a:rPr lang="en-US" sz="2700" dirty="0" smtClean="0"/>
              <a:t>G </a:t>
            </a:r>
            <a:r>
              <a:rPr lang="en-US" sz="2700" dirty="0"/>
              <a:t>= </a:t>
            </a:r>
            <a:r>
              <a:rPr lang="en-US" sz="2700" dirty="0" err="1"/>
              <a:t>bigG.subgraph(comp</a:t>
            </a:r>
            <a:r>
              <a:rPr lang="en-US" sz="2700" dirty="0"/>
              <a:t>==</a:t>
            </a:r>
            <a:r>
              <a:rPr lang="en-US" sz="2700" dirty="0" err="1"/>
              <a:t>giantComp</a:t>
            </a:r>
            <a:r>
              <a:rPr lang="en-US" sz="2700" dirty="0" smtClean="0"/>
              <a:t>)</a:t>
            </a:r>
          </a:p>
          <a:p>
            <a:endParaRPr lang="en-US" sz="2700" dirty="0"/>
          </a:p>
          <a:p>
            <a:r>
              <a:rPr lang="en-US" sz="2700" i="1" dirty="0" smtClean="0">
                <a:solidFill>
                  <a:srgbClr val="008000"/>
                </a:solidFill>
              </a:rPr>
              <a:t># </a:t>
            </a:r>
            <a:r>
              <a:rPr lang="en-US" sz="2700" i="1" dirty="0">
                <a:solidFill>
                  <a:srgbClr val="008000"/>
                </a:solidFill>
              </a:rPr>
              <a:t>cluster the </a:t>
            </a:r>
            <a:r>
              <a:rPr lang="en-US" sz="2700" i="1" dirty="0" smtClean="0">
                <a:solidFill>
                  <a:srgbClr val="008000"/>
                </a:solidFill>
              </a:rPr>
              <a:t>graph</a:t>
            </a:r>
          </a:p>
          <a:p>
            <a:r>
              <a:rPr lang="en-US" sz="2700" dirty="0" err="1" smtClean="0"/>
              <a:t>clus</a:t>
            </a:r>
            <a:r>
              <a:rPr lang="en-US" sz="2700" dirty="0" smtClean="0"/>
              <a:t> </a:t>
            </a:r>
            <a:r>
              <a:rPr lang="en-US" sz="2700" dirty="0"/>
              <a:t>= </a:t>
            </a:r>
            <a:r>
              <a:rPr lang="en-US" sz="2700" dirty="0" err="1"/>
              <a:t>G.cluster(’Markov</a:t>
            </a:r>
            <a:r>
              <a:rPr lang="en-US" sz="2700" dirty="0"/>
              <a:t>’</a:t>
            </a:r>
            <a:r>
              <a:rPr lang="en-US" sz="2700" dirty="0" smtClean="0"/>
              <a:t>)</a:t>
            </a:r>
          </a:p>
          <a:p>
            <a:endParaRPr lang="en-US" sz="2700" dirty="0" smtClean="0"/>
          </a:p>
          <a:p>
            <a:r>
              <a:rPr lang="en-US" sz="2700" i="1" dirty="0" smtClean="0">
                <a:solidFill>
                  <a:srgbClr val="008000"/>
                </a:solidFill>
              </a:rPr>
              <a:t># </a:t>
            </a:r>
            <a:r>
              <a:rPr lang="en-US" sz="2700" i="1" dirty="0">
                <a:solidFill>
                  <a:srgbClr val="008000"/>
                </a:solidFill>
              </a:rPr>
              <a:t>contract the </a:t>
            </a:r>
            <a:r>
              <a:rPr lang="en-US" sz="2700" i="1" dirty="0" smtClean="0">
                <a:solidFill>
                  <a:srgbClr val="008000"/>
                </a:solidFill>
              </a:rPr>
              <a:t>clusters</a:t>
            </a:r>
          </a:p>
          <a:p>
            <a:r>
              <a:rPr lang="en-US" sz="2700" dirty="0" err="1" smtClean="0"/>
              <a:t>smallG</a:t>
            </a:r>
            <a:r>
              <a:rPr lang="en-US" sz="2700" dirty="0" smtClean="0"/>
              <a:t> </a:t>
            </a:r>
            <a:r>
              <a:rPr lang="en-US" sz="2700" dirty="0"/>
              <a:t>= </a:t>
            </a:r>
            <a:r>
              <a:rPr lang="en-US" sz="2700" dirty="0" err="1"/>
              <a:t>G.contract(clus</a:t>
            </a:r>
            <a:r>
              <a:rPr lang="en-US" sz="2700" dirty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workflow KDT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fs_hoppe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750" r="-4750"/>
              <a:stretch>
                <a:fillRect/>
              </a:stretch>
            </p:blipFill>
          </mc:Choice>
          <mc:Fallback>
            <p:blipFill>
              <a:blip r:embed="rId3"/>
              <a:srcRect l="-4750" r="-4750"/>
              <a:stretch>
                <a:fillRect/>
              </a:stretch>
            </p:blipFill>
          </mc:Fallback>
        </mc:AlternateContent>
        <p:spPr>
          <a:xfrm>
            <a:off x="304800" y="1371600"/>
            <a:ext cx="9241020" cy="5082205"/>
          </a:xfrm>
        </p:spPr>
      </p:pic>
      <p:sp>
        <p:nvSpPr>
          <p:cNvPr id="5" name="TextBox 4"/>
          <p:cNvSpPr txBox="1"/>
          <p:nvPr/>
        </p:nvSpPr>
        <p:spPr>
          <a:xfrm>
            <a:off x="1295400" y="416749"/>
            <a:ext cx="6705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BFS on a Scale 29 RMAT graph</a:t>
            </a:r>
          </a:p>
          <a:p>
            <a:pPr algn="ctr"/>
            <a:r>
              <a:rPr lang="en-US" sz="2500" dirty="0" smtClean="0"/>
              <a:t>(500M vertices, 8B edges)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Machine: </a:t>
            </a:r>
            <a:r>
              <a:rPr lang="en-US" dirty="0" err="1" smtClean="0"/>
              <a:t>NERSC’s</a:t>
            </a:r>
            <a:r>
              <a:rPr lang="en-US" dirty="0" smtClean="0"/>
              <a:t> Hopper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82581" y="2469804"/>
          <a:ext cx="2851619" cy="27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4"/>
                <a:gridCol w="407374"/>
                <a:gridCol w="407374"/>
                <a:gridCol w="447115"/>
                <a:gridCol w="367634"/>
                <a:gridCol w="407374"/>
                <a:gridCol w="407374"/>
              </a:tblGrid>
              <a:tr h="3814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8604" y="1828800"/>
            <a:ext cx="443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232310" y="2546010"/>
            <a:ext cx="3621671" cy="2635590"/>
            <a:chOff x="3492" y="591"/>
            <a:chExt cx="2032" cy="1567"/>
          </a:xfrm>
        </p:grpSpPr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37" y="599"/>
              <a:ext cx="22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45" y="591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601" y="194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492" y="121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20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82581" y="2469804"/>
          <a:ext cx="2851619" cy="27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4"/>
                <a:gridCol w="407374"/>
                <a:gridCol w="407374"/>
                <a:gridCol w="447115"/>
                <a:gridCol w="367634"/>
                <a:gridCol w="407374"/>
                <a:gridCol w="407374"/>
              </a:tblGrid>
              <a:tr h="3814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8604" y="1828800"/>
            <a:ext cx="443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310" y="2546010"/>
            <a:ext cx="3621671" cy="2635590"/>
            <a:chOff x="3492" y="591"/>
            <a:chExt cx="2032" cy="156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37" y="599"/>
              <a:ext cx="22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45" y="591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601" y="194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492" y="121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762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4676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91400" y="1828800"/>
            <a:ext cx="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43200" y="5801380"/>
            <a:ext cx="37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 1 from vertex 7</a:t>
            </a: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82581" y="2469804"/>
          <a:ext cx="2851619" cy="27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4"/>
                <a:gridCol w="407374"/>
                <a:gridCol w="407374"/>
                <a:gridCol w="447115"/>
                <a:gridCol w="367634"/>
                <a:gridCol w="407374"/>
                <a:gridCol w="407374"/>
              </a:tblGrid>
              <a:tr h="3814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423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8604" y="1828800"/>
            <a:ext cx="443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310" y="2546010"/>
            <a:ext cx="3621671" cy="2635590"/>
            <a:chOff x="3492" y="591"/>
            <a:chExt cx="2032" cy="156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37" y="599"/>
              <a:ext cx="22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45" y="591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601" y="194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492" y="121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762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4676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91400" y="1828800"/>
            <a:ext cx="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in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346846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×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67403" y="346846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84582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8305800" y="1828800"/>
            <a:ext cx="689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</a:t>
            </a:r>
            <a:r>
              <a:rPr lang="en-US" sz="3200" baseline="-25000" dirty="0" err="1" smtClean="0"/>
              <a:t>out</a:t>
            </a:r>
            <a:endParaRPr lang="en-US" sz="3200" baseline="-25000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2743200" y="5801380"/>
            <a:ext cx="37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 1 from vertex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82581" y="2469804"/>
          <a:ext cx="2851619" cy="27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4"/>
                <a:gridCol w="407374"/>
                <a:gridCol w="407374"/>
                <a:gridCol w="447115"/>
                <a:gridCol w="367634"/>
                <a:gridCol w="407374"/>
                <a:gridCol w="407374"/>
              </a:tblGrid>
              <a:tr h="3814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8604" y="1828800"/>
            <a:ext cx="443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310" y="2546010"/>
            <a:ext cx="3621671" cy="2635590"/>
            <a:chOff x="3492" y="591"/>
            <a:chExt cx="2032" cy="156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37" y="599"/>
              <a:ext cx="22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45" y="591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601" y="194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492" y="121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9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4676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91400" y="1828800"/>
            <a:ext cx="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in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5801380"/>
            <a:ext cx="37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 2 from vertex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82581" y="2469804"/>
          <a:ext cx="2851619" cy="271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4"/>
                <a:gridCol w="407374"/>
                <a:gridCol w="407374"/>
                <a:gridCol w="447115"/>
                <a:gridCol w="367634"/>
                <a:gridCol w="407374"/>
                <a:gridCol w="407374"/>
              </a:tblGrid>
              <a:tr h="38142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 </a:t>
                      </a:r>
                      <a:endParaRPr lang="en-US" sz="1800" dirty="0" smtClean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8604" y="1828800"/>
            <a:ext cx="443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310" y="2546010"/>
            <a:ext cx="3621671" cy="2635590"/>
            <a:chOff x="3492" y="591"/>
            <a:chExt cx="2032" cy="156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bg1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37" y="599"/>
              <a:ext cx="228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545" y="591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601" y="194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492" y="121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bg1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bg1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000090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9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FF0000"/>
            </a:solidFill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4676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391400" y="1828800"/>
            <a:ext cx="5164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in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346846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×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67403" y="346846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8458200" y="2469807"/>
          <a:ext cx="408578" cy="271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78"/>
              </a:tblGrid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8305800" y="1828800"/>
            <a:ext cx="689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</a:t>
            </a:r>
            <a:r>
              <a:rPr lang="en-US" sz="3200" baseline="-25000" dirty="0" err="1" smtClean="0"/>
              <a:t>out</a:t>
            </a:r>
            <a:endParaRPr lang="en-US" sz="3200" baseline="-250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2743200" y="5801380"/>
            <a:ext cx="37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 2 from vertex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41712"/>
            <a:ext cx="96589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initialization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parents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Vec(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self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nvert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(),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-1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, sparse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False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frontier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Vec(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self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nvert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(), sparse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True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err="1" smtClean="0">
                <a:latin typeface="Courier"/>
                <a:ea typeface="Cambria"/>
                <a:cs typeface="Courier"/>
              </a:rPr>
              <a:t>parents[root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]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root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err="1" smtClean="0">
                <a:latin typeface="Courier"/>
                <a:ea typeface="Cambria"/>
                <a:cs typeface="Courier"/>
              </a:rPr>
              <a:t>frontier[root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]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root 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1</a:t>
            </a:r>
            <a:r>
              <a:rPr lang="en-US" sz="2000" i="1" baseline="30000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st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 frontier is just the root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the </a:t>
            </a:r>
            <a:r>
              <a:rPr lang="en-US" sz="2000" i="1" dirty="0" err="1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semiring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 </a:t>
            </a:r>
            <a:r>
              <a:rPr lang="en-US" sz="2000" i="1" dirty="0" err="1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mult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 and add ops simply return the 2</a:t>
            </a:r>
            <a:r>
              <a:rPr lang="en-US" sz="2000" i="1" baseline="30000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nd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 </a:t>
            </a:r>
            <a:r>
              <a:rPr lang="en-US" sz="2000" i="1" dirty="0" err="1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arg</a:t>
            </a:r>
            <a:endParaRPr lang="en-US" sz="2000" i="1" dirty="0" smtClean="0">
              <a:solidFill>
                <a:srgbClr val="408080"/>
              </a:solidFill>
              <a:latin typeface="Courier"/>
              <a:ea typeface="Cambria"/>
              <a:cs typeface="Courier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err="1" smtClean="0">
                <a:latin typeface="Courier"/>
                <a:ea typeface="Cambria"/>
                <a:cs typeface="Courier"/>
              </a:rPr>
              <a:t>semiring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=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sr((</a:t>
            </a:r>
            <a:r>
              <a:rPr lang="en-US" sz="2000" b="1" dirty="0" err="1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lambda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x,y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: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y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), (</a:t>
            </a:r>
            <a:r>
              <a:rPr lang="en-US" sz="2000" b="1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lambda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x,y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: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y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))</a:t>
            </a:r>
            <a:endParaRPr lang="en-US" sz="2000" i="1" dirty="0" smtClean="0">
              <a:solidFill>
                <a:srgbClr val="408080"/>
              </a:solidFill>
              <a:latin typeface="Courier"/>
              <a:ea typeface="Cambria"/>
              <a:cs typeface="Courier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000" i="1" dirty="0" smtClean="0">
              <a:solidFill>
                <a:srgbClr val="408080"/>
              </a:solidFill>
              <a:latin typeface="Courier"/>
              <a:ea typeface="Cambria"/>
              <a:cs typeface="Courier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loop over frontiers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b="1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while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frontier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nnn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()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&gt;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0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: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frontier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spRange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() 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</a:t>
            </a:r>
            <a:r>
              <a:rPr lang="en-US" sz="2000" i="1" dirty="0" err="1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frontier[i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] = </a:t>
            </a:r>
            <a:r>
              <a:rPr lang="en-US" sz="2000" i="1" dirty="0" err="1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i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self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e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SpMV(frontier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,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semiring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semiring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,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inPlace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True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 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remove already discovered vertices from the frontier.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frontier</a:t>
            </a:r>
            <a:r>
              <a:rPr lang="en-US" sz="2000" dirty="0" err="1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.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eWiseApply(parents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, op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lambda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f,p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: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),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           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doOp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lambda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f,p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: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p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-1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),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inPlace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ea typeface="Cambria"/>
                <a:cs typeface="Courier"/>
              </a:rPr>
              <a:t>True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)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i="1" dirty="0" smtClean="0">
                <a:solidFill>
                  <a:srgbClr val="408080"/>
                </a:solidFill>
                <a:latin typeface="Courier"/>
                <a:ea typeface="Cambria"/>
                <a:cs typeface="Courier"/>
              </a:rPr>
              <a:t># update the parents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 smtClean="0">
                <a:latin typeface="Courier"/>
                <a:ea typeface="Cambria"/>
                <a:cs typeface="Courier"/>
              </a:rPr>
              <a:t>    </a:t>
            </a:r>
            <a:r>
              <a:rPr lang="en-US" sz="2000" dirty="0" err="1" smtClean="0">
                <a:latin typeface="Courier"/>
                <a:ea typeface="Cambria"/>
                <a:cs typeface="Courier"/>
              </a:rPr>
              <a:t>parents[frontier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] </a:t>
            </a:r>
            <a:r>
              <a:rPr lang="en-US" sz="2000" dirty="0" smtClean="0">
                <a:solidFill>
                  <a:srgbClr val="666666"/>
                </a:solidFill>
                <a:latin typeface="Courier"/>
                <a:ea typeface="Cambria"/>
                <a:cs typeface="Courier"/>
              </a:rPr>
              <a:t>=</a:t>
            </a:r>
            <a:r>
              <a:rPr lang="en-US" sz="2000" dirty="0" smtClean="0">
                <a:latin typeface="Courier"/>
                <a:ea typeface="Cambria"/>
                <a:cs typeface="Courier"/>
              </a:rPr>
              <a:t> frontier</a:t>
            </a:r>
            <a:endParaRPr lang="en-US" sz="2000" dirty="0" smtClean="0">
              <a:latin typeface="Times New Roman"/>
              <a:ea typeface="Cambria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KDT BFS routine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BFS comparison with PBGL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comparison of KDT and PBGL breadth-first search. The reported numbers are in </a:t>
            </a:r>
            <a:r>
              <a:rPr lang="en-US" dirty="0" err="1" smtClean="0"/>
              <a:t>MegaTEPS</a:t>
            </a:r>
            <a:r>
              <a:rPr lang="en-US" dirty="0" smtClean="0"/>
              <a:t>, or 10</a:t>
            </a:r>
            <a:r>
              <a:rPr lang="en-US" baseline="30000" dirty="0" smtClean="0"/>
              <a:t>6</a:t>
            </a:r>
            <a:r>
              <a:rPr lang="en-US" dirty="0" smtClean="0"/>
              <a:t> traversed edges per second. The graphs are Graph500 RMAT graphs with 2</a:t>
            </a:r>
            <a:r>
              <a:rPr lang="en-US" baseline="30000" dirty="0" smtClean="0"/>
              <a:t>scale</a:t>
            </a:r>
            <a:r>
              <a:rPr lang="en-US" dirty="0" smtClean="0"/>
              <a:t> vertices and 16*2</a:t>
            </a:r>
            <a:r>
              <a:rPr lang="en-US" baseline="30000" dirty="0" smtClean="0"/>
              <a:t>scale</a:t>
            </a:r>
            <a:r>
              <a:rPr lang="en-US" dirty="0" smtClean="0"/>
              <a:t> edges.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97000"/>
          <a:ext cx="7010400" cy="3708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Count</a:t>
                      </a:r>
                    </a:p>
                    <a:p>
                      <a:pPr algn="ctr"/>
                      <a:r>
                        <a:rPr lang="en-US" dirty="0" smtClean="0"/>
                        <a:t>(Machine)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Size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Scale 19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Scale 22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Scale 24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(Neumann)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PBGL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KDT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(Neumann)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PBGL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KDT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(Carver)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PBGL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KDT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237.5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262.0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(Carver)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PBGL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KDT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327.6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473.4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users: Domain Experts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533786" y="1434716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61"/>
          <p:cNvSpPr/>
          <p:nvPr/>
        </p:nvSpPr>
        <p:spPr>
          <a:xfrm>
            <a:off x="533786" y="1807198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65"/>
          <p:cNvSpPr/>
          <p:nvPr/>
        </p:nvSpPr>
        <p:spPr>
          <a:xfrm>
            <a:off x="533786" y="2179680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9"/>
          <p:cNvSpPr/>
          <p:nvPr/>
        </p:nvSpPr>
        <p:spPr>
          <a:xfrm>
            <a:off x="533786" y="2552162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9"/>
          <p:cNvSpPr/>
          <p:nvPr/>
        </p:nvSpPr>
        <p:spPr>
          <a:xfrm>
            <a:off x="533786" y="2924644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93"/>
          <p:cNvSpPr/>
          <p:nvPr/>
        </p:nvSpPr>
        <p:spPr>
          <a:xfrm>
            <a:off x="533786" y="3297126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4"/>
          <p:cNvSpPr/>
          <p:nvPr/>
        </p:nvSpPr>
        <p:spPr>
          <a:xfrm>
            <a:off x="533786" y="3669608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95"/>
          <p:cNvSpPr/>
          <p:nvPr/>
        </p:nvSpPr>
        <p:spPr>
          <a:xfrm>
            <a:off x="533786" y="4042090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96"/>
          <p:cNvSpPr/>
          <p:nvPr/>
        </p:nvSpPr>
        <p:spPr>
          <a:xfrm>
            <a:off x="533786" y="4432383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67186" y="1511297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67186" y="1883779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67186" y="2256261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067186" y="2628743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67186" y="3001225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067186" y="3373707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067186" y="3746189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067186" y="4118671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067186" y="4491152"/>
            <a:ext cx="1231900" cy="153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Magnetic Disk 108"/>
          <p:cNvSpPr/>
          <p:nvPr/>
        </p:nvSpPr>
        <p:spPr>
          <a:xfrm>
            <a:off x="2362586" y="1442771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109"/>
          <p:cNvSpPr/>
          <p:nvPr/>
        </p:nvSpPr>
        <p:spPr>
          <a:xfrm>
            <a:off x="2362586" y="1815253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gnetic Disk 110"/>
          <p:cNvSpPr/>
          <p:nvPr/>
        </p:nvSpPr>
        <p:spPr>
          <a:xfrm>
            <a:off x="2362586" y="2187735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gnetic Disk 111"/>
          <p:cNvSpPr/>
          <p:nvPr/>
        </p:nvSpPr>
        <p:spPr>
          <a:xfrm>
            <a:off x="2362586" y="2560217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gnetic Disk 112"/>
          <p:cNvSpPr/>
          <p:nvPr/>
        </p:nvSpPr>
        <p:spPr>
          <a:xfrm>
            <a:off x="2362586" y="2932699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113"/>
          <p:cNvSpPr/>
          <p:nvPr/>
        </p:nvSpPr>
        <p:spPr>
          <a:xfrm>
            <a:off x="2362586" y="3305181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gnetic Disk 114"/>
          <p:cNvSpPr/>
          <p:nvPr/>
        </p:nvSpPr>
        <p:spPr>
          <a:xfrm>
            <a:off x="2362586" y="4096763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115"/>
          <p:cNvSpPr/>
          <p:nvPr/>
        </p:nvSpPr>
        <p:spPr>
          <a:xfrm>
            <a:off x="2362586" y="4459719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3186" y="1883779"/>
            <a:ext cx="3530973" cy="21663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Magnetic Disk 116"/>
          <p:cNvSpPr/>
          <p:nvPr/>
        </p:nvSpPr>
        <p:spPr>
          <a:xfrm>
            <a:off x="2362586" y="4822676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2" idx="4"/>
          </p:cNvCxnSpPr>
          <p:nvPr/>
        </p:nvCxnSpPr>
        <p:spPr>
          <a:xfrm>
            <a:off x="2819786" y="1595933"/>
            <a:ext cx="381000" cy="744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4"/>
          </p:cNvCxnSpPr>
          <p:nvPr/>
        </p:nvCxnSpPr>
        <p:spPr>
          <a:xfrm>
            <a:off x="2819786" y="1968415"/>
            <a:ext cx="304800" cy="372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4"/>
          </p:cNvCxnSpPr>
          <p:nvPr/>
        </p:nvCxnSpPr>
        <p:spPr>
          <a:xfrm>
            <a:off x="2819786" y="2340897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19786" y="2713379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9786" y="3094379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19786" y="3239023"/>
            <a:ext cx="190500" cy="212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25389" y="3239023"/>
            <a:ext cx="299197" cy="576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828190" y="3239023"/>
            <a:ext cx="372596" cy="1006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828190" y="3239023"/>
            <a:ext cx="448796" cy="134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067561" y="2036941"/>
            <a:ext cx="372596" cy="30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43761" y="218773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H="1">
            <a:off x="4258061" y="2340135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>
            <a:off x="4258061" y="2712617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>
            <a:off x="4258061" y="3093617"/>
            <a:ext cx="190500" cy="2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258061" y="3181111"/>
            <a:ext cx="182096" cy="57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43761" y="3219211"/>
            <a:ext cx="296396" cy="187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17856" y="3297126"/>
            <a:ext cx="1526144" cy="10174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9" name="Isosceles Triangle 48"/>
          <p:cNvSpPr/>
          <p:nvPr/>
        </p:nvSpPr>
        <p:spPr>
          <a:xfrm>
            <a:off x="3361862" y="4234866"/>
            <a:ext cx="2315424" cy="239672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KDT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55733" y="4217619"/>
            <a:ext cx="3022506" cy="2841723"/>
            <a:chOff x="1139528" y="3804794"/>
            <a:chExt cx="2294404" cy="2291073"/>
          </a:xfrm>
        </p:grpSpPr>
        <p:sp>
          <p:nvSpPr>
            <p:cNvPr id="51" name="Isosceles Triangle 50"/>
            <p:cNvSpPr/>
            <p:nvPr/>
          </p:nvSpPr>
          <p:spPr>
            <a:xfrm>
              <a:off x="1208392" y="3804794"/>
              <a:ext cx="2152650" cy="194310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39528" y="4433340"/>
              <a:ext cx="2294404" cy="166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Data</a:t>
              </a:r>
              <a:br>
                <a:rPr lang="en-US" sz="3200" b="1" dirty="0" smtClean="0"/>
              </a:br>
              <a:r>
                <a:rPr lang="en-US" sz="3200" b="1" dirty="0" smtClean="0"/>
                <a:t>filtering</a:t>
              </a:r>
              <a:br>
                <a:rPr lang="en-US" sz="3200" b="1" dirty="0" smtClean="0"/>
              </a:br>
              <a:r>
                <a:rPr lang="en-US" sz="3200" b="1" dirty="0" smtClean="0"/>
                <a:t>technologies</a:t>
              </a:r>
              <a:endParaRPr lang="en-US" sz="3200" b="1" dirty="0"/>
            </a:p>
            <a:p>
              <a:pPr algn="ctr"/>
              <a:endParaRPr lang="en-US" sz="3200" dirty="0"/>
            </a:p>
          </p:txBody>
        </p:sp>
      </p:grpSp>
      <p:sp>
        <p:nvSpPr>
          <p:cNvPr id="53" name="Isosceles Triangle 52"/>
          <p:cNvSpPr/>
          <p:nvPr/>
        </p:nvSpPr>
        <p:spPr>
          <a:xfrm>
            <a:off x="5947916" y="4221457"/>
            <a:ext cx="2719940" cy="241013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Circular Arrow 53"/>
          <p:cNvSpPr/>
          <p:nvPr/>
        </p:nvSpPr>
        <p:spPr>
          <a:xfrm flipH="1" flipV="1">
            <a:off x="4821908" y="3066099"/>
            <a:ext cx="2448289" cy="1366283"/>
          </a:xfrm>
          <a:prstGeom prst="circularArrow">
            <a:avLst>
              <a:gd name="adj1" fmla="val 7845"/>
              <a:gd name="adj2" fmla="val 1026564"/>
              <a:gd name="adj3" fmla="val 20810560"/>
              <a:gd name="adj4" fmla="val 8946996"/>
              <a:gd name="adj5" fmla="val 1592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ircular Arrow 54"/>
          <p:cNvSpPr/>
          <p:nvPr/>
        </p:nvSpPr>
        <p:spPr>
          <a:xfrm flipH="1" flipV="1">
            <a:off x="990986" y="2338121"/>
            <a:ext cx="6626870" cy="2667000"/>
          </a:xfrm>
          <a:prstGeom prst="circularArrow">
            <a:avLst>
              <a:gd name="adj1" fmla="val 3267"/>
              <a:gd name="adj2" fmla="val 476575"/>
              <a:gd name="adj3" fmla="val 21389051"/>
              <a:gd name="adj4" fmla="val 10322896"/>
              <a:gd name="adj5" fmla="val 831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lowchart: Magnetic Disk 67"/>
          <p:cNvSpPr/>
          <p:nvPr/>
        </p:nvSpPr>
        <p:spPr>
          <a:xfrm>
            <a:off x="2362586" y="3700972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817692" y="1453127"/>
            <a:ext cx="1828800" cy="1690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Build input graph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325266" y="1991967"/>
            <a:ext cx="1828800" cy="1690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Analyze graph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80756" y="1739897"/>
            <a:ext cx="1828800" cy="1690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Cull relevant data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20850" y="1741040"/>
            <a:ext cx="1828800" cy="16907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Interpret</a:t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results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Flowchart: Magnetic Disk 68"/>
          <p:cNvSpPr/>
          <p:nvPr/>
        </p:nvSpPr>
        <p:spPr>
          <a:xfrm>
            <a:off x="533786" y="4822676"/>
            <a:ext cx="457200" cy="30632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37012" y="5047736"/>
            <a:ext cx="30225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Graph</a:t>
            </a:r>
            <a:br>
              <a:rPr lang="en-US" sz="3200" b="1" dirty="0" smtClean="0"/>
            </a:br>
            <a:r>
              <a:rPr lang="en-US" sz="3200" b="1" dirty="0" err="1" smtClean="0"/>
              <a:t>viz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engine</a:t>
            </a:r>
            <a:endParaRPr lang="en-US" sz="3200" b="1" dirty="0"/>
          </a:p>
          <a:p>
            <a:pPr algn="ctr"/>
            <a:endParaRPr lang="en-US" sz="3200" dirty="0"/>
          </a:p>
        </p:txBody>
      </p:sp>
      <p:sp>
        <p:nvSpPr>
          <p:cNvPr id="63" name="Oval 62"/>
          <p:cNvSpPr/>
          <p:nvPr/>
        </p:nvSpPr>
        <p:spPr>
          <a:xfrm>
            <a:off x="4949939" y="1624141"/>
            <a:ext cx="577615" cy="577615"/>
          </a:xfrm>
          <a:prstGeom prst="ellipse">
            <a:avLst/>
          </a:prstGeom>
          <a:solidFill>
            <a:srgbClr val="F2DCDB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058376" y="1605640"/>
            <a:ext cx="577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32523"/>
                </a:solidFill>
              </a:rPr>
              <a:t>3</a:t>
            </a:r>
            <a:endParaRPr lang="en-US" sz="3200" dirty="0">
              <a:solidFill>
                <a:srgbClr val="632523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65392" y="1085301"/>
            <a:ext cx="577615" cy="577615"/>
          </a:xfrm>
          <a:prstGeom prst="ellipse">
            <a:avLst/>
          </a:prstGeom>
          <a:solidFill>
            <a:srgbClr val="F2DCDB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573829" y="1066800"/>
            <a:ext cx="577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32523"/>
                </a:solidFill>
              </a:rPr>
              <a:t>2</a:t>
            </a:r>
            <a:endParaRPr lang="en-US" sz="3200" dirty="0">
              <a:solidFill>
                <a:srgbClr val="632523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332625" y="1372071"/>
            <a:ext cx="577615" cy="577615"/>
          </a:xfrm>
          <a:prstGeom prst="ellipse">
            <a:avLst/>
          </a:prstGeom>
          <a:solidFill>
            <a:srgbClr val="F2DCDB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1062" y="1353570"/>
            <a:ext cx="577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32523"/>
                </a:solidFill>
              </a:rPr>
              <a:t>1</a:t>
            </a:r>
            <a:endParaRPr lang="en-US" sz="3200" dirty="0">
              <a:solidFill>
                <a:srgbClr val="632523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082683" y="1390800"/>
            <a:ext cx="577615" cy="577615"/>
          </a:xfrm>
          <a:prstGeom prst="ellipse">
            <a:avLst/>
          </a:prstGeom>
          <a:solidFill>
            <a:srgbClr val="F2DCDB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191120" y="1372299"/>
            <a:ext cx="5778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32523"/>
                </a:solidFill>
              </a:rPr>
              <a:t>4</a:t>
            </a:r>
            <a:endParaRPr lang="en-US" sz="3200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0219" y="2589441"/>
            <a:ext cx="5277427" cy="3763373"/>
            <a:chOff x="3605" y="740"/>
            <a:chExt cx="1764" cy="133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900045" y="5592424"/>
            <a:ext cx="28548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Connectivity only.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823845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+mn-lt"/>
              </a:rPr>
              <a:t>Plain graph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0219" y="2250653"/>
            <a:ext cx="5277427" cy="4102161"/>
            <a:chOff x="3605" y="620"/>
            <a:chExt cx="1764" cy="145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61"/>
            <p:cNvSpPr txBox="1">
              <a:spLocks noChangeArrowheads="1"/>
            </p:cNvSpPr>
            <p:nvPr/>
          </p:nvSpPr>
          <p:spPr bwMode="auto">
            <a:xfrm>
              <a:off x="4008" y="620"/>
              <a:ext cx="290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</a:rPr>
                <a:t>T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,</a:t>
              </a: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 F</a:t>
              </a:r>
              <a:r>
                <a:rPr lang="en-US" sz="1600" b="1" dirty="0" smtClean="0">
                  <a:latin typeface="Arial" charset="0"/>
                </a:rPr>
                <a:t>,</a:t>
              </a:r>
              <a:r>
                <a:rPr lang="en-US" sz="1600" b="1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1600" b="1" dirty="0" smtClean="0">
                  <a:solidFill>
                    <a:srgbClr val="3366FF"/>
                  </a:solidFill>
                  <a:latin typeface="Arial" charset="0"/>
                </a:rPr>
                <a:t>0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972831" y="31666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4312953" y="304800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3048000" y="31666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76200" y="388620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1761351" y="4478185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2544537" y="483956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417353" y="5599244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2376213" y="6124132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3515006" y="4260914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0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4878998" y="4647462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140085" y="47668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0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924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+mn-lt"/>
              </a:rPr>
              <a:t>Edge Attributes (semantic graph) </a:t>
            </a:r>
            <a:endParaRPr lang="en-US" sz="40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67400" y="5223271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Lucida Console"/>
                <a:cs typeface="Lucida Console"/>
              </a:rPr>
              <a:t>class </a:t>
            </a:r>
            <a:r>
              <a:rPr lang="en-US" sz="1700" dirty="0" err="1" smtClean="0">
                <a:latin typeface="Lucida Console"/>
                <a:cs typeface="Lucida Console"/>
              </a:rPr>
              <a:t>edge_attr</a:t>
            </a:r>
            <a:r>
              <a:rPr lang="en-US" sz="1700" dirty="0" smtClean="0">
                <a:latin typeface="Lucida Console"/>
                <a:cs typeface="Lucida Console"/>
              </a:rPr>
              <a:t>:</a:t>
            </a: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isText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isPhoneCall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weight</a:t>
            </a:r>
            <a:endParaRPr lang="en-US" sz="1700" dirty="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2186" y="2804007"/>
            <a:ext cx="5265460" cy="3548807"/>
            <a:chOff x="3609" y="816"/>
            <a:chExt cx="1760" cy="1257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35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33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6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972831" y="31666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4312953" y="304800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3048000" y="31666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76200" y="388620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1761351" y="4478185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2544537" y="483956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417353" y="5599244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2376213" y="6124132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4878998" y="4647462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F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76200" y="76200"/>
            <a:ext cx="58238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Edge Attribute Filter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400" y="5223271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Lucida Console"/>
                <a:cs typeface="Lucida Console"/>
              </a:rPr>
              <a:t>class </a:t>
            </a:r>
            <a:r>
              <a:rPr lang="en-US" sz="1700" dirty="0" err="1" smtClean="0">
                <a:latin typeface="Lucida Console"/>
                <a:cs typeface="Lucida Console"/>
              </a:rPr>
              <a:t>edge_attr</a:t>
            </a:r>
            <a:r>
              <a:rPr lang="en-US" sz="1700" dirty="0" smtClean="0">
                <a:latin typeface="Lucida Console"/>
                <a:cs typeface="Lucida Console"/>
              </a:rPr>
              <a:t>:</a:t>
            </a: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isText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isPhoneCall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weight</a:t>
            </a:r>
            <a:endParaRPr lang="en-US" sz="1700" dirty="0">
              <a:latin typeface="Lucida Console"/>
              <a:cs typeface="Lucida Consol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0" y="126438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Lucida Console"/>
                <a:cs typeface="Lucida Console"/>
              </a:rPr>
              <a:t>G.addEFilter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</a:p>
          <a:p>
            <a:r>
              <a:rPr lang="en-US" sz="2000" dirty="0" smtClean="0">
                <a:latin typeface="Lucida Console"/>
                <a:cs typeface="Lucida Console"/>
              </a:rPr>
              <a:t>lambda </a:t>
            </a:r>
            <a:r>
              <a:rPr lang="en-US" sz="2000" dirty="0" err="1" smtClean="0">
                <a:latin typeface="Lucida Console"/>
                <a:cs typeface="Lucida Console"/>
              </a:rPr>
              <a:t>e</a:t>
            </a:r>
            <a:r>
              <a:rPr lang="en-US" sz="2000" dirty="0" smtClean="0">
                <a:latin typeface="Lucida Console"/>
                <a:cs typeface="Lucida Console"/>
              </a:rPr>
              <a:t>: </a:t>
            </a:r>
            <a:r>
              <a:rPr lang="en-US" sz="2000" dirty="0" err="1" smtClean="0">
                <a:latin typeface="Lucida Console"/>
                <a:cs typeface="Lucida Console"/>
              </a:rPr>
              <a:t>e.weight</a:t>
            </a:r>
            <a:r>
              <a:rPr lang="en-US" sz="2000" dirty="0" smtClean="0">
                <a:latin typeface="Lucida Console"/>
                <a:cs typeface="Lucida Console"/>
              </a:rPr>
              <a:t> &gt;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823845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+mn-lt"/>
              </a:rPr>
              <a:t>Edge Attribute Filter Stack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2186" y="2804007"/>
            <a:ext cx="5265460" cy="3548807"/>
            <a:chOff x="3609" y="816"/>
            <a:chExt cx="1760" cy="1257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39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rgbClr val="BFBFBF"/>
                </a:solidFill>
                <a:round/>
                <a:headEnd/>
                <a:tailEnd type="arrow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FontTx/>
                <a:buNone/>
              </a:pPr>
              <a:endParaRPr lang="en-US"/>
            </a:p>
          </p:txBody>
        </p:sp>
        <p:sp>
          <p:nvSpPr>
            <p:cNvPr id="25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00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867400" y="5223271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Lucida Console"/>
                <a:cs typeface="Lucida Console"/>
              </a:rPr>
              <a:t>class </a:t>
            </a:r>
            <a:r>
              <a:rPr lang="en-US" sz="1700" dirty="0" err="1" smtClean="0">
                <a:latin typeface="Lucida Console"/>
                <a:cs typeface="Lucida Console"/>
              </a:rPr>
              <a:t>edge_attr</a:t>
            </a:r>
            <a:r>
              <a:rPr lang="en-US" sz="1700" dirty="0" smtClean="0">
                <a:latin typeface="Lucida Console"/>
                <a:cs typeface="Lucida Console"/>
              </a:rPr>
              <a:t>:</a:t>
            </a: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isText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</a:t>
            </a:r>
            <a:r>
              <a:rPr lang="en-US" sz="1700" dirty="0" err="1" smtClean="0">
                <a:latin typeface="Lucida Console"/>
                <a:cs typeface="Lucida Console"/>
              </a:rPr>
              <a:t>isPhoneCall</a:t>
            </a:r>
            <a:endParaRPr lang="en-US" sz="1700" dirty="0" smtClean="0">
              <a:latin typeface="Lucida Console"/>
              <a:cs typeface="Lucida Console"/>
            </a:endParaRPr>
          </a:p>
          <a:p>
            <a:r>
              <a:rPr lang="en-US" sz="1700" dirty="0" smtClean="0">
                <a:latin typeface="Lucida Console"/>
                <a:cs typeface="Lucida Console"/>
              </a:rPr>
              <a:t>    weight</a:t>
            </a:r>
            <a:endParaRPr lang="en-US" sz="1700" dirty="0">
              <a:latin typeface="Lucida Console"/>
              <a:cs typeface="Lucida Console"/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972831" y="3166646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76200" y="388620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1761351" y="4478185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2544537" y="4839560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417353" y="5599244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2376213" y="6124132"/>
            <a:ext cx="8686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Arial" charset="0"/>
              </a:rPr>
              <a:t>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en-US" sz="1600" b="1" dirty="0" smtClean="0">
                <a:latin typeface="Arial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53000" y="1264384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Lucida Console"/>
                <a:cs typeface="Lucida Console"/>
              </a:rPr>
              <a:t>G.addEFilter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</a:p>
          <a:p>
            <a:r>
              <a:rPr lang="en-US" sz="2000" dirty="0" smtClean="0">
                <a:latin typeface="Lucida Console"/>
                <a:cs typeface="Lucida Console"/>
              </a:rPr>
              <a:t>lambda </a:t>
            </a:r>
            <a:r>
              <a:rPr lang="en-US" sz="2000" dirty="0" err="1" smtClean="0">
                <a:latin typeface="Lucida Console"/>
                <a:cs typeface="Lucida Console"/>
              </a:rPr>
              <a:t>e</a:t>
            </a:r>
            <a:r>
              <a:rPr lang="en-US" sz="2000" dirty="0" smtClean="0">
                <a:latin typeface="Lucida Console"/>
                <a:cs typeface="Lucida Console"/>
              </a:rPr>
              <a:t>: </a:t>
            </a:r>
            <a:r>
              <a:rPr lang="en-US" sz="2000" dirty="0" err="1" smtClean="0">
                <a:latin typeface="Lucida Console"/>
                <a:cs typeface="Lucida Console"/>
              </a:rPr>
              <a:t>e.weight</a:t>
            </a:r>
            <a:r>
              <a:rPr lang="en-US" sz="2000" dirty="0" smtClean="0">
                <a:latin typeface="Lucida Console"/>
                <a:cs typeface="Lucida Console"/>
              </a:rPr>
              <a:t> &gt; 0)</a:t>
            </a:r>
          </a:p>
          <a:p>
            <a:r>
              <a:rPr lang="en-US" sz="2000" dirty="0" err="1" smtClean="0">
                <a:latin typeface="Lucida Console"/>
                <a:cs typeface="Lucida Console"/>
              </a:rPr>
              <a:t>G.addEFilter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</a:p>
          <a:p>
            <a:r>
              <a:rPr lang="en-US" sz="2000" dirty="0" smtClean="0">
                <a:latin typeface="Lucida Console"/>
                <a:cs typeface="Lucida Console"/>
              </a:rPr>
              <a:t>lambda </a:t>
            </a:r>
            <a:r>
              <a:rPr lang="en-US" sz="2000" dirty="0" err="1" smtClean="0">
                <a:latin typeface="Lucida Console"/>
                <a:cs typeface="Lucida Console"/>
              </a:rPr>
              <a:t>e</a:t>
            </a:r>
            <a:r>
              <a:rPr lang="en-US" sz="2000" dirty="0" smtClean="0">
                <a:latin typeface="Lucida Console"/>
                <a:cs typeface="Lucida Console"/>
              </a:rPr>
              <a:t>: </a:t>
            </a:r>
            <a:r>
              <a:rPr lang="en-US" sz="2000" dirty="0" err="1" smtClean="0">
                <a:latin typeface="Lucida Console"/>
                <a:cs typeface="Lucida Console"/>
              </a:rPr>
              <a:t>e.isPhoneCall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endParaRPr lang="en-US" sz="2000" dirty="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 defined as a unary predicate</a:t>
            </a:r>
          </a:p>
          <a:p>
            <a:pPr lvl="1"/>
            <a:r>
              <a:rPr lang="en-US" dirty="0" smtClean="0"/>
              <a:t>operates on edge or vertex </a:t>
            </a:r>
            <a:r>
              <a:rPr lang="en-US" u="sng" dirty="0" smtClean="0"/>
              <a:t>value</a:t>
            </a:r>
          </a:p>
          <a:p>
            <a:pPr lvl="1"/>
            <a:r>
              <a:rPr lang="en-US" dirty="0" smtClean="0"/>
              <a:t>written in Python</a:t>
            </a:r>
          </a:p>
          <a:p>
            <a:pPr lvl="1"/>
            <a:r>
              <a:rPr lang="en-US" dirty="0" smtClean="0"/>
              <a:t>predicates checked in order they were added</a:t>
            </a:r>
          </a:p>
          <a:p>
            <a:r>
              <a:rPr lang="en-US" dirty="0" smtClean="0"/>
              <a:t>Each KDT object maintains a stack of filter predicates</a:t>
            </a:r>
          </a:p>
          <a:p>
            <a:pPr lvl="1"/>
            <a:r>
              <a:rPr lang="en-US" dirty="0" smtClean="0"/>
              <a:t>all operations respect filter</a:t>
            </a:r>
          </a:p>
          <a:p>
            <a:pPr lvl="2"/>
            <a:r>
              <a:rPr lang="en-US" dirty="0" smtClean="0"/>
              <a:t>enables filter-ignorant algorithm design</a:t>
            </a:r>
          </a:p>
          <a:p>
            <a:pPr lvl="2"/>
            <a:r>
              <a:rPr lang="en-US" dirty="0" smtClean="0"/>
              <a:t>enables algorithm designers to use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filter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On-The-Fly filters</a:t>
            </a:r>
          </a:p>
          <a:p>
            <a:pPr lvl="1"/>
            <a:r>
              <a:rPr lang="en-US" dirty="0" smtClean="0"/>
              <a:t>predicate checked each time an operation touches vertex or edge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Materialized filters</a:t>
            </a:r>
          </a:p>
          <a:p>
            <a:pPr lvl="1"/>
            <a:r>
              <a:rPr lang="en-US" dirty="0" smtClean="0"/>
              <a:t>make copy of graph which excludes filtered elements</a:t>
            </a:r>
          </a:p>
          <a:p>
            <a:pPr lvl="2"/>
            <a:r>
              <a:rPr lang="en-US" dirty="0" smtClean="0"/>
              <a:t>predicate checked only once for each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On-The-Fly filter</a:t>
            </a:r>
            <a:br>
              <a:rPr lang="en-US" dirty="0" smtClean="0"/>
            </a:br>
            <a:r>
              <a:rPr lang="en-US" dirty="0" smtClean="0"/>
              <a:t>vs. Materialized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restrictive filter</a:t>
            </a:r>
            <a:endParaRPr lang="en-US" dirty="0" smtClean="0"/>
          </a:p>
          <a:p>
            <a:pPr lvl="1"/>
            <a:r>
              <a:rPr lang="en-US" dirty="0" smtClean="0"/>
              <a:t>OTF can </a:t>
            </a:r>
            <a:r>
              <a:rPr lang="en-US" dirty="0" smtClean="0"/>
              <a:t>be cheaper since fewer edges are touched</a:t>
            </a:r>
          </a:p>
          <a:p>
            <a:pPr lvl="2"/>
            <a:r>
              <a:rPr lang="en-US" dirty="0" smtClean="0"/>
              <a:t>corpus can be huge, but only traverse small pieces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non-restrictive filter</a:t>
            </a:r>
            <a:endParaRPr lang="en-US" dirty="0" smtClean="0"/>
          </a:p>
          <a:p>
            <a:pPr lvl="1"/>
            <a:r>
              <a:rPr lang="en-US" dirty="0" smtClean="0"/>
              <a:t>OTF Saves </a:t>
            </a:r>
            <a:r>
              <a:rPr lang="en-US" dirty="0" smtClean="0"/>
              <a:t>space (no need to keep two large copies)</a:t>
            </a:r>
            <a:endParaRPr lang="en-US" dirty="0" smtClean="0"/>
          </a:p>
          <a:p>
            <a:pPr lvl="1"/>
            <a:r>
              <a:rPr lang="en-US" dirty="0" smtClean="0"/>
              <a:t>OTF Makes </a:t>
            </a:r>
            <a:r>
              <a:rPr lang="en-US" dirty="0" smtClean="0"/>
              <a:t>each operation more computationally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teredBC-1-original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5764" r="-45764"/>
              <a:stretch>
                <a:fillRect/>
              </a:stretch>
            </p:blipFill>
          </mc:Choice>
          <mc:Fallback>
            <p:blipFill>
              <a:blip r:embed="rId4"/>
              <a:srcRect l="-45764" r="-45764"/>
              <a:stretch>
                <a:fillRect/>
              </a:stretch>
            </p:blipFill>
          </mc:Fallback>
        </mc:AlternateContent>
        <p:spPr>
          <a:xfrm>
            <a:off x="-1447800" y="1600200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texts and phone calls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01174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draw graph</a:t>
            </a:r>
          </a:p>
          <a:p>
            <a:r>
              <a:rPr lang="en-US" sz="2400" dirty="0" err="1" smtClean="0"/>
              <a:t>draw(G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36576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Each edge has this attribute:</a:t>
            </a:r>
            <a:endParaRPr lang="en-US" sz="2400" dirty="0" smtClean="0">
              <a:cs typeface="Lucida Console"/>
            </a:endParaRPr>
          </a:p>
          <a:p>
            <a:r>
              <a:rPr lang="en-US" sz="2400" dirty="0" smtClean="0">
                <a:cs typeface="Lucida Console"/>
              </a:rPr>
              <a:t>class </a:t>
            </a:r>
            <a:r>
              <a:rPr lang="en-US" sz="2400" dirty="0" err="1" smtClean="0">
                <a:cs typeface="Lucida Console"/>
              </a:rPr>
              <a:t>edge_attr</a:t>
            </a:r>
            <a:r>
              <a:rPr lang="en-US" sz="2400" dirty="0" smtClean="0">
                <a:cs typeface="Lucida Console"/>
              </a:rPr>
              <a:t>:</a:t>
            </a:r>
          </a:p>
          <a:p>
            <a:r>
              <a:rPr lang="en-US" sz="2400" dirty="0" smtClean="0">
                <a:cs typeface="Lucida Console"/>
              </a:rPr>
              <a:t>    </a:t>
            </a:r>
            <a:r>
              <a:rPr lang="en-US" sz="2400" dirty="0" err="1" smtClean="0">
                <a:cs typeface="Lucida Console"/>
              </a:rPr>
              <a:t>isText</a:t>
            </a:r>
            <a:endParaRPr lang="en-US" sz="2400" dirty="0" smtClean="0">
              <a:cs typeface="Lucida Console"/>
            </a:endParaRPr>
          </a:p>
          <a:p>
            <a:r>
              <a:rPr lang="en-US" sz="2400" dirty="0" smtClean="0">
                <a:cs typeface="Lucida Console"/>
              </a:rPr>
              <a:t>    </a:t>
            </a:r>
            <a:r>
              <a:rPr lang="en-US" sz="2400" dirty="0" err="1" smtClean="0">
                <a:cs typeface="Lucida Console"/>
              </a:rPr>
              <a:t>isPhoneCall</a:t>
            </a:r>
            <a:endParaRPr lang="en-US" sz="2400" dirty="0" smtClean="0">
              <a:cs typeface="Lucida Console"/>
            </a:endParaRPr>
          </a:p>
          <a:p>
            <a:r>
              <a:rPr lang="en-US" sz="2400" dirty="0" smtClean="0">
                <a:cs typeface="Lucida Console"/>
              </a:rPr>
              <a:t>    weight</a:t>
            </a:r>
            <a:endParaRPr lang="en-US" sz="2400" dirty="0"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pic>
        <p:nvPicPr>
          <p:cNvPr id="4" name="Content Placeholder 3" descr="FilteredBC-2-origBC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5830" r="-45830"/>
              <a:stretch>
                <a:fillRect/>
              </a:stretch>
            </p:blipFill>
          </mc:Choice>
          <mc:Fallback>
            <p:blipFill>
              <a:blip r:embed="rId4"/>
              <a:srcRect l="-45830" r="-45830"/>
              <a:stretch>
                <a:fillRect/>
              </a:stretch>
            </p:blipFill>
          </mc:Fallback>
        </mc:AlternateContent>
        <p:spPr>
          <a:xfrm>
            <a:off x="-14478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0117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bc</a:t>
            </a:r>
            <a:r>
              <a:rPr lang="en-US" sz="2400" dirty="0" smtClean="0"/>
              <a:t> = </a:t>
            </a:r>
            <a:r>
              <a:rPr lang="en-US" sz="2400" dirty="0" err="1" smtClean="0"/>
              <a:t>G.centrality(</a:t>
            </a:r>
            <a:r>
              <a:rPr lang="en-US" sz="2400" dirty="0" err="1" smtClean="0">
                <a:solidFill>
                  <a:srgbClr val="FF0000"/>
                </a:solidFill>
              </a:rPr>
              <a:t>“approxBC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draw graph with node sizes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proportional to BC score</a:t>
            </a:r>
          </a:p>
          <a:p>
            <a:r>
              <a:rPr lang="en-US" sz="2400" dirty="0" err="1" smtClean="0"/>
              <a:t>draw(G</a:t>
            </a:r>
            <a:r>
              <a:rPr lang="en-US" sz="2400" dirty="0" smtClean="0"/>
              <a:t>, </a:t>
            </a:r>
            <a:r>
              <a:rPr lang="en-US" sz="2400" dirty="0" err="1" smtClean="0"/>
              <a:t>bc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 on texts</a:t>
            </a:r>
            <a:endParaRPr lang="en-US" dirty="0"/>
          </a:p>
        </p:txBody>
      </p:sp>
      <p:pic>
        <p:nvPicPr>
          <p:cNvPr id="4" name="Content Placeholder 3" descr="FilteredBC-3-sub1BC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5830" r="-45830"/>
              <a:stretch>
                <a:fillRect/>
              </a:stretch>
            </p:blipFill>
          </mc:Choice>
          <mc:Fallback>
            <p:blipFill>
              <a:blip r:embed="rId4"/>
              <a:srcRect l="-45830" r="-45830"/>
              <a:stretch>
                <a:fillRect/>
              </a:stretch>
            </p:blipFill>
          </mc:Fallback>
        </mc:AlternateContent>
        <p:spPr>
          <a:xfrm>
            <a:off x="-14478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01174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BC only on text edges</a:t>
            </a:r>
          </a:p>
          <a:p>
            <a:r>
              <a:rPr lang="en-US" sz="2400" dirty="0" err="1" smtClean="0"/>
              <a:t>G.addEFilter</a:t>
            </a:r>
            <a:r>
              <a:rPr lang="en-US" sz="2400" dirty="0" smtClean="0"/>
              <a:t>(</a:t>
            </a:r>
          </a:p>
          <a:p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3366FF"/>
                </a:solidFill>
              </a:rPr>
              <a:t>lambda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: </a:t>
            </a:r>
            <a:r>
              <a:rPr lang="en-US" sz="2400" dirty="0" err="1" smtClean="0"/>
              <a:t>e.isText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bc</a:t>
            </a:r>
            <a:r>
              <a:rPr lang="en-US" sz="2400" dirty="0" smtClean="0"/>
              <a:t> = </a:t>
            </a:r>
            <a:r>
              <a:rPr lang="en-US" sz="2400" dirty="0" err="1" smtClean="0"/>
              <a:t>G.centrality(</a:t>
            </a:r>
            <a:r>
              <a:rPr lang="en-US" sz="2400" dirty="0" err="1" smtClean="0">
                <a:solidFill>
                  <a:srgbClr val="FF0000"/>
                </a:solidFill>
              </a:rPr>
              <a:t>“approxBC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draw graph with node sizes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proportional to BC score</a:t>
            </a:r>
          </a:p>
          <a:p>
            <a:r>
              <a:rPr lang="en-US" sz="2400" dirty="0" err="1" smtClean="0"/>
              <a:t>draw(G</a:t>
            </a:r>
            <a:r>
              <a:rPr lang="en-US" sz="2400" dirty="0" smtClean="0"/>
              <a:t>, </a:t>
            </a:r>
            <a:r>
              <a:rPr lang="en-US" sz="2400" dirty="0" err="1" smtClean="0"/>
              <a:t>bc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yworkflo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8187" r="-18187"/>
              <a:stretch>
                <a:fillRect/>
              </a:stretch>
            </p:blipFill>
          </mc:Choice>
          <mc:Fallback>
            <p:blipFill>
              <a:blip r:embed="rId4"/>
              <a:srcRect l="-18187" r="-18187"/>
              <a:stretch>
                <a:fillRect/>
              </a:stretch>
            </p:blipFill>
          </mc:Fallback>
        </mc:AlternateContent>
        <p:spPr>
          <a:xfrm>
            <a:off x="-228600" y="1318535"/>
            <a:ext cx="9795349" cy="538706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 on calls</a:t>
            </a:r>
            <a:endParaRPr lang="en-US" dirty="0"/>
          </a:p>
        </p:txBody>
      </p:sp>
      <p:pic>
        <p:nvPicPr>
          <p:cNvPr id="4" name="Content Placeholder 3" descr="FilteredBC-4-sub2BC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5808" r="-45808"/>
              <a:stretch>
                <a:fillRect/>
              </a:stretch>
            </p:blipFill>
          </mc:Choice>
          <mc:Fallback>
            <p:blipFill>
              <a:blip r:embed="rId3"/>
              <a:srcRect l="-45808" r="-45808"/>
              <a:stretch>
                <a:fillRect/>
              </a:stretch>
            </p:blipFill>
          </mc:Fallback>
        </mc:AlternateContent>
        <p:spPr>
          <a:xfrm>
            <a:off x="-14478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01174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BC only on phone call edges</a:t>
            </a:r>
          </a:p>
          <a:p>
            <a:r>
              <a:rPr lang="en-US" sz="2400" dirty="0" err="1" smtClean="0"/>
              <a:t>G.addEFilter</a:t>
            </a:r>
            <a:r>
              <a:rPr lang="en-US" sz="2400" dirty="0" smtClean="0"/>
              <a:t>(</a:t>
            </a:r>
          </a:p>
          <a:p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3366FF"/>
                </a:solidFill>
              </a:rPr>
              <a:t>lambda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: </a:t>
            </a:r>
            <a:r>
              <a:rPr lang="en-US" sz="2400" dirty="0" err="1" smtClean="0"/>
              <a:t>e.isPhoneCall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bc</a:t>
            </a:r>
            <a:r>
              <a:rPr lang="en-US" sz="2400" dirty="0" smtClean="0"/>
              <a:t> = </a:t>
            </a:r>
            <a:r>
              <a:rPr lang="en-US" sz="2400" dirty="0" err="1" smtClean="0"/>
              <a:t>G.centrality(</a:t>
            </a:r>
            <a:r>
              <a:rPr lang="en-US" sz="2400" dirty="0" err="1" smtClean="0">
                <a:solidFill>
                  <a:srgbClr val="FF0000"/>
                </a:solidFill>
              </a:rPr>
              <a:t>“approxBC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draw graph with node sizes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proportional to BC score</a:t>
            </a:r>
          </a:p>
          <a:p>
            <a:r>
              <a:rPr lang="en-US" sz="2400" dirty="0" err="1" smtClean="0"/>
              <a:t>draw(G</a:t>
            </a:r>
            <a:r>
              <a:rPr lang="en-US" sz="2400" dirty="0" smtClean="0"/>
              <a:t>, </a:t>
            </a:r>
            <a:r>
              <a:rPr lang="en-US" sz="2400" dirty="0" err="1" smtClean="0"/>
              <a:t>bc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SEJITS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458200" cy="3154363"/>
          </a:xfrm>
        </p:spPr>
        <p:txBody>
          <a:bodyPr/>
          <a:lstStyle/>
          <a:p>
            <a:r>
              <a:rPr lang="en-US" dirty="0" smtClean="0"/>
              <a:t>Selective Embedded Just-In-Time Specialization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Take Python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Translate it to equivalent C++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Compile with GCC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Call compiled version instead of Python 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The way to</a:t>
            </a:r>
            <a:r>
              <a:rPr lang="en-US" sz="2400" i="1" dirty="0" smtClean="0"/>
              <a:t> make Python fast </a:t>
            </a:r>
            <a:r>
              <a:rPr lang="en-US" sz="2400" i="1" dirty="0" smtClean="0"/>
              <a:t>is to not use Python.</a:t>
            </a:r>
            <a:endParaRPr lang="en-US" sz="2400" i="1" dirty="0" smtClean="0"/>
          </a:p>
          <a:p>
            <a:r>
              <a:rPr lang="en-US" sz="2400" dirty="0" smtClean="0"/>
              <a:t>-- 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with SEJITS</a:t>
            </a:r>
            <a:endParaRPr lang="en-US" dirty="0"/>
          </a:p>
        </p:txBody>
      </p:sp>
      <p:pic>
        <p:nvPicPr>
          <p:cNvPr id="4" name="Picture 3" descr="hopperscaling_10perc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447800"/>
            <a:ext cx="6754812" cy="423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906869"/>
            <a:ext cx="8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seconds) for a single BFS iteration on Scale 25 RMAT (33M vertices, 500M edges) with 10% of elements passing filter. Machine is </a:t>
            </a:r>
            <a:r>
              <a:rPr lang="en-US" dirty="0" err="1" smtClean="0"/>
              <a:t>NERSC’s</a:t>
            </a:r>
            <a:r>
              <a:rPr lang="en-US" dirty="0" smtClean="0"/>
              <a:t> Hopper.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rasolscaling_10perc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88669" y="1484531"/>
            <a:ext cx="6780543" cy="445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with SEJITS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06869"/>
            <a:ext cx="8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(in seconds) for a single BFS iteration on Scale 23 RMAT (8M vertices, 130M edges) with 10% of elements passing filter. Machine is </a:t>
            </a:r>
            <a:r>
              <a:rPr lang="en-US" dirty="0" err="1" smtClean="0"/>
              <a:t>Mirasol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way to find what your bottleneck is</a:t>
            </a:r>
          </a:p>
          <a:p>
            <a:r>
              <a:rPr lang="en-US" dirty="0" smtClean="0"/>
              <a:t>MEASURE and PLOT potential limiting factors in your exact system and program</a:t>
            </a:r>
          </a:p>
          <a:p>
            <a:pPr lvl="1"/>
            <a:r>
              <a:rPr lang="en-US" dirty="0" smtClean="0"/>
              <a:t>compute power</a:t>
            </a:r>
          </a:p>
          <a:p>
            <a:pPr lvl="1"/>
            <a:r>
              <a:rPr lang="en-US" dirty="0" smtClean="0"/>
              <a:t>RAM stream speed</a:t>
            </a:r>
          </a:p>
          <a:p>
            <a:pPr lvl="1"/>
            <a:r>
              <a:rPr lang="en-US" dirty="0" smtClean="0"/>
              <a:t>RAM random access speed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Your Roofline is the minimum of your plots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KDT + SEJITS Roofline</a:t>
            </a:r>
            <a:endParaRPr lang="en-US" dirty="0"/>
          </a:p>
        </p:txBody>
      </p:sp>
      <p:pic>
        <p:nvPicPr>
          <p:cNvPr id="4" name="Picture 3" descr="roofline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1219200"/>
            <a:ext cx="54864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6578" y="190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</a:p>
          <a:p>
            <a:r>
              <a:rPr lang="en-US" dirty="0" smtClean="0"/>
              <a:t>(limited by DRAM)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036788"/>
            <a:ext cx="189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</a:p>
          <a:p>
            <a:r>
              <a:rPr lang="en-US" dirty="0" smtClean="0"/>
              <a:t>(Compute limited)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1956807">
            <a:off x="7000197" y="4800600"/>
            <a:ext cx="533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177039">
            <a:off x="6939680" y="2627549"/>
            <a:ext cx="533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</a:t>
            </a:r>
            <a:r>
              <a:rPr lang="en-US" dirty="0" err="1" smtClean="0"/>
              <a:t>MapReduce</a:t>
            </a:r>
            <a:r>
              <a:rPr lang="en-US" dirty="0" smtClean="0"/>
              <a:t> any good for graphs?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93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The prospect of the entire graph traversing the cloud fabric for each </a:t>
            </a:r>
            <a:r>
              <a:rPr lang="en-US" sz="3600" i="1" dirty="0" err="1" smtClean="0"/>
              <a:t>MapReduce</a:t>
            </a:r>
            <a:r>
              <a:rPr lang="en-US" sz="3600" i="1" dirty="0" smtClean="0"/>
              <a:t> job is disturbing.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419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Jonathan Cohen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comparison with Pegasus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229600" cy="3352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66800"/>
                <a:gridCol w="1219200"/>
                <a:gridCol w="1524000"/>
                <a:gridCol w="2209800"/>
                <a:gridCol w="2209800"/>
              </a:tblGrid>
              <a:tr h="558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Core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Count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Count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Code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Problem Size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Scale 19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Scale 21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Pegasus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2h 35m 10s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6h 06m 10s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KDT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55s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7m 12s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Pegasus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33m 09s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4h 40m 08s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KDT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13s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 smtClean="0"/>
                        <a:t>1m 34s</a:t>
                      </a:r>
                      <a:endParaRPr lang="en-US" sz="2800" dirty="0"/>
                    </a:p>
                  </a:txBody>
                  <a:tcP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18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comparison of KDT and Pegasus </a:t>
            </a:r>
            <a:r>
              <a:rPr lang="en-US" dirty="0" err="1" smtClean="0"/>
              <a:t>PageRank</a:t>
            </a:r>
            <a:r>
              <a:rPr lang="en-US" dirty="0" smtClean="0"/>
              <a:t> (</a:t>
            </a:r>
            <a:r>
              <a:rPr lang="en-US" dirty="0" err="1" smtClean="0"/>
              <a:t>ε</a:t>
            </a:r>
            <a:r>
              <a:rPr lang="en-US" dirty="0" smtClean="0"/>
              <a:t> = 10</a:t>
            </a:r>
            <a:r>
              <a:rPr lang="en-US" baseline="30000" dirty="0" smtClean="0"/>
              <a:t>−7</a:t>
            </a:r>
            <a:r>
              <a:rPr lang="en-US" dirty="0" smtClean="0"/>
              <a:t>). The graphs are Graph500 RMAT graphs. The machine is Neumann, a 32-core shared memory machine with HDFS mounted in a </a:t>
            </a:r>
            <a:r>
              <a:rPr lang="en-US" dirty="0" err="1" smtClean="0"/>
              <a:t>ramdisk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823598">
            <a:off x="6477000" y="272534"/>
            <a:ext cx="251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MapReduce</a:t>
            </a:r>
            <a:r>
              <a:rPr lang="en-US" sz="2400" dirty="0" smtClean="0"/>
              <a:t>-based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Scalability limit for matrix-matrix multiplication: </a:t>
            </a:r>
            <a:r>
              <a:rPr lang="en-US" sz="3200" dirty="0" err="1" smtClean="0"/>
              <a:t>sqrt(p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 descr="bcsc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8911" y="1303338"/>
            <a:ext cx="6520089" cy="4564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 Traversed Edges Per Second in </a:t>
            </a:r>
            <a:r>
              <a:rPr lang="en-US" dirty="0" err="1" smtClean="0"/>
              <a:t>Betweenness</a:t>
            </a:r>
            <a:r>
              <a:rPr lang="en-US" dirty="0" smtClean="0"/>
              <a:t> Centrality computation. BC algorithm is composed of multiple BFS searches batched together into matrices and using </a:t>
            </a:r>
            <a:r>
              <a:rPr lang="en-US" dirty="0" err="1" smtClean="0"/>
              <a:t>SpGEMM</a:t>
            </a:r>
            <a:r>
              <a:rPr lang="en-US" dirty="0" smtClean="0"/>
              <a:t> for traversals.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908095">
            <a:off x="5953914" y="1365886"/>
            <a:ext cx="1186089" cy="26670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target Domain Experts?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Conceptually simple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Customizable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2237" y="152400"/>
            <a:ext cx="8656963" cy="1371600"/>
            <a:chOff x="29837" y="152400"/>
            <a:chExt cx="8656963" cy="1371600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28600" y="609600"/>
              <a:ext cx="32766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pPr algn="ctr"/>
              <a:r>
                <a:rPr lang="en-US" sz="2800" dirty="0" err="1" smtClean="0"/>
                <a:t>centrality(‘approxBC</a:t>
              </a:r>
              <a:r>
                <a:rPr lang="en-US" sz="2800" dirty="0" smtClean="0"/>
                <a:t>’)</a:t>
              </a:r>
            </a:p>
            <a:p>
              <a:pPr algn="ctr"/>
              <a:r>
                <a:rPr lang="en-US" sz="2800" dirty="0" err="1" smtClean="0"/>
                <a:t>pageRank</a:t>
              </a:r>
              <a:endParaRPr lang="en-US" sz="2800" dirty="0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6629400" y="609600"/>
              <a:ext cx="20574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b"/>
            <a:lstStyle/>
            <a:p>
              <a:pPr algn="ctr" eaLnBrk="1" hangingPunct="1"/>
              <a:r>
                <a:rPr lang="en-US" sz="2800" dirty="0" smtClean="0"/>
                <a:t>. . .</a:t>
              </a:r>
            </a:p>
            <a:p>
              <a:pPr algn="ctr" eaLnBrk="1" hangingPunct="1"/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3733800" y="609600"/>
              <a:ext cx="25908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pPr algn="ctr" eaLnBrk="1" hangingPunct="1"/>
              <a:r>
                <a:rPr lang="en-US" sz="2800" dirty="0"/>
                <a:t>c</a:t>
              </a:r>
              <a:r>
                <a:rPr lang="en-US" sz="2800" dirty="0" smtClean="0"/>
                <a:t>luster(‘Markov’)</a:t>
              </a:r>
            </a:p>
            <a:p>
              <a:pPr algn="ctr" eaLnBrk="1" hangingPunct="1"/>
              <a:r>
                <a:rPr lang="en-US" sz="2800" dirty="0" smtClean="0"/>
                <a:t>contract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37" y="152400"/>
              <a:ext cx="2493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Complex methods</a:t>
              </a:r>
              <a:endParaRPr lang="en-US" sz="2400" b="1" dirty="0"/>
            </a:p>
          </p:txBody>
        </p:sp>
      </p:grpSp>
      <p:grpSp>
        <p:nvGrpSpPr>
          <p:cNvPr id="40" name="Group 20"/>
          <p:cNvGrpSpPr/>
          <p:nvPr/>
        </p:nvGrpSpPr>
        <p:grpSpPr>
          <a:xfrm>
            <a:off x="182237" y="5226993"/>
            <a:ext cx="8809363" cy="1250007"/>
            <a:chOff x="29837" y="5226993"/>
            <a:chExt cx="8809363" cy="1250007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304800" y="5672137"/>
              <a:ext cx="4114800" cy="8048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pPr marL="112713" indent="-112713" eaLnBrk="1" hangingPunct="1">
                <a:buFont typeface="Arial" pitchFamily="34" charset="0"/>
                <a:buChar char="•"/>
              </a:pPr>
              <a:r>
                <a:rPr lang="en-US" sz="2400" dirty="0" err="1" smtClean="0"/>
                <a:t>SpMV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SpMV_SemiRing</a:t>
              </a:r>
              <a:endParaRPr lang="en-US" sz="2400" dirty="0"/>
            </a:p>
            <a:p>
              <a:pPr marL="112713" indent="-112713" eaLnBrk="1" hangingPunct="1">
                <a:buFont typeface="Arial" pitchFamily="34" charset="0"/>
                <a:buChar char="•"/>
              </a:pPr>
              <a:r>
                <a:rPr lang="en-US" sz="2400" dirty="0" err="1" smtClean="0"/>
                <a:t>SpGEMM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SpGEMM_SemiRing</a:t>
              </a:r>
              <a:endParaRPr lang="en-US" sz="2400" dirty="0"/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4572001" y="5672137"/>
              <a:ext cx="4267199" cy="8048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ctr"/>
            <a:lstStyle/>
            <a:p>
              <a:pPr algn="ctr" eaLnBrk="1" hangingPunct="1"/>
              <a:r>
                <a:rPr lang="en-US" sz="2400" dirty="0"/>
                <a:t>S</a:t>
              </a:r>
              <a:r>
                <a:rPr lang="en-US" sz="2400" dirty="0" smtClean="0"/>
                <a:t>parse-matrix classes/methods</a:t>
              </a:r>
            </a:p>
            <a:p>
              <a:pPr algn="ctr" eaLnBrk="1" hangingPunct="1"/>
              <a:r>
                <a:rPr lang="en-US" sz="2000" dirty="0" smtClean="0"/>
                <a:t>(</a:t>
              </a:r>
              <a:r>
                <a:rPr lang="en-US" sz="2000" i="1" dirty="0" smtClean="0"/>
                <a:t>e.g.</a:t>
              </a:r>
              <a:r>
                <a:rPr lang="en-US" sz="2000" dirty="0" smtClean="0"/>
                <a:t>, Apply, </a:t>
              </a:r>
              <a:r>
                <a:rPr lang="en-US" sz="2000" dirty="0" err="1" smtClean="0"/>
                <a:t>EWiseApply</a:t>
              </a:r>
              <a:r>
                <a:rPr lang="en-US" sz="2000" dirty="0" smtClean="0"/>
                <a:t>, Reduce)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837" y="5226993"/>
              <a:ext cx="6192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Underlying infrastructure (Combinatorial BLAS)</a:t>
              </a:r>
              <a:endParaRPr lang="en-US" sz="2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2237" y="1752602"/>
            <a:ext cx="7894963" cy="3245792"/>
            <a:chOff x="29837" y="1752600"/>
            <a:chExt cx="7894963" cy="3245792"/>
          </a:xfrm>
        </p:grpSpPr>
        <p:sp>
          <p:nvSpPr>
            <p:cNvPr id="45" name="TextBox 44"/>
            <p:cNvSpPr txBox="1"/>
            <p:nvPr/>
          </p:nvSpPr>
          <p:spPr>
            <a:xfrm>
              <a:off x="29837" y="1752600"/>
              <a:ext cx="2097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Building blocks</a:t>
              </a:r>
              <a:endParaRPr lang="en-US" sz="2400" b="1" dirty="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010100" y="2209800"/>
              <a:ext cx="2362201" cy="27885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t"/>
            <a:lstStyle/>
            <a:p>
              <a:pPr algn="ctr" eaLnBrk="1" hangingPunct="1"/>
              <a:r>
                <a:rPr lang="en-US" sz="2800" b="1" dirty="0" err="1" smtClean="0"/>
                <a:t>DiGraph</a:t>
              </a:r>
              <a:endParaRPr lang="en-US" sz="2800" b="1" dirty="0" smtClean="0"/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765574" y="2209800"/>
              <a:ext cx="2159225" cy="27885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t"/>
            <a:lstStyle/>
            <a:p>
              <a:pPr algn="ctr" eaLnBrk="1" hangingPunct="1"/>
              <a:r>
                <a:rPr lang="en-US" sz="2800" b="1" dirty="0" err="1" smtClean="0"/>
                <a:t>Vec</a:t>
              </a:r>
              <a:endParaRPr lang="en-US" sz="2400" dirty="0" smtClean="0">
                <a:solidFill>
                  <a:prstClr val="black"/>
                </a:solidFill>
              </a:endParaRP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endParaRPr lang="en-US" sz="24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3479575" y="2209799"/>
              <a:ext cx="2209800" cy="27885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91440" bIns="91440" anchor="t"/>
            <a:lstStyle/>
            <a:p>
              <a:pPr algn="ctr"/>
              <a:r>
                <a:rPr lang="en-US" sz="2800" b="1" dirty="0" smtClean="0"/>
                <a:t>Mat</a:t>
              </a:r>
              <a:endParaRPr lang="en-US" sz="2400" dirty="0" smtClean="0">
                <a:solidFill>
                  <a:prstClr val="black"/>
                </a:solidFill>
              </a:endParaRPr>
            </a:p>
            <a:p>
              <a:pPr algn="ctr"/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0600" y="2744334"/>
              <a:ext cx="2400043" cy="193785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112713" indent="-112713">
                <a:buSzPct val="60000"/>
                <a:buFont typeface="Calibri" pitchFamily="34" charset="0"/>
                <a:buChar char="•"/>
              </a:pPr>
              <a:r>
                <a:rPr lang="en-US" sz="2400" dirty="0" err="1" smtClean="0"/>
                <a:t>bfsTree,neighbor</a:t>
              </a:r>
              <a:endParaRPr lang="en-US" sz="2400" dirty="0" smtClean="0"/>
            </a:p>
            <a:p>
              <a:pPr marL="112713" indent="-112713">
                <a:buSzPct val="60000"/>
                <a:buFont typeface="Calibri" pitchFamily="34" charset="0"/>
                <a:buChar char="•"/>
              </a:pPr>
              <a:r>
                <a:rPr lang="en-US" sz="2400" dirty="0" err="1" smtClean="0"/>
                <a:t>degree,subgraph</a:t>
              </a:r>
              <a:endParaRPr lang="en-US" sz="2400" dirty="0" smtClean="0"/>
            </a:p>
            <a:p>
              <a:pPr marL="112713" indent="-112713">
                <a:buSzPct val="60000"/>
                <a:buFont typeface="Calibri" pitchFamily="34" charset="0"/>
                <a:buChar char="•"/>
              </a:pPr>
              <a:r>
                <a:rPr lang="en-US" sz="2400" dirty="0" err="1" smtClean="0"/>
                <a:t>load,UFget</a:t>
              </a:r>
              <a:endParaRPr lang="en-US" sz="2400" dirty="0" smtClean="0"/>
            </a:p>
            <a:p>
              <a:pPr marL="112713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/>
                <a:t>+, -, sum, scale</a:t>
              </a:r>
            </a:p>
            <a:p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05200" y="2743200"/>
              <a:ext cx="2133600" cy="2209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err="1" smtClean="0">
                  <a:solidFill>
                    <a:prstClr val="black"/>
                  </a:solidFill>
                </a:rPr>
                <a:t>SpMV</a:t>
              </a:r>
              <a:endParaRPr lang="en-US" sz="2400" dirty="0" smtClean="0">
                <a:solidFill>
                  <a:prstClr val="black"/>
                </a:solidFill>
              </a:endParaRP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err="1" smtClean="0">
                  <a:solidFill>
                    <a:prstClr val="black"/>
                  </a:solidFill>
                </a:rPr>
                <a:t>SpGEMM</a:t>
              </a:r>
              <a:endParaRPr lang="en-US" sz="2400" dirty="0" smtClean="0">
                <a:solidFill>
                  <a:prstClr val="black"/>
                </a:solidFill>
              </a:endParaRP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load, eye</a:t>
              </a: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reduce, scale</a:t>
              </a: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+, []</a:t>
              </a:r>
            </a:p>
            <a:p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5000" y="2743200"/>
              <a:ext cx="2209800" cy="22098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max,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norm,sort</a:t>
              </a:r>
              <a:endParaRPr lang="en-US" sz="2400" dirty="0" smtClean="0">
                <a:solidFill>
                  <a:prstClr val="black"/>
                </a:solidFill>
              </a:endParaRP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abs, any, ceil </a:t>
              </a: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range, ones</a:t>
              </a:r>
            </a:p>
            <a:p>
              <a:pPr marL="112713" lvl="0" indent="-112713">
                <a:buSzPct val="60000"/>
                <a:buFont typeface="Calibri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</a:rPr>
                <a:t>+,-,*,/,&gt;,==,&amp;,[]</a:t>
              </a:r>
            </a:p>
            <a:p>
              <a:endParaRPr lang="en-US" sz="2400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905001" y="287157"/>
            <a:ext cx="5638799" cy="1236843"/>
            <a:chOff x="14105468" y="9004422"/>
            <a:chExt cx="5228056" cy="2760628"/>
          </a:xfrm>
        </p:grpSpPr>
        <p:sp>
          <p:nvSpPr>
            <p:cNvPr id="26" name="Oval 25"/>
            <p:cNvSpPr/>
            <p:nvPr/>
          </p:nvSpPr>
          <p:spPr>
            <a:xfrm>
              <a:off x="14105468" y="9004422"/>
              <a:ext cx="4639732" cy="27606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541869" y="9383957"/>
              <a:ext cx="4791655" cy="178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D</a:t>
              </a:r>
              <a:r>
                <a:rPr lang="en-US" sz="4600" dirty="0" smtClean="0">
                  <a:solidFill>
                    <a:srgbClr val="000000"/>
                  </a:solidFill>
                </a:rPr>
                <a:t>omain</a:t>
              </a:r>
              <a:r>
                <a:rPr lang="en-US" sz="4600" dirty="0" smtClean="0">
                  <a:solidFill>
                    <a:srgbClr val="FF0000"/>
                  </a:solidFill>
                </a:rPr>
                <a:t> E</a:t>
              </a:r>
              <a:r>
                <a:rPr lang="en-US" sz="4600" dirty="0" smtClean="0">
                  <a:solidFill>
                    <a:srgbClr val="000000"/>
                  </a:solidFill>
                </a:rPr>
                <a:t>xperts</a:t>
              </a:r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1905000" y="2725557"/>
            <a:ext cx="5472914" cy="1236843"/>
            <a:chOff x="14105467" y="9004418"/>
            <a:chExt cx="5074254" cy="2760627"/>
          </a:xfrm>
        </p:grpSpPr>
        <p:sp>
          <p:nvSpPr>
            <p:cNvPr id="29" name="Oval 28"/>
            <p:cNvSpPr/>
            <p:nvPr/>
          </p:nvSpPr>
          <p:spPr>
            <a:xfrm>
              <a:off x="14105467" y="9004418"/>
              <a:ext cx="4639731" cy="276062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88066" y="9298653"/>
              <a:ext cx="4791655" cy="178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A</a:t>
              </a:r>
              <a:r>
                <a:rPr lang="en-US" sz="4600" dirty="0" smtClean="0">
                  <a:solidFill>
                    <a:srgbClr val="000000"/>
                  </a:solidFill>
                </a:rPr>
                <a:t>lgorithm</a:t>
              </a:r>
              <a:r>
                <a:rPr lang="en-US" sz="4600" dirty="0" smtClean="0">
                  <a:solidFill>
                    <a:srgbClr val="FF0000"/>
                  </a:solidFill>
                </a:rPr>
                <a:t> E</a:t>
              </a:r>
              <a:r>
                <a:rPr lang="en-US" sz="4600" dirty="0" smtClean="0">
                  <a:solidFill>
                    <a:srgbClr val="000000"/>
                  </a:solidFill>
                </a:rPr>
                <a:t>xperts</a:t>
              </a: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1905003" y="5334000"/>
            <a:ext cx="6095998" cy="1236843"/>
            <a:chOff x="14105468" y="9004422"/>
            <a:chExt cx="5651950" cy="2760628"/>
          </a:xfrm>
        </p:grpSpPr>
        <p:sp>
          <p:nvSpPr>
            <p:cNvPr id="32" name="Oval 31"/>
            <p:cNvSpPr/>
            <p:nvPr/>
          </p:nvSpPr>
          <p:spPr>
            <a:xfrm>
              <a:off x="14105468" y="9004422"/>
              <a:ext cx="4639732" cy="27606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965764" y="9383957"/>
              <a:ext cx="4791654" cy="178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dirty="0" smtClean="0">
                  <a:solidFill>
                    <a:srgbClr val="FF0000"/>
                  </a:solidFill>
                </a:rPr>
                <a:t>HPC E</a:t>
              </a:r>
              <a:r>
                <a:rPr lang="en-US" sz="4600" dirty="0" smtClean="0">
                  <a:solidFill>
                    <a:srgbClr val="000000"/>
                  </a:solidFill>
                </a:rPr>
                <a:t>xperts</a:t>
              </a:r>
            </a:p>
          </p:txBody>
        </p:sp>
      </p:grpSp>
      <p:sp>
        <p:nvSpPr>
          <p:cNvPr id="34" name="Up-Down Arrow 33"/>
          <p:cNvSpPr/>
          <p:nvPr/>
        </p:nvSpPr>
        <p:spPr>
          <a:xfrm>
            <a:off x="4191000" y="1600200"/>
            <a:ext cx="457200" cy="99060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4191000" y="4191000"/>
            <a:ext cx="457200" cy="99060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(sparse) adjacency matrices?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59000"/>
          <a:ext cx="8229600" cy="3784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 graph computations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Graphs in the language of linear algebra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driven,</a:t>
                      </a:r>
                      <a:r>
                        <a:rPr lang="en-US" sz="2400" baseline="0" dirty="0" smtClean="0"/>
                        <a:t/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unpredictable communication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Fixed communication patterns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Irregular and unstructured,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poor locality of reference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Operations on matrix</a:t>
                      </a:r>
                      <a:r>
                        <a:rPr lang="en-US" sz="2400" baseline="0" dirty="0" smtClean="0"/>
                        <a:t> blocks exploit memory hierarchy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Fine grained data</a:t>
                      </a:r>
                      <a:r>
                        <a:rPr lang="en-US" sz="2400" baseline="0" dirty="0" smtClean="0"/>
                        <a:t> accesses,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dominated by latency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Coarse grained parallelism,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bandwidth limited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yworkflo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8187" r="-18187"/>
              <a:stretch>
                <a:fillRect/>
              </a:stretch>
            </p:blipFill>
          </mc:Choice>
          <mc:Fallback>
            <p:blipFill>
              <a:blip r:embed="rId4"/>
              <a:srcRect l="-18187" r="-18187"/>
              <a:stretch>
                <a:fillRect/>
              </a:stretch>
            </p:blipFill>
          </mc:Fallback>
        </mc:AlternateContent>
        <p:spPr>
          <a:xfrm>
            <a:off x="-228600" y="1318535"/>
            <a:ext cx="9795349" cy="538706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233215">
            <a:off x="1784731" y="-55030"/>
            <a:ext cx="1524000" cy="2821528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275" y="3323680"/>
            <a:ext cx="165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1. Largest</a:t>
            </a:r>
          </a:p>
          <a:p>
            <a:pPr algn="ctr"/>
            <a:r>
              <a:rPr lang="en-US" sz="2400" dirty="0" smtClean="0"/>
              <a:t>Component</a:t>
            </a:r>
            <a:endParaRPr lang="en-US" sz="2400" dirty="0"/>
          </a:p>
        </p:txBody>
      </p:sp>
      <p:pic>
        <p:nvPicPr>
          <p:cNvPr id="7" name="Picture 6" descr="ToyTest-1-origina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268477"/>
            <a:ext cx="3276599" cy="2709398"/>
          </a:xfrm>
          <a:prstGeom prst="rect">
            <a:avLst/>
          </a:prstGeom>
        </p:spPr>
      </p:pic>
      <p:pic>
        <p:nvPicPr>
          <p:cNvPr id="8" name="Picture 7" descr="ToyTest-2-largestco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3400" y="3594708"/>
            <a:ext cx="2675398" cy="3099824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15043460" flipH="1">
            <a:off x="1540218" y="1867884"/>
            <a:ext cx="3091498" cy="2390317"/>
          </a:xfrm>
          <a:prstGeom prst="arc">
            <a:avLst>
              <a:gd name="adj1" fmla="val 13658185"/>
              <a:gd name="adj2" fmla="val 17564301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1758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</a:rPr>
              <a:t># the variable </a:t>
            </a:r>
            <a:r>
              <a:rPr lang="en-US" sz="2400" i="1" dirty="0" err="1">
                <a:solidFill>
                  <a:srgbClr val="008000"/>
                </a:solidFill>
              </a:rPr>
              <a:t>bigG</a:t>
            </a:r>
            <a:r>
              <a:rPr lang="en-US" sz="2400" i="1" dirty="0">
                <a:solidFill>
                  <a:srgbClr val="008000"/>
                </a:solidFill>
              </a:rPr>
              <a:t> contains the input </a:t>
            </a:r>
            <a:r>
              <a:rPr lang="en-US" sz="2400" i="1" dirty="0" smtClean="0">
                <a:solidFill>
                  <a:srgbClr val="008000"/>
                </a:solidFill>
              </a:rPr>
              <a:t>graph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# </a:t>
            </a:r>
            <a:r>
              <a:rPr lang="en-US" sz="2400" i="1" dirty="0">
                <a:solidFill>
                  <a:srgbClr val="008000"/>
                </a:solidFill>
              </a:rPr>
              <a:t>find and select the giant </a:t>
            </a:r>
            <a:r>
              <a:rPr lang="en-US" sz="2400" i="1" dirty="0" smtClean="0">
                <a:solidFill>
                  <a:srgbClr val="008000"/>
                </a:solidFill>
              </a:rPr>
              <a:t>component</a:t>
            </a:r>
          </a:p>
          <a:p>
            <a:r>
              <a:rPr lang="en-US" sz="2400" dirty="0" smtClean="0"/>
              <a:t>comp </a:t>
            </a:r>
            <a:r>
              <a:rPr lang="en-US" sz="2400" dirty="0"/>
              <a:t>= </a:t>
            </a:r>
            <a:r>
              <a:rPr lang="en-US" sz="2400" dirty="0" err="1"/>
              <a:t>bigG.connComp</a:t>
            </a:r>
            <a:r>
              <a:rPr lang="en-US" sz="2400" dirty="0"/>
              <a:t>(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giantComp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comp.hist().argmax</a:t>
            </a:r>
            <a:r>
              <a:rPr lang="en-US" sz="2400" dirty="0"/>
              <a:t>(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 </a:t>
            </a:r>
            <a:r>
              <a:rPr lang="en-US" sz="2400" dirty="0"/>
              <a:t>= </a:t>
            </a:r>
            <a:r>
              <a:rPr lang="en-US" sz="2400" dirty="0" err="1"/>
              <a:t>bigG.subgraph(comp</a:t>
            </a:r>
            <a:r>
              <a:rPr lang="en-US" sz="2400" dirty="0"/>
              <a:t>==</a:t>
            </a:r>
            <a:r>
              <a:rPr lang="en-US" sz="2400" dirty="0" err="1"/>
              <a:t>giantComp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261" y="2590800"/>
            <a:ext cx="143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2. Markov</a:t>
            </a:r>
          </a:p>
          <a:p>
            <a:pPr algn="ctr"/>
            <a:r>
              <a:rPr lang="en-US" sz="2400" dirty="0" smtClean="0"/>
              <a:t>Clustering</a:t>
            </a:r>
            <a:endParaRPr lang="en-US" sz="2400" dirty="0"/>
          </a:p>
        </p:txBody>
      </p:sp>
      <p:pic>
        <p:nvPicPr>
          <p:cNvPr id="5" name="Picture 4" descr="ToyTest-2-largestco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2602" y="50288"/>
            <a:ext cx="2675398" cy="3099824"/>
          </a:xfrm>
          <a:prstGeom prst="rect">
            <a:avLst/>
          </a:prstGeom>
        </p:spPr>
      </p:pic>
      <p:pic>
        <p:nvPicPr>
          <p:cNvPr id="6" name="Picture 5" descr="ToyTest-3-cluste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" y="3581400"/>
            <a:ext cx="2664991" cy="308776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109890" flipH="1">
            <a:off x="654566" y="2246390"/>
            <a:ext cx="3091498" cy="2390317"/>
          </a:xfrm>
          <a:prstGeom prst="arc">
            <a:avLst>
              <a:gd name="adj1" fmla="val 13783022"/>
              <a:gd name="adj2" fmla="val 18187759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28266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# cluster the graph</a:t>
            </a:r>
          </a:p>
          <a:p>
            <a:r>
              <a:rPr lang="en-US" sz="2400" dirty="0" err="1" smtClean="0"/>
              <a:t>clus</a:t>
            </a:r>
            <a:r>
              <a:rPr lang="en-US" sz="2400" dirty="0" smtClean="0"/>
              <a:t> = </a:t>
            </a:r>
            <a:r>
              <a:rPr lang="en-US" sz="2400" dirty="0" err="1" smtClean="0"/>
              <a:t>G.cluster(’Markov</a:t>
            </a:r>
            <a:r>
              <a:rPr lang="en-US" sz="2400" dirty="0" smtClean="0"/>
              <a:t>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19580</TotalTime>
  <Words>2266</Words>
  <Application>Microsoft Macintosh PowerPoint</Application>
  <PresentationFormat>On-screen Show (4:3)</PresentationFormat>
  <Paragraphs>664</Paragraphs>
  <Slides>38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Our users: Domain Experts</vt:lpstr>
      <vt:lpstr>Example workflow</vt:lpstr>
      <vt:lpstr>How to target Domain Experts?</vt:lpstr>
      <vt:lpstr>Slide 5</vt:lpstr>
      <vt:lpstr>Why (sparse) adjacency matrices?</vt:lpstr>
      <vt:lpstr>Example workflow</vt:lpstr>
      <vt:lpstr>Slide 8</vt:lpstr>
      <vt:lpstr>Slide 9</vt:lpstr>
      <vt:lpstr>Slide 10</vt:lpstr>
      <vt:lpstr>Example workflow KDT code</vt:lpstr>
      <vt:lpstr>Slide 12</vt:lpstr>
      <vt:lpstr>Breadth-First Search</vt:lpstr>
      <vt:lpstr>Breadth-First Search</vt:lpstr>
      <vt:lpstr>Breadth-First Search</vt:lpstr>
      <vt:lpstr>Breadth-First Search</vt:lpstr>
      <vt:lpstr>Breadth-First Search</vt:lpstr>
      <vt:lpstr>KDT BFS routine</vt:lpstr>
      <vt:lpstr>BFS comparison with PBGL</vt:lpstr>
      <vt:lpstr>Plain graph</vt:lpstr>
      <vt:lpstr>Edge Attributes (semantic graph) </vt:lpstr>
      <vt:lpstr>Slide 22</vt:lpstr>
      <vt:lpstr>Edge Attribute Filter Stack</vt:lpstr>
      <vt:lpstr>Filter implementation details</vt:lpstr>
      <vt:lpstr>Two filter modes</vt:lpstr>
      <vt:lpstr>Performance of On-The-Fly filter vs. Materialized filter</vt:lpstr>
      <vt:lpstr>texts and phone calls</vt:lpstr>
      <vt:lpstr>Betweenness Centrality</vt:lpstr>
      <vt:lpstr>Betweenness Centrality on texts</vt:lpstr>
      <vt:lpstr>Betweenness Centrality on calls</vt:lpstr>
      <vt:lpstr>SEJITS</vt:lpstr>
      <vt:lpstr>BFS with SEJITS</vt:lpstr>
      <vt:lpstr>BFS with SEJITS</vt:lpstr>
      <vt:lpstr>Roofline</vt:lpstr>
      <vt:lpstr>KDT + SEJITS Roofline</vt:lpstr>
      <vt:lpstr>Is MapReduce any good for graphs?</vt:lpstr>
      <vt:lpstr>PageRank comparison with Pegasus</vt:lpstr>
      <vt:lpstr>A Scalability limit for matrix-matrix multiplication: sqrt(p)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KDT</dc:title>
  <dc:creator>Office 2004 Test Drive User</dc:creator>
  <cp:lastModifiedBy>Office 2004 Test Drive User</cp:lastModifiedBy>
  <cp:revision>67</cp:revision>
  <dcterms:created xsi:type="dcterms:W3CDTF">2012-05-22T06:28:48Z</dcterms:created>
  <dcterms:modified xsi:type="dcterms:W3CDTF">2012-05-22T08:27:58Z</dcterms:modified>
</cp:coreProperties>
</file>