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483" r:id="rId2"/>
    <p:sldId id="535" r:id="rId3"/>
    <p:sldId id="538" r:id="rId4"/>
    <p:sldId id="537" r:id="rId5"/>
    <p:sldId id="511" r:id="rId6"/>
    <p:sldId id="512" r:id="rId7"/>
    <p:sldId id="536" r:id="rId8"/>
    <p:sldId id="534" r:id="rId9"/>
  </p:sldIdLst>
  <p:sldSz cx="9144000" cy="6858000" type="screen4x3"/>
  <p:notesSz cx="68834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System VT Spec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75DCF"/>
    <a:srgbClr val="969696"/>
    <a:srgbClr val="00D200"/>
    <a:srgbClr val="021FAE"/>
    <a:srgbClr val="33CC33"/>
    <a:srgbClr val="66FF66"/>
    <a:srgbClr val="659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9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5938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405938"/>
            <a:ext cx="298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6D84F66E-2151-6E47-B4F5-BE4AC3D05F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2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defTabSz="9334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algn="r" defTabSz="9334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678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05350"/>
            <a:ext cx="5048250" cy="445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829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defTabSz="933450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410700"/>
            <a:ext cx="298291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algn="r" defTabSz="933450">
              <a:defRPr sz="1300">
                <a:latin typeface="Times New Roman" charset="0"/>
              </a:defRPr>
            </a:lvl1pPr>
          </a:lstStyle>
          <a:p>
            <a:fld id="{BDEB3AE4-A7F6-184B-AACD-4BC29713B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23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r>
              <a:rPr lang="en-US" sz="1300">
                <a:latin typeface="Times New Roman" charset="0"/>
              </a:rPr>
              <a:t>CS267 Lecture 2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System VT Special" charset="0"/>
                <a:ea typeface="ＭＳ Ｐゴシック" charset="0"/>
              </a:defRPr>
            </a:lvl9pPr>
          </a:lstStyle>
          <a:p>
            <a:fld id="{D106032C-3368-1D49-997B-65B3FA0D2BF4}" type="slidenum">
              <a:rPr lang="en-US" sz="1300">
                <a:latin typeface="Times New Roman" charset="0"/>
              </a:rPr>
              <a:pPr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642938"/>
            <a:ext cx="4913313" cy="3686175"/>
          </a:xfrm>
          <a:ln w="12700" cap="flat">
            <a:solidFill>
              <a:schemeClr val="tx1"/>
            </a:solidFill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7351" tIns="49500" rIns="97351" bIns="4950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EA1E22B-7C2E-164E-900E-AE68510AEC05}" type="datetime1">
              <a:rPr lang="en-US" sz="1300">
                <a:latin typeface="Times New Roman" charset="0"/>
              </a:rPr>
              <a:pPr/>
              <a:t>3/3/14</a:t>
            </a:fld>
            <a:endParaRPr lang="en-US" sz="1300">
              <a:latin typeface="Times New Roman" charset="0"/>
            </a:endParaRP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300">
                <a:latin typeface="Times New Roman" charset="0"/>
              </a:rPr>
              <a:t>CS267, Yelick</a:t>
            </a:r>
          </a:p>
        </p:txBody>
      </p:sp>
      <p:sp>
        <p:nvSpPr>
          <p:cNvPr id="6758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072DE29-F29D-3241-A44E-0D059EE047B7}" type="slidenum">
              <a:rPr lang="en-US" sz="1300">
                <a:latin typeface="Times New Roman" charset="0"/>
              </a:rPr>
              <a:pPr/>
              <a:t>4</a:t>
            </a:fld>
            <a:endParaRPr lang="en-US" sz="1300">
              <a:latin typeface="Times New Roman" charset="0"/>
            </a:endParaRPr>
          </a:p>
        </p:txBody>
      </p:sp>
      <p:sp>
        <p:nvSpPr>
          <p:cNvPr id="67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So a 1-ply neighborhood is a set of non-intersecting disks</a:t>
            </a:r>
          </a:p>
          <a:p>
            <a:r>
              <a:rPr lang="en-US">
                <a:latin typeface="Times" charset="0"/>
              </a:rPr>
              <a:t>      a 2-ply neighborhood has disk intersections of no more than 2 disks each</a:t>
            </a:r>
          </a:p>
          <a:p>
            <a:r>
              <a:rPr lang="en-US">
                <a:latin typeface="Times" charset="0"/>
              </a:rPr>
              <a:t>An (alpha, 1) overlap graph has a set of non-overlapping disks</a:t>
            </a:r>
          </a:p>
          <a:p>
            <a:r>
              <a:rPr lang="en-US">
                <a:latin typeface="Times" charset="0"/>
              </a:rPr>
              <a:t>    if we grow a disks by more than alpha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right algorithm depends</a:t>
            </a:r>
            <a:r>
              <a:rPr lang="en-US" baseline="0" dirty="0" smtClean="0"/>
              <a:t> on the input graph characteristics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9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3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25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9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8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7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53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78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48982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24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6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–"/>
        <a:defRPr sz="14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762000"/>
            <a:ext cx="6400800" cy="4648200"/>
          </a:xfrm>
        </p:spPr>
        <p:txBody>
          <a:bodyPr wrap="none"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CS240A: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Measurements of Graphs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slides under construction – </a:t>
            </a:r>
            <a:b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see the </a:t>
            </a:r>
            <a:r>
              <a:rPr lang="en-US" sz="24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Matlab</a:t>
            </a: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transcript for </a:t>
            </a:r>
            <a:b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what I actually did in class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Some classes of graphs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685800"/>
            <a:ext cx="9525000" cy="61722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Classifications of graphs:</a:t>
            </a:r>
          </a:p>
          <a:p>
            <a:pPr lvl="1"/>
            <a:r>
              <a:rPr lang="en-US" sz="2000" dirty="0">
                <a:latin typeface="Arial" charset="0"/>
              </a:rPr>
              <a:t>Planar </a:t>
            </a:r>
            <a:r>
              <a:rPr lang="en-US" sz="2000" dirty="0" smtClean="0">
                <a:latin typeface="Arial" charset="0"/>
              </a:rPr>
              <a:t>graphs (</a:t>
            </a:r>
            <a:r>
              <a:rPr lang="en-US" sz="2000" dirty="0" err="1" smtClean="0">
                <a:latin typeface="Arial" charset="0"/>
              </a:rPr>
              <a:t>drawable</a:t>
            </a:r>
            <a:r>
              <a:rPr lang="en-US" sz="2000" dirty="0" smtClean="0">
                <a:latin typeface="Arial" charset="0"/>
              </a:rPr>
              <a:t> without crossing edges)</a:t>
            </a:r>
            <a:endParaRPr lang="en-US" sz="2000" dirty="0">
              <a:latin typeface="Arial" charset="0"/>
            </a:endParaRPr>
          </a:p>
          <a:p>
            <a:pPr lvl="1"/>
            <a:r>
              <a:rPr lang="en-US" sz="2000" dirty="0">
                <a:latin typeface="Arial" charset="0"/>
              </a:rPr>
              <a:t>Overlap </a:t>
            </a:r>
            <a:r>
              <a:rPr lang="en-US" sz="2000" dirty="0" smtClean="0">
                <a:latin typeface="Arial" charset="0"/>
              </a:rPr>
              <a:t>graphs (physical locality)</a:t>
            </a:r>
            <a:endParaRPr lang="en-US" sz="2000" dirty="0">
              <a:latin typeface="Arial" charset="0"/>
            </a:endParaRPr>
          </a:p>
          <a:p>
            <a:pPr lvl="1"/>
            <a:r>
              <a:rPr lang="en-US" sz="2000" dirty="0" smtClean="0">
                <a:latin typeface="Arial" charset="0"/>
              </a:rPr>
              <a:t>Power-law graphs (</a:t>
            </a:r>
            <a:r>
              <a:rPr lang="en-US" sz="2000" dirty="0" err="1" smtClean="0">
                <a:latin typeface="Arial" charset="0"/>
              </a:rPr>
              <a:t>hist</a:t>
            </a:r>
            <a:r>
              <a:rPr lang="en-US" sz="2000" dirty="0" smtClean="0">
                <a:latin typeface="Arial" charset="0"/>
              </a:rPr>
              <a:t>(</a:t>
            </a:r>
            <a:r>
              <a:rPr lang="en-US" sz="2000" dirty="0" err="1" smtClean="0">
                <a:latin typeface="Arial" charset="0"/>
              </a:rPr>
              <a:t>vtx</a:t>
            </a:r>
            <a:r>
              <a:rPr lang="en-US" sz="2000" dirty="0" smtClean="0">
                <a:latin typeface="Arial" charset="0"/>
              </a:rPr>
              <a:t> degree d) ~ d</a:t>
            </a:r>
            <a:r>
              <a:rPr lang="en-US" sz="2800" baseline="30000" dirty="0" smtClean="0">
                <a:latin typeface="Arial" charset="0"/>
              </a:rPr>
              <a:t>-β</a:t>
            </a:r>
            <a:r>
              <a:rPr lang="en-US" sz="2000" dirty="0" smtClean="0">
                <a:latin typeface="Arial" charset="0"/>
              </a:rPr>
              <a:t> for </a:t>
            </a:r>
            <a:r>
              <a:rPr lang="en-US" sz="2000" dirty="0">
                <a:latin typeface="Arial" charset="0"/>
              </a:rPr>
              <a:t>some </a:t>
            </a:r>
            <a:r>
              <a:rPr lang="en-US" sz="2000" dirty="0" smtClean="0">
                <a:latin typeface="Arial" charset="0"/>
              </a:rPr>
              <a:t>β &gt; 0)</a:t>
            </a:r>
          </a:p>
          <a:p>
            <a:pPr lvl="1"/>
            <a:r>
              <a:rPr lang="en-US" sz="2000" dirty="0" smtClean="0">
                <a:latin typeface="Arial" charset="0"/>
              </a:rPr>
              <a:t>Small-world graphs (small diameter, large cluster coefficient)</a:t>
            </a:r>
          </a:p>
          <a:p>
            <a:pPr lvl="8"/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Generators for classes of graphs:</a:t>
            </a:r>
          </a:p>
          <a:p>
            <a:pPr lvl="1"/>
            <a:r>
              <a:rPr lang="en-US" sz="2000" dirty="0" err="1" smtClean="0">
                <a:latin typeface="Arial" charset="0"/>
              </a:rPr>
              <a:t>Erdos</a:t>
            </a:r>
            <a:r>
              <a:rPr lang="en-US" sz="2000" dirty="0" err="1">
                <a:latin typeface="Arial" charset="0"/>
              </a:rPr>
              <a:t>-</a:t>
            </a:r>
            <a:r>
              <a:rPr lang="en-US" sz="2000" dirty="0" err="1" smtClean="0">
                <a:latin typeface="Arial" charset="0"/>
              </a:rPr>
              <a:t>Renyi</a:t>
            </a:r>
            <a:r>
              <a:rPr lang="en-US" sz="2000" dirty="0" smtClean="0">
                <a:latin typeface="Arial" charset="0"/>
              </a:rPr>
              <a:t> (flat) random graphs:  </a:t>
            </a:r>
            <a:r>
              <a:rPr lang="en-US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sprandsym.m</a:t>
            </a:r>
            <a:endParaRPr lang="en-US" sz="2000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1"/>
            <a:r>
              <a:rPr lang="en-US" sz="2000" dirty="0" smtClean="0">
                <a:latin typeface="Arial" charset="0"/>
              </a:rPr>
              <a:t>RMAT random graph generator:  </a:t>
            </a:r>
            <a:r>
              <a:rPr lang="en-US" sz="20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rmat.m</a:t>
            </a:r>
            <a:endParaRPr lang="en-US" sz="2000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1"/>
            <a:r>
              <a:rPr lang="en-US" sz="2000" dirty="0" smtClean="0">
                <a:latin typeface="Arial" charset="0"/>
              </a:rPr>
              <a:t>2-D and 3-D mesh generators: 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cs typeface="Courier New"/>
              </a:rPr>
              <a:t>grid5.m </a:t>
            </a:r>
            <a:r>
              <a:rPr lang="en-US" sz="2000" dirty="0" smtClean="0">
                <a:latin typeface="Arial" charset="0"/>
              </a:rPr>
              <a:t>etc. in </a:t>
            </a:r>
            <a:r>
              <a:rPr lang="en-US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meshpart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toolbox</a:t>
            </a:r>
          </a:p>
          <a:p>
            <a:pPr lvl="8"/>
            <a:endParaRPr lang="en-US" b="1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>
                <a:latin typeface="Arial" charset="0"/>
              </a:rPr>
              <a:t>Graphs </a:t>
            </a:r>
            <a:r>
              <a:rPr lang="en-US" dirty="0">
                <a:latin typeface="Arial" charset="0"/>
              </a:rPr>
              <a:t>observed in the wild </a:t>
            </a:r>
            <a:r>
              <a:rPr lang="en-US" sz="2000" dirty="0">
                <a:latin typeface="Arial" charset="0"/>
              </a:rPr>
              <a:t>(see Florida collection for many examples)</a:t>
            </a:r>
            <a:r>
              <a:rPr lang="en-US" dirty="0">
                <a:latin typeface="Arial" charset="0"/>
              </a:rPr>
              <a:t>:</a:t>
            </a:r>
          </a:p>
          <a:p>
            <a:pPr lvl="1"/>
            <a:r>
              <a:rPr lang="en-US" sz="2000" dirty="0">
                <a:latin typeface="Arial" charset="0"/>
              </a:rPr>
              <a:t>Finite element meshes:  </a:t>
            </a:r>
            <a:r>
              <a:rPr lang="en-US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meshes.m</a:t>
            </a:r>
            <a:endParaRPr lang="en-US" sz="2000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1"/>
            <a:r>
              <a:rPr lang="en-US" sz="2000" dirty="0">
                <a:latin typeface="Arial" charset="0"/>
              </a:rPr>
              <a:t>Circuit simulation graphs:  </a:t>
            </a:r>
            <a:r>
              <a:rPr lang="en-US" sz="2000" b="1" dirty="0">
                <a:solidFill>
                  <a:srgbClr val="FF0000"/>
                </a:solidFill>
                <a:latin typeface="Courier New"/>
                <a:cs typeface="Courier New"/>
              </a:rPr>
              <a:t>circuit_3.mat</a:t>
            </a:r>
          </a:p>
          <a:p>
            <a:pPr lvl="1"/>
            <a:r>
              <a:rPr lang="en-US" sz="2000" dirty="0">
                <a:latin typeface="Arial" charset="0"/>
              </a:rPr>
              <a:t>Relationship networks:  </a:t>
            </a:r>
            <a:r>
              <a:rPr lang="en-US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coAuthorsDBLP.mat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Courier New"/>
                <a:cs typeface="Courier New"/>
              </a:rPr>
              <a:t>PGPgiantcompo.mat</a:t>
            </a:r>
            <a:endParaRPr lang="en-US" sz="2000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1"/>
            <a:r>
              <a:rPr lang="en-US" sz="2000" dirty="0">
                <a:latin typeface="Arial" charset="0"/>
              </a:rPr>
              <a:t>… many others</a:t>
            </a:r>
            <a:r>
              <a:rPr lang="en-US" sz="2000" dirty="0" smtClean="0">
                <a:latin typeface="Arial" charset="0"/>
              </a:rPr>
              <a:t>!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23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72363" cy="42227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Planar graphs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9220" name="Picture 3" descr="airfoil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58470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42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696200" cy="42227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Overlap Graphs   </a:t>
            </a: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[Miller, </a:t>
            </a:r>
            <a:r>
              <a:rPr lang="en-US" sz="18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Teng</a:t>
            </a: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, Thurston, </a:t>
            </a:r>
            <a:r>
              <a:rPr lang="en-US" sz="18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Vavasis</a:t>
            </a:r>
            <a:r>
              <a: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]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352107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k-ply neighborhood system in d dimensions </a:t>
            </a:r>
            <a:r>
              <a:rPr lang="en-US" dirty="0">
                <a:latin typeface="Arial" charset="0"/>
              </a:rPr>
              <a:t>is a set {D</a:t>
            </a:r>
            <a:r>
              <a:rPr lang="en-US" baseline="-14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,…,</a:t>
            </a:r>
            <a:r>
              <a:rPr lang="en-US" dirty="0" err="1">
                <a:latin typeface="Arial" charset="0"/>
              </a:rPr>
              <a:t>D</a:t>
            </a:r>
            <a:r>
              <a:rPr lang="en-US" baseline="-14000" dirty="0" err="1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} of closed disks in R</a:t>
            </a:r>
            <a:r>
              <a:rPr lang="en-US" baseline="26000" dirty="0">
                <a:latin typeface="Arial" charset="0"/>
              </a:rPr>
              <a:t>d</a:t>
            </a:r>
            <a:r>
              <a:rPr lang="en-US" dirty="0">
                <a:latin typeface="Arial" charset="0"/>
              </a:rPr>
              <a:t> such that no point in R</a:t>
            </a:r>
            <a:r>
              <a:rPr lang="en-US" baseline="26000" dirty="0">
                <a:latin typeface="Arial" charset="0"/>
              </a:rPr>
              <a:t>d</a:t>
            </a:r>
            <a:r>
              <a:rPr lang="en-US" dirty="0">
                <a:latin typeface="Arial" charset="0"/>
              </a:rPr>
              <a:t> is </a:t>
            </a:r>
            <a:r>
              <a:rPr lang="en-US" dirty="0" smtClean="0">
                <a:latin typeface="Arial" charset="0"/>
              </a:rPr>
              <a:t>interior </a:t>
            </a:r>
            <a:r>
              <a:rPr lang="en-US" dirty="0">
                <a:latin typeface="Arial" charset="0"/>
              </a:rPr>
              <a:t>to more than k </a:t>
            </a:r>
            <a:r>
              <a:rPr lang="en-US" dirty="0" smtClean="0">
                <a:latin typeface="Arial" charset="0"/>
              </a:rPr>
              <a:t>disks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An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Symbol" charset="0"/>
              </a:rPr>
              <a:t>a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,k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) overlap graph </a:t>
            </a:r>
            <a:r>
              <a:rPr lang="en-US" dirty="0" smtClean="0">
                <a:latin typeface="Arial" charset="0"/>
              </a:rPr>
              <a:t>(for </a:t>
            </a:r>
            <a:r>
              <a:rPr lang="en-US" dirty="0" smtClean="0">
                <a:latin typeface="Symbol" charset="0"/>
              </a:rPr>
              <a:t>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&gt;= </a:t>
            </a:r>
            <a:r>
              <a:rPr lang="en-US" dirty="0" smtClean="0">
                <a:latin typeface="Arial" charset="0"/>
              </a:rPr>
              <a:t>1) has vertices at the centers of the disks {</a:t>
            </a:r>
            <a:r>
              <a:rPr lang="en-US" dirty="0">
                <a:latin typeface="Arial" charset="0"/>
              </a:rPr>
              <a:t>D</a:t>
            </a:r>
            <a:r>
              <a:rPr lang="en-US" baseline="-140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>,…,</a:t>
            </a:r>
            <a:r>
              <a:rPr lang="en-US" dirty="0" err="1">
                <a:latin typeface="Arial" charset="0"/>
              </a:rPr>
              <a:t>D</a:t>
            </a:r>
            <a:r>
              <a:rPr lang="en-US" baseline="-14000" dirty="0" err="1">
                <a:latin typeface="Arial" charset="0"/>
              </a:rPr>
              <a:t>n</a:t>
            </a:r>
            <a:r>
              <a:rPr lang="en-US" dirty="0" smtClean="0">
                <a:latin typeface="Arial" charset="0"/>
              </a:rPr>
              <a:t>} of a k-ply neighborhood system, with an edge (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 smtClean="0">
                <a:latin typeface="Arial" charset="0"/>
              </a:rPr>
              <a:t>, j) if expanding </a:t>
            </a:r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smaller disk (D</a:t>
            </a:r>
            <a:r>
              <a:rPr lang="en-US" baseline="-14000" dirty="0" smtClean="0">
                <a:latin typeface="Arial" charset="0"/>
              </a:rPr>
              <a:t>i</a:t>
            </a:r>
            <a:r>
              <a:rPr lang="en-US" dirty="0" smtClean="0">
                <a:latin typeface="Arial" charset="0"/>
              </a:rPr>
              <a:t> or </a:t>
            </a:r>
            <a:r>
              <a:rPr lang="en-US" dirty="0" err="1" smtClean="0">
                <a:latin typeface="Arial" charset="0"/>
              </a:rPr>
              <a:t>D</a:t>
            </a:r>
            <a:r>
              <a:rPr lang="en-US" baseline="-14000" dirty="0" err="1" smtClean="0">
                <a:latin typeface="Arial" charset="0"/>
              </a:rPr>
              <a:t>j</a:t>
            </a:r>
            <a:r>
              <a:rPr lang="en-US" dirty="0" smtClean="0">
                <a:latin typeface="Arial" charset="0"/>
              </a:rPr>
              <a:t>) by </a:t>
            </a:r>
            <a:r>
              <a:rPr lang="en-US" dirty="0" smtClean="0">
                <a:latin typeface="Symbol" charset="0"/>
              </a:rPr>
              <a:t>a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makes them overlap</a:t>
            </a:r>
            <a:endParaRPr lang="en-US" dirty="0">
              <a:latin typeface="Arial" charset="0"/>
            </a:endParaRPr>
          </a:p>
        </p:txBody>
      </p:sp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304800" y="4827588"/>
            <a:ext cx="517525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+mn-ea"/>
              </a:rPr>
              <a:t>An n-by-n mesh is a (1,1) overlap </a:t>
            </a:r>
            <a:r>
              <a:rPr lang="en-US" sz="2000" dirty="0" smtClean="0">
                <a:latin typeface="+mn-lt"/>
                <a:ea typeface="+mn-ea"/>
              </a:rPr>
              <a:t>graph</a:t>
            </a:r>
          </a:p>
          <a:p>
            <a:pPr>
              <a:defRPr/>
            </a:pPr>
            <a:endParaRPr lang="en-US" sz="2000" dirty="0">
              <a:latin typeface="+mn-lt"/>
              <a:ea typeface="+mn-ea"/>
            </a:endParaRPr>
          </a:p>
          <a:p>
            <a:pPr>
              <a:defRPr/>
            </a:pPr>
            <a:r>
              <a:rPr lang="en-US" sz="2000" dirty="0">
                <a:latin typeface="+mn-lt"/>
                <a:ea typeface="+mn-ea"/>
              </a:rPr>
              <a:t>Every planar graph is </a:t>
            </a:r>
            <a:r>
              <a:rPr lang="en-US" sz="2000" dirty="0" smtClean="0">
                <a:latin typeface="+mn-lt"/>
                <a:ea typeface="+mn-ea"/>
              </a:rPr>
              <a:t>(</a:t>
            </a:r>
            <a:r>
              <a:rPr lang="en-US" sz="1600" dirty="0" err="1">
                <a:latin typeface="Symbol" charset="0"/>
              </a:rPr>
              <a:t>a</a:t>
            </a:r>
            <a:r>
              <a:rPr lang="en-US" sz="2000" dirty="0" err="1" smtClean="0">
                <a:latin typeface="+mn-lt"/>
                <a:ea typeface="+mn-ea"/>
              </a:rPr>
              <a:t>,</a:t>
            </a:r>
            <a:r>
              <a:rPr lang="en-US" sz="2000" dirty="0" err="1">
                <a:latin typeface="+mn-lt"/>
                <a:ea typeface="+mn-ea"/>
              </a:rPr>
              <a:t>k</a:t>
            </a:r>
            <a:r>
              <a:rPr lang="en-US" sz="2000" dirty="0">
                <a:latin typeface="+mn-lt"/>
                <a:ea typeface="+mn-ea"/>
              </a:rPr>
              <a:t>) </a:t>
            </a:r>
            <a:r>
              <a:rPr lang="en-US" sz="2000" dirty="0" smtClean="0">
                <a:latin typeface="+mn-lt"/>
                <a:ea typeface="+mn-ea"/>
              </a:rPr>
              <a:t>overlap</a:t>
            </a:r>
            <a:endParaRPr lang="en-US" sz="2000" dirty="0">
              <a:latin typeface="+mn-lt"/>
              <a:ea typeface="+mn-ea"/>
            </a:endParaRPr>
          </a:p>
        </p:txBody>
      </p:sp>
      <p:grpSp>
        <p:nvGrpSpPr>
          <p:cNvPr id="37893" name="Group 104"/>
          <p:cNvGrpSpPr>
            <a:grpSpLocks/>
          </p:cNvGrpSpPr>
          <p:nvPr/>
        </p:nvGrpSpPr>
        <p:grpSpPr bwMode="auto">
          <a:xfrm>
            <a:off x="5602288" y="4737100"/>
            <a:ext cx="1524000" cy="1531938"/>
            <a:chOff x="3685" y="3067"/>
            <a:chExt cx="960" cy="965"/>
          </a:xfrm>
        </p:grpSpPr>
        <p:sp>
          <p:nvSpPr>
            <p:cNvPr id="2" name="Line 6"/>
            <p:cNvSpPr>
              <a:spLocks noChangeShapeType="1"/>
            </p:cNvSpPr>
            <p:nvPr/>
          </p:nvSpPr>
          <p:spPr bwMode="auto">
            <a:xfrm>
              <a:off x="4046" y="3181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Line 7"/>
            <p:cNvSpPr>
              <a:spLocks noChangeShapeType="1"/>
            </p:cNvSpPr>
            <p:nvPr/>
          </p:nvSpPr>
          <p:spPr bwMode="auto">
            <a:xfrm>
              <a:off x="4046" y="3418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Line 8"/>
            <p:cNvSpPr>
              <a:spLocks noChangeShapeType="1"/>
            </p:cNvSpPr>
            <p:nvPr/>
          </p:nvSpPr>
          <p:spPr bwMode="auto">
            <a:xfrm>
              <a:off x="4046" y="3656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>
              <a:off x="4046" y="3893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Line 12"/>
            <p:cNvSpPr>
              <a:spLocks noChangeShapeType="1"/>
            </p:cNvSpPr>
            <p:nvPr/>
          </p:nvSpPr>
          <p:spPr bwMode="auto">
            <a:xfrm flipV="1">
              <a:off x="4046" y="3181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Line 13"/>
            <p:cNvSpPr>
              <a:spLocks noChangeShapeType="1"/>
            </p:cNvSpPr>
            <p:nvPr/>
          </p:nvSpPr>
          <p:spPr bwMode="auto">
            <a:xfrm>
              <a:off x="3813" y="3181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Line 14"/>
            <p:cNvSpPr>
              <a:spLocks noChangeShapeType="1"/>
            </p:cNvSpPr>
            <p:nvPr/>
          </p:nvSpPr>
          <p:spPr bwMode="auto">
            <a:xfrm flipV="1">
              <a:off x="3813" y="3181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Line 15"/>
            <p:cNvSpPr>
              <a:spLocks noChangeShapeType="1"/>
            </p:cNvSpPr>
            <p:nvPr/>
          </p:nvSpPr>
          <p:spPr bwMode="auto">
            <a:xfrm>
              <a:off x="3813" y="3418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Line 16"/>
            <p:cNvSpPr>
              <a:spLocks noChangeShapeType="1"/>
            </p:cNvSpPr>
            <p:nvPr/>
          </p:nvSpPr>
          <p:spPr bwMode="auto">
            <a:xfrm flipV="1">
              <a:off x="4046" y="3418"/>
              <a:ext cx="0" cy="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Line 17"/>
            <p:cNvSpPr>
              <a:spLocks noChangeShapeType="1"/>
            </p:cNvSpPr>
            <p:nvPr/>
          </p:nvSpPr>
          <p:spPr bwMode="auto">
            <a:xfrm>
              <a:off x="3813" y="3418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Line 18"/>
            <p:cNvSpPr>
              <a:spLocks noChangeShapeType="1"/>
            </p:cNvSpPr>
            <p:nvPr/>
          </p:nvSpPr>
          <p:spPr bwMode="auto">
            <a:xfrm flipV="1">
              <a:off x="3813" y="3418"/>
              <a:ext cx="0" cy="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Line 19"/>
            <p:cNvSpPr>
              <a:spLocks noChangeShapeType="1"/>
            </p:cNvSpPr>
            <p:nvPr/>
          </p:nvSpPr>
          <p:spPr bwMode="auto">
            <a:xfrm>
              <a:off x="3813" y="3656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20"/>
            <p:cNvSpPr>
              <a:spLocks noChangeShapeType="1"/>
            </p:cNvSpPr>
            <p:nvPr/>
          </p:nvSpPr>
          <p:spPr bwMode="auto">
            <a:xfrm flipV="1">
              <a:off x="4046" y="3656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Line 21"/>
            <p:cNvSpPr>
              <a:spLocks noChangeShapeType="1"/>
            </p:cNvSpPr>
            <p:nvPr/>
          </p:nvSpPr>
          <p:spPr bwMode="auto">
            <a:xfrm>
              <a:off x="3813" y="3656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Line 22"/>
            <p:cNvSpPr>
              <a:spLocks noChangeShapeType="1"/>
            </p:cNvSpPr>
            <p:nvPr/>
          </p:nvSpPr>
          <p:spPr bwMode="auto">
            <a:xfrm flipV="1">
              <a:off x="3813" y="3656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Line 23"/>
            <p:cNvSpPr>
              <a:spLocks noChangeShapeType="1"/>
            </p:cNvSpPr>
            <p:nvPr/>
          </p:nvSpPr>
          <p:spPr bwMode="auto">
            <a:xfrm>
              <a:off x="3813" y="3893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Line 25"/>
            <p:cNvSpPr>
              <a:spLocks noChangeShapeType="1"/>
            </p:cNvSpPr>
            <p:nvPr/>
          </p:nvSpPr>
          <p:spPr bwMode="auto">
            <a:xfrm>
              <a:off x="3813" y="3893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Line 28"/>
            <p:cNvSpPr>
              <a:spLocks noChangeShapeType="1"/>
            </p:cNvSpPr>
            <p:nvPr/>
          </p:nvSpPr>
          <p:spPr bwMode="auto">
            <a:xfrm flipV="1">
              <a:off x="4279" y="3181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Line 29"/>
            <p:cNvSpPr>
              <a:spLocks noChangeShapeType="1"/>
            </p:cNvSpPr>
            <p:nvPr/>
          </p:nvSpPr>
          <p:spPr bwMode="auto">
            <a:xfrm flipV="1">
              <a:off x="4046" y="3181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Line 30"/>
            <p:cNvSpPr>
              <a:spLocks noChangeShapeType="1"/>
            </p:cNvSpPr>
            <p:nvPr/>
          </p:nvSpPr>
          <p:spPr bwMode="auto">
            <a:xfrm>
              <a:off x="4046" y="3418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Line 31"/>
            <p:cNvSpPr>
              <a:spLocks noChangeShapeType="1"/>
            </p:cNvSpPr>
            <p:nvPr/>
          </p:nvSpPr>
          <p:spPr bwMode="auto">
            <a:xfrm flipV="1">
              <a:off x="4279" y="3418"/>
              <a:ext cx="0" cy="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Line 32"/>
            <p:cNvSpPr>
              <a:spLocks noChangeShapeType="1"/>
            </p:cNvSpPr>
            <p:nvPr/>
          </p:nvSpPr>
          <p:spPr bwMode="auto">
            <a:xfrm flipV="1">
              <a:off x="4046" y="3418"/>
              <a:ext cx="0" cy="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Line 33"/>
            <p:cNvSpPr>
              <a:spLocks noChangeShapeType="1"/>
            </p:cNvSpPr>
            <p:nvPr/>
          </p:nvSpPr>
          <p:spPr bwMode="auto">
            <a:xfrm>
              <a:off x="4046" y="3656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Line 34"/>
            <p:cNvSpPr>
              <a:spLocks noChangeShapeType="1"/>
            </p:cNvSpPr>
            <p:nvPr/>
          </p:nvSpPr>
          <p:spPr bwMode="auto">
            <a:xfrm flipV="1">
              <a:off x="4279" y="3656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Line 35"/>
            <p:cNvSpPr>
              <a:spLocks noChangeShapeType="1"/>
            </p:cNvSpPr>
            <p:nvPr/>
          </p:nvSpPr>
          <p:spPr bwMode="auto">
            <a:xfrm flipV="1">
              <a:off x="4046" y="3656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Line 36"/>
            <p:cNvSpPr>
              <a:spLocks noChangeShapeType="1"/>
            </p:cNvSpPr>
            <p:nvPr/>
          </p:nvSpPr>
          <p:spPr bwMode="auto">
            <a:xfrm>
              <a:off x="4046" y="3893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Line 39"/>
            <p:cNvSpPr>
              <a:spLocks noChangeShapeType="1"/>
            </p:cNvSpPr>
            <p:nvPr/>
          </p:nvSpPr>
          <p:spPr bwMode="auto">
            <a:xfrm flipV="1">
              <a:off x="4512" y="3181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Line 40"/>
            <p:cNvSpPr>
              <a:spLocks noChangeShapeType="1"/>
            </p:cNvSpPr>
            <p:nvPr/>
          </p:nvSpPr>
          <p:spPr bwMode="auto">
            <a:xfrm>
              <a:off x="4279" y="3181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Line 41"/>
            <p:cNvSpPr>
              <a:spLocks noChangeShapeType="1"/>
            </p:cNvSpPr>
            <p:nvPr/>
          </p:nvSpPr>
          <p:spPr bwMode="auto">
            <a:xfrm flipV="1">
              <a:off x="4279" y="3181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42"/>
            <p:cNvSpPr>
              <a:spLocks noChangeShapeType="1"/>
            </p:cNvSpPr>
            <p:nvPr/>
          </p:nvSpPr>
          <p:spPr bwMode="auto">
            <a:xfrm>
              <a:off x="4279" y="3418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Line 43"/>
            <p:cNvSpPr>
              <a:spLocks noChangeShapeType="1"/>
            </p:cNvSpPr>
            <p:nvPr/>
          </p:nvSpPr>
          <p:spPr bwMode="auto">
            <a:xfrm flipV="1">
              <a:off x="4512" y="3418"/>
              <a:ext cx="0" cy="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Line 44"/>
            <p:cNvSpPr>
              <a:spLocks noChangeShapeType="1"/>
            </p:cNvSpPr>
            <p:nvPr/>
          </p:nvSpPr>
          <p:spPr bwMode="auto">
            <a:xfrm>
              <a:off x="4279" y="3418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Line 45"/>
            <p:cNvSpPr>
              <a:spLocks noChangeShapeType="1"/>
            </p:cNvSpPr>
            <p:nvPr/>
          </p:nvSpPr>
          <p:spPr bwMode="auto">
            <a:xfrm flipV="1">
              <a:off x="4279" y="3418"/>
              <a:ext cx="0" cy="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Line 46"/>
            <p:cNvSpPr>
              <a:spLocks noChangeShapeType="1"/>
            </p:cNvSpPr>
            <p:nvPr/>
          </p:nvSpPr>
          <p:spPr bwMode="auto">
            <a:xfrm>
              <a:off x="4279" y="3656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Line 47"/>
            <p:cNvSpPr>
              <a:spLocks noChangeShapeType="1"/>
            </p:cNvSpPr>
            <p:nvPr/>
          </p:nvSpPr>
          <p:spPr bwMode="auto">
            <a:xfrm flipV="1">
              <a:off x="4512" y="3656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Line 48"/>
            <p:cNvSpPr>
              <a:spLocks noChangeShapeType="1"/>
            </p:cNvSpPr>
            <p:nvPr/>
          </p:nvSpPr>
          <p:spPr bwMode="auto">
            <a:xfrm>
              <a:off x="4279" y="3656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Line 49"/>
            <p:cNvSpPr>
              <a:spLocks noChangeShapeType="1"/>
            </p:cNvSpPr>
            <p:nvPr/>
          </p:nvSpPr>
          <p:spPr bwMode="auto">
            <a:xfrm flipV="1">
              <a:off x="4279" y="3656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Line 50"/>
            <p:cNvSpPr>
              <a:spLocks noChangeShapeType="1"/>
            </p:cNvSpPr>
            <p:nvPr/>
          </p:nvSpPr>
          <p:spPr bwMode="auto">
            <a:xfrm>
              <a:off x="4279" y="3893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Line 52"/>
            <p:cNvSpPr>
              <a:spLocks noChangeShapeType="1"/>
            </p:cNvSpPr>
            <p:nvPr/>
          </p:nvSpPr>
          <p:spPr bwMode="auto">
            <a:xfrm>
              <a:off x="4279" y="3893"/>
              <a:ext cx="2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Line 56"/>
            <p:cNvSpPr>
              <a:spLocks noChangeShapeType="1"/>
            </p:cNvSpPr>
            <p:nvPr/>
          </p:nvSpPr>
          <p:spPr bwMode="auto">
            <a:xfrm flipV="1">
              <a:off x="4512" y="3181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Line 60"/>
            <p:cNvSpPr>
              <a:spLocks noChangeShapeType="1"/>
            </p:cNvSpPr>
            <p:nvPr/>
          </p:nvSpPr>
          <p:spPr bwMode="auto">
            <a:xfrm flipV="1">
              <a:off x="4512" y="3418"/>
              <a:ext cx="0" cy="2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Line 64"/>
            <p:cNvSpPr>
              <a:spLocks noChangeShapeType="1"/>
            </p:cNvSpPr>
            <p:nvPr/>
          </p:nvSpPr>
          <p:spPr bwMode="auto">
            <a:xfrm flipV="1">
              <a:off x="4512" y="3656"/>
              <a:ext cx="0" cy="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Oval 75"/>
            <p:cNvSpPr>
              <a:spLocks noChangeArrowheads="1"/>
            </p:cNvSpPr>
            <p:nvPr/>
          </p:nvSpPr>
          <p:spPr bwMode="auto">
            <a:xfrm>
              <a:off x="3685" y="3072"/>
              <a:ext cx="246" cy="24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8" name="Oval 76"/>
            <p:cNvSpPr>
              <a:spLocks noChangeArrowheads="1"/>
            </p:cNvSpPr>
            <p:nvPr/>
          </p:nvSpPr>
          <p:spPr bwMode="auto">
            <a:xfrm>
              <a:off x="3689" y="3313"/>
              <a:ext cx="246" cy="24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9" name="Oval 77"/>
            <p:cNvSpPr>
              <a:spLocks noChangeArrowheads="1"/>
            </p:cNvSpPr>
            <p:nvPr/>
          </p:nvSpPr>
          <p:spPr bwMode="auto">
            <a:xfrm>
              <a:off x="3928" y="3067"/>
              <a:ext cx="246" cy="24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0" name="Oval 78"/>
            <p:cNvSpPr>
              <a:spLocks noChangeArrowheads="1"/>
            </p:cNvSpPr>
            <p:nvPr/>
          </p:nvSpPr>
          <p:spPr bwMode="auto">
            <a:xfrm>
              <a:off x="3932" y="3309"/>
              <a:ext cx="246" cy="24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41" name="Group 88"/>
            <p:cNvGrpSpPr>
              <a:grpSpLocks/>
            </p:cNvGrpSpPr>
            <p:nvPr/>
          </p:nvGrpSpPr>
          <p:grpSpPr bwMode="auto">
            <a:xfrm>
              <a:off x="4170" y="3067"/>
              <a:ext cx="475" cy="481"/>
              <a:chOff x="4924" y="3163"/>
              <a:chExt cx="493" cy="499"/>
            </a:xfrm>
          </p:grpSpPr>
          <p:sp>
            <p:nvSpPr>
              <p:cNvPr id="37952" name="Oval 89"/>
              <p:cNvSpPr>
                <a:spLocks noChangeArrowheads="1"/>
              </p:cNvSpPr>
              <p:nvPr/>
            </p:nvSpPr>
            <p:spPr bwMode="auto">
              <a:xfrm>
                <a:off x="4924" y="3168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3" name="Oval 90"/>
              <p:cNvSpPr>
                <a:spLocks noChangeArrowheads="1"/>
              </p:cNvSpPr>
              <p:nvPr/>
            </p:nvSpPr>
            <p:spPr bwMode="auto">
              <a:xfrm>
                <a:off x="4928" y="3409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4" name="Oval 91"/>
              <p:cNvSpPr>
                <a:spLocks noChangeArrowheads="1"/>
              </p:cNvSpPr>
              <p:nvPr/>
            </p:nvSpPr>
            <p:spPr bwMode="auto">
              <a:xfrm>
                <a:off x="5167" y="3163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5" name="Oval 92"/>
              <p:cNvSpPr>
                <a:spLocks noChangeArrowheads="1"/>
              </p:cNvSpPr>
              <p:nvPr/>
            </p:nvSpPr>
            <p:spPr bwMode="auto">
              <a:xfrm>
                <a:off x="5171" y="3415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42" name="Group 93"/>
            <p:cNvGrpSpPr>
              <a:grpSpLocks/>
            </p:cNvGrpSpPr>
            <p:nvPr/>
          </p:nvGrpSpPr>
          <p:grpSpPr bwMode="auto">
            <a:xfrm>
              <a:off x="3695" y="3533"/>
              <a:ext cx="475" cy="499"/>
              <a:chOff x="4924" y="3163"/>
              <a:chExt cx="493" cy="499"/>
            </a:xfrm>
          </p:grpSpPr>
          <p:sp>
            <p:nvSpPr>
              <p:cNvPr id="37948" name="Oval 94"/>
              <p:cNvSpPr>
                <a:spLocks noChangeArrowheads="1"/>
              </p:cNvSpPr>
              <p:nvPr/>
            </p:nvSpPr>
            <p:spPr bwMode="auto">
              <a:xfrm>
                <a:off x="4924" y="3168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9" name="Oval 95"/>
              <p:cNvSpPr>
                <a:spLocks noChangeArrowheads="1"/>
              </p:cNvSpPr>
              <p:nvPr/>
            </p:nvSpPr>
            <p:spPr bwMode="auto">
              <a:xfrm>
                <a:off x="4928" y="3409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0" name="Oval 96"/>
              <p:cNvSpPr>
                <a:spLocks noChangeArrowheads="1"/>
              </p:cNvSpPr>
              <p:nvPr/>
            </p:nvSpPr>
            <p:spPr bwMode="auto">
              <a:xfrm>
                <a:off x="5167" y="3163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1" name="Oval 97"/>
              <p:cNvSpPr>
                <a:spLocks noChangeArrowheads="1"/>
              </p:cNvSpPr>
              <p:nvPr/>
            </p:nvSpPr>
            <p:spPr bwMode="auto">
              <a:xfrm>
                <a:off x="5171" y="3415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43" name="Group 98"/>
            <p:cNvGrpSpPr>
              <a:grpSpLocks/>
            </p:cNvGrpSpPr>
            <p:nvPr/>
          </p:nvGrpSpPr>
          <p:grpSpPr bwMode="auto">
            <a:xfrm>
              <a:off x="4170" y="3534"/>
              <a:ext cx="475" cy="490"/>
              <a:chOff x="4924" y="3163"/>
              <a:chExt cx="493" cy="499"/>
            </a:xfrm>
          </p:grpSpPr>
          <p:sp>
            <p:nvSpPr>
              <p:cNvPr id="37944" name="Oval 99"/>
              <p:cNvSpPr>
                <a:spLocks noChangeArrowheads="1"/>
              </p:cNvSpPr>
              <p:nvPr/>
            </p:nvSpPr>
            <p:spPr bwMode="auto">
              <a:xfrm>
                <a:off x="4924" y="3168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5" name="Oval 100"/>
              <p:cNvSpPr>
                <a:spLocks noChangeArrowheads="1"/>
              </p:cNvSpPr>
              <p:nvPr/>
            </p:nvSpPr>
            <p:spPr bwMode="auto">
              <a:xfrm>
                <a:off x="4928" y="3409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6" name="Oval 101"/>
              <p:cNvSpPr>
                <a:spLocks noChangeArrowheads="1"/>
              </p:cNvSpPr>
              <p:nvPr/>
            </p:nvSpPr>
            <p:spPr bwMode="auto">
              <a:xfrm>
                <a:off x="5167" y="3163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7" name="Oval 102"/>
              <p:cNvSpPr>
                <a:spLocks noChangeArrowheads="1"/>
              </p:cNvSpPr>
              <p:nvPr/>
            </p:nvSpPr>
            <p:spPr bwMode="auto">
              <a:xfrm>
                <a:off x="5171" y="3415"/>
                <a:ext cx="246" cy="24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7894" name="Text Box 103"/>
          <p:cNvSpPr txBox="1">
            <a:spLocks noChangeArrowheads="1"/>
          </p:cNvSpPr>
          <p:nvPr/>
        </p:nvSpPr>
        <p:spPr bwMode="auto">
          <a:xfrm>
            <a:off x="7224713" y="4872038"/>
            <a:ext cx="1842872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2D Mesh is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(1,1) overlap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graph</a:t>
            </a:r>
          </a:p>
        </p:txBody>
      </p:sp>
    </p:spTree>
    <p:extLst>
      <p:ext uri="{BB962C8B-B14F-4D97-AF65-F5344CB8AC3E}">
        <p14:creationId xmlns:p14="http://schemas.microsoft.com/office/powerpoint/2010/main" val="191081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9788" cy="771525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RMAT Approximate Power-Law Graph</a:t>
            </a:r>
          </a:p>
        </p:txBody>
      </p:sp>
      <p:pic>
        <p:nvPicPr>
          <p:cNvPr id="29699" name="Picture 5" descr="spy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119188"/>
            <a:ext cx="798512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Strongly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connected 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omponents of an RMAT graph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30723" name="Picture 3" descr="rmat20scc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116013"/>
            <a:ext cx="7870825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24"/>
          <p:cNvGrpSpPr/>
          <p:nvPr/>
        </p:nvGrpSpPr>
        <p:grpSpPr>
          <a:xfrm>
            <a:off x="0" y="-5557"/>
            <a:ext cx="9144000" cy="1300363"/>
            <a:chOff x="0" y="-7906"/>
            <a:chExt cx="13004800" cy="1849406"/>
          </a:xfrm>
        </p:grpSpPr>
        <p:pic>
          <p:nvPicPr>
            <p:cNvPr id="36" name="Pictur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3004800" cy="18415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37" name="Rectangle 5"/>
            <p:cNvSpPr txBox="1">
              <a:spLocks noChangeArrowheads="1"/>
            </p:cNvSpPr>
            <p:nvPr/>
          </p:nvSpPr>
          <p:spPr bwMode="auto">
            <a:xfrm>
              <a:off x="257964" y="-7906"/>
              <a:ext cx="12031663" cy="1409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50777" tIns="50777" rIns="166318" bIns="50777" numCol="1" anchor="ctr" anchorCtr="0" compatLnSpc="1">
              <a:prstTxWarp prst="textNoShape">
                <a:avLst/>
              </a:prstTxWarp>
            </a:bodyPr>
            <a:lstStyle/>
            <a:p>
              <a:pPr marL="40160" defTabSz="642552">
                <a:defRPr/>
              </a:pPr>
              <a:r>
                <a:rPr lang="en-US" sz="3100" kern="0" dirty="0" smtClean="0">
                  <a:solidFill>
                    <a:srgbClr val="FFFF00"/>
                  </a:solidFill>
                  <a:latin typeface="Calibri"/>
                  <a:ea typeface="+mj-ea"/>
                  <a:cs typeface="Calibri"/>
                  <a:sym typeface="Arial Bold" charset="0"/>
                </a:rPr>
                <a:t>Diversity of graphs in the wild…</a:t>
              </a:r>
              <a:endParaRPr lang="en-US" sz="3100" kern="0" dirty="0">
                <a:solidFill>
                  <a:srgbClr val="FFFF00"/>
                </a:solidFill>
                <a:latin typeface="Calibri"/>
                <a:ea typeface="+mj-ea"/>
                <a:cs typeface="Calibri"/>
                <a:sym typeface="Arial Bold" charset="0"/>
              </a:endParaRPr>
            </a:p>
          </p:txBody>
        </p:sp>
      </p:grpSp>
      <p:pic>
        <p:nvPicPr>
          <p:cNvPr id="13" name="Picture 12" descr="bfsfring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5227" r="3174" b="8848"/>
          <a:stretch/>
        </p:blipFill>
        <p:spPr>
          <a:xfrm>
            <a:off x="4526" y="1250182"/>
            <a:ext cx="4595698" cy="3491153"/>
          </a:xfrm>
          <a:prstGeom prst="rect">
            <a:avLst/>
          </a:prstGeom>
        </p:spPr>
      </p:pic>
      <p:pic>
        <p:nvPicPr>
          <p:cNvPr id="14" name="Picture 13" descr="gene-scc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82" y="984363"/>
            <a:ext cx="4419600" cy="5308600"/>
          </a:xfrm>
          <a:prstGeom prst="rect">
            <a:avLst/>
          </a:prstGeom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965805" y="6307074"/>
            <a:ext cx="368582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9" rIns="91416" bIns="45709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Gene linkage map, courtesy Yan et al.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9400" y="4935088"/>
            <a:ext cx="3855156" cy="1200308"/>
          </a:xfrm>
          <a:prstGeom prst="rect">
            <a:avLst/>
          </a:prstGeom>
          <a:noFill/>
        </p:spPr>
        <p:txBody>
          <a:bodyPr wrap="square" lIns="91417" tIns="45710" rIns="91417" bIns="45710" rtlCol="0">
            <a:spAutoFit/>
          </a:bodyPr>
          <a:lstStyle/>
          <a:p>
            <a:pPr marL="342882" indent="-342882" defTabSz="457085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Low diameter graph (R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MAT)</a:t>
            </a:r>
          </a:p>
          <a:p>
            <a:pPr marL="342882" indent="-342882" algn="ctr" defTabSz="457085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vs.</a:t>
            </a:r>
          </a:p>
          <a:p>
            <a:pPr marL="342882" indent="-342882" defTabSz="457085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Long skinny graph (genomics)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03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45488" cy="3683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Some graph statistics (and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Matlab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tools)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839200" cy="5105400"/>
          </a:xfrm>
        </p:spPr>
        <p:txBody>
          <a:bodyPr/>
          <a:lstStyle/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Vertex degree histogram: 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dhist.m</a:t>
            </a:r>
            <a:endParaRPr lang="en-US" b="1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8"/>
            <a:endParaRPr lang="en-US" b="1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>
                <a:latin typeface="Arial" charset="0"/>
              </a:rPr>
              <a:t>BFS level profile, gives a feeling for </a:t>
            </a:r>
            <a:r>
              <a:rPr lang="en-US" dirty="0" err="1" smtClean="0">
                <a:latin typeface="Arial" charset="0"/>
              </a:rPr>
              <a:t>avg</a:t>
            </a:r>
            <a:r>
              <a:rPr lang="en-US" dirty="0" smtClean="0">
                <a:latin typeface="Arial" charset="0"/>
              </a:rPr>
              <a:t> shortest paths : 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    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bfslevels.m</a:t>
            </a:r>
            <a:endParaRPr lang="en-US" b="1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8"/>
            <a:endParaRPr lang="en-US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>
                <a:latin typeface="Arial" charset="0"/>
              </a:rPr>
              <a:t>Clustering coefficient:  </a:t>
            </a:r>
            <a:r>
              <a:rPr lang="en-US" b="1" dirty="0" err="1">
                <a:solidFill>
                  <a:srgbClr val="FF0000"/>
                </a:solidFill>
                <a:latin typeface="Courier New"/>
                <a:cs typeface="Courier New"/>
              </a:rPr>
              <a:t>ccoeff.m</a:t>
            </a:r>
            <a:endParaRPr lang="en-US" b="1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1"/>
            <a:r>
              <a:rPr lang="en-US" sz="2400" dirty="0" smtClean="0">
                <a:latin typeface="Arial" charset="0"/>
              </a:rPr>
              <a:t>c  =  3*(# triangles) / (# connected triples)</a:t>
            </a:r>
          </a:p>
          <a:p>
            <a:pPr lvl="8"/>
            <a:endParaRPr lang="en-US" sz="1800" dirty="0" smtClean="0">
              <a:latin typeface="Arial" charset="0"/>
            </a:endParaRPr>
          </a:p>
          <a:p>
            <a:r>
              <a:rPr lang="en-US" dirty="0" err="1" smtClean="0">
                <a:latin typeface="Arial" charset="0"/>
              </a:rPr>
              <a:t>Laplacian</a:t>
            </a:r>
            <a:r>
              <a:rPr lang="en-US" dirty="0" smtClean="0">
                <a:latin typeface="Arial" charset="0"/>
              </a:rPr>
              <a:t> eigenvalues (and vectors):  </a:t>
            </a:r>
            <a:r>
              <a:rPr lang="en-US" b="1" dirty="0" err="1">
                <a:solidFill>
                  <a:srgbClr val="FF0000"/>
                </a:solidFill>
                <a:latin typeface="Courier New"/>
                <a:cs typeface="Courier New"/>
              </a:rPr>
              <a:t>meshpart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toolbox,       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     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eigs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laplacian</a:t>
            </a:r>
            <a:r>
              <a:rPr lang="en-US" b="1" dirty="0" smtClean="0">
                <a:solidFill>
                  <a:srgbClr val="FF0000"/>
                </a:solidFill>
                <a:latin typeface="Courier New"/>
                <a:cs typeface="Courier New"/>
              </a:rPr>
              <a:t>(A),5,’lm’)</a:t>
            </a:r>
          </a:p>
          <a:p>
            <a:pPr lvl="3"/>
            <a:endParaRPr lang="en-US" sz="1800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Separator size:  </a:t>
            </a:r>
            <a:r>
              <a:rPr lang="en-US" b="1" dirty="0" err="1">
                <a:solidFill>
                  <a:srgbClr val="FF0000"/>
                </a:solidFill>
                <a:latin typeface="Courier New"/>
                <a:cs typeface="Courier New"/>
              </a:rPr>
              <a:t>meshpart</a:t>
            </a:r>
            <a:r>
              <a:rPr lang="en-US" dirty="0" smtClean="0">
                <a:latin typeface="Arial" charset="0"/>
              </a:rPr>
              <a:t> toolbox</a:t>
            </a:r>
          </a:p>
          <a:p>
            <a:pPr lvl="6"/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Fill (</a:t>
            </a:r>
            <a:r>
              <a:rPr lang="en-US" dirty="0" err="1" smtClean="0">
                <a:latin typeface="Arial" charset="0"/>
              </a:rPr>
              <a:t>chordal</a:t>
            </a:r>
            <a:r>
              <a:rPr lang="en-US" dirty="0" smtClean="0">
                <a:latin typeface="Arial" charset="0"/>
              </a:rPr>
              <a:t> completion size): 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analyze.m</a:t>
            </a:r>
            <a:r>
              <a:rPr lang="en-US" dirty="0" smtClean="0">
                <a:latin typeface="Arial" charset="0"/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amd.m</a:t>
            </a:r>
            <a:endParaRPr lang="en-US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2917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1A0FEF"/>
      </a:hlink>
      <a:folHlink>
        <a:srgbClr val="00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stem VT Special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stem VT Special" pitchFamily="4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12258</TotalTime>
  <Words>424</Words>
  <Application>Microsoft Macintosh PowerPoint</Application>
  <PresentationFormat>On-screen Show (4:3)</PresentationFormat>
  <Paragraphs>60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CS240A: Measurements of Graphs  slides under construction –  see the Matlab transcript for  what I actually did in class</vt:lpstr>
      <vt:lpstr>Some classes of graphs</vt:lpstr>
      <vt:lpstr>Planar graphs</vt:lpstr>
      <vt:lpstr>Overlap Graphs   [Miller, Teng, Thurston, Vavasis]</vt:lpstr>
      <vt:lpstr>RMAT Approximate Power-Law Graph</vt:lpstr>
      <vt:lpstr>Strongly connected components of an RMAT graph</vt:lpstr>
      <vt:lpstr>PowerPoint Presentation</vt:lpstr>
      <vt:lpstr>Some graph statistics (and Matlab tools)</vt:lpstr>
    </vt:vector>
  </TitlesOfParts>
  <Company>PARC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Support-Graph Preconditioning</dc:title>
  <dc:creator>John R. Gilbert</dc:creator>
  <cp:lastModifiedBy>John Gilbert</cp:lastModifiedBy>
  <cp:revision>703</cp:revision>
  <cp:lastPrinted>1999-10-20T00:13:40Z</cp:lastPrinted>
  <dcterms:created xsi:type="dcterms:W3CDTF">1998-10-05T22:15:03Z</dcterms:created>
  <dcterms:modified xsi:type="dcterms:W3CDTF">2014-03-04T05:08:04Z</dcterms:modified>
</cp:coreProperties>
</file>