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dia/image4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61" r:id="rId2"/>
  </p:sldMasterIdLst>
  <p:notesMasterIdLst>
    <p:notesMasterId r:id="rId21"/>
  </p:notesMasterIdLst>
  <p:handoutMasterIdLst>
    <p:handoutMasterId r:id="rId22"/>
  </p:handoutMasterIdLst>
  <p:sldIdLst>
    <p:sldId id="413" r:id="rId3"/>
    <p:sldId id="415" r:id="rId4"/>
    <p:sldId id="423" r:id="rId5"/>
    <p:sldId id="424" r:id="rId6"/>
    <p:sldId id="425" r:id="rId7"/>
    <p:sldId id="416" r:id="rId8"/>
    <p:sldId id="417" r:id="rId9"/>
    <p:sldId id="402" r:id="rId10"/>
    <p:sldId id="403" r:id="rId11"/>
    <p:sldId id="404" r:id="rId12"/>
    <p:sldId id="411" r:id="rId13"/>
    <p:sldId id="405" r:id="rId14"/>
    <p:sldId id="406" r:id="rId15"/>
    <p:sldId id="407" r:id="rId16"/>
    <p:sldId id="408" r:id="rId17"/>
    <p:sldId id="409" r:id="rId18"/>
    <p:sldId id="412" r:id="rId19"/>
    <p:sldId id="422" r:id="rId20"/>
  </p:sldIdLst>
  <p:sldSz cx="9144000" cy="6858000" type="screen4x3"/>
  <p:notesSz cx="68834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D200"/>
    <a:srgbClr val="021FAE"/>
    <a:srgbClr val="075DCF"/>
    <a:srgbClr val="33CC33"/>
    <a:srgbClr val="66FF66"/>
    <a:srgbClr val="6591A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9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1" d="100"/>
        <a:sy n="11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4" Type="http://schemas.openxmlformats.org/officeDocument/2006/relationships/slide" Target="slides/slide12.xml"/><Relationship Id="rId5" Type="http://schemas.openxmlformats.org/officeDocument/2006/relationships/slide" Target="slides/slide13.xml"/><Relationship Id="rId6" Type="http://schemas.openxmlformats.org/officeDocument/2006/relationships/slide" Target="slides/slide14.xml"/><Relationship Id="rId1" Type="http://schemas.openxmlformats.org/officeDocument/2006/relationships/slide" Target="slides/slide8.xml"/><Relationship Id="rId2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876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5938"/>
            <a:ext cx="29876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405938"/>
            <a:ext cx="29876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fld id="{A8F75C0A-859D-304E-959C-4892A59FB6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68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843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4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84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charset="0"/>
              </a:defRPr>
            </a:lvl1pPr>
          </a:lstStyle>
          <a:p>
            <a:fld id="{BC2E7FDE-007D-DC49-A08E-58BD527A91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176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01B4540E-8938-9C46-9123-90D705764BB5}" type="slidenum">
              <a:rPr lang="en-US" sz="1300">
                <a:solidFill>
                  <a:prstClr val="black"/>
                </a:solidFill>
                <a:latin typeface="Times New Roman" charset="0"/>
              </a:rPr>
              <a:pPr/>
              <a:t>3</a:t>
            </a:fld>
            <a:endParaRPr lang="en-US" sz="1300">
              <a:solidFill>
                <a:prstClr val="black"/>
              </a:solidFill>
              <a:latin typeface="Times New Roman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01B4540E-8938-9C46-9123-90D705764BB5}" type="slidenum">
              <a:rPr lang="en-US" sz="1300">
                <a:solidFill>
                  <a:prstClr val="black"/>
                </a:solidFill>
                <a:latin typeface="Times New Roman" charset="0"/>
              </a:rPr>
              <a:pPr/>
              <a:t>4</a:t>
            </a:fld>
            <a:endParaRPr lang="en-US" sz="1300">
              <a:solidFill>
                <a:prstClr val="black"/>
              </a:solidFill>
              <a:latin typeface="Times New Roman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01B4540E-8938-9C46-9123-90D705764BB5}" type="slidenum">
              <a:rPr lang="en-US" sz="1300">
                <a:solidFill>
                  <a:prstClr val="black"/>
                </a:solidFill>
                <a:latin typeface="Times New Roman" charset="0"/>
              </a:rPr>
              <a:pPr/>
              <a:t>5</a:t>
            </a:fld>
            <a:endParaRPr lang="en-US" sz="1300">
              <a:solidFill>
                <a:prstClr val="black"/>
              </a:solidFill>
              <a:latin typeface="Times New Roman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9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4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0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04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0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3999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34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738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794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29722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377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580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96164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975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038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89825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295400"/>
            <a:ext cx="40386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771900"/>
            <a:ext cx="40386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8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29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1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2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66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200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5187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43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002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990600"/>
            <a:ext cx="6934199" cy="4191000"/>
          </a:xfrm>
        </p:spPr>
        <p:txBody>
          <a:bodyPr/>
          <a:lstStyle/>
          <a:p>
            <a:pPr algn="ctr"/>
            <a:r>
              <a:rPr lang="en-US" sz="3200" u="sng" dirty="0" smtClean="0"/>
              <a:t/>
            </a:r>
            <a:br>
              <a:rPr lang="en-US" sz="3200" u="sng" dirty="0" smtClean="0"/>
            </a:br>
            <a:r>
              <a:rPr lang="en-US" sz="3200" u="sng" dirty="0"/>
              <a:t/>
            </a:r>
            <a:br>
              <a:rPr lang="en-US" sz="3200" u="sng" dirty="0"/>
            </a:br>
            <a:r>
              <a:rPr lang="en-US" sz="3200" dirty="0" smtClean="0"/>
              <a:t>CS 240A</a:t>
            </a:r>
            <a:r>
              <a:rPr lang="en-US" sz="3200" u="sng" dirty="0" smtClean="0"/>
              <a:t/>
            </a:r>
            <a:br>
              <a:rPr lang="en-US" sz="3200" u="sng" dirty="0" smtClean="0"/>
            </a:br>
            <a:r>
              <a:rPr lang="en-US" sz="3200" u="sng" dirty="0"/>
              <a:t/>
            </a:r>
            <a:br>
              <a:rPr lang="en-US" sz="3200" u="sng" dirty="0"/>
            </a:br>
            <a:r>
              <a:rPr lang="en-US" sz="3200" u="sng" dirty="0" smtClean="0"/>
              <a:t>Models of parallel programming:</a:t>
            </a:r>
            <a:br>
              <a:rPr lang="en-US" sz="3200" u="sng" dirty="0" smtClean="0"/>
            </a:br>
            <a:r>
              <a:rPr lang="en-US" sz="3200" u="sng" dirty="0" smtClean="0"/>
              <a:t/>
            </a:r>
            <a:br>
              <a:rPr lang="en-US" sz="3200" u="sng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Distributed memory and MPI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6269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Ten more MPI routines (sometimes useful)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839200" cy="5410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u="sng" dirty="0">
                <a:latin typeface="Courier New" charset="0"/>
              </a:rPr>
              <a:t>More </a:t>
            </a:r>
            <a:r>
              <a:rPr lang="en-US" b="1" u="sng" dirty="0" smtClean="0">
                <a:latin typeface="Courier New" charset="0"/>
              </a:rPr>
              <a:t>collective ops </a:t>
            </a:r>
            <a:r>
              <a:rPr lang="en-US" b="1" u="sng" dirty="0">
                <a:latin typeface="Courier New" charset="0"/>
              </a:rPr>
              <a:t>(like </a:t>
            </a:r>
            <a:r>
              <a:rPr lang="en-US" b="1" u="sng" dirty="0" err="1">
                <a:latin typeface="Courier New" charset="0"/>
              </a:rPr>
              <a:t>Bcast</a:t>
            </a:r>
            <a:r>
              <a:rPr lang="en-US" b="1" u="sng" dirty="0">
                <a:latin typeface="Courier New" charset="0"/>
              </a:rPr>
              <a:t> and Reduce):</a:t>
            </a: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charset="0"/>
              </a:rPr>
              <a:t>	</a:t>
            </a:r>
            <a:r>
              <a:rPr lang="en-US" b="1" dirty="0" err="1">
                <a:latin typeface="Courier New" charset="0"/>
              </a:rPr>
              <a:t>MPI_Alltoall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MPI_Alltoallv</a:t>
            </a: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charset="0"/>
              </a:rPr>
              <a:t>	</a:t>
            </a:r>
            <a:r>
              <a:rPr lang="en-US" b="1" dirty="0" err="1">
                <a:latin typeface="Courier New" charset="0"/>
              </a:rPr>
              <a:t>MPI_Scatter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MPI_Gather</a:t>
            </a: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u="sng" dirty="0">
                <a:latin typeface="Courier New" charset="0"/>
              </a:rPr>
              <a:t>Non-blocking send and receive: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b="1" u="sng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charset="0"/>
              </a:rPr>
              <a:t>	</a:t>
            </a:r>
            <a:r>
              <a:rPr lang="en-US" b="1" dirty="0" err="1">
                <a:latin typeface="Courier New" charset="0"/>
              </a:rPr>
              <a:t>MPI_Isend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MPI_Irecv</a:t>
            </a: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charset="0"/>
              </a:rPr>
              <a:t>	</a:t>
            </a:r>
            <a:r>
              <a:rPr lang="en-US" b="1" dirty="0" err="1">
                <a:latin typeface="Courier New" charset="0"/>
              </a:rPr>
              <a:t>MPI_Wait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MPI_Test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MPI_Probe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MPI_Iprobe</a:t>
            </a: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charset="0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u="sng" dirty="0">
                <a:latin typeface="Courier New" charset="0"/>
              </a:rPr>
              <a:t>Synchronization: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charset="0"/>
              </a:rPr>
              <a:t>	</a:t>
            </a:r>
            <a:r>
              <a:rPr lang="en-US" b="1" dirty="0" err="1">
                <a:latin typeface="Courier New" charset="0"/>
              </a:rPr>
              <a:t>MPI_Barrier</a:t>
            </a:r>
            <a:endParaRPr lang="en-US" b="1" dirty="0">
              <a:latin typeface="Courier New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924800" cy="609600"/>
          </a:xfrm>
        </p:spPr>
        <p:txBody>
          <a:bodyPr/>
          <a:lstStyle/>
          <a:p>
            <a:r>
              <a:rPr lang="en-US"/>
              <a:t>Example:  </a:t>
            </a:r>
            <a:r>
              <a:rPr lang="en-US" sz="2400"/>
              <a:t>Send an integer x from proc 0 to proc 1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372600" cy="4800600"/>
          </a:xfrm>
        </p:spPr>
        <p:txBody>
          <a:bodyPr/>
          <a:lstStyle/>
          <a:p>
            <a:pPr>
              <a:buFontTx/>
              <a:buNone/>
            </a:pPr>
            <a:endParaRPr lang="en-US" sz="1400" b="1" dirty="0">
              <a:latin typeface="Courier New"/>
              <a:cs typeface="Courier New"/>
            </a:endParaRPr>
          </a:p>
          <a:p>
            <a:pPr>
              <a:buFontTx/>
              <a:buNone/>
            </a:pP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MPI_Comm_rank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(MPI_COMM_WORLD,&amp;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myrank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); /* get rank */ 								</a:t>
            </a:r>
          </a:p>
          <a:p>
            <a:pPr>
              <a:buFontTx/>
              <a:buNone/>
            </a:pP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msgtag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= 1;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if (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myrank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== 0) {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x = 17;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MPI_Send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(&amp;x, 1, MPI_INT, 1, 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msgtag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, MPI_COMM_WORLD);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} else if (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myrank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== 1) {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x;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MPI_Recv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(&amp;x, 1, MPI_INT,0,msgtag,MPI_COMM_WORLD,&amp;status);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MPI Concepts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b="1">
              <a:latin typeface="Courier New" charset="0"/>
            </a:endParaRPr>
          </a:p>
          <a:p>
            <a:r>
              <a:rPr lang="en-US" b="1" u="sng">
                <a:latin typeface="Courier New" charset="0"/>
              </a:rPr>
              <a:t>Communicator</a:t>
            </a:r>
          </a:p>
          <a:p>
            <a:endParaRPr lang="en-US" b="1" u="sng">
              <a:latin typeface="Courier New" charset="0"/>
            </a:endParaRPr>
          </a:p>
          <a:p>
            <a:pPr lvl="1"/>
            <a:r>
              <a:rPr lang="en-US" sz="2400" b="1">
                <a:solidFill>
                  <a:srgbClr val="FF0000"/>
                </a:solidFill>
                <a:latin typeface="Courier New" charset="0"/>
              </a:rPr>
              <a:t>A set of processes that are allowed to communicate among themselves.</a:t>
            </a:r>
          </a:p>
          <a:p>
            <a:pPr lvl="1"/>
            <a:r>
              <a:rPr lang="en-US" sz="2400" b="1">
                <a:latin typeface="Courier New" charset="0"/>
              </a:rPr>
              <a:t>Kind of like a “radio channel”.</a:t>
            </a:r>
          </a:p>
          <a:p>
            <a:pPr lvl="1"/>
            <a:r>
              <a:rPr lang="en-US" sz="2400" b="1">
                <a:latin typeface="Courier New" charset="0"/>
              </a:rPr>
              <a:t>Default communicator: </a:t>
            </a:r>
            <a:r>
              <a:rPr lang="en-US" sz="2400" b="1">
                <a:solidFill>
                  <a:srgbClr val="FF0000"/>
                </a:solidFill>
                <a:latin typeface="Courier New" charset="0"/>
              </a:rPr>
              <a:t>MPI_COMM_WORLD</a:t>
            </a:r>
          </a:p>
          <a:p>
            <a:pPr lvl="1"/>
            <a:endParaRPr lang="en-US" sz="2400" b="1">
              <a:latin typeface="Courier New" charset="0"/>
            </a:endParaRPr>
          </a:p>
          <a:p>
            <a:pPr lvl="1"/>
            <a:endParaRPr lang="en-US" sz="2400" b="1">
              <a:latin typeface="Courier New" charset="0"/>
            </a:endParaRPr>
          </a:p>
          <a:p>
            <a:pPr lvl="1"/>
            <a:r>
              <a:rPr lang="en-US" sz="2400" b="1">
                <a:latin typeface="Courier New" charset="0"/>
              </a:rPr>
              <a:t>A library can use its own communicator, separated from that of a user program.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MPI Concepts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b="1">
              <a:latin typeface="Courier New" charset="0"/>
            </a:endParaRPr>
          </a:p>
          <a:p>
            <a:r>
              <a:rPr lang="en-US" b="1" u="sng">
                <a:latin typeface="Courier New" charset="0"/>
              </a:rPr>
              <a:t>Data Type</a:t>
            </a:r>
          </a:p>
          <a:p>
            <a:endParaRPr lang="en-US" b="1" u="sng">
              <a:latin typeface="Courier New" charset="0"/>
            </a:endParaRPr>
          </a:p>
          <a:p>
            <a:pPr lvl="1"/>
            <a:r>
              <a:rPr lang="en-US" sz="2400" b="1">
                <a:latin typeface="Courier New" charset="0"/>
              </a:rPr>
              <a:t>What kind of data is being sent/recvd?</a:t>
            </a:r>
          </a:p>
          <a:p>
            <a:pPr lvl="1"/>
            <a:r>
              <a:rPr lang="en-US" sz="2400" b="1">
                <a:latin typeface="Courier New" charset="0"/>
              </a:rPr>
              <a:t>Mostly just names for C data types</a:t>
            </a:r>
          </a:p>
          <a:p>
            <a:pPr lvl="1"/>
            <a:r>
              <a:rPr lang="en-US" sz="2400" b="1">
                <a:latin typeface="Courier New" charset="0"/>
              </a:rPr>
              <a:t>MPI_INT, MPI_CHAR, MPI_DOUBLE, etc.</a:t>
            </a:r>
          </a:p>
          <a:p>
            <a:pPr lvl="1">
              <a:buFontTx/>
              <a:buNone/>
            </a:pPr>
            <a:endParaRPr lang="en-US" sz="2400" b="1">
              <a:latin typeface="Courier New" charset="0"/>
            </a:endParaRPr>
          </a:p>
          <a:p>
            <a:pPr lvl="1"/>
            <a:endParaRPr lang="en-US" sz="2400" b="1">
              <a:solidFill>
                <a:srgbClr val="FF0000"/>
              </a:solidFill>
              <a:latin typeface="Courier New" charset="0"/>
            </a:endParaRPr>
          </a:p>
          <a:p>
            <a:pPr lvl="1"/>
            <a:endParaRPr lang="en-US" sz="2400" b="1">
              <a:solidFill>
                <a:srgbClr val="FF0000"/>
              </a:solidFill>
              <a:latin typeface="Courier New" charset="0"/>
            </a:endParaRPr>
          </a:p>
          <a:p>
            <a:pPr lvl="1"/>
            <a:endParaRPr lang="en-US" sz="2400" b="1">
              <a:latin typeface="Courier New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MPI Concepts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b="1">
              <a:latin typeface="Courier New" charset="0"/>
            </a:endParaRPr>
          </a:p>
          <a:p>
            <a:r>
              <a:rPr lang="en-US" b="1" u="sng">
                <a:latin typeface="Courier New" charset="0"/>
              </a:rPr>
              <a:t>Message Tag</a:t>
            </a:r>
          </a:p>
          <a:p>
            <a:endParaRPr lang="en-US" b="1" u="sng">
              <a:latin typeface="Courier New" charset="0"/>
            </a:endParaRPr>
          </a:p>
          <a:p>
            <a:pPr lvl="1"/>
            <a:r>
              <a:rPr lang="en-US" sz="2400" b="1">
                <a:latin typeface="Courier New" charset="0"/>
              </a:rPr>
              <a:t>Arbitrary (integer) label for a message</a:t>
            </a:r>
          </a:p>
          <a:p>
            <a:pPr lvl="1"/>
            <a:r>
              <a:rPr lang="en-US" sz="2400" b="1">
                <a:latin typeface="Courier New" charset="0"/>
              </a:rPr>
              <a:t>Tag of Send must match tag of Recv</a:t>
            </a:r>
          </a:p>
          <a:p>
            <a:pPr lvl="1"/>
            <a:endParaRPr lang="en-US" sz="2400" b="1">
              <a:latin typeface="Courier New" charset="0"/>
            </a:endParaRPr>
          </a:p>
          <a:p>
            <a:pPr lvl="1"/>
            <a:r>
              <a:rPr lang="en-US" sz="2400" b="1">
                <a:latin typeface="Courier New" charset="0"/>
              </a:rPr>
              <a:t>Useful for error checking &amp; debugging</a:t>
            </a:r>
            <a:endParaRPr lang="en-US" sz="2400" b="1">
              <a:solidFill>
                <a:srgbClr val="FF0000"/>
              </a:solidFill>
              <a:latin typeface="Courier New" charset="0"/>
            </a:endParaRPr>
          </a:p>
          <a:p>
            <a:pPr lvl="1"/>
            <a:endParaRPr lang="en-US" sz="2400" b="1">
              <a:latin typeface="Courier New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489825" cy="609600"/>
          </a:xfrm>
        </p:spPr>
        <p:txBody>
          <a:bodyPr/>
          <a:lstStyle/>
          <a:p>
            <a:r>
              <a:rPr lang="en-US"/>
              <a:t>Parameters of blocking send</a:t>
            </a:r>
          </a:p>
        </p:txBody>
      </p:sp>
      <p:sp>
        <p:nvSpPr>
          <p:cNvPr id="344067" name="Rectangle 3"/>
          <p:cNvSpPr>
            <a:spLocks noChangeArrowheads="1"/>
          </p:cNvSpPr>
          <p:nvPr/>
        </p:nvSpPr>
        <p:spPr bwMode="auto">
          <a:xfrm>
            <a:off x="1066800" y="2667000"/>
            <a:ext cx="7162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000" b="1" dirty="0" err="1">
                <a:latin typeface="Courier New" charset="0"/>
              </a:rPr>
              <a:t>MPI_Send</a:t>
            </a:r>
            <a:r>
              <a:rPr lang="en-US" sz="2000" b="1" dirty="0">
                <a:latin typeface="Courier New" charset="0"/>
              </a:rPr>
              <a:t>(</a:t>
            </a:r>
            <a:r>
              <a:rPr lang="en-US" sz="2000" b="1" dirty="0" err="1">
                <a:latin typeface="Courier New" charset="0"/>
              </a:rPr>
              <a:t>buf</a:t>
            </a:r>
            <a:r>
              <a:rPr lang="en-US" sz="2000" b="1" dirty="0">
                <a:latin typeface="Courier New" charset="0"/>
              </a:rPr>
              <a:t>, count, </a:t>
            </a:r>
            <a:r>
              <a:rPr lang="en-US" sz="2000" b="1" dirty="0" err="1">
                <a:latin typeface="Courier New" charset="0"/>
              </a:rPr>
              <a:t>datatype</a:t>
            </a:r>
            <a:r>
              <a:rPr lang="en-US" sz="2000" b="1" dirty="0">
                <a:latin typeface="Courier New" charset="0"/>
              </a:rPr>
              <a:t>, </a:t>
            </a:r>
            <a:r>
              <a:rPr lang="en-US" sz="2000" b="1" dirty="0" err="1">
                <a:latin typeface="Courier New" charset="0"/>
              </a:rPr>
              <a:t>dest</a:t>
            </a:r>
            <a:r>
              <a:rPr lang="en-US" sz="2000" b="1" dirty="0">
                <a:latin typeface="Courier New" charset="0"/>
              </a:rPr>
              <a:t>, tag, </a:t>
            </a:r>
            <a:r>
              <a:rPr lang="en-US" sz="2000" b="1" dirty="0" err="1">
                <a:latin typeface="Courier New" charset="0"/>
              </a:rPr>
              <a:t>comm</a:t>
            </a:r>
            <a:r>
              <a:rPr lang="en-US" sz="2000" b="1" dirty="0">
                <a:latin typeface="Courier New" charset="0"/>
              </a:rPr>
              <a:t>)</a:t>
            </a:r>
          </a:p>
        </p:txBody>
      </p:sp>
      <p:sp>
        <p:nvSpPr>
          <p:cNvPr id="344068" name="Rectangle 4"/>
          <p:cNvSpPr>
            <a:spLocks noChangeArrowheads="1"/>
          </p:cNvSpPr>
          <p:nvPr/>
        </p:nvSpPr>
        <p:spPr bwMode="auto">
          <a:xfrm>
            <a:off x="1951038" y="3154363"/>
            <a:ext cx="10350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Address of</a:t>
            </a:r>
            <a:endParaRPr lang="en-US" sz="1200">
              <a:latin typeface="Arial" charset="0"/>
            </a:endParaRPr>
          </a:p>
        </p:txBody>
      </p:sp>
      <p:sp>
        <p:nvSpPr>
          <p:cNvPr id="344069" name="Rectangle 5"/>
          <p:cNvSpPr>
            <a:spLocks noChangeArrowheads="1"/>
          </p:cNvSpPr>
          <p:nvPr/>
        </p:nvSpPr>
        <p:spPr bwMode="auto">
          <a:xfrm>
            <a:off x="2786063" y="3687763"/>
            <a:ext cx="1585912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Number of items</a:t>
            </a:r>
            <a:endParaRPr lang="en-US" sz="1200">
              <a:latin typeface="Arial" charset="0"/>
            </a:endParaRPr>
          </a:p>
        </p:txBody>
      </p:sp>
      <p:sp>
        <p:nvSpPr>
          <p:cNvPr id="344070" name="Rectangle 6"/>
          <p:cNvSpPr>
            <a:spLocks noChangeArrowheads="1"/>
          </p:cNvSpPr>
          <p:nvPr/>
        </p:nvSpPr>
        <p:spPr bwMode="auto">
          <a:xfrm>
            <a:off x="3976688" y="3154363"/>
            <a:ext cx="1108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Datatype of</a:t>
            </a:r>
            <a:endParaRPr lang="en-US" sz="1200">
              <a:latin typeface="Arial" charset="0"/>
            </a:endParaRPr>
          </a:p>
        </p:txBody>
      </p:sp>
      <p:sp>
        <p:nvSpPr>
          <p:cNvPr id="344071" name="Rectangle 7"/>
          <p:cNvSpPr>
            <a:spLocks noChangeArrowheads="1"/>
          </p:cNvSpPr>
          <p:nvPr/>
        </p:nvSpPr>
        <p:spPr bwMode="auto">
          <a:xfrm>
            <a:off x="4740275" y="3687763"/>
            <a:ext cx="185420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Rank of destination</a:t>
            </a:r>
            <a:endParaRPr lang="en-US" sz="1200">
              <a:latin typeface="Arial" charset="0"/>
            </a:endParaRPr>
          </a:p>
        </p:txBody>
      </p:sp>
      <p:sp>
        <p:nvSpPr>
          <p:cNvPr id="344072" name="Rectangle 8"/>
          <p:cNvSpPr>
            <a:spLocks noChangeArrowheads="1"/>
          </p:cNvSpPr>
          <p:nvPr/>
        </p:nvSpPr>
        <p:spPr bwMode="auto">
          <a:xfrm>
            <a:off x="6019800" y="3200400"/>
            <a:ext cx="123983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Message tag</a:t>
            </a:r>
            <a:endParaRPr lang="en-US" sz="1200">
              <a:latin typeface="Arial" charset="0"/>
            </a:endParaRPr>
          </a:p>
        </p:txBody>
      </p:sp>
      <p:sp>
        <p:nvSpPr>
          <p:cNvPr id="344073" name="Rectangle 9"/>
          <p:cNvSpPr>
            <a:spLocks noChangeArrowheads="1"/>
          </p:cNvSpPr>
          <p:nvPr/>
        </p:nvSpPr>
        <p:spPr bwMode="auto">
          <a:xfrm>
            <a:off x="6659563" y="3705225"/>
            <a:ext cx="63500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Comm</a:t>
            </a:r>
            <a:endParaRPr lang="en-US" sz="1200">
              <a:latin typeface="Arial" charset="0"/>
            </a:endParaRPr>
          </a:p>
        </p:txBody>
      </p:sp>
      <p:sp>
        <p:nvSpPr>
          <p:cNvPr id="344074" name="Rectangle 10"/>
          <p:cNvSpPr>
            <a:spLocks noChangeArrowheads="1"/>
          </p:cNvSpPr>
          <p:nvPr/>
        </p:nvSpPr>
        <p:spPr bwMode="auto">
          <a:xfrm>
            <a:off x="7281863" y="3705225"/>
            <a:ext cx="76993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unicator</a:t>
            </a:r>
            <a:endParaRPr lang="en-US" sz="1200">
              <a:latin typeface="Arial" charset="0"/>
            </a:endParaRPr>
          </a:p>
        </p:txBody>
      </p:sp>
      <p:sp>
        <p:nvSpPr>
          <p:cNvPr id="344075" name="Rectangle 11"/>
          <p:cNvSpPr>
            <a:spLocks noChangeArrowheads="1"/>
          </p:cNvSpPr>
          <p:nvPr/>
        </p:nvSpPr>
        <p:spPr bwMode="auto">
          <a:xfrm>
            <a:off x="1933575" y="3384550"/>
            <a:ext cx="6508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send b</a:t>
            </a:r>
            <a:endParaRPr lang="en-US" sz="1200">
              <a:latin typeface="Arial" charset="0"/>
            </a:endParaRPr>
          </a:p>
        </p:txBody>
      </p:sp>
      <p:sp>
        <p:nvSpPr>
          <p:cNvPr id="344076" name="Rectangle 12"/>
          <p:cNvSpPr>
            <a:spLocks noChangeArrowheads="1"/>
          </p:cNvSpPr>
          <p:nvPr/>
        </p:nvSpPr>
        <p:spPr bwMode="auto">
          <a:xfrm>
            <a:off x="2573338" y="3384550"/>
            <a:ext cx="24130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uff</a:t>
            </a:r>
            <a:endParaRPr lang="en-US" sz="1200">
              <a:latin typeface="Arial" charset="0"/>
            </a:endParaRPr>
          </a:p>
        </p:txBody>
      </p:sp>
      <p:sp>
        <p:nvSpPr>
          <p:cNvPr id="344077" name="Rectangle 13"/>
          <p:cNvSpPr>
            <a:spLocks noChangeArrowheads="1"/>
          </p:cNvSpPr>
          <p:nvPr/>
        </p:nvSpPr>
        <p:spPr bwMode="auto">
          <a:xfrm>
            <a:off x="2803525" y="3384550"/>
            <a:ext cx="192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er</a:t>
            </a:r>
            <a:endParaRPr lang="en-US" sz="1200">
              <a:latin typeface="Arial" charset="0"/>
            </a:endParaRPr>
          </a:p>
        </p:txBody>
      </p:sp>
      <p:sp>
        <p:nvSpPr>
          <p:cNvPr id="344078" name="Rectangle 14"/>
          <p:cNvSpPr>
            <a:spLocks noChangeArrowheads="1"/>
          </p:cNvSpPr>
          <p:nvPr/>
        </p:nvSpPr>
        <p:spPr bwMode="auto">
          <a:xfrm>
            <a:off x="3213100" y="3917950"/>
            <a:ext cx="71120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to send</a:t>
            </a:r>
            <a:endParaRPr lang="en-US" sz="1200">
              <a:latin typeface="Arial" charset="0"/>
            </a:endParaRPr>
          </a:p>
        </p:txBody>
      </p:sp>
      <p:sp>
        <p:nvSpPr>
          <p:cNvPr id="344079" name="Rectangle 15"/>
          <p:cNvSpPr>
            <a:spLocks noChangeArrowheads="1"/>
          </p:cNvSpPr>
          <p:nvPr/>
        </p:nvSpPr>
        <p:spPr bwMode="auto">
          <a:xfrm>
            <a:off x="4065588" y="3384550"/>
            <a:ext cx="938212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each item</a:t>
            </a:r>
            <a:endParaRPr lang="en-US" sz="1200">
              <a:latin typeface="Arial" charset="0"/>
            </a:endParaRPr>
          </a:p>
        </p:txBody>
      </p:sp>
      <p:sp>
        <p:nvSpPr>
          <p:cNvPr id="344080" name="Rectangle 16"/>
          <p:cNvSpPr>
            <a:spLocks noChangeArrowheads="1"/>
          </p:cNvSpPr>
          <p:nvPr/>
        </p:nvSpPr>
        <p:spPr bwMode="auto">
          <a:xfrm>
            <a:off x="5273675" y="3917950"/>
            <a:ext cx="75723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process</a:t>
            </a:r>
            <a:endParaRPr lang="en-US" sz="1200">
              <a:latin typeface="Arial" charset="0"/>
            </a:endParaRPr>
          </a:p>
        </p:txBody>
      </p:sp>
      <p:sp>
        <p:nvSpPr>
          <p:cNvPr id="344081" name="Line 17"/>
          <p:cNvSpPr>
            <a:spLocks noChangeShapeType="1"/>
          </p:cNvSpPr>
          <p:nvPr/>
        </p:nvSpPr>
        <p:spPr bwMode="auto">
          <a:xfrm flipH="1">
            <a:off x="2554288" y="2940050"/>
            <a:ext cx="214312" cy="26670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082" name="Line 18"/>
          <p:cNvSpPr>
            <a:spLocks noChangeShapeType="1"/>
          </p:cNvSpPr>
          <p:nvPr/>
        </p:nvSpPr>
        <p:spPr bwMode="auto">
          <a:xfrm>
            <a:off x="3567113" y="2940050"/>
            <a:ext cx="1587" cy="80010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083" name="Line 19"/>
          <p:cNvSpPr>
            <a:spLocks noChangeShapeType="1"/>
          </p:cNvSpPr>
          <p:nvPr/>
        </p:nvSpPr>
        <p:spPr bwMode="auto">
          <a:xfrm>
            <a:off x="4527550" y="2940050"/>
            <a:ext cx="1588" cy="26670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084" name="Line 20"/>
          <p:cNvSpPr>
            <a:spLocks noChangeShapeType="1"/>
          </p:cNvSpPr>
          <p:nvPr/>
        </p:nvSpPr>
        <p:spPr bwMode="auto">
          <a:xfrm flipH="1">
            <a:off x="6394450" y="2971800"/>
            <a:ext cx="463550" cy="23495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085" name="Line 21"/>
          <p:cNvSpPr>
            <a:spLocks noChangeShapeType="1"/>
          </p:cNvSpPr>
          <p:nvPr/>
        </p:nvSpPr>
        <p:spPr bwMode="auto">
          <a:xfrm flipH="1">
            <a:off x="5648325" y="2895600"/>
            <a:ext cx="371475" cy="790575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086" name="Line 22"/>
          <p:cNvSpPr>
            <a:spLocks noChangeShapeType="1"/>
          </p:cNvSpPr>
          <p:nvPr/>
        </p:nvSpPr>
        <p:spPr bwMode="auto">
          <a:xfrm flipH="1">
            <a:off x="7299325" y="2971800"/>
            <a:ext cx="320675" cy="76835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15400" cy="1143000"/>
          </a:xfrm>
        </p:spPr>
        <p:txBody>
          <a:bodyPr/>
          <a:lstStyle/>
          <a:p>
            <a:r>
              <a:rPr lang="en-US" sz="2000"/>
              <a:t>     </a:t>
            </a:r>
            <a:r>
              <a:rPr lang="en-US"/>
              <a:t>Parameters of blocking receive</a:t>
            </a:r>
          </a:p>
        </p:txBody>
      </p:sp>
      <p:sp>
        <p:nvSpPr>
          <p:cNvPr id="345091" name="Rectangle 3"/>
          <p:cNvSpPr>
            <a:spLocks noChangeArrowheads="1"/>
          </p:cNvSpPr>
          <p:nvPr/>
        </p:nvSpPr>
        <p:spPr bwMode="auto">
          <a:xfrm>
            <a:off x="609600" y="2667000"/>
            <a:ext cx="831132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MPI_Recv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, count, </a:t>
            </a:r>
            <a:r>
              <a:rPr lang="en-US" sz="2000" b="1" dirty="0" err="1">
                <a:latin typeface="Courier New"/>
                <a:cs typeface="Courier New"/>
              </a:rPr>
              <a:t>datatype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src</a:t>
            </a:r>
            <a:r>
              <a:rPr lang="en-US" sz="2000" b="1" dirty="0">
                <a:latin typeface="Courier New"/>
                <a:cs typeface="Courier New"/>
              </a:rPr>
              <a:t>, tag, </a:t>
            </a:r>
            <a:r>
              <a:rPr lang="en-US" sz="2000" b="1" dirty="0" err="1">
                <a:latin typeface="Courier New"/>
                <a:cs typeface="Courier New"/>
              </a:rPr>
              <a:t>comm</a:t>
            </a:r>
            <a:r>
              <a:rPr lang="en-US" sz="2000" b="1" dirty="0">
                <a:latin typeface="Courier New"/>
                <a:cs typeface="Courier New"/>
              </a:rPr>
              <a:t>, status)</a:t>
            </a:r>
          </a:p>
        </p:txBody>
      </p:sp>
      <p:sp>
        <p:nvSpPr>
          <p:cNvPr id="345092" name="Rectangle 4"/>
          <p:cNvSpPr>
            <a:spLocks noChangeArrowheads="1"/>
          </p:cNvSpPr>
          <p:nvPr/>
        </p:nvSpPr>
        <p:spPr bwMode="auto">
          <a:xfrm>
            <a:off x="1482725" y="3144838"/>
            <a:ext cx="10350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Address of</a:t>
            </a:r>
            <a:endParaRPr lang="en-US" sz="1200">
              <a:latin typeface="Arial" charset="0"/>
            </a:endParaRPr>
          </a:p>
        </p:txBody>
      </p:sp>
      <p:sp>
        <p:nvSpPr>
          <p:cNvPr id="345093" name="Rectangle 5"/>
          <p:cNvSpPr>
            <a:spLocks noChangeArrowheads="1"/>
          </p:cNvSpPr>
          <p:nvPr/>
        </p:nvSpPr>
        <p:spPr bwMode="auto">
          <a:xfrm>
            <a:off x="2262188" y="3676650"/>
            <a:ext cx="63500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Maxim</a:t>
            </a:r>
            <a:endParaRPr lang="en-US" sz="1200">
              <a:latin typeface="Arial" charset="0"/>
            </a:endParaRPr>
          </a:p>
        </p:txBody>
      </p:sp>
      <p:sp>
        <p:nvSpPr>
          <p:cNvPr id="345094" name="Rectangle 6"/>
          <p:cNvSpPr>
            <a:spLocks noChangeArrowheads="1"/>
          </p:cNvSpPr>
          <p:nvPr/>
        </p:nvSpPr>
        <p:spPr bwMode="auto">
          <a:xfrm>
            <a:off x="2881313" y="3676650"/>
            <a:ext cx="481012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um n</a:t>
            </a:r>
            <a:endParaRPr lang="en-US" sz="1200">
              <a:latin typeface="Arial" charset="0"/>
            </a:endParaRPr>
          </a:p>
        </p:txBody>
      </p:sp>
      <p:sp>
        <p:nvSpPr>
          <p:cNvPr id="345095" name="Rectangle 7"/>
          <p:cNvSpPr>
            <a:spLocks noChangeArrowheads="1"/>
          </p:cNvSpPr>
          <p:nvPr/>
        </p:nvSpPr>
        <p:spPr bwMode="auto">
          <a:xfrm>
            <a:off x="3359150" y="3676650"/>
            <a:ext cx="6127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umber</a:t>
            </a:r>
            <a:endParaRPr lang="en-US" sz="1200">
              <a:latin typeface="Arial" charset="0"/>
            </a:endParaRPr>
          </a:p>
        </p:txBody>
      </p:sp>
      <p:sp>
        <p:nvSpPr>
          <p:cNvPr id="345098" name="Rectangle 10"/>
          <p:cNvSpPr>
            <a:spLocks noChangeArrowheads="1"/>
          </p:cNvSpPr>
          <p:nvPr/>
        </p:nvSpPr>
        <p:spPr bwMode="auto">
          <a:xfrm>
            <a:off x="5791200" y="3200400"/>
            <a:ext cx="1239838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FF0000"/>
                </a:solidFill>
                <a:latin typeface="Arial" charset="0"/>
              </a:rPr>
              <a:t>Message tag</a:t>
            </a:r>
            <a:endParaRPr lang="en-US" sz="1200" dirty="0">
              <a:latin typeface="Arial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553200" y="3733800"/>
            <a:ext cx="1389062" cy="258763"/>
            <a:chOff x="6084888" y="3746500"/>
            <a:chExt cx="1389062" cy="258763"/>
          </a:xfrm>
        </p:grpSpPr>
        <p:sp>
          <p:nvSpPr>
            <p:cNvPr id="345099" name="Rectangle 11"/>
            <p:cNvSpPr>
              <a:spLocks noChangeArrowheads="1"/>
            </p:cNvSpPr>
            <p:nvPr/>
          </p:nvSpPr>
          <p:spPr bwMode="auto">
            <a:xfrm>
              <a:off x="6084888" y="3746500"/>
              <a:ext cx="635000" cy="258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 err="1">
                  <a:solidFill>
                    <a:srgbClr val="FF0000"/>
                  </a:solidFill>
                  <a:latin typeface="Arial" charset="0"/>
                </a:rPr>
                <a:t>Comm</a:t>
              </a:r>
              <a:endParaRPr lang="en-US" sz="1200" dirty="0">
                <a:latin typeface="Arial" charset="0"/>
              </a:endParaRPr>
            </a:p>
          </p:txBody>
        </p:sp>
        <p:sp>
          <p:nvSpPr>
            <p:cNvPr id="345100" name="Rectangle 12"/>
            <p:cNvSpPr>
              <a:spLocks noChangeArrowheads="1"/>
            </p:cNvSpPr>
            <p:nvPr/>
          </p:nvSpPr>
          <p:spPr bwMode="auto">
            <a:xfrm>
              <a:off x="6704013" y="3746500"/>
              <a:ext cx="769937" cy="258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FF0000"/>
                  </a:solidFill>
                  <a:latin typeface="Arial" charset="0"/>
                </a:rPr>
                <a:t>unicator</a:t>
              </a:r>
              <a:endParaRPr lang="en-US" sz="1200">
                <a:latin typeface="Arial" charset="0"/>
              </a:endParaRPr>
            </a:p>
          </p:txBody>
        </p:sp>
      </p:grpSp>
      <p:sp>
        <p:nvSpPr>
          <p:cNvPr id="345101" name="Rectangle 13"/>
          <p:cNvSpPr>
            <a:spLocks noChangeArrowheads="1"/>
          </p:cNvSpPr>
          <p:nvPr/>
        </p:nvSpPr>
        <p:spPr bwMode="auto">
          <a:xfrm>
            <a:off x="1358900" y="3357563"/>
            <a:ext cx="5762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receiv</a:t>
            </a:r>
            <a:endParaRPr lang="en-US" sz="1200">
              <a:latin typeface="Arial" charset="0"/>
            </a:endParaRPr>
          </a:p>
        </p:txBody>
      </p:sp>
      <p:sp>
        <p:nvSpPr>
          <p:cNvPr id="345102" name="Rectangle 14"/>
          <p:cNvSpPr>
            <a:spLocks noChangeArrowheads="1"/>
          </p:cNvSpPr>
          <p:nvPr/>
        </p:nvSpPr>
        <p:spPr bwMode="auto">
          <a:xfrm>
            <a:off x="1925638" y="3357563"/>
            <a:ext cx="30162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e b</a:t>
            </a:r>
            <a:endParaRPr lang="en-US" sz="1200">
              <a:latin typeface="Arial" charset="0"/>
            </a:endParaRPr>
          </a:p>
        </p:txBody>
      </p:sp>
      <p:sp>
        <p:nvSpPr>
          <p:cNvPr id="345103" name="Rectangle 15"/>
          <p:cNvSpPr>
            <a:spLocks noChangeArrowheads="1"/>
          </p:cNvSpPr>
          <p:nvPr/>
        </p:nvSpPr>
        <p:spPr bwMode="auto">
          <a:xfrm>
            <a:off x="2209800" y="3357563"/>
            <a:ext cx="24130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uff</a:t>
            </a:r>
            <a:endParaRPr lang="en-US" sz="1200">
              <a:latin typeface="Arial" charset="0"/>
            </a:endParaRPr>
          </a:p>
        </p:txBody>
      </p:sp>
      <p:sp>
        <p:nvSpPr>
          <p:cNvPr id="345104" name="Rectangle 16"/>
          <p:cNvSpPr>
            <a:spLocks noChangeArrowheads="1"/>
          </p:cNvSpPr>
          <p:nvPr/>
        </p:nvSpPr>
        <p:spPr bwMode="auto">
          <a:xfrm>
            <a:off x="2439988" y="3357563"/>
            <a:ext cx="192087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er</a:t>
            </a:r>
            <a:endParaRPr lang="en-US" sz="1200">
              <a:latin typeface="Arial" charset="0"/>
            </a:endParaRPr>
          </a:p>
        </p:txBody>
      </p:sp>
      <p:sp>
        <p:nvSpPr>
          <p:cNvPr id="345105" name="Rectangle 17"/>
          <p:cNvSpPr>
            <a:spLocks noChangeArrowheads="1"/>
          </p:cNvSpPr>
          <p:nvPr/>
        </p:nvSpPr>
        <p:spPr bwMode="auto">
          <a:xfrm>
            <a:off x="2244725" y="3889375"/>
            <a:ext cx="163512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of items to receiv</a:t>
            </a:r>
            <a:endParaRPr lang="en-US" sz="1200">
              <a:latin typeface="Arial" charset="0"/>
            </a:endParaRPr>
          </a:p>
        </p:txBody>
      </p:sp>
      <p:sp>
        <p:nvSpPr>
          <p:cNvPr id="345106" name="Rectangle 18"/>
          <p:cNvSpPr>
            <a:spLocks noChangeArrowheads="1"/>
          </p:cNvSpPr>
          <p:nvPr/>
        </p:nvSpPr>
        <p:spPr bwMode="auto">
          <a:xfrm>
            <a:off x="3854450" y="3889375"/>
            <a:ext cx="1206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e</a:t>
            </a:r>
            <a:endParaRPr lang="en-US" sz="1200">
              <a:latin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962400" y="3276600"/>
            <a:ext cx="1108075" cy="471487"/>
            <a:chOff x="3643313" y="3144838"/>
            <a:chExt cx="1108075" cy="471487"/>
          </a:xfrm>
        </p:grpSpPr>
        <p:sp>
          <p:nvSpPr>
            <p:cNvPr id="345096" name="Rectangle 8"/>
            <p:cNvSpPr>
              <a:spLocks noChangeArrowheads="1"/>
            </p:cNvSpPr>
            <p:nvPr/>
          </p:nvSpPr>
          <p:spPr bwMode="auto">
            <a:xfrm>
              <a:off x="3643313" y="3144838"/>
              <a:ext cx="1108075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 err="1">
                  <a:solidFill>
                    <a:srgbClr val="FF0000"/>
                  </a:solidFill>
                  <a:latin typeface="Arial" charset="0"/>
                </a:rPr>
                <a:t>Datatype</a:t>
              </a:r>
              <a:r>
                <a:rPr lang="en-US" sz="1700" dirty="0">
                  <a:solidFill>
                    <a:srgbClr val="FF0000"/>
                  </a:solidFill>
                  <a:latin typeface="Arial" charset="0"/>
                </a:rPr>
                <a:t> of</a:t>
              </a:r>
              <a:endParaRPr lang="en-US" sz="1200" dirty="0">
                <a:latin typeface="Arial" charset="0"/>
              </a:endParaRPr>
            </a:p>
          </p:txBody>
        </p:sp>
        <p:sp>
          <p:nvSpPr>
            <p:cNvPr id="345107" name="Rectangle 19"/>
            <p:cNvSpPr>
              <a:spLocks noChangeArrowheads="1"/>
            </p:cNvSpPr>
            <p:nvPr/>
          </p:nvSpPr>
          <p:spPr bwMode="auto">
            <a:xfrm>
              <a:off x="3713163" y="3357563"/>
              <a:ext cx="938212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FF0000"/>
                  </a:solidFill>
                  <a:latin typeface="Arial" charset="0"/>
                </a:rPr>
                <a:t>each item</a:t>
              </a:r>
              <a:endParaRPr lang="en-US" sz="1200">
                <a:latin typeface="Arial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724400" y="3733800"/>
            <a:ext cx="1455737" cy="471488"/>
            <a:chOff x="4421188" y="3676650"/>
            <a:chExt cx="1455737" cy="471488"/>
          </a:xfrm>
        </p:grpSpPr>
        <p:sp>
          <p:nvSpPr>
            <p:cNvPr id="345097" name="Rectangle 9"/>
            <p:cNvSpPr>
              <a:spLocks noChangeArrowheads="1"/>
            </p:cNvSpPr>
            <p:nvPr/>
          </p:nvSpPr>
          <p:spPr bwMode="auto">
            <a:xfrm>
              <a:off x="4421188" y="3676650"/>
              <a:ext cx="1455737" cy="258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FF0000"/>
                  </a:solidFill>
                  <a:latin typeface="Arial" charset="0"/>
                </a:rPr>
                <a:t>Rank of source</a:t>
              </a:r>
              <a:endParaRPr lang="en-US" sz="1200">
                <a:latin typeface="Arial" charset="0"/>
              </a:endParaRPr>
            </a:p>
          </p:txBody>
        </p:sp>
        <p:sp>
          <p:nvSpPr>
            <p:cNvPr id="345108" name="Rectangle 20"/>
            <p:cNvSpPr>
              <a:spLocks noChangeArrowheads="1"/>
            </p:cNvSpPr>
            <p:nvPr/>
          </p:nvSpPr>
          <p:spPr bwMode="auto">
            <a:xfrm>
              <a:off x="4757738" y="3889375"/>
              <a:ext cx="757237" cy="258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>
                  <a:solidFill>
                    <a:srgbClr val="FF0000"/>
                  </a:solidFill>
                  <a:latin typeface="Arial" charset="0"/>
                </a:rPr>
                <a:t>process</a:t>
              </a:r>
              <a:endParaRPr lang="en-US" sz="1200" dirty="0">
                <a:latin typeface="Arial" charset="0"/>
              </a:endParaRPr>
            </a:p>
          </p:txBody>
        </p:sp>
      </p:grpSp>
      <p:sp>
        <p:nvSpPr>
          <p:cNvPr id="345109" name="Line 21"/>
          <p:cNvSpPr>
            <a:spLocks noChangeShapeType="1"/>
          </p:cNvSpPr>
          <p:nvPr/>
        </p:nvSpPr>
        <p:spPr bwMode="auto">
          <a:xfrm flipH="1">
            <a:off x="2155824" y="2971800"/>
            <a:ext cx="130175" cy="227013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110" name="Line 22"/>
          <p:cNvSpPr>
            <a:spLocks noChangeShapeType="1"/>
          </p:cNvSpPr>
          <p:nvPr/>
        </p:nvSpPr>
        <p:spPr bwMode="auto">
          <a:xfrm>
            <a:off x="3111500" y="2916238"/>
            <a:ext cx="1588" cy="795337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111" name="Line 23"/>
          <p:cNvSpPr>
            <a:spLocks noChangeShapeType="1"/>
          </p:cNvSpPr>
          <p:nvPr/>
        </p:nvSpPr>
        <p:spPr bwMode="auto">
          <a:xfrm>
            <a:off x="4495800" y="3048000"/>
            <a:ext cx="1587" cy="265112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112" name="Line 24"/>
          <p:cNvSpPr>
            <a:spLocks noChangeShapeType="1"/>
          </p:cNvSpPr>
          <p:nvPr/>
        </p:nvSpPr>
        <p:spPr bwMode="auto">
          <a:xfrm>
            <a:off x="6324600" y="2971800"/>
            <a:ext cx="1587" cy="212725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113" name="Line 25"/>
          <p:cNvSpPr>
            <a:spLocks noChangeShapeType="1"/>
          </p:cNvSpPr>
          <p:nvPr/>
        </p:nvSpPr>
        <p:spPr bwMode="auto">
          <a:xfrm>
            <a:off x="5486400" y="2971800"/>
            <a:ext cx="1587" cy="795338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114" name="Line 26"/>
          <p:cNvSpPr>
            <a:spLocks noChangeShapeType="1"/>
          </p:cNvSpPr>
          <p:nvPr/>
        </p:nvSpPr>
        <p:spPr bwMode="auto">
          <a:xfrm flipH="1">
            <a:off x="7162800" y="3048000"/>
            <a:ext cx="0" cy="68580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7620000" y="3048000"/>
            <a:ext cx="1373188" cy="541337"/>
            <a:chOff x="6686550" y="2916238"/>
            <a:chExt cx="1373188" cy="541337"/>
          </a:xfrm>
        </p:grpSpPr>
        <p:sp>
          <p:nvSpPr>
            <p:cNvPr id="345115" name="Rectangle 27"/>
            <p:cNvSpPr>
              <a:spLocks noChangeArrowheads="1"/>
            </p:cNvSpPr>
            <p:nvPr/>
          </p:nvSpPr>
          <p:spPr bwMode="auto">
            <a:xfrm>
              <a:off x="6686550" y="2986088"/>
              <a:ext cx="614363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>
                  <a:solidFill>
                    <a:srgbClr val="FF0000"/>
                  </a:solidFill>
                  <a:latin typeface="Arial" charset="0"/>
                </a:rPr>
                <a:t>Status</a:t>
              </a:r>
              <a:endParaRPr lang="en-US" sz="1200" dirty="0">
                <a:latin typeface="Arial" charset="0"/>
              </a:endParaRPr>
            </a:p>
          </p:txBody>
        </p:sp>
        <p:sp>
          <p:nvSpPr>
            <p:cNvPr id="345116" name="Line 28"/>
            <p:cNvSpPr>
              <a:spLocks noChangeShapeType="1"/>
            </p:cNvSpPr>
            <p:nvPr/>
          </p:nvSpPr>
          <p:spPr bwMode="auto">
            <a:xfrm flipH="1">
              <a:off x="7253288" y="2916238"/>
              <a:ext cx="123825" cy="123825"/>
            </a:xfrm>
            <a:prstGeom prst="line">
              <a:avLst/>
            </a:prstGeom>
            <a:noFill/>
            <a:ln w="1746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5117" name="Rectangle 29"/>
            <p:cNvSpPr>
              <a:spLocks noChangeArrowheads="1"/>
            </p:cNvSpPr>
            <p:nvPr/>
          </p:nvSpPr>
          <p:spPr bwMode="auto">
            <a:xfrm>
              <a:off x="6686550" y="3198813"/>
              <a:ext cx="927100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>
                  <a:solidFill>
                    <a:srgbClr val="FF0000"/>
                  </a:solidFill>
                  <a:latin typeface="Arial" charset="0"/>
                </a:rPr>
                <a:t>after </a:t>
              </a:r>
              <a:r>
                <a:rPr lang="en-US" sz="1700" dirty="0" err="1">
                  <a:solidFill>
                    <a:srgbClr val="FF0000"/>
                  </a:solidFill>
                  <a:latin typeface="Arial" charset="0"/>
                </a:rPr>
                <a:t>oper</a:t>
              </a:r>
              <a:endParaRPr lang="en-US" sz="1200" dirty="0">
                <a:latin typeface="Arial" charset="0"/>
              </a:endParaRPr>
            </a:p>
          </p:txBody>
        </p:sp>
        <p:sp>
          <p:nvSpPr>
            <p:cNvPr id="345118" name="Rectangle 30"/>
            <p:cNvSpPr>
              <a:spLocks noChangeArrowheads="1"/>
            </p:cNvSpPr>
            <p:nvPr/>
          </p:nvSpPr>
          <p:spPr bwMode="auto">
            <a:xfrm>
              <a:off x="7589838" y="3198813"/>
              <a:ext cx="469900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FF0000"/>
                  </a:solidFill>
                  <a:latin typeface="Arial" charset="0"/>
                </a:rPr>
                <a:t>ation</a:t>
              </a:r>
              <a:endParaRPr lang="en-US" sz="1200"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924800" cy="609600"/>
          </a:xfrm>
        </p:spPr>
        <p:txBody>
          <a:bodyPr/>
          <a:lstStyle/>
          <a:p>
            <a:r>
              <a:rPr lang="en-US"/>
              <a:t>Example:  </a:t>
            </a:r>
            <a:r>
              <a:rPr lang="en-US" sz="2400"/>
              <a:t>Send an integer x from proc 0 to proc 1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372600" cy="4800600"/>
          </a:xfrm>
        </p:spPr>
        <p:txBody>
          <a:bodyPr/>
          <a:lstStyle/>
          <a:p>
            <a:pPr>
              <a:buFontTx/>
              <a:buNone/>
            </a:pPr>
            <a:endParaRPr lang="en-US" sz="1400" b="1" dirty="0">
              <a:latin typeface="Courier New"/>
              <a:cs typeface="Courier New"/>
            </a:endParaRPr>
          </a:p>
          <a:p>
            <a:pPr>
              <a:buFontTx/>
              <a:buNone/>
            </a:pP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MPI_Comm_rank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(MPI_COMM_WORLD,&amp;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myrank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); /* get rank */ 								</a:t>
            </a:r>
          </a:p>
          <a:p>
            <a:pPr>
              <a:buFontTx/>
              <a:buNone/>
            </a:pP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msgtag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= 1;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if (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myrank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== 0) {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x = 17;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MPI_Send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(&amp;x, 1, MPI_INT, 1, 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msgtag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, MPI_COMM_WORLD);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} else if (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myrank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== 1) {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x;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MPI_Recv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(&amp;x, 1, MPI_INT,0,msgtag,MPI_COMM_WORLD,&amp;status);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88535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45488" cy="368300"/>
          </a:xfrm>
        </p:spPr>
        <p:txBody>
          <a:bodyPr/>
          <a:lstStyle/>
          <a:p>
            <a:r>
              <a:rPr lang="en-US" dirty="0" smtClean="0"/>
              <a:t>Running an MPI program on </a:t>
            </a:r>
            <a:r>
              <a:rPr lang="en-US" dirty="0" smtClean="0"/>
              <a:t>Triton / TSCC</a:t>
            </a:r>
            <a:endParaRPr lang="en-US" dirty="0"/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See </a:t>
            </a:r>
            <a:r>
              <a:rPr lang="en-US" dirty="0" err="1" smtClean="0"/>
              <a:t>Kadir’s</a:t>
            </a:r>
            <a:r>
              <a:rPr lang="en-US" dirty="0" smtClean="0"/>
              <a:t> online </a:t>
            </a:r>
            <a:r>
              <a:rPr lang="en-US" dirty="0" smtClean="0"/>
              <a:t>CS 240A notes and tutorial for details.</a:t>
            </a:r>
            <a:endParaRPr lang="en-US" dirty="0"/>
          </a:p>
          <a:p>
            <a:pPr lvl="8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Key point:  Two different kinds of Triton nodes:</a:t>
            </a:r>
          </a:p>
          <a:p>
            <a:pPr lvl="8">
              <a:lnSpc>
                <a:spcPct val="90000"/>
              </a:lnSpc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u="sng" dirty="0" smtClean="0">
                <a:solidFill>
                  <a:srgbClr val="FF0000"/>
                </a:solidFill>
              </a:rPr>
              <a:t>Login node</a:t>
            </a:r>
            <a:r>
              <a:rPr lang="en-US" dirty="0" smtClean="0">
                <a:solidFill>
                  <a:srgbClr val="FF0000"/>
                </a:solidFill>
              </a:rPr>
              <a:t>:  This is where you log in and compile your program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   </a:t>
            </a:r>
            <a:r>
              <a:rPr lang="en-US" sz="2000" b="1" dirty="0" err="1" smtClean="0">
                <a:latin typeface="Courier New"/>
                <a:cs typeface="Courier New"/>
              </a:rPr>
              <a:t>ssh</a:t>
            </a:r>
            <a:r>
              <a:rPr lang="en-US" sz="2000" b="1" dirty="0" smtClean="0">
                <a:latin typeface="Courier New"/>
                <a:cs typeface="Courier New"/>
              </a:rPr>
              <a:t> –l </a:t>
            </a:r>
            <a:r>
              <a:rPr lang="en-US" sz="2000" b="1" dirty="0" err="1" smtClean="0">
                <a:latin typeface="Courier New"/>
                <a:cs typeface="Courier New"/>
              </a:rPr>
              <a:t>my_user_name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latin typeface="Courier New"/>
                <a:cs typeface="Courier New"/>
              </a:rPr>
              <a:t>tscc-</a:t>
            </a:r>
            <a:r>
              <a:rPr lang="en-US" sz="2000" b="1" dirty="0" err="1">
                <a:latin typeface="Courier New"/>
                <a:cs typeface="Courier New"/>
              </a:rPr>
              <a:t>login.sdsc.edu</a:t>
            </a:r>
            <a:r>
              <a:rPr lang="en-US" sz="2000" b="1" dirty="0">
                <a:latin typeface="Courier New"/>
                <a:cs typeface="Courier New"/>
              </a:rPr>
              <a:t>  </a:t>
            </a:r>
            <a:endParaRPr lang="en-US" sz="2000" b="1" dirty="0" smtClean="0">
              <a:latin typeface="Courier New"/>
              <a:cs typeface="Courier New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   </a:t>
            </a:r>
            <a:r>
              <a:rPr lang="en-US" sz="2000" b="1" dirty="0" err="1" smtClean="0">
                <a:latin typeface="Courier New"/>
                <a:cs typeface="Courier New"/>
              </a:rPr>
              <a:t>mpicc</a:t>
            </a:r>
            <a:r>
              <a:rPr lang="en-US" sz="2000" b="1" dirty="0" smtClean="0">
                <a:latin typeface="Courier New"/>
                <a:cs typeface="Courier New"/>
              </a:rPr>
              <a:t> [options] </a:t>
            </a:r>
            <a:r>
              <a:rPr lang="en-US" sz="2000" b="1" dirty="0" err="1" smtClean="0">
                <a:latin typeface="Courier New"/>
                <a:cs typeface="Courier New"/>
              </a:rPr>
              <a:t>my_code.c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endParaRPr lang="en-US" sz="2000" b="1" dirty="0">
              <a:latin typeface="Courier New"/>
              <a:cs typeface="Courier New"/>
            </a:endParaRPr>
          </a:p>
          <a:p>
            <a:pPr lvl="8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u="sng" dirty="0" smtClean="0">
                <a:solidFill>
                  <a:srgbClr val="FF0000"/>
                </a:solidFill>
              </a:rPr>
              <a:t>Compute nodes</a:t>
            </a:r>
            <a:r>
              <a:rPr lang="en-US" dirty="0" smtClean="0">
                <a:solidFill>
                  <a:srgbClr val="FF0000"/>
                </a:solidFill>
              </a:rPr>
              <a:t>:  This is where you actually run your program</a:t>
            </a:r>
          </a:p>
          <a:p>
            <a:pPr lvl="8">
              <a:lnSpc>
                <a:spcPct val="90000"/>
              </a:lnSpc>
            </a:pPr>
            <a:endParaRPr lang="en-US" sz="800" u="sng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i="1" u="sng" dirty="0" smtClean="0">
                <a:solidFill>
                  <a:srgbClr val="FF0000"/>
                </a:solidFill>
              </a:rPr>
              <a:t>Interactive mode:  for debugging small jobs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    </a:t>
            </a:r>
            <a:r>
              <a:rPr lang="en-US" sz="2000" b="1" dirty="0" err="1" smtClean="0">
                <a:latin typeface="Courier New"/>
                <a:cs typeface="Courier New"/>
              </a:rPr>
              <a:t>qsub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–</a:t>
            </a:r>
            <a:r>
              <a:rPr lang="en-US" sz="2000" b="1" dirty="0" smtClean="0">
                <a:latin typeface="Courier New"/>
                <a:cs typeface="Courier New"/>
              </a:rPr>
              <a:t>I –l </a:t>
            </a:r>
            <a:r>
              <a:rPr lang="en-US" sz="2000" b="1" dirty="0" err="1" smtClean="0">
                <a:latin typeface="Courier New"/>
                <a:cs typeface="Courier New"/>
              </a:rPr>
              <a:t>walltime</a:t>
            </a:r>
            <a:r>
              <a:rPr lang="en-US" sz="2000" b="1" dirty="0" smtClean="0">
                <a:latin typeface="Courier New"/>
                <a:cs typeface="Courier New"/>
              </a:rPr>
              <a:t>=00:30:00 –l nodes=1:ppn=4 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                      (this grabs four processors on one node for 30 minutes)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 </a:t>
            </a:r>
            <a:r>
              <a:rPr lang="en-US" sz="2000" b="1" dirty="0" err="1" smtClean="0">
                <a:latin typeface="Courier New"/>
                <a:cs typeface="Courier New"/>
              </a:rPr>
              <a:t>mpirun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-</a:t>
            </a:r>
            <a:r>
              <a:rPr lang="en-US" sz="2000" b="1" dirty="0" err="1">
                <a:latin typeface="Courier New"/>
                <a:cs typeface="Courier New"/>
              </a:rPr>
              <a:t>machinefile</a:t>
            </a:r>
            <a:r>
              <a:rPr lang="en-US" sz="2000" b="1" dirty="0">
                <a:latin typeface="Courier New"/>
                <a:cs typeface="Courier New"/>
              </a:rPr>
              <a:t> $PBS_NODEFILE -</a:t>
            </a:r>
            <a:r>
              <a:rPr lang="en-US" sz="2000" b="1" dirty="0" err="1">
                <a:latin typeface="Courier New"/>
                <a:cs typeface="Courier New"/>
              </a:rPr>
              <a:t>np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4 ./</a:t>
            </a:r>
            <a:r>
              <a:rPr lang="en-US" sz="2000" b="1" dirty="0" err="1" smtClean="0">
                <a:latin typeface="Courier New"/>
                <a:cs typeface="Courier New"/>
              </a:rPr>
              <a:t>a.out</a:t>
            </a:r>
            <a:endParaRPr lang="en-US" sz="2000" dirty="0" smtClean="0">
              <a:solidFill>
                <a:srgbClr val="FF0000"/>
              </a:solidFill>
            </a:endParaRPr>
          </a:p>
          <a:p>
            <a:pPr lvl="8">
              <a:lnSpc>
                <a:spcPct val="90000"/>
              </a:lnSpc>
            </a:pPr>
            <a:endParaRPr lang="en-US" sz="800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i="1" u="sng" dirty="0" smtClean="0">
                <a:solidFill>
                  <a:srgbClr val="FF0000"/>
                </a:solidFill>
              </a:rPr>
              <a:t>Batch mode:  for performance tests on large jobs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   </a:t>
            </a:r>
            <a:r>
              <a:rPr lang="en-US" sz="2000" dirty="0" smtClean="0">
                <a:solidFill>
                  <a:srgbClr val="FF0000"/>
                </a:solidFill>
                <a:cs typeface="Courier New"/>
              </a:rPr>
              <a:t>create a script file </a:t>
            </a:r>
            <a:r>
              <a:rPr lang="en-US" sz="2000" b="1" dirty="0" err="1" smtClean="0">
                <a:latin typeface="Courier New"/>
                <a:cs typeface="Courier New"/>
              </a:rPr>
              <a:t>my_batch_script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cs typeface="Courier New"/>
              </a:rPr>
              <a:t>containing </a:t>
            </a:r>
            <a:r>
              <a:rPr lang="en-US" sz="2000" b="1" dirty="0" smtClean="0">
                <a:latin typeface="Courier New"/>
                <a:cs typeface="Courier New"/>
              </a:rPr>
              <a:t>#PBS </a:t>
            </a:r>
            <a:r>
              <a:rPr lang="en-US" sz="2000" dirty="0" smtClean="0">
                <a:solidFill>
                  <a:srgbClr val="FF0000"/>
                </a:solidFill>
                <a:cs typeface="Courier New"/>
              </a:rPr>
              <a:t>commands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</a:t>
            </a:r>
            <a:r>
              <a:rPr lang="en-US" sz="2000" dirty="0" smtClean="0">
                <a:solidFill>
                  <a:srgbClr val="FF0000"/>
                </a:solidFill>
                <a:cs typeface="Courier New"/>
              </a:rPr>
              <a:t>then launch the script with </a:t>
            </a:r>
            <a:r>
              <a:rPr lang="en-US" sz="2000" b="1" dirty="0" err="1" smtClean="0">
                <a:latin typeface="Courier New"/>
                <a:cs typeface="Courier New"/>
              </a:rPr>
              <a:t>qsub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latin typeface="Courier New"/>
                <a:cs typeface="Courier New"/>
              </a:rPr>
              <a:t>my_batch_script</a:t>
            </a:r>
            <a:endParaRPr lang="en-US" sz="2000" u="sng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294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45488" cy="368300"/>
          </a:xfrm>
        </p:spPr>
        <p:txBody>
          <a:bodyPr/>
          <a:lstStyle/>
          <a:p>
            <a:r>
              <a:rPr lang="en-US"/>
              <a:t>Parallel programming languages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Many have been invented – *much* less consensus on </a:t>
            </a:r>
            <a:r>
              <a:rPr lang="en-US" dirty="0" smtClean="0"/>
              <a:t>what are the best </a:t>
            </a:r>
            <a:r>
              <a:rPr lang="en-US" dirty="0"/>
              <a:t>languages than in the sequential </a:t>
            </a:r>
            <a:r>
              <a:rPr lang="en-US" dirty="0" smtClean="0"/>
              <a:t>world.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Could have a whole course on them; we</a:t>
            </a:r>
            <a:r>
              <a:rPr lang="ja-JP" altLang="en-US" dirty="0"/>
              <a:t>’</a:t>
            </a:r>
            <a:r>
              <a:rPr lang="en-US" dirty="0" err="1"/>
              <a:t>ll</a:t>
            </a:r>
            <a:r>
              <a:rPr lang="en-US" dirty="0"/>
              <a:t> look </a:t>
            </a:r>
            <a:r>
              <a:rPr lang="en-US" dirty="0" smtClean="0"/>
              <a:t>just a few.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sz="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i="1" u="sng" dirty="0"/>
              <a:t>L</a:t>
            </a:r>
            <a:r>
              <a:rPr lang="en-US" i="1" u="sng" dirty="0" smtClean="0"/>
              <a:t>anguages </a:t>
            </a:r>
            <a:r>
              <a:rPr lang="en-US" i="1" u="sng" dirty="0"/>
              <a:t>you</a:t>
            </a:r>
            <a:r>
              <a:rPr lang="ja-JP" altLang="en-US" i="1" u="sng" dirty="0"/>
              <a:t>’</a:t>
            </a:r>
            <a:r>
              <a:rPr lang="en-US" i="1" u="sng" dirty="0" err="1"/>
              <a:t>ll</a:t>
            </a:r>
            <a:r>
              <a:rPr lang="en-US" i="1" u="sng" dirty="0"/>
              <a:t> use in </a:t>
            </a:r>
            <a:r>
              <a:rPr lang="en-US" i="1" u="sng" dirty="0" smtClean="0"/>
              <a:t>homework</a:t>
            </a:r>
            <a:r>
              <a:rPr lang="en-US" dirty="0" smtClean="0"/>
              <a:t>:</a:t>
            </a:r>
            <a:endParaRPr lang="en-US" dirty="0"/>
          </a:p>
          <a:p>
            <a:pPr lvl="8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 </a:t>
            </a:r>
            <a:r>
              <a:rPr lang="en-US" dirty="0"/>
              <a:t>with MPI  (very widely used, very old-fashioned)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Cilk</a:t>
            </a:r>
            <a:r>
              <a:rPr lang="en-US" dirty="0" smtClean="0"/>
              <a:t>             (</a:t>
            </a:r>
            <a:r>
              <a:rPr lang="en-US" dirty="0"/>
              <a:t>a newer upstart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dirty="0"/>
              <a:t>Use any language you like for the final project!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045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799748" cy="482183"/>
          </a:xfrm>
        </p:spPr>
        <p:txBody>
          <a:bodyPr wrap="none" lIns="63500" tIns="25400" rIns="63500" bIns="25400" anchor="t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Triton memory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hierarchy: I (Chip level) 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28600" y="3352800"/>
            <a:ext cx="8839200" cy="3417974"/>
            <a:chOff x="152400" y="1143000"/>
            <a:chExt cx="8839200" cy="3417974"/>
          </a:xfrm>
        </p:grpSpPr>
        <p:grpSp>
          <p:nvGrpSpPr>
            <p:cNvPr id="13370" name="Group 70"/>
            <p:cNvGrpSpPr>
              <a:grpSpLocks/>
            </p:cNvGrpSpPr>
            <p:nvPr/>
          </p:nvGrpSpPr>
          <p:grpSpPr bwMode="auto">
            <a:xfrm>
              <a:off x="4727230" y="1765300"/>
              <a:ext cx="993213" cy="977900"/>
              <a:chOff x="4432300" y="1155700"/>
              <a:chExt cx="1117245" cy="977900"/>
            </a:xfrm>
          </p:grpSpPr>
          <p:sp>
            <p:nvSpPr>
              <p:cNvPr id="13406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407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408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rgbClr val="618FFD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409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410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13411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412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sp>
          <p:nvSpPr>
            <p:cNvPr id="13371" name="Rectangle 28"/>
            <p:cNvSpPr>
              <a:spLocks noChangeArrowheads="1"/>
            </p:cNvSpPr>
            <p:nvPr/>
          </p:nvSpPr>
          <p:spPr bwMode="auto">
            <a:xfrm>
              <a:off x="4648200" y="3276600"/>
              <a:ext cx="186033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13372" name="Line 29"/>
            <p:cNvSpPr>
              <a:spLocks noChangeShapeType="1"/>
            </p:cNvSpPr>
            <p:nvPr/>
          </p:nvSpPr>
          <p:spPr bwMode="auto">
            <a:xfrm>
              <a:off x="5393347" y="26670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3378" name="Group 71"/>
            <p:cNvGrpSpPr>
              <a:grpSpLocks/>
            </p:cNvGrpSpPr>
            <p:nvPr/>
          </p:nvGrpSpPr>
          <p:grpSpPr bwMode="auto">
            <a:xfrm>
              <a:off x="5799790" y="1752600"/>
              <a:ext cx="993213" cy="977900"/>
              <a:chOff x="4432300" y="1155700"/>
              <a:chExt cx="1117245" cy="977900"/>
            </a:xfrm>
          </p:grpSpPr>
          <p:sp>
            <p:nvSpPr>
              <p:cNvPr id="13399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400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401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rgbClr val="618FFD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402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403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rgbClr val="618FFD"/>
                  </a:solidFill>
                  <a:latin typeface="Arial" charset="0"/>
                </a:endParaRPr>
              </a:p>
            </p:txBody>
          </p:sp>
          <p:sp>
            <p:nvSpPr>
              <p:cNvPr id="13404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405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grpSp>
          <p:nvGrpSpPr>
            <p:cNvPr id="13379" name="Group 79"/>
            <p:cNvGrpSpPr>
              <a:grpSpLocks/>
            </p:cNvGrpSpPr>
            <p:nvPr/>
          </p:nvGrpSpPr>
          <p:grpSpPr bwMode="auto">
            <a:xfrm>
              <a:off x="6883639" y="1752600"/>
              <a:ext cx="993213" cy="977900"/>
              <a:chOff x="4432300" y="1155700"/>
              <a:chExt cx="1117245" cy="977900"/>
            </a:xfrm>
          </p:grpSpPr>
          <p:sp>
            <p:nvSpPr>
              <p:cNvPr id="13392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93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94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rgbClr val="618FFD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95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96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rgbClr val="618FFD"/>
                  </a:solidFill>
                  <a:latin typeface="Arial" charset="0"/>
                </a:endParaRPr>
              </a:p>
            </p:txBody>
          </p:sp>
          <p:sp>
            <p:nvSpPr>
              <p:cNvPr id="13397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98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grpSp>
          <p:nvGrpSpPr>
            <p:cNvPr id="13380" name="Group 87"/>
            <p:cNvGrpSpPr>
              <a:grpSpLocks/>
            </p:cNvGrpSpPr>
            <p:nvPr/>
          </p:nvGrpSpPr>
          <p:grpSpPr bwMode="auto">
            <a:xfrm>
              <a:off x="7930125" y="1752600"/>
              <a:ext cx="993213" cy="977900"/>
              <a:chOff x="4432300" y="1155700"/>
              <a:chExt cx="1117245" cy="977900"/>
            </a:xfrm>
          </p:grpSpPr>
          <p:sp>
            <p:nvSpPr>
              <p:cNvPr id="13385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86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87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rgbClr val="618FFD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88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89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rgbClr val="618FFD"/>
                  </a:solidFill>
                  <a:latin typeface="Arial" charset="0"/>
                </a:endParaRPr>
              </a:p>
            </p:txBody>
          </p:sp>
          <p:sp>
            <p:nvSpPr>
              <p:cNvPr id="13390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91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sp>
          <p:nvSpPr>
            <p:cNvPr id="13381" name="Line 29"/>
            <p:cNvSpPr>
              <a:spLocks noChangeShapeType="1"/>
            </p:cNvSpPr>
            <p:nvPr/>
          </p:nvSpPr>
          <p:spPr bwMode="auto">
            <a:xfrm>
              <a:off x="6273974" y="26670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82" name="Line 29"/>
            <p:cNvSpPr>
              <a:spLocks noChangeShapeType="1"/>
            </p:cNvSpPr>
            <p:nvPr/>
          </p:nvSpPr>
          <p:spPr bwMode="auto">
            <a:xfrm>
              <a:off x="7290082" y="26670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83" name="Line 29"/>
            <p:cNvSpPr>
              <a:spLocks noChangeShapeType="1"/>
            </p:cNvSpPr>
            <p:nvPr/>
          </p:nvSpPr>
          <p:spPr bwMode="auto">
            <a:xfrm>
              <a:off x="8170710" y="26670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3327" name="Group 70"/>
            <p:cNvGrpSpPr>
              <a:grpSpLocks/>
            </p:cNvGrpSpPr>
            <p:nvPr/>
          </p:nvGrpSpPr>
          <p:grpSpPr bwMode="auto">
            <a:xfrm>
              <a:off x="231430" y="1765300"/>
              <a:ext cx="993213" cy="977900"/>
              <a:chOff x="4432300" y="1155700"/>
              <a:chExt cx="1117245" cy="977900"/>
            </a:xfrm>
          </p:grpSpPr>
          <p:sp>
            <p:nvSpPr>
              <p:cNvPr id="13363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64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65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rgbClr val="618FFD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66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67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</a:rPr>
                  <a:t>Cache</a:t>
                </a:r>
              </a:p>
            </p:txBody>
          </p:sp>
          <p:sp>
            <p:nvSpPr>
              <p:cNvPr id="13368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69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sp>
          <p:nvSpPr>
            <p:cNvPr id="13328" name="Rectangle 28"/>
            <p:cNvSpPr>
              <a:spLocks noChangeArrowheads="1"/>
            </p:cNvSpPr>
            <p:nvPr/>
          </p:nvSpPr>
          <p:spPr bwMode="auto">
            <a:xfrm>
              <a:off x="152400" y="3276600"/>
              <a:ext cx="186033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13329" name="Line 29"/>
            <p:cNvSpPr>
              <a:spLocks noChangeShapeType="1"/>
            </p:cNvSpPr>
            <p:nvPr/>
          </p:nvSpPr>
          <p:spPr bwMode="auto">
            <a:xfrm>
              <a:off x="897547" y="26670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30" name="Rectangle 38"/>
            <p:cNvSpPr>
              <a:spLocks noChangeArrowheads="1"/>
            </p:cNvSpPr>
            <p:nvPr/>
          </p:nvSpPr>
          <p:spPr bwMode="auto">
            <a:xfrm>
              <a:off x="1066800" y="3200400"/>
              <a:ext cx="7018795" cy="6731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31" name="Rectangle 39"/>
            <p:cNvSpPr>
              <a:spLocks noChangeArrowheads="1"/>
            </p:cNvSpPr>
            <p:nvPr/>
          </p:nvSpPr>
          <p:spPr bwMode="auto">
            <a:xfrm>
              <a:off x="3886200" y="3352800"/>
              <a:ext cx="1866584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>
                  <a:solidFill>
                    <a:srgbClr val="618FFD"/>
                  </a:solidFill>
                  <a:latin typeface="Arial" charset="0"/>
                </a:rPr>
                <a:t>L3 </a:t>
              </a:r>
              <a:r>
                <a:rPr lang="en-US" sz="1800" dirty="0" smtClean="0">
                  <a:solidFill>
                    <a:srgbClr val="618FFD"/>
                  </a:solidFill>
                  <a:latin typeface="Arial" charset="0"/>
                </a:rPr>
                <a:t>Cache (8MB)</a:t>
              </a:r>
              <a:endParaRPr lang="en-US" sz="1800" dirty="0">
                <a:solidFill>
                  <a:srgbClr val="618FFD"/>
                </a:solidFill>
                <a:latin typeface="Arial" charset="0"/>
              </a:endParaRPr>
            </a:p>
          </p:txBody>
        </p:sp>
        <p:sp>
          <p:nvSpPr>
            <p:cNvPr id="13332" name="Line 42"/>
            <p:cNvSpPr>
              <a:spLocks noChangeShapeType="1"/>
            </p:cNvSpPr>
            <p:nvPr/>
          </p:nvSpPr>
          <p:spPr bwMode="auto">
            <a:xfrm>
              <a:off x="4572000" y="28956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34" name="AutoShape 44" descr="Light downward diagonal"/>
            <p:cNvSpPr>
              <a:spLocks noChangeArrowheads="1"/>
            </p:cNvSpPr>
            <p:nvPr/>
          </p:nvSpPr>
          <p:spPr bwMode="auto">
            <a:xfrm>
              <a:off x="694325" y="2895600"/>
              <a:ext cx="8068675" cy="152400"/>
            </a:xfrm>
            <a:prstGeom prst="roundRect">
              <a:avLst>
                <a:gd name="adj" fmla="val 49995"/>
              </a:avLst>
            </a:prstGeom>
            <a:pattFill prst="ltDnDiag">
              <a:fgClr>
                <a:srgbClr val="0054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3335" name="Group 71"/>
            <p:cNvGrpSpPr>
              <a:grpSpLocks/>
            </p:cNvGrpSpPr>
            <p:nvPr/>
          </p:nvGrpSpPr>
          <p:grpSpPr bwMode="auto">
            <a:xfrm>
              <a:off x="1303990" y="1752600"/>
              <a:ext cx="993213" cy="977900"/>
              <a:chOff x="4432300" y="1155700"/>
              <a:chExt cx="1117245" cy="977900"/>
            </a:xfrm>
          </p:grpSpPr>
          <p:sp>
            <p:nvSpPr>
              <p:cNvPr id="13356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57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58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rgbClr val="618FFD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59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60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rgbClr val="618FFD"/>
                  </a:solidFill>
                  <a:latin typeface="Arial" charset="0"/>
                </a:endParaRPr>
              </a:p>
            </p:txBody>
          </p:sp>
          <p:sp>
            <p:nvSpPr>
              <p:cNvPr id="13361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62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grpSp>
          <p:nvGrpSpPr>
            <p:cNvPr id="13336" name="Group 79"/>
            <p:cNvGrpSpPr>
              <a:grpSpLocks/>
            </p:cNvGrpSpPr>
            <p:nvPr/>
          </p:nvGrpSpPr>
          <p:grpSpPr bwMode="auto">
            <a:xfrm>
              <a:off x="2387839" y="1752600"/>
              <a:ext cx="993213" cy="977900"/>
              <a:chOff x="4432300" y="1155700"/>
              <a:chExt cx="1117245" cy="977900"/>
            </a:xfrm>
          </p:grpSpPr>
          <p:sp>
            <p:nvSpPr>
              <p:cNvPr id="13349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50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51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rgbClr val="618FFD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52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53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rgbClr val="618FFD"/>
                  </a:solidFill>
                  <a:latin typeface="Arial" charset="0"/>
                </a:endParaRPr>
              </a:p>
            </p:txBody>
          </p:sp>
          <p:sp>
            <p:nvSpPr>
              <p:cNvPr id="13354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55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grpSp>
          <p:nvGrpSpPr>
            <p:cNvPr id="13337" name="Group 87"/>
            <p:cNvGrpSpPr>
              <a:grpSpLocks/>
            </p:cNvGrpSpPr>
            <p:nvPr/>
          </p:nvGrpSpPr>
          <p:grpSpPr bwMode="auto">
            <a:xfrm>
              <a:off x="3434325" y="1752600"/>
              <a:ext cx="993213" cy="977900"/>
              <a:chOff x="4432300" y="1155700"/>
              <a:chExt cx="1117245" cy="977900"/>
            </a:xfrm>
          </p:grpSpPr>
          <p:sp>
            <p:nvSpPr>
              <p:cNvPr id="13342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43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44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rgbClr val="618FFD"/>
                    </a:solidFill>
                    <a:latin typeface="Arial" charset="0"/>
                  </a:rPr>
                  <a:t>Proc</a:t>
                </a:r>
              </a:p>
            </p:txBody>
          </p:sp>
          <p:sp>
            <p:nvSpPr>
              <p:cNvPr id="13345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46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</a:rPr>
                  <a:t>Cache</a:t>
                </a:r>
                <a:endParaRPr lang="en-US" sz="1600">
                  <a:solidFill>
                    <a:srgbClr val="618FFD"/>
                  </a:solidFill>
                  <a:latin typeface="Arial" charset="0"/>
                </a:endParaRPr>
              </a:p>
            </p:txBody>
          </p:sp>
          <p:sp>
            <p:nvSpPr>
              <p:cNvPr id="13347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48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</a:rPr>
                  <a:t>L2 Cache</a:t>
                </a:r>
              </a:p>
            </p:txBody>
          </p:sp>
        </p:grpSp>
        <p:sp>
          <p:nvSpPr>
            <p:cNvPr id="13338" name="Line 29"/>
            <p:cNvSpPr>
              <a:spLocks noChangeShapeType="1"/>
            </p:cNvSpPr>
            <p:nvPr/>
          </p:nvSpPr>
          <p:spPr bwMode="auto">
            <a:xfrm>
              <a:off x="1778174" y="26670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39" name="Line 29"/>
            <p:cNvSpPr>
              <a:spLocks noChangeShapeType="1"/>
            </p:cNvSpPr>
            <p:nvPr/>
          </p:nvSpPr>
          <p:spPr bwMode="auto">
            <a:xfrm>
              <a:off x="2794282" y="26670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40" name="Line 29"/>
            <p:cNvSpPr>
              <a:spLocks noChangeShapeType="1"/>
            </p:cNvSpPr>
            <p:nvPr/>
          </p:nvSpPr>
          <p:spPr bwMode="auto">
            <a:xfrm>
              <a:off x="3674910" y="26670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41" name="Rectangle 168"/>
            <p:cNvSpPr>
              <a:spLocks noChangeArrowheads="1"/>
            </p:cNvSpPr>
            <p:nvPr/>
          </p:nvSpPr>
          <p:spPr bwMode="auto">
            <a:xfrm>
              <a:off x="152400" y="1524000"/>
              <a:ext cx="8839200" cy="2438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23" name="Rectangle 41"/>
            <p:cNvSpPr>
              <a:spLocks noChangeArrowheads="1"/>
            </p:cNvSpPr>
            <p:nvPr/>
          </p:nvSpPr>
          <p:spPr bwMode="auto">
            <a:xfrm>
              <a:off x="2057400" y="1143000"/>
              <a:ext cx="4700030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  <a:latin typeface="Arial" charset="0"/>
                </a:rPr>
                <a:t>Chip (AMD Opteron 8-core </a:t>
              </a:r>
              <a:r>
                <a:rPr lang="en-US" sz="1800" b="1" dirty="0" err="1" smtClean="0">
                  <a:solidFill>
                    <a:srgbClr val="FF0000"/>
                  </a:solidFill>
                  <a:latin typeface="Arial" charset="0"/>
                </a:rPr>
                <a:t>Magny-Cours</a:t>
              </a:r>
              <a:r>
                <a:rPr lang="en-US" sz="1800" b="1" dirty="0" smtClean="0">
                  <a:solidFill>
                    <a:srgbClr val="FF0000"/>
                  </a:solidFill>
                  <a:latin typeface="Arial" charset="0"/>
                </a:rPr>
                <a:t>)</a:t>
              </a:r>
              <a:endParaRPr lang="en-US" sz="1800" b="1" dirty="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13326" name="Rectangle 41"/>
            <p:cNvSpPr>
              <a:spLocks noChangeArrowheads="1"/>
            </p:cNvSpPr>
            <p:nvPr/>
          </p:nvSpPr>
          <p:spPr bwMode="auto">
            <a:xfrm>
              <a:off x="1066800" y="4191000"/>
              <a:ext cx="7010400" cy="3699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/>
          </p:spPr>
          <p:txBody>
            <a:bodyPr wrap="square" lIns="92075" tIns="46038" rIns="92075" bIns="46038">
              <a:spAutoFit/>
            </a:bodyPr>
            <a:lstStyle/>
            <a:p>
              <a:pPr algn="ctr"/>
              <a:r>
                <a:rPr lang="en-US" sz="1800" b="1" dirty="0" smtClean="0">
                  <a:solidFill>
                    <a:srgbClr val="0070C0"/>
                  </a:solidFill>
                  <a:latin typeface="Arial" charset="0"/>
                </a:rPr>
                <a:t>Chip sits in socket, connected to the rest of the node . . .</a:t>
              </a:r>
              <a:endParaRPr lang="en-US" sz="1800" b="1" dirty="0">
                <a:solidFill>
                  <a:srgbClr val="0070C0"/>
                </a:solidFill>
                <a:latin typeface="Arial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572000" y="3962400"/>
              <a:ext cx="2438400" cy="228600"/>
              <a:chOff x="4572000" y="3962400"/>
              <a:chExt cx="2438400" cy="228600"/>
            </a:xfrm>
          </p:grpSpPr>
          <p:sp>
            <p:nvSpPr>
              <p:cNvPr id="13319" name="Line 48"/>
              <p:cNvSpPr>
                <a:spLocks noChangeShapeType="1"/>
              </p:cNvSpPr>
              <p:nvPr/>
            </p:nvSpPr>
            <p:spPr bwMode="auto">
              <a:xfrm>
                <a:off x="45720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Line 48"/>
              <p:cNvSpPr>
                <a:spLocks noChangeShapeType="1"/>
              </p:cNvSpPr>
              <p:nvPr/>
            </p:nvSpPr>
            <p:spPr bwMode="auto">
              <a:xfrm>
                <a:off x="47244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" name="Line 48"/>
              <p:cNvSpPr>
                <a:spLocks noChangeShapeType="1"/>
              </p:cNvSpPr>
              <p:nvPr/>
            </p:nvSpPr>
            <p:spPr bwMode="auto">
              <a:xfrm>
                <a:off x="48768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Line 48"/>
              <p:cNvSpPr>
                <a:spLocks noChangeShapeType="1"/>
              </p:cNvSpPr>
              <p:nvPr/>
            </p:nvSpPr>
            <p:spPr bwMode="auto">
              <a:xfrm>
                <a:off x="50292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4" name="Line 48"/>
              <p:cNvSpPr>
                <a:spLocks noChangeShapeType="1"/>
              </p:cNvSpPr>
              <p:nvPr/>
            </p:nvSpPr>
            <p:spPr bwMode="auto">
              <a:xfrm>
                <a:off x="51816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5" name="Line 48"/>
              <p:cNvSpPr>
                <a:spLocks noChangeShapeType="1"/>
              </p:cNvSpPr>
              <p:nvPr/>
            </p:nvSpPr>
            <p:spPr bwMode="auto">
              <a:xfrm>
                <a:off x="53340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6" name="Line 48"/>
              <p:cNvSpPr>
                <a:spLocks noChangeShapeType="1"/>
              </p:cNvSpPr>
              <p:nvPr/>
            </p:nvSpPr>
            <p:spPr bwMode="auto">
              <a:xfrm>
                <a:off x="54864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7" name="Line 48"/>
              <p:cNvSpPr>
                <a:spLocks noChangeShapeType="1"/>
              </p:cNvSpPr>
              <p:nvPr/>
            </p:nvSpPr>
            <p:spPr bwMode="auto">
              <a:xfrm>
                <a:off x="56388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" name="Line 48"/>
              <p:cNvSpPr>
                <a:spLocks noChangeShapeType="1"/>
              </p:cNvSpPr>
              <p:nvPr/>
            </p:nvSpPr>
            <p:spPr bwMode="auto">
              <a:xfrm>
                <a:off x="57912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9" name="Line 48"/>
              <p:cNvSpPr>
                <a:spLocks noChangeShapeType="1"/>
              </p:cNvSpPr>
              <p:nvPr/>
            </p:nvSpPr>
            <p:spPr bwMode="auto">
              <a:xfrm>
                <a:off x="59436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0" name="Line 48"/>
              <p:cNvSpPr>
                <a:spLocks noChangeShapeType="1"/>
              </p:cNvSpPr>
              <p:nvPr/>
            </p:nvSpPr>
            <p:spPr bwMode="auto">
              <a:xfrm>
                <a:off x="60960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1" name="Line 48"/>
              <p:cNvSpPr>
                <a:spLocks noChangeShapeType="1"/>
              </p:cNvSpPr>
              <p:nvPr/>
            </p:nvSpPr>
            <p:spPr bwMode="auto">
              <a:xfrm>
                <a:off x="62484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" name="Line 48"/>
              <p:cNvSpPr>
                <a:spLocks noChangeShapeType="1"/>
              </p:cNvSpPr>
              <p:nvPr/>
            </p:nvSpPr>
            <p:spPr bwMode="auto">
              <a:xfrm>
                <a:off x="64008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" name="Line 48"/>
              <p:cNvSpPr>
                <a:spLocks noChangeShapeType="1"/>
              </p:cNvSpPr>
              <p:nvPr/>
            </p:nvSpPr>
            <p:spPr bwMode="auto">
              <a:xfrm>
                <a:off x="65532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" name="Line 48"/>
              <p:cNvSpPr>
                <a:spLocks noChangeShapeType="1"/>
              </p:cNvSpPr>
              <p:nvPr/>
            </p:nvSpPr>
            <p:spPr bwMode="auto">
              <a:xfrm>
                <a:off x="67056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5" name="Line 48"/>
              <p:cNvSpPr>
                <a:spLocks noChangeShapeType="1"/>
              </p:cNvSpPr>
              <p:nvPr/>
            </p:nvSpPr>
            <p:spPr bwMode="auto">
              <a:xfrm>
                <a:off x="68580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6" name="Line 48"/>
              <p:cNvSpPr>
                <a:spLocks noChangeShapeType="1"/>
              </p:cNvSpPr>
              <p:nvPr/>
            </p:nvSpPr>
            <p:spPr bwMode="auto">
              <a:xfrm>
                <a:off x="70104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1981200" y="3962400"/>
              <a:ext cx="2438400" cy="228600"/>
              <a:chOff x="4572000" y="3962400"/>
              <a:chExt cx="2438400" cy="228600"/>
            </a:xfrm>
          </p:grpSpPr>
          <p:sp>
            <p:nvSpPr>
              <p:cNvPr id="119" name="Line 48"/>
              <p:cNvSpPr>
                <a:spLocks noChangeShapeType="1"/>
              </p:cNvSpPr>
              <p:nvPr/>
            </p:nvSpPr>
            <p:spPr bwMode="auto">
              <a:xfrm>
                <a:off x="45720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0" name="Line 48"/>
              <p:cNvSpPr>
                <a:spLocks noChangeShapeType="1"/>
              </p:cNvSpPr>
              <p:nvPr/>
            </p:nvSpPr>
            <p:spPr bwMode="auto">
              <a:xfrm>
                <a:off x="47244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1" name="Line 48"/>
              <p:cNvSpPr>
                <a:spLocks noChangeShapeType="1"/>
              </p:cNvSpPr>
              <p:nvPr/>
            </p:nvSpPr>
            <p:spPr bwMode="auto">
              <a:xfrm>
                <a:off x="48768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0292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3" name="Line 48"/>
              <p:cNvSpPr>
                <a:spLocks noChangeShapeType="1"/>
              </p:cNvSpPr>
              <p:nvPr/>
            </p:nvSpPr>
            <p:spPr bwMode="auto">
              <a:xfrm>
                <a:off x="51816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4" name="Line 48"/>
              <p:cNvSpPr>
                <a:spLocks noChangeShapeType="1"/>
              </p:cNvSpPr>
              <p:nvPr/>
            </p:nvSpPr>
            <p:spPr bwMode="auto">
              <a:xfrm>
                <a:off x="53340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5" name="Line 48"/>
              <p:cNvSpPr>
                <a:spLocks noChangeShapeType="1"/>
              </p:cNvSpPr>
              <p:nvPr/>
            </p:nvSpPr>
            <p:spPr bwMode="auto">
              <a:xfrm>
                <a:off x="54864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6" name="Line 48"/>
              <p:cNvSpPr>
                <a:spLocks noChangeShapeType="1"/>
              </p:cNvSpPr>
              <p:nvPr/>
            </p:nvSpPr>
            <p:spPr bwMode="auto">
              <a:xfrm>
                <a:off x="56388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7" name="Line 48"/>
              <p:cNvSpPr>
                <a:spLocks noChangeShapeType="1"/>
              </p:cNvSpPr>
              <p:nvPr/>
            </p:nvSpPr>
            <p:spPr bwMode="auto">
              <a:xfrm>
                <a:off x="57912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8" name="Line 48"/>
              <p:cNvSpPr>
                <a:spLocks noChangeShapeType="1"/>
              </p:cNvSpPr>
              <p:nvPr/>
            </p:nvSpPr>
            <p:spPr bwMode="auto">
              <a:xfrm>
                <a:off x="59436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9" name="Line 48"/>
              <p:cNvSpPr>
                <a:spLocks noChangeShapeType="1"/>
              </p:cNvSpPr>
              <p:nvPr/>
            </p:nvSpPr>
            <p:spPr bwMode="auto">
              <a:xfrm>
                <a:off x="60960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0" name="Line 48"/>
              <p:cNvSpPr>
                <a:spLocks noChangeShapeType="1"/>
              </p:cNvSpPr>
              <p:nvPr/>
            </p:nvSpPr>
            <p:spPr bwMode="auto">
              <a:xfrm>
                <a:off x="62484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1" name="Line 48"/>
              <p:cNvSpPr>
                <a:spLocks noChangeShapeType="1"/>
              </p:cNvSpPr>
              <p:nvPr/>
            </p:nvSpPr>
            <p:spPr bwMode="auto">
              <a:xfrm>
                <a:off x="64008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2" name="Line 48"/>
              <p:cNvSpPr>
                <a:spLocks noChangeShapeType="1"/>
              </p:cNvSpPr>
              <p:nvPr/>
            </p:nvSpPr>
            <p:spPr bwMode="auto">
              <a:xfrm>
                <a:off x="65532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3" name="Line 48"/>
              <p:cNvSpPr>
                <a:spLocks noChangeShapeType="1"/>
              </p:cNvSpPr>
              <p:nvPr/>
            </p:nvSpPr>
            <p:spPr bwMode="auto">
              <a:xfrm>
                <a:off x="67056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4" name="Line 48"/>
              <p:cNvSpPr>
                <a:spLocks noChangeShapeType="1"/>
              </p:cNvSpPr>
              <p:nvPr/>
            </p:nvSpPr>
            <p:spPr bwMode="auto">
              <a:xfrm>
                <a:off x="68580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5" name="Line 48"/>
              <p:cNvSpPr>
                <a:spLocks noChangeShapeType="1"/>
              </p:cNvSpPr>
              <p:nvPr/>
            </p:nvSpPr>
            <p:spPr bwMode="auto">
              <a:xfrm>
                <a:off x="70104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pic>
        <p:nvPicPr>
          <p:cNvPr id="4" name="Picture 3" descr="MagnyCoursPacka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1676400"/>
            <a:ext cx="1739900" cy="1739900"/>
          </a:xfrm>
          <a:prstGeom prst="rect">
            <a:avLst/>
          </a:prstGeom>
        </p:spPr>
      </p:pic>
      <p:pic>
        <p:nvPicPr>
          <p:cNvPr id="5" name="Picture 4" descr="OpteronDie-8cor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533400"/>
            <a:ext cx="4622800" cy="2833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7938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Line 48"/>
          <p:cNvSpPr>
            <a:spLocks noChangeShapeType="1"/>
          </p:cNvSpPr>
          <p:nvPr/>
        </p:nvSpPr>
        <p:spPr bwMode="auto">
          <a:xfrm rot="16200000">
            <a:off x="4229100" y="31623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879874" cy="482183"/>
          </a:xfrm>
        </p:spPr>
        <p:txBody>
          <a:bodyPr wrap="none" lIns="63500" tIns="25400" rIns="63500" bIns="25400" anchor="t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Triton memory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hierarchy II (Node level) 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13315" name="Rectangle 40"/>
          <p:cNvSpPr>
            <a:spLocks noChangeArrowheads="1"/>
          </p:cNvSpPr>
          <p:nvPr/>
        </p:nvSpPr>
        <p:spPr bwMode="auto">
          <a:xfrm>
            <a:off x="2971800" y="1295400"/>
            <a:ext cx="1143000" cy="3810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16" name="Rectangle 41"/>
          <p:cNvSpPr>
            <a:spLocks noChangeArrowheads="1"/>
          </p:cNvSpPr>
          <p:nvPr/>
        </p:nvSpPr>
        <p:spPr bwMode="auto">
          <a:xfrm>
            <a:off x="3048000" y="3810000"/>
            <a:ext cx="1019560" cy="1200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dirty="0" smtClean="0">
                <a:solidFill>
                  <a:srgbClr val="618FFD"/>
                </a:solidFill>
                <a:latin typeface="Arial" charset="0"/>
              </a:rPr>
              <a:t>Shared</a:t>
            </a:r>
            <a:br>
              <a:rPr lang="en-US" sz="1800" dirty="0" smtClean="0">
                <a:solidFill>
                  <a:srgbClr val="618FFD"/>
                </a:solidFill>
                <a:latin typeface="Arial" charset="0"/>
              </a:rPr>
            </a:br>
            <a:r>
              <a:rPr lang="en-US" sz="1800" dirty="0" smtClean="0">
                <a:solidFill>
                  <a:srgbClr val="618FFD"/>
                </a:solidFill>
                <a:latin typeface="Arial" charset="0"/>
              </a:rPr>
              <a:t>Node</a:t>
            </a:r>
            <a:br>
              <a:rPr lang="en-US" sz="1800" dirty="0" smtClean="0">
                <a:solidFill>
                  <a:srgbClr val="618FFD"/>
                </a:solidFill>
                <a:latin typeface="Arial" charset="0"/>
              </a:rPr>
            </a:br>
            <a:r>
              <a:rPr lang="en-US" sz="1800" dirty="0" smtClean="0">
                <a:solidFill>
                  <a:srgbClr val="618FFD"/>
                </a:solidFill>
                <a:latin typeface="Arial" charset="0"/>
              </a:rPr>
              <a:t>Memory</a:t>
            </a:r>
          </a:p>
          <a:p>
            <a:pPr algn="ctr"/>
            <a:r>
              <a:rPr lang="en-US" sz="1800" dirty="0" smtClean="0">
                <a:solidFill>
                  <a:srgbClr val="618FFD"/>
                </a:solidFill>
                <a:latin typeface="Arial" charset="0"/>
              </a:rPr>
              <a:t>(64GB)</a:t>
            </a:r>
            <a:endParaRPr lang="en-US" sz="1800" dirty="0">
              <a:solidFill>
                <a:srgbClr val="618FFD"/>
              </a:solidFill>
              <a:latin typeface="Arial" charset="0"/>
            </a:endParaRPr>
          </a:p>
        </p:txBody>
      </p:sp>
      <p:sp>
        <p:nvSpPr>
          <p:cNvPr id="13318" name="AutoShape 46" descr="Light downward diagonal"/>
          <p:cNvSpPr>
            <a:spLocks noChangeArrowheads="1"/>
          </p:cNvSpPr>
          <p:nvPr/>
        </p:nvSpPr>
        <p:spPr bwMode="auto">
          <a:xfrm>
            <a:off x="-228600" y="6172200"/>
            <a:ext cx="9601200" cy="1524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19" name="Line 48"/>
          <p:cNvSpPr>
            <a:spLocks noChangeShapeType="1"/>
          </p:cNvSpPr>
          <p:nvPr/>
        </p:nvSpPr>
        <p:spPr bwMode="auto">
          <a:xfrm>
            <a:off x="6019800" y="54102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24" name="Rectangle 202"/>
          <p:cNvSpPr>
            <a:spLocks noChangeArrowheads="1"/>
          </p:cNvSpPr>
          <p:nvPr/>
        </p:nvSpPr>
        <p:spPr bwMode="auto">
          <a:xfrm>
            <a:off x="2819400" y="1066800"/>
            <a:ext cx="6248400" cy="4343400"/>
          </a:xfrm>
          <a:prstGeom prst="rect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25" name="Rectangle 41"/>
          <p:cNvSpPr>
            <a:spLocks noChangeArrowheads="1"/>
          </p:cNvSpPr>
          <p:nvPr/>
        </p:nvSpPr>
        <p:spPr bwMode="auto">
          <a:xfrm>
            <a:off x="5486400" y="609600"/>
            <a:ext cx="827150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Arial" charset="0"/>
              </a:rPr>
              <a:t>Node</a:t>
            </a:r>
            <a:endParaRPr lang="en-US" sz="24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13326" name="Rectangle 41"/>
          <p:cNvSpPr>
            <a:spLocks noChangeArrowheads="1"/>
          </p:cNvSpPr>
          <p:nvPr/>
        </p:nvSpPr>
        <p:spPr bwMode="auto">
          <a:xfrm>
            <a:off x="2514600" y="5791200"/>
            <a:ext cx="5084938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 dirty="0">
                <a:solidFill>
                  <a:srgbClr val="0070C0"/>
                </a:solidFill>
                <a:latin typeface="Arial" charset="0"/>
              </a:rPr>
              <a:t>&lt;-  </a:t>
            </a:r>
            <a:r>
              <a:rPr lang="en-US" sz="1800" b="1" dirty="0" err="1" smtClean="0">
                <a:solidFill>
                  <a:srgbClr val="0070C0"/>
                </a:solidFill>
                <a:latin typeface="Arial" charset="0"/>
              </a:rPr>
              <a:t>Infiniband</a:t>
            </a:r>
            <a:r>
              <a:rPr lang="en-US" sz="1800" b="1" dirty="0" smtClean="0">
                <a:solidFill>
                  <a:srgbClr val="0070C0"/>
                </a:solidFill>
                <a:latin typeface="Arial" charset="0"/>
              </a:rPr>
              <a:t> interconnect </a:t>
            </a:r>
            <a:r>
              <a:rPr lang="en-US" sz="1800" b="1" dirty="0">
                <a:solidFill>
                  <a:srgbClr val="0070C0"/>
                </a:solidFill>
                <a:latin typeface="Arial" charset="0"/>
              </a:rPr>
              <a:t>to </a:t>
            </a:r>
            <a:r>
              <a:rPr lang="en-US" sz="1800" b="1" dirty="0" smtClean="0">
                <a:solidFill>
                  <a:srgbClr val="0070C0"/>
                </a:solidFill>
                <a:latin typeface="Arial" charset="0"/>
              </a:rPr>
              <a:t>other </a:t>
            </a:r>
            <a:r>
              <a:rPr lang="en-US" sz="1800" b="1" dirty="0">
                <a:solidFill>
                  <a:srgbClr val="0070C0"/>
                </a:solidFill>
                <a:latin typeface="Arial" charset="0"/>
              </a:rPr>
              <a:t>n</a:t>
            </a:r>
            <a:r>
              <a:rPr lang="en-US" sz="1800" b="1" dirty="0" smtClean="0">
                <a:solidFill>
                  <a:srgbClr val="0070C0"/>
                </a:solidFill>
                <a:latin typeface="Arial" charset="0"/>
              </a:rPr>
              <a:t>odes  </a:t>
            </a:r>
            <a:r>
              <a:rPr lang="en-US" sz="1800" b="1" dirty="0">
                <a:solidFill>
                  <a:srgbClr val="0070C0"/>
                </a:solidFill>
                <a:latin typeface="Arial" charset="0"/>
              </a:rPr>
              <a:t>-&gt;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67200" y="1295400"/>
            <a:ext cx="4648200" cy="914400"/>
            <a:chOff x="4267200" y="1295400"/>
            <a:chExt cx="4648200" cy="914400"/>
          </a:xfrm>
        </p:grpSpPr>
        <p:sp>
          <p:nvSpPr>
            <p:cNvPr id="221" name="Rectangle 39"/>
            <p:cNvSpPr>
              <a:spLocks noChangeArrowheads="1"/>
            </p:cNvSpPr>
            <p:nvPr/>
          </p:nvSpPr>
          <p:spPr bwMode="auto">
            <a:xfrm>
              <a:off x="6172200" y="1828800"/>
              <a:ext cx="1542991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dirty="0">
                  <a:solidFill>
                    <a:srgbClr val="618FFD"/>
                  </a:solidFill>
                  <a:latin typeface="Arial" charset="0"/>
                </a:rPr>
                <a:t>L3 </a:t>
              </a:r>
              <a:r>
                <a:rPr lang="en-US" sz="1400" dirty="0" smtClean="0">
                  <a:solidFill>
                    <a:srgbClr val="618FFD"/>
                  </a:solidFill>
                  <a:latin typeface="Arial" charset="0"/>
                </a:rPr>
                <a:t>Cache (8 MB)</a:t>
              </a:r>
              <a:endParaRPr lang="en-US" sz="1400" dirty="0">
                <a:solidFill>
                  <a:srgbClr val="618FFD"/>
                </a:solidFill>
                <a:latin typeface="Arial" charset="0"/>
              </a:endParaRPr>
            </a:p>
          </p:txBody>
        </p:sp>
        <p:sp>
          <p:nvSpPr>
            <p:cNvPr id="222" name="Line 48"/>
            <p:cNvSpPr>
              <a:spLocks noChangeShapeType="1"/>
            </p:cNvSpPr>
            <p:nvPr/>
          </p:nvSpPr>
          <p:spPr bwMode="auto">
            <a:xfrm rot="16200000">
              <a:off x="4381500" y="16383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23" name="Rectangle 168"/>
            <p:cNvSpPr>
              <a:spLocks noChangeArrowheads="1"/>
            </p:cNvSpPr>
            <p:nvPr/>
          </p:nvSpPr>
          <p:spPr bwMode="auto">
            <a:xfrm>
              <a:off x="4495800" y="1295400"/>
              <a:ext cx="4419600" cy="914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24" name="Rectangle 38"/>
            <p:cNvSpPr>
              <a:spLocks noChangeArrowheads="1"/>
            </p:cNvSpPr>
            <p:nvPr/>
          </p:nvSpPr>
          <p:spPr bwMode="auto">
            <a:xfrm>
              <a:off x="5181601" y="1828800"/>
              <a:ext cx="31242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225" name="Group 224"/>
            <p:cNvGrpSpPr/>
            <p:nvPr/>
          </p:nvGrpSpPr>
          <p:grpSpPr>
            <a:xfrm>
              <a:off x="6705600" y="1295400"/>
              <a:ext cx="2209800" cy="457200"/>
              <a:chOff x="6019800" y="1600200"/>
              <a:chExt cx="2209800" cy="457200"/>
            </a:xfrm>
          </p:grpSpPr>
          <p:grpSp>
            <p:nvGrpSpPr>
              <p:cNvPr id="239" name="Group 238"/>
              <p:cNvGrpSpPr/>
              <p:nvPr/>
            </p:nvGrpSpPr>
            <p:grpSpPr>
              <a:xfrm>
                <a:off x="60198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249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0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240" name="Group 239"/>
              <p:cNvGrpSpPr/>
              <p:nvPr/>
            </p:nvGrpSpPr>
            <p:grpSpPr>
              <a:xfrm>
                <a:off x="65532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247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8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241" name="Group 240"/>
              <p:cNvGrpSpPr/>
              <p:nvPr/>
            </p:nvGrpSpPr>
            <p:grpSpPr>
              <a:xfrm>
                <a:off x="70866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245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6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242" name="Group 241"/>
              <p:cNvGrpSpPr/>
              <p:nvPr/>
            </p:nvGrpSpPr>
            <p:grpSpPr>
              <a:xfrm>
                <a:off x="76200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243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4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226" name="Group 225"/>
            <p:cNvGrpSpPr/>
            <p:nvPr/>
          </p:nvGrpSpPr>
          <p:grpSpPr>
            <a:xfrm>
              <a:off x="4572000" y="1295400"/>
              <a:ext cx="2209800" cy="457200"/>
              <a:chOff x="6019800" y="1600200"/>
              <a:chExt cx="2209800" cy="457200"/>
            </a:xfrm>
          </p:grpSpPr>
          <p:grpSp>
            <p:nvGrpSpPr>
              <p:cNvPr id="227" name="Group 226"/>
              <p:cNvGrpSpPr/>
              <p:nvPr/>
            </p:nvGrpSpPr>
            <p:grpSpPr>
              <a:xfrm>
                <a:off x="60198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237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228" name="Group 227"/>
              <p:cNvGrpSpPr/>
              <p:nvPr/>
            </p:nvGrpSpPr>
            <p:grpSpPr>
              <a:xfrm>
                <a:off x="65532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235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6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229" name="Group 228"/>
              <p:cNvGrpSpPr/>
              <p:nvPr/>
            </p:nvGrpSpPr>
            <p:grpSpPr>
              <a:xfrm>
                <a:off x="70866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233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4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230" name="Group 229"/>
              <p:cNvGrpSpPr/>
              <p:nvPr/>
            </p:nvGrpSpPr>
            <p:grpSpPr>
              <a:xfrm>
                <a:off x="76200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231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2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</p:grpSp>
      </p:grpSp>
      <p:grpSp>
        <p:nvGrpSpPr>
          <p:cNvPr id="3" name="Group 2"/>
          <p:cNvGrpSpPr/>
          <p:nvPr/>
        </p:nvGrpSpPr>
        <p:grpSpPr>
          <a:xfrm>
            <a:off x="4267200" y="2311400"/>
            <a:ext cx="4648200" cy="914400"/>
            <a:chOff x="4267200" y="2311400"/>
            <a:chExt cx="4648200" cy="914400"/>
          </a:xfrm>
        </p:grpSpPr>
        <p:sp>
          <p:nvSpPr>
            <p:cNvPr id="256" name="Rectangle 39"/>
            <p:cNvSpPr>
              <a:spLocks noChangeArrowheads="1"/>
            </p:cNvSpPr>
            <p:nvPr/>
          </p:nvSpPr>
          <p:spPr bwMode="auto">
            <a:xfrm>
              <a:off x="6172200" y="2844800"/>
              <a:ext cx="1542991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dirty="0">
                  <a:solidFill>
                    <a:srgbClr val="618FFD"/>
                  </a:solidFill>
                  <a:latin typeface="Arial" charset="0"/>
                </a:rPr>
                <a:t>L3 </a:t>
              </a:r>
              <a:r>
                <a:rPr lang="en-US" sz="1400" dirty="0" smtClean="0">
                  <a:solidFill>
                    <a:srgbClr val="618FFD"/>
                  </a:solidFill>
                  <a:latin typeface="Arial" charset="0"/>
                </a:rPr>
                <a:t>Cache (8 MB)</a:t>
              </a:r>
              <a:endParaRPr lang="en-US" sz="1400" dirty="0">
                <a:solidFill>
                  <a:srgbClr val="618FFD"/>
                </a:solidFill>
                <a:latin typeface="Arial" charset="0"/>
              </a:endParaRPr>
            </a:p>
          </p:txBody>
        </p:sp>
        <p:sp>
          <p:nvSpPr>
            <p:cNvPr id="257" name="Line 48"/>
            <p:cNvSpPr>
              <a:spLocks noChangeShapeType="1"/>
            </p:cNvSpPr>
            <p:nvPr/>
          </p:nvSpPr>
          <p:spPr bwMode="auto">
            <a:xfrm rot="16200000">
              <a:off x="4381500" y="26543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8" name="Rectangle 168"/>
            <p:cNvSpPr>
              <a:spLocks noChangeArrowheads="1"/>
            </p:cNvSpPr>
            <p:nvPr/>
          </p:nvSpPr>
          <p:spPr bwMode="auto">
            <a:xfrm>
              <a:off x="4495800" y="2311400"/>
              <a:ext cx="4419600" cy="914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9" name="Rectangle 38"/>
            <p:cNvSpPr>
              <a:spLocks noChangeArrowheads="1"/>
            </p:cNvSpPr>
            <p:nvPr/>
          </p:nvSpPr>
          <p:spPr bwMode="auto">
            <a:xfrm>
              <a:off x="5181601" y="2844800"/>
              <a:ext cx="31242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260" name="Group 259"/>
            <p:cNvGrpSpPr/>
            <p:nvPr/>
          </p:nvGrpSpPr>
          <p:grpSpPr>
            <a:xfrm>
              <a:off x="6705600" y="2311400"/>
              <a:ext cx="2209800" cy="457200"/>
              <a:chOff x="6019800" y="1600200"/>
              <a:chExt cx="2209800" cy="457200"/>
            </a:xfrm>
          </p:grpSpPr>
          <p:grpSp>
            <p:nvGrpSpPr>
              <p:cNvPr id="274" name="Group 273"/>
              <p:cNvGrpSpPr/>
              <p:nvPr/>
            </p:nvGrpSpPr>
            <p:grpSpPr>
              <a:xfrm>
                <a:off x="60198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284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85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275" name="Group 274"/>
              <p:cNvGrpSpPr/>
              <p:nvPr/>
            </p:nvGrpSpPr>
            <p:grpSpPr>
              <a:xfrm>
                <a:off x="65532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282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83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276" name="Group 275"/>
              <p:cNvGrpSpPr/>
              <p:nvPr/>
            </p:nvGrpSpPr>
            <p:grpSpPr>
              <a:xfrm>
                <a:off x="70866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280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81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277" name="Group 276"/>
              <p:cNvGrpSpPr/>
              <p:nvPr/>
            </p:nvGrpSpPr>
            <p:grpSpPr>
              <a:xfrm>
                <a:off x="76200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278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9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261" name="Group 260"/>
            <p:cNvGrpSpPr/>
            <p:nvPr/>
          </p:nvGrpSpPr>
          <p:grpSpPr>
            <a:xfrm>
              <a:off x="4572000" y="2311400"/>
              <a:ext cx="2209800" cy="457200"/>
              <a:chOff x="6019800" y="1600200"/>
              <a:chExt cx="2209800" cy="457200"/>
            </a:xfrm>
          </p:grpSpPr>
          <p:grpSp>
            <p:nvGrpSpPr>
              <p:cNvPr id="262" name="Group 261"/>
              <p:cNvGrpSpPr/>
              <p:nvPr/>
            </p:nvGrpSpPr>
            <p:grpSpPr>
              <a:xfrm>
                <a:off x="60198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272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3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263" name="Group 262"/>
              <p:cNvGrpSpPr/>
              <p:nvPr/>
            </p:nvGrpSpPr>
            <p:grpSpPr>
              <a:xfrm>
                <a:off x="65532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270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1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264" name="Group 263"/>
              <p:cNvGrpSpPr/>
              <p:nvPr/>
            </p:nvGrpSpPr>
            <p:grpSpPr>
              <a:xfrm>
                <a:off x="70866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268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9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265" name="Group 264"/>
              <p:cNvGrpSpPr/>
              <p:nvPr/>
            </p:nvGrpSpPr>
            <p:grpSpPr>
              <a:xfrm>
                <a:off x="76200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266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7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</p:grpSp>
      </p:grpSp>
      <p:grpSp>
        <p:nvGrpSpPr>
          <p:cNvPr id="4" name="Group 3"/>
          <p:cNvGrpSpPr/>
          <p:nvPr/>
        </p:nvGrpSpPr>
        <p:grpSpPr>
          <a:xfrm>
            <a:off x="4267200" y="3327400"/>
            <a:ext cx="4648200" cy="914400"/>
            <a:chOff x="4267200" y="3327400"/>
            <a:chExt cx="4648200" cy="914400"/>
          </a:xfrm>
        </p:grpSpPr>
        <p:sp>
          <p:nvSpPr>
            <p:cNvPr id="288" name="Rectangle 39"/>
            <p:cNvSpPr>
              <a:spLocks noChangeArrowheads="1"/>
            </p:cNvSpPr>
            <p:nvPr/>
          </p:nvSpPr>
          <p:spPr bwMode="auto">
            <a:xfrm>
              <a:off x="6172200" y="3860800"/>
              <a:ext cx="1542991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dirty="0">
                  <a:solidFill>
                    <a:srgbClr val="618FFD"/>
                  </a:solidFill>
                  <a:latin typeface="Arial" charset="0"/>
                </a:rPr>
                <a:t>L3 </a:t>
              </a:r>
              <a:r>
                <a:rPr lang="en-US" sz="1400" dirty="0" smtClean="0">
                  <a:solidFill>
                    <a:srgbClr val="618FFD"/>
                  </a:solidFill>
                  <a:latin typeface="Arial" charset="0"/>
                </a:rPr>
                <a:t>Cache (8 MB)</a:t>
              </a:r>
              <a:endParaRPr lang="en-US" sz="1400" dirty="0">
                <a:solidFill>
                  <a:srgbClr val="618FFD"/>
                </a:solidFill>
                <a:latin typeface="Arial" charset="0"/>
              </a:endParaRPr>
            </a:p>
          </p:txBody>
        </p:sp>
        <p:sp>
          <p:nvSpPr>
            <p:cNvPr id="289" name="Line 48"/>
            <p:cNvSpPr>
              <a:spLocks noChangeShapeType="1"/>
            </p:cNvSpPr>
            <p:nvPr/>
          </p:nvSpPr>
          <p:spPr bwMode="auto">
            <a:xfrm rot="16200000">
              <a:off x="4381500" y="36703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0" name="Rectangle 168"/>
            <p:cNvSpPr>
              <a:spLocks noChangeArrowheads="1"/>
            </p:cNvSpPr>
            <p:nvPr/>
          </p:nvSpPr>
          <p:spPr bwMode="auto">
            <a:xfrm>
              <a:off x="4495800" y="3327400"/>
              <a:ext cx="4419600" cy="914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1" name="Rectangle 38"/>
            <p:cNvSpPr>
              <a:spLocks noChangeArrowheads="1"/>
            </p:cNvSpPr>
            <p:nvPr/>
          </p:nvSpPr>
          <p:spPr bwMode="auto">
            <a:xfrm>
              <a:off x="5181601" y="3860800"/>
              <a:ext cx="31242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292" name="Group 291"/>
            <p:cNvGrpSpPr/>
            <p:nvPr/>
          </p:nvGrpSpPr>
          <p:grpSpPr>
            <a:xfrm>
              <a:off x="6705600" y="3327400"/>
              <a:ext cx="2209800" cy="457200"/>
              <a:chOff x="6019800" y="1600200"/>
              <a:chExt cx="2209800" cy="457200"/>
            </a:xfrm>
          </p:grpSpPr>
          <p:grpSp>
            <p:nvGrpSpPr>
              <p:cNvPr id="306" name="Group 305"/>
              <p:cNvGrpSpPr/>
              <p:nvPr/>
            </p:nvGrpSpPr>
            <p:grpSpPr>
              <a:xfrm>
                <a:off x="60198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316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17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07" name="Group 306"/>
              <p:cNvGrpSpPr/>
              <p:nvPr/>
            </p:nvGrpSpPr>
            <p:grpSpPr>
              <a:xfrm>
                <a:off x="65532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314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15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08" name="Group 307"/>
              <p:cNvGrpSpPr/>
              <p:nvPr/>
            </p:nvGrpSpPr>
            <p:grpSpPr>
              <a:xfrm>
                <a:off x="70866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312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13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09" name="Group 308"/>
              <p:cNvGrpSpPr/>
              <p:nvPr/>
            </p:nvGrpSpPr>
            <p:grpSpPr>
              <a:xfrm>
                <a:off x="76200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310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11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293" name="Group 292"/>
            <p:cNvGrpSpPr/>
            <p:nvPr/>
          </p:nvGrpSpPr>
          <p:grpSpPr>
            <a:xfrm>
              <a:off x="4572000" y="3327400"/>
              <a:ext cx="2209800" cy="457200"/>
              <a:chOff x="6019800" y="1600200"/>
              <a:chExt cx="2209800" cy="457200"/>
            </a:xfrm>
          </p:grpSpPr>
          <p:grpSp>
            <p:nvGrpSpPr>
              <p:cNvPr id="294" name="Group 293"/>
              <p:cNvGrpSpPr/>
              <p:nvPr/>
            </p:nvGrpSpPr>
            <p:grpSpPr>
              <a:xfrm>
                <a:off x="60198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304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05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295" name="Group 294"/>
              <p:cNvGrpSpPr/>
              <p:nvPr/>
            </p:nvGrpSpPr>
            <p:grpSpPr>
              <a:xfrm>
                <a:off x="65532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302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03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296" name="Group 295"/>
              <p:cNvGrpSpPr/>
              <p:nvPr/>
            </p:nvGrpSpPr>
            <p:grpSpPr>
              <a:xfrm>
                <a:off x="70866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300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01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297" name="Group 296"/>
              <p:cNvGrpSpPr/>
              <p:nvPr/>
            </p:nvGrpSpPr>
            <p:grpSpPr>
              <a:xfrm>
                <a:off x="76200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298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9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</p:grpSp>
      </p:grpSp>
      <p:grpSp>
        <p:nvGrpSpPr>
          <p:cNvPr id="5" name="Group 4"/>
          <p:cNvGrpSpPr/>
          <p:nvPr/>
        </p:nvGrpSpPr>
        <p:grpSpPr>
          <a:xfrm>
            <a:off x="4267200" y="3962400"/>
            <a:ext cx="4648200" cy="1295400"/>
            <a:chOff x="4267200" y="3962400"/>
            <a:chExt cx="4648200" cy="1295400"/>
          </a:xfrm>
        </p:grpSpPr>
        <p:sp>
          <p:nvSpPr>
            <p:cNvPr id="319" name="Rectangle 41"/>
            <p:cNvSpPr>
              <a:spLocks noChangeArrowheads="1"/>
            </p:cNvSpPr>
            <p:nvPr/>
          </p:nvSpPr>
          <p:spPr bwMode="auto">
            <a:xfrm>
              <a:off x="6324600" y="3962400"/>
              <a:ext cx="185948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 b="1" dirty="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320" name="Rectangle 39"/>
            <p:cNvSpPr>
              <a:spLocks noChangeArrowheads="1"/>
            </p:cNvSpPr>
            <p:nvPr/>
          </p:nvSpPr>
          <p:spPr bwMode="auto">
            <a:xfrm>
              <a:off x="6172200" y="4876800"/>
              <a:ext cx="1542991" cy="30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dirty="0">
                  <a:solidFill>
                    <a:srgbClr val="618FFD"/>
                  </a:solidFill>
                  <a:latin typeface="Arial" charset="0"/>
                </a:rPr>
                <a:t>L3 </a:t>
              </a:r>
              <a:r>
                <a:rPr lang="en-US" sz="1400" dirty="0" smtClean="0">
                  <a:solidFill>
                    <a:srgbClr val="618FFD"/>
                  </a:solidFill>
                  <a:latin typeface="Arial" charset="0"/>
                </a:rPr>
                <a:t>Cache (8 MB)</a:t>
              </a:r>
              <a:endParaRPr lang="en-US" sz="1400" dirty="0">
                <a:solidFill>
                  <a:srgbClr val="618FFD"/>
                </a:solidFill>
                <a:latin typeface="Arial" charset="0"/>
              </a:endParaRPr>
            </a:p>
          </p:txBody>
        </p:sp>
        <p:sp>
          <p:nvSpPr>
            <p:cNvPr id="321" name="Line 48"/>
            <p:cNvSpPr>
              <a:spLocks noChangeShapeType="1"/>
            </p:cNvSpPr>
            <p:nvPr/>
          </p:nvSpPr>
          <p:spPr bwMode="auto">
            <a:xfrm rot="16200000">
              <a:off x="4381500" y="46863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22" name="Rectangle 168"/>
            <p:cNvSpPr>
              <a:spLocks noChangeArrowheads="1"/>
            </p:cNvSpPr>
            <p:nvPr/>
          </p:nvSpPr>
          <p:spPr bwMode="auto">
            <a:xfrm>
              <a:off x="4495800" y="4343400"/>
              <a:ext cx="4419600" cy="914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23" name="Rectangle 38"/>
            <p:cNvSpPr>
              <a:spLocks noChangeArrowheads="1"/>
            </p:cNvSpPr>
            <p:nvPr/>
          </p:nvSpPr>
          <p:spPr bwMode="auto">
            <a:xfrm>
              <a:off x="5181601" y="4876800"/>
              <a:ext cx="31242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324" name="Group 323"/>
            <p:cNvGrpSpPr/>
            <p:nvPr/>
          </p:nvGrpSpPr>
          <p:grpSpPr>
            <a:xfrm>
              <a:off x="6705600" y="4343400"/>
              <a:ext cx="2209800" cy="457200"/>
              <a:chOff x="6019800" y="1600200"/>
              <a:chExt cx="2209800" cy="457200"/>
            </a:xfrm>
          </p:grpSpPr>
          <p:grpSp>
            <p:nvGrpSpPr>
              <p:cNvPr id="338" name="Group 337"/>
              <p:cNvGrpSpPr/>
              <p:nvPr/>
            </p:nvGrpSpPr>
            <p:grpSpPr>
              <a:xfrm>
                <a:off x="60198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348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49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39" name="Group 338"/>
              <p:cNvGrpSpPr/>
              <p:nvPr/>
            </p:nvGrpSpPr>
            <p:grpSpPr>
              <a:xfrm>
                <a:off x="65532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346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47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40" name="Group 339"/>
              <p:cNvGrpSpPr/>
              <p:nvPr/>
            </p:nvGrpSpPr>
            <p:grpSpPr>
              <a:xfrm>
                <a:off x="70866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344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45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41" name="Group 340"/>
              <p:cNvGrpSpPr/>
              <p:nvPr/>
            </p:nvGrpSpPr>
            <p:grpSpPr>
              <a:xfrm>
                <a:off x="76200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342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43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325" name="Group 324"/>
            <p:cNvGrpSpPr/>
            <p:nvPr/>
          </p:nvGrpSpPr>
          <p:grpSpPr>
            <a:xfrm>
              <a:off x="4572000" y="4343400"/>
              <a:ext cx="2209800" cy="457200"/>
              <a:chOff x="6019800" y="1600200"/>
              <a:chExt cx="2209800" cy="457200"/>
            </a:xfrm>
          </p:grpSpPr>
          <p:grpSp>
            <p:nvGrpSpPr>
              <p:cNvPr id="326" name="Group 325"/>
              <p:cNvGrpSpPr/>
              <p:nvPr/>
            </p:nvGrpSpPr>
            <p:grpSpPr>
              <a:xfrm>
                <a:off x="60198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336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37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27" name="Group 326"/>
              <p:cNvGrpSpPr/>
              <p:nvPr/>
            </p:nvGrpSpPr>
            <p:grpSpPr>
              <a:xfrm>
                <a:off x="65532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334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35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28" name="Group 327"/>
              <p:cNvGrpSpPr/>
              <p:nvPr/>
            </p:nvGrpSpPr>
            <p:grpSpPr>
              <a:xfrm>
                <a:off x="70866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332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33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29" name="Group 328"/>
              <p:cNvGrpSpPr/>
              <p:nvPr/>
            </p:nvGrpSpPr>
            <p:grpSpPr>
              <a:xfrm>
                <a:off x="7620000" y="1600200"/>
                <a:ext cx="609600" cy="457200"/>
                <a:chOff x="6019800" y="1600200"/>
                <a:chExt cx="609600" cy="457200"/>
              </a:xfrm>
            </p:grpSpPr>
            <p:sp>
              <p:nvSpPr>
                <p:cNvPr id="330" name="Rectangle 18"/>
                <p:cNvSpPr>
                  <a:spLocks noChangeArrowheads="1"/>
                </p:cNvSpPr>
                <p:nvPr/>
              </p:nvSpPr>
              <p:spPr bwMode="auto">
                <a:xfrm>
                  <a:off x="6092190" y="1638300"/>
                  <a:ext cx="461010" cy="4191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31" name="Rectangle 39"/>
                <p:cNvSpPr>
                  <a:spLocks noChangeArrowheads="1"/>
                </p:cNvSpPr>
                <p:nvPr/>
              </p:nvSpPr>
              <p:spPr bwMode="auto">
                <a:xfrm>
                  <a:off x="6019800" y="1600200"/>
                  <a:ext cx="609600" cy="4161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2075" tIns="46038" rIns="92075" bIns="46038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rgbClr val="618FFD"/>
                      </a:solidFill>
                      <a:latin typeface="Arial" charset="0"/>
                    </a:rPr>
                    <a:t>P</a:t>
                  </a: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/>
                  </a:r>
                  <a:b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</a:br>
                  <a:r>
                    <a:rPr lang="en-US" sz="1000" b="1" dirty="0" smtClean="0">
                      <a:solidFill>
                        <a:srgbClr val="618FFD"/>
                      </a:solidFill>
                      <a:latin typeface="Arial" charset="0"/>
                    </a:rPr>
                    <a:t>L1/L2</a:t>
                  </a:r>
                  <a:endParaRPr lang="en-US" sz="1000" b="1" dirty="0">
                    <a:solidFill>
                      <a:srgbClr val="618FFD"/>
                    </a:solidFill>
                    <a:latin typeface="Arial" charset="0"/>
                  </a:endParaRPr>
                </a:p>
              </p:txBody>
            </p:sp>
          </p:grpSp>
        </p:grpSp>
      </p:grpSp>
      <p:sp>
        <p:nvSpPr>
          <p:cNvPr id="13317" name="AutoShape 45" descr="Light downward diagonal"/>
          <p:cNvSpPr>
            <a:spLocks noChangeArrowheads="1"/>
          </p:cNvSpPr>
          <p:nvPr/>
        </p:nvSpPr>
        <p:spPr bwMode="auto">
          <a:xfrm rot="16200000" flipV="1">
            <a:off x="2415381" y="3071019"/>
            <a:ext cx="3810000" cy="106362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50" name="Rectangle 41"/>
          <p:cNvSpPr>
            <a:spLocks noChangeArrowheads="1"/>
          </p:cNvSpPr>
          <p:nvPr/>
        </p:nvSpPr>
        <p:spPr bwMode="auto">
          <a:xfrm>
            <a:off x="4572000" y="1752600"/>
            <a:ext cx="584821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Arial" charset="0"/>
              </a:rPr>
              <a:t>Chip</a:t>
            </a:r>
            <a:endParaRPr lang="en-US" sz="1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55" name="Rectangle 41"/>
          <p:cNvSpPr>
            <a:spLocks noChangeArrowheads="1"/>
          </p:cNvSpPr>
          <p:nvPr/>
        </p:nvSpPr>
        <p:spPr bwMode="auto">
          <a:xfrm>
            <a:off x="4572000" y="2794000"/>
            <a:ext cx="584821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Arial" charset="0"/>
              </a:rPr>
              <a:t>Chip</a:t>
            </a:r>
            <a:endParaRPr lang="en-US" sz="1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56" name="Rectangle 41"/>
          <p:cNvSpPr>
            <a:spLocks noChangeArrowheads="1"/>
          </p:cNvSpPr>
          <p:nvPr/>
        </p:nvSpPr>
        <p:spPr bwMode="auto">
          <a:xfrm>
            <a:off x="4572000" y="3835400"/>
            <a:ext cx="584821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Arial" charset="0"/>
              </a:rPr>
              <a:t>Chip</a:t>
            </a:r>
            <a:endParaRPr lang="en-US" sz="1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57" name="Rectangle 41"/>
          <p:cNvSpPr>
            <a:spLocks noChangeArrowheads="1"/>
          </p:cNvSpPr>
          <p:nvPr/>
        </p:nvSpPr>
        <p:spPr bwMode="auto">
          <a:xfrm>
            <a:off x="4572000" y="4876800"/>
            <a:ext cx="584821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Arial" charset="0"/>
              </a:rPr>
              <a:t>Chip</a:t>
            </a:r>
            <a:endParaRPr lang="en-US" sz="1400" b="1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6" name="Picture 5" descr="Quad-Socket-AMD-Motherboar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33399"/>
            <a:ext cx="3505200" cy="290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4071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ritonRack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609600"/>
            <a:ext cx="3429000" cy="2939143"/>
          </a:xfrm>
          <a:prstGeom prst="rect">
            <a:avLst/>
          </a:prstGeom>
        </p:spPr>
      </p:pic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359397" cy="482183"/>
          </a:xfrm>
        </p:spPr>
        <p:txBody>
          <a:bodyPr wrap="none" lIns="63500" tIns="25400" rIns="63500" bIns="25400" anchor="t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Triton memory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hierarchy III (System level) 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pSp>
        <p:nvGrpSpPr>
          <p:cNvPr id="1449" name="Group 1448"/>
          <p:cNvGrpSpPr/>
          <p:nvPr/>
        </p:nvGrpSpPr>
        <p:grpSpPr>
          <a:xfrm>
            <a:off x="-152400" y="3657600"/>
            <a:ext cx="9601200" cy="2362200"/>
            <a:chOff x="-152400" y="4191000"/>
            <a:chExt cx="9601200" cy="2362200"/>
          </a:xfrm>
        </p:grpSpPr>
        <p:sp>
          <p:nvSpPr>
            <p:cNvPr id="74" name="Line 48"/>
            <p:cNvSpPr>
              <a:spLocks noChangeShapeType="1"/>
            </p:cNvSpPr>
            <p:nvPr/>
          </p:nvSpPr>
          <p:spPr bwMode="auto">
            <a:xfrm rot="10800000">
              <a:off x="8458200" y="50292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2" name="Line 48"/>
            <p:cNvSpPr>
              <a:spLocks noChangeShapeType="1"/>
            </p:cNvSpPr>
            <p:nvPr/>
          </p:nvSpPr>
          <p:spPr bwMode="auto">
            <a:xfrm rot="10800000">
              <a:off x="838200" y="50292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3" name="Line 48"/>
            <p:cNvSpPr>
              <a:spLocks noChangeShapeType="1"/>
            </p:cNvSpPr>
            <p:nvPr/>
          </p:nvSpPr>
          <p:spPr bwMode="auto">
            <a:xfrm rot="10800000">
              <a:off x="1926771" y="50292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4" name="Line 48"/>
            <p:cNvSpPr>
              <a:spLocks noChangeShapeType="1"/>
            </p:cNvSpPr>
            <p:nvPr/>
          </p:nvSpPr>
          <p:spPr bwMode="auto">
            <a:xfrm rot="10800000">
              <a:off x="3015342" y="50292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5" name="Line 48"/>
            <p:cNvSpPr>
              <a:spLocks noChangeShapeType="1"/>
            </p:cNvSpPr>
            <p:nvPr/>
          </p:nvSpPr>
          <p:spPr bwMode="auto">
            <a:xfrm rot="10800000">
              <a:off x="4103913" y="50292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6" name="Line 48"/>
            <p:cNvSpPr>
              <a:spLocks noChangeShapeType="1"/>
            </p:cNvSpPr>
            <p:nvPr/>
          </p:nvSpPr>
          <p:spPr bwMode="auto">
            <a:xfrm rot="10800000">
              <a:off x="5192484" y="50292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7" name="Line 48"/>
            <p:cNvSpPr>
              <a:spLocks noChangeShapeType="1"/>
            </p:cNvSpPr>
            <p:nvPr/>
          </p:nvSpPr>
          <p:spPr bwMode="auto">
            <a:xfrm rot="10800000">
              <a:off x="6281055" y="50292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8" name="Line 48"/>
            <p:cNvSpPr>
              <a:spLocks noChangeShapeType="1"/>
            </p:cNvSpPr>
            <p:nvPr/>
          </p:nvSpPr>
          <p:spPr bwMode="auto">
            <a:xfrm rot="10800000">
              <a:off x="7369626" y="50292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0" name="AutoShape 46" descr="Light downward diagonal"/>
            <p:cNvSpPr>
              <a:spLocks noChangeArrowheads="1"/>
            </p:cNvSpPr>
            <p:nvPr/>
          </p:nvSpPr>
          <p:spPr bwMode="auto">
            <a:xfrm>
              <a:off x="-152400" y="5295900"/>
              <a:ext cx="9601200" cy="152400"/>
            </a:xfrm>
            <a:prstGeom prst="roundRect">
              <a:avLst>
                <a:gd name="adj" fmla="val 49995"/>
              </a:avLst>
            </a:prstGeom>
            <a:pattFill prst="ltDnDiag">
              <a:fgClr>
                <a:srgbClr val="0054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381000" y="4191000"/>
              <a:ext cx="8534400" cy="838200"/>
              <a:chOff x="228600" y="4038600"/>
              <a:chExt cx="8534400" cy="838200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228600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8" name="Group 7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74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75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176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20" name="Group 219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221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2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2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2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2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2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2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2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2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3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3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32" name="Group 231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233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3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3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3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3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3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3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4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4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4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4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44" name="Group 243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245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4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4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4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5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5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5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5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5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56" name="Group 255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257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5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272" name="Group 271"/>
              <p:cNvGrpSpPr/>
              <p:nvPr/>
            </p:nvGrpSpPr>
            <p:grpSpPr>
              <a:xfrm>
                <a:off x="1328057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273" name="Group 272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323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24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274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75" name="Group 274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312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1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1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1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1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1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1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1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2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2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2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76" name="Group 275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301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0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0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0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0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1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77" name="Group 276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290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78" name="Group 277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279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8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8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8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8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8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8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8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8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8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8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325" name="Group 324"/>
              <p:cNvGrpSpPr/>
              <p:nvPr/>
            </p:nvGrpSpPr>
            <p:grpSpPr>
              <a:xfrm>
                <a:off x="2427514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326" name="Group 325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376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77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327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328" name="Group 327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365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6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6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6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6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7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7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7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329" name="Group 328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354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5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5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5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5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6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6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6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330" name="Group 329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343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4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4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4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4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4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5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5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5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331" name="Group 330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332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3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3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3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3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3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3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3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4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4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4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378" name="Group 377"/>
              <p:cNvGrpSpPr/>
              <p:nvPr/>
            </p:nvGrpSpPr>
            <p:grpSpPr>
              <a:xfrm>
                <a:off x="3526971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379" name="Group 378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429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30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380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381" name="Group 380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418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1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2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2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2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2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2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2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2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2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2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382" name="Group 381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407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1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1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1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1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1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1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1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383" name="Group 382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396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9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9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9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0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0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0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0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384" name="Group 383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385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8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8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8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8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9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9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9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9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9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9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31" name="Group 430"/>
              <p:cNvGrpSpPr/>
              <p:nvPr/>
            </p:nvGrpSpPr>
            <p:grpSpPr>
              <a:xfrm>
                <a:off x="4626428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432" name="Group 431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482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83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433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34" name="Group 433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471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7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7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7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7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7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8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8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435" name="Group 434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460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6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6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6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6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6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6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6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7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436" name="Group 435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449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5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5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5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5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5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5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5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5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437" name="Group 436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438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3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4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4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4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4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4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4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4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4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484" name="Group 483"/>
              <p:cNvGrpSpPr/>
              <p:nvPr/>
            </p:nvGrpSpPr>
            <p:grpSpPr>
              <a:xfrm>
                <a:off x="5725885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485" name="Group 484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535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36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486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87" name="Group 486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524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2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2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2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2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2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3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3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3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3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3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488" name="Group 487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513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2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2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2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2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489" name="Group 488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502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0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0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0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490" name="Group 489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491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9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9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9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9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9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9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9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9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0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537" name="Group 536"/>
              <p:cNvGrpSpPr/>
              <p:nvPr/>
            </p:nvGrpSpPr>
            <p:grpSpPr>
              <a:xfrm>
                <a:off x="6825342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538" name="Group 537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588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89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539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540" name="Group 539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577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7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7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8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8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8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8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8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8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8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8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41" name="Group 540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566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6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6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6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7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7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7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7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42" name="Group 541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555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5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5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5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6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6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6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6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43" name="Group 542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544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4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4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4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4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5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5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5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5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963" name="Group 962"/>
              <p:cNvGrpSpPr/>
              <p:nvPr/>
            </p:nvGrpSpPr>
            <p:grpSpPr>
              <a:xfrm>
                <a:off x="7924800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964" name="Group 963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014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15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965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966" name="Group 965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003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0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0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1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1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1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967" name="Group 966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992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9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9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9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9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9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9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9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0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0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968" name="Group 967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981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8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8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8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8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8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8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8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8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9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9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969" name="Group 968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970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7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7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7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7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7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7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98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1017" name="Group 1016"/>
            <p:cNvGrpSpPr/>
            <p:nvPr/>
          </p:nvGrpSpPr>
          <p:grpSpPr>
            <a:xfrm>
              <a:off x="381000" y="5715000"/>
              <a:ext cx="8534400" cy="838200"/>
              <a:chOff x="228600" y="4038600"/>
              <a:chExt cx="8534400" cy="838200"/>
            </a:xfrm>
          </p:grpSpPr>
          <p:grpSp>
            <p:nvGrpSpPr>
              <p:cNvPr id="1018" name="Group 1017"/>
              <p:cNvGrpSpPr/>
              <p:nvPr/>
            </p:nvGrpSpPr>
            <p:grpSpPr>
              <a:xfrm>
                <a:off x="228600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1390" name="Group 1389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44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41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1391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392" name="Group 1391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429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3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3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3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3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3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3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3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3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3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3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393" name="Group 1392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418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1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2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2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2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2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2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2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2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2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2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394" name="Group 1393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407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1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1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1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1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1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1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1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395" name="Group 1394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396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9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9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9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0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0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0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0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1019" name="Group 1018"/>
              <p:cNvGrpSpPr/>
              <p:nvPr/>
            </p:nvGrpSpPr>
            <p:grpSpPr>
              <a:xfrm>
                <a:off x="1328057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1338" name="Group 1337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388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9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1339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340" name="Group 1339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377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7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7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341" name="Group 1340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366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6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6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6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7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7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7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7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342" name="Group 1341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355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5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5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5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6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6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6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6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343" name="Group 1342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344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4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4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4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4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5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5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5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5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1020" name="Group 1019"/>
              <p:cNvGrpSpPr/>
              <p:nvPr/>
            </p:nvGrpSpPr>
            <p:grpSpPr>
              <a:xfrm>
                <a:off x="2427514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1286" name="Group 1285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336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37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1287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288" name="Group 1287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325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2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2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2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2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3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3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3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3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3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3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289" name="Group 1288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314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1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1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1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1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1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2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2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2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2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2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290" name="Group 1289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303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0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0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1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1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1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291" name="Group 1290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292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9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9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9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9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9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9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9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0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0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1021" name="Group 1020"/>
              <p:cNvGrpSpPr/>
              <p:nvPr/>
            </p:nvGrpSpPr>
            <p:grpSpPr>
              <a:xfrm>
                <a:off x="3526971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1234" name="Group 1233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284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5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1235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236" name="Group 1235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273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7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7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7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7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237" name="Group 1236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262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6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6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6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6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6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6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7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7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238" name="Group 1237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251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5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5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5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5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5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5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5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6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239" name="Group 1238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240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4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4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4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4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4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4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4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4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1022" name="Group 1021"/>
              <p:cNvGrpSpPr/>
              <p:nvPr/>
            </p:nvGrpSpPr>
            <p:grpSpPr>
              <a:xfrm>
                <a:off x="4626428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1182" name="Group 1181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232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33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1183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184" name="Group 1183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221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2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2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2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2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2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2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2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2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3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3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185" name="Group 1184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210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1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1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1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1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1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1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1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1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2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186" name="Group 1185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199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0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0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0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0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0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187" name="Group 1186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188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8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9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9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9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9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9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9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9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9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9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1023" name="Group 1022"/>
              <p:cNvGrpSpPr/>
              <p:nvPr/>
            </p:nvGrpSpPr>
            <p:grpSpPr>
              <a:xfrm>
                <a:off x="5725885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1130" name="Group 1129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18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81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1131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132" name="Group 1131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169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7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7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7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7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7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7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7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133" name="Group 1132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158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6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6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6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6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6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6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6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134" name="Group 1133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147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4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5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5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5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5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5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5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5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135" name="Group 1134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136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3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3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3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4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4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4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4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4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4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4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1024" name="Group 1023"/>
              <p:cNvGrpSpPr/>
              <p:nvPr/>
            </p:nvGrpSpPr>
            <p:grpSpPr>
              <a:xfrm>
                <a:off x="6825342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1078" name="Group 1077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128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29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1079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080" name="Group 1079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117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1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1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2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2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2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2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2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2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2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2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081" name="Group 1080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106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0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1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1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1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1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1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1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082" name="Group 1081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095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9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9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9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9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0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0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0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1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083" name="Group 1082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084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8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8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8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8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8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9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9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9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9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9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1025" name="Group 1024"/>
              <p:cNvGrpSpPr/>
              <p:nvPr/>
            </p:nvGrpSpPr>
            <p:grpSpPr>
              <a:xfrm>
                <a:off x="7924800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1026" name="Group 1025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076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77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1027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028" name="Group 1027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065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6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6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6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6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7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7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7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029" name="Group 1028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054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5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5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5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5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6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6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6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030" name="Group 1029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043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4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4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4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4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4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5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5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5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031" name="Group 1030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032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3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3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3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3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3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3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3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4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4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04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</p:grpSp>
      </p:grpSp>
      <p:grpSp>
        <p:nvGrpSpPr>
          <p:cNvPr id="1458" name="Group 1457"/>
          <p:cNvGrpSpPr/>
          <p:nvPr/>
        </p:nvGrpSpPr>
        <p:grpSpPr>
          <a:xfrm>
            <a:off x="457200" y="6019800"/>
            <a:ext cx="8343069" cy="277641"/>
            <a:chOff x="457200" y="6019800"/>
            <a:chExt cx="8343069" cy="277641"/>
          </a:xfrm>
        </p:grpSpPr>
        <p:sp>
          <p:nvSpPr>
            <p:cNvPr id="1450" name="Rectangle 41"/>
            <p:cNvSpPr>
              <a:spLocks noChangeArrowheads="1"/>
            </p:cNvSpPr>
            <p:nvPr/>
          </p:nvSpPr>
          <p:spPr bwMode="auto">
            <a:xfrm>
              <a:off x="3788229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</a:rPr>
                <a:t>Node</a:t>
              </a:r>
            </a:p>
          </p:txBody>
        </p:sp>
        <p:sp>
          <p:nvSpPr>
            <p:cNvPr id="1451" name="Rectangle 41"/>
            <p:cNvSpPr>
              <a:spLocks noChangeArrowheads="1"/>
            </p:cNvSpPr>
            <p:nvPr/>
          </p:nvSpPr>
          <p:spPr bwMode="auto">
            <a:xfrm>
              <a:off x="457200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</a:rPr>
                <a:t>Node</a:t>
              </a:r>
            </a:p>
          </p:txBody>
        </p:sp>
        <p:sp>
          <p:nvSpPr>
            <p:cNvPr id="1452" name="Rectangle 41"/>
            <p:cNvSpPr>
              <a:spLocks noChangeArrowheads="1"/>
            </p:cNvSpPr>
            <p:nvPr/>
          </p:nvSpPr>
          <p:spPr bwMode="auto">
            <a:xfrm>
              <a:off x="4898572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</a:rPr>
                <a:t>Node</a:t>
              </a:r>
            </a:p>
          </p:txBody>
        </p:sp>
        <p:sp>
          <p:nvSpPr>
            <p:cNvPr id="1453" name="Rectangle 41"/>
            <p:cNvSpPr>
              <a:spLocks noChangeArrowheads="1"/>
            </p:cNvSpPr>
            <p:nvPr/>
          </p:nvSpPr>
          <p:spPr bwMode="auto">
            <a:xfrm>
              <a:off x="2677886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</a:rPr>
                <a:t>Node</a:t>
              </a:r>
            </a:p>
          </p:txBody>
        </p:sp>
        <p:sp>
          <p:nvSpPr>
            <p:cNvPr id="1454" name="Rectangle 41"/>
            <p:cNvSpPr>
              <a:spLocks noChangeArrowheads="1"/>
            </p:cNvSpPr>
            <p:nvPr/>
          </p:nvSpPr>
          <p:spPr bwMode="auto">
            <a:xfrm>
              <a:off x="1567543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</a:rPr>
                <a:t>Node</a:t>
              </a:r>
            </a:p>
          </p:txBody>
        </p:sp>
        <p:sp>
          <p:nvSpPr>
            <p:cNvPr id="1455" name="Rectangle 41"/>
            <p:cNvSpPr>
              <a:spLocks noChangeArrowheads="1"/>
            </p:cNvSpPr>
            <p:nvPr/>
          </p:nvSpPr>
          <p:spPr bwMode="auto">
            <a:xfrm>
              <a:off x="6008915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</a:rPr>
                <a:t>Node</a:t>
              </a:r>
            </a:p>
          </p:txBody>
        </p:sp>
        <p:sp>
          <p:nvSpPr>
            <p:cNvPr id="1456" name="Rectangle 41"/>
            <p:cNvSpPr>
              <a:spLocks noChangeArrowheads="1"/>
            </p:cNvSpPr>
            <p:nvPr/>
          </p:nvSpPr>
          <p:spPr bwMode="auto">
            <a:xfrm>
              <a:off x="7119258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</a:rPr>
                <a:t>Node</a:t>
              </a:r>
            </a:p>
          </p:txBody>
        </p:sp>
        <p:sp>
          <p:nvSpPr>
            <p:cNvPr id="1457" name="Rectangle 41"/>
            <p:cNvSpPr>
              <a:spLocks noChangeArrowheads="1"/>
            </p:cNvSpPr>
            <p:nvPr/>
          </p:nvSpPr>
          <p:spPr bwMode="auto">
            <a:xfrm>
              <a:off x="8229600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</a:rPr>
                <a:t>Node</a:t>
              </a:r>
            </a:p>
          </p:txBody>
        </p:sp>
      </p:grpSp>
      <p:grpSp>
        <p:nvGrpSpPr>
          <p:cNvPr id="1459" name="Group 1458"/>
          <p:cNvGrpSpPr/>
          <p:nvPr/>
        </p:nvGrpSpPr>
        <p:grpSpPr>
          <a:xfrm>
            <a:off x="457200" y="3429000"/>
            <a:ext cx="8343069" cy="277641"/>
            <a:chOff x="457200" y="6019800"/>
            <a:chExt cx="8343069" cy="277641"/>
          </a:xfrm>
        </p:grpSpPr>
        <p:sp>
          <p:nvSpPr>
            <p:cNvPr id="1460" name="Rectangle 41"/>
            <p:cNvSpPr>
              <a:spLocks noChangeArrowheads="1"/>
            </p:cNvSpPr>
            <p:nvPr/>
          </p:nvSpPr>
          <p:spPr bwMode="auto">
            <a:xfrm>
              <a:off x="3788229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</a:rPr>
                <a:t>Node</a:t>
              </a:r>
            </a:p>
          </p:txBody>
        </p:sp>
        <p:sp>
          <p:nvSpPr>
            <p:cNvPr id="1461" name="Rectangle 41"/>
            <p:cNvSpPr>
              <a:spLocks noChangeArrowheads="1"/>
            </p:cNvSpPr>
            <p:nvPr/>
          </p:nvSpPr>
          <p:spPr bwMode="auto">
            <a:xfrm>
              <a:off x="457200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</a:rPr>
                <a:t>Node</a:t>
              </a:r>
            </a:p>
          </p:txBody>
        </p:sp>
        <p:sp>
          <p:nvSpPr>
            <p:cNvPr id="1462" name="Rectangle 41"/>
            <p:cNvSpPr>
              <a:spLocks noChangeArrowheads="1"/>
            </p:cNvSpPr>
            <p:nvPr/>
          </p:nvSpPr>
          <p:spPr bwMode="auto">
            <a:xfrm>
              <a:off x="4898572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</a:rPr>
                <a:t>Node</a:t>
              </a:r>
            </a:p>
          </p:txBody>
        </p:sp>
        <p:sp>
          <p:nvSpPr>
            <p:cNvPr id="1463" name="Rectangle 41"/>
            <p:cNvSpPr>
              <a:spLocks noChangeArrowheads="1"/>
            </p:cNvSpPr>
            <p:nvPr/>
          </p:nvSpPr>
          <p:spPr bwMode="auto">
            <a:xfrm>
              <a:off x="2677886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</a:rPr>
                <a:t>Node</a:t>
              </a:r>
            </a:p>
          </p:txBody>
        </p:sp>
        <p:sp>
          <p:nvSpPr>
            <p:cNvPr id="1464" name="Rectangle 41"/>
            <p:cNvSpPr>
              <a:spLocks noChangeArrowheads="1"/>
            </p:cNvSpPr>
            <p:nvPr/>
          </p:nvSpPr>
          <p:spPr bwMode="auto">
            <a:xfrm>
              <a:off x="1567543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</a:rPr>
                <a:t>Node</a:t>
              </a:r>
            </a:p>
          </p:txBody>
        </p:sp>
        <p:sp>
          <p:nvSpPr>
            <p:cNvPr id="1465" name="Rectangle 41"/>
            <p:cNvSpPr>
              <a:spLocks noChangeArrowheads="1"/>
            </p:cNvSpPr>
            <p:nvPr/>
          </p:nvSpPr>
          <p:spPr bwMode="auto">
            <a:xfrm>
              <a:off x="6008915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</a:rPr>
                <a:t>Node</a:t>
              </a:r>
            </a:p>
          </p:txBody>
        </p:sp>
        <p:sp>
          <p:nvSpPr>
            <p:cNvPr id="1466" name="Rectangle 41"/>
            <p:cNvSpPr>
              <a:spLocks noChangeArrowheads="1"/>
            </p:cNvSpPr>
            <p:nvPr/>
          </p:nvSpPr>
          <p:spPr bwMode="auto">
            <a:xfrm>
              <a:off x="7119258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</a:rPr>
                <a:t>Node</a:t>
              </a:r>
            </a:p>
          </p:txBody>
        </p:sp>
        <p:sp>
          <p:nvSpPr>
            <p:cNvPr id="1467" name="Rectangle 41"/>
            <p:cNvSpPr>
              <a:spLocks noChangeArrowheads="1"/>
            </p:cNvSpPr>
            <p:nvPr/>
          </p:nvSpPr>
          <p:spPr bwMode="auto">
            <a:xfrm>
              <a:off x="8229600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</a:rPr>
                <a:t>Node</a:t>
              </a:r>
            </a:p>
          </p:txBody>
        </p:sp>
      </p:grpSp>
      <p:sp>
        <p:nvSpPr>
          <p:cNvPr id="1468" name="Rectangle 41"/>
          <p:cNvSpPr>
            <a:spLocks noChangeArrowheads="1"/>
          </p:cNvSpPr>
          <p:nvPr/>
        </p:nvSpPr>
        <p:spPr bwMode="auto">
          <a:xfrm>
            <a:off x="609600" y="6324600"/>
            <a:ext cx="8175315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Arial" charset="0"/>
              </a:rPr>
              <a:t>324 nodes, message-passing communication, no shared memory</a:t>
            </a:r>
            <a:endParaRPr lang="en-US" sz="2400" b="1" dirty="0">
              <a:solidFill>
                <a:srgbClr val="0070C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8882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models of parallel computation</a:t>
            </a:r>
            <a:endParaRPr lang="en-US" dirty="0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95400"/>
            <a:ext cx="40386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Computational model</a:t>
            </a:r>
            <a:endParaRPr lang="en-US" sz="2400" u="sng" dirty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endParaRPr lang="en-US" sz="800" dirty="0" smtClean="0"/>
          </a:p>
          <a:p>
            <a:pPr>
              <a:lnSpc>
                <a:spcPct val="130000"/>
              </a:lnSpc>
            </a:pPr>
            <a:r>
              <a:rPr lang="en-US" sz="2400" dirty="0" smtClean="0"/>
              <a:t>Shared memory</a:t>
            </a: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dirty="0"/>
              <a:t>SPMD / Message passing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SIMD  / Data parallel 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PGAS / Partitioned global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Loosely coupled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Hybrids …</a:t>
            </a:r>
            <a:endParaRPr lang="en-US" sz="2400" dirty="0"/>
          </a:p>
        </p:txBody>
      </p:sp>
      <p:sp>
        <p:nvSpPr>
          <p:cNvPr id="301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Languages</a:t>
            </a:r>
            <a:endParaRPr lang="en-US" sz="2400" u="sng" dirty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endParaRPr lang="en-US" sz="800" dirty="0" smtClean="0"/>
          </a:p>
          <a:p>
            <a:pPr>
              <a:lnSpc>
                <a:spcPct val="130000"/>
              </a:lnSpc>
            </a:pPr>
            <a:r>
              <a:rPr lang="en-US" sz="2400" dirty="0" err="1"/>
              <a:t>Cilk</a:t>
            </a:r>
            <a:r>
              <a:rPr lang="en-US" sz="2400" dirty="0"/>
              <a:t>, </a:t>
            </a:r>
            <a:r>
              <a:rPr lang="en-US" sz="2400" dirty="0" err="1"/>
              <a:t>OpenMP</a:t>
            </a:r>
            <a:r>
              <a:rPr lang="en-US" sz="2400" dirty="0"/>
              <a:t>, </a:t>
            </a:r>
            <a:r>
              <a:rPr lang="en-US" sz="2400" dirty="0" err="1"/>
              <a:t>Pthreads</a:t>
            </a:r>
            <a:r>
              <a:rPr lang="en-US" sz="2400" dirty="0"/>
              <a:t>, </a:t>
            </a:r>
            <a:r>
              <a:rPr lang="en-US" sz="2400" dirty="0" smtClean="0"/>
              <a:t>…</a:t>
            </a: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dirty="0" smtClean="0"/>
              <a:t>MPI</a:t>
            </a: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dirty="0" err="1" smtClean="0"/>
              <a:t>Cuda</a:t>
            </a:r>
            <a:r>
              <a:rPr lang="en-US" sz="2400" dirty="0" smtClean="0"/>
              <a:t>, </a:t>
            </a:r>
            <a:r>
              <a:rPr lang="en-US" sz="2400" dirty="0" err="1" smtClean="0"/>
              <a:t>Matlab</a:t>
            </a:r>
            <a:r>
              <a:rPr lang="en-US" sz="2400" dirty="0" smtClean="0"/>
              <a:t>, </a:t>
            </a:r>
            <a:r>
              <a:rPr lang="en-US" sz="2400" dirty="0" err="1" smtClean="0"/>
              <a:t>OpenCL</a:t>
            </a:r>
            <a:r>
              <a:rPr lang="en-US" sz="2400" dirty="0" smtClean="0"/>
              <a:t>, …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UPC, CAF, Titanium</a:t>
            </a: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dirty="0" smtClean="0"/>
              <a:t>Map/Reduce, </a:t>
            </a:r>
            <a:r>
              <a:rPr lang="en-US" sz="2400" dirty="0" err="1" smtClean="0"/>
              <a:t>Hadoop</a:t>
            </a:r>
            <a:r>
              <a:rPr lang="en-US" sz="2400" dirty="0" smtClean="0"/>
              <a:t>, …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???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4859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6619861" cy="482183"/>
          </a:xfrm>
          <a:noFill/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en-US" dirty="0"/>
              <a:t>Message-passing </a:t>
            </a:r>
            <a:r>
              <a:rPr lang="en-US" dirty="0" smtClean="0"/>
              <a:t>computation model</a:t>
            </a:r>
            <a:endParaRPr lang="en-US" dirty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971800"/>
            <a:ext cx="8991600" cy="3910814"/>
          </a:xfrm>
          <a:noFill/>
          <a:ln/>
        </p:spPr>
        <p:txBody>
          <a:bodyPr wrap="square" lIns="63500" tIns="25400" rIns="63500" bIns="25400">
            <a:spAutoFit/>
          </a:bodyPr>
          <a:lstStyle/>
          <a:p>
            <a:pPr marL="203200" indent="-203200"/>
            <a:endParaRPr lang="en-US" dirty="0" smtClean="0"/>
          </a:p>
          <a:p>
            <a:pPr marL="203200" indent="-203200"/>
            <a:r>
              <a:rPr lang="en-US" dirty="0" smtClean="0">
                <a:solidFill>
                  <a:srgbClr val="FF0000"/>
                </a:solidFill>
              </a:rPr>
              <a:t>Architecture:  </a:t>
            </a:r>
            <a:r>
              <a:rPr lang="en-US" dirty="0" smtClean="0"/>
              <a:t>Each </a:t>
            </a:r>
            <a:r>
              <a:rPr lang="en-US" dirty="0"/>
              <a:t>processor has its own memory and cache but cannot directly access another processor</a:t>
            </a:r>
            <a:r>
              <a:rPr lang="ja-JP" altLang="en-US" dirty="0"/>
              <a:t>’</a:t>
            </a:r>
            <a:r>
              <a:rPr lang="en-US" dirty="0"/>
              <a:t>s memory</a:t>
            </a:r>
            <a:r>
              <a:rPr lang="en-US" dirty="0" smtClean="0"/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203200" indent="-203200">
              <a:spcBef>
                <a:spcPts val="1500"/>
              </a:spcBef>
              <a:spcAft>
                <a:spcPts val="300"/>
              </a:spcAft>
            </a:pPr>
            <a:r>
              <a:rPr lang="en-US" dirty="0" smtClean="0">
                <a:solidFill>
                  <a:srgbClr val="FF0000"/>
                </a:solidFill>
              </a:rPr>
              <a:t>Language:  </a:t>
            </a:r>
            <a:r>
              <a:rPr lang="en-US" dirty="0" smtClean="0">
                <a:solidFill>
                  <a:schemeClr val="tx1"/>
                </a:solidFill>
              </a:rPr>
              <a:t>MPI 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dirty="0" smtClean="0">
                <a:solidFill>
                  <a:schemeClr val="tx1"/>
                </a:solidFill>
              </a:rPr>
              <a:t>“Message-Passing Interface”)</a:t>
            </a:r>
            <a:endParaRPr lang="en-US" dirty="0" smtClean="0">
              <a:solidFill>
                <a:srgbClr val="FF0000"/>
              </a:solidFill>
            </a:endParaRPr>
          </a:p>
          <a:p>
            <a:pPr marL="603250" lvl="1" indent="-203200">
              <a:spcBef>
                <a:spcPts val="1500"/>
              </a:spcBef>
              <a:spcAft>
                <a:spcPts val="300"/>
              </a:spcAft>
            </a:pPr>
            <a:r>
              <a:rPr lang="en-US" sz="2400" dirty="0" smtClean="0"/>
              <a:t>A </a:t>
            </a:r>
            <a:r>
              <a:rPr lang="en-US" sz="2400" dirty="0"/>
              <a:t>least common denominator based on </a:t>
            </a:r>
            <a:r>
              <a:rPr lang="en-US" sz="2400" dirty="0" smtClean="0"/>
              <a:t>1980s technology</a:t>
            </a:r>
            <a:endParaRPr lang="en-US" sz="1600" dirty="0">
              <a:solidFill>
                <a:schemeClr val="tx1"/>
              </a:solidFill>
            </a:endParaRPr>
          </a:p>
          <a:p>
            <a:pPr marL="603250" lvl="1" indent="-203200"/>
            <a:r>
              <a:rPr lang="en-US" sz="2400" dirty="0">
                <a:solidFill>
                  <a:schemeClr val="tx1"/>
                </a:solidFill>
              </a:rPr>
              <a:t>Links to documentation on </a:t>
            </a:r>
            <a:r>
              <a:rPr lang="en-US" sz="2400" dirty="0" smtClean="0">
                <a:solidFill>
                  <a:schemeClr val="tx1"/>
                </a:solidFill>
              </a:rPr>
              <a:t>resource page</a:t>
            </a:r>
          </a:p>
          <a:p>
            <a:pPr marL="603250" lvl="1" indent="-203200"/>
            <a:r>
              <a:rPr lang="en-US" sz="2400" u="sng" dirty="0" smtClean="0">
                <a:solidFill>
                  <a:schemeClr val="tx1"/>
                </a:solidFill>
              </a:rPr>
              <a:t>SPMD</a:t>
            </a:r>
            <a:r>
              <a:rPr lang="en-US" sz="2400" dirty="0" smtClean="0">
                <a:solidFill>
                  <a:schemeClr val="tx1"/>
                </a:solidFill>
              </a:rPr>
              <a:t> = “Single Program, Multiple Data”</a:t>
            </a:r>
            <a:endParaRPr lang="en-US" sz="2400" dirty="0">
              <a:solidFill>
                <a:schemeClr val="tx1"/>
              </a:solidFill>
            </a:endParaRPr>
          </a:p>
          <a:p>
            <a:pPr marL="203200" indent="-203200"/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905000" y="1143000"/>
            <a:ext cx="5105400" cy="1757363"/>
            <a:chOff x="1056" y="2301"/>
            <a:chExt cx="3216" cy="1107"/>
          </a:xfrm>
        </p:grpSpPr>
        <p:sp>
          <p:nvSpPr>
            <p:cNvPr id="5" name="AutoShape 5"/>
            <p:cNvSpPr>
              <a:spLocks noChangeArrowheads="1"/>
            </p:cNvSpPr>
            <p:nvPr/>
          </p:nvSpPr>
          <p:spPr bwMode="auto">
            <a:xfrm>
              <a:off x="1104" y="3120"/>
              <a:ext cx="3168" cy="28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208" y="3120"/>
              <a:ext cx="10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interconnect</a:t>
              </a:r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1294" y="2304"/>
              <a:ext cx="29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P0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056" y="2592"/>
              <a:ext cx="624" cy="336"/>
            </a:xfrm>
            <a:prstGeom prst="rect">
              <a:avLst/>
            </a:prstGeom>
            <a:solidFill>
              <a:srgbClr val="EBD7C3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memory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680" y="2304"/>
              <a:ext cx="24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NI</a:t>
              </a: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1440" y="254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1584" y="2448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1776" y="2544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640" y="2544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3936" y="2592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2736" y="2688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. . .</a:t>
              </a:r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2155" y="2301"/>
              <a:ext cx="29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P1</a:t>
              </a: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1917" y="2589"/>
              <a:ext cx="624" cy="336"/>
            </a:xfrm>
            <a:prstGeom prst="rect">
              <a:avLst/>
            </a:prstGeom>
            <a:solidFill>
              <a:srgbClr val="EBD7C3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memory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2541" y="2301"/>
              <a:ext cx="24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NI</a:t>
              </a: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2301" y="2541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2445" y="2445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21"/>
            <p:cNvSpPr>
              <a:spLocks noChangeArrowheads="1"/>
            </p:cNvSpPr>
            <p:nvPr/>
          </p:nvSpPr>
          <p:spPr bwMode="auto">
            <a:xfrm>
              <a:off x="3442" y="2357"/>
              <a:ext cx="29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Pn</a:t>
              </a: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3204" y="2645"/>
              <a:ext cx="624" cy="336"/>
            </a:xfrm>
            <a:prstGeom prst="rect">
              <a:avLst/>
            </a:prstGeom>
            <a:solidFill>
              <a:srgbClr val="EBD7C3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memory</a:t>
              </a:r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3828" y="2357"/>
              <a:ext cx="24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 dirty="0">
                  <a:latin typeface="Arial" charset="0"/>
                </a:rPr>
                <a:t>NI</a:t>
              </a:r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3588" y="2597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3732" y="2501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29758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Hello, world in MPI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#include &lt;stdio.h&gt;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#include "mpi.h"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b="1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int main( int argc, char *argv[])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int rank, size;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MPI_Init( &amp;argc, &amp;argv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MPI_Comm_size( MPI_COMM_WORLD, &amp;size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MPI_Comm_rank( MPI_COMM_WORLD, &amp;rank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printf( "Hello world from process %d of %d\n",   </a:t>
            </a:r>
            <a:br>
              <a:rPr lang="en-US" sz="2000" b="1">
                <a:latin typeface="Courier New" charset="0"/>
              </a:rPr>
            </a:br>
            <a:r>
              <a:rPr lang="en-US" sz="2000" b="1">
                <a:latin typeface="Courier New" charset="0"/>
              </a:rPr>
              <a:t>          rank, size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MPI_Finalize();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endParaRPr lang="en-US" sz="2000" b="1">
              <a:latin typeface="Courier New" charset="0"/>
            </a:endParaRPr>
          </a:p>
          <a:p>
            <a:pPr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  <p:transition xmlns:p14="http://schemas.microsoft.com/office/powerpoint/2010/main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MPI in nine routines  (all you </a:t>
            </a:r>
            <a:r>
              <a:rPr lang="en-US" u="sng"/>
              <a:t>really</a:t>
            </a:r>
            <a:r>
              <a:rPr lang="en-US"/>
              <a:t> need)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8392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MPI_Init</a:t>
            </a:r>
            <a:r>
              <a:rPr lang="en-US" b="1" dirty="0">
                <a:latin typeface="Courier New" charset="0"/>
              </a:rPr>
              <a:t>			Initialize</a:t>
            </a: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MPI_Finalize</a:t>
            </a:r>
            <a:r>
              <a:rPr lang="en-US" b="1" dirty="0">
                <a:latin typeface="Courier New" charset="0"/>
              </a:rPr>
              <a:t>		Finalize</a:t>
            </a: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MPI_Comm_size</a:t>
            </a:r>
            <a:r>
              <a:rPr lang="en-US" b="1" dirty="0">
                <a:latin typeface="Courier New" charset="0"/>
              </a:rPr>
              <a:t>		How many processes?  	</a:t>
            </a: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MPI_Comm_rank</a:t>
            </a:r>
            <a:r>
              <a:rPr lang="en-US" b="1" dirty="0">
                <a:latin typeface="Courier New" charset="0"/>
              </a:rPr>
              <a:t>		Which process am I?	</a:t>
            </a:r>
          </a:p>
          <a:p>
            <a:pPr>
              <a:buFontTx/>
              <a:buNone/>
            </a:pPr>
            <a:endParaRPr lang="en-US" b="1" dirty="0">
              <a:latin typeface="Courier New" charset="0"/>
            </a:endParaRP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MPI_Wtime</a:t>
            </a:r>
            <a:r>
              <a:rPr lang="en-US" b="1" dirty="0">
                <a:latin typeface="Courier New" charset="0"/>
              </a:rPr>
              <a:t>			Timer</a:t>
            </a:r>
          </a:p>
          <a:p>
            <a:pPr>
              <a:buFontTx/>
              <a:buNone/>
            </a:pPr>
            <a:endParaRPr lang="en-US" b="1" dirty="0">
              <a:latin typeface="Courier New" charset="0"/>
            </a:endParaRP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MPI_Send</a:t>
            </a:r>
            <a:r>
              <a:rPr lang="en-US" b="1" dirty="0">
                <a:latin typeface="Courier New" charset="0"/>
              </a:rPr>
              <a:t>			Send data to one </a:t>
            </a:r>
            <a:r>
              <a:rPr lang="en-US" b="1" dirty="0" err="1">
                <a:latin typeface="Courier New" charset="0"/>
              </a:rPr>
              <a:t>proc</a:t>
            </a:r>
            <a:endParaRPr lang="en-US" b="1" dirty="0">
              <a:latin typeface="Courier New" charset="0"/>
            </a:endParaRP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MPI_Recv</a:t>
            </a:r>
            <a:r>
              <a:rPr lang="en-US" b="1" dirty="0">
                <a:latin typeface="Courier New" charset="0"/>
              </a:rPr>
              <a:t>			Receive data from one </a:t>
            </a:r>
            <a:r>
              <a:rPr lang="en-US" b="1" dirty="0" err="1">
                <a:latin typeface="Courier New" charset="0"/>
              </a:rPr>
              <a:t>proc</a:t>
            </a:r>
            <a:endParaRPr lang="en-US" b="1" dirty="0">
              <a:latin typeface="Courier New" charset="0"/>
            </a:endParaRPr>
          </a:p>
          <a:p>
            <a:pPr>
              <a:buFontTx/>
              <a:buNone/>
            </a:pPr>
            <a:endParaRPr lang="en-US" b="1" dirty="0">
              <a:latin typeface="Courier New" charset="0"/>
            </a:endParaRP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MPI_Bcast</a:t>
            </a:r>
            <a:r>
              <a:rPr lang="en-US" b="1" dirty="0">
                <a:latin typeface="Courier New" charset="0"/>
              </a:rPr>
              <a:t>			Broadcast data to all </a:t>
            </a:r>
            <a:r>
              <a:rPr lang="en-US" b="1" dirty="0" err="1">
                <a:latin typeface="Courier New" charset="0"/>
              </a:rPr>
              <a:t>procs</a:t>
            </a:r>
            <a:endParaRPr lang="en-US" b="1" dirty="0">
              <a:latin typeface="Courier New" charset="0"/>
            </a:endParaRP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MPI_Reduce</a:t>
            </a:r>
            <a:r>
              <a:rPr lang="en-US" b="1" dirty="0">
                <a:latin typeface="Courier New" charset="0"/>
              </a:rPr>
              <a:t>		</a:t>
            </a:r>
            <a:r>
              <a:rPr lang="en-US" b="1" dirty="0" smtClean="0">
                <a:latin typeface="Courier New" charset="0"/>
              </a:rPr>
              <a:t>Combine </a:t>
            </a:r>
            <a:r>
              <a:rPr lang="en-US" b="1" dirty="0">
                <a:latin typeface="Courier New" charset="0"/>
              </a:rPr>
              <a:t>data from all </a:t>
            </a:r>
            <a:r>
              <a:rPr lang="en-US" b="1" dirty="0" err="1">
                <a:latin typeface="Courier New" charset="0"/>
              </a:rPr>
              <a:t>procs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System VT Spec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System VT Spec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10744</TotalTime>
  <Words>857</Words>
  <Application>Microsoft Macintosh PowerPoint</Application>
  <PresentationFormat>On-screen Show (4:3)</PresentationFormat>
  <Paragraphs>306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1_Default Design</vt:lpstr>
      <vt:lpstr>  CS 240A  Models of parallel programming:   Distributed memory and MPI  </vt:lpstr>
      <vt:lpstr>Parallel programming languages</vt:lpstr>
      <vt:lpstr>Triton memory hierarchy: I (Chip level) </vt:lpstr>
      <vt:lpstr>Triton memory hierarchy II (Node level) </vt:lpstr>
      <vt:lpstr>Triton memory hierarchy III (System level) </vt:lpstr>
      <vt:lpstr>Some models of parallel computation</vt:lpstr>
      <vt:lpstr>Message-passing computation model</vt:lpstr>
      <vt:lpstr>Hello, world in MPI</vt:lpstr>
      <vt:lpstr>MPI in nine routines  (all you really need)</vt:lpstr>
      <vt:lpstr>Ten more MPI routines (sometimes useful)</vt:lpstr>
      <vt:lpstr>Example:  Send an integer x from proc 0 to proc 1</vt:lpstr>
      <vt:lpstr>Some MPI Concepts</vt:lpstr>
      <vt:lpstr>Some MPI Concepts</vt:lpstr>
      <vt:lpstr>Some MPI Concepts</vt:lpstr>
      <vt:lpstr>Parameters of blocking send</vt:lpstr>
      <vt:lpstr>     Parameters of blocking receive</vt:lpstr>
      <vt:lpstr>Example:  Send an integer x from proc 0 to proc 1</vt:lpstr>
      <vt:lpstr>Running an MPI program on Triton / TSCC</vt:lpstr>
    </vt:vector>
  </TitlesOfParts>
  <Company>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Support-Graph Preconditioning</dc:title>
  <dc:creator>John R. Gilbert</dc:creator>
  <cp:lastModifiedBy>John Gilbert</cp:lastModifiedBy>
  <cp:revision>524</cp:revision>
  <cp:lastPrinted>1999-10-20T00:13:40Z</cp:lastPrinted>
  <dcterms:created xsi:type="dcterms:W3CDTF">1998-10-05T22:15:03Z</dcterms:created>
  <dcterms:modified xsi:type="dcterms:W3CDTF">2014-01-09T16:01:17Z</dcterms:modified>
</cp:coreProperties>
</file>