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5"/>
  </p:notesMasterIdLst>
  <p:handoutMasterIdLst>
    <p:handoutMasterId r:id="rId36"/>
  </p:handoutMasterIdLst>
  <p:sldIdLst>
    <p:sldId id="514" r:id="rId2"/>
    <p:sldId id="699" r:id="rId3"/>
    <p:sldId id="696" r:id="rId4"/>
    <p:sldId id="697" r:id="rId5"/>
    <p:sldId id="682" r:id="rId6"/>
    <p:sldId id="679" r:id="rId7"/>
    <p:sldId id="680" r:id="rId8"/>
    <p:sldId id="681" r:id="rId9"/>
    <p:sldId id="657" r:id="rId10"/>
    <p:sldId id="658" r:id="rId11"/>
    <p:sldId id="685" r:id="rId12"/>
    <p:sldId id="686" r:id="rId13"/>
    <p:sldId id="609" r:id="rId14"/>
    <p:sldId id="684" r:id="rId15"/>
    <p:sldId id="606" r:id="rId16"/>
    <p:sldId id="607" r:id="rId17"/>
    <p:sldId id="608" r:id="rId18"/>
    <p:sldId id="698" r:id="rId19"/>
    <p:sldId id="661" r:id="rId20"/>
    <p:sldId id="687" r:id="rId21"/>
    <p:sldId id="688" r:id="rId22"/>
    <p:sldId id="689" r:id="rId23"/>
    <p:sldId id="690" r:id="rId24"/>
    <p:sldId id="691" r:id="rId25"/>
    <p:sldId id="672" r:id="rId26"/>
    <p:sldId id="665" r:id="rId27"/>
    <p:sldId id="692" r:id="rId28"/>
    <p:sldId id="695" r:id="rId29"/>
    <p:sldId id="673" r:id="rId30"/>
    <p:sldId id="675" r:id="rId31"/>
    <p:sldId id="676" r:id="rId32"/>
    <p:sldId id="662" r:id="rId33"/>
    <p:sldId id="678" r:id="rId34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FFFFCC"/>
    <a:srgbClr val="EBD7C3"/>
    <a:srgbClr val="CCECFF"/>
    <a:srgbClr val="DAB590"/>
    <a:srgbClr val="CCFFCC"/>
    <a:srgbClr val="99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594" autoAdjust="0"/>
    <p:restoredTop sz="94708" autoAdjust="0"/>
  </p:normalViewPr>
  <p:slideViewPr>
    <p:cSldViewPr snapToGrid="0" snapToObjects="1">
      <p:cViewPr varScale="1">
        <p:scale>
          <a:sx n="121" d="100"/>
          <a:sy n="121" d="100"/>
        </p:scale>
        <p:origin x="-2176" y="-112"/>
      </p:cViewPr>
      <p:guideLst>
        <p:guide orient="horz" pos="213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Relationship Id="rId2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/>
            </a:lvl1pPr>
          </a:lstStyle>
          <a:p>
            <a:fld id="{FB4B7474-AA0E-9342-BC63-B2CD60BFD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2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A6D045EC-ED0F-4C41-966B-4C72BFCAA3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615950"/>
            <a:ext cx="4786313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60888"/>
            <a:ext cx="630396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46" tIns="49498" rIns="97346" bIns="49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27341089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636CAA3-6C84-DD4E-89B6-ADD604F72025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2700" y="623888"/>
            <a:ext cx="4762500" cy="35718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4953000" cy="581025"/>
          </a:xfrm>
        </p:spPr>
        <p:txBody>
          <a:bodyPr/>
          <a:lstStyle>
            <a:lvl1pPr algn="ctr">
              <a:defRPr sz="40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477838"/>
          </a:xfrm>
        </p:spPr>
        <p:txBody>
          <a:bodyPr/>
          <a:lstStyle>
            <a:lvl1pPr marL="0" indent="0" algn="ctr">
              <a:buFontTx/>
              <a:buNone/>
              <a:defRPr sz="28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8D68F3-0729-BE4D-AC8F-4539FB62F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56235-E753-084D-9CD3-F98DE8CC20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2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987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987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2DEC9-61AF-1843-8516-489E3605D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402D1-80B1-2C47-BE70-3186ADFCCA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2790F-8339-E042-B8B7-F3861984D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6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37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37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A257E-A55F-E148-8A06-C94383E7C2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7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60CD5-D57F-7B4A-B31C-E9FB82A29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8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7309-5A35-4344-9946-A5276B512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1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7EFD0-58A7-D74C-930B-ACA4D6080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5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15717-CD8E-3948-B1F0-07BCC84A0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FCEAC-ADC8-1042-9F56-DCF1A527E1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9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Helvetica" charset="0"/>
              </a:defRPr>
            </a:lvl1pPr>
          </a:lstStyle>
          <a:p>
            <a:fld id="{C3621B71-2F34-4446-99E6-26759C0295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81208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9pPr>
    </p:titleStyle>
    <p:bodyStyle>
      <a:lvl1pPr marL="203200" indent="-2032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rgbClr val="000099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oleObject" Target="../embeddings/oleObject9.bin"/><Relationship Id="rId14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9525" y="268332"/>
            <a:ext cx="6373540" cy="3693319"/>
          </a:xfrm>
          <a:noFill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dirty="0" smtClean="0"/>
              <a:t>CS 240A:</a:t>
            </a:r>
            <a:br>
              <a:rPr lang="en-US" dirty="0" smtClean="0"/>
            </a:br>
            <a:r>
              <a:rPr lang="en-US" dirty="0" smtClean="0"/>
              <a:t>Parallel </a:t>
            </a:r>
            <a:r>
              <a:rPr lang="en-US" dirty="0"/>
              <a:t>Prefix </a:t>
            </a:r>
            <a:r>
              <a:rPr lang="en-US" dirty="0" smtClean="0"/>
              <a:t>Algorithms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Tricks with Trees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7188" y="4349750"/>
            <a:ext cx="5854700" cy="2312988"/>
          </a:xfrm>
          <a:noFill/>
        </p:spPr>
        <p:txBody>
          <a:bodyPr/>
          <a:lstStyle/>
          <a:p>
            <a:pPr marL="203200" indent="-203200"/>
            <a:r>
              <a:rPr lang="en-US" dirty="0">
                <a:solidFill>
                  <a:schemeClr val="tx2"/>
                </a:solidFill>
              </a:rPr>
              <a:t>Some slides from Jim </a:t>
            </a:r>
            <a:r>
              <a:rPr lang="en-US" dirty="0" err="1">
                <a:solidFill>
                  <a:schemeClr val="tx2"/>
                </a:solidFill>
              </a:rPr>
              <a:t>Demmel</a:t>
            </a:r>
            <a:r>
              <a:rPr lang="en-US" dirty="0">
                <a:solidFill>
                  <a:schemeClr val="tx2"/>
                </a:solidFill>
              </a:rPr>
              <a:t>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Kathy </a:t>
            </a:r>
            <a:r>
              <a:rPr lang="en-US" dirty="0" err="1">
                <a:solidFill>
                  <a:schemeClr val="tx2"/>
                </a:solidFill>
              </a:rPr>
              <a:t>Yelick</a:t>
            </a:r>
            <a:r>
              <a:rPr lang="en-US" dirty="0">
                <a:solidFill>
                  <a:schemeClr val="tx2"/>
                </a:solidFill>
              </a:rPr>
              <a:t>, Alan Edelman,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and a cast of thousands …</a:t>
            </a:r>
          </a:p>
          <a:p>
            <a:pPr marL="203200" indent="-203200"/>
            <a:endParaRPr lang="en-US" dirty="0"/>
          </a:p>
          <a:p>
            <a:pPr marL="203200" indent="-203200"/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6436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(n) = n/2 + n/2 + 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(n/2)  =  n + 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(n/2)  = 2n – 1</a:t>
            </a:r>
          </a:p>
          <a:p>
            <a:pPr marL="0" indent="0">
              <a:lnSpc>
                <a:spcPct val="95000"/>
              </a:lnSpc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at the cost of more work!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99FF101-0140-934D-BBBE-B9FF96D7467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2293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2316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2314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5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2312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6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7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 dirty="0">
                <a:solidFill>
                  <a:srgbClr val="000099"/>
                </a:solidFill>
              </a:rPr>
              <a:t>Parallel prefix </a:t>
            </a:r>
            <a:r>
              <a:rPr lang="en-US" sz="2800" dirty="0">
                <a:solidFill>
                  <a:srgbClr val="000099"/>
                </a:solidFill>
              </a:rPr>
              <a:t>cost:  Work and Span</a:t>
            </a:r>
            <a:endParaRPr lang="en-US" sz="28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3413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(n) = n/2 + n/2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 n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2n – 1</a:t>
            </a:r>
          </a:p>
          <a:p>
            <a:pPr>
              <a:lnSpc>
                <a:spcPct val="95000"/>
              </a:lnSpc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            Parallelism at the cost of more work!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728D697-B33F-6E42-BC04-3A61A8F09A6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3317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3340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8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3338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3336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0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1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 dirty="0">
                <a:solidFill>
                  <a:srgbClr val="000099"/>
                </a:solidFill>
              </a:rPr>
              <a:t>Parallel prefix </a:t>
            </a:r>
            <a:r>
              <a:rPr lang="en-US" sz="2800" dirty="0" smtClean="0">
                <a:solidFill>
                  <a:srgbClr val="000099"/>
                </a:solidFill>
              </a:rPr>
              <a:t>cost:  Work and Span</a:t>
            </a:r>
            <a:endParaRPr lang="en-US" sz="28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3413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(n) = n/2 + n/2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 n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2n – 1</a:t>
            </a: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∞</a:t>
            </a:r>
            <a:r>
              <a:rPr lang="en-US" sz="2800" dirty="0">
                <a:latin typeface="Arial" charset="0"/>
              </a:rPr>
              <a:t>(n) = 2 log n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Parallelism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at the cost of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twice the work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!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2A50D2E-8A5D-5E4A-800E-C64CB3064A3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4364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4362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3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4360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4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5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Parallel prefix cost:  Work and Span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74A8C-C785-C146-9B7A-206D08C1AB6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Non-recursive view of parallel prefix scan</a:t>
            </a:r>
          </a:p>
        </p:txBody>
      </p:sp>
      <p:sp>
        <p:nvSpPr>
          <p:cNvPr id="1536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798513" y="1009650"/>
            <a:ext cx="7840662" cy="295275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>
                <a:latin typeface="Arial" charset="0"/>
              </a:rPr>
              <a:t>Tree summation:  two phases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solidFill>
                  <a:schemeClr val="accent1"/>
                </a:solidFill>
                <a:latin typeface="Arial" charset="0"/>
              </a:rPr>
              <a:t>up sweep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get values L and R from left and right child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save L in local variable Mine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compute Tmp = L + R and pass to parent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solidFill>
                  <a:schemeClr val="accent1"/>
                </a:solidFill>
                <a:latin typeface="Arial" charset="0"/>
              </a:rPr>
              <a:t>down sweep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get value Tmp from parent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send Tmp to left child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send Tmp+Mine to right child</a:t>
            </a: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2274888" y="4819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16"/>
          <p:cNvSpPr txBox="1">
            <a:spLocks noChangeArrowheads="1"/>
          </p:cNvSpPr>
          <p:nvPr/>
        </p:nvSpPr>
        <p:spPr bwMode="auto">
          <a:xfrm>
            <a:off x="2274888" y="4819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3036888" y="50482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18"/>
          <p:cNvSpPr txBox="1">
            <a:spLocks noChangeArrowheads="1"/>
          </p:cNvSpPr>
          <p:nvPr/>
        </p:nvSpPr>
        <p:spPr bwMode="auto">
          <a:xfrm>
            <a:off x="3036888" y="5048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369" name="Rectangle 19"/>
          <p:cNvSpPr>
            <a:spLocks noChangeArrowheads="1"/>
          </p:cNvSpPr>
          <p:nvPr/>
        </p:nvSpPr>
        <p:spPr bwMode="auto">
          <a:xfrm>
            <a:off x="1436688" y="50482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20"/>
          <p:cNvSpPr txBox="1">
            <a:spLocks noChangeArrowheads="1"/>
          </p:cNvSpPr>
          <p:nvPr/>
        </p:nvSpPr>
        <p:spPr bwMode="auto">
          <a:xfrm>
            <a:off x="1436688" y="5048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71" name="Rectangle 21"/>
          <p:cNvSpPr>
            <a:spLocks noChangeArrowheads="1"/>
          </p:cNvSpPr>
          <p:nvPr/>
        </p:nvSpPr>
        <p:spPr bwMode="auto">
          <a:xfrm>
            <a:off x="10556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22"/>
          <p:cNvSpPr txBox="1">
            <a:spLocks noChangeArrowheads="1"/>
          </p:cNvSpPr>
          <p:nvPr/>
        </p:nvSpPr>
        <p:spPr bwMode="auto">
          <a:xfrm>
            <a:off x="10556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373" name="Rectangle 23"/>
          <p:cNvSpPr>
            <a:spLocks noChangeArrowheads="1"/>
          </p:cNvSpPr>
          <p:nvPr/>
        </p:nvSpPr>
        <p:spPr bwMode="auto">
          <a:xfrm>
            <a:off x="17414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17414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375" name="Rectangle 25"/>
          <p:cNvSpPr>
            <a:spLocks noChangeArrowheads="1"/>
          </p:cNvSpPr>
          <p:nvPr/>
        </p:nvSpPr>
        <p:spPr bwMode="auto">
          <a:xfrm>
            <a:off x="27320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27320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77" name="Rectangle 27"/>
          <p:cNvSpPr>
            <a:spLocks noChangeArrowheads="1"/>
          </p:cNvSpPr>
          <p:nvPr/>
        </p:nvSpPr>
        <p:spPr bwMode="auto">
          <a:xfrm>
            <a:off x="34940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Text Box 28"/>
          <p:cNvSpPr txBox="1">
            <a:spLocks noChangeArrowheads="1"/>
          </p:cNvSpPr>
          <p:nvPr/>
        </p:nvSpPr>
        <p:spPr bwMode="auto">
          <a:xfrm>
            <a:off x="34940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379" name="Line 29"/>
          <p:cNvSpPr>
            <a:spLocks noChangeShapeType="1"/>
          </p:cNvSpPr>
          <p:nvPr/>
        </p:nvSpPr>
        <p:spPr bwMode="auto">
          <a:xfrm flipV="1">
            <a:off x="1741488" y="49720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30"/>
          <p:cNvSpPr>
            <a:spLocks noChangeShapeType="1"/>
          </p:cNvSpPr>
          <p:nvPr/>
        </p:nvSpPr>
        <p:spPr bwMode="auto">
          <a:xfrm>
            <a:off x="2579688" y="49720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31"/>
          <p:cNvSpPr>
            <a:spLocks noChangeShapeType="1"/>
          </p:cNvSpPr>
          <p:nvPr/>
        </p:nvSpPr>
        <p:spPr bwMode="auto">
          <a:xfrm flipH="1">
            <a:off x="13604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32"/>
          <p:cNvSpPr>
            <a:spLocks noChangeShapeType="1"/>
          </p:cNvSpPr>
          <p:nvPr/>
        </p:nvSpPr>
        <p:spPr bwMode="auto">
          <a:xfrm>
            <a:off x="15890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33"/>
          <p:cNvSpPr>
            <a:spLocks noChangeShapeType="1"/>
          </p:cNvSpPr>
          <p:nvPr/>
        </p:nvSpPr>
        <p:spPr bwMode="auto">
          <a:xfrm flipH="1">
            <a:off x="30368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34"/>
          <p:cNvSpPr>
            <a:spLocks noChangeShapeType="1"/>
          </p:cNvSpPr>
          <p:nvPr/>
        </p:nvSpPr>
        <p:spPr bwMode="auto">
          <a:xfrm>
            <a:off x="3265488" y="535305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85" name="Group 35"/>
          <p:cNvGrpSpPr>
            <a:grpSpLocks/>
          </p:cNvGrpSpPr>
          <p:nvPr/>
        </p:nvGrpSpPr>
        <p:grpSpPr bwMode="auto">
          <a:xfrm>
            <a:off x="903288" y="5886450"/>
            <a:ext cx="533400" cy="152400"/>
            <a:chOff x="1440" y="1728"/>
            <a:chExt cx="336" cy="96"/>
          </a:xfrm>
        </p:grpSpPr>
        <p:sp>
          <p:nvSpPr>
            <p:cNvPr id="15452" name="Line 36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3" name="Line 37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6" name="Group 38"/>
          <p:cNvGrpSpPr>
            <a:grpSpLocks/>
          </p:cNvGrpSpPr>
          <p:nvPr/>
        </p:nvGrpSpPr>
        <p:grpSpPr bwMode="auto">
          <a:xfrm>
            <a:off x="1665288" y="5886450"/>
            <a:ext cx="533400" cy="152400"/>
            <a:chOff x="1440" y="1728"/>
            <a:chExt cx="336" cy="96"/>
          </a:xfrm>
        </p:grpSpPr>
        <p:sp>
          <p:nvSpPr>
            <p:cNvPr id="15450" name="Line 39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1" name="Line 40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7" name="Group 41"/>
          <p:cNvGrpSpPr>
            <a:grpSpLocks/>
          </p:cNvGrpSpPr>
          <p:nvPr/>
        </p:nvGrpSpPr>
        <p:grpSpPr bwMode="auto">
          <a:xfrm>
            <a:off x="2579688" y="5886450"/>
            <a:ext cx="533400" cy="152400"/>
            <a:chOff x="1440" y="1728"/>
            <a:chExt cx="336" cy="96"/>
          </a:xfrm>
        </p:grpSpPr>
        <p:sp>
          <p:nvSpPr>
            <p:cNvPr id="15448" name="Line 42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9" name="Line 43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8" name="Group 44"/>
          <p:cNvGrpSpPr>
            <a:grpSpLocks/>
          </p:cNvGrpSpPr>
          <p:nvPr/>
        </p:nvGrpSpPr>
        <p:grpSpPr bwMode="auto">
          <a:xfrm>
            <a:off x="3341688" y="5886450"/>
            <a:ext cx="533400" cy="152400"/>
            <a:chOff x="1440" y="1728"/>
            <a:chExt cx="336" cy="96"/>
          </a:xfrm>
        </p:grpSpPr>
        <p:sp>
          <p:nvSpPr>
            <p:cNvPr id="15446" name="Line 45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7" name="Line 46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Text Box 47"/>
          <p:cNvSpPr txBox="1">
            <a:spLocks noChangeArrowheads="1"/>
          </p:cNvSpPr>
          <p:nvPr/>
        </p:nvSpPr>
        <p:spPr bwMode="auto">
          <a:xfrm>
            <a:off x="293688" y="3948113"/>
            <a:ext cx="2743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u="sng">
                <a:solidFill>
                  <a:srgbClr val="006600"/>
                </a:solidFill>
              </a:rPr>
              <a:t>Up sweep: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  </a:t>
            </a:r>
            <a:r>
              <a:rPr lang="en-US" sz="1400"/>
              <a:t>mine = left</a:t>
            </a:r>
          </a:p>
          <a:p>
            <a:pPr>
              <a:spcBef>
                <a:spcPct val="50000"/>
              </a:spcBef>
            </a:pPr>
            <a:r>
              <a:rPr lang="en-US" sz="1400"/>
              <a:t>  tmp = left + right</a:t>
            </a:r>
          </a:p>
        </p:txBody>
      </p:sp>
      <p:sp>
        <p:nvSpPr>
          <p:cNvPr id="15390" name="Text Box 48"/>
          <p:cNvSpPr txBox="1">
            <a:spLocks noChangeArrowheads="1"/>
          </p:cNvSpPr>
          <p:nvPr/>
        </p:nvSpPr>
        <p:spPr bwMode="auto">
          <a:xfrm>
            <a:off x="12080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91" name="Text Box 49"/>
          <p:cNvSpPr txBox="1">
            <a:spLocks noChangeArrowheads="1"/>
          </p:cNvSpPr>
          <p:nvPr/>
        </p:nvSpPr>
        <p:spPr bwMode="auto">
          <a:xfrm>
            <a:off x="1817688" y="4743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92" name="Text Box 50"/>
          <p:cNvSpPr txBox="1">
            <a:spLocks noChangeArrowheads="1"/>
          </p:cNvSpPr>
          <p:nvPr/>
        </p:nvSpPr>
        <p:spPr bwMode="auto">
          <a:xfrm>
            <a:off x="2655888" y="4743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393" name="Text Box 51"/>
          <p:cNvSpPr txBox="1">
            <a:spLocks noChangeArrowheads="1"/>
          </p:cNvSpPr>
          <p:nvPr/>
        </p:nvSpPr>
        <p:spPr bwMode="auto">
          <a:xfrm>
            <a:off x="27320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394" name="Text Box 52"/>
          <p:cNvSpPr txBox="1">
            <a:spLocks noChangeArrowheads="1"/>
          </p:cNvSpPr>
          <p:nvPr/>
        </p:nvSpPr>
        <p:spPr bwMode="auto">
          <a:xfrm>
            <a:off x="34178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95" name="Text Box 53"/>
          <p:cNvSpPr txBox="1">
            <a:spLocks noChangeArrowheads="1"/>
          </p:cNvSpPr>
          <p:nvPr/>
        </p:nvSpPr>
        <p:spPr bwMode="auto">
          <a:xfrm>
            <a:off x="750888" y="6038850"/>
            <a:ext cx="342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3         1   2        0      4         1    1        3</a:t>
            </a:r>
          </a:p>
        </p:txBody>
      </p:sp>
      <p:sp>
        <p:nvSpPr>
          <p:cNvPr id="15396" name="Rectangle 54"/>
          <p:cNvSpPr>
            <a:spLocks noChangeArrowheads="1"/>
          </p:cNvSpPr>
          <p:nvPr/>
        </p:nvSpPr>
        <p:spPr bwMode="auto">
          <a:xfrm>
            <a:off x="6734175" y="4419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Text Box 55"/>
          <p:cNvSpPr txBox="1">
            <a:spLocks noChangeArrowheads="1"/>
          </p:cNvSpPr>
          <p:nvPr/>
        </p:nvSpPr>
        <p:spPr bwMode="auto">
          <a:xfrm>
            <a:off x="6734175" y="441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98" name="Rectangle 56"/>
          <p:cNvSpPr>
            <a:spLocks noChangeArrowheads="1"/>
          </p:cNvSpPr>
          <p:nvPr/>
        </p:nvSpPr>
        <p:spPr bwMode="auto">
          <a:xfrm>
            <a:off x="7496175" y="46482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Text Box 57"/>
          <p:cNvSpPr txBox="1">
            <a:spLocks noChangeArrowheads="1"/>
          </p:cNvSpPr>
          <p:nvPr/>
        </p:nvSpPr>
        <p:spPr bwMode="auto">
          <a:xfrm>
            <a:off x="7496175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400" name="Rectangle 58"/>
          <p:cNvSpPr>
            <a:spLocks noChangeArrowheads="1"/>
          </p:cNvSpPr>
          <p:nvPr/>
        </p:nvSpPr>
        <p:spPr bwMode="auto">
          <a:xfrm>
            <a:off x="5895975" y="46482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Text Box 59"/>
          <p:cNvSpPr txBox="1">
            <a:spLocks noChangeArrowheads="1"/>
          </p:cNvSpPr>
          <p:nvPr/>
        </p:nvSpPr>
        <p:spPr bwMode="auto">
          <a:xfrm>
            <a:off x="5895975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02" name="Rectangle 60"/>
          <p:cNvSpPr>
            <a:spLocks noChangeArrowheads="1"/>
          </p:cNvSpPr>
          <p:nvPr/>
        </p:nvSpPr>
        <p:spPr bwMode="auto">
          <a:xfrm>
            <a:off x="55149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Text Box 61"/>
          <p:cNvSpPr txBox="1">
            <a:spLocks noChangeArrowheads="1"/>
          </p:cNvSpPr>
          <p:nvPr/>
        </p:nvSpPr>
        <p:spPr bwMode="auto">
          <a:xfrm>
            <a:off x="55149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404" name="Rectangle 62"/>
          <p:cNvSpPr>
            <a:spLocks noChangeArrowheads="1"/>
          </p:cNvSpPr>
          <p:nvPr/>
        </p:nvSpPr>
        <p:spPr bwMode="auto">
          <a:xfrm>
            <a:off x="62007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Text Box 63"/>
          <p:cNvSpPr txBox="1">
            <a:spLocks noChangeArrowheads="1"/>
          </p:cNvSpPr>
          <p:nvPr/>
        </p:nvSpPr>
        <p:spPr bwMode="auto">
          <a:xfrm>
            <a:off x="62007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406" name="Rectangle 64"/>
          <p:cNvSpPr>
            <a:spLocks noChangeArrowheads="1"/>
          </p:cNvSpPr>
          <p:nvPr/>
        </p:nvSpPr>
        <p:spPr bwMode="auto">
          <a:xfrm>
            <a:off x="71913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Text Box 65"/>
          <p:cNvSpPr txBox="1">
            <a:spLocks noChangeArrowheads="1"/>
          </p:cNvSpPr>
          <p:nvPr/>
        </p:nvSpPr>
        <p:spPr bwMode="auto">
          <a:xfrm>
            <a:off x="71913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08" name="Rectangle 66"/>
          <p:cNvSpPr>
            <a:spLocks noChangeArrowheads="1"/>
          </p:cNvSpPr>
          <p:nvPr/>
        </p:nvSpPr>
        <p:spPr bwMode="auto">
          <a:xfrm>
            <a:off x="79533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Text Box 67"/>
          <p:cNvSpPr txBox="1">
            <a:spLocks noChangeArrowheads="1"/>
          </p:cNvSpPr>
          <p:nvPr/>
        </p:nvSpPr>
        <p:spPr bwMode="auto">
          <a:xfrm>
            <a:off x="79533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410" name="Line 68"/>
          <p:cNvSpPr>
            <a:spLocks noChangeShapeType="1"/>
          </p:cNvSpPr>
          <p:nvPr/>
        </p:nvSpPr>
        <p:spPr bwMode="auto">
          <a:xfrm flipV="1">
            <a:off x="6200775" y="45720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Line 69"/>
          <p:cNvSpPr>
            <a:spLocks noChangeShapeType="1"/>
          </p:cNvSpPr>
          <p:nvPr/>
        </p:nvSpPr>
        <p:spPr bwMode="auto">
          <a:xfrm>
            <a:off x="7038975" y="45720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Line 70"/>
          <p:cNvSpPr>
            <a:spLocks noChangeShapeType="1"/>
          </p:cNvSpPr>
          <p:nvPr/>
        </p:nvSpPr>
        <p:spPr bwMode="auto">
          <a:xfrm flipH="1">
            <a:off x="58197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Line 71"/>
          <p:cNvSpPr>
            <a:spLocks noChangeShapeType="1"/>
          </p:cNvSpPr>
          <p:nvPr/>
        </p:nvSpPr>
        <p:spPr bwMode="auto">
          <a:xfrm>
            <a:off x="60483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Line 72"/>
          <p:cNvSpPr>
            <a:spLocks noChangeShapeType="1"/>
          </p:cNvSpPr>
          <p:nvPr/>
        </p:nvSpPr>
        <p:spPr bwMode="auto">
          <a:xfrm flipH="1">
            <a:off x="74961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Line 73"/>
          <p:cNvSpPr>
            <a:spLocks noChangeShapeType="1"/>
          </p:cNvSpPr>
          <p:nvPr/>
        </p:nvSpPr>
        <p:spPr bwMode="auto">
          <a:xfrm>
            <a:off x="7724775" y="49530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416" name="Group 74"/>
          <p:cNvGrpSpPr>
            <a:grpSpLocks/>
          </p:cNvGrpSpPr>
          <p:nvPr/>
        </p:nvGrpSpPr>
        <p:grpSpPr bwMode="auto">
          <a:xfrm>
            <a:off x="5362575" y="5486400"/>
            <a:ext cx="533400" cy="152400"/>
            <a:chOff x="1440" y="1728"/>
            <a:chExt cx="336" cy="96"/>
          </a:xfrm>
        </p:grpSpPr>
        <p:sp>
          <p:nvSpPr>
            <p:cNvPr id="15444" name="Line 75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5" name="Line 76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7" name="Group 77"/>
          <p:cNvGrpSpPr>
            <a:grpSpLocks/>
          </p:cNvGrpSpPr>
          <p:nvPr/>
        </p:nvGrpSpPr>
        <p:grpSpPr bwMode="auto">
          <a:xfrm>
            <a:off x="6124575" y="5486400"/>
            <a:ext cx="533400" cy="152400"/>
            <a:chOff x="1440" y="1728"/>
            <a:chExt cx="336" cy="96"/>
          </a:xfrm>
        </p:grpSpPr>
        <p:sp>
          <p:nvSpPr>
            <p:cNvPr id="15442" name="Line 78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3" name="Line 79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8" name="Group 80"/>
          <p:cNvGrpSpPr>
            <a:grpSpLocks/>
          </p:cNvGrpSpPr>
          <p:nvPr/>
        </p:nvGrpSpPr>
        <p:grpSpPr bwMode="auto">
          <a:xfrm>
            <a:off x="7038975" y="5486400"/>
            <a:ext cx="533400" cy="152400"/>
            <a:chOff x="1440" y="1728"/>
            <a:chExt cx="336" cy="96"/>
          </a:xfrm>
        </p:grpSpPr>
        <p:sp>
          <p:nvSpPr>
            <p:cNvPr id="15440" name="Line 81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1" name="Line 82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9" name="Group 83"/>
          <p:cNvGrpSpPr>
            <a:grpSpLocks/>
          </p:cNvGrpSpPr>
          <p:nvPr/>
        </p:nvGrpSpPr>
        <p:grpSpPr bwMode="auto">
          <a:xfrm>
            <a:off x="7800975" y="5486400"/>
            <a:ext cx="533400" cy="152400"/>
            <a:chOff x="1440" y="1728"/>
            <a:chExt cx="336" cy="96"/>
          </a:xfrm>
        </p:grpSpPr>
        <p:sp>
          <p:nvSpPr>
            <p:cNvPr id="15438" name="Line 84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9" name="Line 85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20" name="Text Box 86"/>
          <p:cNvSpPr txBox="1">
            <a:spLocks noChangeArrowheads="1"/>
          </p:cNvSpPr>
          <p:nvPr/>
        </p:nvSpPr>
        <p:spPr bwMode="auto">
          <a:xfrm>
            <a:off x="6200775" y="4343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1" name="Text Box 87"/>
          <p:cNvSpPr txBox="1">
            <a:spLocks noChangeArrowheads="1"/>
          </p:cNvSpPr>
          <p:nvPr/>
        </p:nvSpPr>
        <p:spPr bwMode="auto">
          <a:xfrm>
            <a:off x="7115175" y="441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22" name="Text Box 88"/>
          <p:cNvSpPr txBox="1">
            <a:spLocks noChangeArrowheads="1"/>
          </p:cNvSpPr>
          <p:nvPr/>
        </p:nvSpPr>
        <p:spPr bwMode="auto">
          <a:xfrm>
            <a:off x="5514975" y="480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3" name="Text Box 89"/>
          <p:cNvSpPr txBox="1">
            <a:spLocks noChangeArrowheads="1"/>
          </p:cNvSpPr>
          <p:nvPr/>
        </p:nvSpPr>
        <p:spPr bwMode="auto">
          <a:xfrm>
            <a:off x="52101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4" name="Text Box 90"/>
          <p:cNvSpPr txBox="1">
            <a:spLocks noChangeArrowheads="1"/>
          </p:cNvSpPr>
          <p:nvPr/>
        </p:nvSpPr>
        <p:spPr bwMode="auto">
          <a:xfrm>
            <a:off x="5743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425" name="Text Box 91"/>
          <p:cNvSpPr txBox="1">
            <a:spLocks noChangeArrowheads="1"/>
          </p:cNvSpPr>
          <p:nvPr/>
        </p:nvSpPr>
        <p:spPr bwMode="auto">
          <a:xfrm>
            <a:off x="5210175" y="6019800"/>
            <a:ext cx="342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3         4   6        6      10      11  12      15</a:t>
            </a:r>
          </a:p>
        </p:txBody>
      </p:sp>
      <p:sp>
        <p:nvSpPr>
          <p:cNvPr id="15426" name="Text Box 92"/>
          <p:cNvSpPr txBox="1">
            <a:spLocks noChangeArrowheads="1"/>
          </p:cNvSpPr>
          <p:nvPr/>
        </p:nvSpPr>
        <p:spPr bwMode="auto">
          <a:xfrm>
            <a:off x="4752975" y="5638800"/>
            <a:ext cx="396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+X = 3         1   2        0      4         1    1        3</a:t>
            </a:r>
          </a:p>
        </p:txBody>
      </p:sp>
      <p:sp>
        <p:nvSpPr>
          <p:cNvPr id="15427" name="Line 93"/>
          <p:cNvSpPr>
            <a:spLocks noChangeShapeType="1"/>
          </p:cNvSpPr>
          <p:nvPr/>
        </p:nvSpPr>
        <p:spPr bwMode="auto">
          <a:xfrm>
            <a:off x="4981575" y="5943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94"/>
          <p:cNvSpPr txBox="1">
            <a:spLocks noChangeArrowheads="1"/>
          </p:cNvSpPr>
          <p:nvPr/>
        </p:nvSpPr>
        <p:spPr bwMode="auto">
          <a:xfrm>
            <a:off x="6124575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29" name="Text Box 95"/>
          <p:cNvSpPr txBox="1">
            <a:spLocks noChangeArrowheads="1"/>
          </p:cNvSpPr>
          <p:nvPr/>
        </p:nvSpPr>
        <p:spPr bwMode="auto">
          <a:xfrm>
            <a:off x="59721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30" name="Text Box 96"/>
          <p:cNvSpPr txBox="1">
            <a:spLocks noChangeArrowheads="1"/>
          </p:cNvSpPr>
          <p:nvPr/>
        </p:nvSpPr>
        <p:spPr bwMode="auto">
          <a:xfrm>
            <a:off x="6505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1" name="Text Box 97"/>
          <p:cNvSpPr txBox="1">
            <a:spLocks noChangeArrowheads="1"/>
          </p:cNvSpPr>
          <p:nvPr/>
        </p:nvSpPr>
        <p:spPr bwMode="auto">
          <a:xfrm>
            <a:off x="6886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2" name="Text Box 98"/>
          <p:cNvSpPr txBox="1">
            <a:spLocks noChangeArrowheads="1"/>
          </p:cNvSpPr>
          <p:nvPr/>
        </p:nvSpPr>
        <p:spPr bwMode="auto">
          <a:xfrm>
            <a:off x="7419975" y="5334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5433" name="Text Box 99"/>
          <p:cNvSpPr txBox="1">
            <a:spLocks noChangeArrowheads="1"/>
          </p:cNvSpPr>
          <p:nvPr/>
        </p:nvSpPr>
        <p:spPr bwMode="auto">
          <a:xfrm>
            <a:off x="7648575" y="5334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5434" name="Text Box 100"/>
          <p:cNvSpPr txBox="1">
            <a:spLocks noChangeArrowheads="1"/>
          </p:cNvSpPr>
          <p:nvPr/>
        </p:nvSpPr>
        <p:spPr bwMode="auto">
          <a:xfrm>
            <a:off x="7267575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5" name="Text Box 101"/>
          <p:cNvSpPr txBox="1">
            <a:spLocks noChangeArrowheads="1"/>
          </p:cNvSpPr>
          <p:nvPr/>
        </p:nvSpPr>
        <p:spPr bwMode="auto">
          <a:xfrm>
            <a:off x="7800975" y="4876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5436" name="Text Box 102"/>
          <p:cNvSpPr txBox="1">
            <a:spLocks noChangeArrowheads="1"/>
          </p:cNvSpPr>
          <p:nvPr/>
        </p:nvSpPr>
        <p:spPr bwMode="auto">
          <a:xfrm>
            <a:off x="8181975" y="5334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437" name="Text Box 103"/>
          <p:cNvSpPr txBox="1">
            <a:spLocks noChangeArrowheads="1"/>
          </p:cNvSpPr>
          <p:nvPr/>
        </p:nvSpPr>
        <p:spPr bwMode="auto">
          <a:xfrm>
            <a:off x="3914775" y="4010025"/>
            <a:ext cx="2743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u="sng">
                <a:solidFill>
                  <a:srgbClr val="006600"/>
                </a:solidFill>
              </a:rPr>
              <a:t>Down sweep: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  </a:t>
            </a:r>
            <a:r>
              <a:rPr lang="en-US" sz="1400"/>
              <a:t>tmp = parent (root is 0)</a:t>
            </a:r>
          </a:p>
          <a:p>
            <a:pPr>
              <a:spcBef>
                <a:spcPct val="50000"/>
              </a:spcBef>
            </a:pPr>
            <a:r>
              <a:rPr lang="en-US" sz="1400"/>
              <a:t>  right = tmp + mine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43200" y="3810000"/>
            <a:ext cx="2514600" cy="2665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</a:rPr>
              <a:t>All  (and)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</a:rPr>
              <a:t>Any  ( or)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en-US" sz="2800" dirty="0">
              <a:latin typeface="Times New Roman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</a:rPr>
              <a:t>Input: Bits (</a:t>
            </a:r>
            <a:r>
              <a:rPr lang="en-US" sz="2800" dirty="0" smtClean="0">
                <a:latin typeface="Times New Roman" charset="0"/>
              </a:rPr>
              <a:t>Booleans)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3657600"/>
            <a:ext cx="2197100" cy="3035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28600" y="60198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87738" y="1979613"/>
            <a:ext cx="1073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04800" y="3657600"/>
            <a:ext cx="2133600" cy="349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Sum (+)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Product (*)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Max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Min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Input: Reals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8600" y="152400"/>
            <a:ext cx="86868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Any associative operation works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425700" y="1235075"/>
            <a:ext cx="4267200" cy="1084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  <a:cs typeface="Times New Roman" charset="0"/>
              </a:rPr>
              <a:t>Associative: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  <a:cs typeface="Times New Roman" charset="0"/>
              </a:rPr>
              <a:t>(a </a:t>
            </a:r>
            <a:r>
              <a:rPr lang="en-US" sz="2800" dirty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sz="2800" dirty="0">
                <a:latin typeface="Times New Roman" charset="0"/>
                <a:cs typeface="Times New Roman" charset="0"/>
              </a:rPr>
              <a:t>b) </a:t>
            </a:r>
            <a:r>
              <a:rPr lang="en-US" sz="2800" dirty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sz="2800" dirty="0">
                <a:latin typeface="Times New Roman" charset="0"/>
                <a:cs typeface="Times New Roman" charset="0"/>
              </a:rPr>
              <a:t>c = a</a:t>
            </a:r>
            <a:r>
              <a:rPr lang="en-US" sz="2800" dirty="0">
                <a:latin typeface="Times New Roman" charset="0"/>
                <a:cs typeface="Times New Roman" charset="0"/>
                <a:sym typeface="Symbol" charset="0"/>
              </a:rPr>
              <a:t>  </a:t>
            </a:r>
            <a:r>
              <a:rPr lang="en-US" sz="2800" dirty="0">
                <a:latin typeface="Times New Roman" charset="0"/>
                <a:cs typeface="Times New Roman" charset="0"/>
              </a:rPr>
              <a:t>(b</a:t>
            </a:r>
            <a:r>
              <a:rPr lang="en-US" sz="2800" dirty="0">
                <a:latin typeface="Times New Roman" charset="0"/>
                <a:cs typeface="Times New Roman" charset="0"/>
                <a:sym typeface="Symbol" charset="0"/>
              </a:rPr>
              <a:t>  </a:t>
            </a:r>
            <a:r>
              <a:rPr lang="en-US" sz="2800" dirty="0">
                <a:latin typeface="Times New Roman" charset="0"/>
                <a:cs typeface="Times New Roman" charset="0"/>
              </a:rPr>
              <a:t>c)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715000" y="4800600"/>
            <a:ext cx="2608056" cy="15193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 err="1">
                <a:latin typeface="Times New Roman" charset="0"/>
              </a:rPr>
              <a:t>MatMul</a:t>
            </a:r>
            <a:endParaRPr lang="en-US" sz="2800" dirty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charset="0"/>
              </a:rPr>
              <a:t>Input: </a:t>
            </a:r>
            <a:r>
              <a:rPr lang="en-US" sz="2800" dirty="0" smtClean="0">
                <a:latin typeface="Times New Roman" charset="0"/>
              </a:rPr>
              <a:t>Matrices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Times New Roman" charset="0"/>
              </a:rPr>
              <a:t>(not commutative!)</a:t>
            </a:r>
            <a:endParaRPr lang="en-US" sz="1800" dirty="0">
              <a:latin typeface="Times New Roman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743200" y="5486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7150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Oval 17"/>
          <p:cNvSpPr>
            <a:spLocks noChangeArrowheads="1"/>
          </p:cNvSpPr>
          <p:nvPr/>
        </p:nvSpPr>
        <p:spPr bwMode="auto">
          <a:xfrm>
            <a:off x="1752600" y="2708275"/>
            <a:ext cx="152400" cy="152400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FEF920C-28F1-5140-9D8E-03388BAE77A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12088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Scan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(Parallel Prefix)</a:t>
            </a:r>
            <a:r>
              <a:rPr lang="en-US">
                <a:latin typeface="Arial" charset="0"/>
              </a:rPr>
              <a:t> Operations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683333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Definition: the </a:t>
            </a:r>
            <a:r>
              <a:rPr lang="en-US" dirty="0">
                <a:solidFill>
                  <a:srgbClr val="006600"/>
                </a:solidFill>
                <a:latin typeface="Arial" charset="0"/>
              </a:rPr>
              <a:t>parallel prefix</a:t>
            </a:r>
            <a:r>
              <a:rPr lang="en-US" dirty="0">
                <a:latin typeface="Arial" charset="0"/>
              </a:rPr>
              <a:t> operation takes a 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binary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associative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operator </a:t>
            </a:r>
            <a:r>
              <a:rPr lang="en-US" dirty="0">
                <a:latin typeface="Times New Roman" charset="0"/>
                <a:cs typeface="Times New Roman" charset="0"/>
                <a:sym typeface="Symbol" charset="0"/>
              </a:rPr>
              <a:t>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>
                <a:latin typeface="Arial" charset="0"/>
              </a:rPr>
              <a:t>and an array of n elements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             [a</a:t>
            </a:r>
            <a:r>
              <a:rPr lang="en-US" baseline="-25000" dirty="0">
                <a:latin typeface="Arial" charset="0"/>
              </a:rPr>
              <a:t>0</a:t>
            </a:r>
            <a:r>
              <a:rPr lang="en-US" dirty="0">
                <a:latin typeface="Arial" charset="0"/>
              </a:rPr>
              <a:t>, a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, a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, … a</a:t>
            </a:r>
            <a:r>
              <a:rPr lang="en-US" baseline="-25000" dirty="0">
                <a:latin typeface="Arial" charset="0"/>
              </a:rPr>
              <a:t>n-1</a:t>
            </a:r>
            <a:r>
              <a:rPr lang="en-US" dirty="0">
                <a:latin typeface="Arial" charset="0"/>
              </a:rPr>
              <a:t>]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  and produces the array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            [a</a:t>
            </a:r>
            <a:r>
              <a:rPr lang="en-US" baseline="-25000" dirty="0">
                <a:latin typeface="Arial" charset="0"/>
              </a:rPr>
              <a:t>0</a:t>
            </a:r>
            <a:r>
              <a:rPr lang="en-US" dirty="0">
                <a:latin typeface="Arial" charset="0"/>
              </a:rPr>
              <a:t>, (</a:t>
            </a:r>
            <a:r>
              <a:rPr lang="en-US" dirty="0" smtClean="0">
                <a:latin typeface="Arial" charset="0"/>
              </a:rPr>
              <a:t>a</a:t>
            </a:r>
            <a:r>
              <a:rPr lang="en-US" baseline="-25000" dirty="0" smtClean="0">
                <a:latin typeface="Arial" charset="0"/>
              </a:rPr>
              <a:t>0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dirty="0" smtClean="0">
                <a:latin typeface="Arial" charset="0"/>
              </a:rPr>
              <a:t>a</a:t>
            </a:r>
            <a:r>
              <a:rPr lang="en-US" baseline="-25000" dirty="0" smtClean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), … (a</a:t>
            </a:r>
            <a:r>
              <a:rPr lang="en-US" baseline="-25000" dirty="0">
                <a:latin typeface="Arial" charset="0"/>
              </a:rPr>
              <a:t>0 </a:t>
            </a:r>
            <a:r>
              <a:rPr lang="en-US" dirty="0" smtClean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dirty="0" smtClean="0">
                <a:latin typeface="Arial" charset="0"/>
              </a:rPr>
              <a:t>a</a:t>
            </a:r>
            <a:r>
              <a:rPr lang="en-US" baseline="-25000" dirty="0" smtClean="0">
                <a:latin typeface="Arial" charset="0"/>
              </a:rPr>
              <a:t>1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... </a:t>
            </a:r>
            <a:r>
              <a:rPr lang="en-US" dirty="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dirty="0" smtClean="0">
                <a:latin typeface="Arial" charset="0"/>
              </a:rPr>
              <a:t>a</a:t>
            </a:r>
            <a:r>
              <a:rPr lang="en-US" baseline="-25000" dirty="0" smtClean="0">
                <a:latin typeface="Arial" charset="0"/>
              </a:rPr>
              <a:t>n</a:t>
            </a:r>
            <a:r>
              <a:rPr lang="en-US" baseline="-25000" dirty="0">
                <a:latin typeface="Arial" charset="0"/>
              </a:rPr>
              <a:t>-1</a:t>
            </a:r>
            <a:r>
              <a:rPr lang="en-US" dirty="0">
                <a:latin typeface="Arial" charset="0"/>
              </a:rPr>
              <a:t>)]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Example: 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add scan</a:t>
            </a:r>
            <a:r>
              <a:rPr lang="en-US" dirty="0">
                <a:latin typeface="Arial" charset="0"/>
              </a:rPr>
              <a:t> of </a:t>
            </a:r>
          </a:p>
          <a:p>
            <a:endParaRPr lang="en-US" dirty="0">
              <a:latin typeface="Arial" charset="0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      [1, 2, 0, 4, 2, 1, 1, 3]    is     [1, 3, 3, 7, 9, 10, 11, 14]</a:t>
            </a:r>
          </a:p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F4BA552-7E97-ED43-B796-98EB2F0CB26A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Applications of scans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18150"/>
          </a:xfrm>
        </p:spPr>
        <p:txBody>
          <a:bodyPr/>
          <a:lstStyle/>
          <a:p>
            <a:r>
              <a:rPr lang="en-US">
                <a:latin typeface="Arial" charset="0"/>
              </a:rPr>
              <a:t>Many applications, some more obvious than others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lexically compare strings of characters</a:t>
            </a:r>
          </a:p>
          <a:p>
            <a:pPr lvl="1"/>
            <a:r>
              <a:rPr lang="en-US">
                <a:latin typeface="Arial" charset="0"/>
              </a:rPr>
              <a:t>add multi-precision numbers</a:t>
            </a:r>
          </a:p>
          <a:p>
            <a:pPr lvl="1"/>
            <a:r>
              <a:rPr lang="en-US">
                <a:latin typeface="Arial" charset="0"/>
              </a:rPr>
              <a:t>add binary numbers fast in hardware</a:t>
            </a:r>
          </a:p>
          <a:p>
            <a:pPr lvl="1"/>
            <a:r>
              <a:rPr lang="en-US">
                <a:latin typeface="Arial" charset="0"/>
              </a:rPr>
              <a:t>graph algorithms</a:t>
            </a:r>
          </a:p>
          <a:p>
            <a:pPr lvl="1"/>
            <a:r>
              <a:rPr lang="en-US">
                <a:latin typeface="Arial" charset="0"/>
              </a:rPr>
              <a:t>evaluate polynomials</a:t>
            </a:r>
          </a:p>
          <a:p>
            <a:pPr lvl="1"/>
            <a:r>
              <a:rPr lang="en-US">
                <a:latin typeface="Arial" charset="0"/>
              </a:rPr>
              <a:t>implement bucket sort, radix sort, and even quicksort</a:t>
            </a:r>
          </a:p>
          <a:p>
            <a:pPr lvl="1"/>
            <a:r>
              <a:rPr lang="en-US">
                <a:latin typeface="Arial" charset="0"/>
              </a:rPr>
              <a:t>solve tridiagonal linear systems</a:t>
            </a:r>
          </a:p>
          <a:p>
            <a:pPr lvl="1"/>
            <a:r>
              <a:rPr lang="en-US">
                <a:latin typeface="Arial" charset="0"/>
              </a:rPr>
              <a:t>solve recurrence relations</a:t>
            </a:r>
          </a:p>
          <a:p>
            <a:pPr lvl="1"/>
            <a:r>
              <a:rPr lang="en-US">
                <a:latin typeface="Arial" charset="0"/>
              </a:rPr>
              <a:t>dynamically allocate processors</a:t>
            </a:r>
          </a:p>
          <a:p>
            <a:pPr lvl="1"/>
            <a:r>
              <a:rPr lang="en-US">
                <a:latin typeface="Arial" charset="0"/>
              </a:rPr>
              <a:t>search for regular expression (grep)</a:t>
            </a:r>
          </a:p>
          <a:p>
            <a:pPr lvl="1"/>
            <a:r>
              <a:rPr lang="en-US">
                <a:latin typeface="Arial" charset="0"/>
              </a:rPr>
              <a:t>image processing primitives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2617E33-7A69-9643-8E42-CA1E33E6217F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812087" cy="43550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Using </a:t>
            </a:r>
            <a:r>
              <a:rPr lang="en-US" dirty="0">
                <a:latin typeface="Arial" charset="0"/>
              </a:rPr>
              <a:t>Scans for Array Compression</a:t>
            </a: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609600" y="957263"/>
            <a:ext cx="8288338" cy="54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Given an array of n elements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 [a</a:t>
            </a:r>
            <a:r>
              <a:rPr lang="en-US" sz="2400" b="0" baseline="-25000">
                <a:solidFill>
                  <a:srgbClr val="000099"/>
                </a:solidFill>
              </a:rPr>
              <a:t>0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1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2</a:t>
            </a:r>
            <a:r>
              <a:rPr lang="en-US" sz="2400" b="0">
                <a:solidFill>
                  <a:srgbClr val="000099"/>
                </a:solidFill>
              </a:rPr>
              <a:t>, … a</a:t>
            </a:r>
            <a:r>
              <a:rPr lang="en-US" sz="2400" b="0" baseline="-25000">
                <a:solidFill>
                  <a:srgbClr val="000099"/>
                </a:solidFill>
              </a:rPr>
              <a:t>n-1</a:t>
            </a:r>
            <a:r>
              <a:rPr lang="en-US" sz="2400" b="0">
                <a:solidFill>
                  <a:srgbClr val="000099"/>
                </a:solidFill>
              </a:rPr>
              <a:t>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    and an array of flags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[1,0,1,1,0,0,1,…]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    compress the flagged elements into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[a</a:t>
            </a:r>
            <a:r>
              <a:rPr lang="en-US" sz="2400" b="0" baseline="-25000">
                <a:solidFill>
                  <a:srgbClr val="000099"/>
                </a:solidFill>
              </a:rPr>
              <a:t>0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2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3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6</a:t>
            </a:r>
            <a:r>
              <a:rPr lang="en-US" sz="2400" b="0">
                <a:solidFill>
                  <a:srgbClr val="000099"/>
                </a:solidFill>
              </a:rPr>
              <a:t>, …]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endParaRPr lang="en-US" sz="2400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Compute an add scan of   </a:t>
            </a:r>
            <a:r>
              <a:rPr lang="en-US" sz="2400" b="0">
                <a:solidFill>
                  <a:schemeClr val="accent2"/>
                </a:solidFill>
              </a:rPr>
              <a:t>[0, flags]</a:t>
            </a:r>
            <a:r>
              <a:rPr lang="en-US" sz="2400" b="0">
                <a:solidFill>
                  <a:schemeClr val="tx1"/>
                </a:solidFill>
              </a:rPr>
              <a:t> :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2"/>
                </a:solidFill>
              </a:rPr>
              <a:t>	</a:t>
            </a:r>
            <a:r>
              <a:rPr lang="en-US" sz="2400" b="0">
                <a:solidFill>
                  <a:srgbClr val="000099"/>
                </a:solidFill>
              </a:rPr>
              <a:t>	[0,1,1,2,3,3,4,…]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endParaRPr lang="en-US" sz="2400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Gives the index of the i</a:t>
            </a:r>
            <a:r>
              <a:rPr lang="en-US" sz="2400" b="0" baseline="30000">
                <a:solidFill>
                  <a:schemeClr val="tx1"/>
                </a:solidFill>
              </a:rPr>
              <a:t>th</a:t>
            </a:r>
            <a:r>
              <a:rPr lang="en-US" sz="2400" b="0">
                <a:solidFill>
                  <a:schemeClr val="tx1"/>
                </a:solidFill>
              </a:rPr>
              <a:t> element in the compressed array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If the flag for this element is 1, write it into the result array at the given 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6766" y="1155725"/>
            <a:ext cx="6831434" cy="5021887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err="1" smtClean="0">
                <a:solidFill>
                  <a:srgbClr val="FF0000"/>
                </a:solidFill>
              </a:rPr>
              <a:t>Matlab</a:t>
            </a:r>
            <a:r>
              <a:rPr lang="en-US" u="sng" dirty="0" smtClean="0">
                <a:solidFill>
                  <a:srgbClr val="FF0000"/>
                </a:solidFill>
              </a:rPr>
              <a:t> code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%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Start with a vector of n random #s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% normally distributed around 0.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A =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randn</a:t>
            </a:r>
            <a:r>
              <a:rPr lang="en-US" b="1" dirty="0" smtClean="0">
                <a:latin typeface="Courier New"/>
                <a:cs typeface="Courier New"/>
              </a:rPr>
              <a:t>(1,n);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flag = (A &gt; 0);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addscan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cumsum</a:t>
            </a:r>
            <a:r>
              <a:rPr lang="en-US" b="1" dirty="0" smtClean="0">
                <a:latin typeface="Courier New"/>
                <a:cs typeface="Courier New"/>
              </a:rPr>
              <a:t>(flag);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parfor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 = 1:n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lang="en-US" b="1" dirty="0" smtClean="0">
                <a:latin typeface="Courier New"/>
                <a:cs typeface="Courier New"/>
              </a:rPr>
              <a:t>flag(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B(</a:t>
            </a:r>
            <a:r>
              <a:rPr lang="en-US" b="1" dirty="0" err="1" smtClean="0">
                <a:latin typeface="Courier New"/>
                <a:cs typeface="Courier New"/>
              </a:rPr>
              <a:t>addscan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)) = A(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end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end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812087" cy="435504"/>
          </a:xfrm>
        </p:spPr>
        <p:txBody>
          <a:bodyPr/>
          <a:lstStyle/>
          <a:p>
            <a:r>
              <a:rPr lang="en-US" dirty="0" smtClean="0"/>
              <a:t>Array compression:  Keep only positives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402D1-80B1-2C47-BE70-3186ADFCCAB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93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9498D06-6BA5-2B46-B115-31F4EEF46CBF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3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211138"/>
            <a:ext cx="8550275" cy="43550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Fibonacci </a:t>
            </a:r>
            <a:r>
              <a:rPr lang="en-US" dirty="0">
                <a:latin typeface="Arial" charset="0"/>
              </a:rPr>
              <a:t>via Matrix Multiply Prefix</a:t>
            </a:r>
          </a:p>
        </p:txBody>
      </p:sp>
      <p:sp>
        <p:nvSpPr>
          <p:cNvPr id="1039" name="Text Box 3"/>
          <p:cNvSpPr txBox="1">
            <a:spLocks noChangeArrowheads="1"/>
          </p:cNvSpPr>
          <p:nvPr/>
        </p:nvSpPr>
        <p:spPr bwMode="auto">
          <a:xfrm>
            <a:off x="1828800" y="1066800"/>
            <a:ext cx="24257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n+1</a:t>
            </a:r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 = 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 </a:t>
            </a:r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 + 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n-1</a:t>
            </a:r>
            <a:endParaRPr lang="en-US" sz="2800" b="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295400" y="1981200"/>
          <a:ext cx="434975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" name="Equation" r:id="rId3" imgW="1333440" imgH="482400" progId="Equation.3">
                  <p:embed/>
                </p:oleObj>
              </mc:Choice>
              <mc:Fallback>
                <p:oleObj name="Equation" r:id="rId3" imgW="13334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4349750" cy="1574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5"/>
          <p:cNvSpPr txBox="1">
            <a:spLocks noChangeArrowheads="1"/>
          </p:cNvSpPr>
          <p:nvPr/>
        </p:nvSpPr>
        <p:spPr bwMode="auto">
          <a:xfrm>
            <a:off x="669925" y="4232275"/>
            <a:ext cx="6086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Can compute all F</a:t>
            </a:r>
            <a:r>
              <a:rPr lang="en-US" sz="2400" b="0" baseline="-25000">
                <a:solidFill>
                  <a:schemeClr val="tx1"/>
                </a:solidFill>
                <a:latin typeface="Times New Roman" charset="0"/>
              </a:rPr>
              <a:t>n  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by matmul_prefix on </a:t>
            </a:r>
          </a:p>
          <a:p>
            <a:pPr eaLnBrk="1" hangingPunct="1"/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[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,       ,       ,       ,        ,       ,      ,       ,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]</a:t>
            </a:r>
          </a:p>
          <a:p>
            <a:pPr eaLnBrk="1" hangingPunct="1"/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then select the upper left entry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10668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" name="Equation" r:id="rId5" imgW="469800" imgH="457200" progId="Equation.3">
                  <p:embed/>
                </p:oleObj>
              </mc:Choice>
              <mc:Fallback>
                <p:oleObj name="Equation" r:id="rId5" imgW="4698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16764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" name="Equation" r:id="rId7" imgW="469800" imgH="457200" progId="Equation.3">
                  <p:embed/>
                </p:oleObj>
              </mc:Choice>
              <mc:Fallback>
                <p:oleObj name="Equation" r:id="rId7" imgW="4698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22860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" name="Equation" r:id="rId8" imgW="469800" imgH="457200" progId="Equation.3">
                  <p:embed/>
                </p:oleObj>
              </mc:Choice>
              <mc:Fallback>
                <p:oleObj name="Equation" r:id="rId8" imgW="4698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28956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7" name="Equation" r:id="rId9" imgW="469800" imgH="457200" progId="Equation.3">
                  <p:embed/>
                </p:oleObj>
              </mc:Choice>
              <mc:Fallback>
                <p:oleObj name="Equation" r:id="rId9" imgW="4698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35052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" name="Equation" r:id="rId10" imgW="469800" imgH="457200" progId="Equation.3">
                  <p:embed/>
                </p:oleObj>
              </mc:Choice>
              <mc:Fallback>
                <p:oleObj name="Equation" r:id="rId10" imgW="4698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1"/>
          <p:cNvGraphicFramePr>
            <a:graphicFrameLocks noChangeAspect="1"/>
          </p:cNvGraphicFramePr>
          <p:nvPr/>
        </p:nvGraphicFramePr>
        <p:xfrm>
          <a:off x="41148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" name="Equation" r:id="rId11" imgW="469800" imgH="457200" progId="Equation.3">
                  <p:embed/>
                </p:oleObj>
              </mc:Choice>
              <mc:Fallback>
                <p:oleObj name="Equation" r:id="rId11" imgW="4698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2"/>
          <p:cNvGraphicFramePr>
            <a:graphicFrameLocks noChangeAspect="1"/>
          </p:cNvGraphicFramePr>
          <p:nvPr/>
        </p:nvGraphicFramePr>
        <p:xfrm>
          <a:off x="47244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" name="Equation" r:id="rId12" imgW="469800" imgH="457200" progId="Equation.3">
                  <p:embed/>
                </p:oleObj>
              </mc:Choice>
              <mc:Fallback>
                <p:oleObj name="Equation" r:id="rId12" imgW="4698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3"/>
          <p:cNvGraphicFramePr>
            <a:graphicFrameLocks noChangeAspect="1"/>
          </p:cNvGraphicFramePr>
          <p:nvPr/>
        </p:nvGraphicFramePr>
        <p:xfrm>
          <a:off x="53340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1" name="Equation" r:id="rId13" imgW="469800" imgH="457200" progId="Equation.3">
                  <p:embed/>
                </p:oleObj>
              </mc:Choice>
              <mc:Fallback>
                <p:oleObj name="Equation" r:id="rId13" imgW="4698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4"/>
          <p:cNvGraphicFramePr>
            <a:graphicFrameLocks noChangeAspect="1"/>
          </p:cNvGraphicFramePr>
          <p:nvPr/>
        </p:nvGraphicFramePr>
        <p:xfrm>
          <a:off x="59436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" name="Equation" r:id="rId14" imgW="469800" imgH="457200" progId="Equation.3">
                  <p:embed/>
                </p:oleObj>
              </mc:Choice>
              <mc:Fallback>
                <p:oleObj name="Equation" r:id="rId14" imgW="4698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53313" cy="435504"/>
          </a:xfrm>
        </p:spPr>
        <p:txBody>
          <a:bodyPr/>
          <a:lstStyle/>
          <a:p>
            <a:r>
              <a:rPr lang="en-US" dirty="0" smtClean="0"/>
              <a:t>PRAM model of parallel computation</a:t>
            </a:r>
            <a:endParaRPr lang="en-US" dirty="0"/>
          </a:p>
        </p:txBody>
      </p:sp>
      <p:sp>
        <p:nvSpPr>
          <p:cNvPr id="31028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40801" y="3050187"/>
            <a:ext cx="8703199" cy="3529172"/>
          </a:xfrm>
          <a:noFill/>
          <a:ln/>
        </p:spPr>
        <p:txBody>
          <a:bodyPr wrap="square" lIns="63500" tIns="25400" rIns="63500" bIns="25400">
            <a:spAutoFit/>
          </a:bodyPr>
          <a:lstStyle/>
          <a:p>
            <a:r>
              <a:rPr lang="en-US" sz="2000" dirty="0" smtClean="0"/>
              <a:t>Very simple theoretical model, used in 1970s and 1980s for lots of </a:t>
            </a:r>
            <a:br>
              <a:rPr lang="en-US" sz="2000" dirty="0" smtClean="0"/>
            </a:br>
            <a:r>
              <a:rPr lang="en-US" sz="2000" dirty="0" smtClean="0"/>
              <a:t>“paper designs” of parallel algorithms.</a:t>
            </a:r>
          </a:p>
          <a:p>
            <a:pPr lvl="8"/>
            <a:endParaRPr lang="en-US" sz="800" dirty="0" smtClean="0"/>
          </a:p>
          <a:p>
            <a:r>
              <a:rPr lang="en-US" sz="2000" dirty="0" smtClean="0"/>
              <a:t>Processors have unit-time access to any location in shared memory.</a:t>
            </a:r>
          </a:p>
          <a:p>
            <a:pPr lvl="8"/>
            <a:endParaRPr lang="en-US" sz="800" dirty="0" smtClean="0"/>
          </a:p>
          <a:p>
            <a:r>
              <a:rPr lang="en-US" sz="2000" dirty="0" smtClean="0"/>
              <a:t>Number of processors is allowed to grow with problem size.</a:t>
            </a:r>
          </a:p>
          <a:p>
            <a:pPr lvl="8"/>
            <a:endParaRPr lang="en-US" sz="800" dirty="0" smtClean="0"/>
          </a:p>
          <a:p>
            <a:r>
              <a:rPr lang="en-US" sz="2000" dirty="0" smtClean="0"/>
              <a:t>Goal is (usually) an algorithm with span </a:t>
            </a:r>
            <a:r>
              <a:rPr lang="en-US" sz="2000" dirty="0" smtClean="0">
                <a:solidFill>
                  <a:srgbClr val="FF0000"/>
                </a:solidFill>
              </a:rPr>
              <a:t>O(log n) </a:t>
            </a:r>
            <a:r>
              <a:rPr lang="en-US" sz="2000" dirty="0" smtClean="0"/>
              <a:t>or </a:t>
            </a:r>
            <a:r>
              <a:rPr lang="en-US" sz="2000" dirty="0" smtClean="0">
                <a:solidFill>
                  <a:srgbClr val="FF0000"/>
                </a:solidFill>
              </a:rPr>
              <a:t>O(log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n)</a:t>
            </a:r>
            <a:r>
              <a:rPr lang="en-US" sz="2000" dirty="0" smtClean="0"/>
              <a:t>.</a:t>
            </a:r>
          </a:p>
          <a:p>
            <a:pPr lvl="8"/>
            <a:endParaRPr lang="en-US" sz="800" dirty="0" smtClean="0"/>
          </a:p>
          <a:p>
            <a:r>
              <a:rPr lang="en-US" sz="2000" dirty="0" err="1" smtClean="0"/>
              <a:t>Eg</a:t>
            </a:r>
            <a:r>
              <a:rPr lang="en-US" sz="2000" dirty="0" smtClean="0"/>
              <a:t>:</a:t>
            </a:r>
            <a:r>
              <a:rPr lang="en-US" sz="2000" dirty="0" smtClean="0"/>
              <a:t> Can you sort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numbers with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= O(n log n)</a:t>
            </a:r>
            <a:r>
              <a:rPr lang="en-US" sz="2000" dirty="0" smtClean="0"/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 = O(log n)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Was a big open question until Cole solved it in 1988.</a:t>
            </a:r>
            <a:endParaRPr lang="en-US" sz="2000" dirty="0"/>
          </a:p>
          <a:p>
            <a:pPr lvl="8"/>
            <a:endParaRPr lang="en-US" sz="800" dirty="0"/>
          </a:p>
          <a:p>
            <a:r>
              <a:rPr lang="en-US" sz="2000" dirty="0" smtClean="0"/>
              <a:t>Very unrealistic model but sometimes useful for thinking about a problem.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44272" y="850197"/>
            <a:ext cx="3657600" cy="1842694"/>
            <a:chOff x="2209800" y="4481906"/>
            <a:chExt cx="3657600" cy="1842694"/>
          </a:xfrm>
        </p:grpSpPr>
        <p:sp>
          <p:nvSpPr>
            <p:cNvPr id="310283" name="Rectangle 11"/>
            <p:cNvSpPr>
              <a:spLocks noChangeArrowheads="1"/>
            </p:cNvSpPr>
            <p:nvPr/>
          </p:nvSpPr>
          <p:spPr bwMode="auto">
            <a:xfrm>
              <a:off x="2209800" y="5486400"/>
              <a:ext cx="3657600" cy="838200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84" name="Text Box 12"/>
            <p:cNvSpPr txBox="1">
              <a:spLocks noChangeArrowheads="1"/>
            </p:cNvSpPr>
            <p:nvPr/>
          </p:nvSpPr>
          <p:spPr bwMode="auto">
            <a:xfrm>
              <a:off x="3124200" y="5696733"/>
              <a:ext cx="19812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/>
                <a:t>M</a:t>
              </a:r>
              <a:r>
                <a:rPr lang="en-US" sz="1800" b="1" dirty="0" smtClean="0">
                  <a:latin typeface="Arial" charset="0"/>
                </a:rPr>
                <a:t>emory</a:t>
              </a:r>
              <a:endParaRPr lang="en-US" sz="1800" b="1" dirty="0">
                <a:latin typeface="Arial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57882" y="4579938"/>
              <a:ext cx="3162300" cy="906462"/>
              <a:chOff x="2095500" y="3970338"/>
              <a:chExt cx="3162300" cy="906462"/>
            </a:xfrm>
          </p:grpSpPr>
          <p:sp>
            <p:nvSpPr>
              <p:cNvPr id="310275" name="Oval 3"/>
              <p:cNvSpPr>
                <a:spLocks noChangeArrowheads="1"/>
              </p:cNvSpPr>
              <p:nvPr/>
            </p:nvSpPr>
            <p:spPr bwMode="auto">
              <a:xfrm>
                <a:off x="2095500" y="3984625"/>
                <a:ext cx="685800" cy="381000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latin typeface="Arial" charset="0"/>
                  </a:rPr>
                  <a:t>P1</a:t>
                </a:r>
              </a:p>
            </p:txBody>
          </p:sp>
          <p:sp>
            <p:nvSpPr>
              <p:cNvPr id="310280" name="Line 8"/>
              <p:cNvSpPr>
                <a:spLocks noChangeShapeType="1"/>
              </p:cNvSpPr>
              <p:nvPr/>
            </p:nvSpPr>
            <p:spPr bwMode="auto">
              <a:xfrm>
                <a:off x="2438400" y="4365625"/>
                <a:ext cx="0" cy="5111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286" name="Oval 14"/>
              <p:cNvSpPr>
                <a:spLocks noChangeArrowheads="1"/>
              </p:cNvSpPr>
              <p:nvPr/>
            </p:nvSpPr>
            <p:spPr bwMode="auto">
              <a:xfrm>
                <a:off x="3086100" y="3970338"/>
                <a:ext cx="685800" cy="381000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latin typeface="Arial" charset="0"/>
                  </a:rPr>
                  <a:t>P2</a:t>
                </a:r>
              </a:p>
            </p:txBody>
          </p:sp>
          <p:sp>
            <p:nvSpPr>
              <p:cNvPr id="310289" name="Line 17"/>
              <p:cNvSpPr>
                <a:spLocks noChangeShapeType="1"/>
              </p:cNvSpPr>
              <p:nvPr/>
            </p:nvSpPr>
            <p:spPr bwMode="auto">
              <a:xfrm>
                <a:off x="3429000" y="4351338"/>
                <a:ext cx="0" cy="5111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291" name="Oval 19"/>
              <p:cNvSpPr>
                <a:spLocks noChangeArrowheads="1"/>
              </p:cNvSpPr>
              <p:nvPr/>
            </p:nvSpPr>
            <p:spPr bwMode="auto">
              <a:xfrm>
                <a:off x="4572000" y="3984625"/>
                <a:ext cx="685800" cy="381000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 dirty="0" err="1" smtClean="0">
                    <a:latin typeface="Arial" charset="0"/>
                  </a:rPr>
                  <a:t>Pn</a:t>
                </a:r>
                <a:endParaRPr lang="en-US" sz="1800" b="1" dirty="0">
                  <a:latin typeface="Arial" charset="0"/>
                </a:endParaRPr>
              </a:p>
            </p:txBody>
          </p:sp>
          <p:sp>
            <p:nvSpPr>
              <p:cNvPr id="310294" name="Line 22"/>
              <p:cNvSpPr>
                <a:spLocks noChangeShapeType="1"/>
              </p:cNvSpPr>
              <p:nvPr/>
            </p:nvSpPr>
            <p:spPr bwMode="auto">
              <a:xfrm>
                <a:off x="4914900" y="4365625"/>
                <a:ext cx="0" cy="5111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4166620" y="4481906"/>
              <a:ext cx="5409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 . .</a:t>
              </a:r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71107" y="1369452"/>
            <a:ext cx="1210588" cy="1323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0" dirty="0" smtClean="0"/>
              <a:t>P</a:t>
            </a:r>
            <a:r>
              <a:rPr lang="en-US" b="0" dirty="0" smtClean="0">
                <a:solidFill>
                  <a:schemeClr val="tx1"/>
                </a:solidFill>
              </a:rPr>
              <a:t>arallel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>
                <a:solidFill>
                  <a:srgbClr val="FC0128"/>
                </a:solidFill>
              </a:rPr>
              <a:t>R</a:t>
            </a:r>
            <a:r>
              <a:rPr lang="en-US" b="0" dirty="0" smtClean="0">
                <a:solidFill>
                  <a:srgbClr val="000000"/>
                </a:solidFill>
              </a:rPr>
              <a:t>andom</a:t>
            </a:r>
            <a:br>
              <a:rPr lang="en-US" b="0" dirty="0" smtClean="0">
                <a:solidFill>
                  <a:srgbClr val="000000"/>
                </a:solidFill>
              </a:rPr>
            </a:br>
            <a:r>
              <a:rPr lang="en-US" b="0" dirty="0" smtClean="0">
                <a:solidFill>
                  <a:srgbClr val="FC0128"/>
                </a:solidFill>
              </a:rPr>
              <a:t>A</a:t>
            </a:r>
            <a:r>
              <a:rPr lang="en-US" b="0" dirty="0" smtClean="0">
                <a:solidFill>
                  <a:srgbClr val="000000"/>
                </a:solidFill>
              </a:rPr>
              <a:t>ccess</a:t>
            </a:r>
            <a:br>
              <a:rPr lang="en-US" b="0" dirty="0" smtClean="0">
                <a:solidFill>
                  <a:srgbClr val="000000"/>
                </a:solidFill>
              </a:rPr>
            </a:br>
            <a:r>
              <a:rPr lang="en-US" b="0" dirty="0" smtClean="0">
                <a:solidFill>
                  <a:srgbClr val="FC0128"/>
                </a:solidFill>
              </a:rPr>
              <a:t>M</a:t>
            </a:r>
            <a:r>
              <a:rPr lang="en-US" b="0" dirty="0" smtClean="0">
                <a:solidFill>
                  <a:srgbClr val="000000"/>
                </a:solidFill>
              </a:rPr>
              <a:t>achine</a:t>
            </a:r>
            <a:endParaRPr lang="en-U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1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4254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90600" y="38862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1371600"/>
            <a:ext cx="44958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latin typeface="Times New Roman" charset="0"/>
              </a:rPr>
              <a:t>        </a:t>
            </a:r>
            <a:r>
              <a:rPr lang="en-US">
                <a:latin typeface="Times New Roman" charset="0"/>
              </a:rPr>
              <a:t>Example</a:t>
            </a:r>
            <a:r>
              <a:rPr lang="en-US" sz="1400">
                <a:latin typeface="Times New Roman" charset="0"/>
              </a:rPr>
              <a:t> </a:t>
            </a:r>
          </a:p>
          <a:p>
            <a:pPr marL="285750" indent="-285750">
              <a:spcBef>
                <a:spcPct val="20000"/>
              </a:spcBef>
            </a:pPr>
            <a:r>
              <a:rPr lang="en-US" sz="1400">
                <a:latin typeface="Times New Roman" charset="0"/>
              </a:rPr>
              <a:t>   </a:t>
            </a:r>
            <a:r>
              <a:rPr lang="en-US" sz="2400">
                <a:latin typeface="Times New Roman" charset="0"/>
              </a:rPr>
              <a:t>1   0    1    1    1	  Carry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	   1    0    1    1    1    First Int 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Second Int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1    0    1    1    0    0	  Sum		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675"/>
            <a:ext cx="9144000" cy="479425"/>
          </a:xfrm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 sz="320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3200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886200" y="3657600"/>
            <a:ext cx="3806825" cy="2986088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243013" y="4343400"/>
            <a:ext cx="2230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latin typeface="Times New Roman" charset="0"/>
              </a:rPr>
              <a:t>(addition mod 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5277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  <a:latin typeface="Arial" charset="0"/>
              </a:rPr>
              <a:t>Carry-Look Ahead Addition (Babbage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</a:rPr>
              <a:t>18)</a:t>
            </a:r>
            <a:endParaRPr lang="en-US" sz="36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3657600"/>
            <a:ext cx="3806825" cy="2986088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343400" y="4572000"/>
            <a:ext cx="3806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	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  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	    0         1         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 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2656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2656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2656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2562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5256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256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71612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7161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161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47228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46466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46466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68564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80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780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7772400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696200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7696200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800600" y="4878388"/>
            <a:ext cx="9112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=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6046788" y="6011863"/>
            <a:ext cx="2230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latin typeface="Times New Roman" charset="0"/>
              </a:rPr>
              <a:t>(addition mod 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5277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  <a:latin typeface="Arial" charset="0"/>
              </a:rPr>
              <a:t>Carry-Look Ahead Addition (Babbage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</a:rPr>
              <a:t>1s</a:t>
            </a:r>
            <a:r>
              <a:rPr lang="en-US" sz="3600" dirty="0">
                <a:solidFill>
                  <a:srgbClr val="FFFFFF"/>
                </a:solidFill>
                <a:latin typeface="Arial" charset="0"/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871913"/>
            <a:ext cx="3806825" cy="2986087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343400" y="4038600"/>
            <a:ext cx="3806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	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  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	    0         1         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 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2656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2656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2656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2562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5256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5256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71612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7161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161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47228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46466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6466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68564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80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780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7772400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696200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7696200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4800600" y="4419600"/>
            <a:ext cx="91122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=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Text Box 31"/>
          <p:cNvSpPr txBox="1">
            <a:spLocks noChangeArrowheads="1"/>
          </p:cNvSpPr>
          <p:nvPr/>
        </p:nvSpPr>
        <p:spPr bwMode="auto">
          <a:xfrm>
            <a:off x="3886200" y="4940300"/>
            <a:ext cx="5257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200">
              <a:latin typeface="Times New Roman" charset="0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charset="0"/>
              </a:rPr>
              <a:t>1.  compute c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by binary matmul prefix</a:t>
            </a:r>
          </a:p>
          <a:p>
            <a:endParaRPr lang="en-US" sz="2400">
              <a:solidFill>
                <a:schemeClr val="tx1"/>
              </a:solidFill>
              <a:latin typeface="Times New Roman" charset="0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charset="0"/>
              </a:rPr>
              <a:t>2.  compute s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 = a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+ b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+c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i-1 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in parallel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7233709-9C8A-4941-9F8D-77D58860E07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431087" cy="422275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Adding two n-bit integers in O(log n) time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72125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Let a = a[n-1]a[n-2]…a[0] and b = b[n-1]b[n-2]…b[0] be two n-bit binary numbers</a:t>
            </a:r>
          </a:p>
          <a:p>
            <a:r>
              <a:rPr lang="en-US" sz="2000">
                <a:latin typeface="Arial" charset="0"/>
              </a:rPr>
              <a:t>We want their sum s = a+b = s[n]s[n-1]…s[0]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Challenge: compute all c[i] in O(log n) time via parallel prefix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Used in all computers to implement addition -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Carry look-ahead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143000" y="1801813"/>
            <a:ext cx="66341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tx1"/>
                </a:solidFill>
              </a:rPr>
              <a:t>c[-1] = 0           </a:t>
            </a:r>
            <a:r>
              <a:rPr lang="en-US" sz="1600" b="0"/>
              <a:t>… rightmost carry bit</a:t>
            </a:r>
            <a:endParaRPr lang="en-US" sz="1600" b="0">
              <a:solidFill>
                <a:schemeClr val="tx1"/>
              </a:solidFill>
            </a:endParaRPr>
          </a:p>
          <a:p>
            <a:r>
              <a:rPr lang="en-US" sz="1600" b="0">
                <a:solidFill>
                  <a:schemeClr val="tx1"/>
                </a:solidFill>
              </a:rPr>
              <a:t>for i = 0 to n-1</a:t>
            </a:r>
          </a:p>
          <a:p>
            <a:r>
              <a:rPr lang="en-US" sz="1600" b="0">
                <a:solidFill>
                  <a:schemeClr val="tx1"/>
                </a:solidFill>
              </a:rPr>
              <a:t>     c[i] = ( (a[i]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b[i])  </a:t>
            </a:r>
            <a:r>
              <a:rPr lang="en-US" sz="1600" b="0">
                <a:solidFill>
                  <a:schemeClr val="accent2"/>
                </a:solidFill>
              </a:rPr>
              <a:t>and</a:t>
            </a:r>
            <a:r>
              <a:rPr lang="en-US" sz="1600" b="0">
                <a:solidFill>
                  <a:schemeClr val="tx1"/>
                </a:solidFill>
              </a:rPr>
              <a:t>  c[i-1] )  </a:t>
            </a:r>
            <a:r>
              <a:rPr lang="en-US" sz="1600" b="0">
                <a:solidFill>
                  <a:schemeClr val="accent2"/>
                </a:solidFill>
              </a:rPr>
              <a:t>or</a:t>
            </a:r>
            <a:r>
              <a:rPr lang="en-US" sz="1600" b="0">
                <a:solidFill>
                  <a:schemeClr val="tx1"/>
                </a:solidFill>
              </a:rPr>
              <a:t>  ( a[i]  </a:t>
            </a:r>
            <a:r>
              <a:rPr lang="en-US" sz="1600" b="0">
                <a:solidFill>
                  <a:schemeClr val="accent2"/>
                </a:solidFill>
              </a:rPr>
              <a:t>and</a:t>
            </a:r>
            <a:r>
              <a:rPr lang="en-US" sz="1600" b="0">
                <a:solidFill>
                  <a:schemeClr val="tx1"/>
                </a:solidFill>
              </a:rPr>
              <a:t>  b[i] )   </a:t>
            </a:r>
            <a:r>
              <a:rPr lang="en-US" sz="1600" b="0"/>
              <a:t>... next carry bit</a:t>
            </a:r>
            <a:endParaRPr lang="en-US" sz="1600" b="0">
              <a:solidFill>
                <a:schemeClr val="tx1"/>
              </a:solidFill>
            </a:endParaRPr>
          </a:p>
          <a:p>
            <a:r>
              <a:rPr lang="en-US" sz="1600" b="0">
                <a:solidFill>
                  <a:schemeClr val="tx1"/>
                </a:solidFill>
              </a:rPr>
              <a:t>     s[i] = a[i]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b[i]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c[i-1]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990600" y="3276600"/>
            <a:ext cx="80454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tx1"/>
                </a:solidFill>
              </a:rPr>
              <a:t> for all (0 &lt;= i &lt;= n-1)  p[i] = a[i] </a:t>
            </a:r>
            <a:r>
              <a:rPr lang="en-US" sz="1800" b="0">
                <a:solidFill>
                  <a:schemeClr val="accent2"/>
                </a:solidFill>
              </a:rPr>
              <a:t>xor</a:t>
            </a:r>
            <a:r>
              <a:rPr lang="en-US" sz="1800" b="0">
                <a:solidFill>
                  <a:schemeClr val="tx1"/>
                </a:solidFill>
              </a:rPr>
              <a:t> b[i]       </a:t>
            </a:r>
            <a:r>
              <a:rPr lang="en-US" sz="1800" b="0"/>
              <a:t>… propagate bit</a:t>
            </a:r>
            <a:endParaRPr lang="en-US" sz="1800" b="0">
              <a:solidFill>
                <a:schemeClr val="tx1"/>
              </a:solidFill>
            </a:endParaRPr>
          </a:p>
          <a:p>
            <a:r>
              <a:rPr lang="en-US" sz="1800" b="0">
                <a:solidFill>
                  <a:schemeClr val="tx1"/>
                </a:solidFill>
              </a:rPr>
              <a:t> for all (0 &lt;= i &lt;= n-1)  g[i] = a[i] </a:t>
            </a:r>
            <a:r>
              <a:rPr lang="en-US" sz="1800" b="0">
                <a:solidFill>
                  <a:schemeClr val="accent2"/>
                </a:solidFill>
              </a:rPr>
              <a:t>and</a:t>
            </a:r>
            <a:r>
              <a:rPr lang="en-US" sz="1800" b="0">
                <a:solidFill>
                  <a:schemeClr val="tx1"/>
                </a:solidFill>
              </a:rPr>
              <a:t> b[i]      </a:t>
            </a:r>
            <a:r>
              <a:rPr lang="en-US" sz="1800" b="0"/>
              <a:t>… generate bit</a:t>
            </a:r>
          </a:p>
          <a:p>
            <a:endParaRPr lang="en-US" sz="1800" b="0"/>
          </a:p>
          <a:p>
            <a:r>
              <a:rPr lang="en-US" sz="1800" b="0"/>
              <a:t>  </a:t>
            </a:r>
            <a:r>
              <a:rPr lang="en-US" sz="1800" b="0">
                <a:solidFill>
                  <a:schemeClr val="tx1"/>
                </a:solidFill>
              </a:rPr>
              <a:t>c[i]   =  ( p[i] </a:t>
            </a:r>
            <a:r>
              <a:rPr lang="en-US" sz="1800" b="0">
                <a:solidFill>
                  <a:schemeClr val="accent2"/>
                </a:solidFill>
              </a:rPr>
              <a:t>and</a:t>
            </a:r>
            <a:r>
              <a:rPr lang="en-US" sz="1800" b="0">
                <a:solidFill>
                  <a:schemeClr val="tx1"/>
                </a:solidFill>
              </a:rPr>
              <a:t> c[i-1] ) </a:t>
            </a:r>
            <a:r>
              <a:rPr lang="en-US" sz="1800" b="0">
                <a:solidFill>
                  <a:schemeClr val="accent2"/>
                </a:solidFill>
              </a:rPr>
              <a:t>or</a:t>
            </a:r>
            <a:r>
              <a:rPr lang="en-US" sz="1800" b="0">
                <a:solidFill>
                  <a:schemeClr val="tx1"/>
                </a:solidFill>
              </a:rPr>
              <a:t> g[i]  =  p[i]    g[i]  *  c[i-1]   =   M[i] *  c[i-1]</a:t>
            </a:r>
          </a:p>
          <a:p>
            <a:r>
              <a:rPr lang="en-US" sz="1800" b="0">
                <a:solidFill>
                  <a:schemeClr val="tx1"/>
                </a:solidFill>
              </a:rPr>
              <a:t>   1                             1                   0       1         1                         1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</a:t>
            </a:r>
            <a:r>
              <a:rPr lang="en-US" sz="1800" b="0"/>
              <a:t>… 2-by-2 Boolean matrix multiplication (associative)</a:t>
            </a:r>
          </a:p>
          <a:p>
            <a:endParaRPr lang="en-US" sz="1800" b="0"/>
          </a:p>
          <a:p>
            <a:r>
              <a:rPr lang="en-US" sz="1800" b="0"/>
              <a:t>        </a:t>
            </a:r>
            <a:r>
              <a:rPr lang="en-US" sz="1800" b="0">
                <a:solidFill>
                  <a:schemeClr val="tx1"/>
                </a:solidFill>
              </a:rPr>
              <a:t>=  M[i] * M[i-1] * … M[0] *     0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                                 1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</a:t>
            </a:r>
            <a:r>
              <a:rPr lang="en-US" sz="1800" b="0"/>
              <a:t>… evaluate each product  M[i] * M[i-1] * … * M[0] by parallel prefix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25608" name="AutoShape 6"/>
          <p:cNvSpPr>
            <a:spLocks/>
          </p:cNvSpPr>
          <p:nvPr/>
        </p:nvSpPr>
        <p:spPr bwMode="auto">
          <a:xfrm>
            <a:off x="1143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09" name="AutoShape 7"/>
          <p:cNvSpPr>
            <a:spLocks/>
          </p:cNvSpPr>
          <p:nvPr/>
        </p:nvSpPr>
        <p:spPr bwMode="auto">
          <a:xfrm>
            <a:off x="1905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10" name="AutoShape 8"/>
          <p:cNvSpPr>
            <a:spLocks/>
          </p:cNvSpPr>
          <p:nvPr/>
        </p:nvSpPr>
        <p:spPr bwMode="auto">
          <a:xfrm>
            <a:off x="44958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1" name="AutoShape 9"/>
          <p:cNvSpPr>
            <a:spLocks/>
          </p:cNvSpPr>
          <p:nvPr/>
        </p:nvSpPr>
        <p:spPr bwMode="auto">
          <a:xfrm>
            <a:off x="5715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2" name="AutoShape 10"/>
          <p:cNvSpPr>
            <a:spLocks/>
          </p:cNvSpPr>
          <p:nvPr/>
        </p:nvSpPr>
        <p:spPr bwMode="auto">
          <a:xfrm>
            <a:off x="73152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3" name="AutoShape 11"/>
          <p:cNvSpPr>
            <a:spLocks/>
          </p:cNvSpPr>
          <p:nvPr/>
        </p:nvSpPr>
        <p:spPr bwMode="auto">
          <a:xfrm>
            <a:off x="15240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AutoShape 12"/>
          <p:cNvSpPr>
            <a:spLocks/>
          </p:cNvSpPr>
          <p:nvPr/>
        </p:nvSpPr>
        <p:spPr bwMode="auto">
          <a:xfrm>
            <a:off x="41910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AutoShape 13"/>
          <p:cNvSpPr>
            <a:spLocks/>
          </p:cNvSpPr>
          <p:nvPr/>
        </p:nvSpPr>
        <p:spPr bwMode="auto">
          <a:xfrm>
            <a:off x="54102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AutoShape 14"/>
          <p:cNvSpPr>
            <a:spLocks/>
          </p:cNvSpPr>
          <p:nvPr/>
        </p:nvSpPr>
        <p:spPr bwMode="auto">
          <a:xfrm>
            <a:off x="62484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AutoShape 15"/>
          <p:cNvSpPr>
            <a:spLocks/>
          </p:cNvSpPr>
          <p:nvPr/>
        </p:nvSpPr>
        <p:spPr bwMode="auto">
          <a:xfrm>
            <a:off x="79248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AutoShape 16"/>
          <p:cNvSpPr>
            <a:spLocks/>
          </p:cNvSpPr>
          <p:nvPr/>
        </p:nvSpPr>
        <p:spPr bwMode="auto">
          <a:xfrm>
            <a:off x="4648200" y="51816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AutoShape 17"/>
          <p:cNvSpPr>
            <a:spLocks/>
          </p:cNvSpPr>
          <p:nvPr/>
        </p:nvSpPr>
        <p:spPr bwMode="auto">
          <a:xfrm>
            <a:off x="4114800" y="51816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AD47A83-FCAC-BD4E-8084-4CD135A195F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2563"/>
            <a:ext cx="7162800" cy="579437"/>
          </a:xfrm>
          <a:noFill/>
        </p:spPr>
        <p:txBody>
          <a:bodyPr lIns="90488" tIns="44450" rIns="90488" bIns="44450" anchor="ctr"/>
          <a:lstStyle/>
          <a:p>
            <a:r>
              <a:rPr lang="en-US">
                <a:latin typeface="Arial" charset="0"/>
              </a:rPr>
              <a:t>Segmented Operations</a:t>
            </a:r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625475" y="2351088"/>
            <a:ext cx="7997825" cy="353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lvl="4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chemeClr val="tx1"/>
                </a:solidFill>
                <a:latin typeface="Symbol" charset="0"/>
              </a:rPr>
              <a:t>Å</a:t>
            </a:r>
            <a:r>
              <a:rPr lang="en-US" sz="2400" b="0" baseline="-25000" dirty="0" smtClean="0">
                <a:solidFill>
                  <a:schemeClr val="tx1"/>
                </a:solidFill>
                <a:latin typeface="Times New Roman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		(y, T)		(y, F)    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     (x, T)		(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charset="0"/>
              </a:rPr>
              <a:t>x</a:t>
            </a:r>
            <a:r>
              <a:rPr lang="en-US" sz="2400" b="0" dirty="0" err="1" smtClean="0">
                <a:solidFill>
                  <a:schemeClr val="tx1"/>
                </a:solidFill>
                <a:latin typeface="Symbol" charset="0"/>
              </a:rPr>
              <a:t>Å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charset="0"/>
              </a:rPr>
              <a:t>y</a:t>
            </a: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, T)	(y, F)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     (x, F)		(y, T)		(</a:t>
            </a:r>
            <a:r>
              <a:rPr lang="en-US" sz="2400" b="0" dirty="0" err="1">
                <a:solidFill>
                  <a:schemeClr val="tx1"/>
                </a:solidFill>
                <a:latin typeface="Times New Roman" charset="0"/>
              </a:rPr>
              <a:t>x</a:t>
            </a:r>
            <a:r>
              <a:rPr lang="en-US" sz="2400" b="0" dirty="0" err="1">
                <a:solidFill>
                  <a:schemeClr val="tx1"/>
                </a:solidFill>
                <a:latin typeface="Symbol" charset="0"/>
              </a:rPr>
              <a:t>Å</a:t>
            </a:r>
            <a:r>
              <a:rPr lang="en-US" sz="2400" b="0" dirty="0" err="1">
                <a:solidFill>
                  <a:schemeClr val="tx1"/>
                </a:solidFill>
                <a:latin typeface="Times New Roman" charset="0"/>
              </a:rPr>
              <a:t>y</a:t>
            </a: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, F)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dirty="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e. g.	1	2	3	4	5	6	7	8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T	T      	F	F	F      	T      	F      	T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charset="0"/>
              </a:rPr>
              <a:t>1	3  	3	7         12	6	7	8     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316038" y="4337050"/>
            <a:ext cx="17399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3144838" y="4337050"/>
            <a:ext cx="26543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5888038" y="4337050"/>
            <a:ext cx="26543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>
            <a:off x="6719888" y="4330700"/>
            <a:ext cx="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8"/>
          <p:cNvSpPr>
            <a:spLocks noChangeShapeType="1"/>
          </p:cNvSpPr>
          <p:nvPr/>
        </p:nvSpPr>
        <p:spPr bwMode="auto">
          <a:xfrm>
            <a:off x="7634288" y="4330700"/>
            <a:ext cx="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9"/>
          <p:cNvSpPr>
            <a:spLocks noChangeShapeType="1"/>
          </p:cNvSpPr>
          <p:nvPr/>
        </p:nvSpPr>
        <p:spPr bwMode="auto">
          <a:xfrm>
            <a:off x="30622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0"/>
          <p:cNvSpPr>
            <a:spLocks noChangeShapeType="1"/>
          </p:cNvSpPr>
          <p:nvPr/>
        </p:nvSpPr>
        <p:spPr bwMode="auto">
          <a:xfrm>
            <a:off x="58054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>
            <a:off x="67198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76342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396875" y="5322888"/>
            <a:ext cx="12922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Result</a:t>
            </a:r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>
            <a:off x="2224088" y="2806700"/>
            <a:ext cx="5257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7391400" y="1524000"/>
            <a:ext cx="3810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Text Box 16"/>
          <p:cNvSpPr txBox="1">
            <a:spLocks noChangeArrowheads="1"/>
          </p:cNvSpPr>
          <p:nvPr/>
        </p:nvSpPr>
        <p:spPr bwMode="auto">
          <a:xfrm>
            <a:off x="396875" y="914400"/>
            <a:ext cx="4191000" cy="113877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</a:rPr>
              <a:t>Inputs = 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rdered pairs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</a:rPr>
              <a:t>              (operand, </a:t>
            </a:r>
            <a:r>
              <a:rPr lang="en-US" dirty="0" err="1">
                <a:solidFill>
                  <a:schemeClr val="tx1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</a:rPr>
              <a:t>e.g. </a:t>
            </a:r>
            <a:r>
              <a:rPr lang="en-US" b="0" dirty="0">
                <a:solidFill>
                  <a:schemeClr val="tx1"/>
                </a:solidFill>
                <a:latin typeface="Times New Roman" charset="0"/>
              </a:rPr>
              <a:t>(x, T</a:t>
            </a:r>
            <a:r>
              <a:rPr lang="en-US" b="0" dirty="0" smtClean="0">
                <a:solidFill>
                  <a:schemeClr val="tx1"/>
                </a:solidFill>
                <a:latin typeface="Times New Roman" charset="0"/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or </a:t>
            </a:r>
            <a:r>
              <a:rPr lang="en-US" b="0" dirty="0">
                <a:solidFill>
                  <a:schemeClr val="tx1"/>
                </a:solidFill>
                <a:latin typeface="Times New Roman" charset="0"/>
              </a:rPr>
              <a:t> (x, F)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643" name="Text Box 17"/>
          <p:cNvSpPr txBox="1">
            <a:spLocks noChangeArrowheads="1"/>
          </p:cNvSpPr>
          <p:nvPr/>
        </p:nvSpPr>
        <p:spPr bwMode="auto">
          <a:xfrm>
            <a:off x="6057900" y="914400"/>
            <a:ext cx="2514600" cy="1016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6600"/>
                </a:solidFill>
              </a:rPr>
              <a:t>Change of segment indicated  by switching T/F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7162800" cy="4114800"/>
          </a:xfrm>
          <a:noFill/>
        </p:spPr>
        <p:txBody>
          <a:bodyPr lIns="90488" tIns="44450" rIns="90488" bIns="44450"/>
          <a:lstStyle/>
          <a:p>
            <a:pPr marL="285750" indent="-285750" algn="ctr">
              <a:buFontTx/>
              <a:buNone/>
            </a:pPr>
            <a:r>
              <a:rPr lang="en-US" sz="8000">
                <a:latin typeface="Arial" charset="0"/>
              </a:rPr>
              <a:t>Any Prefix Operation May Be Segmented!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65100"/>
            <a:ext cx="7162800" cy="465138"/>
          </a:xfrm>
        </p:spPr>
        <p:txBody>
          <a:bodyPr lIns="90488" tIns="44450" rIns="90488" bIns="44450"/>
          <a:lstStyle/>
          <a:p>
            <a:pPr marL="285750" indent="-285750">
              <a:lnSpc>
                <a:spcPct val="87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Graph algorithms by segmented scans</a:t>
            </a:r>
          </a:p>
        </p:txBody>
      </p:sp>
      <p:graphicFrame>
        <p:nvGraphicFramePr>
          <p:cNvPr id="4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3749"/>
              </p:ext>
            </p:extLst>
          </p:nvPr>
        </p:nvGraphicFramePr>
        <p:xfrm>
          <a:off x="4953000" y="1981200"/>
          <a:ext cx="3732211" cy="609600"/>
        </p:xfrm>
        <a:graphic>
          <a:graphicData uri="http://schemas.openxmlformats.org/drawingml/2006/table">
            <a:tbl>
              <a:tblPr/>
              <a:tblGrid>
                <a:gridCol w="533173"/>
                <a:gridCol w="533173"/>
                <a:gridCol w="533173"/>
                <a:gridCol w="533173"/>
                <a:gridCol w="533173"/>
                <a:gridCol w="533173"/>
                <a:gridCol w="533173"/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63900"/>
              </p:ext>
            </p:extLst>
          </p:nvPr>
        </p:nvGraphicFramePr>
        <p:xfrm>
          <a:off x="5381623" y="4012945"/>
          <a:ext cx="2667000" cy="6096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" name="Line 63"/>
          <p:cNvSpPr>
            <a:spLocks noChangeShapeType="1"/>
          </p:cNvSpPr>
          <p:nvPr/>
        </p:nvSpPr>
        <p:spPr bwMode="auto">
          <a:xfrm flipH="1" flipV="1">
            <a:off x="5305423" y="3403344"/>
            <a:ext cx="280988" cy="71755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Line 64"/>
          <p:cNvSpPr>
            <a:spLocks noChangeShapeType="1"/>
          </p:cNvSpPr>
          <p:nvPr/>
        </p:nvSpPr>
        <p:spPr bwMode="auto">
          <a:xfrm flipV="1">
            <a:off x="6196012" y="3403344"/>
            <a:ext cx="100012" cy="70802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Line 65"/>
          <p:cNvSpPr>
            <a:spLocks noChangeShapeType="1"/>
          </p:cNvSpPr>
          <p:nvPr/>
        </p:nvSpPr>
        <p:spPr bwMode="auto">
          <a:xfrm flipV="1">
            <a:off x="6772273" y="3403345"/>
            <a:ext cx="1200150" cy="731838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Line 66"/>
          <p:cNvSpPr>
            <a:spLocks noChangeShapeType="1"/>
          </p:cNvSpPr>
          <p:nvPr/>
        </p:nvSpPr>
        <p:spPr bwMode="auto">
          <a:xfrm flipV="1">
            <a:off x="7350123" y="3419220"/>
            <a:ext cx="1258888" cy="7016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4010024" y="2057400"/>
            <a:ext cx="8959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dirty="0" err="1" smtClean="0">
                <a:latin typeface="Arial" charset="0"/>
              </a:rPr>
              <a:t>nbr</a:t>
            </a:r>
            <a:r>
              <a:rPr lang="en-US" sz="2400" dirty="0" smtClean="0">
                <a:latin typeface="Arial" charset="0"/>
              </a:rPr>
              <a:t>:</a:t>
            </a:r>
            <a:endParaRPr lang="en-US" sz="2400" dirty="0">
              <a:latin typeface="Arial" charset="0"/>
            </a:endParaRPr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3933823" y="4089145"/>
            <a:ext cx="1210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dirty="0" err="1" smtClean="0">
                <a:latin typeface="Arial" charset="0"/>
              </a:rPr>
              <a:t>firstnbr</a:t>
            </a:r>
            <a:r>
              <a:rPr lang="en-US" sz="2400" dirty="0" smtClean="0">
                <a:latin typeface="Arial" charset="0"/>
              </a:rPr>
              <a:t>:</a:t>
            </a:r>
            <a:endParaRPr lang="en-US" sz="2400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90600" y="1981200"/>
            <a:ext cx="1897063" cy="1708150"/>
            <a:chOff x="990600" y="1981200"/>
            <a:chExt cx="1897063" cy="1708150"/>
          </a:xfrm>
        </p:grpSpPr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1066800" y="3352800"/>
              <a:ext cx="2968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990600" y="1981200"/>
              <a:ext cx="228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590800" y="1981200"/>
              <a:ext cx="2968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53" name="Group 11"/>
            <p:cNvGrpSpPr>
              <a:grpSpLocks/>
            </p:cNvGrpSpPr>
            <p:nvPr/>
          </p:nvGrpSpPr>
          <p:grpSpPr bwMode="auto">
            <a:xfrm>
              <a:off x="1246188" y="3200400"/>
              <a:ext cx="1409700" cy="190500"/>
              <a:chOff x="2880" y="2160"/>
              <a:chExt cx="888" cy="120"/>
            </a:xfrm>
          </p:grpSpPr>
          <p:sp>
            <p:nvSpPr>
              <p:cNvPr id="54" name="Oval 12"/>
              <p:cNvSpPr>
                <a:spLocks noChangeAspect="1" noChangeArrowheads="1"/>
              </p:cNvSpPr>
              <p:nvPr/>
            </p:nvSpPr>
            <p:spPr bwMode="auto">
              <a:xfrm>
                <a:off x="3648" y="2160"/>
                <a:ext cx="120" cy="12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Oval 13"/>
              <p:cNvSpPr>
                <a:spLocks noChangeAspect="1" noChangeArrowheads="1"/>
              </p:cNvSpPr>
              <p:nvPr/>
            </p:nvSpPr>
            <p:spPr bwMode="auto">
              <a:xfrm>
                <a:off x="2880" y="2160"/>
                <a:ext cx="120" cy="12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6" name="Group 17"/>
            <p:cNvGrpSpPr>
              <a:grpSpLocks/>
            </p:cNvGrpSpPr>
            <p:nvPr/>
          </p:nvGrpSpPr>
          <p:grpSpPr bwMode="auto">
            <a:xfrm>
              <a:off x="1219200" y="2133600"/>
              <a:ext cx="1409700" cy="190500"/>
              <a:chOff x="2880" y="2160"/>
              <a:chExt cx="888" cy="120"/>
            </a:xfrm>
          </p:grpSpPr>
          <p:sp>
            <p:nvSpPr>
              <p:cNvPr id="57" name="Oval 18"/>
              <p:cNvSpPr>
                <a:spLocks noChangeAspect="1" noChangeArrowheads="1"/>
              </p:cNvSpPr>
              <p:nvPr/>
            </p:nvSpPr>
            <p:spPr bwMode="auto">
              <a:xfrm>
                <a:off x="3648" y="2160"/>
                <a:ext cx="120" cy="12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Oval 19"/>
              <p:cNvSpPr>
                <a:spLocks noChangeAspect="1" noChangeArrowheads="1"/>
              </p:cNvSpPr>
              <p:nvPr/>
            </p:nvSpPr>
            <p:spPr bwMode="auto">
              <a:xfrm>
                <a:off x="2880" y="2160"/>
                <a:ext cx="120" cy="12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9" name="Group 21"/>
            <p:cNvGrpSpPr>
              <a:grpSpLocks/>
            </p:cNvGrpSpPr>
            <p:nvPr/>
          </p:nvGrpSpPr>
          <p:grpSpPr bwMode="auto">
            <a:xfrm>
              <a:off x="1219200" y="2057400"/>
              <a:ext cx="1385888" cy="211138"/>
              <a:chOff x="2928" y="1028"/>
              <a:chExt cx="777" cy="133"/>
            </a:xfrm>
          </p:grpSpPr>
          <p:sp>
            <p:nvSpPr>
              <p:cNvPr id="60" name="Line 22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Freeform 23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2" name="Group 27"/>
            <p:cNvGrpSpPr>
              <a:grpSpLocks/>
            </p:cNvGrpSpPr>
            <p:nvPr/>
          </p:nvGrpSpPr>
          <p:grpSpPr bwMode="auto">
            <a:xfrm>
              <a:off x="1335088" y="3098800"/>
              <a:ext cx="1233488" cy="211138"/>
              <a:chOff x="2928" y="1028"/>
              <a:chExt cx="777" cy="133"/>
            </a:xfrm>
          </p:grpSpPr>
          <p:sp>
            <p:nvSpPr>
              <p:cNvPr id="63" name="Line 28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Freeform 29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5" name="Group 30"/>
            <p:cNvGrpSpPr>
              <a:grpSpLocks/>
            </p:cNvGrpSpPr>
            <p:nvPr/>
          </p:nvGrpSpPr>
          <p:grpSpPr bwMode="auto">
            <a:xfrm flipH="1" flipV="1">
              <a:off x="1316038" y="3308350"/>
              <a:ext cx="1233488" cy="211138"/>
              <a:chOff x="2928" y="1028"/>
              <a:chExt cx="777" cy="133"/>
            </a:xfrm>
          </p:grpSpPr>
          <p:sp>
            <p:nvSpPr>
              <p:cNvPr id="66" name="Line 31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Freeform 32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8" name="Group 39"/>
            <p:cNvGrpSpPr>
              <a:grpSpLocks/>
            </p:cNvGrpSpPr>
            <p:nvPr/>
          </p:nvGrpSpPr>
          <p:grpSpPr bwMode="auto">
            <a:xfrm flipV="1">
              <a:off x="1074738" y="2209800"/>
              <a:ext cx="296862" cy="1092201"/>
              <a:chOff x="2776" y="1167"/>
              <a:chExt cx="152" cy="513"/>
            </a:xfrm>
          </p:grpSpPr>
          <p:sp>
            <p:nvSpPr>
              <p:cNvPr id="69" name="Line 40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0" name="Freeform 41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71" name="Group 45"/>
            <p:cNvGrpSpPr>
              <a:grpSpLocks/>
            </p:cNvGrpSpPr>
            <p:nvPr/>
          </p:nvGrpSpPr>
          <p:grpSpPr bwMode="auto">
            <a:xfrm flipH="1" flipV="1">
              <a:off x="2590800" y="2286000"/>
              <a:ext cx="241300" cy="966788"/>
              <a:chOff x="2776" y="1167"/>
              <a:chExt cx="152" cy="513"/>
            </a:xfrm>
          </p:grpSpPr>
          <p:sp>
            <p:nvSpPr>
              <p:cNvPr id="72" name="Line 46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Freeform 47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74" name="Group 48"/>
            <p:cNvGrpSpPr>
              <a:grpSpLocks/>
            </p:cNvGrpSpPr>
            <p:nvPr/>
          </p:nvGrpSpPr>
          <p:grpSpPr bwMode="auto">
            <a:xfrm>
              <a:off x="1331913" y="2209801"/>
              <a:ext cx="1233488" cy="1076326"/>
              <a:chOff x="2934" y="1691"/>
              <a:chExt cx="777" cy="523"/>
            </a:xfrm>
          </p:grpSpPr>
          <p:sp>
            <p:nvSpPr>
              <p:cNvPr id="75" name="Line 49"/>
              <p:cNvSpPr>
                <a:spLocks noChangeAspect="1" noChangeShapeType="1"/>
              </p:cNvSpPr>
              <p:nvPr/>
            </p:nvSpPr>
            <p:spPr bwMode="auto">
              <a:xfrm rot="3635357">
                <a:off x="3104" y="1995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Freeform 50"/>
              <p:cNvSpPr>
                <a:spLocks/>
              </p:cNvSpPr>
              <p:nvPr/>
            </p:nvSpPr>
            <p:spPr bwMode="auto">
              <a:xfrm>
                <a:off x="2934" y="1691"/>
                <a:ext cx="777" cy="523"/>
              </a:xfrm>
              <a:custGeom>
                <a:avLst/>
                <a:gdLst>
                  <a:gd name="T0" fmla="*/ 0 w 777"/>
                  <a:gd name="T1" fmla="*/ 514 h 523"/>
                  <a:gd name="T2" fmla="*/ 6 w 777"/>
                  <a:gd name="T3" fmla="*/ 523 h 523"/>
                  <a:gd name="T4" fmla="*/ 176 w 777"/>
                  <a:gd name="T5" fmla="*/ 343 h 523"/>
                  <a:gd name="T6" fmla="*/ 615 w 777"/>
                  <a:gd name="T7" fmla="*/ 247 h 523"/>
                  <a:gd name="T8" fmla="*/ 777 w 777"/>
                  <a:gd name="T9" fmla="*/ 0 h 5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7"/>
                  <a:gd name="T16" fmla="*/ 0 h 523"/>
                  <a:gd name="T17" fmla="*/ 777 w 777"/>
                  <a:gd name="T18" fmla="*/ 523 h 5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7" h="523">
                    <a:moveTo>
                      <a:pt x="0" y="514"/>
                    </a:moveTo>
                    <a:lnTo>
                      <a:pt x="6" y="523"/>
                    </a:lnTo>
                    <a:cubicBezTo>
                      <a:pt x="35" y="495"/>
                      <a:pt x="74" y="389"/>
                      <a:pt x="176" y="343"/>
                    </a:cubicBezTo>
                    <a:cubicBezTo>
                      <a:pt x="278" y="297"/>
                      <a:pt x="515" y="304"/>
                      <a:pt x="615" y="247"/>
                    </a:cubicBezTo>
                    <a:cubicBezTo>
                      <a:pt x="715" y="190"/>
                      <a:pt x="746" y="95"/>
                      <a:pt x="777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7" name="Text Box 57"/>
            <p:cNvSpPr txBox="1">
              <a:spLocks noChangeArrowheads="1"/>
            </p:cNvSpPr>
            <p:nvPr/>
          </p:nvSpPr>
          <p:spPr bwMode="auto">
            <a:xfrm>
              <a:off x="2590800" y="3352800"/>
              <a:ext cx="2968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78" name="Group 30"/>
            <p:cNvGrpSpPr>
              <a:grpSpLocks/>
            </p:cNvGrpSpPr>
            <p:nvPr/>
          </p:nvGrpSpPr>
          <p:grpSpPr bwMode="auto">
            <a:xfrm flipH="1" flipV="1">
              <a:off x="1295400" y="2209800"/>
              <a:ext cx="1233488" cy="211138"/>
              <a:chOff x="2928" y="1028"/>
              <a:chExt cx="777" cy="133"/>
            </a:xfrm>
          </p:grpSpPr>
          <p:sp>
            <p:nvSpPr>
              <p:cNvPr id="79" name="Line 31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Freeform 32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aphicFrame>
        <p:nvGraphicFramePr>
          <p:cNvPr id="8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57920"/>
              </p:ext>
            </p:extLst>
          </p:nvPr>
        </p:nvGraphicFramePr>
        <p:xfrm>
          <a:off x="4982365" y="2777868"/>
          <a:ext cx="3732211" cy="609600"/>
        </p:xfrm>
        <a:graphic>
          <a:graphicData uri="http://schemas.openxmlformats.org/drawingml/2006/table">
            <a:tbl>
              <a:tblPr/>
              <a:tblGrid>
                <a:gridCol w="533173"/>
                <a:gridCol w="533173"/>
                <a:gridCol w="533173"/>
                <a:gridCol w="533173"/>
                <a:gridCol w="533173"/>
                <a:gridCol w="533173"/>
                <a:gridCol w="533173"/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" name="Text Box 68"/>
          <p:cNvSpPr txBox="1">
            <a:spLocks noChangeArrowheads="1"/>
          </p:cNvSpPr>
          <p:nvPr/>
        </p:nvSpPr>
        <p:spPr bwMode="auto">
          <a:xfrm>
            <a:off x="4010023" y="2854068"/>
            <a:ext cx="925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latin typeface="Arial" charset="0"/>
              </a:rPr>
              <a:t>flag:</a:t>
            </a:r>
            <a:endParaRPr lang="en-US" sz="2400" dirty="0">
              <a:latin typeface="Arial" charset="0"/>
            </a:endParaRPr>
          </a:p>
        </p:txBody>
      </p:sp>
      <p:sp>
        <p:nvSpPr>
          <p:cNvPr id="84" name="Line 66"/>
          <p:cNvSpPr>
            <a:spLocks noChangeShapeType="1"/>
          </p:cNvSpPr>
          <p:nvPr/>
        </p:nvSpPr>
        <p:spPr bwMode="auto">
          <a:xfrm flipV="1">
            <a:off x="7852381" y="3403345"/>
            <a:ext cx="1258888" cy="7016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Text Box 69"/>
          <p:cNvSpPr txBox="1">
            <a:spLocks noChangeArrowheads="1"/>
          </p:cNvSpPr>
          <p:nvPr/>
        </p:nvSpPr>
        <p:spPr bwMode="auto">
          <a:xfrm>
            <a:off x="990600" y="5270179"/>
            <a:ext cx="7555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rgbClr val="FC0128"/>
                </a:solidFill>
                <a:latin typeface="Arial" charset="0"/>
              </a:rPr>
              <a:t>The usual CSR data structure, plus segment flags!</a:t>
            </a:r>
            <a:endParaRPr lang="en-US" sz="2400" dirty="0">
              <a:solidFill>
                <a:srgbClr val="FC0128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BF6DDDF-81E4-C248-9D4A-4677BE50566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807243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Multiplying n-by-n matrices in O(log n)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984407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For all (1 &lt;= 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 &lt;= n)    P(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) = A(</a:t>
            </a:r>
            <a:r>
              <a:rPr lang="en-US" dirty="0" err="1">
                <a:latin typeface="Arial" charset="0"/>
              </a:rPr>
              <a:t>i,k</a:t>
            </a:r>
            <a:r>
              <a:rPr lang="en-US" dirty="0">
                <a:latin typeface="Arial" charset="0"/>
              </a:rPr>
              <a:t>) * B(</a:t>
            </a:r>
            <a:r>
              <a:rPr lang="en-US" dirty="0" err="1">
                <a:latin typeface="Arial" charset="0"/>
              </a:rPr>
              <a:t>k,j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</a:rPr>
              <a:t>span = 1, work = n</a:t>
            </a:r>
            <a:r>
              <a:rPr lang="en-US" baseline="30000" dirty="0" smtClean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For all (1 &lt;= </a:t>
            </a:r>
            <a:r>
              <a:rPr lang="en-US" dirty="0" err="1" smtClean="0">
                <a:latin typeface="Arial" charset="0"/>
              </a:rPr>
              <a:t>i,j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&lt;= n)      C(</a:t>
            </a:r>
            <a:r>
              <a:rPr lang="en-US" dirty="0" err="1">
                <a:latin typeface="Arial" charset="0"/>
              </a:rPr>
              <a:t>i,j</a:t>
            </a:r>
            <a:r>
              <a:rPr lang="en-US" dirty="0">
                <a:latin typeface="Arial" charset="0"/>
              </a:rPr>
              <a:t>) = </a:t>
            </a:r>
            <a:r>
              <a:rPr lang="en-US" sz="2800" b="1" dirty="0">
                <a:latin typeface="Symbol" charset="0"/>
              </a:rPr>
              <a:t>S </a:t>
            </a:r>
            <a:r>
              <a:rPr lang="en-US" dirty="0">
                <a:latin typeface="Arial" charset="0"/>
              </a:rPr>
              <a:t>P(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dirty="0"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pan = </a:t>
            </a:r>
            <a:r>
              <a:rPr lang="en-US" dirty="0">
                <a:latin typeface="Arial" charset="0"/>
              </a:rPr>
              <a:t>O(log n</a:t>
            </a:r>
            <a:r>
              <a:rPr lang="en-US" dirty="0" smtClean="0">
                <a:latin typeface="Arial" charset="0"/>
              </a:rPr>
              <a:t>), work = n</a:t>
            </a:r>
            <a:r>
              <a:rPr lang="en-US" baseline="30000" dirty="0" smtClean="0">
                <a:latin typeface="Arial" charset="0"/>
              </a:rPr>
              <a:t>3</a:t>
            </a:r>
            <a:r>
              <a:rPr lang="en-US" dirty="0" smtClean="0">
                <a:latin typeface="Arial" charset="0"/>
              </a:rPr>
              <a:t> using </a:t>
            </a:r>
            <a:r>
              <a:rPr lang="en-US" dirty="0"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tree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Parallel Vector Operations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914400"/>
            <a:ext cx="8610600" cy="4506362"/>
          </a:xfrm>
        </p:spPr>
        <p:txBody>
          <a:bodyPr/>
          <a:lstStyle/>
          <a:p>
            <a:endParaRPr lang="en-US" sz="1000" dirty="0">
              <a:latin typeface="Arial" charset="0"/>
            </a:endParaRPr>
          </a:p>
          <a:p>
            <a:endParaRPr lang="en-US" sz="1000" dirty="0">
              <a:latin typeface="Arial" charset="0"/>
            </a:endParaRPr>
          </a:p>
          <a:p>
            <a:endParaRPr lang="en-US" sz="1000" dirty="0">
              <a:latin typeface="Arial" charset="0"/>
            </a:endParaRPr>
          </a:p>
          <a:p>
            <a:r>
              <a:rPr lang="en-US" sz="2800" dirty="0" smtClean="0">
                <a:solidFill>
                  <a:schemeClr val="hlink"/>
                </a:solidFill>
                <a:latin typeface="Arial" charset="0"/>
              </a:rPr>
              <a:t>Vector add:  </a:t>
            </a:r>
            <a:r>
              <a:rPr lang="en-US" sz="2800" dirty="0" smtClean="0">
                <a:latin typeface="Arial" charset="0"/>
              </a:rPr>
              <a:t>z </a:t>
            </a:r>
            <a:r>
              <a:rPr lang="en-US" sz="2800" dirty="0">
                <a:latin typeface="Arial" charset="0"/>
              </a:rPr>
              <a:t>= x + y 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mbarrassingly parallel if vectors are aligned; span = 1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/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hlink"/>
                </a:solidFill>
                <a:latin typeface="Arial" charset="0"/>
              </a:rPr>
              <a:t>DAXPY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</a:t>
            </a:r>
            <a:r>
              <a:rPr lang="en-US" sz="2800" dirty="0">
                <a:latin typeface="Arial" charset="0"/>
              </a:rPr>
              <a:t>v = α*v + β*w   </a:t>
            </a:r>
            <a:r>
              <a:rPr lang="en-US" dirty="0">
                <a:latin typeface="Arial" charset="0"/>
              </a:rPr>
              <a:t>(vectors v, w; scalar α, β)</a:t>
            </a:r>
            <a:endParaRPr lang="en-US" sz="1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Arial" charset="0"/>
              </a:rPr>
              <a:t>Broadcast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α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&amp;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β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, then </a:t>
            </a: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pointwise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vector +;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latin typeface="Arial" charset="0"/>
              </a:rPr>
              <a:t>α = </a:t>
            </a:r>
            <a:r>
              <a:rPr lang="en-US" sz="2800" dirty="0" err="1">
                <a:latin typeface="Arial" charset="0"/>
              </a:rPr>
              <a:t>v</a:t>
            </a:r>
            <a:r>
              <a:rPr lang="en-US" sz="2800" b="1" baseline="30000" dirty="0" err="1">
                <a:latin typeface="Arial" charset="0"/>
              </a:rPr>
              <a:t>T</a:t>
            </a:r>
            <a:r>
              <a:rPr lang="en-US" sz="2800" dirty="0">
                <a:latin typeface="Arial" charset="0"/>
              </a:rPr>
              <a:t>*w          </a:t>
            </a:r>
            <a:r>
              <a:rPr lang="en-US" dirty="0">
                <a:latin typeface="Arial" charset="0"/>
              </a:rPr>
              <a:t>(vectors v, w; scalar 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Pointwise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vector *, then </a:t>
            </a: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sum </a:t>
            </a:r>
            <a:r>
              <a:rPr lang="en-US" sz="2200" dirty="0">
                <a:solidFill>
                  <a:srgbClr val="FF0000"/>
                </a:solidFill>
                <a:latin typeface="Arial" charset="0"/>
              </a:rPr>
              <a:t>reduction</a:t>
            </a: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; span = log n</a:t>
            </a:r>
          </a:p>
          <a:p>
            <a:pPr lvl="1"/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70A859D-E6D1-514B-AE46-3FF8E5DA004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89950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Inverting dense n-by-n matrices in O(log</a:t>
            </a:r>
            <a:r>
              <a:rPr lang="en-US" baseline="30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 n)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01000" cy="546200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Lemma 1: </a:t>
            </a:r>
            <a:r>
              <a:rPr lang="en-US" dirty="0" err="1">
                <a:latin typeface="Arial" charset="0"/>
              </a:rPr>
              <a:t>Cayley</a:t>
            </a:r>
            <a:r>
              <a:rPr lang="en-US" dirty="0">
                <a:latin typeface="Arial" charset="0"/>
              </a:rPr>
              <a:t>-Hamilton Theorem</a:t>
            </a:r>
          </a:p>
          <a:p>
            <a:pPr lvl="1"/>
            <a:r>
              <a:rPr lang="en-US" dirty="0">
                <a:latin typeface="Arial" charset="0"/>
              </a:rPr>
              <a:t>expression for A</a:t>
            </a:r>
            <a:r>
              <a:rPr lang="en-US" baseline="30000" dirty="0">
                <a:latin typeface="Arial" charset="0"/>
              </a:rPr>
              <a:t>-1</a:t>
            </a:r>
            <a:r>
              <a:rPr lang="en-US" dirty="0">
                <a:latin typeface="Arial" charset="0"/>
              </a:rPr>
              <a:t> via characteristic polynomial in A</a:t>
            </a:r>
          </a:p>
          <a:p>
            <a:r>
              <a:rPr lang="en-US" dirty="0">
                <a:latin typeface="Arial" charset="0"/>
              </a:rPr>
              <a:t>Lemma 2: Newton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Identities</a:t>
            </a:r>
          </a:p>
          <a:p>
            <a:pPr lvl="1"/>
            <a:r>
              <a:rPr lang="en-US" dirty="0">
                <a:latin typeface="Arial" charset="0"/>
              </a:rPr>
              <a:t>Triangular system of equations for coefficients of characteristic polynomial</a:t>
            </a:r>
          </a:p>
          <a:p>
            <a:r>
              <a:rPr lang="en-US" dirty="0">
                <a:latin typeface="Arial" charset="0"/>
              </a:rPr>
              <a:t>Lemma 3: trace(</a:t>
            </a:r>
            <a:r>
              <a:rPr lang="en-US" dirty="0" err="1">
                <a:latin typeface="Arial" charset="0"/>
              </a:rPr>
              <a:t>A</a:t>
            </a:r>
            <a:r>
              <a:rPr lang="en-US" baseline="50000" dirty="0" err="1">
                <a:latin typeface="Arial" charset="0"/>
              </a:rPr>
              <a:t>k</a:t>
            </a:r>
            <a:r>
              <a:rPr lang="en-US" dirty="0">
                <a:latin typeface="Arial" charset="0"/>
              </a:rPr>
              <a:t>)  =  </a:t>
            </a:r>
            <a:r>
              <a:rPr lang="en-US" dirty="0">
                <a:latin typeface="Symbol" charset="0"/>
              </a:rPr>
              <a:t>S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 </a:t>
            </a:r>
            <a:r>
              <a:rPr lang="en-US" dirty="0" err="1" smtClean="0">
                <a:latin typeface="Arial" charset="0"/>
              </a:rPr>
              <a:t>A</a:t>
            </a:r>
            <a:r>
              <a:rPr lang="en-US" baseline="50000" dirty="0" err="1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[</a:t>
            </a:r>
            <a:r>
              <a:rPr lang="en-US" dirty="0" err="1">
                <a:latin typeface="Arial" charset="0"/>
              </a:rPr>
              <a:t>i,i</a:t>
            </a:r>
            <a:r>
              <a:rPr lang="en-US" dirty="0">
                <a:latin typeface="Arial" charset="0"/>
              </a:rPr>
              <a:t>]  = 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Symbol" charset="0"/>
              </a:rPr>
              <a:t>S  </a:t>
            </a:r>
            <a:r>
              <a:rPr lang="en-US" dirty="0">
                <a:latin typeface="Arial" charset="0"/>
              </a:rPr>
              <a:t>[</a:t>
            </a:r>
            <a:r>
              <a:rPr lang="en-US" dirty="0">
                <a:latin typeface="Symbol" charset="0"/>
              </a:rPr>
              <a:t>l</a:t>
            </a:r>
            <a:r>
              <a:rPr lang="en-US" sz="3600" baseline="-26000" dirty="0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(A)]</a:t>
            </a:r>
            <a:r>
              <a:rPr lang="en-US" baseline="50000" dirty="0">
                <a:latin typeface="Arial" charset="0"/>
              </a:rPr>
              <a:t>k</a:t>
            </a:r>
          </a:p>
          <a:p>
            <a:r>
              <a:rPr lang="en-US" dirty="0" err="1">
                <a:latin typeface="Arial" charset="0"/>
              </a:rPr>
              <a:t>Csanky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Algorithm (1976)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Completely numerically unstable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3962400" y="3293269"/>
            <a:ext cx="51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=1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3962400" y="2926556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n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5638800" y="3383756"/>
            <a:ext cx="50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=1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5655966" y="2834221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n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1143000" y="3962400"/>
            <a:ext cx="6980238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1) Compute the powers A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, A</a:t>
            </a:r>
            <a:r>
              <a:rPr lang="en-US" sz="1600" baseline="300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, …,A</a:t>
            </a:r>
            <a:r>
              <a:rPr lang="en-US" sz="1600" baseline="30000" dirty="0">
                <a:solidFill>
                  <a:schemeClr val="tx1"/>
                </a:solidFill>
              </a:rPr>
              <a:t>n-1</a:t>
            </a:r>
            <a:r>
              <a:rPr lang="en-US" sz="1600" dirty="0">
                <a:solidFill>
                  <a:schemeClr val="tx1"/>
                </a:solidFill>
              </a:rPr>
              <a:t> by parallel prefix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2) Compute the traces 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baseline="-25000" dirty="0" err="1">
                <a:solidFill>
                  <a:schemeClr val="tx1"/>
                </a:solidFill>
              </a:rPr>
              <a:t>k</a:t>
            </a:r>
            <a:r>
              <a:rPr lang="en-US" sz="1600" dirty="0">
                <a:solidFill>
                  <a:schemeClr val="tx1"/>
                </a:solidFill>
              </a:rPr>
              <a:t> = trace(</a:t>
            </a:r>
            <a:r>
              <a:rPr lang="en-US" sz="1600" dirty="0" err="1">
                <a:solidFill>
                  <a:schemeClr val="tx1"/>
                </a:solidFill>
              </a:rPr>
              <a:t>A</a:t>
            </a:r>
            <a:r>
              <a:rPr lang="en-US" sz="1600" baseline="30000" dirty="0" err="1">
                <a:solidFill>
                  <a:schemeClr val="tx1"/>
                </a:solidFill>
              </a:rPr>
              <a:t>k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3) Solve Newton identities for coefficients of characteristic polynomial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4) Evaluate A</a:t>
            </a:r>
            <a:r>
              <a:rPr lang="en-US" sz="1600" baseline="30000" dirty="0">
                <a:solidFill>
                  <a:schemeClr val="tx1"/>
                </a:solidFill>
              </a:rPr>
              <a:t>-1</a:t>
            </a:r>
            <a:r>
              <a:rPr lang="en-US" sz="1600" dirty="0">
                <a:solidFill>
                  <a:schemeClr val="tx1"/>
                </a:solidFill>
              </a:rPr>
              <a:t> using </a:t>
            </a:r>
            <a:r>
              <a:rPr lang="en-US" sz="1600" dirty="0" err="1">
                <a:solidFill>
                  <a:schemeClr val="tx1"/>
                </a:solidFill>
              </a:rPr>
              <a:t>Cayley</a:t>
            </a:r>
            <a:r>
              <a:rPr lang="en-US" sz="1600" dirty="0">
                <a:solidFill>
                  <a:schemeClr val="tx1"/>
                </a:solidFill>
              </a:rPr>
              <a:t>-Hamilton Theorem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 n)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E7D0471-DB3F-444F-A5AD-938C1B28EFF1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19975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Evaluating arbitrary expressions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324850" cy="5185009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Let E be an arbitrary expression formed from +, -, *, /, parentheses, and n variables, where each appearance of each variable is counted separately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Can think of E as arbitrary expression tree with n leaves (the variables) and internal nodes </a:t>
            </a:r>
            <a:r>
              <a:rPr lang="en-US" dirty="0" err="1">
                <a:latin typeface="Arial" charset="0"/>
              </a:rPr>
              <a:t>labelled</a:t>
            </a:r>
            <a:r>
              <a:rPr lang="en-US" dirty="0">
                <a:latin typeface="Arial" charset="0"/>
              </a:rPr>
              <a:t> by +, -, * and /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Theorem (Brent): E can be evaluated </a:t>
            </a:r>
            <a:r>
              <a:rPr lang="en-US" dirty="0" smtClean="0">
                <a:latin typeface="Arial" charset="0"/>
              </a:rPr>
              <a:t>with O</a:t>
            </a:r>
            <a:r>
              <a:rPr lang="en-US" dirty="0">
                <a:latin typeface="Arial" charset="0"/>
              </a:rPr>
              <a:t>(log n) </a:t>
            </a:r>
            <a:r>
              <a:rPr lang="en-US" dirty="0" smtClean="0">
                <a:latin typeface="Arial" charset="0"/>
              </a:rPr>
              <a:t>span, 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if we reorganize it using laws of </a:t>
            </a:r>
            <a:r>
              <a:rPr lang="en-US" dirty="0" err="1">
                <a:latin typeface="Arial" charset="0"/>
              </a:rPr>
              <a:t>commutativity</a:t>
            </a:r>
            <a:r>
              <a:rPr lang="en-US" dirty="0">
                <a:latin typeface="Arial" charset="0"/>
              </a:rPr>
              <a:t>, associativity and </a:t>
            </a:r>
            <a:r>
              <a:rPr lang="en-US" dirty="0" err="1">
                <a:latin typeface="Arial" charset="0"/>
              </a:rPr>
              <a:t>distributivity</a:t>
            </a:r>
            <a:endParaRPr lang="en-US" dirty="0">
              <a:latin typeface="Arial" charset="0"/>
            </a:endParaRP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Sketch of (modern) proof: evaluate expression tree E greedily by</a:t>
            </a:r>
          </a:p>
          <a:p>
            <a:pPr lvl="1"/>
            <a:r>
              <a:rPr lang="en-US" dirty="0">
                <a:latin typeface="Arial" charset="0"/>
              </a:rPr>
              <a:t>collapsing all leaves into their parents at each time step</a:t>
            </a:r>
          </a:p>
          <a:p>
            <a:pPr lvl="1"/>
            <a:r>
              <a:rPr lang="en-US" dirty="0">
                <a:latin typeface="Arial" charset="0"/>
              </a:rPr>
              <a:t>evaluating all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chains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E with parallel prefix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CC8218E-2588-FF49-9ACC-B9C353E89B4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716962" cy="4114800"/>
          </a:xfrm>
          <a:noFill/>
        </p:spPr>
        <p:txBody>
          <a:bodyPr lIns="90488" tIns="44450" rIns="90488" bIns="44450"/>
          <a:lstStyle/>
          <a:p>
            <a:pPr marL="285750" indent="-285750"/>
            <a:r>
              <a:rPr lang="en-US" sz="2800" b="1" dirty="0">
                <a:latin typeface="Arial" charset="0"/>
              </a:rPr>
              <a:t>The log</a:t>
            </a:r>
            <a:r>
              <a:rPr lang="en-US" sz="2800" b="1" baseline="-25000" dirty="0">
                <a:latin typeface="Arial" charset="0"/>
              </a:rPr>
              <a:t>2 </a:t>
            </a:r>
            <a:r>
              <a:rPr lang="en-US" sz="2800" b="1" dirty="0">
                <a:latin typeface="Arial" charset="0"/>
              </a:rPr>
              <a:t>n </a:t>
            </a:r>
            <a:r>
              <a:rPr lang="en-US" sz="2800" b="1" dirty="0" smtClean="0">
                <a:latin typeface="Arial" charset="0"/>
              </a:rPr>
              <a:t>span is </a:t>
            </a:r>
            <a:r>
              <a:rPr lang="en-US" sz="2800" b="1" dirty="0">
                <a:solidFill>
                  <a:srgbClr val="006600"/>
                </a:solidFill>
                <a:latin typeface="Arial" charset="0"/>
              </a:rPr>
              <a:t>not </a:t>
            </a:r>
            <a:r>
              <a:rPr lang="en-US" sz="2800" b="1" dirty="0">
                <a:latin typeface="Arial" charset="0"/>
              </a:rPr>
              <a:t>the main reason for the usefulness of parallel prefix.  </a:t>
            </a:r>
          </a:p>
          <a:p>
            <a:pPr marL="285750" indent="-285750"/>
            <a:endParaRPr lang="en-US" sz="2800" b="1" dirty="0">
              <a:latin typeface="Arial" charset="0"/>
            </a:endParaRPr>
          </a:p>
          <a:p>
            <a:pPr marL="285750" indent="-285750"/>
            <a:r>
              <a:rPr lang="en-US" sz="2800" b="1" dirty="0">
                <a:latin typeface="Arial" charset="0"/>
              </a:rPr>
              <a:t>Say n = 1000000p </a:t>
            </a:r>
            <a:r>
              <a:rPr lang="en-US" sz="2800" dirty="0">
                <a:latin typeface="Arial" charset="0"/>
              </a:rPr>
              <a:t>(1000000 summands per processor)</a:t>
            </a:r>
          </a:p>
          <a:p>
            <a:pPr lvl="1" indent="-228600"/>
            <a:r>
              <a:rPr lang="en-US" dirty="0">
                <a:latin typeface="Arial" charset="0"/>
              </a:rPr>
              <a:t>Cost = (2000000 adds) + (log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P message </a:t>
            </a:r>
            <a:r>
              <a:rPr lang="en-US" dirty="0" err="1">
                <a:latin typeface="Arial" charset="0"/>
              </a:rPr>
              <a:t>passings</a:t>
            </a:r>
            <a:r>
              <a:rPr lang="en-US" dirty="0">
                <a:latin typeface="Arial" charset="0"/>
              </a:rPr>
              <a:t>)</a:t>
            </a:r>
          </a:p>
          <a:p>
            <a:pPr marL="285750" indent="-285750"/>
            <a:endParaRPr lang="en-US" dirty="0">
              <a:latin typeface="Arial" charset="0"/>
            </a:endParaRPr>
          </a:p>
          <a:p>
            <a:pPr marL="285750" indent="-285750">
              <a:buFontTx/>
              <a:buNone/>
            </a:pPr>
            <a:r>
              <a:rPr lang="en-US" sz="2800" dirty="0">
                <a:latin typeface="Arial" charset="0"/>
              </a:rPr>
              <a:t>     </a:t>
            </a:r>
            <a:r>
              <a:rPr lang="en-US" sz="2800" dirty="0">
                <a:solidFill>
                  <a:srgbClr val="006600"/>
                </a:solidFill>
                <a:latin typeface="Arial" charset="0"/>
              </a:rPr>
              <a:t>fast &amp; </a:t>
            </a:r>
            <a:r>
              <a:rPr lang="en-US" sz="2800" dirty="0" err="1">
                <a:solidFill>
                  <a:srgbClr val="006600"/>
                </a:solidFill>
                <a:latin typeface="Arial" charset="0"/>
              </a:rPr>
              <a:t>embarassingly</a:t>
            </a:r>
            <a:r>
              <a:rPr lang="en-US" sz="2800" dirty="0">
                <a:solidFill>
                  <a:srgbClr val="006600"/>
                </a:solidFill>
                <a:latin typeface="Arial" charset="0"/>
              </a:rPr>
              <a:t> parallel</a:t>
            </a:r>
          </a:p>
          <a:p>
            <a:pPr marL="285750" indent="-285750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 (2000000 local adds are serial for each processor, of course)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title"/>
          </p:nvPr>
        </p:nvSpPr>
        <p:spPr>
          <a:xfrm>
            <a:off x="593725" y="212725"/>
            <a:ext cx="7483475" cy="549275"/>
          </a:xfrm>
          <a:noFill/>
        </p:spPr>
        <p:txBody>
          <a:bodyPr lIns="90488" tIns="44450" rIns="90488" bIns="44450" anchor="ctr"/>
          <a:lstStyle/>
          <a:p>
            <a:r>
              <a:rPr lang="en-US">
                <a:latin typeface="Arial" charset="0"/>
              </a:rPr>
              <a:t>The myth of log n</a:t>
            </a: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3019425" y="3886200"/>
            <a:ext cx="0" cy="396875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2057400" y="3429000"/>
            <a:ext cx="2289175" cy="4572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B677563-B8B2-E644-8F27-B01EEFF7F84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6254750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Summary of tree algorithms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14400"/>
            <a:ext cx="8712200" cy="504348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Lots of problems can be done quickly - in theory - using trees</a:t>
            </a:r>
          </a:p>
          <a:p>
            <a:r>
              <a:rPr lang="en-US" dirty="0">
                <a:latin typeface="Arial" charset="0"/>
              </a:rPr>
              <a:t>Some algorithms are widely used</a:t>
            </a:r>
          </a:p>
          <a:p>
            <a:pPr lvl="1"/>
            <a:r>
              <a:rPr lang="en-US" dirty="0">
                <a:latin typeface="Arial" charset="0"/>
              </a:rPr>
              <a:t>broadcasts, reductions, parallel prefix</a:t>
            </a:r>
          </a:p>
          <a:p>
            <a:pPr lvl="1"/>
            <a:r>
              <a:rPr lang="en-US" dirty="0">
                <a:latin typeface="Arial" charset="0"/>
              </a:rPr>
              <a:t>carry look ahead addition</a:t>
            </a:r>
          </a:p>
          <a:p>
            <a:r>
              <a:rPr lang="en-US" dirty="0">
                <a:latin typeface="Arial" charset="0"/>
              </a:rPr>
              <a:t>Some are of theoretical interest only</a:t>
            </a:r>
          </a:p>
          <a:p>
            <a:pPr lvl="1"/>
            <a:r>
              <a:rPr lang="en-US" dirty="0" err="1">
                <a:latin typeface="Arial" charset="0"/>
              </a:rPr>
              <a:t>Csanky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method for matrix inversion</a:t>
            </a:r>
          </a:p>
          <a:p>
            <a:pPr lvl="1"/>
            <a:r>
              <a:rPr lang="en-US" dirty="0">
                <a:latin typeface="Arial" charset="0"/>
              </a:rPr>
              <a:t>Solving </a:t>
            </a:r>
            <a:r>
              <a:rPr lang="en-US" dirty="0" err="1">
                <a:latin typeface="Arial" charset="0"/>
              </a:rPr>
              <a:t>tridiagonal</a:t>
            </a:r>
            <a:r>
              <a:rPr lang="en-US" dirty="0">
                <a:latin typeface="Arial" charset="0"/>
              </a:rPr>
              <a:t> linear systems (without pivoting)</a:t>
            </a:r>
          </a:p>
          <a:p>
            <a:pPr lvl="1"/>
            <a:r>
              <a:rPr lang="en-US" dirty="0">
                <a:latin typeface="Arial" charset="0"/>
              </a:rPr>
              <a:t>Both numerically unstable</a:t>
            </a:r>
          </a:p>
          <a:p>
            <a:pPr lvl="1"/>
            <a:r>
              <a:rPr lang="en-US" dirty="0" err="1">
                <a:latin typeface="Arial" charset="0"/>
              </a:rPr>
              <a:t>Csanky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does too much work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Embedded in various systems</a:t>
            </a:r>
          </a:p>
          <a:p>
            <a:pPr lvl="1"/>
            <a:r>
              <a:rPr lang="en-US" dirty="0">
                <a:latin typeface="Arial" charset="0"/>
              </a:rPr>
              <a:t>CM-5 hardware control network</a:t>
            </a:r>
          </a:p>
          <a:p>
            <a:pPr lvl="1"/>
            <a:r>
              <a:rPr lang="en-US" dirty="0">
                <a:latin typeface="Arial" charset="0"/>
              </a:rPr>
              <a:t>MPI, UPC, Titanium, NESL, other languages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Broadcast and reduction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908050"/>
            <a:ext cx="7927975" cy="318138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Arial" charset="0"/>
              </a:rPr>
              <a:t>Broadcast</a:t>
            </a:r>
            <a:r>
              <a:rPr lang="en-US" dirty="0">
                <a:latin typeface="Arial" charset="0"/>
              </a:rPr>
              <a:t> of 1 value to p processors </a:t>
            </a:r>
            <a:r>
              <a:rPr lang="en-US" dirty="0" smtClean="0">
                <a:latin typeface="Arial" charset="0"/>
              </a:rPr>
              <a:t>with log </a:t>
            </a:r>
            <a:r>
              <a:rPr lang="en-US" dirty="0">
                <a:latin typeface="Arial" charset="0"/>
              </a:rPr>
              <a:t>p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sz="12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dirty="0">
                <a:solidFill>
                  <a:schemeClr val="accent1"/>
                </a:solidFill>
                <a:latin typeface="Arial" charset="0"/>
              </a:rPr>
              <a:t>Reduction</a:t>
            </a:r>
            <a:r>
              <a:rPr lang="en-US" dirty="0">
                <a:latin typeface="Arial" charset="0"/>
              </a:rPr>
              <a:t> of p values to 1 </a:t>
            </a:r>
            <a:r>
              <a:rPr lang="en-US" dirty="0" smtClean="0">
                <a:latin typeface="Arial" charset="0"/>
              </a:rPr>
              <a:t>with log </a:t>
            </a:r>
            <a:r>
              <a:rPr lang="en-US" dirty="0">
                <a:latin typeface="Arial" charset="0"/>
              </a:rPr>
              <a:t>p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Uses associativity of +</a:t>
            </a:r>
            <a:r>
              <a:rPr lang="en-US" dirty="0">
                <a:latin typeface="Arial" charset="0"/>
              </a:rPr>
              <a:t>, *, min, max, etc.</a:t>
            </a: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 flipH="1">
            <a:off x="3548063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971925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 flipH="1">
            <a:off x="4141788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 flipH="1">
            <a:off x="3294063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H="1">
            <a:off x="3971925" y="2514600"/>
            <a:ext cx="169863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>
            <a:off x="4311650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>
            <a:off x="3548063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4141788" y="2514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13"/>
          <p:cNvGrpSpPr>
            <a:grpSpLocks/>
          </p:cNvGrpSpPr>
          <p:nvPr/>
        </p:nvGrpSpPr>
        <p:grpSpPr bwMode="auto">
          <a:xfrm>
            <a:off x="3548063" y="2514600"/>
            <a:ext cx="339725" cy="381000"/>
            <a:chOff x="1872" y="1488"/>
            <a:chExt cx="192" cy="240"/>
          </a:xfrm>
        </p:grpSpPr>
        <p:sp>
          <p:nvSpPr>
            <p:cNvPr id="6187" name="Line 14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Line 15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7" name="Group 16"/>
          <p:cNvGrpSpPr>
            <a:grpSpLocks/>
          </p:cNvGrpSpPr>
          <p:nvPr/>
        </p:nvGrpSpPr>
        <p:grpSpPr bwMode="auto">
          <a:xfrm>
            <a:off x="3124200" y="2514600"/>
            <a:ext cx="339725" cy="381000"/>
            <a:chOff x="1872" y="1488"/>
            <a:chExt cx="192" cy="240"/>
          </a:xfrm>
        </p:grpSpPr>
        <p:sp>
          <p:nvSpPr>
            <p:cNvPr id="6185" name="Line 17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Line 18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8" name="Group 19"/>
          <p:cNvGrpSpPr>
            <a:grpSpLocks/>
          </p:cNvGrpSpPr>
          <p:nvPr/>
        </p:nvGrpSpPr>
        <p:grpSpPr bwMode="auto">
          <a:xfrm>
            <a:off x="4395788" y="2514600"/>
            <a:ext cx="339725" cy="381000"/>
            <a:chOff x="1872" y="1488"/>
            <a:chExt cx="192" cy="240"/>
          </a:xfrm>
        </p:grpSpPr>
        <p:sp>
          <p:nvSpPr>
            <p:cNvPr id="6183" name="Line 20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Line 21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9" name="Oval 22"/>
          <p:cNvSpPr>
            <a:spLocks noChangeArrowheads="1"/>
          </p:cNvSpPr>
          <p:nvPr/>
        </p:nvSpPr>
        <p:spPr bwMode="auto">
          <a:xfrm>
            <a:off x="3802063" y="1447800"/>
            <a:ext cx="339725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α</a:t>
            </a:r>
          </a:p>
        </p:txBody>
      </p:sp>
      <p:sp>
        <p:nvSpPr>
          <p:cNvPr id="6160" name="Line 24"/>
          <p:cNvSpPr>
            <a:spLocks noChangeShapeType="1"/>
          </p:cNvSpPr>
          <p:nvPr/>
        </p:nvSpPr>
        <p:spPr bwMode="auto">
          <a:xfrm rot="10856475" flipH="1">
            <a:off x="4006850" y="5319713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25"/>
          <p:cNvSpPr>
            <a:spLocks noChangeShapeType="1"/>
          </p:cNvSpPr>
          <p:nvPr/>
        </p:nvSpPr>
        <p:spPr bwMode="auto">
          <a:xfrm rot="-10743525">
            <a:off x="3625850" y="5314950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26"/>
          <p:cNvSpPr>
            <a:spLocks noChangeArrowheads="1"/>
          </p:cNvSpPr>
          <p:nvPr/>
        </p:nvSpPr>
        <p:spPr bwMode="auto">
          <a:xfrm rot="-10743525">
            <a:off x="3784600" y="5699125"/>
            <a:ext cx="317500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6163" name="Text Box 28"/>
          <p:cNvSpPr txBox="1">
            <a:spLocks noChangeArrowheads="1"/>
          </p:cNvSpPr>
          <p:nvPr/>
        </p:nvSpPr>
        <p:spPr bwMode="auto">
          <a:xfrm>
            <a:off x="3022600" y="4251325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Helvetica" charset="0"/>
              </a:rPr>
              <a:t>  1   3  1  0  4 -6 3   2</a:t>
            </a:r>
          </a:p>
        </p:txBody>
      </p:sp>
      <p:grpSp>
        <p:nvGrpSpPr>
          <p:cNvPr id="6164" name="Group 29"/>
          <p:cNvGrpSpPr>
            <a:grpSpLocks/>
          </p:cNvGrpSpPr>
          <p:nvPr/>
        </p:nvGrpSpPr>
        <p:grpSpPr bwMode="auto">
          <a:xfrm>
            <a:off x="3257550" y="4545013"/>
            <a:ext cx="315913" cy="382587"/>
            <a:chOff x="2068" y="2297"/>
            <a:chExt cx="199" cy="241"/>
          </a:xfrm>
        </p:grpSpPr>
        <p:sp>
          <p:nvSpPr>
            <p:cNvPr id="6181" name="Line 30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Line 31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5" name="Group 32"/>
          <p:cNvGrpSpPr>
            <a:grpSpLocks/>
          </p:cNvGrpSpPr>
          <p:nvPr/>
        </p:nvGrpSpPr>
        <p:grpSpPr bwMode="auto">
          <a:xfrm>
            <a:off x="3632200" y="4556125"/>
            <a:ext cx="315913" cy="382588"/>
            <a:chOff x="2068" y="2297"/>
            <a:chExt cx="199" cy="241"/>
          </a:xfrm>
        </p:grpSpPr>
        <p:sp>
          <p:nvSpPr>
            <p:cNvPr id="6179" name="Line 33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Line 34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6" name="Group 35"/>
          <p:cNvGrpSpPr>
            <a:grpSpLocks/>
          </p:cNvGrpSpPr>
          <p:nvPr/>
        </p:nvGrpSpPr>
        <p:grpSpPr bwMode="auto">
          <a:xfrm>
            <a:off x="4013200" y="4556125"/>
            <a:ext cx="315913" cy="382588"/>
            <a:chOff x="2068" y="2297"/>
            <a:chExt cx="199" cy="241"/>
          </a:xfrm>
        </p:grpSpPr>
        <p:sp>
          <p:nvSpPr>
            <p:cNvPr id="6177" name="Line 36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Line 37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7" name="Group 38"/>
          <p:cNvGrpSpPr>
            <a:grpSpLocks/>
          </p:cNvGrpSpPr>
          <p:nvPr/>
        </p:nvGrpSpPr>
        <p:grpSpPr bwMode="auto">
          <a:xfrm>
            <a:off x="4394200" y="4556125"/>
            <a:ext cx="315913" cy="382588"/>
            <a:chOff x="2068" y="2297"/>
            <a:chExt cx="199" cy="241"/>
          </a:xfrm>
        </p:grpSpPr>
        <p:sp>
          <p:nvSpPr>
            <p:cNvPr id="6175" name="Line 39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Line 40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8" name="Group 41"/>
          <p:cNvGrpSpPr>
            <a:grpSpLocks/>
          </p:cNvGrpSpPr>
          <p:nvPr/>
        </p:nvGrpSpPr>
        <p:grpSpPr bwMode="auto">
          <a:xfrm>
            <a:off x="3403600" y="4929188"/>
            <a:ext cx="387350" cy="384175"/>
            <a:chOff x="2160" y="2539"/>
            <a:chExt cx="244" cy="242"/>
          </a:xfrm>
        </p:grpSpPr>
        <p:sp>
          <p:nvSpPr>
            <p:cNvPr id="6173" name="Line 42"/>
            <p:cNvSpPr>
              <a:spLocks noChangeShapeType="1"/>
            </p:cNvSpPr>
            <p:nvPr/>
          </p:nvSpPr>
          <p:spPr bwMode="auto">
            <a:xfrm rot="10856475" flipH="1">
              <a:off x="2304" y="2541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Line 43"/>
            <p:cNvSpPr>
              <a:spLocks noChangeShapeType="1"/>
            </p:cNvSpPr>
            <p:nvPr/>
          </p:nvSpPr>
          <p:spPr bwMode="auto">
            <a:xfrm rot="-10743525">
              <a:off x="2160" y="2539"/>
              <a:ext cx="15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9" name="Line 44"/>
          <p:cNvSpPr>
            <a:spLocks noChangeShapeType="1"/>
          </p:cNvSpPr>
          <p:nvPr/>
        </p:nvSpPr>
        <p:spPr bwMode="auto">
          <a:xfrm rot="10856475" flipH="1">
            <a:off x="4318000" y="4937125"/>
            <a:ext cx="228600" cy="38417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45"/>
          <p:cNvSpPr>
            <a:spLocks noChangeShapeType="1"/>
          </p:cNvSpPr>
          <p:nvPr/>
        </p:nvSpPr>
        <p:spPr bwMode="auto">
          <a:xfrm rot="-10743525">
            <a:off x="4164013" y="4937125"/>
            <a:ext cx="1619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Text Box 46"/>
          <p:cNvSpPr txBox="1">
            <a:spLocks noChangeArrowheads="1"/>
          </p:cNvSpPr>
          <p:nvPr/>
        </p:nvSpPr>
        <p:spPr bwMode="auto">
          <a:xfrm>
            <a:off x="4876800" y="51054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Add-reduction</a:t>
            </a:r>
          </a:p>
        </p:txBody>
      </p:sp>
      <p:sp>
        <p:nvSpPr>
          <p:cNvPr id="6172" name="Text Box 47"/>
          <p:cNvSpPr txBox="1">
            <a:spLocks noChangeArrowheads="1"/>
          </p:cNvSpPr>
          <p:nvPr/>
        </p:nvSpPr>
        <p:spPr bwMode="auto">
          <a:xfrm>
            <a:off x="4800600" y="19812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Broadcast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13" y="1563688"/>
            <a:ext cx="8866187" cy="319722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</a:rPr>
              <a:t>A theoretical secret for turning serial into parallel</a:t>
            </a: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</a:rPr>
              <a:t>Surprising parallel algorithms:</a:t>
            </a:r>
            <a:r>
              <a:rPr lang="en-US" sz="2800">
                <a:latin typeface="Arial" charset="0"/>
                <a:sym typeface="Wingdings" charset="0"/>
              </a:rPr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800">
                <a:latin typeface="Arial" charset="0"/>
                <a:sym typeface="Wingdings" charset="0"/>
              </a:rPr>
              <a:t/>
            </a:r>
            <a:br>
              <a:rPr lang="en-US" sz="2800">
                <a:latin typeface="Arial" charset="0"/>
                <a:sym typeface="Wingdings" charset="0"/>
              </a:rPr>
            </a:br>
            <a:r>
              <a:rPr lang="en-US" sz="2800">
                <a:latin typeface="Arial" charset="0"/>
                <a:sym typeface="Wingdings" charset="0"/>
              </a:rPr>
              <a:t> If </a:t>
            </a:r>
            <a:r>
              <a:rPr lang="ja-JP" altLang="en-US" sz="2800">
                <a:latin typeface="Arial" charset="0"/>
                <a:sym typeface="Wingdings" charset="0"/>
              </a:rPr>
              <a:t>“</a:t>
            </a:r>
            <a:r>
              <a:rPr lang="en-US" sz="2800">
                <a:latin typeface="Arial" charset="0"/>
                <a:sym typeface="Wingdings" charset="0"/>
              </a:rPr>
              <a:t>there is no way to parallelize this algorithm!</a:t>
            </a:r>
            <a:r>
              <a:rPr lang="ja-JP" altLang="en-US" sz="2800">
                <a:latin typeface="Arial" charset="0"/>
                <a:sym typeface="Wingdings" charset="0"/>
              </a:rPr>
              <a:t>”</a:t>
            </a:r>
            <a:r>
              <a:rPr lang="en-US" sz="2800">
                <a:latin typeface="Arial" charset="0"/>
                <a:sym typeface="Wingdings" charset="0"/>
              </a:rPr>
              <a:t> …</a:t>
            </a: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  <a:sym typeface="Wingdings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  <a:sym typeface="Wingdings" charset="0"/>
              </a:rPr>
              <a:t>… it</a:t>
            </a:r>
            <a:r>
              <a:rPr lang="ja-JP" altLang="en-US" sz="2800">
                <a:latin typeface="Arial" charset="0"/>
                <a:sym typeface="Wingdings" charset="0"/>
              </a:rPr>
              <a:t>’</a:t>
            </a:r>
            <a:r>
              <a:rPr lang="en-US" sz="2800">
                <a:latin typeface="Arial" charset="0"/>
                <a:sym typeface="Wingdings" charset="0"/>
              </a:rPr>
              <a:t>s probably a variation on parallel prefix!</a:t>
            </a:r>
            <a:endParaRPr lang="en-US" sz="2800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Parallel Prefix Algorithms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8120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Example of a </a:t>
            </a:r>
            <a:r>
              <a:rPr lang="en-US" dirty="0" smtClean="0">
                <a:latin typeface="Arial" charset="0"/>
              </a:rPr>
              <a:t>prefix  </a:t>
            </a:r>
            <a:r>
              <a:rPr lang="en-US" sz="2400" dirty="0" smtClean="0">
                <a:latin typeface="Arial" charset="0"/>
              </a:rPr>
              <a:t>(also called a </a:t>
            </a:r>
            <a:r>
              <a:rPr lang="en-US" sz="2400" i="1" dirty="0" smtClean="0">
                <a:latin typeface="Arial" charset="0"/>
              </a:rPr>
              <a:t>scan</a:t>
            </a:r>
            <a:r>
              <a:rPr lang="en-US" sz="2400" dirty="0" smtClean="0">
                <a:latin typeface="Arial" charset="0"/>
              </a:rPr>
              <a:t>)</a:t>
            </a:r>
            <a:endParaRPr lang="en-US" sz="2400" dirty="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455578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Sum Prefix</a:t>
            </a:r>
            <a:endParaRPr lang="en-US" dirty="0">
              <a:latin typeface="Arial" charset="0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		</a:t>
            </a:r>
            <a:endParaRPr lang="en-US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Arial" charset="0"/>
              </a:rPr>
              <a:t>     Input</a:t>
            </a:r>
            <a:r>
              <a:rPr lang="en-US" dirty="0">
                <a:latin typeface="Arial" charset="0"/>
              </a:rPr>
              <a:t>		        x = (x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, x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, . . ., </a:t>
            </a:r>
            <a:r>
              <a:rPr lang="en-US" dirty="0" err="1">
                <a:latin typeface="Arial" charset="0"/>
              </a:rPr>
              <a:t>x</a:t>
            </a:r>
            <a:r>
              <a:rPr lang="en-US" baseline="-25000" dirty="0" err="1"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</a:t>
            </a:r>
            <a:r>
              <a:rPr lang="en-US" dirty="0" smtClean="0">
                <a:latin typeface="Arial" charset="0"/>
              </a:rPr>
              <a:t>   Output</a:t>
            </a:r>
            <a:r>
              <a:rPr lang="en-US" dirty="0">
                <a:latin typeface="Arial" charset="0"/>
              </a:rPr>
              <a:t>	       </a:t>
            </a:r>
            <a:r>
              <a:rPr lang="en-US" dirty="0" smtClean="0">
                <a:latin typeface="Arial" charset="0"/>
              </a:rPr>
              <a:t>            </a:t>
            </a:r>
            <a:r>
              <a:rPr lang="en-US" dirty="0">
                <a:latin typeface="Arial" charset="0"/>
              </a:rPr>
              <a:t>y = (y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, y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, . . ., </a:t>
            </a:r>
            <a:r>
              <a:rPr lang="en-US" dirty="0" err="1">
                <a:latin typeface="Arial" charset="0"/>
              </a:rPr>
              <a:t>y</a:t>
            </a:r>
            <a:r>
              <a:rPr lang="en-US" baseline="-25000" dirty="0" err="1"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			</a:t>
            </a:r>
          </a:p>
          <a:p>
            <a:pPr>
              <a:buFontTx/>
              <a:buNone/>
            </a:pPr>
            <a:r>
              <a:rPr lang="en-US" sz="2800" dirty="0">
                <a:latin typeface="Arial" charset="0"/>
              </a:rPr>
              <a:t>                     </a:t>
            </a:r>
            <a:r>
              <a:rPr lang="en-US" sz="2800" dirty="0" err="1">
                <a:latin typeface="Arial" charset="0"/>
              </a:rPr>
              <a:t>y</a:t>
            </a:r>
            <a:r>
              <a:rPr lang="en-US" sz="2800" baseline="-25000" dirty="0" err="1">
                <a:latin typeface="Arial" charset="0"/>
              </a:rPr>
              <a:t>i</a:t>
            </a:r>
            <a:r>
              <a:rPr lang="en-US" sz="2800" dirty="0">
                <a:latin typeface="Arial" charset="0"/>
              </a:rPr>
              <a:t> =  </a:t>
            </a:r>
            <a:r>
              <a:rPr lang="el-GR" sz="2800" dirty="0">
                <a:latin typeface="Arial" charset="0"/>
                <a:cs typeface="Arial" charset="0"/>
              </a:rPr>
              <a:t>Σ</a:t>
            </a:r>
            <a:r>
              <a:rPr lang="en-US" sz="2800" baseline="-25000" dirty="0">
                <a:latin typeface="Arial" charset="0"/>
                <a:cs typeface="Arial" charset="0"/>
              </a:rPr>
              <a:t>j=1:i  </a:t>
            </a:r>
            <a:r>
              <a:rPr lang="en-US" sz="2800" dirty="0" err="1">
                <a:latin typeface="Arial" charset="0"/>
              </a:rPr>
              <a:t>x</a:t>
            </a:r>
            <a:r>
              <a:rPr lang="en-US" sz="2800" baseline="-25000" dirty="0" err="1">
                <a:latin typeface="Arial" charset="0"/>
              </a:rPr>
              <a:t>j</a:t>
            </a:r>
            <a:endParaRPr lang="en-US" baseline="-25000" dirty="0">
              <a:latin typeface="Arial" charset="0"/>
            </a:endParaRPr>
          </a:p>
          <a:p>
            <a:pPr>
              <a:buFontTx/>
              <a:buNone/>
            </a:pPr>
            <a:endParaRPr lang="en-US" sz="800" u="sng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Example</a:t>
            </a:r>
            <a:endParaRPr lang="en-US" dirty="0">
              <a:latin typeface="Arial" charset="0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		x = ( 1, 2, 3,  4,   5,   6,   7,  8 )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		y = ( 1, 3, 6, 10, 15, 21, 28, 36)</a:t>
            </a:r>
          </a:p>
          <a:p>
            <a:pPr>
              <a:buFontTx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55725" y="4864100"/>
            <a:ext cx="695272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u="sng" dirty="0"/>
          </a:p>
          <a:p>
            <a:endParaRPr lang="en-US" u="sng" dirty="0" smtClean="0"/>
          </a:p>
          <a:p>
            <a:r>
              <a:rPr lang="en-US" u="sng" dirty="0" smtClean="0"/>
              <a:t>Prefix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unctions</a:t>
            </a:r>
            <a:r>
              <a:rPr lang="en-US" dirty="0"/>
              <a:t>-- outputs depend upon an </a:t>
            </a:r>
            <a:r>
              <a:rPr lang="en-US" i="1" dirty="0"/>
              <a:t>initial</a:t>
            </a:r>
            <a:r>
              <a:rPr lang="en-US" dirty="0"/>
              <a:t> string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 do you think?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499100"/>
          </a:xfrm>
        </p:spPr>
        <p:txBody>
          <a:bodyPr/>
          <a:lstStyle/>
          <a:p>
            <a:r>
              <a:rPr lang="en-US">
                <a:latin typeface="Arial" charset="0"/>
              </a:rPr>
              <a:t>Can we really parallelize this?</a:t>
            </a:r>
          </a:p>
          <a:p>
            <a:pPr lvl="4"/>
            <a:endParaRPr lang="en-US">
              <a:latin typeface="Times New Roman" charset="0"/>
            </a:endParaRPr>
          </a:p>
          <a:p>
            <a:r>
              <a:rPr lang="en-US">
                <a:latin typeface="Arial" charset="0"/>
              </a:rPr>
              <a:t>It looks like this kind of code:</a:t>
            </a:r>
          </a:p>
          <a:p>
            <a:pPr lvl="4"/>
            <a:endParaRPr lang="en-US" sz="800">
              <a:latin typeface="Times New Roman" charset="0"/>
            </a:endParaRP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      y(0) = 0;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      for i = 1:n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                  y(i) = y(i-1) + x(i);  </a:t>
            </a: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The ith iteration of the loop depends completely on the (i-1)st iteration.  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Work = n, span = n, parallelism = 1.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Impossible to parallelize, right?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clue?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1900"/>
            <a:ext cx="8001000" cy="4613275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" charset="0"/>
              </a:rPr>
              <a:t>        x = ( 1, 2, 3,  4,   5,   6,   7,  8 )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     y = ( 1, 3, 6, 10, 15, 21, 28, 36)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Is there any value in adding, say, 4+5+6+7?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If we separately have 1+2+3, what can we do?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Suppose we added 1+2, 3+4, etc. pairwise -- what could we do?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362CF-2D5E-654B-88A5-F6259867F5C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9375" y="1820863"/>
            <a:ext cx="9064625" cy="442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1   2   3   4      5      6     7     8     9    10   11   12   13   14      15     16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3    7       11    15     19    23    27     31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	       </a:t>
            </a:r>
            <a:r>
              <a:rPr lang="en-US" sz="2800" b="0">
                <a:solidFill>
                  <a:schemeClr val="accent2"/>
                </a:solidFill>
                <a:latin typeface="Times New Roman" charset="0"/>
              </a:rPr>
              <a:t>(Recursively compute prefix sums)</a:t>
            </a:r>
            <a:endParaRPr lang="en-US" sz="1800" b="0">
              <a:solidFill>
                <a:schemeClr val="accent2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3   10     21    36     55   78    105    136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1   3   6   10   15   21   28   36   45   55   66   78   91   105   120   136</a:t>
            </a:r>
          </a:p>
        </p:txBody>
      </p:sp>
      <p:sp>
        <p:nvSpPr>
          <p:cNvPr id="11268" name="Line 3"/>
          <p:cNvSpPr>
            <a:spLocks noChangeShapeType="1"/>
          </p:cNvSpPr>
          <p:nvPr/>
        </p:nvSpPr>
        <p:spPr bwMode="auto">
          <a:xfrm>
            <a:off x="7699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1222375" y="4876800"/>
            <a:ext cx="0" cy="6858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Prefix sum in parallel</a:t>
            </a: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839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1601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2744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38115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48783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>
            <a:off x="59451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70881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85359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460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22129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32797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43465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54133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4801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458788" y="2200275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22113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32781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43449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5487988" y="2200275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>
            <a:off x="6630988" y="2200275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>
            <a:off x="7850188" y="2200275"/>
            <a:ext cx="6096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841375" y="4953000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17557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29"/>
          <p:cNvSpPr>
            <a:spLocks noChangeShapeType="1"/>
          </p:cNvSpPr>
          <p:nvPr/>
        </p:nvSpPr>
        <p:spPr bwMode="auto">
          <a:xfrm>
            <a:off x="28225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Line 30"/>
          <p:cNvSpPr>
            <a:spLocks noChangeShapeType="1"/>
          </p:cNvSpPr>
          <p:nvPr/>
        </p:nvSpPr>
        <p:spPr bwMode="auto">
          <a:xfrm>
            <a:off x="38893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31"/>
          <p:cNvSpPr>
            <a:spLocks noChangeShapeType="1"/>
          </p:cNvSpPr>
          <p:nvPr/>
        </p:nvSpPr>
        <p:spPr bwMode="auto">
          <a:xfrm>
            <a:off x="49561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2"/>
          <p:cNvSpPr>
            <a:spLocks noChangeShapeType="1"/>
          </p:cNvSpPr>
          <p:nvPr/>
        </p:nvSpPr>
        <p:spPr bwMode="auto">
          <a:xfrm>
            <a:off x="60229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>
            <a:off x="7013575" y="4953000"/>
            <a:ext cx="6858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4"/>
          <p:cNvSpPr>
            <a:spLocks noChangeShapeType="1"/>
          </p:cNvSpPr>
          <p:nvPr/>
        </p:nvSpPr>
        <p:spPr bwMode="auto">
          <a:xfrm>
            <a:off x="32797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5"/>
          <p:cNvSpPr>
            <a:spLocks noChangeShapeType="1"/>
          </p:cNvSpPr>
          <p:nvPr/>
        </p:nvSpPr>
        <p:spPr bwMode="auto">
          <a:xfrm>
            <a:off x="43465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36"/>
          <p:cNvSpPr>
            <a:spLocks noChangeShapeType="1"/>
          </p:cNvSpPr>
          <p:nvPr/>
        </p:nvSpPr>
        <p:spPr bwMode="auto">
          <a:xfrm>
            <a:off x="5413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7"/>
          <p:cNvSpPr>
            <a:spLocks noChangeShapeType="1"/>
          </p:cNvSpPr>
          <p:nvPr/>
        </p:nvSpPr>
        <p:spPr bwMode="auto">
          <a:xfrm>
            <a:off x="64801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8"/>
          <p:cNvSpPr>
            <a:spLocks noChangeShapeType="1"/>
          </p:cNvSpPr>
          <p:nvPr/>
        </p:nvSpPr>
        <p:spPr bwMode="auto">
          <a:xfrm>
            <a:off x="1220788" y="2200275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39"/>
          <p:cNvSpPr>
            <a:spLocks noChangeShapeType="1"/>
          </p:cNvSpPr>
          <p:nvPr/>
        </p:nvSpPr>
        <p:spPr bwMode="auto">
          <a:xfrm>
            <a:off x="85375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Line 40"/>
          <p:cNvSpPr>
            <a:spLocks noChangeShapeType="1"/>
          </p:cNvSpPr>
          <p:nvPr/>
        </p:nvSpPr>
        <p:spPr bwMode="auto">
          <a:xfrm flipV="1">
            <a:off x="2212975" y="2200275"/>
            <a:ext cx="0" cy="25241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6" name="Line 41"/>
          <p:cNvSpPr>
            <a:spLocks noChangeShapeType="1"/>
          </p:cNvSpPr>
          <p:nvPr/>
        </p:nvSpPr>
        <p:spPr bwMode="auto">
          <a:xfrm flipH="1" flipV="1">
            <a:off x="3278188" y="2200275"/>
            <a:ext cx="1587" cy="25241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7" name="Line 42"/>
          <p:cNvSpPr>
            <a:spLocks noChangeShapeType="1"/>
          </p:cNvSpPr>
          <p:nvPr/>
        </p:nvSpPr>
        <p:spPr bwMode="auto">
          <a:xfrm flipH="1" flipV="1">
            <a:off x="4344988" y="2200275"/>
            <a:ext cx="1587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Line 43"/>
          <p:cNvSpPr>
            <a:spLocks noChangeShapeType="1"/>
          </p:cNvSpPr>
          <p:nvPr/>
        </p:nvSpPr>
        <p:spPr bwMode="auto">
          <a:xfrm flipH="1" flipV="1">
            <a:off x="5395913" y="2200275"/>
            <a:ext cx="17462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9" name="Line 44"/>
          <p:cNvSpPr>
            <a:spLocks noChangeShapeType="1"/>
          </p:cNvSpPr>
          <p:nvPr/>
        </p:nvSpPr>
        <p:spPr bwMode="auto">
          <a:xfrm flipV="1">
            <a:off x="64801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0" name="Line 45"/>
          <p:cNvSpPr>
            <a:spLocks noChangeShapeType="1"/>
          </p:cNvSpPr>
          <p:nvPr/>
        </p:nvSpPr>
        <p:spPr bwMode="auto">
          <a:xfrm flipV="1">
            <a:off x="76993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Line 46"/>
          <p:cNvSpPr>
            <a:spLocks noChangeShapeType="1"/>
          </p:cNvSpPr>
          <p:nvPr/>
        </p:nvSpPr>
        <p:spPr bwMode="auto">
          <a:xfrm flipV="1">
            <a:off x="12223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2" name="Text Box 47"/>
          <p:cNvSpPr txBox="1">
            <a:spLocks noChangeArrowheads="1"/>
          </p:cNvSpPr>
          <p:nvPr/>
        </p:nvSpPr>
        <p:spPr bwMode="auto">
          <a:xfrm>
            <a:off x="347663" y="960438"/>
            <a:ext cx="83740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Algorithm:  </a:t>
            </a:r>
            <a:r>
              <a:rPr lang="en-US">
                <a:solidFill>
                  <a:schemeClr val="tx1"/>
                </a:solidFill>
              </a:rPr>
              <a:t> 1. Pairwise sum     2. Recursive prefix    3. Pairwise sum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Yelick26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00CC"/>
      </a:hlink>
      <a:folHlink>
        <a:srgbClr val="EAEC5E"/>
      </a:folHlink>
    </a:clrScheme>
    <a:fontScheme name="Yelick26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Yelick26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ick26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1490428110</TotalTime>
  <Pages>27</Pages>
  <Words>2396</Words>
  <Application>Microsoft Macintosh PowerPoint</Application>
  <PresentationFormat>Letter Paper (8.5x11 in)</PresentationFormat>
  <Paragraphs>485</Paragraphs>
  <Slides>33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Yelick267</vt:lpstr>
      <vt:lpstr>Equation</vt:lpstr>
      <vt:lpstr>CS 240A: Parallel Prefix Algorithms or Tricks with Trees</vt:lpstr>
      <vt:lpstr>PRAM model of parallel computation</vt:lpstr>
      <vt:lpstr>Parallel Vector Operations</vt:lpstr>
      <vt:lpstr>Broadcast and reduction</vt:lpstr>
      <vt:lpstr>Parallel Prefix Algorithms</vt:lpstr>
      <vt:lpstr>Example of a prefix  (also called a scan)</vt:lpstr>
      <vt:lpstr>What do you think?</vt:lpstr>
      <vt:lpstr>A clue?</vt:lpstr>
      <vt:lpstr>PowerPoint Presentation</vt:lpstr>
      <vt:lpstr>PowerPoint Presentation</vt:lpstr>
      <vt:lpstr>PowerPoint Presentation</vt:lpstr>
      <vt:lpstr>PowerPoint Presentation</vt:lpstr>
      <vt:lpstr>Non-recursive view of parallel prefix scan</vt:lpstr>
      <vt:lpstr>PowerPoint Presentation</vt:lpstr>
      <vt:lpstr>Scan (Parallel Prefix) Operations</vt:lpstr>
      <vt:lpstr>Applications of scans</vt:lpstr>
      <vt:lpstr>Using Scans for Array Compression</vt:lpstr>
      <vt:lpstr>Array compression:  Keep only positives</vt:lpstr>
      <vt:lpstr>Fibonacci via Matrix Multiply Prefix</vt:lpstr>
      <vt:lpstr>Carry-Look Ahead Addition (Babbage 1800’s)</vt:lpstr>
      <vt:lpstr>Carry-Look Ahead Addition (Babbage 1800’s)</vt:lpstr>
      <vt:lpstr>Carry-Look Ahead Addition (Babbage 1800’s)</vt:lpstr>
      <vt:lpstr>Carry-Look Ahead Addition (Babbage 18)</vt:lpstr>
      <vt:lpstr>Carry-Look Ahead Addition (Babbage 1s)</vt:lpstr>
      <vt:lpstr>Adding two n-bit integers in O(log n) time</vt:lpstr>
      <vt:lpstr>Segmented Operations</vt:lpstr>
      <vt:lpstr>PowerPoint Presentation</vt:lpstr>
      <vt:lpstr>PowerPoint Presentation</vt:lpstr>
      <vt:lpstr>Multiplying n-by-n matrices in O(log n) span</vt:lpstr>
      <vt:lpstr>Inverting dense n-by-n matrices in O(log2 n) span</vt:lpstr>
      <vt:lpstr>Evaluating arbitrary expressions</vt:lpstr>
      <vt:lpstr>The myth of log n</vt:lpstr>
      <vt:lpstr>Summary of tree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Matrix Multiply</dc:title>
  <dc:creator>Kathy Yelick</dc:creator>
  <dc:description>Slides by Jim Demmel, David Culler, Horst Simon, and Erich Strohmaier</dc:description>
  <cp:lastModifiedBy>John Gilbert</cp:lastModifiedBy>
  <cp:revision>304</cp:revision>
  <cp:lastPrinted>1997-01-22T19:34:41Z</cp:lastPrinted>
  <dcterms:created xsi:type="dcterms:W3CDTF">1997-01-20T07:06:50Z</dcterms:created>
  <dcterms:modified xsi:type="dcterms:W3CDTF">2014-03-07T00:02:48Z</dcterms:modified>
</cp:coreProperties>
</file>