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698" r:id="rId2"/>
    <p:sldMasterId id="2147483711" r:id="rId3"/>
  </p:sldMasterIdLst>
  <p:notesMasterIdLst>
    <p:notesMasterId r:id="rId73"/>
  </p:notesMasterIdLst>
  <p:handoutMasterIdLst>
    <p:handoutMasterId r:id="rId74"/>
  </p:handoutMasterIdLst>
  <p:sldIdLst>
    <p:sldId id="514" r:id="rId4"/>
    <p:sldId id="599" r:id="rId5"/>
    <p:sldId id="600" r:id="rId6"/>
    <p:sldId id="602" r:id="rId7"/>
    <p:sldId id="601" r:id="rId8"/>
    <p:sldId id="611" r:id="rId9"/>
    <p:sldId id="626" r:id="rId10"/>
    <p:sldId id="628" r:id="rId11"/>
    <p:sldId id="612" r:id="rId12"/>
    <p:sldId id="613" r:id="rId13"/>
    <p:sldId id="614" r:id="rId14"/>
    <p:sldId id="644" r:id="rId15"/>
    <p:sldId id="670" r:id="rId16"/>
    <p:sldId id="645" r:id="rId17"/>
    <p:sldId id="664" r:id="rId18"/>
    <p:sldId id="665" r:id="rId19"/>
    <p:sldId id="666" r:id="rId20"/>
    <p:sldId id="667" r:id="rId21"/>
    <p:sldId id="668" r:id="rId22"/>
    <p:sldId id="669" r:id="rId23"/>
    <p:sldId id="630" r:id="rId24"/>
    <p:sldId id="631" r:id="rId25"/>
    <p:sldId id="627" r:id="rId26"/>
    <p:sldId id="616" r:id="rId27"/>
    <p:sldId id="617" r:id="rId28"/>
    <p:sldId id="618" r:id="rId29"/>
    <p:sldId id="619" r:id="rId30"/>
    <p:sldId id="620" r:id="rId31"/>
    <p:sldId id="621" r:id="rId32"/>
    <p:sldId id="622" r:id="rId33"/>
    <p:sldId id="624" r:id="rId34"/>
    <p:sldId id="625" r:id="rId35"/>
    <p:sldId id="555" r:id="rId36"/>
    <p:sldId id="556" r:id="rId37"/>
    <p:sldId id="643" r:id="rId38"/>
    <p:sldId id="557" r:id="rId39"/>
    <p:sldId id="559" r:id="rId40"/>
    <p:sldId id="560" r:id="rId41"/>
    <p:sldId id="561" r:id="rId42"/>
    <p:sldId id="563" r:id="rId43"/>
    <p:sldId id="569" r:id="rId44"/>
    <p:sldId id="570" r:id="rId45"/>
    <p:sldId id="580" r:id="rId46"/>
    <p:sldId id="636" r:id="rId47"/>
    <p:sldId id="593" r:id="rId48"/>
    <p:sldId id="649" r:id="rId49"/>
    <p:sldId id="588" r:id="rId50"/>
    <p:sldId id="651" r:id="rId51"/>
    <p:sldId id="652" r:id="rId52"/>
    <p:sldId id="654" r:id="rId53"/>
    <p:sldId id="671" r:id="rId54"/>
    <p:sldId id="672" r:id="rId55"/>
    <p:sldId id="673" r:id="rId56"/>
    <p:sldId id="674" r:id="rId57"/>
    <p:sldId id="675" r:id="rId58"/>
    <p:sldId id="676" r:id="rId59"/>
    <p:sldId id="683" r:id="rId60"/>
    <p:sldId id="686" r:id="rId61"/>
    <p:sldId id="687" r:id="rId62"/>
    <p:sldId id="682" r:id="rId63"/>
    <p:sldId id="684" r:id="rId64"/>
    <p:sldId id="685" r:id="rId65"/>
    <p:sldId id="662" r:id="rId66"/>
    <p:sldId id="661" r:id="rId67"/>
    <p:sldId id="688" r:id="rId68"/>
    <p:sldId id="689" r:id="rId69"/>
    <p:sldId id="690" r:id="rId70"/>
    <p:sldId id="659" r:id="rId71"/>
    <p:sldId id="653" r:id="rId72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EBD7C3"/>
    <a:srgbClr val="CCECFF"/>
    <a:srgbClr val="006600"/>
    <a:srgbClr val="DAB590"/>
    <a:srgbClr val="D4A97E"/>
    <a:srgbClr val="DDDDD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 autoAdjust="0"/>
    <p:restoredTop sz="94660" autoAdjust="0"/>
  </p:normalViewPr>
  <p:slideViewPr>
    <p:cSldViewPr snapToGrid="0" snapToObjects="1">
      <p:cViewPr varScale="1">
        <p:scale>
          <a:sx n="128" d="100"/>
          <a:sy n="128" d="100"/>
        </p:scale>
        <p:origin x="-1968" y="-112"/>
      </p:cViewPr>
      <p:guideLst>
        <p:guide orient="horz" pos="213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130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slide" Target="slides/slide64.xml"/><Relationship Id="rId68" Type="http://schemas.openxmlformats.org/officeDocument/2006/relationships/slide" Target="slides/slide65.xml"/><Relationship Id="rId69" Type="http://schemas.openxmlformats.org/officeDocument/2006/relationships/slide" Target="slides/slide6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70" Type="http://schemas.openxmlformats.org/officeDocument/2006/relationships/slide" Target="slides/slide67.xml"/><Relationship Id="rId71" Type="http://schemas.openxmlformats.org/officeDocument/2006/relationships/slide" Target="slides/slide68.xml"/><Relationship Id="rId72" Type="http://schemas.openxmlformats.org/officeDocument/2006/relationships/slide" Target="slides/slide69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73" Type="http://schemas.openxmlformats.org/officeDocument/2006/relationships/notesMaster" Target="notesMasters/notesMaster1.xml"/><Relationship Id="rId74" Type="http://schemas.openxmlformats.org/officeDocument/2006/relationships/handoutMaster" Target="handoutMasters/handoutMaster1.xml"/><Relationship Id="rId75" Type="http://schemas.openxmlformats.org/officeDocument/2006/relationships/printerSettings" Target="printerSettings/printerSettings1.bin"/><Relationship Id="rId76" Type="http://schemas.openxmlformats.org/officeDocument/2006/relationships/presProps" Target="presProps.xml"/><Relationship Id="rId77" Type="http://schemas.openxmlformats.org/officeDocument/2006/relationships/viewProps" Target="viewProps.xml"/><Relationship Id="rId78" Type="http://schemas.openxmlformats.org/officeDocument/2006/relationships/theme" Target="theme/theme1.xml"/><Relationship Id="rId79" Type="http://schemas.openxmlformats.org/officeDocument/2006/relationships/tableStyles" Target="tableStyles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2.xml"/><Relationship Id="rId4" Type="http://schemas.openxmlformats.org/officeDocument/2006/relationships/slide" Target="slides/slide65.xml"/><Relationship Id="rId5" Type="http://schemas.openxmlformats.org/officeDocument/2006/relationships/slide" Target="slides/slide66.xml"/><Relationship Id="rId6" Type="http://schemas.openxmlformats.org/officeDocument/2006/relationships/slide" Target="slides/slide67.xml"/><Relationship Id="rId1" Type="http://schemas.openxmlformats.org/officeDocument/2006/relationships/slide" Target="slides/slide58.xml"/><Relationship Id="rId2" Type="http://schemas.openxmlformats.org/officeDocument/2006/relationships/slide" Target="slides/slide5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ea typeface="+mn-ea"/>
              </a:defRPr>
            </a:lvl1pPr>
          </a:lstStyle>
          <a:p>
            <a:pPr>
              <a:defRPr/>
            </a:pPr>
            <a:r>
              <a:rPr lang="en-US"/>
              <a:t>CS267 Lecture 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algn="r" defTabSz="987425">
              <a:defRPr sz="900" b="0" i="1"/>
            </a:lvl1pPr>
          </a:lstStyle>
          <a:p>
            <a:fld id="{BA85349B-43A6-524E-89EC-BCAE0F0305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solidFill>
                  <a:schemeClr val="tx1"/>
                </a:solidFill>
                <a:latin typeface="Times New Roman" pitchFamily="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solidFill>
                  <a:schemeClr val="tx1"/>
                </a:solidFill>
                <a:latin typeface="Times New Roman" pitchFamily="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solidFill>
                  <a:schemeClr val="tx1"/>
                </a:solidFill>
                <a:latin typeface="Times New Roman" pitchFamily="1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CS267 Lecture 2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FA330615-5A6B-CC4E-A336-ADF8B3A01F9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0000" y="615950"/>
            <a:ext cx="4786313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560888"/>
            <a:ext cx="6303962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46" tIns="49498" rIns="97346" bIns="494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349344716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742950" indent="-28575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FB9E193-A4F1-CD4C-9481-1EDF8DEECBE0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1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2700" y="623888"/>
            <a:ext cx="4762500" cy="35718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4C3BC322-7C83-804E-80E6-E864C8D838A6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2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615950"/>
            <a:ext cx="4786312" cy="3589338"/>
          </a:xfrm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559300"/>
            <a:ext cx="6305550" cy="4322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Not all problems solved on parallel machines involve simulation, but many do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222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AFF8B35E-12E9-8445-9C33-1122E7A25A49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21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615950"/>
            <a:ext cx="4786312" cy="3589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559300"/>
            <a:ext cx="6305550" cy="432276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Nodes and edges in graph may be weighted</a:t>
            </a:r>
          </a:p>
          <a:p>
            <a:r>
              <a:rPr lang="en-US"/>
              <a:t>Optimal graph partitioning is NP-complete (define for non-CS audience)</a:t>
            </a:r>
          </a:p>
          <a:p>
            <a:r>
              <a:rPr lang="en-US"/>
              <a:t>Good graph partitioning techniques exist</a:t>
            </a:r>
          </a:p>
          <a:p>
            <a:r>
              <a:rPr lang="en-US"/>
              <a:t>More on this in a later lecture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325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E04683A0-C545-3D4C-B8E4-4A34499E9177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37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615950"/>
            <a:ext cx="4786312" cy="3589338"/>
          </a:xfrm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559300"/>
            <a:ext cx="6305550" cy="4322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Reason is a locality property from physics.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CS267 Lecture 2</a:t>
            </a:r>
          </a:p>
        </p:txBody>
      </p:sp>
      <p:sp>
        <p:nvSpPr>
          <p:cNvPr id="276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53A1234B-BE46-5546-A3DE-F2B9A3DFDA99}" type="slidenum">
              <a:rPr lang="en-US" sz="1300">
                <a:latin typeface="Times New Roman" charset="0"/>
              </a:rPr>
              <a:pPr/>
              <a:t>64</a:t>
            </a:fld>
            <a:endParaRPr lang="en-US" sz="1300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0000" y="615950"/>
            <a:ext cx="4784725" cy="3589338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990" y="4559032"/>
            <a:ext cx="6304637" cy="432361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latin typeface="Times" charset="0"/>
              </a:rPr>
              <a:t>Nodes and edges in graph may be weighted</a:t>
            </a:r>
          </a:p>
          <a:p>
            <a:r>
              <a:rPr lang="en-US">
                <a:latin typeface="Times" charset="0"/>
              </a:rPr>
              <a:t>Optimal graph partitioning is NP-complete (define for non-CS audience)</a:t>
            </a:r>
          </a:p>
          <a:p>
            <a:r>
              <a:rPr lang="en-US">
                <a:latin typeface="Times" charset="0"/>
              </a:rPr>
              <a:t>Good graph partitioning techniques exist</a:t>
            </a:r>
          </a:p>
          <a:p>
            <a:r>
              <a:rPr lang="en-US">
                <a:latin typeface="Times" charset="0"/>
              </a:rPr>
              <a:t>More on this in a later lecture</a:t>
            </a:r>
          </a:p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4953000" cy="581025"/>
          </a:xfrm>
        </p:spPr>
        <p:txBody>
          <a:bodyPr/>
          <a:lstStyle>
            <a:lvl1pPr algn="ctr">
              <a:defRPr sz="4000">
                <a:latin typeface="Helvetica" pitchFamily="1" charset="0"/>
              </a:defRPr>
            </a:lvl1pPr>
          </a:lstStyle>
          <a:p>
            <a:endParaRPr lang="en-US"/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657600"/>
            <a:ext cx="6400800" cy="477838"/>
          </a:xfrm>
        </p:spPr>
        <p:txBody>
          <a:bodyPr/>
          <a:lstStyle>
            <a:lvl1pPr marL="0" indent="0" algn="ctr">
              <a:buFontTx/>
              <a:buNone/>
              <a:defRPr sz="2800">
                <a:latin typeface="Helvetica" pitchFamily="1" charset="0"/>
              </a:defRPr>
            </a:lvl1pPr>
          </a:lstStyle>
          <a:p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9B170-6FA2-8740-8C45-EEC2A1AB57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2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5DFC78-B363-454E-8B4A-7CB96A271F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1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6388"/>
            <a:ext cx="2000250" cy="277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6388"/>
            <a:ext cx="5848350" cy="277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4196F5-FB87-3544-BBD0-A1A1AEFC8B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43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81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3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8294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05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85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31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1902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943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D758A-5FB6-0442-932D-3DB34198BF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8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58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50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115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9009629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345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240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74967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424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838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7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B94BD-CE32-8D45-9A63-4246B29418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9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20368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116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92565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789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111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05624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924300" cy="2170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924300" cy="2170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DF0B85-8F53-484E-9CDB-E023F3006B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9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343FFE-01CB-0340-9CFC-F4F1A3EBE6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6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3779DB-0202-3747-8685-BD803C0952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5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1DD4-FC1B-A949-89D3-493E9B2154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6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367272-504A-654E-A0AD-BF0B91C869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608D1-3682-FA4B-8AB2-39A5FDD669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5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Helvetica" pitchFamily="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Helvetica" pitchFamily="1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Helvetica" charset="0"/>
              </a:defRPr>
            </a:lvl1pPr>
          </a:lstStyle>
          <a:p>
            <a:fld id="{F0D91705-0F3F-2B4E-BF7B-C648E6C043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98513" y="306388"/>
            <a:ext cx="7812087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Title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80010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This is our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  <a:p>
            <a:pPr lvl="0"/>
            <a:r>
              <a:rPr lang="en-US"/>
              <a:t>This is our next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  <a:ea typeface="ＭＳ Ｐゴシック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  <a:ea typeface="ＭＳ Ｐゴシック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  <a:ea typeface="ＭＳ Ｐゴシック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9pPr>
    </p:titleStyle>
    <p:bodyStyle>
      <a:lvl1pPr marL="203200" indent="-2032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85800" indent="-1905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000">
          <a:solidFill>
            <a:srgbClr val="000099"/>
          </a:solidFill>
          <a:latin typeface="+mn-lt"/>
          <a:ea typeface="ＭＳ Ｐゴシック" charset="0"/>
        </a:defRPr>
      </a:lvl2pPr>
      <a:lvl3pPr marL="1257300" indent="-3429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31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216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jord.umiacs.umd.edu:1601/users/brabec/quadtree/points/prquad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jpeg"/><Relationship Id="rId3" Type="http://schemas.openxmlformats.org/officeDocument/2006/relationships/hyperlink" Target="http://www.llnl.gov/CASC/SAMRAI/" TargetMode="Externa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1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0728" y="1290572"/>
            <a:ext cx="5116835" cy="2206758"/>
          </a:xfrm>
          <a:noFill/>
        </p:spPr>
        <p:txBody>
          <a:bodyPr wrap="none" anchor="ctr"/>
          <a:lstStyle/>
          <a:p>
            <a:r>
              <a:rPr lang="en-US" dirty="0" smtClean="0">
                <a:latin typeface="Helvetica" charset="0"/>
              </a:rPr>
              <a:t>CS 240A: </a:t>
            </a:r>
            <a:br>
              <a:rPr lang="en-US" dirty="0" smtClean="0">
                <a:latin typeface="Helvetica" charset="0"/>
              </a:rPr>
            </a:br>
            <a:r>
              <a:rPr lang="en-US" dirty="0" smtClean="0">
                <a:latin typeface="Helvetica" charset="0"/>
              </a:rPr>
              <a:t/>
            </a:r>
            <a:br>
              <a:rPr lang="en-US" dirty="0" smtClean="0">
                <a:latin typeface="Helvetica" charset="0"/>
              </a:rPr>
            </a:br>
            <a:r>
              <a:rPr lang="en-US" dirty="0" smtClean="0">
                <a:latin typeface="Helvetica" charset="0"/>
              </a:rPr>
              <a:t>Parallelism in</a:t>
            </a:r>
            <a:r>
              <a:rPr lang="en-US" dirty="0">
                <a:latin typeface="Helvetica" charset="0"/>
              </a:rPr>
              <a:t/>
            </a:r>
            <a:br>
              <a:rPr lang="en-US" dirty="0">
                <a:latin typeface="Helvetica" charset="0"/>
              </a:rPr>
            </a:br>
            <a:r>
              <a:rPr lang="en-US" dirty="0" smtClean="0">
                <a:latin typeface="Helvetica" charset="0"/>
              </a:rPr>
              <a:t>Physical </a:t>
            </a:r>
            <a:r>
              <a:rPr lang="en-US" dirty="0">
                <a:latin typeface="Helvetica" charset="0"/>
              </a:rPr>
              <a:t>Simulation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0" y="3886200"/>
            <a:ext cx="7659688" cy="1885950"/>
          </a:xfrm>
          <a:noFill/>
        </p:spPr>
        <p:txBody>
          <a:bodyPr/>
          <a:lstStyle/>
          <a:p>
            <a:pPr marL="203200" indent="-203200"/>
            <a:r>
              <a:rPr lang="en-US" dirty="0" smtClean="0">
                <a:solidFill>
                  <a:schemeClr val="tx2"/>
                </a:solidFill>
                <a:latin typeface="Helvetica" charset="0"/>
              </a:rPr>
              <a:t>Partly based </a:t>
            </a:r>
            <a:r>
              <a:rPr lang="en-US" dirty="0">
                <a:solidFill>
                  <a:schemeClr val="tx2"/>
                </a:solidFill>
                <a:latin typeface="Helvetica" charset="0"/>
              </a:rPr>
              <a:t>on slides from David Culler, </a:t>
            </a:r>
            <a:br>
              <a:rPr lang="en-US" dirty="0">
                <a:solidFill>
                  <a:schemeClr val="tx2"/>
                </a:solidFill>
                <a:latin typeface="Helvetica" charset="0"/>
              </a:rPr>
            </a:br>
            <a:r>
              <a:rPr lang="en-US" dirty="0">
                <a:solidFill>
                  <a:schemeClr val="tx2"/>
                </a:solidFill>
                <a:latin typeface="Helvetica" charset="0"/>
              </a:rPr>
              <a:t>Jim </a:t>
            </a:r>
            <a:r>
              <a:rPr lang="en-US" dirty="0" err="1">
                <a:solidFill>
                  <a:schemeClr val="tx2"/>
                </a:solidFill>
                <a:latin typeface="Helvetica" charset="0"/>
              </a:rPr>
              <a:t>Demmel</a:t>
            </a:r>
            <a:r>
              <a:rPr lang="en-US" dirty="0">
                <a:solidFill>
                  <a:schemeClr val="tx2"/>
                </a:solidFill>
                <a:latin typeface="Helvetica" charset="0"/>
              </a:rPr>
              <a:t>, Kathy </a:t>
            </a:r>
            <a:r>
              <a:rPr lang="en-US" dirty="0" err="1">
                <a:solidFill>
                  <a:schemeClr val="tx2"/>
                </a:solidFill>
                <a:latin typeface="Helvetica" charset="0"/>
              </a:rPr>
              <a:t>Yelick</a:t>
            </a:r>
            <a:r>
              <a:rPr lang="en-US" dirty="0">
                <a:solidFill>
                  <a:schemeClr val="tx2"/>
                </a:solidFill>
                <a:latin typeface="Helvetica" charset="0"/>
              </a:rPr>
              <a:t>, et al., UCB CS267</a:t>
            </a:r>
          </a:p>
          <a:p>
            <a:pPr marL="203200" indent="-203200"/>
            <a:endParaRPr lang="en-US" dirty="0">
              <a:latin typeface="Helvetica" charset="0"/>
            </a:endParaRPr>
          </a:p>
          <a:p>
            <a:pPr marL="203200" indent="-203200"/>
            <a:endParaRPr lang="en-US" dirty="0">
              <a:solidFill>
                <a:schemeClr val="accent1"/>
              </a:solidFill>
              <a:latin typeface="Helvetica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5366678-3064-534B-826F-CF686B7B641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Fish-only: the Game of Life</a:t>
            </a:r>
          </a:p>
        </p:txBody>
      </p:sp>
      <p:sp>
        <p:nvSpPr>
          <p:cNvPr id="14340" name="Rectangle 1027"/>
          <p:cNvSpPr>
            <a:spLocks noChangeArrowheads="1"/>
          </p:cNvSpPr>
          <p:nvPr/>
        </p:nvSpPr>
        <p:spPr bwMode="auto">
          <a:xfrm>
            <a:off x="609600" y="990600"/>
            <a:ext cx="80010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800" b="0">
                <a:solidFill>
                  <a:schemeClr val="tx1"/>
                </a:solidFill>
              </a:rPr>
              <a:t>An new fish is born if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a cell is empty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exactly 3 (of 8) neighbors contain fish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800" b="0">
                <a:solidFill>
                  <a:schemeClr val="tx1"/>
                </a:solidFill>
              </a:rPr>
              <a:t>A fish dies (of overcrowding) if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cell contains a fish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4 or more neighboring cells are full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800" b="0">
                <a:solidFill>
                  <a:schemeClr val="tx1"/>
                </a:solidFill>
              </a:rPr>
              <a:t>A fish dies (of loneliness) if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cell contains a fish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less than 2 neighboring cells are full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800" b="0">
                <a:solidFill>
                  <a:schemeClr val="tx1"/>
                </a:solidFill>
              </a:rPr>
              <a:t>Other configurations are stable</a:t>
            </a:r>
          </a:p>
        </p:txBody>
      </p:sp>
      <p:sp>
        <p:nvSpPr>
          <p:cNvPr id="14341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609600" y="5791200"/>
            <a:ext cx="8001000" cy="415925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The original Wator problem adds sharks that eat fish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5B8F9036-755E-E944-87DD-D9FAFD8D7DE4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Parallelism in Sharks and Fish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814638"/>
          </a:xfrm>
        </p:spPr>
        <p:txBody>
          <a:bodyPr/>
          <a:lstStyle/>
          <a:p>
            <a:r>
              <a:rPr lang="en-US">
                <a:latin typeface="Arial" charset="0"/>
              </a:rPr>
              <a:t>The activities in this system are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discrete events</a:t>
            </a:r>
          </a:p>
          <a:p>
            <a:r>
              <a:rPr lang="en-US">
                <a:latin typeface="Arial" charset="0"/>
              </a:rPr>
              <a:t>The simulation is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synchronous</a:t>
            </a:r>
          </a:p>
          <a:p>
            <a:pPr marL="679450" lvl="1"/>
            <a:r>
              <a:rPr lang="en-US">
                <a:latin typeface="Arial" charset="0"/>
              </a:rPr>
              <a:t>use two copies of the grid (old and new)</a:t>
            </a:r>
          </a:p>
          <a:p>
            <a:pPr marL="679450" lvl="1"/>
            <a:r>
              <a:rPr lang="en-US">
                <a:latin typeface="Arial" charset="0"/>
              </a:rPr>
              <a:t>the value of each new grid cell in new depends only on the 9 cells (itself plus neighbors) in old grid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(</a:t>
            </a:r>
            <a:r>
              <a:rPr lang="ja-JP" altLang="en-US">
                <a:solidFill>
                  <a:schemeClr val="accent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stencil computation</a:t>
            </a:r>
            <a:r>
              <a:rPr lang="ja-JP" altLang="en-US">
                <a:solidFill>
                  <a:schemeClr val="accent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pPr marL="1023938" lvl="2" indent="-230188"/>
            <a:r>
              <a:rPr lang="en-US">
                <a:latin typeface="Arial" charset="0"/>
              </a:rPr>
              <a:t>Each grid cell update is independent: reordering or parallelism OK</a:t>
            </a:r>
          </a:p>
          <a:p>
            <a:pPr marL="679450" lvl="1"/>
            <a:r>
              <a:rPr lang="en-US">
                <a:latin typeface="Arial" charset="0"/>
              </a:rPr>
              <a:t>simulation proceeds in timesteps, where (logically) each cell is evaluated at every timestep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2895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276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2514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32766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25146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2895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0"/>
          <p:cNvSpPr>
            <a:spLocks noChangeArrowheads="1"/>
          </p:cNvSpPr>
          <p:nvPr/>
        </p:nvSpPr>
        <p:spPr bwMode="auto">
          <a:xfrm>
            <a:off x="3276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1"/>
          <p:cNvSpPr>
            <a:spLocks noChangeArrowheads="1"/>
          </p:cNvSpPr>
          <p:nvPr/>
        </p:nvSpPr>
        <p:spPr bwMode="auto">
          <a:xfrm>
            <a:off x="2133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2"/>
          <p:cNvSpPr>
            <a:spLocks noChangeArrowheads="1"/>
          </p:cNvSpPr>
          <p:nvPr/>
        </p:nvSpPr>
        <p:spPr bwMode="auto">
          <a:xfrm>
            <a:off x="2667000" y="4495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3"/>
          <p:cNvSpPr>
            <a:spLocks noChangeArrowheads="1"/>
          </p:cNvSpPr>
          <p:nvPr/>
        </p:nvSpPr>
        <p:spPr bwMode="auto">
          <a:xfrm>
            <a:off x="3048000" y="4495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4"/>
          <p:cNvSpPr>
            <a:spLocks noChangeArrowheads="1"/>
          </p:cNvSpPr>
          <p:nvPr/>
        </p:nvSpPr>
        <p:spPr bwMode="auto">
          <a:xfrm>
            <a:off x="3429000" y="4495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5"/>
          <p:cNvSpPr>
            <a:spLocks noChangeArrowheads="1"/>
          </p:cNvSpPr>
          <p:nvPr/>
        </p:nvSpPr>
        <p:spPr bwMode="auto">
          <a:xfrm>
            <a:off x="26670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6"/>
          <p:cNvSpPr>
            <a:spLocks noChangeArrowheads="1"/>
          </p:cNvSpPr>
          <p:nvPr/>
        </p:nvSpPr>
        <p:spPr bwMode="auto">
          <a:xfrm>
            <a:off x="30480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7"/>
          <p:cNvSpPr>
            <a:spLocks noChangeArrowheads="1"/>
          </p:cNvSpPr>
          <p:nvPr/>
        </p:nvSpPr>
        <p:spPr bwMode="auto">
          <a:xfrm>
            <a:off x="34290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8"/>
          <p:cNvSpPr>
            <a:spLocks noChangeArrowheads="1"/>
          </p:cNvSpPr>
          <p:nvPr/>
        </p:nvSpPr>
        <p:spPr bwMode="auto">
          <a:xfrm>
            <a:off x="2667000" y="5257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9"/>
          <p:cNvSpPr>
            <a:spLocks noChangeArrowheads="1"/>
          </p:cNvSpPr>
          <p:nvPr/>
        </p:nvSpPr>
        <p:spPr bwMode="auto">
          <a:xfrm>
            <a:off x="3048000" y="5257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20"/>
          <p:cNvSpPr>
            <a:spLocks noChangeArrowheads="1"/>
          </p:cNvSpPr>
          <p:nvPr/>
        </p:nvSpPr>
        <p:spPr bwMode="auto">
          <a:xfrm>
            <a:off x="3429000" y="5257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Text Box 21"/>
          <p:cNvSpPr txBox="1">
            <a:spLocks noChangeArrowheads="1"/>
          </p:cNvSpPr>
          <p:nvPr/>
        </p:nvSpPr>
        <p:spPr bwMode="auto">
          <a:xfrm>
            <a:off x="2438400" y="6019800"/>
            <a:ext cx="1174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/>
              <a:t>old ocean</a:t>
            </a:r>
          </a:p>
        </p:txBody>
      </p:sp>
      <p:sp>
        <p:nvSpPr>
          <p:cNvPr id="15383" name="Text Box 22"/>
          <p:cNvSpPr txBox="1">
            <a:spLocks noChangeArrowheads="1"/>
          </p:cNvSpPr>
          <p:nvPr/>
        </p:nvSpPr>
        <p:spPr bwMode="auto">
          <a:xfrm>
            <a:off x="4648200" y="6019800"/>
            <a:ext cx="1289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/>
              <a:t>new ocean</a:t>
            </a:r>
          </a:p>
        </p:txBody>
      </p:sp>
      <p:sp>
        <p:nvSpPr>
          <p:cNvPr id="15384" name="Rectangle 23"/>
          <p:cNvSpPr>
            <a:spLocks noChangeArrowheads="1"/>
          </p:cNvSpPr>
          <p:nvPr/>
        </p:nvSpPr>
        <p:spPr bwMode="auto">
          <a:xfrm>
            <a:off x="2133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4"/>
          <p:cNvSpPr>
            <a:spLocks noChangeArrowheads="1"/>
          </p:cNvSpPr>
          <p:nvPr/>
        </p:nvSpPr>
        <p:spPr bwMode="auto">
          <a:xfrm>
            <a:off x="2133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5"/>
          <p:cNvSpPr>
            <a:spLocks noChangeArrowheads="1"/>
          </p:cNvSpPr>
          <p:nvPr/>
        </p:nvSpPr>
        <p:spPr bwMode="auto">
          <a:xfrm>
            <a:off x="2514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6"/>
          <p:cNvSpPr>
            <a:spLocks noChangeArrowheads="1"/>
          </p:cNvSpPr>
          <p:nvPr/>
        </p:nvSpPr>
        <p:spPr bwMode="auto">
          <a:xfrm>
            <a:off x="21336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7"/>
          <p:cNvSpPr>
            <a:spLocks noChangeArrowheads="1"/>
          </p:cNvSpPr>
          <p:nvPr/>
        </p:nvSpPr>
        <p:spPr bwMode="auto">
          <a:xfrm>
            <a:off x="3657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8"/>
          <p:cNvSpPr>
            <a:spLocks noChangeArrowheads="1"/>
          </p:cNvSpPr>
          <p:nvPr/>
        </p:nvSpPr>
        <p:spPr bwMode="auto">
          <a:xfrm>
            <a:off x="3657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29"/>
          <p:cNvSpPr>
            <a:spLocks noChangeArrowheads="1"/>
          </p:cNvSpPr>
          <p:nvPr/>
        </p:nvSpPr>
        <p:spPr bwMode="auto">
          <a:xfrm>
            <a:off x="3657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0"/>
          <p:cNvSpPr>
            <a:spLocks noChangeArrowheads="1"/>
          </p:cNvSpPr>
          <p:nvPr/>
        </p:nvSpPr>
        <p:spPr bwMode="auto">
          <a:xfrm>
            <a:off x="36576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1"/>
          <p:cNvSpPr>
            <a:spLocks noChangeArrowheads="1"/>
          </p:cNvSpPr>
          <p:nvPr/>
        </p:nvSpPr>
        <p:spPr bwMode="auto">
          <a:xfrm>
            <a:off x="2514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2"/>
          <p:cNvSpPr>
            <a:spLocks noChangeArrowheads="1"/>
          </p:cNvSpPr>
          <p:nvPr/>
        </p:nvSpPr>
        <p:spPr bwMode="auto">
          <a:xfrm>
            <a:off x="2895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3"/>
          <p:cNvSpPr>
            <a:spLocks noChangeArrowheads="1"/>
          </p:cNvSpPr>
          <p:nvPr/>
        </p:nvSpPr>
        <p:spPr bwMode="auto">
          <a:xfrm>
            <a:off x="3276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4"/>
          <p:cNvSpPr>
            <a:spLocks noChangeArrowheads="1"/>
          </p:cNvSpPr>
          <p:nvPr/>
        </p:nvSpPr>
        <p:spPr bwMode="auto">
          <a:xfrm>
            <a:off x="2133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5"/>
          <p:cNvSpPr>
            <a:spLocks noChangeArrowheads="1"/>
          </p:cNvSpPr>
          <p:nvPr/>
        </p:nvSpPr>
        <p:spPr bwMode="auto">
          <a:xfrm>
            <a:off x="3657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6"/>
          <p:cNvSpPr>
            <a:spLocks noChangeArrowheads="1"/>
          </p:cNvSpPr>
          <p:nvPr/>
        </p:nvSpPr>
        <p:spPr bwMode="auto">
          <a:xfrm>
            <a:off x="2514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7"/>
          <p:cNvSpPr>
            <a:spLocks noChangeArrowheads="1"/>
          </p:cNvSpPr>
          <p:nvPr/>
        </p:nvSpPr>
        <p:spPr bwMode="auto">
          <a:xfrm>
            <a:off x="2895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8"/>
          <p:cNvSpPr>
            <a:spLocks noChangeArrowheads="1"/>
          </p:cNvSpPr>
          <p:nvPr/>
        </p:nvSpPr>
        <p:spPr bwMode="auto">
          <a:xfrm>
            <a:off x="3276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39"/>
          <p:cNvSpPr>
            <a:spLocks noChangeArrowheads="1"/>
          </p:cNvSpPr>
          <p:nvPr/>
        </p:nvSpPr>
        <p:spPr bwMode="auto">
          <a:xfrm>
            <a:off x="5257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0"/>
          <p:cNvSpPr>
            <a:spLocks noChangeArrowheads="1"/>
          </p:cNvSpPr>
          <p:nvPr/>
        </p:nvSpPr>
        <p:spPr bwMode="auto">
          <a:xfrm>
            <a:off x="5638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1"/>
          <p:cNvSpPr>
            <a:spLocks noChangeArrowheads="1"/>
          </p:cNvSpPr>
          <p:nvPr/>
        </p:nvSpPr>
        <p:spPr bwMode="auto">
          <a:xfrm>
            <a:off x="4876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2"/>
          <p:cNvSpPr>
            <a:spLocks noChangeArrowheads="1"/>
          </p:cNvSpPr>
          <p:nvPr/>
        </p:nvSpPr>
        <p:spPr bwMode="auto">
          <a:xfrm>
            <a:off x="56388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3"/>
          <p:cNvSpPr>
            <a:spLocks noChangeArrowheads="1"/>
          </p:cNvSpPr>
          <p:nvPr/>
        </p:nvSpPr>
        <p:spPr bwMode="auto">
          <a:xfrm>
            <a:off x="48768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4"/>
          <p:cNvSpPr>
            <a:spLocks noChangeArrowheads="1"/>
          </p:cNvSpPr>
          <p:nvPr/>
        </p:nvSpPr>
        <p:spPr bwMode="auto">
          <a:xfrm>
            <a:off x="5257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5"/>
          <p:cNvSpPr>
            <a:spLocks noChangeArrowheads="1"/>
          </p:cNvSpPr>
          <p:nvPr/>
        </p:nvSpPr>
        <p:spPr bwMode="auto">
          <a:xfrm>
            <a:off x="5638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6"/>
          <p:cNvSpPr>
            <a:spLocks noChangeArrowheads="1"/>
          </p:cNvSpPr>
          <p:nvPr/>
        </p:nvSpPr>
        <p:spPr bwMode="auto">
          <a:xfrm>
            <a:off x="4495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Oval 47"/>
          <p:cNvSpPr>
            <a:spLocks noChangeArrowheads="1"/>
          </p:cNvSpPr>
          <p:nvPr/>
        </p:nvSpPr>
        <p:spPr bwMode="auto">
          <a:xfrm>
            <a:off x="5029200" y="4495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Oval 48"/>
          <p:cNvSpPr>
            <a:spLocks noChangeArrowheads="1"/>
          </p:cNvSpPr>
          <p:nvPr/>
        </p:nvSpPr>
        <p:spPr bwMode="auto">
          <a:xfrm>
            <a:off x="5410200" y="4495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Oval 49"/>
          <p:cNvSpPr>
            <a:spLocks noChangeArrowheads="1"/>
          </p:cNvSpPr>
          <p:nvPr/>
        </p:nvSpPr>
        <p:spPr bwMode="auto">
          <a:xfrm>
            <a:off x="5791200" y="4495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Oval 50"/>
          <p:cNvSpPr>
            <a:spLocks noChangeArrowheads="1"/>
          </p:cNvSpPr>
          <p:nvPr/>
        </p:nvSpPr>
        <p:spPr bwMode="auto">
          <a:xfrm>
            <a:off x="5029200" y="4876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Oval 51"/>
          <p:cNvSpPr>
            <a:spLocks noChangeArrowheads="1"/>
          </p:cNvSpPr>
          <p:nvPr/>
        </p:nvSpPr>
        <p:spPr bwMode="auto">
          <a:xfrm>
            <a:off x="54102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Oval 52"/>
          <p:cNvSpPr>
            <a:spLocks noChangeArrowheads="1"/>
          </p:cNvSpPr>
          <p:nvPr/>
        </p:nvSpPr>
        <p:spPr bwMode="auto">
          <a:xfrm>
            <a:off x="5791200" y="4876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Oval 53"/>
          <p:cNvSpPr>
            <a:spLocks noChangeArrowheads="1"/>
          </p:cNvSpPr>
          <p:nvPr/>
        </p:nvSpPr>
        <p:spPr bwMode="auto">
          <a:xfrm>
            <a:off x="50292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Oval 54"/>
          <p:cNvSpPr>
            <a:spLocks noChangeArrowheads="1"/>
          </p:cNvSpPr>
          <p:nvPr/>
        </p:nvSpPr>
        <p:spPr bwMode="auto">
          <a:xfrm>
            <a:off x="54102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Oval 55"/>
          <p:cNvSpPr>
            <a:spLocks noChangeArrowheads="1"/>
          </p:cNvSpPr>
          <p:nvPr/>
        </p:nvSpPr>
        <p:spPr bwMode="auto">
          <a:xfrm>
            <a:off x="57912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6"/>
          <p:cNvSpPr>
            <a:spLocks noChangeArrowheads="1"/>
          </p:cNvSpPr>
          <p:nvPr/>
        </p:nvSpPr>
        <p:spPr bwMode="auto">
          <a:xfrm>
            <a:off x="4495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7"/>
          <p:cNvSpPr>
            <a:spLocks noChangeArrowheads="1"/>
          </p:cNvSpPr>
          <p:nvPr/>
        </p:nvSpPr>
        <p:spPr bwMode="auto">
          <a:xfrm>
            <a:off x="4495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8"/>
          <p:cNvSpPr>
            <a:spLocks noChangeArrowheads="1"/>
          </p:cNvSpPr>
          <p:nvPr/>
        </p:nvSpPr>
        <p:spPr bwMode="auto">
          <a:xfrm>
            <a:off x="4876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59"/>
          <p:cNvSpPr>
            <a:spLocks noChangeArrowheads="1"/>
          </p:cNvSpPr>
          <p:nvPr/>
        </p:nvSpPr>
        <p:spPr bwMode="auto">
          <a:xfrm>
            <a:off x="44958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0"/>
          <p:cNvSpPr>
            <a:spLocks noChangeArrowheads="1"/>
          </p:cNvSpPr>
          <p:nvPr/>
        </p:nvSpPr>
        <p:spPr bwMode="auto">
          <a:xfrm>
            <a:off x="6019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1"/>
          <p:cNvSpPr>
            <a:spLocks noChangeArrowheads="1"/>
          </p:cNvSpPr>
          <p:nvPr/>
        </p:nvSpPr>
        <p:spPr bwMode="auto">
          <a:xfrm>
            <a:off x="6019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2"/>
          <p:cNvSpPr>
            <a:spLocks noChangeArrowheads="1"/>
          </p:cNvSpPr>
          <p:nvPr/>
        </p:nvSpPr>
        <p:spPr bwMode="auto">
          <a:xfrm>
            <a:off x="6019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3"/>
          <p:cNvSpPr>
            <a:spLocks noChangeArrowheads="1"/>
          </p:cNvSpPr>
          <p:nvPr/>
        </p:nvSpPr>
        <p:spPr bwMode="auto">
          <a:xfrm>
            <a:off x="60198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4"/>
          <p:cNvSpPr>
            <a:spLocks noChangeArrowheads="1"/>
          </p:cNvSpPr>
          <p:nvPr/>
        </p:nvSpPr>
        <p:spPr bwMode="auto">
          <a:xfrm>
            <a:off x="4876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5"/>
          <p:cNvSpPr>
            <a:spLocks noChangeArrowheads="1"/>
          </p:cNvSpPr>
          <p:nvPr/>
        </p:nvSpPr>
        <p:spPr bwMode="auto">
          <a:xfrm>
            <a:off x="5257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6"/>
          <p:cNvSpPr>
            <a:spLocks noChangeArrowheads="1"/>
          </p:cNvSpPr>
          <p:nvPr/>
        </p:nvSpPr>
        <p:spPr bwMode="auto">
          <a:xfrm>
            <a:off x="5638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Rectangle 67"/>
          <p:cNvSpPr>
            <a:spLocks noChangeArrowheads="1"/>
          </p:cNvSpPr>
          <p:nvPr/>
        </p:nvSpPr>
        <p:spPr bwMode="auto">
          <a:xfrm>
            <a:off x="4495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9" name="Rectangle 68"/>
          <p:cNvSpPr>
            <a:spLocks noChangeArrowheads="1"/>
          </p:cNvSpPr>
          <p:nvPr/>
        </p:nvSpPr>
        <p:spPr bwMode="auto">
          <a:xfrm>
            <a:off x="6019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30" name="Rectangle 69"/>
          <p:cNvSpPr>
            <a:spLocks noChangeArrowheads="1"/>
          </p:cNvSpPr>
          <p:nvPr/>
        </p:nvSpPr>
        <p:spPr bwMode="auto">
          <a:xfrm>
            <a:off x="4876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31" name="Rectangle 70"/>
          <p:cNvSpPr>
            <a:spLocks noChangeArrowheads="1"/>
          </p:cNvSpPr>
          <p:nvPr/>
        </p:nvSpPr>
        <p:spPr bwMode="auto">
          <a:xfrm>
            <a:off x="5257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32" name="Rectangle 71"/>
          <p:cNvSpPr>
            <a:spLocks noChangeArrowheads="1"/>
          </p:cNvSpPr>
          <p:nvPr/>
        </p:nvSpPr>
        <p:spPr bwMode="auto">
          <a:xfrm>
            <a:off x="5638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Stencil computations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62600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Data lives at the vertices of a regular mesh</a:t>
            </a:r>
          </a:p>
          <a:p>
            <a:pPr lvl="4"/>
            <a:endParaRPr lang="en-US" dirty="0">
              <a:solidFill>
                <a:schemeClr val="accent1"/>
              </a:solidFill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At each </a:t>
            </a:r>
            <a:r>
              <a:rPr lang="en-US" dirty="0">
                <a:latin typeface="Arial" charset="0"/>
              </a:rPr>
              <a:t>step, new values are computed from neighbors</a:t>
            </a:r>
          </a:p>
          <a:p>
            <a:endParaRPr lang="en-US" dirty="0">
              <a:solidFill>
                <a:schemeClr val="accent1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Examples: </a:t>
            </a:r>
          </a:p>
          <a:p>
            <a:pPr lvl="8"/>
            <a:endParaRPr lang="en-US" sz="8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Game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of Life   (9-point stencil)</a:t>
            </a:r>
          </a:p>
          <a:p>
            <a:pPr lvl="4"/>
            <a:endParaRPr lang="en-US" sz="800" dirty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Matvec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in 2D model problem (5-point stencil)</a:t>
            </a:r>
          </a:p>
          <a:p>
            <a:pPr lvl="4"/>
            <a:endParaRPr lang="en-US" sz="800" dirty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Matvec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in 3D model problem (7-point stencil)</a:t>
            </a:r>
          </a:p>
        </p:txBody>
      </p:sp>
    </p:spTree>
    <p:extLst>
      <p:ext uri="{BB962C8B-B14F-4D97-AF65-F5344CB8AC3E}">
        <p14:creationId xmlns:p14="http://schemas.microsoft.com/office/powerpoint/2010/main" val="4218263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1193114" y="76200"/>
            <a:ext cx="497908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800" b="0" dirty="0" smtClean="0">
                <a:solidFill>
                  <a:srgbClr val="FF0000"/>
                </a:solidFill>
                <a:cs typeface="ＭＳ Ｐゴシック" charset="0"/>
              </a:rPr>
              <a:t>            Examples of stencils</a:t>
            </a:r>
            <a:endParaRPr lang="en-US" sz="2800" b="0" dirty="0">
              <a:solidFill>
                <a:srgbClr val="FF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b="0" dirty="0">
              <a:solidFill>
                <a:srgbClr val="FF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b="0" dirty="0" smtClean="0">
              <a:solidFill>
                <a:srgbClr val="000000"/>
              </a:solidFill>
              <a:cs typeface="ＭＳ Ｐゴシック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="0" dirty="0" smtClean="0">
              <a:solidFill>
                <a:srgbClr val="000000"/>
              </a:solidFill>
              <a:cs typeface="ＭＳ Ｐゴシック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="0" dirty="0" smtClean="0">
              <a:solidFill>
                <a:srgbClr val="00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b="0" dirty="0" smtClean="0">
              <a:solidFill>
                <a:srgbClr val="000000"/>
              </a:solidFill>
              <a:cs typeface="ＭＳ Ｐゴシック" charset="0"/>
            </a:endParaRPr>
          </a:p>
        </p:txBody>
      </p:sp>
      <p:pic>
        <p:nvPicPr>
          <p:cNvPr id="2" name="Picture 1" descr="stencil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762000"/>
            <a:ext cx="1600200" cy="1600200"/>
          </a:xfrm>
          <a:prstGeom prst="rect">
            <a:avLst/>
          </a:prstGeom>
        </p:spPr>
      </p:pic>
      <p:pic>
        <p:nvPicPr>
          <p:cNvPr id="3" name="Picture 2" descr="stencil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657600"/>
            <a:ext cx="1485900" cy="1741475"/>
          </a:xfrm>
          <a:prstGeom prst="rect">
            <a:avLst/>
          </a:prstGeom>
        </p:spPr>
      </p:pic>
      <p:pic>
        <p:nvPicPr>
          <p:cNvPr id="4" name="Picture 3" descr="stencil9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09600"/>
            <a:ext cx="1600200" cy="1568450"/>
          </a:xfrm>
          <a:prstGeom prst="rect">
            <a:avLst/>
          </a:prstGeom>
        </p:spPr>
      </p:pic>
      <p:pic>
        <p:nvPicPr>
          <p:cNvPr id="5" name="Picture 4" descr="stencil25.sv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895600"/>
            <a:ext cx="2209800" cy="26561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2514600"/>
            <a:ext cx="22828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  <a:t>5-point stencil in 2D</a:t>
            </a:r>
            <a:b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</a:br>
            <a: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  <a:t> (temperature problem)</a:t>
            </a:r>
            <a:endParaRPr lang="en-US" sz="1600" b="0" dirty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2362200"/>
            <a:ext cx="19866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  <a:t>9</a:t>
            </a:r>
            <a: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  <a:t>-point stencil in 2D</a:t>
            </a:r>
            <a:b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</a:br>
            <a: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  <a:t>(game of Life) </a:t>
            </a:r>
            <a:endParaRPr lang="en-US" sz="1600" b="0" dirty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0600" y="5562600"/>
            <a:ext cx="25451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  <a:t>7-point stencil in 3D</a:t>
            </a:r>
            <a:b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</a:br>
            <a: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  <a:t>(3D temperature problem) </a:t>
            </a:r>
            <a:endParaRPr lang="en-US" sz="1600" b="0" dirty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5105400"/>
            <a:ext cx="21007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  <a:t>25-point stencil in 3D</a:t>
            </a:r>
          </a:p>
          <a:p>
            <a:pPr algn="ctr"/>
            <a:r>
              <a:rPr lang="en-US" sz="1600" b="0" dirty="0" smtClean="0">
                <a:solidFill>
                  <a:srgbClr val="000000"/>
                </a:solidFill>
                <a:latin typeface="System VT Special" charset="0"/>
                <a:cs typeface="ＭＳ Ｐゴシック" charset="0"/>
              </a:rPr>
              <a:t>(seismic modeling) </a:t>
            </a:r>
            <a:endParaRPr lang="en-US" sz="1600" b="0" dirty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6172200"/>
            <a:ext cx="1872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rgbClr val="FF0000"/>
                </a:solidFill>
                <a:latin typeface="System VT Special" charset="0"/>
                <a:cs typeface="ＭＳ Ｐゴシック" charset="0"/>
              </a:rPr>
              <a:t>… and many more</a:t>
            </a:r>
            <a:endParaRPr lang="en-US" sz="1600" b="0" dirty="0">
              <a:solidFill>
                <a:srgbClr val="FF0000"/>
              </a:solidFill>
              <a:latin typeface="System VT Spec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4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9F5AAB5C-CE35-3B4E-B14A-FA7E14BB1771}" type="slidenum">
              <a:rPr lang="en-US">
                <a:latin typeface="Helvetica" charset="0"/>
              </a:rPr>
              <a:pPr/>
              <a:t>14</a:t>
            </a:fld>
            <a:endParaRPr lang="en-US">
              <a:latin typeface="Helvetica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35888" cy="422275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Parallelizing Stencil Computations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87393"/>
            <a:ext cx="8382000" cy="10301793"/>
          </a:xfrm>
        </p:spPr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Arial" charset="0"/>
              </a:rPr>
              <a:t>Parallelism</a:t>
            </a:r>
            <a:r>
              <a:rPr lang="en-US" dirty="0">
                <a:latin typeface="Arial" charset="0"/>
              </a:rPr>
              <a:t> is simple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Span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t</a:t>
            </a:r>
            <a:r>
              <a:rPr lang="en-US" sz="3600" baseline="-25000" dirty="0" smtClean="0">
                <a:solidFill>
                  <a:srgbClr val="FF0000"/>
                </a:solidFill>
                <a:latin typeface="Arial" charset="0"/>
              </a:rPr>
              <a:t>∞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constant, so potential parallelism </a:t>
            </a:r>
            <a:r>
              <a:rPr lang="en-US" dirty="0" err="1" smtClean="0">
                <a:solidFill>
                  <a:schemeClr val="accent1"/>
                </a:solidFill>
                <a:latin typeface="Arial" charset="0"/>
              </a:rPr>
              <a:t>pp</a:t>
            </a:r>
            <a:r>
              <a:rPr lang="en-US" dirty="0" smtClean="0">
                <a:solidFill>
                  <a:schemeClr val="accent1"/>
                </a:solidFill>
                <a:latin typeface="Arial" charset="0"/>
              </a:rPr>
              <a:t> =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size of problem!</a:t>
            </a:r>
            <a:r>
              <a:rPr lang="en-US" dirty="0">
                <a:latin typeface="Arial" charset="0"/>
              </a:rPr>
              <a:t> </a:t>
            </a:r>
            <a:endParaRPr lang="en-US" dirty="0" smtClean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Even </a:t>
            </a:r>
            <a:r>
              <a:rPr lang="en-US" dirty="0">
                <a:latin typeface="Arial" charset="0"/>
              </a:rPr>
              <a:t>decomposition across processors gives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load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balance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lvl="7"/>
            <a:endParaRPr lang="en-US" sz="800" dirty="0" smtClean="0">
              <a:solidFill>
                <a:schemeClr val="accent1"/>
              </a:solidFill>
              <a:latin typeface="Arial" charset="0"/>
            </a:endParaRPr>
          </a:p>
          <a:p>
            <a:r>
              <a:rPr lang="en-US" u="sng" dirty="0">
                <a:solidFill>
                  <a:srgbClr val="FF0000"/>
                </a:solidFill>
                <a:latin typeface="Arial" charset="0"/>
              </a:rPr>
              <a:t>Communication volume    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Arial" charset="0"/>
              </a:rPr>
              <a:t>v =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total # of boundary cells between patches</a:t>
            </a:r>
          </a:p>
          <a:p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Spatial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locality</a:t>
            </a:r>
            <a:r>
              <a:rPr lang="en-US" dirty="0">
                <a:latin typeface="Arial" charset="0"/>
              </a:rPr>
              <a:t> limits communication cost</a:t>
            </a:r>
          </a:p>
          <a:p>
            <a:pPr lvl="1"/>
            <a:r>
              <a:rPr lang="en-US" sz="2000" dirty="0">
                <a:latin typeface="Arial" charset="0"/>
              </a:rPr>
              <a:t>Communicate only boundary values from neighboring patches</a:t>
            </a:r>
          </a:p>
          <a:p>
            <a:endParaRPr lang="en-US" sz="2600" dirty="0">
              <a:latin typeface="Arial" charset="0"/>
            </a:endParaRPr>
          </a:p>
          <a:p>
            <a:endParaRPr lang="en-US" sz="2600" dirty="0">
              <a:latin typeface="Arial" charset="0"/>
            </a:endParaRPr>
          </a:p>
          <a:p>
            <a:endParaRPr lang="en-US" sz="2600" dirty="0">
              <a:latin typeface="Arial" charset="0"/>
            </a:endParaRPr>
          </a:p>
          <a:p>
            <a:endParaRPr lang="en-US" sz="2600" dirty="0">
              <a:latin typeface="Arial" charset="0"/>
            </a:endParaRPr>
          </a:p>
          <a:p>
            <a:endParaRPr lang="en-US" sz="2600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048000" y="3581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429000" y="3581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667000" y="3581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429000" y="3962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667000" y="3962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048000" y="4343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429000" y="4343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286000" y="4343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286000" y="3200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2286000" y="3581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2667000" y="4343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286000" y="3962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3810000" y="4343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3810000" y="3200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810000" y="3581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810000" y="3962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2667000" y="3200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3048000" y="3200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3429000" y="3200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2286000" y="4724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810000" y="4724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2667000" y="4724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048000" y="4724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3429000" y="4724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4953000" y="3581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5334000" y="3581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4572000" y="3581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5334000" y="3962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4572000" y="3962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4953000" y="4343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5334000" y="4343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4191000" y="4343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4191000" y="3200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4191000" y="3581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Rectangle 38"/>
          <p:cNvSpPr>
            <a:spLocks noChangeArrowheads="1"/>
          </p:cNvSpPr>
          <p:nvPr/>
        </p:nvSpPr>
        <p:spPr bwMode="auto">
          <a:xfrm>
            <a:off x="4572000" y="4343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Rectangle 39"/>
          <p:cNvSpPr>
            <a:spLocks noChangeArrowheads="1"/>
          </p:cNvSpPr>
          <p:nvPr/>
        </p:nvSpPr>
        <p:spPr bwMode="auto">
          <a:xfrm>
            <a:off x="4191000" y="3962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4572000" y="3200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4953000" y="3200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5334000" y="3200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Rectangle 43"/>
          <p:cNvSpPr>
            <a:spLocks noChangeArrowheads="1"/>
          </p:cNvSpPr>
          <p:nvPr/>
        </p:nvSpPr>
        <p:spPr bwMode="auto">
          <a:xfrm>
            <a:off x="4191000" y="4724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8" name="Rectangle 44"/>
          <p:cNvSpPr>
            <a:spLocks noChangeArrowheads="1"/>
          </p:cNvSpPr>
          <p:nvPr/>
        </p:nvSpPr>
        <p:spPr bwMode="auto">
          <a:xfrm>
            <a:off x="4572000" y="4724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4953000" y="4724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0" name="Rectangle 46"/>
          <p:cNvSpPr>
            <a:spLocks noChangeArrowheads="1"/>
          </p:cNvSpPr>
          <p:nvPr/>
        </p:nvSpPr>
        <p:spPr bwMode="auto">
          <a:xfrm>
            <a:off x="5334000" y="4724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1" name="Rectangle 47"/>
          <p:cNvSpPr>
            <a:spLocks noChangeArrowheads="1"/>
          </p:cNvSpPr>
          <p:nvPr/>
        </p:nvSpPr>
        <p:spPr bwMode="auto">
          <a:xfrm>
            <a:off x="3048000" y="3962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4953000" y="3962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67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Where’s the data (5-point stencil problem)?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638800"/>
          </a:xfrm>
        </p:spPr>
        <p:txBody>
          <a:bodyPr/>
          <a:lstStyle/>
          <a:p>
            <a:pPr marL="457200" lvl="1" indent="0">
              <a:buNone/>
            </a:pPr>
            <a:endParaRPr lang="en-US" sz="2000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Each of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dirty="0" smtClean="0">
                <a:latin typeface="Arial" charset="0"/>
              </a:rPr>
              <a:t> stencil points has some fixed amount of data</a:t>
            </a:r>
          </a:p>
          <a:p>
            <a:endParaRPr lang="en-US" dirty="0" smtClean="0">
              <a:latin typeface="Arial" charset="0"/>
            </a:endParaRPr>
          </a:p>
          <a:p>
            <a:pPr marL="342900" lvl="1" indent="-342900"/>
            <a:r>
              <a:rPr lang="en-US" sz="2400" dirty="0">
                <a:latin typeface="Arial" charset="0"/>
              </a:rPr>
              <a:t>Divide stencil points among processors, 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n/p</a:t>
            </a:r>
            <a:r>
              <a:rPr lang="en-US" sz="2400" dirty="0">
                <a:latin typeface="Arial" charset="0"/>
              </a:rPr>
              <a:t> points each</a:t>
            </a:r>
          </a:p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How do you divide up a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(n)</a:t>
            </a:r>
            <a:r>
              <a:rPr lang="en-US" dirty="0" smtClean="0">
                <a:latin typeface="Arial" charset="0"/>
              </a:rPr>
              <a:t> by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(n)</a:t>
            </a:r>
            <a:r>
              <a:rPr lang="en-US" dirty="0" smtClean="0">
                <a:latin typeface="Arial" charset="0"/>
              </a:rPr>
              <a:t> region of points?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Block </a:t>
            </a:r>
            <a:r>
              <a:rPr lang="en-US" dirty="0">
                <a:latin typeface="Arial" charset="0"/>
              </a:rPr>
              <a:t>row (or block col) layout: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2 * p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</a:t>
            </a:r>
          </a:p>
          <a:p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latin typeface="Arial" charset="0"/>
              </a:rPr>
              <a:t>2-dimensional block layout:     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4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(p)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89751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620000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6.43</a:t>
            </a:r>
          </a:p>
        </p:txBody>
      </p:sp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1193114" y="76200"/>
            <a:ext cx="792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 b="0" u="sng" dirty="0" smtClean="0">
                <a:solidFill>
                  <a:srgbClr val="FF0000"/>
                </a:solidFill>
                <a:cs typeface="ＭＳ Ｐゴシック" charset="0"/>
              </a:rPr>
              <a:t>How do you partition the </a:t>
            </a:r>
            <a:r>
              <a:rPr lang="en-US" sz="2400" b="0" u="sng" dirty="0" err="1" smtClean="0">
                <a:solidFill>
                  <a:srgbClr val="FF0000"/>
                </a:solidFill>
                <a:cs typeface="ＭＳ Ｐゴシック" charset="0"/>
              </a:rPr>
              <a:t>sqrt</a:t>
            </a:r>
            <a:r>
              <a:rPr lang="en-US" sz="2400" b="0" u="sng" dirty="0" smtClean="0">
                <a:solidFill>
                  <a:srgbClr val="FF0000"/>
                </a:solidFill>
                <a:cs typeface="ＭＳ Ｐゴシック" charset="0"/>
              </a:rPr>
              <a:t>(n) by </a:t>
            </a:r>
            <a:r>
              <a:rPr lang="en-US" sz="2400" b="0" u="sng" dirty="0" err="1" smtClean="0">
                <a:solidFill>
                  <a:srgbClr val="FF0000"/>
                </a:solidFill>
                <a:cs typeface="ＭＳ Ｐゴシック" charset="0"/>
              </a:rPr>
              <a:t>sqrt</a:t>
            </a:r>
            <a:r>
              <a:rPr lang="en-US" sz="2400" b="0" u="sng" dirty="0" smtClean="0">
                <a:solidFill>
                  <a:srgbClr val="FF0000"/>
                </a:solidFill>
                <a:cs typeface="ＭＳ Ｐゴシック" charset="0"/>
              </a:rPr>
              <a:t>(n) stencil points?</a:t>
            </a:r>
            <a:endParaRPr lang="en-US" sz="2400" b="0" dirty="0">
              <a:solidFill>
                <a:srgbClr val="FF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b="0" dirty="0">
              <a:solidFill>
                <a:srgbClr val="FF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b="0" dirty="0" smtClean="0">
                <a:solidFill>
                  <a:srgbClr val="000000"/>
                </a:solidFill>
                <a:cs typeface="ＭＳ Ｐゴシック" charset="0"/>
              </a:rPr>
              <a:t>First version: number the grid by rows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b="0" dirty="0" smtClean="0">
                <a:solidFill>
                  <a:srgbClr val="000000"/>
                </a:solidFill>
                <a:cs typeface="ＭＳ Ｐゴシック" charset="0"/>
              </a:rPr>
              <a:t>Leads to a block row decomposition of the region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b="0" dirty="0" smtClean="0">
                <a:solidFill>
                  <a:srgbClr val="FF0000"/>
                </a:solidFill>
                <a:cs typeface="ＭＳ Ｐゴシック" charset="0"/>
              </a:rPr>
              <a:t>v </a:t>
            </a:r>
            <a:r>
              <a:rPr lang="en-US" b="0" dirty="0">
                <a:solidFill>
                  <a:srgbClr val="FF0000"/>
                </a:solidFill>
                <a:cs typeface="ＭＳ Ｐゴシック" charset="0"/>
              </a:rPr>
              <a:t>= 2 * p * </a:t>
            </a:r>
            <a:r>
              <a:rPr lang="en-US" b="0" dirty="0" err="1">
                <a:solidFill>
                  <a:srgbClr val="FF0000"/>
                </a:solidFill>
                <a:cs typeface="ＭＳ Ｐゴシック" charset="0"/>
              </a:rPr>
              <a:t>sqrt</a:t>
            </a:r>
            <a:r>
              <a:rPr lang="en-US" b="0" dirty="0">
                <a:solidFill>
                  <a:srgbClr val="FF0000"/>
                </a:solidFill>
                <a:cs typeface="ＭＳ Ｐゴシック" charset="0"/>
              </a:rPr>
              <a:t>(n)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b="0" dirty="0" smtClean="0">
              <a:solidFill>
                <a:srgbClr val="000000"/>
              </a:solidFill>
              <a:cs typeface="ＭＳ Ｐゴシック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="0" dirty="0" smtClean="0">
              <a:solidFill>
                <a:srgbClr val="00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b="0" dirty="0" smtClean="0">
              <a:solidFill>
                <a:srgbClr val="000000"/>
              </a:solidFill>
              <a:cs typeface="ＭＳ Ｐゴシック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676400" y="39624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676400" y="25146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676400" y="53340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6400" y="30480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676400" y="44196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676400" y="48768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1676400" y="58674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1676400" y="35052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03987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620000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6.43</a:t>
            </a:r>
          </a:p>
        </p:txBody>
      </p:sp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1193114" y="76200"/>
            <a:ext cx="792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 b="0" u="sng" dirty="0" smtClean="0">
                <a:solidFill>
                  <a:srgbClr val="FF0000"/>
                </a:solidFill>
                <a:cs typeface="ＭＳ Ｐゴシック" charset="0"/>
              </a:rPr>
              <a:t>How do you partition the </a:t>
            </a:r>
            <a:r>
              <a:rPr lang="en-US" sz="2400" b="0" u="sng" dirty="0" err="1" smtClean="0">
                <a:solidFill>
                  <a:srgbClr val="FF0000"/>
                </a:solidFill>
                <a:cs typeface="ＭＳ Ｐゴシック" charset="0"/>
              </a:rPr>
              <a:t>sqrt</a:t>
            </a:r>
            <a:r>
              <a:rPr lang="en-US" sz="2400" b="0" u="sng" dirty="0" smtClean="0">
                <a:solidFill>
                  <a:srgbClr val="FF0000"/>
                </a:solidFill>
                <a:cs typeface="ＭＳ Ｐゴシック" charset="0"/>
              </a:rPr>
              <a:t>(n) by </a:t>
            </a:r>
            <a:r>
              <a:rPr lang="en-US" sz="2400" b="0" u="sng" dirty="0" err="1" smtClean="0">
                <a:solidFill>
                  <a:srgbClr val="FF0000"/>
                </a:solidFill>
                <a:cs typeface="ＭＳ Ｐゴシック" charset="0"/>
              </a:rPr>
              <a:t>sqrt</a:t>
            </a:r>
            <a:r>
              <a:rPr lang="en-US" sz="2400" b="0" u="sng" dirty="0" smtClean="0">
                <a:solidFill>
                  <a:srgbClr val="FF0000"/>
                </a:solidFill>
                <a:cs typeface="ＭＳ Ｐゴシック" charset="0"/>
              </a:rPr>
              <a:t>(n) stencil points?</a:t>
            </a:r>
            <a:endParaRPr lang="en-US" sz="2400" b="0" dirty="0">
              <a:solidFill>
                <a:srgbClr val="FF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b="0" dirty="0">
              <a:solidFill>
                <a:srgbClr val="FF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b="0" dirty="0" smtClean="0">
                <a:solidFill>
                  <a:srgbClr val="000000"/>
                </a:solidFill>
                <a:cs typeface="ＭＳ Ｐゴシック" charset="0"/>
              </a:rPr>
              <a:t>Second version: 2D block decomposition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b="0" dirty="0" smtClean="0">
                <a:solidFill>
                  <a:srgbClr val="000000"/>
                </a:solidFill>
                <a:cs typeface="ＭＳ Ｐゴシック" charset="0"/>
              </a:rPr>
              <a:t>Numbering is a little more complicated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b="0" dirty="0">
                <a:solidFill>
                  <a:srgbClr val="FF0000"/>
                </a:solidFill>
                <a:cs typeface="ＭＳ Ｐゴシック" charset="0"/>
              </a:rPr>
              <a:t>v = 4 * </a:t>
            </a:r>
            <a:r>
              <a:rPr lang="en-US" b="0" dirty="0" err="1">
                <a:solidFill>
                  <a:srgbClr val="FF0000"/>
                </a:solidFill>
                <a:cs typeface="ＭＳ Ｐゴシック" charset="0"/>
              </a:rPr>
              <a:t>sqrt</a:t>
            </a:r>
            <a:r>
              <a:rPr lang="en-US" b="0" dirty="0">
                <a:solidFill>
                  <a:srgbClr val="FF0000"/>
                </a:solidFill>
                <a:cs typeface="ＭＳ Ｐゴシック" charset="0"/>
              </a:rPr>
              <a:t>(p) * </a:t>
            </a:r>
            <a:r>
              <a:rPr lang="en-US" b="0" dirty="0" err="1">
                <a:solidFill>
                  <a:srgbClr val="FF0000"/>
                </a:solidFill>
                <a:cs typeface="ＭＳ Ｐゴシック" charset="0"/>
              </a:rPr>
              <a:t>sqrt</a:t>
            </a:r>
            <a:r>
              <a:rPr lang="en-US" b="0" dirty="0">
                <a:solidFill>
                  <a:srgbClr val="FF0000"/>
                </a:solidFill>
                <a:cs typeface="ＭＳ Ｐゴシック" charset="0"/>
              </a:rPr>
              <a:t>(n</a:t>
            </a:r>
            <a:r>
              <a:rPr lang="en-US" b="0" dirty="0" smtClean="0">
                <a:solidFill>
                  <a:srgbClr val="FF0000"/>
                </a:solidFill>
                <a:cs typeface="ＭＳ Ｐゴシック" charset="0"/>
              </a:rPr>
              <a:t>)</a:t>
            </a:r>
            <a:endParaRPr lang="en-US" b="0" dirty="0" smtClean="0">
              <a:solidFill>
                <a:srgbClr val="000000"/>
              </a:solidFill>
              <a:cs typeface="ＭＳ Ｐゴシック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rot="16200000">
            <a:off x="952500" y="41529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6400" y="34290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6200000">
            <a:off x="2552700" y="42291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676400" y="50292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49642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Where’s the data (temperature problem)?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638800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A: 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Nowhere!!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The vectors x, b, r, d:</a:t>
            </a:r>
          </a:p>
          <a:p>
            <a:pPr lvl="1"/>
            <a:r>
              <a:rPr lang="en-US" sz="2400" dirty="0" smtClean="0">
                <a:latin typeface="Arial" charset="0"/>
              </a:rPr>
              <a:t>Each vector is one value per stencil point</a:t>
            </a:r>
          </a:p>
          <a:p>
            <a:pPr lvl="1"/>
            <a:r>
              <a:rPr lang="en-US" sz="2400" dirty="0">
                <a:latin typeface="Arial" charset="0"/>
              </a:rPr>
              <a:t>D</a:t>
            </a:r>
            <a:r>
              <a:rPr lang="en-US" sz="2400" dirty="0" smtClean="0">
                <a:latin typeface="Arial" charset="0"/>
              </a:rPr>
              <a:t>ivide stencil points among processors,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n/p</a:t>
            </a:r>
            <a:r>
              <a:rPr lang="en-US" sz="2400" dirty="0" smtClean="0">
                <a:latin typeface="Arial" charset="0"/>
              </a:rPr>
              <a:t> points each</a:t>
            </a:r>
          </a:p>
          <a:p>
            <a:pPr lvl="1"/>
            <a:endParaRPr lang="en-US" sz="2000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How do you divide up the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(n)</a:t>
            </a:r>
            <a:r>
              <a:rPr lang="en-US" dirty="0" smtClean="0">
                <a:latin typeface="Arial" charset="0"/>
              </a:rPr>
              <a:t> by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(n)</a:t>
            </a:r>
            <a:r>
              <a:rPr lang="en-US" dirty="0" smtClean="0">
                <a:latin typeface="Arial" charset="0"/>
              </a:rPr>
              <a:t> region of points?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Block </a:t>
            </a:r>
            <a:r>
              <a:rPr lang="en-US" dirty="0">
                <a:latin typeface="Arial" charset="0"/>
              </a:rPr>
              <a:t>row (or block col) layout: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2 * p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</a:t>
            </a:r>
          </a:p>
          <a:p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latin typeface="Arial" charset="0"/>
              </a:rPr>
              <a:t>2-dimensional block layout:     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4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(p)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898511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Detailed complexity measures for data movement I:    </a:t>
            </a:r>
            <a:br>
              <a:rPr lang="en-US" altLang="en-US" dirty="0" smtClean="0">
                <a:ea typeface="+mj-ea"/>
              </a:rPr>
            </a:br>
            <a:r>
              <a:rPr lang="en-US" altLang="en-US" dirty="0" smtClean="0">
                <a:ea typeface="+mj-ea"/>
              </a:rPr>
              <a:t>                   Latency/Bandwidth Model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endParaRPr lang="en-US" sz="1200" dirty="0">
              <a:latin typeface="Arial" charset="0"/>
            </a:endParaRPr>
          </a:p>
          <a:p>
            <a:pPr>
              <a:buFontTx/>
              <a:buNone/>
            </a:pPr>
            <a:endParaRPr lang="en-US" sz="1200" dirty="0">
              <a:latin typeface="Arial" charset="0"/>
            </a:endParaRPr>
          </a:p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Moving data between processors by message-passing</a:t>
            </a:r>
          </a:p>
          <a:p>
            <a:pPr>
              <a:buFontTx/>
              <a:buNone/>
            </a:pPr>
            <a:endParaRPr lang="en-US" sz="1400" u="sng" dirty="0"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Machine parameters: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 sz="2800" baseline="-25000" dirty="0" smtClean="0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latency 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(message startup time in seconds) </a:t>
            </a:r>
            <a:endParaRPr lang="en-US" sz="2000" baseline="-25000" dirty="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Symbol" charset="0"/>
              </a:rPr>
              <a:t>b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   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inverse bandwidth 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(in seconds per word)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charset="0"/>
              </a:rPr>
              <a:t>between nodes of Triton,  </a:t>
            </a:r>
            <a:r>
              <a:rPr lang="en-US" sz="2400" dirty="0">
                <a:solidFill>
                  <a:srgbClr val="FF0000"/>
                </a:solidFill>
                <a:latin typeface="Symbol" charset="0"/>
              </a:rPr>
              <a:t>a ~ 2.2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 dirty="0">
                <a:solidFill>
                  <a:srgbClr val="FF0000"/>
                </a:solidFill>
                <a:latin typeface="Arial" charset="0"/>
              </a:rPr>
              <a:t>-6</a:t>
            </a:r>
            <a:r>
              <a:rPr lang="en-US" sz="2400" dirty="0">
                <a:solidFill>
                  <a:srgbClr val="FF0000"/>
                </a:solidFill>
                <a:latin typeface="Symbol" charset="0"/>
              </a:rPr>
              <a:t>  </a:t>
            </a:r>
            <a:r>
              <a:rPr lang="en-US" sz="2400" dirty="0">
                <a:solidFill>
                  <a:schemeClr val="tx2"/>
                </a:solidFill>
                <a:latin typeface="Arial" charset="0"/>
              </a:rPr>
              <a:t>and</a:t>
            </a:r>
            <a:r>
              <a:rPr lang="en-US" sz="2400" dirty="0">
                <a:solidFill>
                  <a:srgbClr val="FF0000"/>
                </a:solidFill>
                <a:latin typeface="Symbol" charset="0"/>
              </a:rPr>
              <a:t>  b ~ 6.4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 dirty="0">
                <a:solidFill>
                  <a:srgbClr val="FF0000"/>
                </a:solidFill>
                <a:latin typeface="Arial" charset="0"/>
              </a:rPr>
              <a:t>-9</a:t>
            </a:r>
            <a:endParaRPr lang="en-US" sz="2400" b="1" baseline="30000" dirty="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Time to send &amp;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recv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or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bcast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a message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w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words:    </a:t>
            </a:r>
            <a:r>
              <a:rPr lang="en-US" dirty="0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+ w*</a:t>
            </a:r>
            <a:r>
              <a:rPr lang="en-US" dirty="0">
                <a:solidFill>
                  <a:srgbClr val="FF0000"/>
                </a:solidFill>
                <a:latin typeface="Symbol" charset="0"/>
              </a:rPr>
              <a:t>b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comm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total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commmunication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time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comp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total computation time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Total parallel time: 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  =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comp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+ 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comm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 </a:t>
            </a: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471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E6F7415-A6B9-5E41-9275-7C3D67B6C2EE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6596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Parallelism and Locality in Simulation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24438"/>
          </a:xfrm>
        </p:spPr>
        <p:txBody>
          <a:bodyPr/>
          <a:lstStyle/>
          <a:p>
            <a:r>
              <a:rPr lang="en-US">
                <a:latin typeface="Arial" charset="0"/>
              </a:rPr>
              <a:t>Real world problems have parallelism and locality:</a:t>
            </a:r>
          </a:p>
          <a:p>
            <a:pPr lvl="1"/>
            <a:r>
              <a:rPr lang="en-US">
                <a:latin typeface="Arial" charset="0"/>
              </a:rPr>
              <a:t>Some objects may operate independently of others.</a:t>
            </a:r>
          </a:p>
          <a:p>
            <a:pPr lvl="1"/>
            <a:r>
              <a:rPr lang="en-US">
                <a:latin typeface="Arial" charset="0"/>
              </a:rPr>
              <a:t>Objects may depend more on nearby than distant objects.</a:t>
            </a:r>
          </a:p>
          <a:p>
            <a:pPr lvl="1"/>
            <a:r>
              <a:rPr lang="en-US">
                <a:latin typeface="Arial" charset="0"/>
              </a:rPr>
              <a:t>Dependence on distant objects can often be simplified.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Scientific models may introduce more parallelism:</a:t>
            </a:r>
          </a:p>
          <a:p>
            <a:pPr lvl="1"/>
            <a:r>
              <a:rPr lang="en-US">
                <a:latin typeface="Arial" charset="0"/>
              </a:rPr>
              <a:t>When a continuous problem is discretized, time-domain dependencies are generally limited to adjacent time steps.</a:t>
            </a:r>
          </a:p>
          <a:p>
            <a:pPr lvl="1"/>
            <a:r>
              <a:rPr lang="en-US">
                <a:latin typeface="Arial" charset="0"/>
              </a:rPr>
              <a:t>Far-field effects can sometimes be ignored or approximated.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Many problems exhibit parallelism at multiple levels</a:t>
            </a:r>
          </a:p>
          <a:p>
            <a:pPr lvl="1"/>
            <a:r>
              <a:rPr lang="en-US">
                <a:latin typeface="Arial" charset="0"/>
              </a:rPr>
              <a:t>Example: circuits can be simulated at many levels, and within each there may be parallelism within and between subcircuits.</a:t>
            </a:r>
          </a:p>
          <a:p>
            <a:pPr lvl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C6F4F459-B6B5-BC49-8FCA-F871C77CBECB}" type="slidenum">
              <a:rPr lang="en-US" b="0">
                <a:solidFill>
                  <a:srgbClr val="000000"/>
                </a:solidFill>
                <a:latin typeface="Helvetica" charset="0"/>
              </a:rPr>
              <a:pPr/>
              <a:t>20</a:t>
            </a:fld>
            <a:endParaRPr lang="en-US" b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24025" y="1655763"/>
            <a:ext cx="3279775" cy="3076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2039938"/>
            <a:ext cx="2460625" cy="2308225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44763" y="2425700"/>
            <a:ext cx="1639887" cy="1538288"/>
          </a:xfrm>
          <a:prstGeom prst="rect">
            <a:avLst/>
          </a:prstGeom>
          <a:solidFill>
            <a:srgbClr val="00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</a:endParaRP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882063" cy="422275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Ghost Nodes in Stencil Computations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534400" cy="57912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Arial" charset="0"/>
              </a:rPr>
              <a:t>Comm cost = </a:t>
            </a:r>
            <a:r>
              <a:rPr lang="el-GR">
                <a:solidFill>
                  <a:srgbClr val="FF0000"/>
                </a:solidFill>
                <a:latin typeface="Arial" charset="0"/>
              </a:rPr>
              <a:t>α</a:t>
            </a:r>
            <a:r>
              <a:rPr lang="en-US">
                <a:latin typeface="Arial" charset="0"/>
              </a:rPr>
              <a:t> * (#messages) + </a:t>
            </a:r>
            <a:r>
              <a:rPr lang="el-GR">
                <a:solidFill>
                  <a:srgbClr val="FF0000"/>
                </a:solidFill>
                <a:latin typeface="Arial" charset="0"/>
              </a:rPr>
              <a:t>β</a:t>
            </a:r>
            <a:r>
              <a:rPr lang="en-US">
                <a:latin typeface="Arial" charset="0"/>
              </a:rPr>
              <a:t> * (total size of messages)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 sz="2000">
                <a:latin typeface="Arial" charset="0"/>
              </a:rPr>
              <a:t>Keep a ghost copy of neighbors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altLang="ja-JP" sz="2000">
                <a:latin typeface="Arial" charset="0"/>
              </a:rPr>
              <a:t> boundary nodes</a:t>
            </a:r>
          </a:p>
          <a:p>
            <a:r>
              <a:rPr lang="en-US" sz="2000">
                <a:latin typeface="Arial" charset="0"/>
              </a:rPr>
              <a:t>Communicate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every second iteration</a:t>
            </a:r>
            <a:r>
              <a:rPr lang="en-US" sz="2000">
                <a:latin typeface="Arial" charset="0"/>
              </a:rPr>
              <a:t>, not every iteration</a:t>
            </a:r>
          </a:p>
          <a:p>
            <a:r>
              <a:rPr lang="en-US" sz="2000">
                <a:latin typeface="Arial" charset="0"/>
              </a:rPr>
              <a:t>Reduces #messages,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not</a:t>
            </a:r>
            <a:r>
              <a:rPr lang="en-US" sz="2000">
                <a:latin typeface="Arial" charset="0"/>
              </a:rPr>
              <a:t> total size of messages</a:t>
            </a:r>
          </a:p>
          <a:p>
            <a:r>
              <a:rPr lang="en-US" sz="2000">
                <a:latin typeface="Arial" charset="0"/>
              </a:rPr>
              <a:t>Costs extra memory and computation</a:t>
            </a:r>
          </a:p>
          <a:p>
            <a:r>
              <a:rPr lang="en-US" sz="2000">
                <a:latin typeface="Arial" charset="0"/>
              </a:rPr>
              <a:t>Can also use more than one layer of ghost nodes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pPr lvl="4"/>
            <a:endParaRPr lang="en-US" sz="800">
              <a:latin typeface="Times New Roman" charset="0"/>
            </a:endParaRPr>
          </a:p>
        </p:txBody>
      </p: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1724025" y="1655763"/>
            <a:ext cx="1639888" cy="1538287"/>
            <a:chOff x="1267" y="1502"/>
            <a:chExt cx="1033" cy="969"/>
          </a:xfrm>
        </p:grpSpPr>
        <p:sp>
          <p:nvSpPr>
            <p:cNvPr id="8240" name="Rectangle 8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41" name="Rectangle 9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42" name="Rectangle 10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43" name="Rectangle 11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44" name="Rectangle 12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45" name="Rectangle 13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46" name="Rectangle 14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47" name="Rectangle 15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48" name="Rectangle 16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49" name="Rectangle 17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50" name="Rectangle 18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</p:grpSp>
      <p:grpSp>
        <p:nvGrpSpPr>
          <p:cNvPr id="8200" name="Group 19"/>
          <p:cNvGrpSpPr>
            <a:grpSpLocks/>
          </p:cNvGrpSpPr>
          <p:nvPr/>
        </p:nvGrpSpPr>
        <p:grpSpPr bwMode="auto">
          <a:xfrm>
            <a:off x="3363913" y="1655763"/>
            <a:ext cx="1639887" cy="1538287"/>
            <a:chOff x="1267" y="1502"/>
            <a:chExt cx="1033" cy="969"/>
          </a:xfrm>
        </p:grpSpPr>
        <p:sp>
          <p:nvSpPr>
            <p:cNvPr id="8229" name="Rectangle 20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0" name="Rectangle 21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1" name="Rectangle 22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2" name="Rectangle 23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3" name="Rectangle 24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4" name="Rectangle 25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5" name="Rectangle 26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6" name="Rectangle 27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7" name="Rectangle 28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8" name="Rectangle 29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39" name="Rectangle 30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</p:grpSp>
      <p:grpSp>
        <p:nvGrpSpPr>
          <p:cNvPr id="8201" name="Group 31"/>
          <p:cNvGrpSpPr>
            <a:grpSpLocks/>
          </p:cNvGrpSpPr>
          <p:nvPr/>
        </p:nvGrpSpPr>
        <p:grpSpPr bwMode="auto">
          <a:xfrm>
            <a:off x="1724025" y="3194050"/>
            <a:ext cx="1639888" cy="1538288"/>
            <a:chOff x="1267" y="1502"/>
            <a:chExt cx="1033" cy="969"/>
          </a:xfrm>
        </p:grpSpPr>
        <p:sp>
          <p:nvSpPr>
            <p:cNvPr id="8218" name="Rectangle 32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19" name="Rectangle 33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20" name="Rectangle 34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21" name="Rectangle 35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22" name="Rectangle 36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23" name="Rectangle 37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24" name="Rectangle 38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25" name="Rectangle 39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26" name="Rectangle 40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27" name="Rectangle 41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28" name="Rectangle 42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</p:grpSp>
      <p:grpSp>
        <p:nvGrpSpPr>
          <p:cNvPr id="8202" name="Group 43"/>
          <p:cNvGrpSpPr>
            <a:grpSpLocks/>
          </p:cNvGrpSpPr>
          <p:nvPr/>
        </p:nvGrpSpPr>
        <p:grpSpPr bwMode="auto">
          <a:xfrm>
            <a:off x="3363913" y="3194050"/>
            <a:ext cx="1639887" cy="1538288"/>
            <a:chOff x="1267" y="1502"/>
            <a:chExt cx="1033" cy="969"/>
          </a:xfrm>
        </p:grpSpPr>
        <p:sp>
          <p:nvSpPr>
            <p:cNvPr id="8207" name="Rectangle 44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08" name="Rectangle 45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09" name="Rectangle 46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10" name="Rectangle 47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11" name="Rectangle 48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12" name="Rectangle 49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13" name="Rectangle 50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14" name="Rectangle 51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15" name="Rectangle 52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16" name="Rectangle 53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  <p:sp>
          <p:nvSpPr>
            <p:cNvPr id="8217" name="Rectangle 54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</a:endParaRPr>
            </a:p>
          </p:txBody>
        </p:sp>
      </p:grpSp>
      <p:sp>
        <p:nvSpPr>
          <p:cNvPr id="8203" name="Text Box 55"/>
          <p:cNvSpPr txBox="1">
            <a:spLocks noChangeArrowheads="1"/>
          </p:cNvSpPr>
          <p:nvPr/>
        </p:nvSpPr>
        <p:spPr bwMode="auto">
          <a:xfrm>
            <a:off x="5381625" y="1884363"/>
            <a:ext cx="3762375" cy="369887"/>
          </a:xfrm>
          <a:prstGeom prst="rect">
            <a:avLst/>
          </a:prstGeom>
          <a:solidFill>
            <a:srgbClr val="00FF99"/>
          </a:solidFill>
          <a:ln w="12700">
            <a:solidFill>
              <a:srgbClr val="00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</a:rPr>
              <a:t>Green = my interior nodes</a:t>
            </a:r>
          </a:p>
        </p:txBody>
      </p:sp>
      <p:sp>
        <p:nvSpPr>
          <p:cNvPr id="8204" name="Line 56"/>
          <p:cNvSpPr>
            <a:spLocks noChangeShapeType="1"/>
          </p:cNvSpPr>
          <p:nvPr/>
        </p:nvSpPr>
        <p:spPr bwMode="auto">
          <a:xfrm flipH="1">
            <a:off x="4184650" y="2263775"/>
            <a:ext cx="1196975" cy="161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</a:endParaRPr>
          </a:p>
        </p:txBody>
      </p:sp>
      <p:sp>
        <p:nvSpPr>
          <p:cNvPr id="8205" name="Text Box 57"/>
          <p:cNvSpPr txBox="1">
            <a:spLocks noChangeArrowheads="1"/>
          </p:cNvSpPr>
          <p:nvPr/>
        </p:nvSpPr>
        <p:spPr bwMode="auto">
          <a:xfrm>
            <a:off x="5381625" y="3505200"/>
            <a:ext cx="3762375" cy="9239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</a:rPr>
              <a:t>Yellow </a:t>
            </a:r>
            <a:br>
              <a:rPr lang="en-US" sz="1800">
                <a:solidFill>
                  <a:srgbClr val="000000"/>
                </a:solidFill>
              </a:rPr>
            </a:br>
            <a:r>
              <a:rPr lang="en-US" sz="1800">
                <a:solidFill>
                  <a:srgbClr val="000000"/>
                </a:solidFill>
              </a:rPr>
              <a:t>  = neighbors</a:t>
            </a:r>
            <a:r>
              <a:rPr lang="ja-JP" altLang="en-US" sz="1800">
                <a:solidFill>
                  <a:srgbClr val="000000"/>
                </a:solidFill>
              </a:rPr>
              <a:t>’</a:t>
            </a:r>
            <a:r>
              <a:rPr lang="en-US" altLang="ja-JP" sz="1800">
                <a:solidFill>
                  <a:srgbClr val="000000"/>
                </a:solidFill>
              </a:rPr>
              <a:t> boundary nodes </a:t>
            </a:r>
            <a:br>
              <a:rPr lang="en-US" altLang="ja-JP" sz="1800">
                <a:solidFill>
                  <a:srgbClr val="000000"/>
                </a:solidFill>
              </a:rPr>
            </a:br>
            <a:r>
              <a:rPr lang="en-US" altLang="ja-JP" sz="1800">
                <a:solidFill>
                  <a:srgbClr val="000000"/>
                </a:solidFill>
              </a:rPr>
              <a:t>  = my </a:t>
            </a:r>
            <a:r>
              <a:rPr lang="ja-JP" altLang="en-US" sz="1800">
                <a:solidFill>
                  <a:srgbClr val="000000"/>
                </a:solidFill>
              </a:rPr>
              <a:t>“</a:t>
            </a:r>
            <a:r>
              <a:rPr lang="en-US" altLang="ja-JP" sz="1800">
                <a:solidFill>
                  <a:srgbClr val="000000"/>
                </a:solidFill>
              </a:rPr>
              <a:t>ghost nodes</a:t>
            </a:r>
            <a:r>
              <a:rPr lang="ja-JP" altLang="en-US" sz="1800">
                <a:solidFill>
                  <a:srgbClr val="000000"/>
                </a:solidFill>
              </a:rPr>
              <a:t>”</a:t>
            </a:r>
            <a:r>
              <a:rPr lang="en-US" altLang="ja-JP" sz="1800">
                <a:solidFill>
                  <a:srgbClr val="000000"/>
                </a:solidFill>
              </a:rPr>
              <a:t> 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206" name="Text Box 58"/>
          <p:cNvSpPr txBox="1">
            <a:spLocks noChangeArrowheads="1"/>
          </p:cNvSpPr>
          <p:nvPr/>
        </p:nvSpPr>
        <p:spPr bwMode="auto">
          <a:xfrm>
            <a:off x="5410200" y="2743200"/>
            <a:ext cx="3733800" cy="366713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</a:rPr>
              <a:t>Blue = my boundary nodes</a:t>
            </a:r>
          </a:p>
        </p:txBody>
      </p:sp>
    </p:spTree>
    <p:extLst>
      <p:ext uri="{BB962C8B-B14F-4D97-AF65-F5344CB8AC3E}">
        <p14:creationId xmlns:p14="http://schemas.microsoft.com/office/powerpoint/2010/main" val="4227652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4F913AC-BF32-1344-8BFE-3940BC0C44F0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9644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Synchronous Circuit Simulation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882900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Circuit is a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graph</a:t>
            </a:r>
            <a:r>
              <a:rPr lang="en-US" sz="2000">
                <a:latin typeface="Arial" charset="0"/>
              </a:rPr>
              <a:t> made up of subcircuits connected by wires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Component simulations need to interact if they share a wire.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Data structure is irregular (graph) of subcircuits.</a:t>
            </a:r>
            <a:endParaRPr lang="en-US" sz="1800">
              <a:solidFill>
                <a:schemeClr val="accent1"/>
              </a:solidFill>
              <a:latin typeface="Arial" charset="0"/>
            </a:endParaRPr>
          </a:p>
          <a:p>
            <a:pPr marL="461963" lvl="1" indent="-144463"/>
            <a:r>
              <a:rPr lang="en-US" sz="1800">
                <a:latin typeface="Arial" charset="0"/>
              </a:rPr>
              <a:t>Parallel algorithm is timing-driven or </a:t>
            </a:r>
            <a:r>
              <a:rPr lang="en-US" sz="1800">
                <a:solidFill>
                  <a:schemeClr val="accent1"/>
                </a:solidFill>
                <a:latin typeface="Arial" charset="0"/>
              </a:rPr>
              <a:t>synchronous:</a:t>
            </a:r>
          </a:p>
          <a:p>
            <a:pPr marL="793750" lvl="2" indent="-215900"/>
            <a:r>
              <a:rPr lang="en-US" sz="1600">
                <a:latin typeface="Arial" charset="0"/>
              </a:rPr>
              <a:t>Evaluate all components at every timestep (determined by known circuit delay)</a:t>
            </a:r>
          </a:p>
          <a:p>
            <a:r>
              <a:rPr lang="en-US" sz="2000">
                <a:solidFill>
                  <a:schemeClr val="accent1"/>
                </a:solidFill>
                <a:latin typeface="Arial" charset="0"/>
              </a:rPr>
              <a:t>Graph partitioning</a:t>
            </a:r>
            <a:r>
              <a:rPr lang="en-US" sz="2000">
                <a:latin typeface="Arial" charset="0"/>
              </a:rPr>
              <a:t> assigns subgraphs to processors (NP-complete)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Determines parallelism and locality.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Attempts to evenly distribute subgraphs to nodes  (load balance).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Attempts to minimize edge crossing (minimize communication).</a:t>
            </a:r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2057400" y="4175125"/>
            <a:ext cx="4251325" cy="2165350"/>
            <a:chOff x="1238" y="1632"/>
            <a:chExt cx="2678" cy="1364"/>
          </a:xfrm>
        </p:grpSpPr>
        <p:grpSp>
          <p:nvGrpSpPr>
            <p:cNvPr id="19462" name="Group 5"/>
            <p:cNvGrpSpPr>
              <a:grpSpLocks/>
            </p:cNvGrpSpPr>
            <p:nvPr/>
          </p:nvGrpSpPr>
          <p:grpSpPr bwMode="auto">
            <a:xfrm>
              <a:off x="1392" y="1632"/>
              <a:ext cx="768" cy="1104"/>
              <a:chOff x="768" y="1536"/>
              <a:chExt cx="768" cy="1104"/>
            </a:xfrm>
          </p:grpSpPr>
          <p:sp>
            <p:nvSpPr>
              <p:cNvPr id="19487" name="Oval 6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8" name="Oval 7"/>
              <p:cNvSpPr>
                <a:spLocks noChangeArrowheads="1"/>
              </p:cNvSpPr>
              <p:nvPr/>
            </p:nvSpPr>
            <p:spPr bwMode="auto">
              <a:xfrm>
                <a:off x="1296" y="1584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9" name="Oval 8"/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0" name="Oval 9"/>
              <p:cNvSpPr>
                <a:spLocks noChangeArrowheads="1"/>
              </p:cNvSpPr>
              <p:nvPr/>
            </p:nvSpPr>
            <p:spPr bwMode="auto">
              <a:xfrm>
                <a:off x="1296" y="1872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1" name="Oval 10"/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2" name="Oval 11"/>
              <p:cNvSpPr>
                <a:spLocks noChangeArrowheads="1"/>
              </p:cNvSpPr>
              <p:nvPr/>
            </p:nvSpPr>
            <p:spPr bwMode="auto">
              <a:xfrm>
                <a:off x="1296" y="2160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3" name="Oval 12"/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4" name="Oval 13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5" name="Line 14"/>
              <p:cNvSpPr>
                <a:spLocks noChangeShapeType="1"/>
              </p:cNvSpPr>
              <p:nvPr/>
            </p:nvSpPr>
            <p:spPr bwMode="auto">
              <a:xfrm>
                <a:off x="1008" y="168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6" name="Line 15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7" name="Line 16"/>
              <p:cNvSpPr>
                <a:spLocks noChangeShapeType="1"/>
              </p:cNvSpPr>
              <p:nvPr/>
            </p:nvSpPr>
            <p:spPr bwMode="auto">
              <a:xfrm>
                <a:off x="1008" y="225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8" name="Line 17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9" name="Line 18"/>
              <p:cNvSpPr>
                <a:spLocks noChangeShapeType="1"/>
              </p:cNvSpPr>
              <p:nvPr/>
            </p:nvSpPr>
            <p:spPr bwMode="auto">
              <a:xfrm>
                <a:off x="1008" y="1680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0" name="Line 19"/>
              <p:cNvSpPr>
                <a:spLocks noChangeShapeType="1"/>
              </p:cNvSpPr>
              <p:nvPr/>
            </p:nvSpPr>
            <p:spPr bwMode="auto">
              <a:xfrm flipV="1">
                <a:off x="1008" y="1680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1" name="Line 20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2" name="Line 21"/>
              <p:cNvSpPr>
                <a:spLocks noChangeShapeType="1"/>
              </p:cNvSpPr>
              <p:nvPr/>
            </p:nvSpPr>
            <p:spPr bwMode="auto">
              <a:xfrm flipV="1">
                <a:off x="1008" y="1968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3" name="Line 22"/>
              <p:cNvSpPr>
                <a:spLocks noChangeShapeType="1"/>
              </p:cNvSpPr>
              <p:nvPr/>
            </p:nvSpPr>
            <p:spPr bwMode="auto">
              <a:xfrm>
                <a:off x="1008" y="2256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4" name="Line 23"/>
              <p:cNvSpPr>
                <a:spLocks noChangeShapeType="1"/>
              </p:cNvSpPr>
              <p:nvPr/>
            </p:nvSpPr>
            <p:spPr bwMode="auto">
              <a:xfrm flipV="1">
                <a:off x="1008" y="2256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5" name="AutoShape 24"/>
              <p:cNvSpPr>
                <a:spLocks noChangeArrowheads="1"/>
              </p:cNvSpPr>
              <p:nvPr/>
            </p:nvSpPr>
            <p:spPr bwMode="auto">
              <a:xfrm>
                <a:off x="768" y="1536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3366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6" name="AutoShape 25"/>
              <p:cNvSpPr>
                <a:spLocks noChangeArrowheads="1"/>
              </p:cNvSpPr>
              <p:nvPr/>
            </p:nvSpPr>
            <p:spPr bwMode="auto">
              <a:xfrm>
                <a:off x="768" y="1824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7" name="AutoShape 26"/>
              <p:cNvSpPr>
                <a:spLocks noChangeArrowheads="1"/>
              </p:cNvSpPr>
              <p:nvPr/>
            </p:nvSpPr>
            <p:spPr bwMode="auto">
              <a:xfrm>
                <a:off x="768" y="2112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FF66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8" name="AutoShape 2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80008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63" name="Oval 28"/>
            <p:cNvSpPr>
              <a:spLocks noChangeArrowheads="1"/>
            </p:cNvSpPr>
            <p:nvPr/>
          </p:nvSpPr>
          <p:spPr bwMode="auto">
            <a:xfrm>
              <a:off x="3072" y="1680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Oval 29"/>
            <p:cNvSpPr>
              <a:spLocks noChangeArrowheads="1"/>
            </p:cNvSpPr>
            <p:nvPr/>
          </p:nvSpPr>
          <p:spPr bwMode="auto">
            <a:xfrm>
              <a:off x="3504" y="1680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Oval 30"/>
            <p:cNvSpPr>
              <a:spLocks noChangeArrowheads="1"/>
            </p:cNvSpPr>
            <p:nvPr/>
          </p:nvSpPr>
          <p:spPr bwMode="auto">
            <a:xfrm>
              <a:off x="3072" y="1968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31"/>
            <p:cNvSpPr>
              <a:spLocks noChangeArrowheads="1"/>
            </p:cNvSpPr>
            <p:nvPr/>
          </p:nvSpPr>
          <p:spPr bwMode="auto">
            <a:xfrm>
              <a:off x="3504" y="1968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Oval 32"/>
            <p:cNvSpPr>
              <a:spLocks noChangeArrowheads="1"/>
            </p:cNvSpPr>
            <p:nvPr/>
          </p:nvSpPr>
          <p:spPr bwMode="auto">
            <a:xfrm>
              <a:off x="3072" y="2256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Oval 33"/>
            <p:cNvSpPr>
              <a:spLocks noChangeArrowheads="1"/>
            </p:cNvSpPr>
            <p:nvPr/>
          </p:nvSpPr>
          <p:spPr bwMode="auto">
            <a:xfrm>
              <a:off x="3504" y="2256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Oval 34"/>
            <p:cNvSpPr>
              <a:spLocks noChangeArrowheads="1"/>
            </p:cNvSpPr>
            <p:nvPr/>
          </p:nvSpPr>
          <p:spPr bwMode="auto">
            <a:xfrm>
              <a:off x="3072" y="2544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Oval 35"/>
            <p:cNvSpPr>
              <a:spLocks noChangeArrowheads="1"/>
            </p:cNvSpPr>
            <p:nvPr/>
          </p:nvSpPr>
          <p:spPr bwMode="auto">
            <a:xfrm>
              <a:off x="3504" y="2544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Line 36"/>
            <p:cNvSpPr>
              <a:spLocks noChangeShapeType="1"/>
            </p:cNvSpPr>
            <p:nvPr/>
          </p:nvSpPr>
          <p:spPr bwMode="auto">
            <a:xfrm>
              <a:off x="3216" y="1776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Line 37"/>
            <p:cNvSpPr>
              <a:spLocks noChangeShapeType="1"/>
            </p:cNvSpPr>
            <p:nvPr/>
          </p:nvSpPr>
          <p:spPr bwMode="auto">
            <a:xfrm>
              <a:off x="3216" y="2064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38"/>
            <p:cNvSpPr>
              <a:spLocks noChangeShapeType="1"/>
            </p:cNvSpPr>
            <p:nvPr/>
          </p:nvSpPr>
          <p:spPr bwMode="auto">
            <a:xfrm>
              <a:off x="3216" y="2352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39"/>
            <p:cNvSpPr>
              <a:spLocks noChangeShapeType="1"/>
            </p:cNvSpPr>
            <p:nvPr/>
          </p:nvSpPr>
          <p:spPr bwMode="auto">
            <a:xfrm>
              <a:off x="3216" y="2640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Line 40"/>
            <p:cNvSpPr>
              <a:spLocks noChangeShapeType="1"/>
            </p:cNvSpPr>
            <p:nvPr/>
          </p:nvSpPr>
          <p:spPr bwMode="auto">
            <a:xfrm>
              <a:off x="3216" y="1776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Line 41"/>
            <p:cNvSpPr>
              <a:spLocks noChangeShapeType="1"/>
            </p:cNvSpPr>
            <p:nvPr/>
          </p:nvSpPr>
          <p:spPr bwMode="auto">
            <a:xfrm flipV="1">
              <a:off x="3216" y="1776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42"/>
            <p:cNvSpPr>
              <a:spLocks noChangeShapeType="1"/>
            </p:cNvSpPr>
            <p:nvPr/>
          </p:nvSpPr>
          <p:spPr bwMode="auto">
            <a:xfrm>
              <a:off x="3216" y="2064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43"/>
            <p:cNvSpPr>
              <a:spLocks noChangeShapeType="1"/>
            </p:cNvSpPr>
            <p:nvPr/>
          </p:nvSpPr>
          <p:spPr bwMode="auto">
            <a:xfrm flipV="1">
              <a:off x="3216" y="2064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44"/>
            <p:cNvSpPr>
              <a:spLocks noChangeShapeType="1"/>
            </p:cNvSpPr>
            <p:nvPr/>
          </p:nvSpPr>
          <p:spPr bwMode="auto">
            <a:xfrm>
              <a:off x="3216" y="2352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Line 45"/>
            <p:cNvSpPr>
              <a:spLocks noChangeShapeType="1"/>
            </p:cNvSpPr>
            <p:nvPr/>
          </p:nvSpPr>
          <p:spPr bwMode="auto">
            <a:xfrm flipV="1">
              <a:off x="3216" y="2352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AutoShape 46"/>
            <p:cNvSpPr>
              <a:spLocks noChangeArrowheads="1"/>
            </p:cNvSpPr>
            <p:nvPr/>
          </p:nvSpPr>
          <p:spPr bwMode="auto">
            <a:xfrm>
              <a:off x="3408" y="1632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3366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AutoShape 47"/>
            <p:cNvSpPr>
              <a:spLocks noChangeArrowheads="1"/>
            </p:cNvSpPr>
            <p:nvPr/>
          </p:nvSpPr>
          <p:spPr bwMode="auto">
            <a:xfrm>
              <a:off x="2976" y="1632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AutoShape 48"/>
            <p:cNvSpPr>
              <a:spLocks noChangeArrowheads="1"/>
            </p:cNvSpPr>
            <p:nvPr/>
          </p:nvSpPr>
          <p:spPr bwMode="auto">
            <a:xfrm>
              <a:off x="3408" y="2208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AutoShape 49"/>
            <p:cNvSpPr>
              <a:spLocks noChangeArrowheads="1"/>
            </p:cNvSpPr>
            <p:nvPr/>
          </p:nvSpPr>
          <p:spPr bwMode="auto">
            <a:xfrm>
              <a:off x="2976" y="2208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80008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Text Box 50"/>
            <p:cNvSpPr txBox="1">
              <a:spLocks noChangeArrowheads="1"/>
            </p:cNvSpPr>
            <p:nvPr/>
          </p:nvSpPr>
          <p:spPr bwMode="auto">
            <a:xfrm>
              <a:off x="1238" y="2774"/>
              <a:ext cx="10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solidFill>
                    <a:schemeClr val="tx1"/>
                  </a:solidFill>
                  <a:latin typeface="Times New Roman" charset="0"/>
                </a:rPr>
                <a:t>edge crossings = 6</a:t>
              </a:r>
            </a:p>
          </p:txBody>
        </p:sp>
        <p:sp>
          <p:nvSpPr>
            <p:cNvPr id="19486" name="Text Box 51"/>
            <p:cNvSpPr txBox="1">
              <a:spLocks noChangeArrowheads="1"/>
            </p:cNvSpPr>
            <p:nvPr/>
          </p:nvSpPr>
          <p:spPr bwMode="auto">
            <a:xfrm>
              <a:off x="2784" y="2784"/>
              <a:ext cx="11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solidFill>
                    <a:schemeClr val="tx1"/>
                  </a:solidFill>
                  <a:latin typeface="Times New Roman" charset="0"/>
                </a:rPr>
                <a:t>edge crossings = 10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EAC2319-D324-044E-A89E-CDD15B2A6325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8116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Asynchronous Simulation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05800" cy="5084763"/>
          </a:xfrm>
        </p:spPr>
        <p:txBody>
          <a:bodyPr/>
          <a:lstStyle/>
          <a:p>
            <a:r>
              <a:rPr lang="en-US">
                <a:latin typeface="Arial" charset="0"/>
              </a:rPr>
              <a:t>Synchronous simulations may waste time:</a:t>
            </a:r>
          </a:p>
          <a:p>
            <a:pPr lvl="1"/>
            <a:r>
              <a:rPr lang="en-US">
                <a:latin typeface="Arial" charset="0"/>
              </a:rPr>
              <a:t>Simulate even when the inputs do not change.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Asynchronous simulations update only when an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event </a:t>
            </a:r>
            <a:r>
              <a:rPr lang="en-US">
                <a:latin typeface="Arial" charset="0"/>
              </a:rPr>
              <a:t>arrives from another component:</a:t>
            </a:r>
          </a:p>
          <a:p>
            <a:pPr lvl="1"/>
            <a:r>
              <a:rPr lang="en-US">
                <a:latin typeface="Arial" charset="0"/>
              </a:rPr>
              <a:t>No global time steps, but individual events contain time stamp.</a:t>
            </a:r>
          </a:p>
          <a:p>
            <a:pPr lvl="1"/>
            <a:r>
              <a:rPr lang="en-US">
                <a:latin typeface="Arial" charset="0"/>
              </a:rPr>
              <a:t>Example: Game of life in loosely connected ponds (don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t simulate empty ponds).</a:t>
            </a:r>
          </a:p>
          <a:p>
            <a:pPr lvl="1"/>
            <a:r>
              <a:rPr lang="en-US">
                <a:latin typeface="Arial" charset="0"/>
              </a:rPr>
              <a:t>Example: Circuit simulation with delays (events are gates flipping).</a:t>
            </a:r>
          </a:p>
          <a:p>
            <a:pPr lvl="1"/>
            <a:r>
              <a:rPr lang="en-US">
                <a:latin typeface="Arial" charset="0"/>
              </a:rPr>
              <a:t>Example: Traffic simulation (events are cars changing lanes, etc.).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Asynchronous is more efficient, but harder to parallelize</a:t>
            </a:r>
          </a:p>
          <a:p>
            <a:pPr lvl="1"/>
            <a:r>
              <a:rPr lang="en-US">
                <a:latin typeface="Arial" charset="0"/>
              </a:rPr>
              <a:t>In MPI, events can be messages …</a:t>
            </a:r>
          </a:p>
          <a:p>
            <a:pPr lvl="1"/>
            <a:r>
              <a:rPr lang="en-US">
                <a:latin typeface="Arial" charset="0"/>
              </a:rPr>
              <a:t>… but how do you know when to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receive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6D28DA1-B8C5-8A41-9B97-674C48781F0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057400"/>
            <a:ext cx="6248400" cy="766763"/>
          </a:xfrm>
        </p:spPr>
        <p:txBody>
          <a:bodyPr/>
          <a:lstStyle/>
          <a:p>
            <a:r>
              <a:rPr lang="en-US" sz="5400">
                <a:solidFill>
                  <a:schemeClr val="accent1"/>
                </a:solidFill>
                <a:latin typeface="Helvetica" charset="0"/>
              </a:rPr>
              <a:t>Particle Systems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C49250C-D29A-704E-9412-26991E8ED5B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253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0020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Particle Systems</a:t>
            </a:r>
          </a:p>
        </p:txBody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178425"/>
          </a:xfrm>
        </p:spPr>
        <p:txBody>
          <a:bodyPr/>
          <a:lstStyle/>
          <a:p>
            <a:r>
              <a:rPr lang="en-US">
                <a:latin typeface="Arial" charset="0"/>
              </a:rPr>
              <a:t>A particle system has </a:t>
            </a:r>
          </a:p>
          <a:p>
            <a:pPr lvl="1"/>
            <a:r>
              <a:rPr lang="en-US">
                <a:latin typeface="Arial" charset="0"/>
              </a:rPr>
              <a:t>a finite number of particles.</a:t>
            </a:r>
          </a:p>
          <a:p>
            <a:pPr lvl="1"/>
            <a:r>
              <a:rPr lang="en-US">
                <a:latin typeface="Arial" charset="0"/>
              </a:rPr>
              <a:t>moving in space according to Newton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Laws (i.e. </a:t>
            </a:r>
            <a:r>
              <a:rPr lang="en-US">
                <a:latin typeface="Times New Roman" charset="0"/>
              </a:rPr>
              <a:t>F = ma</a:t>
            </a:r>
            <a:r>
              <a:rPr lang="en-US">
                <a:latin typeface="Arial" charset="0"/>
              </a:rPr>
              <a:t>).</a:t>
            </a:r>
          </a:p>
          <a:p>
            <a:pPr lvl="1"/>
            <a:r>
              <a:rPr lang="en-US">
                <a:latin typeface="Arial" charset="0"/>
              </a:rPr>
              <a:t>time is continuous.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Examples:</a:t>
            </a:r>
          </a:p>
          <a:p>
            <a:pPr lvl="1"/>
            <a:r>
              <a:rPr lang="en-US">
                <a:latin typeface="Arial" charset="0"/>
              </a:rPr>
              <a:t>stars in space: laws of gravity.</a:t>
            </a:r>
          </a:p>
          <a:p>
            <a:pPr lvl="1"/>
            <a:r>
              <a:rPr lang="en-US">
                <a:latin typeface="Arial" charset="0"/>
              </a:rPr>
              <a:t>atoms in a molecule: electrostatic forces.</a:t>
            </a:r>
          </a:p>
          <a:p>
            <a:pPr lvl="1"/>
            <a:r>
              <a:rPr lang="en-US">
                <a:latin typeface="Arial" charset="0"/>
              </a:rPr>
              <a:t>neutrons in a fission reactor.</a:t>
            </a:r>
          </a:p>
          <a:p>
            <a:pPr lvl="1"/>
            <a:r>
              <a:rPr lang="en-US">
                <a:latin typeface="Arial" charset="0"/>
              </a:rPr>
              <a:t>electron beam and ion beam semiconductor manufacturing.</a:t>
            </a:r>
          </a:p>
          <a:p>
            <a:pPr lvl="1"/>
            <a:r>
              <a:rPr lang="en-US">
                <a:latin typeface="Arial" charset="0"/>
              </a:rPr>
              <a:t>cars on a freeway: Newton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laws + models of driver &amp; engine.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Many simulations combine particle simulation techniques with some discrete event techniques.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3E146FD-F513-544B-B85D-BBB366E9B3D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068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Forces in Particle Systems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873125"/>
          </a:xfrm>
        </p:spPr>
        <p:txBody>
          <a:bodyPr/>
          <a:lstStyle/>
          <a:p>
            <a:r>
              <a:rPr lang="en-US">
                <a:latin typeface="Arial" charset="0"/>
              </a:rPr>
              <a:t>Force on each particle decomposed into near and far:</a:t>
            </a:r>
          </a:p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US" sz="2000" b="1">
                <a:solidFill>
                  <a:srgbClr val="800000"/>
                </a:solidFill>
                <a:latin typeface="Arial" charset="0"/>
              </a:rPr>
              <a:t>force = external_force + nearby_force + far_field_force</a:t>
            </a:r>
            <a:endParaRPr lang="en-US" b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609600" y="1905000"/>
            <a:ext cx="8001000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800000"/>
                </a:solidFill>
              </a:rPr>
              <a:t>External force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ocean current to sharks and fish world (S&amp;F 1).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externally imposed electric field in electron beam.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endParaRPr lang="en-US" b="0">
              <a:solidFill>
                <a:srgbClr val="000099"/>
              </a:solidFill>
            </a:endParaRP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800000"/>
                </a:solidFill>
              </a:rPr>
              <a:t>Nearby force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sharks attracted to eat nearby fish (S&amp;F 5).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balls on a billiard table bounce off of each other.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Van der Waals forces in fluid (1/r</a:t>
            </a:r>
            <a:r>
              <a:rPr lang="en-US" b="0" baseline="30000">
                <a:solidFill>
                  <a:srgbClr val="000099"/>
                </a:solidFill>
              </a:rPr>
              <a:t>6</a:t>
            </a:r>
            <a:r>
              <a:rPr lang="en-US" b="0">
                <a:solidFill>
                  <a:srgbClr val="000099"/>
                </a:solidFill>
              </a:rPr>
              <a:t>).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endParaRPr lang="en-US" b="0">
              <a:solidFill>
                <a:srgbClr val="000099"/>
              </a:solidFill>
            </a:endParaRP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800000"/>
                </a:solidFill>
              </a:rPr>
              <a:t>Far-field force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fish attract other fish by gravity-like (1/r</a:t>
            </a:r>
            <a:r>
              <a:rPr lang="en-US" b="0" baseline="30000">
                <a:solidFill>
                  <a:srgbClr val="000099"/>
                </a:solidFill>
              </a:rPr>
              <a:t>2</a:t>
            </a:r>
            <a:r>
              <a:rPr lang="en-US" b="0">
                <a:solidFill>
                  <a:srgbClr val="000099"/>
                </a:solidFill>
              </a:rPr>
              <a:t> ) force (S&amp;F 2).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gravity, electrostatics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forces governed by elliptic PDEs.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26EAB9C-34DD-2949-BD7E-426B99D8DC9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364287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Parallelism in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External</a:t>
            </a:r>
            <a:r>
              <a:rPr lang="en-US" dirty="0">
                <a:latin typeface="Arial" charset="0"/>
              </a:rPr>
              <a:t> Forces</a:t>
            </a:r>
          </a:p>
        </p:txBody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1313" y="914400"/>
            <a:ext cx="8802687" cy="4122738"/>
          </a:xfrm>
        </p:spPr>
        <p:txBody>
          <a:bodyPr/>
          <a:lstStyle/>
          <a:p>
            <a:r>
              <a:rPr lang="en-US" sz="2800">
                <a:latin typeface="Arial" charset="0"/>
              </a:rPr>
              <a:t>External forces are the simplest to implement.</a:t>
            </a:r>
          </a:p>
          <a:p>
            <a:pPr lvl="1"/>
            <a:r>
              <a:rPr lang="en-US" sz="2400">
                <a:latin typeface="Arial" charset="0"/>
              </a:rPr>
              <a:t>Force on one particle is independent of other particles.</a:t>
            </a:r>
          </a:p>
          <a:p>
            <a:pPr lvl="1"/>
            <a:r>
              <a:rPr lang="ja-JP" altLang="en-US" sz="2400">
                <a:latin typeface="Arial" charset="0"/>
              </a:rPr>
              <a:t>“</a:t>
            </a:r>
            <a:r>
              <a:rPr lang="en-US" sz="2400">
                <a:latin typeface="Arial" charset="0"/>
              </a:rPr>
              <a:t>Embarrassingly parallel</a:t>
            </a:r>
            <a:r>
              <a:rPr lang="ja-JP" altLang="en-US" sz="2400">
                <a:latin typeface="Arial" charset="0"/>
              </a:rPr>
              <a:t>”</a:t>
            </a:r>
            <a:r>
              <a:rPr lang="en-US" sz="2400">
                <a:latin typeface="Arial" charset="0"/>
              </a:rPr>
              <a:t>.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Evenly distribute particles on processors</a:t>
            </a:r>
          </a:p>
          <a:p>
            <a:pPr lvl="1"/>
            <a:r>
              <a:rPr lang="en-US" sz="2400">
                <a:latin typeface="Arial" charset="0"/>
              </a:rPr>
              <a:t>Any even distribution works.</a:t>
            </a:r>
          </a:p>
          <a:p>
            <a:pPr lvl="1"/>
            <a:r>
              <a:rPr lang="en-US" sz="2400">
                <a:latin typeface="Arial" charset="0"/>
              </a:rPr>
              <a:t>Locality is not an issue, since no communication.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For each particle on processor, apply external force.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020BBFF9-836E-764A-953C-30CA6F1FEC54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560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745287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Parallelism in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Nearby</a:t>
            </a:r>
            <a:r>
              <a:rPr lang="en-US" dirty="0">
                <a:latin typeface="Arial" charset="0"/>
              </a:rPr>
              <a:t> Forces</a:t>
            </a:r>
          </a:p>
        </p:txBody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05800" cy="28702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Nearby forces require interaction =&gt; communication.</a:t>
            </a:r>
          </a:p>
          <a:p>
            <a:r>
              <a:rPr lang="en-US" dirty="0">
                <a:latin typeface="Arial" charset="0"/>
              </a:rPr>
              <a:t>Force depends on other particles nearby 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(e.g. collisions)</a:t>
            </a:r>
          </a:p>
          <a:p>
            <a:r>
              <a:rPr lang="en-US" dirty="0">
                <a:latin typeface="Arial" charset="0"/>
              </a:rPr>
              <a:t>Simple algorithm: check every pair for collision:  </a:t>
            </a:r>
            <a:r>
              <a:rPr lang="en-US" dirty="0">
                <a:solidFill>
                  <a:schemeClr val="accent1"/>
                </a:solidFill>
                <a:latin typeface="Arial" charset="0"/>
              </a:rPr>
              <a:t>O(n</a:t>
            </a:r>
            <a:r>
              <a:rPr lang="en-US" baseline="30000" dirty="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dirty="0">
                <a:latin typeface="Arial" charset="0"/>
              </a:rPr>
              <a:t>Parallelism by 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decomposition </a:t>
            </a:r>
            <a:r>
              <a:rPr lang="en-US" dirty="0">
                <a:latin typeface="Arial" charset="0"/>
              </a:rPr>
              <a:t>of physical domain:</a:t>
            </a:r>
          </a:p>
          <a:p>
            <a:pPr lvl="1"/>
            <a:r>
              <a:rPr lang="en-US" dirty="0">
                <a:latin typeface="Arial" charset="0"/>
              </a:rPr>
              <a:t> O(</a:t>
            </a:r>
            <a:r>
              <a:rPr lang="en-US" dirty="0" smtClean="0">
                <a:latin typeface="Arial" charset="0"/>
              </a:rPr>
              <a:t>n/</a:t>
            </a:r>
            <a:r>
              <a:rPr lang="en-US" dirty="0">
                <a:latin typeface="Arial" charset="0"/>
              </a:rPr>
              <a:t>p) particles per processor if evenly distributed.</a:t>
            </a:r>
          </a:p>
          <a:p>
            <a:r>
              <a:rPr lang="en-US" dirty="0">
                <a:latin typeface="Arial" charset="0"/>
              </a:rPr>
              <a:t>Better algorithm: only check pairs near boundaries</a:t>
            </a:r>
            <a:endParaRPr lang="en-US" dirty="0">
              <a:solidFill>
                <a:schemeClr val="accent1"/>
              </a:solidFill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25605" name="Line 1028"/>
          <p:cNvSpPr>
            <a:spLocks noChangeShapeType="1"/>
          </p:cNvSpPr>
          <p:nvPr/>
        </p:nvSpPr>
        <p:spPr bwMode="auto">
          <a:xfrm flipV="1">
            <a:off x="4064000" y="4826000"/>
            <a:ext cx="1470025" cy="188913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Text Box 1029"/>
          <p:cNvSpPr txBox="1">
            <a:spLocks noChangeArrowheads="1"/>
          </p:cNvSpPr>
          <p:nvPr/>
        </p:nvSpPr>
        <p:spPr bwMode="auto">
          <a:xfrm>
            <a:off x="5534025" y="4384675"/>
            <a:ext cx="2009775" cy="8382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Helvetica" charset="0"/>
              </a:rPr>
              <a:t>Need to check for collisions between regions</a:t>
            </a:r>
          </a:p>
        </p:txBody>
      </p:sp>
      <p:grpSp>
        <p:nvGrpSpPr>
          <p:cNvPr id="25607" name="Group 1030"/>
          <p:cNvGrpSpPr>
            <a:grpSpLocks/>
          </p:cNvGrpSpPr>
          <p:nvPr/>
        </p:nvGrpSpPr>
        <p:grpSpPr bwMode="auto">
          <a:xfrm>
            <a:off x="2393950" y="3752850"/>
            <a:ext cx="2338388" cy="2209800"/>
            <a:chOff x="1824" y="2400"/>
            <a:chExt cx="1680" cy="1680"/>
          </a:xfrm>
        </p:grpSpPr>
        <p:sp>
          <p:nvSpPr>
            <p:cNvPr id="25609" name="Rectangle 1031"/>
            <p:cNvSpPr>
              <a:spLocks noChangeArrowheads="1"/>
            </p:cNvSpPr>
            <p:nvPr/>
          </p:nvSpPr>
          <p:spPr bwMode="auto">
            <a:xfrm>
              <a:off x="1824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Rectangle 1032"/>
            <p:cNvSpPr>
              <a:spLocks noChangeArrowheads="1"/>
            </p:cNvSpPr>
            <p:nvPr/>
          </p:nvSpPr>
          <p:spPr bwMode="auto">
            <a:xfrm>
              <a:off x="3168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Rectangle 1033"/>
            <p:cNvSpPr>
              <a:spLocks noChangeArrowheads="1"/>
            </p:cNvSpPr>
            <p:nvPr/>
          </p:nvSpPr>
          <p:spPr bwMode="auto">
            <a:xfrm>
              <a:off x="2832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Rectangle 1034"/>
            <p:cNvSpPr>
              <a:spLocks noChangeArrowheads="1"/>
            </p:cNvSpPr>
            <p:nvPr/>
          </p:nvSpPr>
          <p:spPr bwMode="auto">
            <a:xfrm>
              <a:off x="2496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Rectangle 1035"/>
            <p:cNvSpPr>
              <a:spLocks noChangeArrowheads="1"/>
            </p:cNvSpPr>
            <p:nvPr/>
          </p:nvSpPr>
          <p:spPr bwMode="auto">
            <a:xfrm>
              <a:off x="2160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Rectangle 1036"/>
            <p:cNvSpPr>
              <a:spLocks noChangeArrowheads="1"/>
            </p:cNvSpPr>
            <p:nvPr/>
          </p:nvSpPr>
          <p:spPr bwMode="auto">
            <a:xfrm>
              <a:off x="1824" y="2400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Rectangle 1037"/>
            <p:cNvSpPr>
              <a:spLocks noChangeArrowheads="1"/>
            </p:cNvSpPr>
            <p:nvPr/>
          </p:nvSpPr>
          <p:spPr bwMode="auto">
            <a:xfrm>
              <a:off x="1824" y="2736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Rectangle 1038"/>
            <p:cNvSpPr>
              <a:spLocks noChangeArrowheads="1"/>
            </p:cNvSpPr>
            <p:nvPr/>
          </p:nvSpPr>
          <p:spPr bwMode="auto">
            <a:xfrm>
              <a:off x="1824" y="3072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Rectangle 1039"/>
            <p:cNvSpPr>
              <a:spLocks noChangeArrowheads="1"/>
            </p:cNvSpPr>
            <p:nvPr/>
          </p:nvSpPr>
          <p:spPr bwMode="auto">
            <a:xfrm>
              <a:off x="1824" y="3744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Oval 1040"/>
            <p:cNvSpPr>
              <a:spLocks noChangeArrowheads="1"/>
            </p:cNvSpPr>
            <p:nvPr/>
          </p:nvSpPr>
          <p:spPr bwMode="auto">
            <a:xfrm>
              <a:off x="2016" y="259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Oval 1041"/>
            <p:cNvSpPr>
              <a:spLocks noChangeArrowheads="1"/>
            </p:cNvSpPr>
            <p:nvPr/>
          </p:nvSpPr>
          <p:spPr bwMode="auto">
            <a:xfrm>
              <a:off x="2112" y="268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0" name="Oval 1042"/>
            <p:cNvSpPr>
              <a:spLocks noChangeArrowheads="1"/>
            </p:cNvSpPr>
            <p:nvPr/>
          </p:nvSpPr>
          <p:spPr bwMode="auto">
            <a:xfrm>
              <a:off x="2016" y="29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1" name="Oval 1043"/>
            <p:cNvSpPr>
              <a:spLocks noChangeArrowheads="1"/>
            </p:cNvSpPr>
            <p:nvPr/>
          </p:nvSpPr>
          <p:spPr bwMode="auto">
            <a:xfrm>
              <a:off x="2592" y="331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Oval 1044"/>
            <p:cNvSpPr>
              <a:spLocks noChangeArrowheads="1"/>
            </p:cNvSpPr>
            <p:nvPr/>
          </p:nvSpPr>
          <p:spPr bwMode="auto">
            <a:xfrm>
              <a:off x="2544" y="244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Oval 1045"/>
            <p:cNvSpPr>
              <a:spLocks noChangeArrowheads="1"/>
            </p:cNvSpPr>
            <p:nvPr/>
          </p:nvSpPr>
          <p:spPr bwMode="auto">
            <a:xfrm>
              <a:off x="2688" y="321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Oval 1046"/>
            <p:cNvSpPr>
              <a:spLocks noChangeArrowheads="1"/>
            </p:cNvSpPr>
            <p:nvPr/>
          </p:nvSpPr>
          <p:spPr bwMode="auto">
            <a:xfrm>
              <a:off x="2256" y="350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Oval 1047"/>
            <p:cNvSpPr>
              <a:spLocks noChangeArrowheads="1"/>
            </p:cNvSpPr>
            <p:nvPr/>
          </p:nvSpPr>
          <p:spPr bwMode="auto">
            <a:xfrm>
              <a:off x="2784" y="3360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Oval 1048"/>
            <p:cNvSpPr>
              <a:spLocks noChangeArrowheads="1"/>
            </p:cNvSpPr>
            <p:nvPr/>
          </p:nvSpPr>
          <p:spPr bwMode="auto">
            <a:xfrm>
              <a:off x="3216" y="302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Oval 1049"/>
            <p:cNvSpPr>
              <a:spLocks noChangeArrowheads="1"/>
            </p:cNvSpPr>
            <p:nvPr/>
          </p:nvSpPr>
          <p:spPr bwMode="auto">
            <a:xfrm>
              <a:off x="2832" y="340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Oval 1050"/>
            <p:cNvSpPr>
              <a:spLocks noChangeArrowheads="1"/>
            </p:cNvSpPr>
            <p:nvPr/>
          </p:nvSpPr>
          <p:spPr bwMode="auto">
            <a:xfrm>
              <a:off x="2928" y="259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Oval 1051"/>
            <p:cNvSpPr>
              <a:spLocks noChangeArrowheads="1"/>
            </p:cNvSpPr>
            <p:nvPr/>
          </p:nvSpPr>
          <p:spPr bwMode="auto">
            <a:xfrm>
              <a:off x="2928" y="388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Oval 1052"/>
            <p:cNvSpPr>
              <a:spLocks noChangeArrowheads="1"/>
            </p:cNvSpPr>
            <p:nvPr/>
          </p:nvSpPr>
          <p:spPr bwMode="auto">
            <a:xfrm>
              <a:off x="3264" y="355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Oval 1053"/>
            <p:cNvSpPr>
              <a:spLocks noChangeArrowheads="1"/>
            </p:cNvSpPr>
            <p:nvPr/>
          </p:nvSpPr>
          <p:spPr bwMode="auto">
            <a:xfrm>
              <a:off x="3264" y="28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Oval 1054"/>
            <p:cNvSpPr>
              <a:spLocks noChangeArrowheads="1"/>
            </p:cNvSpPr>
            <p:nvPr/>
          </p:nvSpPr>
          <p:spPr bwMode="auto">
            <a:xfrm>
              <a:off x="2688" y="3312"/>
              <a:ext cx="336" cy="240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Oval 1055"/>
            <p:cNvSpPr>
              <a:spLocks noChangeArrowheads="1"/>
            </p:cNvSpPr>
            <p:nvPr/>
          </p:nvSpPr>
          <p:spPr bwMode="auto">
            <a:xfrm>
              <a:off x="2592" y="28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1B623D7-D4B0-5949-BAD7-DFC95B52DF2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28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grpSp>
        <p:nvGrpSpPr>
          <p:cNvPr id="26627" name="Group 2"/>
          <p:cNvGrpSpPr>
            <a:grpSpLocks/>
          </p:cNvGrpSpPr>
          <p:nvPr/>
        </p:nvGrpSpPr>
        <p:grpSpPr bwMode="auto">
          <a:xfrm>
            <a:off x="1952625" y="3714750"/>
            <a:ext cx="2286000" cy="2208213"/>
            <a:chOff x="215" y="2768"/>
            <a:chExt cx="1440" cy="1391"/>
          </a:xfrm>
        </p:grpSpPr>
        <p:grpSp>
          <p:nvGrpSpPr>
            <p:cNvPr id="26646" name="Group 3"/>
            <p:cNvGrpSpPr>
              <a:grpSpLocks/>
            </p:cNvGrpSpPr>
            <p:nvPr/>
          </p:nvGrpSpPr>
          <p:grpSpPr bwMode="auto">
            <a:xfrm>
              <a:off x="503" y="2768"/>
              <a:ext cx="288" cy="1391"/>
              <a:chOff x="503" y="2768"/>
              <a:chExt cx="288" cy="1391"/>
            </a:xfrm>
          </p:grpSpPr>
          <p:grpSp>
            <p:nvGrpSpPr>
              <p:cNvPr id="26711" name="Group 4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724" name="Rectangle 5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25" name="Rectangle 6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12" name="Group 7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722" name="Rectangle 8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23" name="Rectangle 9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13" name="Group 10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720" name="Rectangle 11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21" name="Rectangle 12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14" name="Group 13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718" name="Rectangle 14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9" name="Rectangle 15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15" name="Group 16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716" name="Rectangle 17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7" name="Rectangle 18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7" name="Group 19"/>
            <p:cNvGrpSpPr>
              <a:grpSpLocks/>
            </p:cNvGrpSpPr>
            <p:nvPr/>
          </p:nvGrpSpPr>
          <p:grpSpPr bwMode="auto">
            <a:xfrm>
              <a:off x="791" y="2768"/>
              <a:ext cx="288" cy="1391"/>
              <a:chOff x="503" y="2768"/>
              <a:chExt cx="288" cy="1391"/>
            </a:xfrm>
          </p:grpSpPr>
          <p:grpSp>
            <p:nvGrpSpPr>
              <p:cNvPr id="26696" name="Group 20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709" name="Rectangle 21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0" name="Rectangle 22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97" name="Group 23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707" name="Rectangle 24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8" name="Rectangle 25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98" name="Group 26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705" name="Rectangle 27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6" name="Rectangle 28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99" name="Group 29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703" name="Rectangle 30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4" name="Rectangle 31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00" name="Group 32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701" name="Rectangle 33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2" name="Rectangle 34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8" name="Group 35"/>
            <p:cNvGrpSpPr>
              <a:grpSpLocks/>
            </p:cNvGrpSpPr>
            <p:nvPr/>
          </p:nvGrpSpPr>
          <p:grpSpPr bwMode="auto">
            <a:xfrm>
              <a:off x="1079" y="2768"/>
              <a:ext cx="288" cy="1391"/>
              <a:chOff x="503" y="2768"/>
              <a:chExt cx="288" cy="1391"/>
            </a:xfrm>
          </p:grpSpPr>
          <p:grpSp>
            <p:nvGrpSpPr>
              <p:cNvPr id="26681" name="Group 36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694" name="Rectangle 37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5" name="Rectangle 38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82" name="Group 39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692" name="Rectangle 40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3" name="Rectangle 41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83" name="Group 42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690" name="Rectangle 43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1" name="Rectangle 44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84" name="Group 45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688" name="Rectangle 46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9" name="Rectangle 47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85" name="Group 48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686" name="Rectangle 49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7" name="Rectangle 50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9" name="Group 51"/>
            <p:cNvGrpSpPr>
              <a:grpSpLocks/>
            </p:cNvGrpSpPr>
            <p:nvPr/>
          </p:nvGrpSpPr>
          <p:grpSpPr bwMode="auto">
            <a:xfrm>
              <a:off x="1367" y="2768"/>
              <a:ext cx="288" cy="1391"/>
              <a:chOff x="503" y="2768"/>
              <a:chExt cx="288" cy="1391"/>
            </a:xfrm>
          </p:grpSpPr>
          <p:grpSp>
            <p:nvGrpSpPr>
              <p:cNvPr id="26666" name="Group 52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679" name="Rectangle 53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0" name="Rectangle 54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67" name="Group 55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677" name="Rectangle 56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8" name="Rectangle 57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68" name="Group 58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675" name="Rectangle 59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6" name="Rectangle 60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69" name="Group 61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673" name="Rectangle 62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4" name="Rectangle 63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70" name="Group 64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671" name="Rectangle 65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2" name="Rectangle 66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50" name="Group 67"/>
            <p:cNvGrpSpPr>
              <a:grpSpLocks/>
            </p:cNvGrpSpPr>
            <p:nvPr/>
          </p:nvGrpSpPr>
          <p:grpSpPr bwMode="auto">
            <a:xfrm>
              <a:off x="215" y="2768"/>
              <a:ext cx="288" cy="1391"/>
              <a:chOff x="503" y="2768"/>
              <a:chExt cx="288" cy="1391"/>
            </a:xfrm>
          </p:grpSpPr>
          <p:grpSp>
            <p:nvGrpSpPr>
              <p:cNvPr id="26651" name="Group 68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664" name="Rectangle 69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5" name="Rectangle 70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52" name="Group 71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662" name="Rectangle 72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3" name="Rectangle 73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53" name="Group 74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660" name="Rectangle 75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1" name="Rectangle 76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54" name="Group 77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658" name="Rectangle 78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59" name="Rectangle 79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55" name="Group 80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656" name="Rectangle 81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57" name="Rectangle 82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6628" name="Rectangle 83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745287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Parallelism in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Nearby</a:t>
            </a:r>
            <a:r>
              <a:rPr lang="en-US" dirty="0">
                <a:latin typeface="Arial" charset="0"/>
              </a:rPr>
              <a:t> Forces</a:t>
            </a:r>
          </a:p>
        </p:txBody>
      </p:sp>
      <p:sp>
        <p:nvSpPr>
          <p:cNvPr id="26629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341313" y="914400"/>
            <a:ext cx="8269287" cy="1906588"/>
          </a:xfrm>
        </p:spPr>
        <p:txBody>
          <a:bodyPr/>
          <a:lstStyle/>
          <a:p>
            <a:r>
              <a:rPr lang="en-US">
                <a:latin typeface="Arial" charset="0"/>
              </a:rPr>
              <a:t>Challenge 1: interactions of particles near boundaries:</a:t>
            </a:r>
          </a:p>
          <a:p>
            <a:pPr lvl="1"/>
            <a:endParaRPr lang="en-US" sz="800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Communicate particles near boundary to neighboring processors.</a:t>
            </a:r>
          </a:p>
          <a:p>
            <a:pPr lvl="1"/>
            <a:endParaRPr lang="en-US" sz="800">
              <a:solidFill>
                <a:schemeClr val="accent1"/>
              </a:solidFill>
              <a:latin typeface="Arial" charset="0"/>
            </a:endParaRPr>
          </a:p>
          <a:p>
            <a:pPr lvl="1"/>
            <a:r>
              <a:rPr lang="en-US">
                <a:solidFill>
                  <a:schemeClr val="accent1"/>
                </a:solidFill>
                <a:latin typeface="Arial" charset="0"/>
              </a:rPr>
              <a:t>Surface to volume effect</a:t>
            </a:r>
            <a:r>
              <a:rPr lang="en-US">
                <a:latin typeface="Arial" charset="0"/>
              </a:rPr>
              <a:t> limits communication.</a:t>
            </a:r>
          </a:p>
          <a:p>
            <a:pPr lvl="1"/>
            <a:endParaRPr lang="en-US" sz="800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Which communicates less: squares (as below) or slabs?</a:t>
            </a:r>
          </a:p>
        </p:txBody>
      </p:sp>
      <p:sp>
        <p:nvSpPr>
          <p:cNvPr id="26630" name="Text Box 85"/>
          <p:cNvSpPr txBox="1">
            <a:spLocks noChangeArrowheads="1"/>
          </p:cNvSpPr>
          <p:nvPr/>
        </p:nvSpPr>
        <p:spPr bwMode="auto">
          <a:xfrm>
            <a:off x="4876800" y="4195763"/>
            <a:ext cx="3200400" cy="65405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latin typeface="Helvetica" charset="0"/>
              </a:rPr>
              <a:t>Communicate particles in boundary region to neighbors</a:t>
            </a:r>
          </a:p>
        </p:txBody>
      </p:sp>
      <p:sp>
        <p:nvSpPr>
          <p:cNvPr id="26631" name="Oval 86"/>
          <p:cNvSpPr>
            <a:spLocks noChangeArrowheads="1"/>
          </p:cNvSpPr>
          <p:nvPr/>
        </p:nvSpPr>
        <p:spPr bwMode="auto">
          <a:xfrm>
            <a:off x="2166938" y="396557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87"/>
          <p:cNvSpPr>
            <a:spLocks noChangeArrowheads="1"/>
          </p:cNvSpPr>
          <p:nvPr/>
        </p:nvSpPr>
        <p:spPr bwMode="auto">
          <a:xfrm>
            <a:off x="2301875" y="4092575"/>
            <a:ext cx="66675" cy="61913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Oval 88"/>
          <p:cNvSpPr>
            <a:spLocks noChangeArrowheads="1"/>
          </p:cNvSpPr>
          <p:nvPr/>
        </p:nvSpPr>
        <p:spPr bwMode="auto">
          <a:xfrm>
            <a:off x="2166938" y="4406900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Oval 89"/>
          <p:cNvSpPr>
            <a:spLocks noChangeArrowheads="1"/>
          </p:cNvSpPr>
          <p:nvPr/>
        </p:nvSpPr>
        <p:spPr bwMode="auto">
          <a:xfrm>
            <a:off x="2968625" y="4913313"/>
            <a:ext cx="66675" cy="61912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90"/>
          <p:cNvSpPr>
            <a:spLocks noChangeArrowheads="1"/>
          </p:cNvSpPr>
          <p:nvPr/>
        </p:nvSpPr>
        <p:spPr bwMode="auto">
          <a:xfrm>
            <a:off x="2901950" y="3776663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Oval 91"/>
          <p:cNvSpPr>
            <a:spLocks noChangeArrowheads="1"/>
          </p:cNvSpPr>
          <p:nvPr/>
        </p:nvSpPr>
        <p:spPr bwMode="auto">
          <a:xfrm>
            <a:off x="3103563" y="4786313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Oval 92"/>
          <p:cNvSpPr>
            <a:spLocks noChangeArrowheads="1"/>
          </p:cNvSpPr>
          <p:nvPr/>
        </p:nvSpPr>
        <p:spPr bwMode="auto">
          <a:xfrm>
            <a:off x="2501900" y="516572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Oval 93"/>
          <p:cNvSpPr>
            <a:spLocks noChangeArrowheads="1"/>
          </p:cNvSpPr>
          <p:nvPr/>
        </p:nvSpPr>
        <p:spPr bwMode="auto">
          <a:xfrm>
            <a:off x="3236913" y="497522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Oval 94"/>
          <p:cNvSpPr>
            <a:spLocks noChangeArrowheads="1"/>
          </p:cNvSpPr>
          <p:nvPr/>
        </p:nvSpPr>
        <p:spPr bwMode="auto">
          <a:xfrm>
            <a:off x="3836988" y="4533900"/>
            <a:ext cx="68262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Oval 95"/>
          <p:cNvSpPr>
            <a:spLocks noChangeArrowheads="1"/>
          </p:cNvSpPr>
          <p:nvPr/>
        </p:nvSpPr>
        <p:spPr bwMode="auto">
          <a:xfrm>
            <a:off x="3303588" y="503872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Oval 96"/>
          <p:cNvSpPr>
            <a:spLocks noChangeArrowheads="1"/>
          </p:cNvSpPr>
          <p:nvPr/>
        </p:nvSpPr>
        <p:spPr bwMode="auto">
          <a:xfrm>
            <a:off x="3436938" y="396557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Oval 97"/>
          <p:cNvSpPr>
            <a:spLocks noChangeArrowheads="1"/>
          </p:cNvSpPr>
          <p:nvPr/>
        </p:nvSpPr>
        <p:spPr bwMode="auto">
          <a:xfrm>
            <a:off x="3436938" y="5670550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Oval 98"/>
          <p:cNvSpPr>
            <a:spLocks noChangeArrowheads="1"/>
          </p:cNvSpPr>
          <p:nvPr/>
        </p:nvSpPr>
        <p:spPr bwMode="auto">
          <a:xfrm>
            <a:off x="3905250" y="5229225"/>
            <a:ext cx="66675" cy="61913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Oval 99"/>
          <p:cNvSpPr>
            <a:spLocks noChangeArrowheads="1"/>
          </p:cNvSpPr>
          <p:nvPr/>
        </p:nvSpPr>
        <p:spPr bwMode="auto">
          <a:xfrm>
            <a:off x="3905250" y="4281488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Oval 100"/>
          <p:cNvSpPr>
            <a:spLocks noChangeArrowheads="1"/>
          </p:cNvSpPr>
          <p:nvPr/>
        </p:nvSpPr>
        <p:spPr bwMode="auto">
          <a:xfrm>
            <a:off x="2968625" y="4281488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ADAF821A-B422-D840-9788-48317B83EFE8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354887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Parallelism in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Nearby</a:t>
            </a:r>
            <a:r>
              <a:rPr lang="en-US" dirty="0">
                <a:latin typeface="Arial" charset="0"/>
              </a:rPr>
              <a:t> Forces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084388"/>
          </a:xfrm>
        </p:spPr>
        <p:txBody>
          <a:bodyPr/>
          <a:lstStyle/>
          <a:p>
            <a:r>
              <a:rPr lang="en-US">
                <a:latin typeface="Arial" charset="0"/>
              </a:rPr>
              <a:t>Challenge 2: load imbalance, if particles cluster together:</a:t>
            </a:r>
          </a:p>
          <a:p>
            <a:pPr lvl="1"/>
            <a:r>
              <a:rPr lang="en-US">
                <a:latin typeface="Arial" charset="0"/>
              </a:rPr>
              <a:t>Stars in galaxies, for example</a:t>
            </a:r>
          </a:p>
          <a:p>
            <a:pPr lvl="1"/>
            <a:endParaRPr lang="en-US" sz="1000">
              <a:latin typeface="Arial" charset="0"/>
            </a:endParaRPr>
          </a:p>
          <a:p>
            <a:r>
              <a:rPr lang="en-US">
                <a:latin typeface="Arial" charset="0"/>
              </a:rPr>
              <a:t>To reduce load imbalance, divide space unevenly.</a:t>
            </a:r>
          </a:p>
          <a:p>
            <a:pPr lvl="1"/>
            <a:r>
              <a:rPr lang="en-US">
                <a:latin typeface="Arial" charset="0"/>
              </a:rPr>
              <a:t>Each region contains roughly equal number of particles.</a:t>
            </a:r>
          </a:p>
          <a:p>
            <a:pPr lvl="1"/>
            <a:r>
              <a:rPr lang="en-US">
                <a:latin typeface="Arial" charset="0"/>
              </a:rPr>
              <a:t>Quad-tree in 2D, oct-tree in 3D.</a:t>
            </a:r>
          </a:p>
        </p:txBody>
      </p:sp>
      <p:grpSp>
        <p:nvGrpSpPr>
          <p:cNvPr id="27653" name="Group 4"/>
          <p:cNvGrpSpPr>
            <a:grpSpLocks/>
          </p:cNvGrpSpPr>
          <p:nvPr/>
        </p:nvGrpSpPr>
        <p:grpSpPr bwMode="auto">
          <a:xfrm>
            <a:off x="2065338" y="3317875"/>
            <a:ext cx="2982912" cy="2670175"/>
            <a:chOff x="1223" y="1880"/>
            <a:chExt cx="2148" cy="2070"/>
          </a:xfrm>
        </p:grpSpPr>
        <p:sp>
          <p:nvSpPr>
            <p:cNvPr id="27656" name="Rectangle 5"/>
            <p:cNvSpPr>
              <a:spLocks noChangeArrowheads="1"/>
            </p:cNvSpPr>
            <p:nvPr/>
          </p:nvSpPr>
          <p:spPr bwMode="auto">
            <a:xfrm>
              <a:off x="1223" y="1880"/>
              <a:ext cx="2148" cy="207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Line 6"/>
            <p:cNvSpPr>
              <a:spLocks noChangeShapeType="1"/>
            </p:cNvSpPr>
            <p:nvPr/>
          </p:nvSpPr>
          <p:spPr bwMode="auto">
            <a:xfrm>
              <a:off x="1223" y="2915"/>
              <a:ext cx="21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Line 7"/>
            <p:cNvSpPr>
              <a:spLocks noChangeShapeType="1"/>
            </p:cNvSpPr>
            <p:nvPr/>
          </p:nvSpPr>
          <p:spPr bwMode="auto">
            <a:xfrm>
              <a:off x="2297" y="1880"/>
              <a:ext cx="0" cy="20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Line 8"/>
            <p:cNvSpPr>
              <a:spLocks noChangeShapeType="1"/>
            </p:cNvSpPr>
            <p:nvPr/>
          </p:nvSpPr>
          <p:spPr bwMode="auto">
            <a:xfrm>
              <a:off x="1223" y="2398"/>
              <a:ext cx="21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Line 9"/>
            <p:cNvSpPr>
              <a:spLocks noChangeShapeType="1"/>
            </p:cNvSpPr>
            <p:nvPr/>
          </p:nvSpPr>
          <p:spPr bwMode="auto">
            <a:xfrm>
              <a:off x="1760" y="1880"/>
              <a:ext cx="0" cy="10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Line 10"/>
            <p:cNvSpPr>
              <a:spLocks noChangeShapeType="1"/>
            </p:cNvSpPr>
            <p:nvPr/>
          </p:nvSpPr>
          <p:spPr bwMode="auto">
            <a:xfrm>
              <a:off x="2834" y="1880"/>
              <a:ext cx="0" cy="10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Line 11"/>
            <p:cNvSpPr>
              <a:spLocks noChangeShapeType="1"/>
            </p:cNvSpPr>
            <p:nvPr/>
          </p:nvSpPr>
          <p:spPr bwMode="auto">
            <a:xfrm>
              <a:off x="1491" y="1880"/>
              <a:ext cx="0" cy="5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Line 12"/>
            <p:cNvSpPr>
              <a:spLocks noChangeShapeType="1"/>
            </p:cNvSpPr>
            <p:nvPr/>
          </p:nvSpPr>
          <p:spPr bwMode="auto">
            <a:xfrm>
              <a:off x="1223" y="2139"/>
              <a:ext cx="5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Line 13"/>
            <p:cNvSpPr>
              <a:spLocks noChangeShapeType="1"/>
            </p:cNvSpPr>
            <p:nvPr/>
          </p:nvSpPr>
          <p:spPr bwMode="auto">
            <a:xfrm>
              <a:off x="1626" y="1880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Line 14"/>
            <p:cNvSpPr>
              <a:spLocks noChangeShapeType="1"/>
            </p:cNvSpPr>
            <p:nvPr/>
          </p:nvSpPr>
          <p:spPr bwMode="auto">
            <a:xfrm>
              <a:off x="1491" y="2009"/>
              <a:ext cx="2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6" name="Line 15"/>
            <p:cNvSpPr>
              <a:spLocks noChangeShapeType="1"/>
            </p:cNvSpPr>
            <p:nvPr/>
          </p:nvSpPr>
          <p:spPr bwMode="auto">
            <a:xfrm>
              <a:off x="2834" y="2656"/>
              <a:ext cx="5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Line 16"/>
            <p:cNvSpPr>
              <a:spLocks noChangeShapeType="1"/>
            </p:cNvSpPr>
            <p:nvPr/>
          </p:nvSpPr>
          <p:spPr bwMode="auto">
            <a:xfrm>
              <a:off x="3102" y="2398"/>
              <a:ext cx="0" cy="5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8" name="Oval 17"/>
            <p:cNvSpPr>
              <a:spLocks noChangeArrowheads="1"/>
            </p:cNvSpPr>
            <p:nvPr/>
          </p:nvSpPr>
          <p:spPr bwMode="auto">
            <a:xfrm>
              <a:off x="2565" y="3605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9" name="Oval 18"/>
            <p:cNvSpPr>
              <a:spLocks noChangeArrowheads="1"/>
            </p:cNvSpPr>
            <p:nvPr/>
          </p:nvSpPr>
          <p:spPr bwMode="auto">
            <a:xfrm>
              <a:off x="1715" y="3174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Oval 19"/>
            <p:cNvSpPr>
              <a:spLocks noChangeArrowheads="1"/>
            </p:cNvSpPr>
            <p:nvPr/>
          </p:nvSpPr>
          <p:spPr bwMode="auto">
            <a:xfrm>
              <a:off x="3102" y="3131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1" name="Oval 20"/>
            <p:cNvSpPr>
              <a:spLocks noChangeArrowheads="1"/>
            </p:cNvSpPr>
            <p:nvPr/>
          </p:nvSpPr>
          <p:spPr bwMode="auto">
            <a:xfrm>
              <a:off x="1984" y="3562"/>
              <a:ext cx="44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Oval 21"/>
            <p:cNvSpPr>
              <a:spLocks noChangeArrowheads="1"/>
            </p:cNvSpPr>
            <p:nvPr/>
          </p:nvSpPr>
          <p:spPr bwMode="auto">
            <a:xfrm>
              <a:off x="1312" y="2484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Oval 22"/>
            <p:cNvSpPr>
              <a:spLocks noChangeArrowheads="1"/>
            </p:cNvSpPr>
            <p:nvPr/>
          </p:nvSpPr>
          <p:spPr bwMode="auto">
            <a:xfrm>
              <a:off x="1536" y="274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Oval 23"/>
            <p:cNvSpPr>
              <a:spLocks noChangeArrowheads="1"/>
            </p:cNvSpPr>
            <p:nvPr/>
          </p:nvSpPr>
          <p:spPr bwMode="auto">
            <a:xfrm>
              <a:off x="2923" y="2484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Oval 24"/>
            <p:cNvSpPr>
              <a:spLocks noChangeArrowheads="1"/>
            </p:cNvSpPr>
            <p:nvPr/>
          </p:nvSpPr>
          <p:spPr bwMode="auto">
            <a:xfrm>
              <a:off x="3013" y="2570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6" name="Oval 25"/>
            <p:cNvSpPr>
              <a:spLocks noChangeArrowheads="1"/>
            </p:cNvSpPr>
            <p:nvPr/>
          </p:nvSpPr>
          <p:spPr bwMode="auto">
            <a:xfrm>
              <a:off x="2028" y="2182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Oval 26"/>
            <p:cNvSpPr>
              <a:spLocks noChangeArrowheads="1"/>
            </p:cNvSpPr>
            <p:nvPr/>
          </p:nvSpPr>
          <p:spPr bwMode="auto">
            <a:xfrm>
              <a:off x="1849" y="2009"/>
              <a:ext cx="45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Oval 27"/>
            <p:cNvSpPr>
              <a:spLocks noChangeArrowheads="1"/>
            </p:cNvSpPr>
            <p:nvPr/>
          </p:nvSpPr>
          <p:spPr bwMode="auto">
            <a:xfrm>
              <a:off x="2207" y="2009"/>
              <a:ext cx="45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9" name="Oval 28"/>
            <p:cNvSpPr>
              <a:spLocks noChangeArrowheads="1"/>
            </p:cNvSpPr>
            <p:nvPr/>
          </p:nvSpPr>
          <p:spPr bwMode="auto">
            <a:xfrm>
              <a:off x="1536" y="192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0" name="Oval 29"/>
            <p:cNvSpPr>
              <a:spLocks noChangeArrowheads="1"/>
            </p:cNvSpPr>
            <p:nvPr/>
          </p:nvSpPr>
          <p:spPr bwMode="auto">
            <a:xfrm>
              <a:off x="1536" y="2009"/>
              <a:ext cx="45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Oval 30"/>
            <p:cNvSpPr>
              <a:spLocks noChangeArrowheads="1"/>
            </p:cNvSpPr>
            <p:nvPr/>
          </p:nvSpPr>
          <p:spPr bwMode="auto">
            <a:xfrm>
              <a:off x="1670" y="192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2" name="Oval 31"/>
            <p:cNvSpPr>
              <a:spLocks noChangeArrowheads="1"/>
            </p:cNvSpPr>
            <p:nvPr/>
          </p:nvSpPr>
          <p:spPr bwMode="auto">
            <a:xfrm>
              <a:off x="1626" y="2009"/>
              <a:ext cx="44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3" name="Oval 32"/>
            <p:cNvSpPr>
              <a:spLocks noChangeArrowheads="1"/>
            </p:cNvSpPr>
            <p:nvPr/>
          </p:nvSpPr>
          <p:spPr bwMode="auto">
            <a:xfrm>
              <a:off x="1670" y="205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4" name="Oval 33"/>
            <p:cNvSpPr>
              <a:spLocks noChangeArrowheads="1"/>
            </p:cNvSpPr>
            <p:nvPr/>
          </p:nvSpPr>
          <p:spPr bwMode="auto">
            <a:xfrm>
              <a:off x="1268" y="1923"/>
              <a:ext cx="44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5" name="Oval 34"/>
            <p:cNvSpPr>
              <a:spLocks noChangeArrowheads="1"/>
            </p:cNvSpPr>
            <p:nvPr/>
          </p:nvSpPr>
          <p:spPr bwMode="auto">
            <a:xfrm>
              <a:off x="1357" y="205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6" name="Oval 35"/>
            <p:cNvSpPr>
              <a:spLocks noChangeArrowheads="1"/>
            </p:cNvSpPr>
            <p:nvPr/>
          </p:nvSpPr>
          <p:spPr bwMode="auto">
            <a:xfrm>
              <a:off x="2700" y="2009"/>
              <a:ext cx="44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7" name="Oval 36"/>
            <p:cNvSpPr>
              <a:spLocks noChangeArrowheads="1"/>
            </p:cNvSpPr>
            <p:nvPr/>
          </p:nvSpPr>
          <p:spPr bwMode="auto">
            <a:xfrm>
              <a:off x="2968" y="205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4" name="Text Box 37"/>
          <p:cNvSpPr txBox="1">
            <a:spLocks noChangeArrowheads="1"/>
          </p:cNvSpPr>
          <p:nvPr/>
        </p:nvSpPr>
        <p:spPr bwMode="auto">
          <a:xfrm>
            <a:off x="5564188" y="3395663"/>
            <a:ext cx="2557462" cy="92868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latin typeface="Helvetica" charset="0"/>
              </a:rPr>
              <a:t>Example: each square contains at most 3 particles</a:t>
            </a:r>
          </a:p>
        </p:txBody>
      </p:sp>
      <p:sp>
        <p:nvSpPr>
          <p:cNvPr id="27655" name="Rectangle 38"/>
          <p:cNvSpPr>
            <a:spLocks noChangeArrowheads="1"/>
          </p:cNvSpPr>
          <p:nvPr/>
        </p:nvSpPr>
        <p:spPr bwMode="auto">
          <a:xfrm>
            <a:off x="609600" y="6124575"/>
            <a:ext cx="74961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0"/>
              <a:t>See: </a:t>
            </a:r>
            <a:r>
              <a:rPr lang="en-US" sz="1600" b="0">
                <a:hlinkClick r:id="rId2"/>
              </a:rPr>
              <a:t>http://njord.umiacs.umd.edu:1601/users/brabec/quadtree/points/prquad.html</a:t>
            </a:r>
            <a:endParaRPr lang="en-US" sz="1600" b="0"/>
          </a:p>
          <a:p>
            <a:endParaRPr lang="en-US" sz="16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1092FA3-7936-6D48-95A0-D8F4ECFFC6E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Multilevel Modeling: Circuit Simulation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38138"/>
          </a:xfrm>
        </p:spPr>
        <p:txBody>
          <a:bodyPr/>
          <a:lstStyle/>
          <a:p>
            <a:r>
              <a:rPr lang="en-US">
                <a:latin typeface="Arial" charset="0"/>
              </a:rPr>
              <a:t>Circuits are simulated at many different levels</a:t>
            </a:r>
          </a:p>
        </p:txBody>
      </p:sp>
      <p:graphicFrame>
        <p:nvGraphicFramePr>
          <p:cNvPr id="535556" name="Group 4"/>
          <p:cNvGraphicFramePr>
            <a:graphicFrameLocks noGrp="1"/>
          </p:cNvGraphicFramePr>
          <p:nvPr/>
        </p:nvGraphicFramePr>
        <p:xfrm>
          <a:off x="1371600" y="1371600"/>
          <a:ext cx="6629400" cy="4821518"/>
        </p:xfrm>
        <a:graphic>
          <a:graphicData uri="http://schemas.openxmlformats.org/drawingml/2006/table">
            <a:tbl>
              <a:tblPr/>
              <a:tblGrid>
                <a:gridCol w="2362200"/>
                <a:gridCol w="2286000"/>
                <a:gridCol w="1981200"/>
              </a:tblGrid>
              <a:tr h="396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Primitives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Examples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8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SimOS, SPIM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93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Cycle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Functional units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VIRAM-p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 Transfer Level (RTL)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Register, counter, MUX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VHDL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Gate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Gate, flip-flop, memory cell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Thor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Ideal transistor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Cosmos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Circuit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Resistors, capacitors, etc.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Spice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Device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Electrons, silicon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211" name="Line 42"/>
          <p:cNvSpPr>
            <a:spLocks noChangeShapeType="1"/>
          </p:cNvSpPr>
          <p:nvPr/>
        </p:nvSpPr>
        <p:spPr bwMode="auto">
          <a:xfrm flipV="1">
            <a:off x="6400800" y="2286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2" name="Line 43"/>
          <p:cNvSpPr>
            <a:spLocks noChangeShapeType="1"/>
          </p:cNvSpPr>
          <p:nvPr/>
        </p:nvSpPr>
        <p:spPr bwMode="auto">
          <a:xfrm>
            <a:off x="6400800" y="3276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3" name="Line 44"/>
          <p:cNvSpPr>
            <a:spLocks noChangeShapeType="1"/>
          </p:cNvSpPr>
          <p:nvPr/>
        </p:nvSpPr>
        <p:spPr bwMode="auto">
          <a:xfrm>
            <a:off x="6705600" y="2133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048ABE46-3AC6-6743-86C2-F773B744C48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202487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Parallelism in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Far-Field </a:t>
            </a:r>
            <a:r>
              <a:rPr lang="en-US" dirty="0">
                <a:latin typeface="Arial" charset="0"/>
              </a:rPr>
              <a:t>Forces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489575"/>
          </a:xfrm>
        </p:spPr>
        <p:txBody>
          <a:bodyPr/>
          <a:lstStyle/>
          <a:p>
            <a:r>
              <a:rPr lang="en-US">
                <a:latin typeface="Arial" charset="0"/>
              </a:rPr>
              <a:t>Far-field forces involve all-to-all interaction and communication.</a:t>
            </a:r>
          </a:p>
          <a:p>
            <a:r>
              <a:rPr lang="en-US">
                <a:latin typeface="Arial" charset="0"/>
              </a:rPr>
              <a:t>Force on one particle depends on all other particles.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Examples: galaxies (gravity), protein folding (electrostatics)</a:t>
            </a:r>
          </a:p>
          <a:p>
            <a:pPr lvl="1"/>
            <a:r>
              <a:rPr lang="en-US">
                <a:latin typeface="Arial" charset="0"/>
              </a:rPr>
              <a:t>Simplest algorithm is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O(n</a:t>
            </a:r>
            <a:r>
              <a:rPr lang="en-US" baseline="30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)</a:t>
            </a:r>
            <a:r>
              <a:rPr lang="en-US">
                <a:latin typeface="Arial" charset="0"/>
              </a:rPr>
              <a:t> as in S&amp;F 2, 4, 5.</a:t>
            </a:r>
          </a:p>
          <a:p>
            <a:pPr lvl="1"/>
            <a:r>
              <a:rPr lang="en-US">
                <a:latin typeface="Arial" charset="0"/>
              </a:rPr>
              <a:t>Decomposing space does not help total work or communication, 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since every particle needs to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visit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every other particle.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pPr algn="ctr">
              <a:buFontTx/>
              <a:buNone/>
            </a:pPr>
            <a:r>
              <a:rPr lang="en-US">
                <a:solidFill>
                  <a:schemeClr val="accent1"/>
                </a:solidFill>
                <a:latin typeface="Arial" charset="0"/>
              </a:rPr>
              <a:t>Use more clever algorithms to beat O(n</a:t>
            </a:r>
            <a:r>
              <a:rPr lang="en-US" baseline="30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) ?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2997200" y="4292600"/>
            <a:ext cx="466725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2062163" y="4292600"/>
            <a:ext cx="466725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1593850" y="4292600"/>
            <a:ext cx="2338388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AutoShape 7"/>
          <p:cNvSpPr>
            <a:spLocks noChangeArrowheads="1"/>
          </p:cNvSpPr>
          <p:nvPr/>
        </p:nvSpPr>
        <p:spPr bwMode="auto">
          <a:xfrm>
            <a:off x="1995488" y="4454525"/>
            <a:ext cx="200025" cy="125413"/>
          </a:xfrm>
          <a:prstGeom prst="rightArrow">
            <a:avLst>
              <a:gd name="adj1" fmla="val 50000"/>
              <a:gd name="adj2" fmla="val 39873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AutoShape 8"/>
          <p:cNvSpPr>
            <a:spLocks noChangeArrowheads="1"/>
          </p:cNvSpPr>
          <p:nvPr/>
        </p:nvSpPr>
        <p:spPr bwMode="auto">
          <a:xfrm>
            <a:off x="2495550" y="4481513"/>
            <a:ext cx="200025" cy="125412"/>
          </a:xfrm>
          <a:prstGeom prst="rightArrow">
            <a:avLst>
              <a:gd name="adj1" fmla="val 50000"/>
              <a:gd name="adj2" fmla="val 39874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AutoShape 9"/>
          <p:cNvSpPr>
            <a:spLocks noChangeArrowheads="1"/>
          </p:cNvSpPr>
          <p:nvPr/>
        </p:nvSpPr>
        <p:spPr bwMode="auto">
          <a:xfrm>
            <a:off x="2930525" y="4481513"/>
            <a:ext cx="200025" cy="125412"/>
          </a:xfrm>
          <a:prstGeom prst="rightArrow">
            <a:avLst>
              <a:gd name="adj1" fmla="val 50000"/>
              <a:gd name="adj2" fmla="val 39874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AutoShape 10"/>
          <p:cNvSpPr>
            <a:spLocks noChangeArrowheads="1"/>
          </p:cNvSpPr>
          <p:nvPr/>
        </p:nvSpPr>
        <p:spPr bwMode="auto">
          <a:xfrm>
            <a:off x="3398838" y="4481513"/>
            <a:ext cx="200025" cy="125412"/>
          </a:xfrm>
          <a:prstGeom prst="rightArrow">
            <a:avLst>
              <a:gd name="adj1" fmla="val 50000"/>
              <a:gd name="adj2" fmla="val 39874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AutoShape 11"/>
          <p:cNvSpPr>
            <a:spLocks noChangeArrowheads="1"/>
          </p:cNvSpPr>
          <p:nvPr/>
        </p:nvSpPr>
        <p:spPr bwMode="auto">
          <a:xfrm>
            <a:off x="3940175" y="4337050"/>
            <a:ext cx="144463" cy="287338"/>
          </a:xfrm>
          <a:prstGeom prst="curvedLeftArrow">
            <a:avLst>
              <a:gd name="adj1" fmla="val 39780"/>
              <a:gd name="adj2" fmla="val 79560"/>
              <a:gd name="adj3" fmla="val 33333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Text Box 12"/>
          <p:cNvSpPr txBox="1">
            <a:spLocks noChangeArrowheads="1"/>
          </p:cNvSpPr>
          <p:nvPr/>
        </p:nvSpPr>
        <p:spPr bwMode="auto">
          <a:xfrm>
            <a:off x="4648200" y="3933825"/>
            <a:ext cx="4210050" cy="16160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0188" indent="-230188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 dirty="0">
                <a:solidFill>
                  <a:schemeClr val="tx1"/>
                </a:solidFill>
              </a:rPr>
              <a:t>Implement by rotating particle sets.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Keeps processors busy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All processors see all particles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Just like </a:t>
            </a:r>
            <a:r>
              <a:rPr lang="en-US" sz="1800" b="0" dirty="0" smtClean="0">
                <a:solidFill>
                  <a:schemeClr val="tx1"/>
                </a:solidFill>
              </a:rPr>
              <a:t>MGR matrix </a:t>
            </a:r>
            <a:r>
              <a:rPr lang="en-US" sz="1800" b="0" dirty="0">
                <a:solidFill>
                  <a:schemeClr val="tx1"/>
                </a:solidFill>
              </a:rPr>
              <a:t>multiply!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15E035A-B9F7-5246-B384-12CEBA717AE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659687" cy="43550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Far-field </a:t>
            </a:r>
            <a:r>
              <a:rPr lang="en-US" dirty="0">
                <a:latin typeface="Arial" charset="0"/>
              </a:rPr>
              <a:t>forces: Tree Decomposition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477397"/>
          </a:xfrm>
        </p:spPr>
        <p:txBody>
          <a:bodyPr/>
          <a:lstStyle/>
          <a:p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Fast </a:t>
            </a:r>
            <a:r>
              <a:rPr lang="en-US" dirty="0" err="1">
                <a:latin typeface="Arial" charset="0"/>
              </a:rPr>
              <a:t>multipole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algorithms</a:t>
            </a:r>
          </a:p>
          <a:p>
            <a:pPr lvl="1"/>
            <a:r>
              <a:rPr lang="en-US" dirty="0" smtClean="0">
                <a:latin typeface="Arial" charset="0"/>
              </a:rPr>
              <a:t>Approximate the force from far-away particles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Simplify a </a:t>
            </a:r>
            <a:r>
              <a:rPr lang="en-US" dirty="0">
                <a:latin typeface="Arial" charset="0"/>
              </a:rPr>
              <a:t>group of far-away </a:t>
            </a:r>
            <a:r>
              <a:rPr lang="en-US" dirty="0" smtClean="0">
                <a:latin typeface="Arial" charset="0"/>
              </a:rPr>
              <a:t>particles </a:t>
            </a:r>
            <a:r>
              <a:rPr lang="en-US" dirty="0">
                <a:latin typeface="Arial" charset="0"/>
              </a:rPr>
              <a:t>into a </a:t>
            </a:r>
            <a:r>
              <a:rPr lang="en-US" dirty="0" smtClean="0">
                <a:latin typeface="Arial" charset="0"/>
              </a:rPr>
              <a:t>single </a:t>
            </a:r>
            <a:r>
              <a:rPr lang="en-US" dirty="0" err="1">
                <a:solidFill>
                  <a:schemeClr val="accent1"/>
                </a:solidFill>
                <a:latin typeface="Arial" charset="0"/>
              </a:rPr>
              <a:t>multipole</a:t>
            </a:r>
            <a:r>
              <a:rPr lang="en-US" dirty="0" smtClean="0">
                <a:latin typeface="Arial" charset="0"/>
              </a:rPr>
              <a:t>.</a:t>
            </a:r>
          </a:p>
          <a:p>
            <a:pPr lvl="1"/>
            <a:r>
              <a:rPr lang="en-US" dirty="0" smtClean="0">
                <a:latin typeface="Arial" charset="0"/>
              </a:rPr>
              <a:t>Do this at </a:t>
            </a:r>
            <a:r>
              <a:rPr lang="en-US" u="sng" dirty="0" smtClean="0">
                <a:latin typeface="Arial" charset="0"/>
              </a:rPr>
              <a:t>every</a:t>
            </a:r>
            <a:r>
              <a:rPr lang="en-US" dirty="0" smtClean="0">
                <a:latin typeface="Arial" charset="0"/>
              </a:rPr>
              <a:t> scale simultaneously (every </a:t>
            </a:r>
            <a:r>
              <a:rPr lang="en-US" dirty="0" err="1" smtClean="0">
                <a:latin typeface="Arial" charset="0"/>
              </a:rPr>
              <a:t>quadtree</a:t>
            </a:r>
            <a:r>
              <a:rPr lang="en-US" dirty="0" smtClean="0">
                <a:latin typeface="Arial" charset="0"/>
              </a:rPr>
              <a:t> level)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Each </a:t>
            </a:r>
            <a:r>
              <a:rPr lang="en-US" dirty="0" err="1">
                <a:latin typeface="Arial" charset="0"/>
              </a:rPr>
              <a:t>quadtree</a:t>
            </a:r>
            <a:r>
              <a:rPr lang="en-US" dirty="0">
                <a:latin typeface="Arial" charset="0"/>
              </a:rPr>
              <a:t> node contains an approximation of descendants.</a:t>
            </a:r>
          </a:p>
          <a:p>
            <a:pPr lvl="1"/>
            <a:endParaRPr lang="en-US" sz="800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O(n log n) or even O(n) </a:t>
            </a:r>
            <a:r>
              <a:rPr lang="en-US" dirty="0" smtClean="0">
                <a:latin typeface="Arial" charset="0"/>
              </a:rPr>
              <a:t/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instead </a:t>
            </a:r>
            <a:r>
              <a:rPr lang="en-US" dirty="0">
                <a:latin typeface="Arial" charset="0"/>
              </a:rPr>
              <a:t>of O(n</a:t>
            </a:r>
            <a:r>
              <a:rPr lang="en-US" baseline="30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).</a:t>
            </a:r>
          </a:p>
          <a:p>
            <a:endParaRPr lang="en-US" sz="800" dirty="0">
              <a:latin typeface="Arial" charset="0"/>
            </a:endParaRPr>
          </a:p>
          <a:p>
            <a:pPr lvl="1">
              <a:buFontTx/>
              <a:buNone/>
            </a:pPr>
            <a:r>
              <a:rPr lang="en-US" dirty="0">
                <a:latin typeface="Arial" charset="0"/>
              </a:rPr>
              <a:t>     </a:t>
            </a:r>
          </a:p>
          <a:p>
            <a:r>
              <a:rPr lang="en-US" dirty="0" smtClean="0">
                <a:latin typeface="Arial" charset="0"/>
              </a:rPr>
              <a:t>“Top 10 Algorithms of the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  20</a:t>
            </a:r>
            <a:r>
              <a:rPr lang="en-US" baseline="30000" dirty="0" smtClean="0">
                <a:latin typeface="Arial" charset="0"/>
              </a:rPr>
              <a:t>th</a:t>
            </a:r>
            <a:r>
              <a:rPr lang="en-US" dirty="0" smtClean="0">
                <a:latin typeface="Arial" charset="0"/>
              </a:rPr>
              <a:t> Century” (resources page)</a:t>
            </a:r>
          </a:p>
          <a:p>
            <a:r>
              <a:rPr lang="en-US" dirty="0" smtClean="0">
                <a:latin typeface="Arial" charset="0"/>
              </a:rPr>
              <a:t>Tutorial on course web page.</a:t>
            </a:r>
            <a:endParaRPr lang="en-US" sz="3200" dirty="0">
              <a:latin typeface="Arial" charset="0"/>
            </a:endParaRPr>
          </a:p>
          <a:p>
            <a:endParaRPr lang="en-US" sz="3200" dirty="0">
              <a:latin typeface="Arial" charset="0"/>
            </a:endParaRPr>
          </a:p>
        </p:txBody>
      </p:sp>
      <p:grpSp>
        <p:nvGrpSpPr>
          <p:cNvPr id="29701" name="Group 4"/>
          <p:cNvGrpSpPr>
            <a:grpSpLocks/>
          </p:cNvGrpSpPr>
          <p:nvPr/>
        </p:nvGrpSpPr>
        <p:grpSpPr bwMode="auto">
          <a:xfrm>
            <a:off x="5336116" y="3052764"/>
            <a:ext cx="2654300" cy="2514600"/>
            <a:chOff x="1152" y="1584"/>
            <a:chExt cx="2304" cy="2304"/>
          </a:xfrm>
        </p:grpSpPr>
        <p:sp>
          <p:nvSpPr>
            <p:cNvPr id="29702" name="Rectangle 5"/>
            <p:cNvSpPr>
              <a:spLocks noChangeArrowheads="1"/>
            </p:cNvSpPr>
            <p:nvPr/>
          </p:nvSpPr>
          <p:spPr bwMode="auto">
            <a:xfrm>
              <a:off x="1152" y="1584"/>
              <a:ext cx="2304" cy="23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3" name="Line 6"/>
            <p:cNvSpPr>
              <a:spLocks noChangeShapeType="1"/>
            </p:cNvSpPr>
            <p:nvPr/>
          </p:nvSpPr>
          <p:spPr bwMode="auto">
            <a:xfrm>
              <a:off x="1152" y="2736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Line 7"/>
            <p:cNvSpPr>
              <a:spLocks noChangeShapeType="1"/>
            </p:cNvSpPr>
            <p:nvPr/>
          </p:nvSpPr>
          <p:spPr bwMode="auto">
            <a:xfrm>
              <a:off x="2304" y="1584"/>
              <a:ext cx="0" cy="2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Line 8"/>
            <p:cNvSpPr>
              <a:spLocks noChangeShapeType="1"/>
            </p:cNvSpPr>
            <p:nvPr/>
          </p:nvSpPr>
          <p:spPr bwMode="auto">
            <a:xfrm>
              <a:off x="1152" y="2160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Line 9"/>
            <p:cNvSpPr>
              <a:spLocks noChangeShapeType="1"/>
            </p:cNvSpPr>
            <p:nvPr/>
          </p:nvSpPr>
          <p:spPr bwMode="auto">
            <a:xfrm>
              <a:off x="1728" y="1584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7" name="Line 10"/>
            <p:cNvSpPr>
              <a:spLocks noChangeShapeType="1"/>
            </p:cNvSpPr>
            <p:nvPr/>
          </p:nvSpPr>
          <p:spPr bwMode="auto">
            <a:xfrm>
              <a:off x="2880" y="1584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Line 11"/>
            <p:cNvSpPr>
              <a:spLocks noChangeShapeType="1"/>
            </p:cNvSpPr>
            <p:nvPr/>
          </p:nvSpPr>
          <p:spPr bwMode="auto">
            <a:xfrm>
              <a:off x="1440" y="15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Line 12"/>
            <p:cNvSpPr>
              <a:spLocks noChangeShapeType="1"/>
            </p:cNvSpPr>
            <p:nvPr/>
          </p:nvSpPr>
          <p:spPr bwMode="auto">
            <a:xfrm>
              <a:off x="1152" y="1872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Line 13"/>
            <p:cNvSpPr>
              <a:spLocks noChangeShapeType="1"/>
            </p:cNvSpPr>
            <p:nvPr/>
          </p:nvSpPr>
          <p:spPr bwMode="auto">
            <a:xfrm>
              <a:off x="1584" y="158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Line 14"/>
            <p:cNvSpPr>
              <a:spLocks noChangeShapeType="1"/>
            </p:cNvSpPr>
            <p:nvPr/>
          </p:nvSpPr>
          <p:spPr bwMode="auto">
            <a:xfrm>
              <a:off x="1440" y="172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Line 15"/>
            <p:cNvSpPr>
              <a:spLocks noChangeShapeType="1"/>
            </p:cNvSpPr>
            <p:nvPr/>
          </p:nvSpPr>
          <p:spPr bwMode="auto">
            <a:xfrm>
              <a:off x="2880" y="2448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Line 16"/>
            <p:cNvSpPr>
              <a:spLocks noChangeShapeType="1"/>
            </p:cNvSpPr>
            <p:nvPr/>
          </p:nvSpPr>
          <p:spPr bwMode="auto">
            <a:xfrm>
              <a:off x="3168" y="2160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Oval 17"/>
            <p:cNvSpPr>
              <a:spLocks noChangeArrowheads="1"/>
            </p:cNvSpPr>
            <p:nvPr/>
          </p:nvSpPr>
          <p:spPr bwMode="auto">
            <a:xfrm>
              <a:off x="2592" y="350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Oval 18"/>
            <p:cNvSpPr>
              <a:spLocks noChangeArrowheads="1"/>
            </p:cNvSpPr>
            <p:nvPr/>
          </p:nvSpPr>
          <p:spPr bwMode="auto">
            <a:xfrm>
              <a:off x="1680" y="302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Oval 19"/>
            <p:cNvSpPr>
              <a:spLocks noChangeArrowheads="1"/>
            </p:cNvSpPr>
            <p:nvPr/>
          </p:nvSpPr>
          <p:spPr bwMode="auto">
            <a:xfrm>
              <a:off x="3168" y="29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Oval 20"/>
            <p:cNvSpPr>
              <a:spLocks noChangeArrowheads="1"/>
            </p:cNvSpPr>
            <p:nvPr/>
          </p:nvSpPr>
          <p:spPr bwMode="auto">
            <a:xfrm>
              <a:off x="1968" y="345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Oval 21"/>
            <p:cNvSpPr>
              <a:spLocks noChangeArrowheads="1"/>
            </p:cNvSpPr>
            <p:nvPr/>
          </p:nvSpPr>
          <p:spPr bwMode="auto">
            <a:xfrm>
              <a:off x="1248" y="225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Oval 22"/>
            <p:cNvSpPr>
              <a:spLocks noChangeArrowheads="1"/>
            </p:cNvSpPr>
            <p:nvPr/>
          </p:nvSpPr>
          <p:spPr bwMode="auto">
            <a:xfrm>
              <a:off x="1488" y="254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Oval 23"/>
            <p:cNvSpPr>
              <a:spLocks noChangeArrowheads="1"/>
            </p:cNvSpPr>
            <p:nvPr/>
          </p:nvSpPr>
          <p:spPr bwMode="auto">
            <a:xfrm>
              <a:off x="2976" y="225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Oval 24"/>
            <p:cNvSpPr>
              <a:spLocks noChangeArrowheads="1"/>
            </p:cNvSpPr>
            <p:nvPr/>
          </p:nvSpPr>
          <p:spPr bwMode="auto">
            <a:xfrm>
              <a:off x="3072" y="235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Oval 25"/>
            <p:cNvSpPr>
              <a:spLocks noChangeArrowheads="1"/>
            </p:cNvSpPr>
            <p:nvPr/>
          </p:nvSpPr>
          <p:spPr bwMode="auto">
            <a:xfrm>
              <a:off x="2016" y="1920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Oval 26"/>
            <p:cNvSpPr>
              <a:spLocks noChangeArrowheads="1"/>
            </p:cNvSpPr>
            <p:nvPr/>
          </p:nvSpPr>
          <p:spPr bwMode="auto">
            <a:xfrm>
              <a:off x="1824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Oval 27"/>
            <p:cNvSpPr>
              <a:spLocks noChangeArrowheads="1"/>
            </p:cNvSpPr>
            <p:nvPr/>
          </p:nvSpPr>
          <p:spPr bwMode="auto">
            <a:xfrm>
              <a:off x="2208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Oval 28"/>
            <p:cNvSpPr>
              <a:spLocks noChangeArrowheads="1"/>
            </p:cNvSpPr>
            <p:nvPr/>
          </p:nvSpPr>
          <p:spPr bwMode="auto">
            <a:xfrm>
              <a:off x="1488" y="16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Oval 29"/>
            <p:cNvSpPr>
              <a:spLocks noChangeArrowheads="1"/>
            </p:cNvSpPr>
            <p:nvPr/>
          </p:nvSpPr>
          <p:spPr bwMode="auto">
            <a:xfrm>
              <a:off x="1488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Oval 30"/>
            <p:cNvSpPr>
              <a:spLocks noChangeArrowheads="1"/>
            </p:cNvSpPr>
            <p:nvPr/>
          </p:nvSpPr>
          <p:spPr bwMode="auto">
            <a:xfrm>
              <a:off x="1632" y="16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Oval 31"/>
            <p:cNvSpPr>
              <a:spLocks noChangeArrowheads="1"/>
            </p:cNvSpPr>
            <p:nvPr/>
          </p:nvSpPr>
          <p:spPr bwMode="auto">
            <a:xfrm>
              <a:off x="1584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Oval 32"/>
            <p:cNvSpPr>
              <a:spLocks noChangeArrowheads="1"/>
            </p:cNvSpPr>
            <p:nvPr/>
          </p:nvSpPr>
          <p:spPr bwMode="auto">
            <a:xfrm>
              <a:off x="1632" y="17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Oval 33"/>
            <p:cNvSpPr>
              <a:spLocks noChangeArrowheads="1"/>
            </p:cNvSpPr>
            <p:nvPr/>
          </p:nvSpPr>
          <p:spPr bwMode="auto">
            <a:xfrm>
              <a:off x="1200" y="16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Oval 34"/>
            <p:cNvSpPr>
              <a:spLocks noChangeArrowheads="1"/>
            </p:cNvSpPr>
            <p:nvPr/>
          </p:nvSpPr>
          <p:spPr bwMode="auto">
            <a:xfrm>
              <a:off x="1296" y="17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Oval 35"/>
            <p:cNvSpPr>
              <a:spLocks noChangeArrowheads="1"/>
            </p:cNvSpPr>
            <p:nvPr/>
          </p:nvSpPr>
          <p:spPr bwMode="auto">
            <a:xfrm>
              <a:off x="2736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Oval 36"/>
            <p:cNvSpPr>
              <a:spLocks noChangeArrowheads="1"/>
            </p:cNvSpPr>
            <p:nvPr/>
          </p:nvSpPr>
          <p:spPr bwMode="auto">
            <a:xfrm>
              <a:off x="3024" y="17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4A107487-E6A3-8242-BFD0-3A6DA2348D5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07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Summary of Particle Methods</a:t>
            </a:r>
          </a:p>
        </p:txBody>
      </p:sp>
      <p:sp>
        <p:nvSpPr>
          <p:cNvPr id="3072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367338"/>
          </a:xfrm>
        </p:spPr>
        <p:txBody>
          <a:bodyPr/>
          <a:lstStyle/>
          <a:p>
            <a:r>
              <a:rPr lang="en-US">
                <a:latin typeface="Arial" charset="0"/>
              </a:rPr>
              <a:t>Model contains discrete entities, namely, particles</a:t>
            </a:r>
          </a:p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US" sz="2000" b="1">
                <a:solidFill>
                  <a:srgbClr val="800000"/>
                </a:solidFill>
                <a:latin typeface="Arial" charset="0"/>
              </a:rPr>
              <a:t>force = external_force + nearby_force + far_field_force</a:t>
            </a:r>
            <a:endParaRPr lang="en-US" b="1">
              <a:solidFill>
                <a:srgbClr val="800000"/>
              </a:solidFill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>
                <a:latin typeface="Arial" charset="0"/>
              </a:rPr>
              <a:t>Time is continuous – is discretized to solve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Simulation follows particles through timesteps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All-pairs algorithm is simple, but inefficient, O(n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</a:t>
            </a:r>
          </a:p>
          <a:p>
            <a:pPr lvl="1"/>
            <a:r>
              <a:rPr lang="en-US">
                <a:latin typeface="Arial" charset="0"/>
              </a:rPr>
              <a:t>Particle-mesh methods approximates by moving particles</a:t>
            </a:r>
          </a:p>
          <a:p>
            <a:pPr lvl="1"/>
            <a:r>
              <a:rPr lang="en-US">
                <a:latin typeface="Arial" charset="0"/>
              </a:rPr>
              <a:t>Tree-based algorithms approximate by treating set of particles as a group, when far away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This is a special case of a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lumped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system . . 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87EA6A9-39C3-3241-AAA2-D28B43E0AD4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5229225" cy="2198688"/>
          </a:xfrm>
        </p:spPr>
        <p:txBody>
          <a:bodyPr/>
          <a:lstStyle/>
          <a:p>
            <a:r>
              <a:rPr lang="en-US" sz="5400">
                <a:solidFill>
                  <a:schemeClr val="accent1"/>
                </a:solidFill>
                <a:latin typeface="Helvetica" charset="0"/>
              </a:rPr>
              <a:t>Lumped Systems:</a:t>
            </a:r>
            <a:br>
              <a:rPr lang="en-US" sz="5400">
                <a:solidFill>
                  <a:schemeClr val="accent1"/>
                </a:solidFill>
                <a:latin typeface="Helvetica" charset="0"/>
              </a:rPr>
            </a:br>
            <a:r>
              <a:rPr lang="en-US" sz="5400">
                <a:solidFill>
                  <a:schemeClr val="accent1"/>
                </a:solidFill>
                <a:latin typeface="Helvetica" charset="0"/>
              </a:rPr>
              <a:t>ODEs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793FAFC-E9E8-314E-ADDC-F1C71FB6108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592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System of Lumped Variables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28663"/>
            <a:ext cx="8229600" cy="609602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Finitely many variables </a:t>
            </a:r>
            <a:endParaRPr lang="en-US" dirty="0">
              <a:latin typeface="Times New Roman" charset="0"/>
            </a:endParaRPr>
          </a:p>
          <a:p>
            <a:r>
              <a:rPr lang="en-US" dirty="0">
                <a:latin typeface="Arial" charset="0"/>
              </a:rPr>
              <a:t>Depending on a continuous parameter (usually time)</a:t>
            </a:r>
          </a:p>
          <a:p>
            <a:pPr lvl="8"/>
            <a:endParaRPr lang="en-US" sz="800" dirty="0">
              <a:latin typeface="Times New Roman" charset="0"/>
            </a:endParaRPr>
          </a:p>
          <a:p>
            <a:r>
              <a:rPr lang="en-US" dirty="0" smtClean="0">
                <a:latin typeface="Arial" charset="0"/>
              </a:rPr>
              <a:t>Example 1 – System of chemical reactions:</a:t>
            </a:r>
          </a:p>
          <a:p>
            <a:pPr lvl="1"/>
            <a:r>
              <a:rPr lang="en-US" dirty="0" smtClean="0">
                <a:latin typeface="Arial" charset="0"/>
              </a:rPr>
              <a:t>Each reaction consumes some “compounds” and produces others</a:t>
            </a:r>
          </a:p>
          <a:p>
            <a:pPr lvl="1"/>
            <a:r>
              <a:rPr lang="en-US" dirty="0" err="1" smtClean="0">
                <a:latin typeface="Arial" charset="0"/>
              </a:rPr>
              <a:t>Stoichometric</a:t>
            </a:r>
            <a:r>
              <a:rPr lang="en-US" dirty="0" smtClean="0">
                <a:latin typeface="Arial" charset="0"/>
              </a:rPr>
              <a:t> matrix 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S</a:t>
            </a:r>
            <a:r>
              <a:rPr lang="en-US" dirty="0" smtClean="0">
                <a:latin typeface="Arial" charset="0"/>
              </a:rPr>
              <a:t>: rows for compounds, cols for reactions</a:t>
            </a:r>
          </a:p>
          <a:p>
            <a:pPr lvl="1"/>
            <a:r>
              <a:rPr lang="en-US" dirty="0" smtClean="0">
                <a:latin typeface="Arial" charset="0"/>
              </a:rPr>
              <a:t>Compound </a:t>
            </a:r>
            <a:r>
              <a:rPr lang="en-US" u="sng" dirty="0" smtClean="0">
                <a:latin typeface="Arial" charset="0"/>
              </a:rPr>
              <a:t>concentrations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x(</a:t>
            </a:r>
            <a:r>
              <a:rPr lang="en-US" dirty="0" err="1" smtClean="0">
                <a:solidFill>
                  <a:srgbClr val="FC0128"/>
                </a:solidFill>
                <a:latin typeface="Arial" charset="0"/>
              </a:rPr>
              <a:t>i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) </a:t>
            </a:r>
            <a:r>
              <a:rPr lang="en-US" dirty="0" smtClean="0">
                <a:latin typeface="Arial" charset="0"/>
              </a:rPr>
              <a:t>in terms of </a:t>
            </a:r>
            <a:r>
              <a:rPr lang="en-US" u="sng" dirty="0" smtClean="0">
                <a:latin typeface="Arial" charset="0"/>
              </a:rPr>
              <a:t>reaction rates 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v(j)</a:t>
            </a:r>
            <a:r>
              <a:rPr lang="en-US" dirty="0" smtClean="0">
                <a:latin typeface="Arial" charset="0"/>
              </a:rPr>
              <a:t>:</a:t>
            </a:r>
          </a:p>
          <a:p>
            <a:pPr marL="495300" lvl="1" indent="0">
              <a:buNone/>
            </a:pPr>
            <a:r>
              <a:rPr lang="en-US" sz="2400" dirty="0" smtClean="0">
                <a:solidFill>
                  <a:srgbClr val="FC0128"/>
                </a:solidFill>
                <a:latin typeface="Arial" charset="0"/>
              </a:rPr>
              <a:t>         dx/</a:t>
            </a:r>
            <a:r>
              <a:rPr lang="en-US" sz="2400" dirty="0" err="1" smtClean="0">
                <a:solidFill>
                  <a:srgbClr val="FC0128"/>
                </a:solidFill>
                <a:latin typeface="Arial" charset="0"/>
              </a:rPr>
              <a:t>dt</a:t>
            </a:r>
            <a:r>
              <a:rPr lang="en-US" sz="2400" dirty="0" smtClean="0">
                <a:solidFill>
                  <a:srgbClr val="FC0128"/>
                </a:solidFill>
                <a:latin typeface="Arial" charset="0"/>
              </a:rPr>
              <a:t> = S * v</a:t>
            </a:r>
          </a:p>
          <a:p>
            <a:pPr marL="495300" lvl="1" indent="0">
              <a:buNone/>
            </a:pPr>
            <a:endParaRPr lang="en-US" sz="800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Example </a:t>
            </a:r>
            <a:r>
              <a:rPr lang="en-US" dirty="0">
                <a:latin typeface="Arial" charset="0"/>
              </a:rPr>
              <a:t>2 </a:t>
            </a:r>
            <a:r>
              <a:rPr lang="en-US" dirty="0" smtClean="0">
                <a:latin typeface="Arial" charset="0"/>
              </a:rPr>
              <a:t>– Electronic circuit</a:t>
            </a:r>
            <a:r>
              <a:rPr lang="en-US" dirty="0">
                <a:latin typeface="Arial" charset="0"/>
              </a:rPr>
              <a:t>:</a:t>
            </a:r>
          </a:p>
          <a:p>
            <a:pPr lvl="1"/>
            <a:r>
              <a:rPr lang="en-US" dirty="0">
                <a:latin typeface="Arial" charset="0"/>
              </a:rPr>
              <a:t>Circuit is a graph.</a:t>
            </a:r>
          </a:p>
          <a:p>
            <a:pPr marL="1082675" lvl="2" indent="-168275"/>
            <a:r>
              <a:rPr lang="en-US" dirty="0">
                <a:latin typeface="Arial" charset="0"/>
              </a:rPr>
              <a:t>wires are edges.</a:t>
            </a:r>
          </a:p>
          <a:p>
            <a:pPr marL="1082675" lvl="2" indent="-168275"/>
            <a:r>
              <a:rPr lang="en-US" dirty="0" smtClean="0">
                <a:latin typeface="Arial" charset="0"/>
              </a:rPr>
              <a:t>each </a:t>
            </a:r>
            <a:r>
              <a:rPr lang="en-US" dirty="0">
                <a:latin typeface="Arial" charset="0"/>
              </a:rPr>
              <a:t>edge has resistor, capacitor, inductor or voltage source.</a:t>
            </a:r>
          </a:p>
          <a:p>
            <a:pPr lvl="1"/>
            <a:r>
              <a:rPr lang="en-US" dirty="0">
                <a:latin typeface="Arial" charset="0"/>
              </a:rPr>
              <a:t>Variables are </a:t>
            </a:r>
            <a:r>
              <a:rPr lang="en-US" u="sng" dirty="0">
                <a:latin typeface="Arial" charset="0"/>
              </a:rPr>
              <a:t>voltage</a:t>
            </a:r>
            <a:r>
              <a:rPr lang="en-US" dirty="0">
                <a:latin typeface="Arial" charset="0"/>
              </a:rPr>
              <a:t> &amp; </a:t>
            </a:r>
            <a:r>
              <a:rPr lang="en-US" u="sng" dirty="0">
                <a:latin typeface="Arial" charset="0"/>
              </a:rPr>
              <a:t>current</a:t>
            </a:r>
            <a:r>
              <a:rPr lang="en-US" dirty="0">
                <a:latin typeface="Arial" charset="0"/>
              </a:rPr>
              <a:t> at endpoints of edges.</a:t>
            </a:r>
          </a:p>
          <a:p>
            <a:pPr lvl="1"/>
            <a:r>
              <a:rPr lang="en-US" dirty="0">
                <a:latin typeface="Arial" charset="0"/>
              </a:rPr>
              <a:t>Related by Ohm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Law, </a:t>
            </a:r>
            <a:r>
              <a:rPr lang="en-US" dirty="0" err="1">
                <a:latin typeface="Arial" charset="0"/>
              </a:rPr>
              <a:t>Kirchoff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Laws, etc.</a:t>
            </a:r>
          </a:p>
          <a:p>
            <a:pPr lvl="4"/>
            <a:endParaRPr lang="en-US" sz="800" dirty="0">
              <a:latin typeface="Times New Roman" charset="0"/>
            </a:endParaRPr>
          </a:p>
          <a:p>
            <a:r>
              <a:rPr lang="en-US" dirty="0">
                <a:latin typeface="Arial" charset="0"/>
              </a:rPr>
              <a:t>Forms a system of ordinary differential equations (ODEs).</a:t>
            </a:r>
          </a:p>
          <a:p>
            <a:pPr lvl="1"/>
            <a:r>
              <a:rPr lang="en-US" dirty="0">
                <a:latin typeface="Arial" charset="0"/>
              </a:rPr>
              <a:t>Differentiated with respect to time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254E91F-009E-994E-8021-1E6AF80E95C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2" y="306388"/>
            <a:ext cx="8051559" cy="435504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Example: Stoichiometry in chemical reactions</a:t>
            </a:r>
            <a:endParaRPr lang="en-US" dirty="0">
              <a:solidFill>
                <a:srgbClr val="FC0128"/>
              </a:solidFill>
              <a:latin typeface="Arial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473" y="914400"/>
            <a:ext cx="8582188" cy="558819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reaction 1:                  </a:t>
            </a:r>
            <a:r>
              <a:rPr lang="en-US" sz="2000" dirty="0" smtClean="0">
                <a:solidFill>
                  <a:srgbClr val="063DE8"/>
                </a:solidFill>
                <a:latin typeface="Arial" charset="0"/>
              </a:rPr>
              <a:t>CP </a:t>
            </a:r>
            <a:r>
              <a:rPr lang="en-US" sz="2000" dirty="0">
                <a:solidFill>
                  <a:srgbClr val="063DE8"/>
                </a:solidFill>
                <a:latin typeface="Arial" charset="0"/>
              </a:rPr>
              <a:t>=&gt; PC</a:t>
            </a:r>
          </a:p>
          <a:p>
            <a:pPr marL="0" indent="0">
              <a:buNone/>
            </a:pPr>
            <a:r>
              <a:rPr lang="en-US" sz="2000" dirty="0" smtClean="0">
                <a:latin typeface="Arial" charset="0"/>
              </a:rPr>
              <a:t>	reaction 2:              </a:t>
            </a:r>
            <a:r>
              <a:rPr lang="en-US" sz="2000" dirty="0" smtClean="0">
                <a:solidFill>
                  <a:srgbClr val="063DE8"/>
                </a:solidFill>
                <a:latin typeface="Arial" charset="0"/>
              </a:rPr>
              <a:t>C + P </a:t>
            </a:r>
            <a:r>
              <a:rPr lang="en-US" sz="2000" dirty="0">
                <a:solidFill>
                  <a:srgbClr val="063DE8"/>
                </a:solidFill>
                <a:latin typeface="Arial" charset="0"/>
              </a:rPr>
              <a:t>=&gt; </a:t>
            </a:r>
            <a:r>
              <a:rPr lang="en-US" sz="2000" dirty="0" smtClean="0">
                <a:solidFill>
                  <a:srgbClr val="063DE8"/>
                </a:solidFill>
                <a:latin typeface="Arial" charset="0"/>
              </a:rPr>
              <a:t>CP</a:t>
            </a:r>
            <a:endParaRPr lang="en-US" sz="2000" dirty="0">
              <a:solidFill>
                <a:srgbClr val="063DE8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charset="0"/>
              </a:rPr>
              <a:t>	reaction 3</a:t>
            </a:r>
            <a:r>
              <a:rPr lang="en-US" sz="2000" dirty="0" smtClean="0">
                <a:solidFill>
                  <a:srgbClr val="063DE8"/>
                </a:solidFill>
                <a:latin typeface="Arial" charset="0"/>
              </a:rPr>
              <a:t>:            C + AP </a:t>
            </a:r>
            <a:r>
              <a:rPr lang="en-US" sz="2000" dirty="0">
                <a:solidFill>
                  <a:srgbClr val="063DE8"/>
                </a:solidFill>
                <a:latin typeface="Arial" charset="0"/>
              </a:rPr>
              <a:t>=&gt; </a:t>
            </a:r>
            <a:r>
              <a:rPr lang="en-US" sz="2000" dirty="0" smtClean="0">
                <a:solidFill>
                  <a:srgbClr val="063DE8"/>
                </a:solidFill>
                <a:latin typeface="Arial" charset="0"/>
              </a:rPr>
              <a:t>CP + A</a:t>
            </a:r>
          </a:p>
          <a:p>
            <a:endParaRPr lang="en-US" sz="800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Matrix 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S</a:t>
            </a:r>
            <a:r>
              <a:rPr lang="en-US" dirty="0" smtClean="0">
                <a:latin typeface="Arial" charset="0"/>
              </a:rPr>
              <a:t> : row = compound, column = reaction</a:t>
            </a:r>
          </a:p>
          <a:p>
            <a:endParaRPr lang="en-US" sz="800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Linear ODE system: 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d/</a:t>
            </a:r>
            <a:r>
              <a:rPr lang="en-US" dirty="0" err="1" smtClean="0">
                <a:solidFill>
                  <a:srgbClr val="FC0128"/>
                </a:solidFill>
                <a:latin typeface="Arial" charset="0"/>
              </a:rPr>
              <a:t>dt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 (concentration) = S * (reaction rate)</a:t>
            </a:r>
            <a:endParaRPr lang="en-US" dirty="0">
              <a:solidFill>
                <a:srgbClr val="FC0128"/>
              </a:solidFill>
              <a:latin typeface="Arial" charset="0"/>
            </a:endParaRPr>
          </a:p>
          <a:p>
            <a:pPr marL="495300" lvl="1" indent="0">
              <a:buNone/>
            </a:pPr>
            <a:endParaRPr lang="en-US" dirty="0" smtClean="0">
              <a:latin typeface="Arial" charset="0"/>
            </a:endParaRPr>
          </a:p>
          <a:p>
            <a:pPr marL="4953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compound A:            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dx</a:t>
            </a:r>
            <a:r>
              <a:rPr lang="en-US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/</a:t>
            </a:r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dt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                   0    0    1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  <a:p>
            <a:pPr marL="495300" lvl="1" indent="0"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compound C: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                  dx</a:t>
            </a:r>
            <a:r>
              <a:rPr lang="en-US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/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dt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            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0   -1   -1          v</a:t>
            </a:r>
            <a:r>
              <a:rPr lang="en-US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endParaRPr lang="en-US" baseline="-25000" dirty="0">
              <a:solidFill>
                <a:schemeClr val="accent2"/>
              </a:solidFill>
              <a:latin typeface="Arial" charset="0"/>
            </a:endParaRPr>
          </a:p>
          <a:p>
            <a:pPr marL="495300" lvl="1" indent="0"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compound P:    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        dx</a:t>
            </a:r>
            <a:r>
              <a:rPr lang="en-US" baseline="-25000" dirty="0" smtClean="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/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dt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   =        0   -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1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0     *    v</a:t>
            </a:r>
            <a:r>
              <a:rPr lang="en-US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  <a:p>
            <a:pPr marL="495300" lvl="1" indent="0"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compound CP:  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        dx</a:t>
            </a:r>
            <a:r>
              <a:rPr lang="en-US" baseline="-25000" dirty="0" smtClean="0">
                <a:solidFill>
                  <a:schemeClr val="accent2"/>
                </a:solidFill>
                <a:latin typeface="Arial" charset="0"/>
              </a:rPr>
              <a:t>4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/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dt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           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-1   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1    1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          v</a:t>
            </a:r>
            <a:r>
              <a:rPr lang="en-US" baseline="-25000" dirty="0" smtClean="0">
                <a:solidFill>
                  <a:schemeClr val="accent2"/>
                </a:solidFill>
                <a:latin typeface="Arial" charset="0"/>
              </a:rPr>
              <a:t>3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  <a:p>
            <a:pPr marL="495300" lvl="1" indent="0"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compound AP:          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dx</a:t>
            </a:r>
            <a:r>
              <a:rPr lang="en-US" baseline="-25000" dirty="0" smtClean="0">
                <a:solidFill>
                  <a:schemeClr val="accent2"/>
                </a:solidFill>
                <a:latin typeface="Arial" charset="0"/>
              </a:rPr>
              <a:t>5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/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dt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            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0    0   -1</a:t>
            </a:r>
          </a:p>
          <a:p>
            <a:pPr marL="495300" lvl="1" indent="0"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compound PC:          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dx</a:t>
            </a:r>
            <a:r>
              <a:rPr lang="en-US" baseline="-25000" dirty="0" smtClean="0">
                <a:solidFill>
                  <a:schemeClr val="accent2"/>
                </a:solidFill>
                <a:latin typeface="Arial" charset="0"/>
              </a:rPr>
              <a:t>6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/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dt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                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1    0    0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33799" name="AutoShape 6"/>
          <p:cNvSpPr>
            <a:spLocks/>
          </p:cNvSpPr>
          <p:nvPr/>
        </p:nvSpPr>
        <p:spPr bwMode="auto">
          <a:xfrm>
            <a:off x="5556203" y="3644841"/>
            <a:ext cx="76200" cy="1905000"/>
          </a:xfrm>
          <a:prstGeom prst="lef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AutoShape 7"/>
          <p:cNvSpPr>
            <a:spLocks/>
          </p:cNvSpPr>
          <p:nvPr/>
        </p:nvSpPr>
        <p:spPr bwMode="auto">
          <a:xfrm>
            <a:off x="3567028" y="3644841"/>
            <a:ext cx="76200" cy="1905000"/>
          </a:xfrm>
          <a:prstGeom prst="lef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8"/>
          <p:cNvSpPr>
            <a:spLocks/>
          </p:cNvSpPr>
          <p:nvPr/>
        </p:nvSpPr>
        <p:spPr bwMode="auto">
          <a:xfrm>
            <a:off x="6836948" y="3644841"/>
            <a:ext cx="45719" cy="1905000"/>
          </a:xfrm>
          <a:prstGeom prst="righ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9"/>
          <p:cNvSpPr>
            <a:spLocks/>
          </p:cNvSpPr>
          <p:nvPr/>
        </p:nvSpPr>
        <p:spPr bwMode="auto">
          <a:xfrm>
            <a:off x="4533198" y="3644841"/>
            <a:ext cx="76200" cy="1905000"/>
          </a:xfrm>
          <a:prstGeom prst="righ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AutoShape 10"/>
          <p:cNvSpPr>
            <a:spLocks/>
          </p:cNvSpPr>
          <p:nvPr/>
        </p:nvSpPr>
        <p:spPr bwMode="auto">
          <a:xfrm>
            <a:off x="7395534" y="3863107"/>
            <a:ext cx="76200" cy="1066800"/>
          </a:xfrm>
          <a:prstGeom prst="leftBracket">
            <a:avLst>
              <a:gd name="adj" fmla="val 1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AutoShape 11"/>
          <p:cNvSpPr>
            <a:spLocks/>
          </p:cNvSpPr>
          <p:nvPr/>
        </p:nvSpPr>
        <p:spPr bwMode="auto">
          <a:xfrm>
            <a:off x="7707487" y="3863107"/>
            <a:ext cx="76200" cy="1066800"/>
          </a:xfrm>
          <a:prstGeom prst="rightBracket">
            <a:avLst>
              <a:gd name="adj" fmla="val 1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3303895" y="914400"/>
            <a:ext cx="2410950" cy="1198807"/>
          </a:xfrm>
          <a:prstGeom prst="rect">
            <a:avLst/>
          </a:prstGeom>
          <a:noFill/>
          <a:ln w="12700" cap="flat" cmpd="sng" algn="ctr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87731" y="3383116"/>
            <a:ext cx="4689343" cy="2400560"/>
          </a:xfrm>
          <a:prstGeom prst="rect">
            <a:avLst/>
          </a:prstGeom>
          <a:noFill/>
          <a:ln w="12700" cap="flat" cmpd="sng" algn="ctr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916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254E91F-009E-994E-8021-1E6AF80E95C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983287" cy="435504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Example:  Electronic circuit</a:t>
            </a:r>
            <a:endParaRPr lang="en-US" dirty="0">
              <a:latin typeface="Arial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6019800" cy="4849813"/>
          </a:xfrm>
        </p:spPr>
        <p:txBody>
          <a:bodyPr/>
          <a:lstStyle/>
          <a:p>
            <a:r>
              <a:rPr lang="en-US">
                <a:latin typeface="Arial" charset="0"/>
              </a:rPr>
              <a:t>State of the system is represented by</a:t>
            </a:r>
          </a:p>
          <a:p>
            <a:pPr lvl="1"/>
            <a:r>
              <a:rPr lang="en-US">
                <a:latin typeface="Arial" charset="0"/>
              </a:rPr>
              <a:t>v</a:t>
            </a:r>
            <a:r>
              <a:rPr lang="en-US" baseline="-25000">
                <a:latin typeface="Arial" charset="0"/>
              </a:rPr>
              <a:t>n</a:t>
            </a:r>
            <a:r>
              <a:rPr lang="en-US">
                <a:latin typeface="Arial" charset="0"/>
              </a:rPr>
              <a:t>(t)  node voltages</a:t>
            </a:r>
          </a:p>
          <a:p>
            <a:pPr lvl="1"/>
            <a:r>
              <a:rPr lang="en-US">
                <a:latin typeface="Arial" charset="0"/>
              </a:rPr>
              <a:t>i</a:t>
            </a:r>
            <a:r>
              <a:rPr lang="en-US" baseline="-25000">
                <a:latin typeface="Arial" charset="0"/>
              </a:rPr>
              <a:t>b</a:t>
            </a:r>
            <a:r>
              <a:rPr lang="en-US">
                <a:latin typeface="Arial" charset="0"/>
              </a:rPr>
              <a:t>(t) branch currents	all at time t</a:t>
            </a:r>
          </a:p>
          <a:p>
            <a:pPr lvl="1"/>
            <a:r>
              <a:rPr lang="en-US">
                <a:latin typeface="Arial" charset="0"/>
              </a:rPr>
              <a:t>v</a:t>
            </a:r>
            <a:r>
              <a:rPr lang="en-US" baseline="-25000">
                <a:latin typeface="Arial" charset="0"/>
              </a:rPr>
              <a:t>b</a:t>
            </a:r>
            <a:r>
              <a:rPr lang="en-US">
                <a:latin typeface="Arial" charset="0"/>
              </a:rPr>
              <a:t>(t) branch voltages</a:t>
            </a:r>
          </a:p>
          <a:p>
            <a:r>
              <a:rPr lang="en-US">
                <a:latin typeface="Arial" charset="0"/>
              </a:rPr>
              <a:t>Equations include</a:t>
            </a:r>
          </a:p>
          <a:p>
            <a:pPr lvl="1"/>
            <a:r>
              <a:rPr lang="en-US">
                <a:latin typeface="Arial" charset="0"/>
              </a:rPr>
              <a:t>Kirchoff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current</a:t>
            </a:r>
          </a:p>
          <a:p>
            <a:pPr lvl="1"/>
            <a:r>
              <a:rPr lang="en-US">
                <a:latin typeface="Arial" charset="0"/>
              </a:rPr>
              <a:t>Kirchoff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voltage</a:t>
            </a:r>
          </a:p>
          <a:p>
            <a:pPr lvl="1"/>
            <a:r>
              <a:rPr lang="en-US">
                <a:latin typeface="Arial" charset="0"/>
              </a:rPr>
              <a:t>Ohm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law</a:t>
            </a:r>
          </a:p>
          <a:p>
            <a:pPr lvl="1"/>
            <a:r>
              <a:rPr lang="en-US">
                <a:latin typeface="Arial" charset="0"/>
              </a:rPr>
              <a:t>Capacitance</a:t>
            </a:r>
          </a:p>
          <a:p>
            <a:pPr lvl="1"/>
            <a:r>
              <a:rPr lang="en-US">
                <a:latin typeface="Arial" charset="0"/>
              </a:rPr>
              <a:t>Inductance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Write as single large system of ODEs (possibly with constraints).</a:t>
            </a:r>
          </a:p>
        </p:txBody>
      </p:sp>
      <p:sp>
        <p:nvSpPr>
          <p:cNvPr id="33797" name="AutoShape 4"/>
          <p:cNvSpPr>
            <a:spLocks/>
          </p:cNvSpPr>
          <p:nvPr/>
        </p:nvSpPr>
        <p:spPr bwMode="auto">
          <a:xfrm>
            <a:off x="4038600" y="13716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3962400" y="2735263"/>
            <a:ext cx="4419600" cy="185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0	M	0	v</a:t>
            </a:r>
            <a:r>
              <a:rPr lang="en-US" sz="1800" b="0" baseline="-25000">
                <a:solidFill>
                  <a:schemeClr val="tx1"/>
                </a:solidFill>
                <a:latin typeface="Times New Roman" charset="0"/>
              </a:rPr>
              <a:t>n</a:t>
            </a: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	0</a:t>
            </a:r>
          </a:p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M</a:t>
            </a:r>
            <a:r>
              <a:rPr lang="en-US" sz="1800" b="0" baseline="30000">
                <a:solidFill>
                  <a:schemeClr val="tx1"/>
                </a:solidFill>
                <a:latin typeface="Times New Roman" charset="0"/>
              </a:rPr>
              <a:t>T</a:t>
            </a: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	0	-I     *	i</a:t>
            </a:r>
            <a:r>
              <a:rPr lang="en-US" sz="1800" b="0" baseline="-250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    =	S</a:t>
            </a:r>
          </a:p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0	R	-I	v</a:t>
            </a:r>
            <a:r>
              <a:rPr lang="en-US" sz="1800" b="0" baseline="-250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	0</a:t>
            </a:r>
          </a:p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0	-I       C*d/dt		0</a:t>
            </a:r>
          </a:p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0	L*d/dt	I		0</a:t>
            </a:r>
          </a:p>
        </p:txBody>
      </p:sp>
      <p:sp>
        <p:nvSpPr>
          <p:cNvPr id="33799" name="AutoShape 6"/>
          <p:cNvSpPr>
            <a:spLocks/>
          </p:cNvSpPr>
          <p:nvPr/>
        </p:nvSpPr>
        <p:spPr bwMode="auto">
          <a:xfrm>
            <a:off x="3810000" y="2811463"/>
            <a:ext cx="76200" cy="1905000"/>
          </a:xfrm>
          <a:prstGeom prst="lef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AutoShape 7"/>
          <p:cNvSpPr>
            <a:spLocks/>
          </p:cNvSpPr>
          <p:nvPr/>
        </p:nvSpPr>
        <p:spPr bwMode="auto">
          <a:xfrm>
            <a:off x="7543800" y="2811463"/>
            <a:ext cx="76200" cy="1905000"/>
          </a:xfrm>
          <a:prstGeom prst="lef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8"/>
          <p:cNvSpPr>
            <a:spLocks/>
          </p:cNvSpPr>
          <p:nvPr/>
        </p:nvSpPr>
        <p:spPr bwMode="auto">
          <a:xfrm>
            <a:off x="6172200" y="2811463"/>
            <a:ext cx="76200" cy="1905000"/>
          </a:xfrm>
          <a:prstGeom prst="righ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9"/>
          <p:cNvSpPr>
            <a:spLocks/>
          </p:cNvSpPr>
          <p:nvPr/>
        </p:nvSpPr>
        <p:spPr bwMode="auto">
          <a:xfrm>
            <a:off x="7924800" y="2811463"/>
            <a:ext cx="76200" cy="1905000"/>
          </a:xfrm>
          <a:prstGeom prst="righ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AutoShape 10"/>
          <p:cNvSpPr>
            <a:spLocks/>
          </p:cNvSpPr>
          <p:nvPr/>
        </p:nvSpPr>
        <p:spPr bwMode="auto">
          <a:xfrm>
            <a:off x="6629400" y="2811463"/>
            <a:ext cx="76200" cy="1066800"/>
          </a:xfrm>
          <a:prstGeom prst="leftBracket">
            <a:avLst>
              <a:gd name="adj" fmla="val 1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AutoShape 11"/>
          <p:cNvSpPr>
            <a:spLocks/>
          </p:cNvSpPr>
          <p:nvPr/>
        </p:nvSpPr>
        <p:spPr bwMode="auto">
          <a:xfrm>
            <a:off x="7048500" y="2811463"/>
            <a:ext cx="76200" cy="1066800"/>
          </a:xfrm>
          <a:prstGeom prst="rightBracket">
            <a:avLst>
              <a:gd name="adj" fmla="val 1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77007F9-0C16-E146-858A-0DE50BD18F14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Solving ODEs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349750"/>
          </a:xfrm>
        </p:spPr>
        <p:txBody>
          <a:bodyPr/>
          <a:lstStyle/>
          <a:p>
            <a:r>
              <a:rPr lang="en-US">
                <a:latin typeface="Arial" charset="0"/>
              </a:rPr>
              <a:t>In most examples, the matrices are sparse:</a:t>
            </a:r>
          </a:p>
          <a:p>
            <a:pPr lvl="1"/>
            <a:r>
              <a:rPr lang="en-US">
                <a:latin typeface="Arial" charset="0"/>
              </a:rPr>
              <a:t>most array elements are 0.</a:t>
            </a:r>
          </a:p>
          <a:p>
            <a:pPr lvl="1"/>
            <a:r>
              <a:rPr lang="en-US">
                <a:latin typeface="Arial" charset="0"/>
              </a:rPr>
              <a:t>neither store nor compute on these 0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s.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Given a set of ODEs, two kinds of questions are:</a:t>
            </a:r>
          </a:p>
          <a:p>
            <a:pPr lvl="1"/>
            <a:r>
              <a:rPr lang="en-US">
                <a:latin typeface="Arial" charset="0"/>
              </a:rPr>
              <a:t>Compute the values of the variables at some time t</a:t>
            </a:r>
          </a:p>
          <a:p>
            <a:pPr lvl="2"/>
            <a:r>
              <a:rPr lang="en-US" sz="2000">
                <a:latin typeface="Arial" charset="0"/>
              </a:rPr>
              <a:t>Explicit methods</a:t>
            </a:r>
          </a:p>
          <a:p>
            <a:pPr lvl="2"/>
            <a:r>
              <a:rPr lang="en-US" sz="2000">
                <a:latin typeface="Arial" charset="0"/>
              </a:rPr>
              <a:t>Implicit methods</a:t>
            </a:r>
          </a:p>
          <a:p>
            <a:pPr lvl="1"/>
            <a:r>
              <a:rPr lang="en-US">
                <a:latin typeface="Arial" charset="0"/>
              </a:rPr>
              <a:t>Compute modes of vibration</a:t>
            </a:r>
          </a:p>
          <a:p>
            <a:pPr lvl="2"/>
            <a:r>
              <a:rPr lang="en-US" sz="2000">
                <a:latin typeface="Arial" charset="0"/>
              </a:rPr>
              <a:t>Eigenvalue problems</a:t>
            </a:r>
          </a:p>
          <a:p>
            <a:pPr lvl="2"/>
            <a:endParaRPr lang="en-US">
              <a:latin typeface="Arial" charset="0"/>
            </a:endParaRPr>
          </a:p>
          <a:p>
            <a:pPr lvl="2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D0B1D598-69D4-2241-8365-3FD77D9DB0B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38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Solving ODEs: Explicit Methods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05800" cy="5084763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Rearrange ODE into the form x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(t) = f(x) = A*x,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where A is a sparse matrix</a:t>
            </a:r>
          </a:p>
          <a:p>
            <a:pPr lvl="1"/>
            <a:r>
              <a:rPr lang="en-US" dirty="0">
                <a:latin typeface="Arial" charset="0"/>
              </a:rPr>
              <a:t>Compute x(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*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) = 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 </a:t>
            </a:r>
          </a:p>
          <a:p>
            <a:pPr lvl="1">
              <a:buFontTx/>
              <a:buNone/>
            </a:pPr>
            <a:r>
              <a:rPr lang="en-US" dirty="0">
                <a:latin typeface="Arial" charset="0"/>
              </a:rPr>
              <a:t>         at 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=0,1,2,…</a:t>
            </a:r>
          </a:p>
          <a:p>
            <a:pPr lvl="1"/>
            <a:r>
              <a:rPr lang="en-US" dirty="0">
                <a:latin typeface="Arial" charset="0"/>
              </a:rPr>
              <a:t>Approximate x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(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*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) </a:t>
            </a:r>
          </a:p>
          <a:p>
            <a:pPr lvl="1">
              <a:buFontTx/>
              <a:buNone/>
            </a:pPr>
            <a:r>
              <a:rPr lang="en-US" dirty="0">
                <a:latin typeface="Arial" charset="0"/>
              </a:rPr>
              <a:t>      x[i+1]=x[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 + 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*slope </a:t>
            </a:r>
          </a:p>
          <a:p>
            <a:endParaRPr lang="en-US" sz="20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Explicit methods, e.g., (Forward) Euler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method.</a:t>
            </a:r>
          </a:p>
          <a:p>
            <a:pPr lvl="1"/>
            <a:r>
              <a:rPr lang="en-US" dirty="0">
                <a:latin typeface="Arial" charset="0"/>
              </a:rPr>
              <a:t>Approximate x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(t)=A*x by (x[i+1] - 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 )/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 = A*x[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].</a:t>
            </a:r>
          </a:p>
          <a:p>
            <a:pPr lvl="1"/>
            <a:r>
              <a:rPr lang="en-US" dirty="0">
                <a:latin typeface="Arial" charset="0"/>
              </a:rPr>
              <a:t>x[i+1] = 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]+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*A*x[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],  i.e. sparse matrix-vector multiplication.</a:t>
            </a:r>
          </a:p>
          <a:p>
            <a:r>
              <a:rPr lang="en-US" dirty="0">
                <a:latin typeface="Arial" charset="0"/>
              </a:rPr>
              <a:t>Tradeoffs:</a:t>
            </a:r>
          </a:p>
          <a:p>
            <a:pPr lvl="1"/>
            <a:r>
              <a:rPr lang="en-US" dirty="0">
                <a:latin typeface="Arial" charset="0"/>
              </a:rPr>
              <a:t>Simple algorithm: sparse matrix vector multiply.</a:t>
            </a:r>
          </a:p>
          <a:p>
            <a:pPr lvl="1"/>
            <a:r>
              <a:rPr lang="en-US" dirty="0">
                <a:latin typeface="Arial" charset="0"/>
              </a:rPr>
              <a:t>Stability problems: May need to take very small time steps, especially if system is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stiff</a:t>
            </a:r>
            <a:r>
              <a:rPr lang="en-US" dirty="0">
                <a:latin typeface="Arial" charset="0"/>
              </a:rPr>
              <a:t>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898900" y="1190625"/>
          <a:ext cx="4029075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Chart" r:id="rId3" imgW="4029456" imgH="2381707" progId="MSGraph.Chart.8">
                  <p:embed followColorScheme="full"/>
                </p:oleObj>
              </mc:Choice>
              <mc:Fallback>
                <p:oleObj name="Chart" r:id="rId3" imgW="4029456" imgH="2381707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1190625"/>
                        <a:ext cx="4029075" cy="238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7493000" y="1801251"/>
            <a:ext cx="165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0" dirty="0"/>
              <a:t>Use slope </a:t>
            </a:r>
            <a:br>
              <a:rPr lang="en-US" sz="1800" b="0" dirty="0"/>
            </a:br>
            <a:r>
              <a:rPr lang="en-US" sz="1800" b="0" dirty="0" smtClean="0"/>
              <a:t>at </a:t>
            </a:r>
            <a:r>
              <a:rPr lang="en-US" sz="1800" b="0" dirty="0"/>
              <a:t>x[</a:t>
            </a:r>
            <a:r>
              <a:rPr lang="en-US" sz="1800" b="0" dirty="0" err="1"/>
              <a:t>i</a:t>
            </a:r>
            <a:r>
              <a:rPr lang="en-US" sz="1800" b="0" dirty="0"/>
              <a:t>]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5943600" y="1663700"/>
            <a:ext cx="782638" cy="493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E8B47E3-607A-8046-B491-67968AE1EED8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Solving ODEs: Implicit Methods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10150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Assume ODE is x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(t) = f(x) = A*x, where A is a sparse matrix</a:t>
            </a:r>
          </a:p>
          <a:p>
            <a:pPr lvl="1"/>
            <a:r>
              <a:rPr lang="en-US" dirty="0">
                <a:latin typeface="Arial" charset="0"/>
              </a:rPr>
              <a:t>Compute x(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*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) = 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 </a:t>
            </a:r>
          </a:p>
          <a:p>
            <a:pPr lvl="1">
              <a:buFontTx/>
              <a:buNone/>
            </a:pPr>
            <a:r>
              <a:rPr lang="en-US" dirty="0">
                <a:latin typeface="Arial" charset="0"/>
              </a:rPr>
              <a:t>         at 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=0,1,2,…</a:t>
            </a:r>
          </a:p>
          <a:p>
            <a:pPr lvl="1"/>
            <a:r>
              <a:rPr lang="en-US" dirty="0">
                <a:latin typeface="Arial" charset="0"/>
              </a:rPr>
              <a:t>Approximate x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(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*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) </a:t>
            </a:r>
          </a:p>
          <a:p>
            <a:pPr lvl="1">
              <a:buFontTx/>
              <a:buNone/>
            </a:pPr>
            <a:r>
              <a:rPr lang="en-US" dirty="0">
                <a:latin typeface="Arial" charset="0"/>
              </a:rPr>
              <a:t>       x[i+1]=x[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 + 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*slope</a:t>
            </a:r>
          </a:p>
          <a:p>
            <a:pPr lvl="1"/>
            <a:endParaRPr lang="en-US" dirty="0"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Implicit method, e.g., Backward Euler solve:</a:t>
            </a:r>
          </a:p>
          <a:p>
            <a:pPr lvl="1"/>
            <a:r>
              <a:rPr lang="en-US" dirty="0">
                <a:latin typeface="Arial" charset="0"/>
              </a:rPr>
              <a:t>Approximate x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(t)=A*x by (x[i+1] - 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 )/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 = A*x[i+1].</a:t>
            </a:r>
          </a:p>
          <a:p>
            <a:pPr lvl="1"/>
            <a:r>
              <a:rPr lang="en-US" dirty="0">
                <a:latin typeface="Arial" charset="0"/>
              </a:rPr>
              <a:t>(I - </a:t>
            </a:r>
            <a:r>
              <a:rPr lang="en-US" dirty="0" err="1">
                <a:latin typeface="Arial" charset="0"/>
              </a:rPr>
              <a:t>dt</a:t>
            </a:r>
            <a:r>
              <a:rPr lang="en-US" dirty="0">
                <a:latin typeface="Arial" charset="0"/>
              </a:rPr>
              <a:t>*A)*x[i+1] = x[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],  i.e. we need to solve a sparse linear system of equations.</a:t>
            </a:r>
          </a:p>
          <a:p>
            <a:r>
              <a:rPr lang="en-US" dirty="0">
                <a:latin typeface="Arial" charset="0"/>
              </a:rPr>
              <a:t>Trade-offs:</a:t>
            </a:r>
          </a:p>
          <a:p>
            <a:pPr lvl="1"/>
            <a:r>
              <a:rPr lang="en-US" dirty="0">
                <a:latin typeface="Arial" charset="0"/>
              </a:rPr>
              <a:t>Larger </a:t>
            </a:r>
            <a:r>
              <a:rPr lang="en-US" dirty="0" err="1">
                <a:latin typeface="Arial" charset="0"/>
              </a:rPr>
              <a:t>timestep</a:t>
            </a:r>
            <a:r>
              <a:rPr lang="en-US" dirty="0">
                <a:latin typeface="Arial" charset="0"/>
              </a:rPr>
              <a:t> possible: especially for</a:t>
            </a:r>
            <a:r>
              <a:rPr lang="en-US" dirty="0">
                <a:solidFill>
                  <a:srgbClr val="00CC99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stiff </a:t>
            </a:r>
            <a:r>
              <a:rPr lang="en-US" dirty="0">
                <a:latin typeface="Arial" charset="0"/>
              </a:rPr>
              <a:t>problems</a:t>
            </a:r>
          </a:p>
          <a:p>
            <a:pPr lvl="1"/>
            <a:r>
              <a:rPr lang="en-US" dirty="0">
                <a:latin typeface="Arial" charset="0"/>
              </a:rPr>
              <a:t>Harder algorithm: need to solve a sparse system at each step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056063" y="1190625"/>
          <a:ext cx="4029075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Chart" r:id="rId3" imgW="4029456" imgH="2381707" progId="MSGraph.Chart.8">
                  <p:embed followColorScheme="full"/>
                </p:oleObj>
              </mc:Choice>
              <mc:Fallback>
                <p:oleObj name="Chart" r:id="rId3" imgW="4029456" imgH="2381707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1190625"/>
                        <a:ext cx="4029075" cy="238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Line 5"/>
          <p:cNvSpPr>
            <a:spLocks noChangeShapeType="1"/>
          </p:cNvSpPr>
          <p:nvPr/>
        </p:nvSpPr>
        <p:spPr bwMode="auto">
          <a:xfrm flipV="1">
            <a:off x="6038850" y="1866900"/>
            <a:ext cx="869950" cy="165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493000" y="1791330"/>
            <a:ext cx="165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0" dirty="0"/>
              <a:t>Use slope </a:t>
            </a:r>
            <a:br>
              <a:rPr lang="en-US" sz="1800" b="0" dirty="0"/>
            </a:br>
            <a:r>
              <a:rPr lang="en-US" sz="1800" b="0" dirty="0" smtClean="0"/>
              <a:t>at </a:t>
            </a:r>
            <a:r>
              <a:rPr lang="en-US" sz="1800" b="0" dirty="0"/>
              <a:t>x[</a:t>
            </a:r>
            <a:r>
              <a:rPr lang="en-US" sz="1800" b="0" dirty="0" smtClean="0"/>
              <a:t>i+1]</a:t>
            </a:r>
            <a:endParaRPr lang="en-US" sz="18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8DDD184-A0AE-CA4A-9591-DF73FDFCCAE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419600" cy="422275"/>
          </a:xfrm>
          <a:noFill/>
        </p:spPr>
        <p:txBody>
          <a:bodyPr wrap="none"/>
          <a:lstStyle/>
          <a:p>
            <a:r>
              <a:rPr lang="en-US">
                <a:latin typeface="Arial" charset="0"/>
              </a:rPr>
              <a:t>Basic kinds of simulation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44600"/>
            <a:ext cx="6629400" cy="3860800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Discrete event systems</a:t>
            </a:r>
          </a:p>
          <a:p>
            <a:pPr lvl="1"/>
            <a:r>
              <a:rPr lang="en-US">
                <a:latin typeface="Arial" charset="0"/>
              </a:rPr>
              <a:t>Time and space are discrete</a:t>
            </a:r>
          </a:p>
          <a:p>
            <a:pPr lvl="4"/>
            <a:endParaRPr lang="en-US" sz="800">
              <a:latin typeface="Times New Roman" charset="0"/>
            </a:endParaRPr>
          </a:p>
          <a:p>
            <a:r>
              <a:rPr lang="en-US">
                <a:latin typeface="Arial" charset="0"/>
              </a:rPr>
              <a:t>Particle systems</a:t>
            </a:r>
          </a:p>
          <a:p>
            <a:pPr lvl="1"/>
            <a:r>
              <a:rPr lang="en-US">
                <a:latin typeface="Arial" charset="0"/>
              </a:rPr>
              <a:t>Important special case of lumped systems</a:t>
            </a:r>
          </a:p>
          <a:p>
            <a:pPr lvl="1"/>
            <a:endParaRPr lang="en-US" sz="800">
              <a:latin typeface="Arial" charset="0"/>
            </a:endParaRPr>
          </a:p>
          <a:p>
            <a:r>
              <a:rPr lang="en-US">
                <a:latin typeface="Arial" charset="0"/>
              </a:rPr>
              <a:t>Ordinary Differential Equations (ODEs)</a:t>
            </a:r>
          </a:p>
          <a:p>
            <a:pPr lvl="1"/>
            <a:r>
              <a:rPr lang="en-US">
                <a:latin typeface="Arial" charset="0"/>
              </a:rPr>
              <a:t>Lumped systems</a:t>
            </a:r>
          </a:p>
          <a:p>
            <a:pPr lvl="1"/>
            <a:r>
              <a:rPr lang="en-US">
                <a:latin typeface="Arial" charset="0"/>
              </a:rPr>
              <a:t>Location/entities are discrete, time is continuous</a:t>
            </a:r>
          </a:p>
          <a:p>
            <a:pPr lvl="1"/>
            <a:endParaRPr lang="en-US" sz="800">
              <a:latin typeface="Arial" charset="0"/>
            </a:endParaRPr>
          </a:p>
          <a:p>
            <a:r>
              <a:rPr lang="en-US">
                <a:latin typeface="Arial" charset="0"/>
              </a:rPr>
              <a:t>Partial Different Equations (PDEs)</a:t>
            </a:r>
          </a:p>
          <a:p>
            <a:pPr lvl="1"/>
            <a:r>
              <a:rPr lang="en-US">
                <a:latin typeface="Arial" charset="0"/>
              </a:rPr>
              <a:t>Time and space are continuous</a:t>
            </a:r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7162800" y="1066800"/>
            <a:ext cx="0" cy="403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391400" y="9144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discrete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7467600" y="51054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continuous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4AC67FB5-F740-514C-9356-00D4C34BB50C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9926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ODEs and Sparse Matrices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937000"/>
          </a:xfrm>
        </p:spPr>
        <p:txBody>
          <a:bodyPr/>
          <a:lstStyle/>
          <a:p>
            <a:r>
              <a:rPr lang="en-US">
                <a:latin typeface="Arial" charset="0"/>
              </a:rPr>
              <a:t>All these reduce to sparse matrix problems</a:t>
            </a:r>
          </a:p>
          <a:p>
            <a:endParaRPr lang="en-US">
              <a:latin typeface="Arial" charset="0"/>
            </a:endParaRPr>
          </a:p>
          <a:p>
            <a:pPr lvl="1"/>
            <a:r>
              <a:rPr lang="en-US" sz="2400">
                <a:latin typeface="Arial" charset="0"/>
              </a:rPr>
              <a:t>Explicit: sparse matrix-vector multiplication.</a:t>
            </a:r>
          </a:p>
          <a:p>
            <a:pPr lvl="1"/>
            <a:endParaRPr lang="en-US" sz="2400">
              <a:latin typeface="Arial" charset="0"/>
            </a:endParaRPr>
          </a:p>
          <a:p>
            <a:pPr lvl="1"/>
            <a:r>
              <a:rPr lang="en-US" sz="2400">
                <a:latin typeface="Arial" charset="0"/>
              </a:rPr>
              <a:t>Implicit: solve a sparse linear system</a:t>
            </a:r>
          </a:p>
          <a:p>
            <a:pPr lvl="2"/>
            <a:r>
              <a:rPr lang="en-US" sz="2000">
                <a:latin typeface="Arial" charset="0"/>
              </a:rPr>
              <a:t>direct solvers (Gaussian elimination).</a:t>
            </a:r>
          </a:p>
          <a:p>
            <a:pPr lvl="2"/>
            <a:r>
              <a:rPr lang="en-US" sz="2000">
                <a:latin typeface="Arial" charset="0"/>
              </a:rPr>
              <a:t>iterative solvers (use sparse matrix-vector multiplication).</a:t>
            </a:r>
          </a:p>
          <a:p>
            <a:pPr lvl="2"/>
            <a:endParaRPr lang="en-US" sz="2000">
              <a:latin typeface="Arial" charset="0"/>
            </a:endParaRPr>
          </a:p>
          <a:p>
            <a:pPr lvl="1"/>
            <a:r>
              <a:rPr lang="en-US" sz="2400">
                <a:latin typeface="Arial" charset="0"/>
              </a:rPr>
              <a:t>Eigenvalue/eigenvector algorithms may also be either explicit or implicit.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598D4B3E-0993-8844-B364-98D22DB212E5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42963" y="2133600"/>
            <a:ext cx="7739226" cy="1990288"/>
          </a:xfrm>
        </p:spPr>
        <p:txBody>
          <a:bodyPr/>
          <a:lstStyle/>
          <a:p>
            <a:r>
              <a:rPr lang="en-US" sz="4000" b="1" dirty="0">
                <a:solidFill>
                  <a:schemeClr val="accent1"/>
                </a:solidFill>
                <a:latin typeface="Helvetica" charset="0"/>
              </a:rPr>
              <a:t>Partial Differential Equations</a:t>
            </a:r>
          </a:p>
          <a:p>
            <a:r>
              <a:rPr lang="en-US" sz="4000" b="1" dirty="0">
                <a:solidFill>
                  <a:schemeClr val="accent1"/>
                </a:solidFill>
                <a:latin typeface="Helvetica" charset="0"/>
              </a:rPr>
              <a:t>(PDEs)</a:t>
            </a:r>
            <a:endParaRPr lang="en-US" sz="3200" b="1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74E47F0-6A20-3548-90F9-EEDAE9D0F270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6388"/>
            <a:ext cx="8215313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Continuous Variables, Continuous Parameters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81075"/>
            <a:ext cx="7942263" cy="588645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Examples:</a:t>
            </a:r>
          </a:p>
          <a:p>
            <a:pPr>
              <a:buFontTx/>
              <a:buNone/>
            </a:pPr>
            <a:endParaRPr lang="en-US" sz="800">
              <a:solidFill>
                <a:schemeClr val="accent2"/>
              </a:solidFill>
              <a:latin typeface="Arial" charset="0"/>
            </a:endParaRPr>
          </a:p>
          <a:p>
            <a:r>
              <a:rPr lang="en-US">
                <a:latin typeface="Arial" charset="0"/>
              </a:rPr>
              <a:t>Parabolic (time-dependent) problems:</a:t>
            </a:r>
          </a:p>
          <a:p>
            <a:pPr lvl="1"/>
            <a:r>
              <a:rPr lang="en-US" sz="2400">
                <a:latin typeface="Arial" charset="0"/>
              </a:rPr>
              <a:t>Heat flow: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Temperature(position, time)</a:t>
            </a:r>
          </a:p>
          <a:p>
            <a:pPr lvl="1"/>
            <a:r>
              <a:rPr lang="en-US" sz="2400">
                <a:latin typeface="Arial" charset="0"/>
              </a:rPr>
              <a:t>Diffusion: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Concentration(position, time)</a:t>
            </a:r>
          </a:p>
          <a:p>
            <a:pPr lvl="1"/>
            <a:endParaRPr lang="en-US" sz="800">
              <a:solidFill>
                <a:schemeClr val="hlink"/>
              </a:solidFill>
              <a:latin typeface="Arial" charset="0"/>
            </a:endParaRPr>
          </a:p>
          <a:p>
            <a:r>
              <a:rPr lang="en-US">
                <a:latin typeface="Arial" charset="0"/>
              </a:rPr>
              <a:t>Elliptic (steady state) problems:</a:t>
            </a:r>
          </a:p>
          <a:p>
            <a:pPr lvl="1"/>
            <a:r>
              <a:rPr lang="en-US" sz="2400">
                <a:latin typeface="Arial" charset="0"/>
              </a:rPr>
              <a:t>Electrostatic or Gravitational Potential: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Potential(position)</a:t>
            </a:r>
          </a:p>
          <a:p>
            <a:pPr lvl="1"/>
            <a:endParaRPr lang="en-US" sz="800">
              <a:solidFill>
                <a:schemeClr val="hlink"/>
              </a:solidFill>
              <a:latin typeface="Arial" charset="0"/>
            </a:endParaRPr>
          </a:p>
          <a:p>
            <a:r>
              <a:rPr lang="en-US">
                <a:latin typeface="Arial" charset="0"/>
              </a:rPr>
              <a:t>Hyperbolic problems (waves):</a:t>
            </a:r>
          </a:p>
          <a:p>
            <a:pPr lvl="1"/>
            <a:r>
              <a:rPr lang="en-US" sz="2400">
                <a:latin typeface="Arial" charset="0"/>
              </a:rPr>
              <a:t>Quantum mechanics: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Wave-function(position,time)</a:t>
            </a:r>
            <a:endParaRPr lang="en-US" sz="2400">
              <a:latin typeface="Arial" charset="0"/>
            </a:endParaRPr>
          </a:p>
          <a:p>
            <a:pPr>
              <a:buFontTx/>
              <a:buNone/>
            </a:pPr>
            <a:endParaRPr lang="en-US" sz="1200">
              <a:solidFill>
                <a:schemeClr val="accent2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Many problems combine features of above</a:t>
            </a:r>
          </a:p>
          <a:p>
            <a:r>
              <a:rPr lang="en-US">
                <a:latin typeface="Arial" charset="0"/>
              </a:rPr>
              <a:t>Fluid flow: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Velocity,Pressure,Density(position,time)</a:t>
            </a: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Elasticity: 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Stress,Strain(position,time)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E8EA29E-7A1E-2D49-B468-98AA6BDAF9E0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151312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2D Implicit Method 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906463"/>
            <a:ext cx="8001000" cy="5886450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Multiplying by this matrix is just nearest neighbor computation on 2D grid.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To solve this system, there are several techniques.</a:t>
            </a:r>
          </a:p>
        </p:txBody>
      </p:sp>
      <p:sp>
        <p:nvSpPr>
          <p:cNvPr id="38917" name="AutoShape 4"/>
          <p:cNvSpPr>
            <a:spLocks/>
          </p:cNvSpPr>
          <p:nvPr/>
        </p:nvSpPr>
        <p:spPr bwMode="auto">
          <a:xfrm>
            <a:off x="1673225" y="1538288"/>
            <a:ext cx="76200" cy="3276600"/>
          </a:xfrm>
          <a:prstGeom prst="leftBracket">
            <a:avLst>
              <a:gd name="adj" fmla="val 35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749425" y="1538288"/>
            <a:ext cx="3733800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4    -1 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-1    4    -1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-1     4       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-1                4     -1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-1         -1     4    -1          -1          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       -1         -1     4        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            -1                   4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                   -1            -1     4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                         -1             -1     4</a:t>
            </a:r>
          </a:p>
        </p:txBody>
      </p:sp>
      <p:sp>
        <p:nvSpPr>
          <p:cNvPr id="38919" name="AutoShape 6"/>
          <p:cNvSpPr>
            <a:spLocks/>
          </p:cNvSpPr>
          <p:nvPr/>
        </p:nvSpPr>
        <p:spPr bwMode="auto">
          <a:xfrm>
            <a:off x="5254625" y="1538288"/>
            <a:ext cx="76200" cy="3276600"/>
          </a:xfrm>
          <a:prstGeom prst="rightBracket">
            <a:avLst>
              <a:gd name="adj" fmla="val 35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795338" y="2909888"/>
            <a:ext cx="954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latin typeface="NewCenturySchlbk" charset="0"/>
              </a:rPr>
              <a:t>A =</a:t>
            </a:r>
          </a:p>
        </p:txBody>
      </p:sp>
      <p:sp>
        <p:nvSpPr>
          <p:cNvPr id="38921" name="Rectangle 8"/>
          <p:cNvSpPr>
            <a:spLocks noChangeArrowheads="1"/>
          </p:cNvSpPr>
          <p:nvPr/>
        </p:nvSpPr>
        <p:spPr bwMode="auto">
          <a:xfrm>
            <a:off x="5711825" y="1919288"/>
            <a:ext cx="18288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Rectangle 9"/>
          <p:cNvSpPr>
            <a:spLocks noChangeArrowheads="1"/>
          </p:cNvSpPr>
          <p:nvPr/>
        </p:nvSpPr>
        <p:spPr bwMode="auto">
          <a:xfrm>
            <a:off x="5711825" y="2833688"/>
            <a:ext cx="914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Rectangle 10"/>
          <p:cNvSpPr>
            <a:spLocks noChangeArrowheads="1"/>
          </p:cNvSpPr>
          <p:nvPr/>
        </p:nvSpPr>
        <p:spPr bwMode="auto">
          <a:xfrm>
            <a:off x="6626225" y="1919288"/>
            <a:ext cx="914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Rectangle 11"/>
          <p:cNvSpPr>
            <a:spLocks noChangeArrowheads="1"/>
          </p:cNvSpPr>
          <p:nvPr/>
        </p:nvSpPr>
        <p:spPr bwMode="auto">
          <a:xfrm>
            <a:off x="5711825" y="32908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Rectangle 12"/>
          <p:cNvSpPr>
            <a:spLocks noChangeArrowheads="1"/>
          </p:cNvSpPr>
          <p:nvPr/>
        </p:nvSpPr>
        <p:spPr bwMode="auto">
          <a:xfrm>
            <a:off x="6169025" y="28336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Rectangle 13"/>
          <p:cNvSpPr>
            <a:spLocks noChangeArrowheads="1"/>
          </p:cNvSpPr>
          <p:nvPr/>
        </p:nvSpPr>
        <p:spPr bwMode="auto">
          <a:xfrm>
            <a:off x="5711825" y="23764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Rectangle 14"/>
          <p:cNvSpPr>
            <a:spLocks noChangeArrowheads="1"/>
          </p:cNvSpPr>
          <p:nvPr/>
        </p:nvSpPr>
        <p:spPr bwMode="auto">
          <a:xfrm>
            <a:off x="7083425" y="23764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Rectangle 15"/>
          <p:cNvSpPr>
            <a:spLocks noChangeArrowheads="1"/>
          </p:cNvSpPr>
          <p:nvPr/>
        </p:nvSpPr>
        <p:spPr bwMode="auto">
          <a:xfrm>
            <a:off x="6626225" y="19192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Rectangle 16"/>
          <p:cNvSpPr>
            <a:spLocks noChangeArrowheads="1"/>
          </p:cNvSpPr>
          <p:nvPr/>
        </p:nvSpPr>
        <p:spPr bwMode="auto">
          <a:xfrm>
            <a:off x="7083425" y="32908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Rectangle 17"/>
          <p:cNvSpPr>
            <a:spLocks noChangeArrowheads="1"/>
          </p:cNvSpPr>
          <p:nvPr/>
        </p:nvSpPr>
        <p:spPr bwMode="auto">
          <a:xfrm>
            <a:off x="6626225" y="28336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Rectangle 18"/>
          <p:cNvSpPr>
            <a:spLocks noChangeArrowheads="1"/>
          </p:cNvSpPr>
          <p:nvPr/>
        </p:nvSpPr>
        <p:spPr bwMode="auto">
          <a:xfrm>
            <a:off x="6169025" y="19192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Line 19"/>
          <p:cNvSpPr>
            <a:spLocks noChangeShapeType="1"/>
          </p:cNvSpPr>
          <p:nvPr/>
        </p:nvSpPr>
        <p:spPr bwMode="auto">
          <a:xfrm>
            <a:off x="6169025" y="2833688"/>
            <a:ext cx="914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0"/>
          <p:cNvSpPr>
            <a:spLocks noChangeShapeType="1"/>
          </p:cNvSpPr>
          <p:nvPr/>
        </p:nvSpPr>
        <p:spPr bwMode="auto">
          <a:xfrm>
            <a:off x="6626225" y="2376488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 Box 21"/>
          <p:cNvSpPr txBox="1">
            <a:spLocks noChangeArrowheads="1"/>
          </p:cNvSpPr>
          <p:nvPr/>
        </p:nvSpPr>
        <p:spPr bwMode="auto">
          <a:xfrm>
            <a:off x="6550025" y="2528888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4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5" name="Text Box 22"/>
          <p:cNvSpPr txBox="1">
            <a:spLocks noChangeArrowheads="1"/>
          </p:cNvSpPr>
          <p:nvPr/>
        </p:nvSpPr>
        <p:spPr bwMode="auto">
          <a:xfrm>
            <a:off x="6473825" y="3214688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-1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6" name="Text Box 23"/>
          <p:cNvSpPr txBox="1">
            <a:spLocks noChangeArrowheads="1"/>
          </p:cNvSpPr>
          <p:nvPr/>
        </p:nvSpPr>
        <p:spPr bwMode="auto">
          <a:xfrm>
            <a:off x="6016625" y="2528888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-1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7" name="Text Box 24"/>
          <p:cNvSpPr txBox="1">
            <a:spLocks noChangeArrowheads="1"/>
          </p:cNvSpPr>
          <p:nvPr/>
        </p:nvSpPr>
        <p:spPr bwMode="auto">
          <a:xfrm>
            <a:off x="6473825" y="2071688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-1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8" name="Text Box 25"/>
          <p:cNvSpPr txBox="1">
            <a:spLocks noChangeArrowheads="1"/>
          </p:cNvSpPr>
          <p:nvPr/>
        </p:nvSpPr>
        <p:spPr bwMode="auto">
          <a:xfrm>
            <a:off x="6931025" y="2528888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-1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9" name="Oval 26"/>
          <p:cNvSpPr>
            <a:spLocks noChangeArrowheads="1"/>
          </p:cNvSpPr>
          <p:nvPr/>
        </p:nvSpPr>
        <p:spPr bwMode="auto">
          <a:xfrm>
            <a:off x="6169025" y="28336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0" name="Oval 27"/>
          <p:cNvSpPr>
            <a:spLocks noChangeArrowheads="1"/>
          </p:cNvSpPr>
          <p:nvPr/>
        </p:nvSpPr>
        <p:spPr bwMode="auto">
          <a:xfrm>
            <a:off x="6550025" y="32146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1" name="Oval 28"/>
          <p:cNvSpPr>
            <a:spLocks noChangeArrowheads="1"/>
          </p:cNvSpPr>
          <p:nvPr/>
        </p:nvSpPr>
        <p:spPr bwMode="auto">
          <a:xfrm>
            <a:off x="6550025" y="28336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2" name="Oval 29"/>
          <p:cNvSpPr>
            <a:spLocks noChangeArrowheads="1"/>
          </p:cNvSpPr>
          <p:nvPr/>
        </p:nvSpPr>
        <p:spPr bwMode="auto">
          <a:xfrm>
            <a:off x="6550025" y="23764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3" name="Oval 30"/>
          <p:cNvSpPr>
            <a:spLocks noChangeArrowheads="1"/>
          </p:cNvSpPr>
          <p:nvPr/>
        </p:nvSpPr>
        <p:spPr bwMode="auto">
          <a:xfrm>
            <a:off x="7007225" y="28336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4" name="Line 31"/>
          <p:cNvSpPr>
            <a:spLocks noChangeShapeType="1"/>
          </p:cNvSpPr>
          <p:nvPr/>
        </p:nvSpPr>
        <p:spPr bwMode="auto">
          <a:xfrm>
            <a:off x="1825625" y="2605088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5" name="Line 32"/>
          <p:cNvSpPr>
            <a:spLocks noChangeShapeType="1"/>
          </p:cNvSpPr>
          <p:nvPr/>
        </p:nvSpPr>
        <p:spPr bwMode="auto">
          <a:xfrm>
            <a:off x="1825625" y="3748088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6" name="Line 33"/>
          <p:cNvSpPr>
            <a:spLocks noChangeShapeType="1"/>
          </p:cNvSpPr>
          <p:nvPr/>
        </p:nvSpPr>
        <p:spPr bwMode="auto">
          <a:xfrm>
            <a:off x="2892425" y="1614488"/>
            <a:ext cx="0" cy="3124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7" name="Line 34"/>
          <p:cNvSpPr>
            <a:spLocks noChangeShapeType="1"/>
          </p:cNvSpPr>
          <p:nvPr/>
        </p:nvSpPr>
        <p:spPr bwMode="auto">
          <a:xfrm>
            <a:off x="4035425" y="1614488"/>
            <a:ext cx="0" cy="3124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8" name="Rectangle 35"/>
          <p:cNvSpPr>
            <a:spLocks noChangeArrowheads="1"/>
          </p:cNvSpPr>
          <p:nvPr/>
        </p:nvSpPr>
        <p:spPr bwMode="auto">
          <a:xfrm>
            <a:off x="5483225" y="1385888"/>
            <a:ext cx="315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Graph and </a:t>
            </a:r>
            <a:r>
              <a:rPr lang="ja-JP" altLang="en-US" sz="1800">
                <a:solidFill>
                  <a:schemeClr val="tx1"/>
                </a:solidFill>
              </a:rPr>
              <a:t>“</a:t>
            </a:r>
            <a:r>
              <a:rPr lang="en-US" sz="1800">
                <a:solidFill>
                  <a:schemeClr val="accent2"/>
                </a:solidFill>
              </a:rPr>
              <a:t>5 point</a:t>
            </a:r>
            <a:r>
              <a:rPr lang="en-US" sz="1800">
                <a:solidFill>
                  <a:schemeClr val="tx1"/>
                </a:solidFill>
              </a:rPr>
              <a:t> </a:t>
            </a:r>
            <a:r>
              <a:rPr lang="en-US" sz="1800">
                <a:solidFill>
                  <a:schemeClr val="accent2"/>
                </a:solidFill>
              </a:rPr>
              <a:t>stencil</a:t>
            </a:r>
            <a:r>
              <a:rPr lang="ja-JP" altLang="en-US" sz="1800">
                <a:solidFill>
                  <a:schemeClr val="tx1"/>
                </a:solidFill>
              </a:rPr>
              <a:t>”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8949" name="Text Box 36"/>
          <p:cNvSpPr txBox="1">
            <a:spLocks noChangeArrowheads="1"/>
          </p:cNvSpPr>
          <p:nvPr/>
        </p:nvSpPr>
        <p:spPr bwMode="auto">
          <a:xfrm>
            <a:off x="5732463" y="4005263"/>
            <a:ext cx="284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>
                <a:solidFill>
                  <a:schemeClr val="accent2"/>
                </a:solidFill>
              </a:rPr>
              <a:t>3D case is analogous (7 point stencil)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latin typeface="Arial" charset="0"/>
              </a:rPr>
              <a:t>The (2-dimensional) model problem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610600" cy="3429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Graph is a regular square grid with n = k^2 vertices.</a:t>
            </a:r>
          </a:p>
          <a:p>
            <a:pPr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Corresponds to matrix for regular 2D finite difference mesh.</a:t>
            </a:r>
          </a:p>
          <a:p>
            <a:pPr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Gives good intuition for behavior of sparse matrix algorithms on many 2-dimensional physical problems.</a:t>
            </a:r>
          </a:p>
          <a:p>
            <a:pPr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There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also a 3-dimensional model problem.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39941" name="Group 5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39944" name="Group 6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39951" name="Line 7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2" name="Line 8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3" name="Line 9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4" name="Line 10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5" name="Line 11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9945" name="Group 12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39946" name="Line 13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47" name="Line 14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48" name="Line 15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49" name="Line 16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0" name="Line 17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9942" name="Text Box 18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n</a:t>
              </a:r>
              <a:r>
                <a:rPr lang="en-US" sz="2400" baseline="30000">
                  <a:solidFill>
                    <a:schemeClr val="hlink"/>
                  </a:solidFill>
                </a:rPr>
                <a:t>1/2</a:t>
              </a:r>
            </a:p>
          </p:txBody>
        </p:sp>
        <p:sp>
          <p:nvSpPr>
            <p:cNvPr id="39943" name="Line 19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B64674B-9460-1D46-9A89-0F994B45430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472363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Irregular mesh: NASA Airfoil in 2D</a:t>
            </a:r>
          </a:p>
        </p:txBody>
      </p:sp>
      <p:pic>
        <p:nvPicPr>
          <p:cNvPr id="40964" name="Picture 3" descr="airfoilme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14400"/>
            <a:ext cx="45053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4" descr="airfoilmat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962400"/>
            <a:ext cx="45910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FD00069B-2459-6D44-80C9-D5A9833FEE89}" type="slidenum">
              <a:rPr lang="en-US">
                <a:latin typeface="Helvetica" charset="0"/>
              </a:rPr>
              <a:pPr/>
              <a:t>46</a:t>
            </a:fld>
            <a:endParaRPr lang="en-US">
              <a:latin typeface="Helvetica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28600"/>
            <a:ext cx="7997825" cy="422275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Composite Mesh from a Mechanical Structure</a:t>
            </a:r>
          </a:p>
        </p:txBody>
      </p:sp>
      <p:pic>
        <p:nvPicPr>
          <p:cNvPr id="2" name="Picture 3" descr="MechStructureMes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66800"/>
            <a:ext cx="6400800" cy="525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9114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4EBD492-6F7F-D248-83E1-3A6CE49912E0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28600"/>
            <a:ext cx="69357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Adaptive Mesh Refinement (AMR)</a:t>
            </a:r>
          </a:p>
        </p:txBody>
      </p:sp>
      <p:pic>
        <p:nvPicPr>
          <p:cNvPr id="44036" name="Picture 3" descr="CS_mesh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27088"/>
            <a:ext cx="7558088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Text Box 4"/>
          <p:cNvSpPr txBox="1">
            <a:spLocks noChangeArrowheads="1"/>
          </p:cNvSpPr>
          <p:nvPr/>
        </p:nvSpPr>
        <p:spPr bwMode="auto">
          <a:xfrm>
            <a:off x="657225" y="3656013"/>
            <a:ext cx="786447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173038" indent="-173038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635000" indent="-1778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Adaptive mesh around an explosion</a:t>
            </a:r>
          </a:p>
          <a:p>
            <a:pPr lvl="1"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Refinement done by calculating errors</a:t>
            </a:r>
          </a:p>
          <a:p>
            <a:pPr lvl="1">
              <a:buFontTx/>
              <a:buChar char="•"/>
            </a:pPr>
            <a:endParaRPr lang="en-US" b="0">
              <a:solidFill>
                <a:schemeClr val="tx1"/>
              </a:solidFill>
              <a:latin typeface="Helvetica" charset="0"/>
            </a:endParaRPr>
          </a:p>
          <a:p>
            <a:pPr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Parallelism </a:t>
            </a:r>
          </a:p>
          <a:p>
            <a:pPr lvl="1"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Mostly between </a:t>
            </a:r>
            <a:r>
              <a:rPr lang="ja-JP" altLang="en-US" b="0">
                <a:solidFill>
                  <a:schemeClr val="tx1"/>
                </a:solidFill>
                <a:latin typeface="Helvetica" charset="0"/>
              </a:rPr>
              <a:t>“</a:t>
            </a:r>
            <a:r>
              <a:rPr lang="en-US" b="0">
                <a:solidFill>
                  <a:schemeClr val="tx1"/>
                </a:solidFill>
                <a:latin typeface="Helvetica" charset="0"/>
              </a:rPr>
              <a:t>patches,</a:t>
            </a:r>
            <a:r>
              <a:rPr lang="ja-JP" altLang="en-US" b="0">
                <a:solidFill>
                  <a:schemeClr val="tx1"/>
                </a:solidFill>
                <a:latin typeface="Helvetica" charset="0"/>
              </a:rPr>
              <a:t>”</a:t>
            </a:r>
            <a:r>
              <a:rPr lang="en-US" b="0">
                <a:solidFill>
                  <a:schemeClr val="tx1"/>
                </a:solidFill>
                <a:latin typeface="Helvetica" charset="0"/>
              </a:rPr>
              <a:t> dealt to processors for load balance</a:t>
            </a:r>
          </a:p>
          <a:p>
            <a:pPr lvl="1"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May exploit some within a patch (SMP)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6D696295-0CD9-794F-B6BC-80F7E6B58B33}" type="slidenum">
              <a:rPr lang="en-US">
                <a:latin typeface="Helvetica" charset="0"/>
              </a:rPr>
              <a:pPr/>
              <a:t>48</a:t>
            </a:fld>
            <a:endParaRPr lang="en-US">
              <a:latin typeface="Helvetica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Adaptive Mesh</a:t>
            </a:r>
          </a:p>
        </p:txBody>
      </p:sp>
      <p:pic>
        <p:nvPicPr>
          <p:cNvPr id="13315" name="Picture 3" descr="SAMRAI-DSMCIc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773113"/>
            <a:ext cx="67214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69938" y="5748338"/>
            <a:ext cx="7677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Shock waves in a gas dynamics using AMR (Adaptive Mesh Refinement) See: </a:t>
            </a:r>
            <a:r>
              <a:rPr lang="en-US" sz="1800">
                <a:hlinkClick r:id="rId3"/>
              </a:rPr>
              <a:t>http://www.llnl.gov/CASC/SAMRAI/</a:t>
            </a:r>
            <a:r>
              <a:rPr lang="en-US" sz="1800"/>
              <a:t>	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 rot="-5397540">
            <a:off x="504825" y="2960688"/>
            <a:ext cx="1120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400"/>
              <a:t>fluid density</a:t>
            </a:r>
          </a:p>
        </p:txBody>
      </p:sp>
    </p:spTree>
    <p:extLst>
      <p:ext uri="{BB962C8B-B14F-4D97-AF65-F5344CB8AC3E}">
        <p14:creationId xmlns:p14="http://schemas.microsoft.com/office/powerpoint/2010/main" val="20635040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31B8BCBE-1E1E-094F-AE79-742D3B416FCC}" type="slidenum">
              <a:rPr lang="en-US">
                <a:latin typeface="Helvetica" charset="0"/>
              </a:rPr>
              <a:pPr/>
              <a:t>49</a:t>
            </a:fld>
            <a:endParaRPr lang="en-US">
              <a:latin typeface="Helvetica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304800"/>
            <a:ext cx="7453313" cy="422275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Irregular mesh: Tapered Tube (Multigrid)</a:t>
            </a:r>
          </a:p>
        </p:txBody>
      </p:sp>
      <p:pic>
        <p:nvPicPr>
          <p:cNvPr id="14339" name="Picture 3" descr="PrometheusMesh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143000"/>
            <a:ext cx="42672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04A94F0-2611-8042-996C-7A60663A8A2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9832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Basic Kinds of Simulation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001000" cy="5146675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Discrete event systems:</a:t>
            </a:r>
          </a:p>
          <a:p>
            <a:pPr lvl="1"/>
            <a:r>
              <a:rPr lang="en-US" sz="2400">
                <a:latin typeface="Arial" charset="0"/>
              </a:rPr>
              <a:t>Examples: 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sz="2400">
                <a:latin typeface="Arial" charset="0"/>
              </a:rPr>
              <a:t>Game of Life,</a:t>
            </a:r>
            <a:r>
              <a:rPr lang="ja-JP" altLang="en-US" sz="2400">
                <a:latin typeface="Arial" charset="0"/>
              </a:rPr>
              <a:t>”</a:t>
            </a:r>
            <a:r>
              <a:rPr lang="en-US" sz="2400">
                <a:latin typeface="Arial" charset="0"/>
              </a:rPr>
              <a:t> logic level circuit simulation. </a:t>
            </a:r>
          </a:p>
          <a:p>
            <a:r>
              <a:rPr lang="en-US" sz="2000">
                <a:latin typeface="Arial" charset="0"/>
              </a:rPr>
              <a:t>Particle systems:</a:t>
            </a:r>
          </a:p>
          <a:p>
            <a:pPr lvl="1"/>
            <a:r>
              <a:rPr lang="en-US" sz="2400">
                <a:latin typeface="Arial" charset="0"/>
              </a:rPr>
              <a:t>Examples: billiard balls, semiconductor device simulation, galaxies.</a:t>
            </a:r>
          </a:p>
          <a:p>
            <a:r>
              <a:rPr lang="en-US" sz="2000">
                <a:latin typeface="Arial" charset="0"/>
              </a:rPr>
              <a:t>Lumped variables depending on continuous parameters:</a:t>
            </a:r>
          </a:p>
          <a:p>
            <a:pPr lvl="1"/>
            <a:r>
              <a:rPr lang="en-US" sz="2400">
                <a:latin typeface="Arial" charset="0"/>
              </a:rPr>
              <a:t>ODEs, e.g., circuit simulation (Spice), structural mechanics, chemical kinetics.</a:t>
            </a:r>
          </a:p>
          <a:p>
            <a:r>
              <a:rPr lang="en-US" sz="2000">
                <a:latin typeface="Arial" charset="0"/>
              </a:rPr>
              <a:t>Continuous variables depending on continuous parameters:</a:t>
            </a:r>
          </a:p>
          <a:p>
            <a:pPr lvl="1"/>
            <a:r>
              <a:rPr lang="en-US" sz="2400">
                <a:latin typeface="Arial" charset="0"/>
              </a:rPr>
              <a:t>PDEs, e.g., heat, elasticity, electrostatics.</a:t>
            </a:r>
          </a:p>
          <a:p>
            <a:endParaRPr lang="en-US" sz="2000">
              <a:solidFill>
                <a:schemeClr val="accent1"/>
              </a:solidFill>
              <a:latin typeface="Arial" charset="0"/>
            </a:endParaRP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1"/>
                </a:solidFill>
                <a:latin typeface="Arial" charset="0"/>
              </a:rPr>
              <a:t>A given phenomenon can be modeled at multiple levels.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1"/>
                </a:solidFill>
                <a:latin typeface="Arial" charset="0"/>
              </a:rPr>
              <a:t>Many simulations combine more than one of these techniques.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46144FB9-D298-4147-81CA-1605ECDD9897}" type="slidenum">
              <a:rPr lang="en-US"/>
              <a:pPr/>
              <a:t>50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304800"/>
            <a:ext cx="6278563" cy="422275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Converting the Mesh to a Matrix</a:t>
            </a:r>
          </a:p>
        </p:txBody>
      </p:sp>
      <p:pic>
        <p:nvPicPr>
          <p:cNvPr id="16387" name="Picture 3" descr="MechStructureMes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38862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MechStructureANatur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00200"/>
            <a:ext cx="36195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7839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The Landscape of Ax = b Algorithms</a:t>
            </a:r>
            <a:endParaRPr lang="en-US" sz="4000" dirty="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72096467"/>
              </p:ext>
            </p:extLst>
          </p:nvPr>
        </p:nvGraphicFramePr>
        <p:xfrm>
          <a:off x="2894013" y="2689225"/>
          <a:ext cx="4416425" cy="307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3" imgW="4432300" imgH="3086100" progId="Word.Document.8">
                  <p:embed/>
                </p:oleObj>
              </mc:Choice>
              <mc:Fallback>
                <p:oleObj name="Document" r:id="rId3" imgW="4432300" imgH="3086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689225"/>
                        <a:ext cx="4416425" cy="307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046418" y="1447801"/>
            <a:ext cx="3040067" cy="830263"/>
            <a:chOff x="1919" y="912"/>
            <a:chExt cx="1915" cy="523"/>
          </a:xfrm>
        </p:grpSpPr>
        <p:sp>
          <p:nvSpPr>
            <p:cNvPr id="1039" name="Text Box 5"/>
            <p:cNvSpPr txBox="1">
              <a:spLocks noChangeArrowheads="1"/>
            </p:cNvSpPr>
            <p:nvPr/>
          </p:nvSpPr>
          <p:spPr bwMode="auto">
            <a:xfrm>
              <a:off x="1919" y="912"/>
              <a:ext cx="999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b="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Gaussian</a:t>
              </a:r>
            </a:p>
            <a:p>
              <a:pPr algn="ctr"/>
              <a:r>
                <a:rPr lang="en-US" sz="2400" b="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elimination</a:t>
              </a:r>
              <a:endParaRPr lang="en-US" sz="2400" b="0" dirty="0">
                <a:solidFill>
                  <a:srgbClr val="1A0FEF"/>
                </a:solidFill>
                <a:latin typeface="Times New Roman" charset="0"/>
                <a:cs typeface="ＭＳ Ｐゴシック" charset="0"/>
              </a:endParaRPr>
            </a:p>
          </p:txBody>
        </p:sp>
        <p:sp>
          <p:nvSpPr>
            <p:cNvPr id="1040" name="Text Box 6"/>
            <p:cNvSpPr txBox="1">
              <a:spLocks noChangeArrowheads="1"/>
            </p:cNvSpPr>
            <p:nvPr/>
          </p:nvSpPr>
          <p:spPr bwMode="auto">
            <a:xfrm>
              <a:off x="3072" y="1056"/>
              <a:ext cx="7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b="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Iterative</a:t>
              </a:r>
              <a:endParaRPr lang="en-US" sz="2400" b="0" dirty="0">
                <a:solidFill>
                  <a:srgbClr val="1A0FEF"/>
                </a:solidFill>
                <a:latin typeface="Times New Roman" charset="0"/>
                <a:cs typeface="ＭＳ Ｐゴシック" charset="0"/>
              </a:endParaRP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35062" y="2667001"/>
            <a:ext cx="1535113" cy="2941639"/>
            <a:chOff x="715" y="1680"/>
            <a:chExt cx="967" cy="1853"/>
          </a:xfrm>
        </p:grpSpPr>
        <p:sp>
          <p:nvSpPr>
            <p:cNvPr id="1037" name="Text Box 8"/>
            <p:cNvSpPr txBox="1">
              <a:spLocks noChangeArrowheads="1"/>
            </p:cNvSpPr>
            <p:nvPr/>
          </p:nvSpPr>
          <p:spPr bwMode="auto">
            <a:xfrm>
              <a:off x="886" y="1680"/>
              <a:ext cx="625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b="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Any</a:t>
              </a:r>
            </a:p>
            <a:p>
              <a:pPr algn="ctr"/>
              <a:r>
                <a:rPr lang="en-US" sz="2400" b="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matrix</a:t>
              </a:r>
              <a:endParaRPr lang="en-US" sz="2400" b="0" u="sng" dirty="0">
                <a:solidFill>
                  <a:srgbClr val="1A0FEF"/>
                </a:solidFill>
                <a:latin typeface="Times New Roman" charset="0"/>
                <a:cs typeface="ＭＳ Ｐゴシック" charset="0"/>
              </a:endParaRPr>
            </a:p>
          </p:txBody>
        </p:sp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715" y="2544"/>
              <a:ext cx="967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b="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Symmetric</a:t>
              </a:r>
            </a:p>
            <a:p>
              <a:pPr algn="ctr"/>
              <a:r>
                <a:rPr lang="en-US" sz="2400" b="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positive</a:t>
              </a:r>
            </a:p>
            <a:p>
              <a:pPr algn="ctr"/>
              <a:r>
                <a:rPr lang="en-US" sz="2400" b="0" u="sng" dirty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d</a:t>
              </a:r>
              <a:r>
                <a:rPr lang="en-US" sz="2400" b="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efinite</a:t>
              </a:r>
            </a:p>
            <a:p>
              <a:pPr algn="ctr"/>
              <a:r>
                <a:rPr lang="en-US" sz="2400" b="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matrix</a:t>
              </a:r>
              <a:endParaRPr lang="en-US" sz="2400" b="0" dirty="0">
                <a:solidFill>
                  <a:srgbClr val="1A0FEF"/>
                </a:solidFill>
                <a:latin typeface="Times New Roman" charset="0"/>
                <a:cs typeface="ＭＳ Ｐゴシック" charset="0"/>
              </a:endParaRPr>
            </a:p>
          </p:txBody>
        </p:sp>
      </p:grp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5867400"/>
            <a:ext cx="173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021FAE"/>
                </a:solidFill>
                <a:latin typeface="Arial" charset="0"/>
                <a:cs typeface="ＭＳ Ｐゴシック" charset="0"/>
              </a:rPr>
              <a:t>More Robust</a:t>
            </a: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5562600" y="5867400"/>
            <a:ext cx="1795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021FAE"/>
                </a:solidFill>
                <a:latin typeface="Arial" charset="0"/>
                <a:cs typeface="ＭＳ Ｐゴシック" charset="0"/>
              </a:rPr>
              <a:t>Less </a:t>
            </a:r>
            <a:r>
              <a:rPr lang="en-US" sz="2000" dirty="0" smtClean="0">
                <a:solidFill>
                  <a:srgbClr val="021FAE"/>
                </a:solidFill>
                <a:latin typeface="Arial" charset="0"/>
                <a:cs typeface="ＭＳ Ｐゴシック" charset="0"/>
              </a:rPr>
              <a:t>Storage</a:t>
            </a:r>
            <a:endParaRPr lang="en-US" sz="2000" dirty="0">
              <a:solidFill>
                <a:srgbClr val="021FAE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962400" y="6096000"/>
            <a:ext cx="1319212" cy="3175"/>
          </a:xfrm>
          <a:prstGeom prst="line">
            <a:avLst/>
          </a:prstGeom>
          <a:noFill/>
          <a:ln w="57150">
            <a:solidFill>
              <a:srgbClr val="021FA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4" name="Text Box 14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solidFill>
                    <a:srgbClr val="021FAE"/>
                  </a:solidFill>
                  <a:latin typeface="Arial" charset="0"/>
                  <a:cs typeface="ＭＳ Ｐゴシック" charset="0"/>
                </a:rPr>
                <a:t>More Robust</a:t>
              </a:r>
            </a:p>
          </p:txBody>
        </p:sp>
        <p:sp>
          <p:nvSpPr>
            <p:cNvPr id="1035" name="Text Box 15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solidFill>
                    <a:srgbClr val="021FAE"/>
                  </a:solidFill>
                  <a:latin typeface="Arial" charset="0"/>
                  <a:cs typeface="ＭＳ Ｐゴシック" charset="0"/>
                </a:rPr>
                <a:t>More General</a:t>
              </a:r>
            </a:p>
          </p:txBody>
        </p:sp>
        <p:sp>
          <p:nvSpPr>
            <p:cNvPr id="1036" name="Line 16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319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</p:txBody>
      </p:sp>
    </p:spTree>
    <p:extLst>
      <p:ext uri="{BB962C8B-B14F-4D97-AF65-F5344CB8AC3E}">
        <p14:creationId xmlns:p14="http://schemas.microsoft.com/office/powerpoint/2010/main" val="2692550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</p:txBody>
      </p:sp>
    </p:spTree>
    <p:extLst>
      <p:ext uri="{BB962C8B-B14F-4D97-AF65-F5344CB8AC3E}">
        <p14:creationId xmlns:p14="http://schemas.microsoft.com/office/powerpoint/2010/main" val="1769189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Symmetric positive definite matrices occur a lot</a:t>
            </a:r>
            <a:br>
              <a:rPr 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in scientific computing &amp; data analysis!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309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Symmetric positive definite matrices occur a lot</a:t>
            </a:r>
            <a:br>
              <a:rPr 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in scientific computing &amp; data analysis!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But usually the matrix isn’t just a stencil.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Now we do need to store 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.  Where’s the data?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77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Symmetric positive definite matrices occur a lot</a:t>
            </a:r>
            <a:br>
              <a:rPr 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in scientific computing &amp; data analysis!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But usually the matrix isn’t just a stencil.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Now we do need to store 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.  Where’s the data?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key is to use graph data structures and algorithms.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98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Graphs and Sparse Matrices </a:t>
            </a: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1616075" y="1600200"/>
            <a:ext cx="2667000" cy="2590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1371600" y="1676400"/>
            <a:ext cx="2911475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1    1                            </a:t>
            </a:r>
            <a:r>
              <a:rPr lang="en-US" sz="1800">
                <a:solidFill>
                  <a:srgbClr val="FF00FF"/>
                </a:solidFill>
                <a:latin typeface="Times New Roman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2    </a:t>
            </a:r>
            <a:r>
              <a:rPr lang="en-US" sz="1800">
                <a:solidFill>
                  <a:srgbClr val="1A0FEF"/>
                </a:solidFill>
                <a:latin typeface="Times New Roman" charset="0"/>
              </a:rPr>
              <a:t>1</a:t>
            </a:r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   1                              </a:t>
            </a:r>
            <a:r>
              <a:rPr lang="en-US" sz="1800">
                <a:solidFill>
                  <a:srgbClr val="00CC00"/>
                </a:solidFill>
                <a:latin typeface="Times New Roman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3                   1     </a:t>
            </a:r>
            <a:r>
              <a:rPr lang="en-US" sz="1800">
                <a:solidFill>
                  <a:srgbClr val="9933FF"/>
                </a:solidFill>
                <a:latin typeface="Times New Roman" charset="0"/>
              </a:rPr>
              <a:t>1</a:t>
            </a:r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             </a:t>
            </a:r>
            <a:r>
              <a:rPr lang="en-US" sz="1800">
                <a:solidFill>
                  <a:srgbClr val="00AE00"/>
                </a:solidFill>
                <a:latin typeface="Times New Roman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4          </a:t>
            </a:r>
            <a:r>
              <a:rPr lang="en-US" sz="1800">
                <a:solidFill>
                  <a:srgbClr val="CCCC00"/>
                </a:solidFill>
                <a:latin typeface="Times New Roman" charset="0"/>
              </a:rPr>
              <a:t> 1</a:t>
            </a:r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           1         </a:t>
            </a:r>
          </a:p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5                          </a:t>
            </a:r>
            <a:r>
              <a:rPr lang="en-US" sz="1800">
                <a:solidFill>
                  <a:srgbClr val="FF9933"/>
                </a:solidFill>
                <a:latin typeface="Times New Roman" charset="0"/>
              </a:rPr>
              <a:t>1</a:t>
            </a:r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     1       </a:t>
            </a:r>
          </a:p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6                                   </a:t>
            </a:r>
            <a:r>
              <a:rPr lang="en-US" sz="1800">
                <a:solidFill>
                  <a:srgbClr val="33CCCC"/>
                </a:solidFill>
                <a:latin typeface="Times New Roman" charset="0"/>
              </a:rPr>
              <a:t>1 </a:t>
            </a:r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   1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1539875" y="129540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1     2      3      4      5      6</a:t>
            </a: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6264275" y="1828800"/>
            <a:ext cx="22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3</a:t>
            </a: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6188075" y="3581400"/>
            <a:ext cx="22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6</a:t>
            </a:r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5730875" y="2057400"/>
            <a:ext cx="22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654675" y="2971800"/>
            <a:ext cx="22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7178675" y="3505200"/>
            <a:ext cx="22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5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7102475" y="2057400"/>
            <a:ext cx="22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Times New Roman" charset="0"/>
              </a:rPr>
              <a:t>4</a:t>
            </a:r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>
            <a:off x="5959475" y="2362200"/>
            <a:ext cx="457200" cy="12954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 flipH="1">
            <a:off x="5883275" y="2362200"/>
            <a:ext cx="76200" cy="762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 flipV="1">
            <a:off x="5959475" y="2286000"/>
            <a:ext cx="1143000" cy="76200"/>
          </a:xfrm>
          <a:prstGeom prst="line">
            <a:avLst/>
          </a:prstGeom>
          <a:noFill/>
          <a:ln w="28575">
            <a:solidFill>
              <a:srgbClr val="CCCC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5883275" y="3124200"/>
            <a:ext cx="1295400" cy="533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 flipH="1" flipV="1">
            <a:off x="7102475" y="2286000"/>
            <a:ext cx="76200" cy="1371600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5616" name="Line 17"/>
          <p:cNvSpPr>
            <a:spLocks noChangeShapeType="1"/>
          </p:cNvSpPr>
          <p:nvPr/>
        </p:nvSpPr>
        <p:spPr bwMode="auto">
          <a:xfrm flipH="1">
            <a:off x="6416675" y="2133600"/>
            <a:ext cx="76200" cy="1524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5617" name="Line 18"/>
          <p:cNvSpPr>
            <a:spLocks noChangeShapeType="1"/>
          </p:cNvSpPr>
          <p:nvPr/>
        </p:nvSpPr>
        <p:spPr bwMode="auto">
          <a:xfrm>
            <a:off x="6492875" y="2133600"/>
            <a:ext cx="609600" cy="15240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6416675" y="3657600"/>
            <a:ext cx="762000" cy="1588"/>
          </a:xfrm>
          <a:prstGeom prst="line">
            <a:avLst/>
          </a:prstGeom>
          <a:noFill/>
          <a:ln w="28575">
            <a:solidFill>
              <a:srgbClr val="33CCCC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5619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229600" cy="415925"/>
          </a:xfrm>
          <a:noFill/>
        </p:spPr>
        <p:txBody>
          <a:bodyPr lIns="63500" tIns="25400" rIns="63500" bIns="25400">
            <a:spAutoFit/>
          </a:bodyPr>
          <a:lstStyle/>
          <a:p>
            <a:r>
              <a:rPr lang="en-US">
                <a:latin typeface="Arial" charset="0"/>
              </a:rPr>
              <a:t>Sparse matrix is a representation of a (sparse) graph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533400" y="3962400"/>
            <a:ext cx="8382000" cy="22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  <a:defRPr/>
            </a:pPr>
            <a:endParaRPr lang="en-US" sz="2400" b="0" dirty="0">
              <a:solidFill>
                <a:srgbClr val="000000"/>
              </a:solidFill>
              <a:cs typeface="ＭＳ Ｐゴシック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  <a:defRPr/>
            </a:pPr>
            <a:r>
              <a:rPr lang="en-US" sz="2400" b="0" dirty="0">
                <a:solidFill>
                  <a:srgbClr val="000000"/>
                </a:solidFill>
                <a:cs typeface="ＭＳ Ｐゴシック" charset="0"/>
              </a:rPr>
              <a:t>Matrix entries are edge weights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  <a:defRPr/>
            </a:pPr>
            <a:r>
              <a:rPr lang="en-US" sz="2400" b="0" dirty="0">
                <a:solidFill>
                  <a:srgbClr val="000000"/>
                </a:solidFill>
                <a:cs typeface="ＭＳ Ｐゴシック" charset="0"/>
              </a:rPr>
              <a:t>Number of </a:t>
            </a:r>
            <a:r>
              <a:rPr lang="en-US" sz="2400" b="0" dirty="0" err="1">
                <a:solidFill>
                  <a:srgbClr val="000000"/>
                </a:solidFill>
                <a:cs typeface="ＭＳ Ｐゴシック" charset="0"/>
              </a:rPr>
              <a:t>nonzeros</a:t>
            </a:r>
            <a:r>
              <a:rPr lang="en-US" sz="2400" b="0" dirty="0">
                <a:solidFill>
                  <a:srgbClr val="000000"/>
                </a:solidFill>
                <a:cs typeface="ＭＳ Ｐゴシック" charset="0"/>
              </a:rPr>
              <a:t> per row is the vertex degree</a:t>
            </a:r>
          </a:p>
          <a:p>
            <a:pPr marL="2628900" lvl="5" indent="-342900" defTabSz="914400"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  <a:defRPr/>
            </a:pPr>
            <a:endParaRPr lang="en-US" sz="800" b="0" dirty="0">
              <a:solidFill>
                <a:srgbClr val="000000"/>
              </a:solidFill>
              <a:cs typeface="ＭＳ Ｐゴシック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  <a:defRPr/>
            </a:pPr>
            <a:r>
              <a:rPr lang="en-US" sz="2400" b="0" dirty="0">
                <a:solidFill>
                  <a:srgbClr val="FF0000"/>
                </a:solidFill>
                <a:cs typeface="ＭＳ Ｐゴシック" charset="0"/>
              </a:rPr>
              <a:t>Edges represent data dependencies in matrix-vector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3537294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68275"/>
            <a:ext cx="8534400" cy="5762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D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ata structure for sparse matrix A 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(stored by rows)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1000" y="4191000"/>
            <a:ext cx="4800600" cy="1978025"/>
          </a:xfrm>
        </p:spPr>
        <p:txBody>
          <a:bodyPr/>
          <a:lstStyle/>
          <a:p>
            <a:pPr lvl="1"/>
            <a:r>
              <a:rPr lang="en-US" sz="2400" u="sng" dirty="0" smtClean="0">
                <a:solidFill>
                  <a:srgbClr val="FF0000"/>
                </a:solidFill>
                <a:latin typeface="Arial" charset="0"/>
              </a:rPr>
              <a:t>Full matrix:</a:t>
            </a:r>
            <a:r>
              <a:rPr lang="en-US" sz="2400" dirty="0" smtClean="0">
                <a:solidFill>
                  <a:schemeClr val="hlink"/>
                </a:solidFill>
                <a:latin typeface="Arial" charset="0"/>
              </a:rPr>
              <a:t>   </a:t>
            </a:r>
            <a:endParaRPr lang="en-US" sz="2400" dirty="0">
              <a:solidFill>
                <a:schemeClr val="hlink"/>
              </a:solidFill>
              <a:latin typeface="Arial" charset="0"/>
            </a:endParaRPr>
          </a:p>
          <a:p>
            <a:pPr lvl="1"/>
            <a:endParaRPr lang="en-US" sz="700" dirty="0">
              <a:solidFill>
                <a:schemeClr val="hlink"/>
              </a:solidFill>
              <a:latin typeface="Arial" charset="0"/>
            </a:endParaRPr>
          </a:p>
          <a:p>
            <a:pPr lvl="2"/>
            <a:r>
              <a:rPr lang="en-US" sz="2000" dirty="0">
                <a:latin typeface="Arial" charset="0"/>
              </a:rPr>
              <a:t>2-dimensional array of real or complex numbers</a:t>
            </a:r>
            <a:endParaRPr lang="en-US" sz="800" dirty="0">
              <a:latin typeface="Arial" charset="0"/>
            </a:endParaRPr>
          </a:p>
          <a:p>
            <a:pPr lvl="2"/>
            <a:r>
              <a:rPr lang="en-US" sz="2000" dirty="0">
                <a:latin typeface="Arial" charset="0"/>
              </a:rPr>
              <a:t>(</a:t>
            </a:r>
            <a:r>
              <a:rPr lang="en-US" sz="2000" dirty="0" err="1">
                <a:latin typeface="Arial" charset="0"/>
              </a:rPr>
              <a:t>nrows</a:t>
            </a:r>
            <a:r>
              <a:rPr lang="en-US" sz="2000" dirty="0">
                <a:latin typeface="Arial" charset="0"/>
              </a:rPr>
              <a:t>*</a:t>
            </a:r>
            <a:r>
              <a:rPr lang="en-US" sz="2000" dirty="0" err="1">
                <a:latin typeface="Arial" charset="0"/>
              </a:rPr>
              <a:t>ncols</a:t>
            </a:r>
            <a:r>
              <a:rPr lang="en-US" sz="2000" dirty="0">
                <a:latin typeface="Arial" charset="0"/>
              </a:rPr>
              <a:t>) memory</a:t>
            </a:r>
          </a:p>
          <a:p>
            <a:endParaRPr lang="en-US" dirty="0">
              <a:solidFill>
                <a:schemeClr val="hlink"/>
              </a:solidFill>
              <a:latin typeface="Arial" charset="0"/>
            </a:endParaRPr>
          </a:p>
        </p:txBody>
      </p:sp>
      <p:graphicFrame>
        <p:nvGraphicFramePr>
          <p:cNvPr id="437252" name="Group 4"/>
          <p:cNvGraphicFramePr>
            <a:graphicFrameLocks noGrp="1"/>
          </p:cNvGraphicFramePr>
          <p:nvPr/>
        </p:nvGraphicFramePr>
        <p:xfrm>
          <a:off x="1219200" y="1447800"/>
          <a:ext cx="1752600" cy="1709738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270" name="Group 22"/>
          <p:cNvGraphicFramePr>
            <a:graphicFrameLocks noGrp="1"/>
          </p:cNvGraphicFramePr>
          <p:nvPr/>
        </p:nvGraphicFramePr>
        <p:xfrm>
          <a:off x="4419600" y="1219200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284" name="Group 36"/>
          <p:cNvGraphicFramePr>
            <a:graphicFrameLocks noGrp="1"/>
          </p:cNvGraphicFramePr>
          <p:nvPr/>
        </p:nvGraphicFramePr>
        <p:xfrm>
          <a:off x="4419600" y="1981200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7" name="Rectangle 50"/>
          <p:cNvSpPr>
            <a:spLocks noChangeArrowheads="1"/>
          </p:cNvSpPr>
          <p:nvPr/>
        </p:nvSpPr>
        <p:spPr bwMode="auto">
          <a:xfrm>
            <a:off x="4495800" y="4343400"/>
            <a:ext cx="4648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 b="0" u="sng" dirty="0" smtClean="0">
                <a:solidFill>
                  <a:srgbClr val="FF0000"/>
                </a:solidFill>
                <a:cs typeface="ＭＳ Ｐゴシック" charset="0"/>
              </a:rPr>
              <a:t>Sparse matrix:</a:t>
            </a:r>
            <a:r>
              <a:rPr lang="en-US" sz="2400" b="0" dirty="0" smtClean="0">
                <a:solidFill>
                  <a:srgbClr val="FF0000"/>
                </a:solidFill>
                <a:cs typeface="ＭＳ Ｐゴシック" charset="0"/>
              </a:rPr>
              <a:t> </a:t>
            </a:r>
            <a:endParaRPr lang="en-US" sz="2400" b="0" dirty="0">
              <a:solidFill>
                <a:srgbClr val="FF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b="0" dirty="0">
              <a:solidFill>
                <a:srgbClr val="FF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b="0" dirty="0">
                <a:solidFill>
                  <a:srgbClr val="000000"/>
                </a:solidFill>
                <a:cs typeface="ＭＳ Ｐゴシック" charset="0"/>
              </a:rPr>
              <a:t>compressed row storage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900" b="0" dirty="0">
              <a:solidFill>
                <a:srgbClr val="000000"/>
              </a:solidFill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b="0" dirty="0">
                <a:solidFill>
                  <a:srgbClr val="000000"/>
                </a:solidFill>
                <a:cs typeface="ＭＳ Ｐゴシック" charset="0"/>
              </a:rPr>
              <a:t>about (2*</a:t>
            </a:r>
            <a:r>
              <a:rPr lang="en-US" b="0" dirty="0" err="1">
                <a:solidFill>
                  <a:srgbClr val="000000"/>
                </a:solidFill>
                <a:cs typeface="ＭＳ Ｐゴシック" charset="0"/>
              </a:rPr>
              <a:t>nzs</a:t>
            </a:r>
            <a:r>
              <a:rPr lang="en-US" b="0" dirty="0">
                <a:solidFill>
                  <a:srgbClr val="000000"/>
                </a:solidFill>
                <a:cs typeface="ＭＳ Ｐゴシック" charset="0"/>
              </a:rPr>
              <a:t> + </a:t>
            </a:r>
            <a:r>
              <a:rPr lang="en-US" b="0" dirty="0" err="1">
                <a:solidFill>
                  <a:srgbClr val="000000"/>
                </a:solidFill>
                <a:cs typeface="ＭＳ Ｐゴシック" charset="0"/>
              </a:rPr>
              <a:t>nrows</a:t>
            </a:r>
            <a:r>
              <a:rPr lang="en-US" b="0" dirty="0">
                <a:solidFill>
                  <a:srgbClr val="000000"/>
                </a:solidFill>
                <a:cs typeface="ＭＳ Ｐゴシック" charset="0"/>
              </a:rPr>
              <a:t>) memory</a:t>
            </a:r>
          </a:p>
        </p:txBody>
      </p:sp>
      <p:graphicFrame>
        <p:nvGraphicFramePr>
          <p:cNvPr id="437299" name="Group 51"/>
          <p:cNvGraphicFramePr>
            <a:graphicFrameLocks noGrp="1"/>
          </p:cNvGraphicFramePr>
          <p:nvPr/>
        </p:nvGraphicFramePr>
        <p:xfrm>
          <a:off x="4419600" y="3263900"/>
          <a:ext cx="23368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70" name="Line 63"/>
          <p:cNvSpPr>
            <a:spLocks noChangeShapeType="1"/>
          </p:cNvSpPr>
          <p:nvPr/>
        </p:nvSpPr>
        <p:spPr bwMode="auto">
          <a:xfrm flipV="1">
            <a:off x="4694238" y="2590800"/>
            <a:ext cx="68262" cy="10064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7471" name="Line 64"/>
          <p:cNvSpPr>
            <a:spLocks noChangeShapeType="1"/>
          </p:cNvSpPr>
          <p:nvPr/>
        </p:nvSpPr>
        <p:spPr bwMode="auto">
          <a:xfrm flipV="1">
            <a:off x="5294313" y="2605088"/>
            <a:ext cx="563562" cy="9921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7472" name="Line 65"/>
          <p:cNvSpPr>
            <a:spLocks noChangeShapeType="1"/>
          </p:cNvSpPr>
          <p:nvPr/>
        </p:nvSpPr>
        <p:spPr bwMode="auto">
          <a:xfrm flipV="1">
            <a:off x="5884863" y="2644775"/>
            <a:ext cx="606425" cy="9525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7473" name="Line 66"/>
          <p:cNvSpPr>
            <a:spLocks noChangeShapeType="1"/>
          </p:cNvSpPr>
          <p:nvPr/>
        </p:nvSpPr>
        <p:spPr bwMode="auto">
          <a:xfrm flipV="1">
            <a:off x="6465888" y="2647950"/>
            <a:ext cx="1244600" cy="939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70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reeform 2"/>
          <p:cNvSpPr>
            <a:spLocks/>
          </p:cNvSpPr>
          <p:nvPr/>
        </p:nvSpPr>
        <p:spPr bwMode="auto">
          <a:xfrm>
            <a:off x="1543050" y="1908175"/>
            <a:ext cx="2297113" cy="10414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8434" name="Freeform 3"/>
          <p:cNvSpPr>
            <a:spLocks/>
          </p:cNvSpPr>
          <p:nvPr/>
        </p:nvSpPr>
        <p:spPr bwMode="auto">
          <a:xfrm>
            <a:off x="1543050" y="2949575"/>
            <a:ext cx="2297113" cy="1039813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8435" name="Freeform 4"/>
          <p:cNvSpPr>
            <a:spLocks/>
          </p:cNvSpPr>
          <p:nvPr/>
        </p:nvSpPr>
        <p:spPr bwMode="auto">
          <a:xfrm>
            <a:off x="1543050" y="3989388"/>
            <a:ext cx="2297113" cy="1039812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8436" name="Freeform 5"/>
          <p:cNvSpPr>
            <a:spLocks/>
          </p:cNvSpPr>
          <p:nvPr/>
        </p:nvSpPr>
        <p:spPr bwMode="auto">
          <a:xfrm>
            <a:off x="1543050" y="5029200"/>
            <a:ext cx="2297113" cy="1039813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2501900" y="2206625"/>
            <a:ext cx="366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 b="0">
                <a:solidFill>
                  <a:srgbClr val="000000"/>
                </a:solidFill>
                <a:latin typeface="Chalkboard" charset="0"/>
              </a:rPr>
              <a:t>P</a:t>
            </a:r>
            <a:r>
              <a:rPr lang="en-US" sz="3200" b="0" baseline="-33000">
                <a:solidFill>
                  <a:srgbClr val="000000"/>
                </a:solidFill>
                <a:latin typeface="Chalkboard" charset="0"/>
              </a:rPr>
              <a:t>0</a:t>
            </a:r>
          </a:p>
        </p:txBody>
      </p:sp>
      <p:sp>
        <p:nvSpPr>
          <p:cNvPr id="18438" name="Freeform 7"/>
          <p:cNvSpPr>
            <a:spLocks/>
          </p:cNvSpPr>
          <p:nvPr/>
        </p:nvSpPr>
        <p:spPr bwMode="auto">
          <a:xfrm>
            <a:off x="4983163" y="1520825"/>
            <a:ext cx="1978025" cy="18288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2493963" y="3189288"/>
            <a:ext cx="31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 b="0">
                <a:solidFill>
                  <a:srgbClr val="000000"/>
                </a:solidFill>
                <a:latin typeface="Chalkboard" charset="0"/>
              </a:rPr>
              <a:t>P</a:t>
            </a:r>
            <a:r>
              <a:rPr lang="en-US" sz="3200" b="0" baseline="-33000">
                <a:solidFill>
                  <a:srgbClr val="000000"/>
                </a:solidFill>
                <a:latin typeface="Chalkboard" charset="0"/>
              </a:rPr>
              <a:t>1</a:t>
            </a: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2479675" y="4229100"/>
            <a:ext cx="366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 b="0">
                <a:solidFill>
                  <a:srgbClr val="000000"/>
                </a:solidFill>
                <a:latin typeface="Chalkboard" charset="0"/>
              </a:rPr>
              <a:t>P</a:t>
            </a:r>
            <a:r>
              <a:rPr lang="en-US" sz="3200" b="0" baseline="-33000">
                <a:solidFill>
                  <a:srgbClr val="000000"/>
                </a:solidFill>
                <a:latin typeface="Chalkboard" charset="0"/>
              </a:rPr>
              <a:t>2</a:t>
            </a: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2498725" y="5268913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 b="0">
                <a:solidFill>
                  <a:srgbClr val="000000"/>
                </a:solidFill>
                <a:latin typeface="Chalkboard" charset="0"/>
              </a:rPr>
              <a:t>P</a:t>
            </a:r>
            <a:r>
              <a:rPr lang="en-US" sz="3200" b="0" baseline="-33000">
                <a:solidFill>
                  <a:srgbClr val="000000"/>
                </a:solidFill>
                <a:latin typeface="Chalkboard" charset="0"/>
              </a:rPr>
              <a:t>n</a:t>
            </a:r>
          </a:p>
        </p:txBody>
      </p:sp>
      <p:pic>
        <p:nvPicPr>
          <p:cNvPr id="1844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238" y="1714500"/>
            <a:ext cx="184785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4429125" y="4016375"/>
            <a:ext cx="4279900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0">
                <a:solidFill>
                  <a:srgbClr val="000000"/>
                </a:solidFill>
                <a:latin typeface="Arial" charset="0"/>
              </a:rPr>
              <a:t>Each processor stores:</a:t>
            </a:r>
          </a:p>
          <a:p>
            <a:pPr eaLnBrk="1" hangingPunct="1"/>
            <a:endParaRPr lang="en-US" sz="800" b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2400" b="0">
                <a:solidFill>
                  <a:srgbClr val="000000"/>
                </a:solidFill>
                <a:latin typeface="Arial" charset="0"/>
              </a:rPr>
              <a:t>  # of local nonzeros</a:t>
            </a:r>
          </a:p>
          <a:p>
            <a:pPr eaLnBrk="1" hangingPunct="1">
              <a:buFontTx/>
              <a:buChar char="•"/>
            </a:pPr>
            <a:r>
              <a:rPr lang="en-US" sz="2400" b="0">
                <a:solidFill>
                  <a:srgbClr val="000000"/>
                </a:solidFill>
                <a:latin typeface="Arial" charset="0"/>
              </a:rPr>
              <a:t>  range of local rows</a:t>
            </a:r>
          </a:p>
          <a:p>
            <a:pPr eaLnBrk="1" hangingPunct="1">
              <a:buFontTx/>
              <a:buChar char="•"/>
            </a:pPr>
            <a:r>
              <a:rPr lang="en-US" sz="2400" b="0">
                <a:solidFill>
                  <a:srgbClr val="000000"/>
                </a:solidFill>
                <a:latin typeface="Arial" charset="0"/>
              </a:rPr>
              <a:t>  nonzeros in CSR form</a:t>
            </a:r>
          </a:p>
        </p:txBody>
      </p:sp>
      <p:sp>
        <p:nvSpPr>
          <p:cNvPr id="438285" name="Rectangle 13"/>
          <p:cNvSpPr>
            <a:spLocks noGrp="1" noChangeArrowheads="1"/>
          </p:cNvSpPr>
          <p:nvPr>
            <p:ph type="title"/>
          </p:nvPr>
        </p:nvSpPr>
        <p:spPr>
          <a:xfrm>
            <a:off x="238125" y="238125"/>
            <a:ext cx="8534400" cy="576263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Distributed-memory sparse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matrix data structure</a:t>
            </a:r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 flipV="1">
            <a:off x="3581400" y="2438400"/>
            <a:ext cx="13716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534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0A59779-7BFD-8542-BB4D-06659CE3AA6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024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 Model Problem: Sharks and Fish</a:t>
            </a:r>
          </a:p>
        </p:txBody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372100"/>
          </a:xfrm>
        </p:spPr>
        <p:txBody>
          <a:bodyPr/>
          <a:lstStyle/>
          <a:p>
            <a:r>
              <a:rPr lang="en-US" sz="2800">
                <a:latin typeface="Arial" charset="0"/>
              </a:rPr>
              <a:t>Illustration of parallel programming</a:t>
            </a:r>
          </a:p>
          <a:p>
            <a:pPr lvl="1"/>
            <a:r>
              <a:rPr lang="en-US" sz="2400">
                <a:latin typeface="Arial" charset="0"/>
              </a:rPr>
              <a:t>Original version: WATOR, proposed by Geoffrey Fox</a:t>
            </a:r>
          </a:p>
          <a:p>
            <a:pPr lvl="1"/>
            <a:r>
              <a:rPr lang="en-US" sz="2400">
                <a:latin typeface="Arial" charset="0"/>
              </a:rPr>
              <a:t>Sharks and fish living in a 2D toroidal ocean</a:t>
            </a:r>
          </a:p>
          <a:p>
            <a:pPr lvl="1"/>
            <a:endParaRPr lang="en-US" sz="9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Several variations to show different physical phenomena</a:t>
            </a:r>
          </a:p>
          <a:p>
            <a:endParaRPr lang="en-US" sz="9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Basic idea: sharks and fish living in an ocean</a:t>
            </a:r>
          </a:p>
          <a:p>
            <a:pPr lvl="1"/>
            <a:r>
              <a:rPr lang="en-US" sz="2400">
                <a:latin typeface="Arial" charset="0"/>
              </a:rPr>
              <a:t>rules for movement</a:t>
            </a:r>
          </a:p>
          <a:p>
            <a:pPr lvl="1"/>
            <a:r>
              <a:rPr lang="en-US" sz="2400">
                <a:latin typeface="Arial" charset="0"/>
              </a:rPr>
              <a:t>breeding, eating, and death</a:t>
            </a:r>
          </a:p>
          <a:p>
            <a:pPr lvl="1"/>
            <a:r>
              <a:rPr lang="en-US" sz="2400">
                <a:latin typeface="Arial" charset="0"/>
              </a:rPr>
              <a:t>forces in the ocean</a:t>
            </a:r>
          </a:p>
          <a:p>
            <a:pPr lvl="1"/>
            <a:r>
              <a:rPr lang="en-US" sz="2400">
                <a:latin typeface="Arial" charset="0"/>
              </a:rPr>
              <a:t>forces between sea creatures</a:t>
            </a:r>
          </a:p>
          <a:p>
            <a:endParaRPr lang="en-US" sz="9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See link on course home page for details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Vector and matrix primitives for CG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DAXPY:  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v =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α*v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+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β*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w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>
                <a:latin typeface="Arial" charset="0"/>
              </a:rPr>
              <a:t>vectors v, w; </a:t>
            </a:r>
            <a:r>
              <a:rPr lang="en-US" dirty="0" smtClean="0">
                <a:latin typeface="Arial" charset="0"/>
              </a:rPr>
              <a:t>scalars α, β)</a:t>
            </a:r>
            <a:endParaRPr lang="en-US" sz="1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rgbClr val="FF0000"/>
                </a:solidFill>
                <a:latin typeface="Arial" charset="0"/>
              </a:rPr>
              <a:t>Broadcast </a:t>
            </a:r>
            <a:r>
              <a:rPr lang="en-US" sz="2200" dirty="0">
                <a:latin typeface="Arial" charset="0"/>
              </a:rPr>
              <a:t> the </a:t>
            </a:r>
            <a:r>
              <a:rPr lang="en-US" sz="2200" dirty="0" smtClean="0">
                <a:latin typeface="Arial" charset="0"/>
              </a:rPr>
              <a:t>scalars </a:t>
            </a:r>
            <a:r>
              <a:rPr lang="el-GR" sz="2200" dirty="0" smtClean="0">
                <a:latin typeface="Arial" charset="0"/>
              </a:rPr>
              <a:t>α</a:t>
            </a:r>
            <a:r>
              <a:rPr lang="en-US" sz="2200" dirty="0" smtClean="0">
                <a:latin typeface="Arial" charset="0"/>
              </a:rPr>
              <a:t> and </a:t>
            </a:r>
            <a:r>
              <a:rPr lang="en-US" sz="2200" dirty="0">
                <a:latin typeface="Arial" charset="0"/>
              </a:rPr>
              <a:t>β</a:t>
            </a:r>
            <a:r>
              <a:rPr lang="en-US" sz="2200" dirty="0" smtClean="0">
                <a:latin typeface="Arial" charset="0"/>
              </a:rPr>
              <a:t>, </a:t>
            </a:r>
            <a:r>
              <a:rPr lang="en-US" sz="2200" dirty="0">
                <a:latin typeface="Arial" charset="0"/>
              </a:rPr>
              <a:t>then independent  *  and  +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solidFill>
                  <a:schemeClr val="hlink"/>
                </a:solidFill>
                <a:latin typeface="Arial" charset="0"/>
              </a:rPr>
              <a:t>comm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volume = 2p, span = log n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DDOT</a:t>
            </a:r>
            <a:r>
              <a:rPr lang="en-US" sz="32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α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sz="2800" b="1" baseline="30000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*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w  = </a:t>
            </a:r>
            <a:r>
              <a:rPr lang="en-US" sz="3200" dirty="0" err="1" smtClean="0">
                <a:solidFill>
                  <a:srgbClr val="FF0000"/>
                </a:solidFill>
                <a:latin typeface="Symbol" charset="0"/>
              </a:rPr>
              <a:t>S</a:t>
            </a:r>
            <a:r>
              <a:rPr lang="en-US" sz="2800" baseline="-25000" dirty="0" err="1" smtClean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v[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]*w[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dirty="0">
                <a:latin typeface="Arial" charset="0"/>
              </a:rPr>
              <a:t>(vectors v, w; scalar </a:t>
            </a:r>
            <a:r>
              <a:rPr lang="en-US" dirty="0" smtClean="0">
                <a:latin typeface="Arial" charset="0"/>
              </a:rPr>
              <a:t>α)</a:t>
            </a: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Independent  *,  then 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+  </a:t>
            </a:r>
            <a:r>
              <a:rPr lang="en-US" sz="2200" dirty="0" smtClean="0">
                <a:solidFill>
                  <a:srgbClr val="FF0000"/>
                </a:solidFill>
                <a:latin typeface="Arial" charset="0"/>
              </a:rPr>
              <a:t>reduction</a:t>
            </a:r>
            <a:endParaRPr lang="en-US" sz="2200" dirty="0" smtClean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solidFill>
                  <a:schemeClr val="hlink"/>
                </a:solidFill>
                <a:latin typeface="Arial" charset="0"/>
              </a:rPr>
              <a:t>comm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volume = p, span = log n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err="1">
                <a:solidFill>
                  <a:schemeClr val="hlink"/>
                </a:solidFill>
                <a:latin typeface="Arial" charset="0"/>
              </a:rPr>
              <a:t>Matvec</a:t>
            </a: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v = A*w     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       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matrix A, vectors v, w)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The hard part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But all you need is a subroutine to compute v from w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Sometimes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you don</a:t>
            </a:r>
            <a:r>
              <a:rPr lang="ja-JP" altLang="en-US" sz="2200" dirty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t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need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to store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(e.g. temperature problem)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Usually you do need to store A, but it’s </a:t>
            </a:r>
            <a:r>
              <a:rPr lang="en-US" sz="2200" i="1" dirty="0" smtClean="0">
                <a:solidFill>
                  <a:schemeClr val="tx1"/>
                </a:solidFill>
                <a:latin typeface="Arial" charset="0"/>
              </a:rPr>
              <a:t>sparse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...</a:t>
            </a:r>
            <a:endParaRPr lang="en-US" sz="2200" i="1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990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8345487" cy="422275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Parallel Dense Matrix-Vector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Product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88338" cy="4889500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y = A*x, where A is a dense  matrix</a:t>
            </a: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>
                <a:latin typeface="Arial" charset="0"/>
              </a:rPr>
              <a:t>Layout: </a:t>
            </a:r>
          </a:p>
          <a:p>
            <a:pPr lvl="1"/>
            <a:r>
              <a:rPr lang="en-US">
                <a:latin typeface="Arial" charset="0"/>
              </a:rPr>
              <a:t>1D by rows</a:t>
            </a:r>
          </a:p>
          <a:p>
            <a:r>
              <a:rPr lang="en-US">
                <a:latin typeface="Arial" charset="0"/>
              </a:rPr>
              <a:t>Algorithm: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Foreach processor j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Broadcast X(j)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Compute A(p)*x(j)</a:t>
            </a:r>
          </a:p>
          <a:p>
            <a:r>
              <a:rPr lang="en-US">
                <a:latin typeface="Arial" charset="0"/>
              </a:rPr>
              <a:t>A(i) is the n by n/p block row that processor Pi owns</a:t>
            </a:r>
          </a:p>
          <a:p>
            <a:r>
              <a:rPr lang="en-US">
                <a:latin typeface="Arial" charset="0"/>
              </a:rPr>
              <a:t>Algorithm uses the formula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Y(i) = A(i)*X =  </a:t>
            </a:r>
            <a:r>
              <a:rPr lang="en-US" sz="2400" b="1">
                <a:latin typeface="Symbol" charset="0"/>
              </a:rPr>
              <a:t>S</a:t>
            </a:r>
            <a:r>
              <a:rPr lang="en-US" sz="2400" baseline="-25000">
                <a:latin typeface="Arial" charset="0"/>
              </a:rPr>
              <a:t>j</a:t>
            </a:r>
            <a:r>
              <a:rPr lang="en-US">
                <a:latin typeface="Arial" charset="0"/>
              </a:rPr>
              <a:t> A(i)*X(j)</a:t>
            </a:r>
          </a:p>
          <a:p>
            <a:pPr lvl="1"/>
            <a:endParaRPr lang="en-US" sz="1600">
              <a:latin typeface="Arial" charset="0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4876800" y="1898650"/>
            <a:ext cx="2060575" cy="19018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4529138" y="1898650"/>
            <a:ext cx="131762" cy="19018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4884738" y="1628775"/>
            <a:ext cx="2062162" cy="1301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1800" b="0">
              <a:solidFill>
                <a:srgbClr val="CCFFCC"/>
              </a:solidFill>
              <a:cs typeface="ＭＳ Ｐゴシック" charset="0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7112000" y="1520825"/>
            <a:ext cx="334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4098925" y="2341563"/>
            <a:ext cx="334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 flipH="1">
            <a:off x="4529138" y="2392363"/>
            <a:ext cx="2422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>
            <a:off x="4506913" y="2921000"/>
            <a:ext cx="2422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 flipH="1">
            <a:off x="4522788" y="3357563"/>
            <a:ext cx="2422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2539" name="Text Box 12"/>
          <p:cNvSpPr txBox="1">
            <a:spLocks noChangeArrowheads="1"/>
          </p:cNvSpPr>
          <p:nvPr/>
        </p:nvSpPr>
        <p:spPr bwMode="auto">
          <a:xfrm>
            <a:off x="7034213" y="1935163"/>
            <a:ext cx="4635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80000"/>
              </a:spcBef>
            </a:pPr>
            <a:r>
              <a:rPr lang="en-US" sz="1800" b="0">
                <a:solidFill>
                  <a:srgbClr val="000000"/>
                </a:solidFill>
                <a:latin typeface="Arial" charset="0"/>
              </a:rPr>
              <a:t>P0</a:t>
            </a:r>
          </a:p>
          <a:p>
            <a:pPr>
              <a:spcBef>
                <a:spcPct val="80000"/>
              </a:spcBef>
            </a:pPr>
            <a:r>
              <a:rPr lang="en-US" sz="1800" b="0">
                <a:solidFill>
                  <a:srgbClr val="000000"/>
                </a:solidFill>
                <a:latin typeface="Arial" charset="0"/>
              </a:rPr>
              <a:t>P1</a:t>
            </a:r>
          </a:p>
          <a:p>
            <a:pPr>
              <a:spcBef>
                <a:spcPct val="80000"/>
              </a:spcBef>
            </a:pPr>
            <a:r>
              <a:rPr lang="en-US" sz="1800" b="0">
                <a:solidFill>
                  <a:srgbClr val="000000"/>
                </a:solidFill>
                <a:latin typeface="Arial" charset="0"/>
              </a:rPr>
              <a:t>P2</a:t>
            </a:r>
          </a:p>
          <a:p>
            <a:pPr>
              <a:spcBef>
                <a:spcPct val="80000"/>
              </a:spcBef>
            </a:pPr>
            <a:r>
              <a:rPr lang="en-US" sz="1800" b="0">
                <a:solidFill>
                  <a:srgbClr val="000000"/>
                </a:solidFill>
                <a:latin typeface="Arial" charset="0"/>
              </a:rPr>
              <a:t>P3</a:t>
            </a:r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>
            <a:off x="5340350" y="1628775"/>
            <a:ext cx="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>
            <a:off x="5903913" y="1628775"/>
            <a:ext cx="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>
            <a:off x="6435725" y="1628775"/>
            <a:ext cx="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0">
              <a:solidFill>
                <a:srgbClr val="000000"/>
              </a:solidFill>
              <a:latin typeface="System VT Special" charset="0"/>
              <a:cs typeface="ＭＳ Ｐゴシック" charset="0"/>
            </a:endParaRPr>
          </a:p>
        </p:txBody>
      </p: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4876800" y="1262063"/>
            <a:ext cx="2149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80000"/>
              </a:spcBef>
            </a:pPr>
            <a:r>
              <a:rPr lang="en-US" sz="1800" b="0">
                <a:solidFill>
                  <a:srgbClr val="000000"/>
                </a:solidFill>
                <a:latin typeface="Arial" charset="0"/>
              </a:rPr>
              <a:t>P0   P1    P2     P3</a:t>
            </a:r>
          </a:p>
        </p:txBody>
      </p:sp>
    </p:spTree>
    <p:extLst>
      <p:ext uri="{BB962C8B-B14F-4D97-AF65-F5344CB8AC3E}">
        <p14:creationId xmlns:p14="http://schemas.microsoft.com/office/powerpoint/2010/main" val="5696229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5257800"/>
          </a:xfrm>
        </p:spPr>
        <p:txBody>
          <a:bodyPr/>
          <a:lstStyle/>
          <a:p>
            <a:r>
              <a:rPr lang="en-US">
                <a:latin typeface="Arial" charset="0"/>
              </a:rPr>
              <a:t>Lay out matrix and vectors by rows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y(i) = sum(A(i,j)*x(j))</a:t>
            </a: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Only compute terms with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A(i,j) ≠ 0</a:t>
            </a:r>
          </a:p>
          <a:p>
            <a:pPr lvl="1"/>
            <a:endParaRPr lang="en-US" sz="1000">
              <a:solidFill>
                <a:schemeClr val="hlink"/>
              </a:solidFill>
              <a:latin typeface="Arial" charset="0"/>
            </a:endParaRPr>
          </a:p>
          <a:p>
            <a:r>
              <a:rPr lang="en-US" u="sng">
                <a:latin typeface="Arial" charset="0"/>
              </a:rPr>
              <a:t>Algorithm</a:t>
            </a:r>
          </a:p>
          <a:p>
            <a:pPr lvl="1">
              <a:buFontTx/>
              <a:buNone/>
            </a:pPr>
            <a:r>
              <a:rPr lang="en-US" sz="2000">
                <a:latin typeface="Arial" charset="0"/>
              </a:rPr>
              <a:t>Each processor i:</a:t>
            </a:r>
          </a:p>
          <a:p>
            <a:pPr lvl="1">
              <a:buFontTx/>
              <a:buNone/>
            </a:pPr>
            <a:r>
              <a:rPr lang="en-US" sz="2000">
                <a:latin typeface="Arial" charset="0"/>
              </a:rPr>
              <a:t>   Broadcast x(i)</a:t>
            </a:r>
          </a:p>
          <a:p>
            <a:pPr lvl="1">
              <a:buFontTx/>
              <a:buNone/>
            </a:pPr>
            <a:r>
              <a:rPr lang="en-US" sz="2000">
                <a:latin typeface="Arial" charset="0"/>
              </a:rPr>
              <a:t>   Compute y(i) = A(i,:)*x</a:t>
            </a:r>
          </a:p>
          <a:p>
            <a:pPr lvl="1"/>
            <a:endParaRPr lang="en-US" sz="1600">
              <a:latin typeface="Arial" charset="0"/>
            </a:endParaRPr>
          </a:p>
          <a:p>
            <a:r>
              <a:rPr lang="en-US" u="sng">
                <a:latin typeface="Arial" charset="0"/>
              </a:rPr>
              <a:t>Optimizations</a:t>
            </a:r>
            <a:endParaRPr lang="en-US">
              <a:latin typeface="Arial" charset="0"/>
            </a:endParaRPr>
          </a:p>
          <a:p>
            <a:pPr lvl="1"/>
            <a:r>
              <a:rPr lang="en-US" sz="2000">
                <a:latin typeface="Arial" charset="0"/>
              </a:rPr>
              <a:t>Only send each proc the parts of x it needs, to reduce comm </a:t>
            </a:r>
          </a:p>
          <a:p>
            <a:pPr lvl="1"/>
            <a:r>
              <a:rPr lang="en-US" sz="2000">
                <a:latin typeface="Arial" charset="0"/>
              </a:rPr>
              <a:t>Reorder matrix for better locality by graph partitioning</a:t>
            </a:r>
          </a:p>
          <a:p>
            <a:pPr lvl="1"/>
            <a:r>
              <a:rPr lang="en-US" sz="2000">
                <a:latin typeface="Arial" charset="0"/>
              </a:rPr>
              <a:t>Worry about balancing number of nonzeros / processor, 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		if rows have very different nonzero counts</a:t>
            </a:r>
          </a:p>
        </p:txBody>
      </p:sp>
      <p:grpSp>
        <p:nvGrpSpPr>
          <p:cNvPr id="23554" name="Group 3"/>
          <p:cNvGrpSpPr>
            <a:grpSpLocks/>
          </p:cNvGrpSpPr>
          <p:nvPr/>
        </p:nvGrpSpPr>
        <p:grpSpPr bwMode="auto">
          <a:xfrm>
            <a:off x="5410200" y="2057400"/>
            <a:ext cx="3398838" cy="2538413"/>
            <a:chOff x="2582" y="795"/>
            <a:chExt cx="2141" cy="1599"/>
          </a:xfrm>
        </p:grpSpPr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3072" y="1196"/>
              <a:ext cx="1298" cy="119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2853" y="1196"/>
              <a:ext cx="83" cy="119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077" y="1026"/>
              <a:ext cx="1299" cy="8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800" b="0">
                <a:solidFill>
                  <a:srgbClr val="CCFFCC"/>
                </a:solidFill>
                <a:cs typeface="ＭＳ Ｐゴシック" charset="0"/>
              </a:endParaRPr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4464" y="912"/>
              <a:ext cx="2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b="0">
                  <a:solidFill>
                    <a:srgbClr val="00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2582" y="1475"/>
              <a:ext cx="2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b="0">
                  <a:solidFill>
                    <a:srgbClr val="000000"/>
                  </a:solidFill>
                  <a:latin typeface="Arial" charset="0"/>
                </a:rPr>
                <a:t>y</a:t>
              </a:r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 flipH="1">
              <a:off x="2853" y="1507"/>
              <a:ext cx="15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 flipH="1">
              <a:off x="2839" y="1840"/>
              <a:ext cx="15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 flipH="1">
              <a:off x="2849" y="2115"/>
              <a:ext cx="15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4431" y="1219"/>
              <a:ext cx="292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80000"/>
                </a:spcBef>
              </a:pPr>
              <a:r>
                <a:rPr lang="en-US" sz="1800" b="0">
                  <a:solidFill>
                    <a:srgbClr val="000000"/>
                  </a:solidFill>
                  <a:latin typeface="Arial" charset="0"/>
                </a:rPr>
                <a:t>P0</a:t>
              </a:r>
            </a:p>
            <a:p>
              <a:pPr>
                <a:spcBef>
                  <a:spcPct val="80000"/>
                </a:spcBef>
              </a:pPr>
              <a:r>
                <a:rPr lang="en-US" sz="1800" b="0">
                  <a:solidFill>
                    <a:srgbClr val="000000"/>
                  </a:solidFill>
                  <a:latin typeface="Arial" charset="0"/>
                </a:rPr>
                <a:t>P1</a:t>
              </a:r>
            </a:p>
            <a:p>
              <a:pPr>
                <a:spcBef>
                  <a:spcPct val="80000"/>
                </a:spcBef>
              </a:pPr>
              <a:r>
                <a:rPr lang="en-US" sz="1800" b="0">
                  <a:solidFill>
                    <a:srgbClr val="000000"/>
                  </a:solidFill>
                  <a:latin typeface="Arial" charset="0"/>
                </a:rPr>
                <a:t>P2</a:t>
              </a:r>
            </a:p>
            <a:p>
              <a:pPr>
                <a:spcBef>
                  <a:spcPct val="80000"/>
                </a:spcBef>
              </a:pPr>
              <a:r>
                <a:rPr lang="en-US" sz="1800" b="0">
                  <a:solidFill>
                    <a:srgbClr val="000000"/>
                  </a:solidFill>
                  <a:latin typeface="Arial" charset="0"/>
                </a:rPr>
                <a:t>P3</a:t>
              </a:r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3364" y="1026"/>
              <a:ext cx="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3719" y="1026"/>
              <a:ext cx="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4054" y="1026"/>
              <a:ext cx="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23568" name="Text Box 16"/>
            <p:cNvSpPr txBox="1">
              <a:spLocks noChangeArrowheads="1"/>
            </p:cNvSpPr>
            <p:nvPr/>
          </p:nvSpPr>
          <p:spPr bwMode="auto">
            <a:xfrm>
              <a:off x="3072" y="795"/>
              <a:ext cx="1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80000"/>
                </a:spcBef>
              </a:pPr>
              <a:r>
                <a:rPr lang="en-US" sz="1800" b="0">
                  <a:solidFill>
                    <a:srgbClr val="000000"/>
                  </a:solidFill>
                  <a:latin typeface="Arial" charset="0"/>
                </a:rPr>
                <a:t>P0   P1    P2     P3</a:t>
              </a:r>
            </a:p>
          </p:txBody>
        </p:sp>
      </p:grpSp>
      <p:sp>
        <p:nvSpPr>
          <p:cNvPr id="447505" name="Rectangle 17"/>
          <p:cNvSpPr>
            <a:spLocks noChangeArrowheads="1"/>
          </p:cNvSpPr>
          <p:nvPr/>
        </p:nvSpPr>
        <p:spPr bwMode="auto">
          <a:xfrm>
            <a:off x="381000" y="277813"/>
            <a:ext cx="8510588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/>
          <a:lstStyle/>
          <a:p>
            <a:pPr>
              <a:defRPr/>
            </a:pPr>
            <a:r>
              <a:rPr lang="en-US" sz="2800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ＭＳ Ｐゴシック" charset="0"/>
              </a:rPr>
              <a:t>Parallel sparse matrix-vector product</a:t>
            </a:r>
          </a:p>
        </p:txBody>
      </p:sp>
    </p:spTree>
    <p:extLst>
      <p:ext uri="{BB962C8B-B14F-4D97-AF65-F5344CB8AC3E}">
        <p14:creationId xmlns:p14="http://schemas.microsoft.com/office/powerpoint/2010/main" val="3896144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319088"/>
            <a:ext cx="6657975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Sparse Matrix-Vector Multiplication</a:t>
            </a:r>
          </a:p>
        </p:txBody>
      </p:sp>
      <p:pic>
        <p:nvPicPr>
          <p:cNvPr id="21507" name="Picture 3" descr="PartitionMatrixSy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25563"/>
            <a:ext cx="8001000" cy="433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043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964487" cy="435504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Graph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partitioning (topic of later lecture)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882900"/>
          </a:xfrm>
        </p:spPr>
        <p:txBody>
          <a:bodyPr/>
          <a:lstStyle/>
          <a:p>
            <a:endParaRPr lang="en-US" sz="2000" dirty="0">
              <a:solidFill>
                <a:schemeClr val="accent1"/>
              </a:solidFill>
              <a:latin typeface="Arial" charset="0"/>
            </a:endParaRPr>
          </a:p>
          <a:p>
            <a:r>
              <a:rPr lang="en-US" dirty="0">
                <a:latin typeface="Arial" charset="0"/>
              </a:rPr>
              <a:t>Assigns </a:t>
            </a:r>
            <a:r>
              <a:rPr lang="en-US" dirty="0" err="1">
                <a:latin typeface="Arial" charset="0"/>
              </a:rPr>
              <a:t>subgraphs</a:t>
            </a:r>
            <a:r>
              <a:rPr lang="en-US" dirty="0">
                <a:latin typeface="Arial" charset="0"/>
              </a:rPr>
              <a:t> to processors</a:t>
            </a:r>
          </a:p>
          <a:p>
            <a:r>
              <a:rPr lang="en-US" dirty="0">
                <a:latin typeface="Arial" charset="0"/>
              </a:rPr>
              <a:t>Determines parallelism and locality.</a:t>
            </a:r>
          </a:p>
          <a:p>
            <a:r>
              <a:rPr lang="en-US" dirty="0">
                <a:latin typeface="Arial" charset="0"/>
              </a:rPr>
              <a:t>Tries to make </a:t>
            </a:r>
            <a:r>
              <a:rPr lang="en-US" dirty="0" err="1">
                <a:latin typeface="Arial" charset="0"/>
              </a:rPr>
              <a:t>subgraphs</a:t>
            </a:r>
            <a:r>
              <a:rPr lang="en-US" dirty="0">
                <a:latin typeface="Arial" charset="0"/>
              </a:rPr>
              <a:t> all same size (load balance)</a:t>
            </a:r>
          </a:p>
          <a:p>
            <a:r>
              <a:rPr lang="en-US" dirty="0">
                <a:latin typeface="Arial" charset="0"/>
              </a:rPr>
              <a:t>Tries to minimize edge crossings (communication).</a:t>
            </a:r>
          </a:p>
          <a:p>
            <a:r>
              <a:rPr lang="en-US" dirty="0">
                <a:latin typeface="Arial" charset="0"/>
              </a:rPr>
              <a:t>Exact minimization is NP-complete</a:t>
            </a:r>
            <a:r>
              <a:rPr lang="en-US" dirty="0" smtClean="0">
                <a:latin typeface="Arial" charset="0"/>
              </a:rPr>
              <a:t>.</a:t>
            </a:r>
          </a:p>
          <a:p>
            <a:r>
              <a:rPr lang="en-US" dirty="0" smtClean="0">
                <a:latin typeface="Arial" charset="0"/>
              </a:rPr>
              <a:t>See </a:t>
            </a:r>
            <a:r>
              <a:rPr lang="en-US" dirty="0" err="1" smtClean="0">
                <a:latin typeface="Arial" charset="0"/>
              </a:rPr>
              <a:t>Matlab</a:t>
            </a:r>
            <a:r>
              <a:rPr lang="en-US" dirty="0" smtClean="0">
                <a:latin typeface="Arial" charset="0"/>
              </a:rPr>
              <a:t> demo.</a:t>
            </a:r>
            <a:endParaRPr lang="en-US" dirty="0">
              <a:latin typeface="Arial" charset="0"/>
            </a:endParaRP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2057400" y="4175125"/>
            <a:ext cx="4251325" cy="2165350"/>
            <a:chOff x="1238" y="1632"/>
            <a:chExt cx="2678" cy="1364"/>
          </a:xfrm>
        </p:grpSpPr>
        <p:grpSp>
          <p:nvGrpSpPr>
            <p:cNvPr id="26629" name="Group 5"/>
            <p:cNvGrpSpPr>
              <a:grpSpLocks/>
            </p:cNvGrpSpPr>
            <p:nvPr/>
          </p:nvGrpSpPr>
          <p:grpSpPr bwMode="auto">
            <a:xfrm>
              <a:off x="1392" y="1632"/>
              <a:ext cx="768" cy="1104"/>
              <a:chOff x="768" y="1536"/>
              <a:chExt cx="768" cy="1104"/>
            </a:xfrm>
          </p:grpSpPr>
          <p:sp>
            <p:nvSpPr>
              <p:cNvPr id="26654" name="Oval 6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55" name="Oval 7"/>
              <p:cNvSpPr>
                <a:spLocks noChangeArrowheads="1"/>
              </p:cNvSpPr>
              <p:nvPr/>
            </p:nvSpPr>
            <p:spPr bwMode="auto">
              <a:xfrm>
                <a:off x="1296" y="1584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56" name="Oval 8"/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57" name="Oval 9"/>
              <p:cNvSpPr>
                <a:spLocks noChangeArrowheads="1"/>
              </p:cNvSpPr>
              <p:nvPr/>
            </p:nvSpPr>
            <p:spPr bwMode="auto">
              <a:xfrm>
                <a:off x="1296" y="1872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58" name="Oval 10"/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59" name="Oval 11"/>
              <p:cNvSpPr>
                <a:spLocks noChangeArrowheads="1"/>
              </p:cNvSpPr>
              <p:nvPr/>
            </p:nvSpPr>
            <p:spPr bwMode="auto">
              <a:xfrm>
                <a:off x="1296" y="2160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0" name="Oval 12"/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1" name="Oval 13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2" name="Line 14"/>
              <p:cNvSpPr>
                <a:spLocks noChangeShapeType="1"/>
              </p:cNvSpPr>
              <p:nvPr/>
            </p:nvSpPr>
            <p:spPr bwMode="auto">
              <a:xfrm>
                <a:off x="1008" y="168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3" name="Line 15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4" name="Line 16"/>
              <p:cNvSpPr>
                <a:spLocks noChangeShapeType="1"/>
              </p:cNvSpPr>
              <p:nvPr/>
            </p:nvSpPr>
            <p:spPr bwMode="auto">
              <a:xfrm>
                <a:off x="1008" y="225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5" name="Line 17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6" name="Line 18"/>
              <p:cNvSpPr>
                <a:spLocks noChangeShapeType="1"/>
              </p:cNvSpPr>
              <p:nvPr/>
            </p:nvSpPr>
            <p:spPr bwMode="auto">
              <a:xfrm>
                <a:off x="1008" y="1680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7" name="Line 19"/>
              <p:cNvSpPr>
                <a:spLocks noChangeShapeType="1"/>
              </p:cNvSpPr>
              <p:nvPr/>
            </p:nvSpPr>
            <p:spPr bwMode="auto">
              <a:xfrm flipV="1">
                <a:off x="1008" y="1680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8" name="Line 20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9" name="Line 21"/>
              <p:cNvSpPr>
                <a:spLocks noChangeShapeType="1"/>
              </p:cNvSpPr>
              <p:nvPr/>
            </p:nvSpPr>
            <p:spPr bwMode="auto">
              <a:xfrm flipV="1">
                <a:off x="1008" y="1968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0" name="Line 22"/>
              <p:cNvSpPr>
                <a:spLocks noChangeShapeType="1"/>
              </p:cNvSpPr>
              <p:nvPr/>
            </p:nvSpPr>
            <p:spPr bwMode="auto">
              <a:xfrm>
                <a:off x="1008" y="2256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1" name="Line 23"/>
              <p:cNvSpPr>
                <a:spLocks noChangeShapeType="1"/>
              </p:cNvSpPr>
              <p:nvPr/>
            </p:nvSpPr>
            <p:spPr bwMode="auto">
              <a:xfrm flipV="1">
                <a:off x="1008" y="2256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2" name="AutoShape 24"/>
              <p:cNvSpPr>
                <a:spLocks noChangeArrowheads="1"/>
              </p:cNvSpPr>
              <p:nvPr/>
            </p:nvSpPr>
            <p:spPr bwMode="auto">
              <a:xfrm>
                <a:off x="768" y="1536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3366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3" name="AutoShape 25"/>
              <p:cNvSpPr>
                <a:spLocks noChangeArrowheads="1"/>
              </p:cNvSpPr>
              <p:nvPr/>
            </p:nvSpPr>
            <p:spPr bwMode="auto">
              <a:xfrm>
                <a:off x="768" y="1824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4" name="AutoShape 26"/>
              <p:cNvSpPr>
                <a:spLocks noChangeArrowheads="1"/>
              </p:cNvSpPr>
              <p:nvPr/>
            </p:nvSpPr>
            <p:spPr bwMode="auto">
              <a:xfrm>
                <a:off x="768" y="2112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FF66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5" name="AutoShape 2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80008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30" name="Oval 28"/>
            <p:cNvSpPr>
              <a:spLocks noChangeArrowheads="1"/>
            </p:cNvSpPr>
            <p:nvPr/>
          </p:nvSpPr>
          <p:spPr bwMode="auto">
            <a:xfrm>
              <a:off x="3072" y="1680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1" name="Oval 29"/>
            <p:cNvSpPr>
              <a:spLocks noChangeArrowheads="1"/>
            </p:cNvSpPr>
            <p:nvPr/>
          </p:nvSpPr>
          <p:spPr bwMode="auto">
            <a:xfrm>
              <a:off x="3504" y="1680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Oval 30"/>
            <p:cNvSpPr>
              <a:spLocks noChangeArrowheads="1"/>
            </p:cNvSpPr>
            <p:nvPr/>
          </p:nvSpPr>
          <p:spPr bwMode="auto">
            <a:xfrm>
              <a:off x="3072" y="1968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3" name="Oval 31"/>
            <p:cNvSpPr>
              <a:spLocks noChangeArrowheads="1"/>
            </p:cNvSpPr>
            <p:nvPr/>
          </p:nvSpPr>
          <p:spPr bwMode="auto">
            <a:xfrm>
              <a:off x="3504" y="1968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Oval 32"/>
            <p:cNvSpPr>
              <a:spLocks noChangeArrowheads="1"/>
            </p:cNvSpPr>
            <p:nvPr/>
          </p:nvSpPr>
          <p:spPr bwMode="auto">
            <a:xfrm>
              <a:off x="3072" y="2256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Oval 33"/>
            <p:cNvSpPr>
              <a:spLocks noChangeArrowheads="1"/>
            </p:cNvSpPr>
            <p:nvPr/>
          </p:nvSpPr>
          <p:spPr bwMode="auto">
            <a:xfrm>
              <a:off x="3504" y="2256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Oval 34"/>
            <p:cNvSpPr>
              <a:spLocks noChangeArrowheads="1"/>
            </p:cNvSpPr>
            <p:nvPr/>
          </p:nvSpPr>
          <p:spPr bwMode="auto">
            <a:xfrm>
              <a:off x="3072" y="2544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Oval 35"/>
            <p:cNvSpPr>
              <a:spLocks noChangeArrowheads="1"/>
            </p:cNvSpPr>
            <p:nvPr/>
          </p:nvSpPr>
          <p:spPr bwMode="auto">
            <a:xfrm>
              <a:off x="3504" y="2544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Line 36"/>
            <p:cNvSpPr>
              <a:spLocks noChangeShapeType="1"/>
            </p:cNvSpPr>
            <p:nvPr/>
          </p:nvSpPr>
          <p:spPr bwMode="auto">
            <a:xfrm>
              <a:off x="3216" y="1776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Line 37"/>
            <p:cNvSpPr>
              <a:spLocks noChangeShapeType="1"/>
            </p:cNvSpPr>
            <p:nvPr/>
          </p:nvSpPr>
          <p:spPr bwMode="auto">
            <a:xfrm>
              <a:off x="3216" y="2064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Line 38"/>
            <p:cNvSpPr>
              <a:spLocks noChangeShapeType="1"/>
            </p:cNvSpPr>
            <p:nvPr/>
          </p:nvSpPr>
          <p:spPr bwMode="auto">
            <a:xfrm>
              <a:off x="3216" y="2352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Line 39"/>
            <p:cNvSpPr>
              <a:spLocks noChangeShapeType="1"/>
            </p:cNvSpPr>
            <p:nvPr/>
          </p:nvSpPr>
          <p:spPr bwMode="auto">
            <a:xfrm>
              <a:off x="3216" y="2640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Line 40"/>
            <p:cNvSpPr>
              <a:spLocks noChangeShapeType="1"/>
            </p:cNvSpPr>
            <p:nvPr/>
          </p:nvSpPr>
          <p:spPr bwMode="auto">
            <a:xfrm>
              <a:off x="3216" y="1776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Line 41"/>
            <p:cNvSpPr>
              <a:spLocks noChangeShapeType="1"/>
            </p:cNvSpPr>
            <p:nvPr/>
          </p:nvSpPr>
          <p:spPr bwMode="auto">
            <a:xfrm flipV="1">
              <a:off x="3216" y="1776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Line 42"/>
            <p:cNvSpPr>
              <a:spLocks noChangeShapeType="1"/>
            </p:cNvSpPr>
            <p:nvPr/>
          </p:nvSpPr>
          <p:spPr bwMode="auto">
            <a:xfrm>
              <a:off x="3216" y="2064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Line 43"/>
            <p:cNvSpPr>
              <a:spLocks noChangeShapeType="1"/>
            </p:cNvSpPr>
            <p:nvPr/>
          </p:nvSpPr>
          <p:spPr bwMode="auto">
            <a:xfrm flipV="1">
              <a:off x="3216" y="2064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Line 44"/>
            <p:cNvSpPr>
              <a:spLocks noChangeShapeType="1"/>
            </p:cNvSpPr>
            <p:nvPr/>
          </p:nvSpPr>
          <p:spPr bwMode="auto">
            <a:xfrm>
              <a:off x="3216" y="2352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Line 45"/>
            <p:cNvSpPr>
              <a:spLocks noChangeShapeType="1"/>
            </p:cNvSpPr>
            <p:nvPr/>
          </p:nvSpPr>
          <p:spPr bwMode="auto">
            <a:xfrm flipV="1">
              <a:off x="3216" y="2352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AutoShape 46"/>
            <p:cNvSpPr>
              <a:spLocks noChangeArrowheads="1"/>
            </p:cNvSpPr>
            <p:nvPr/>
          </p:nvSpPr>
          <p:spPr bwMode="auto">
            <a:xfrm>
              <a:off x="3408" y="1632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3366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AutoShape 47"/>
            <p:cNvSpPr>
              <a:spLocks noChangeArrowheads="1"/>
            </p:cNvSpPr>
            <p:nvPr/>
          </p:nvSpPr>
          <p:spPr bwMode="auto">
            <a:xfrm>
              <a:off x="2976" y="1632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0" name="AutoShape 48"/>
            <p:cNvSpPr>
              <a:spLocks noChangeArrowheads="1"/>
            </p:cNvSpPr>
            <p:nvPr/>
          </p:nvSpPr>
          <p:spPr bwMode="auto">
            <a:xfrm>
              <a:off x="3408" y="2208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1" name="AutoShape 49"/>
            <p:cNvSpPr>
              <a:spLocks noChangeArrowheads="1"/>
            </p:cNvSpPr>
            <p:nvPr/>
          </p:nvSpPr>
          <p:spPr bwMode="auto">
            <a:xfrm>
              <a:off x="2976" y="2208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80008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Text Box 50"/>
            <p:cNvSpPr txBox="1">
              <a:spLocks noChangeArrowheads="1"/>
            </p:cNvSpPr>
            <p:nvPr/>
          </p:nvSpPr>
          <p:spPr bwMode="auto">
            <a:xfrm>
              <a:off x="1238" y="2774"/>
              <a:ext cx="10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>
                  <a:latin typeface="Times New Roman" charset="0"/>
                </a:rPr>
                <a:t>edge crossings = 6</a:t>
              </a:r>
            </a:p>
          </p:txBody>
        </p:sp>
        <p:sp>
          <p:nvSpPr>
            <p:cNvPr id="26653" name="Text Box 51"/>
            <p:cNvSpPr txBox="1">
              <a:spLocks noChangeArrowheads="1"/>
            </p:cNvSpPr>
            <p:nvPr/>
          </p:nvSpPr>
          <p:spPr bwMode="auto">
            <a:xfrm>
              <a:off x="2784" y="2784"/>
              <a:ext cx="11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>
                  <a:latin typeface="Times New Roman" charset="0"/>
                </a:rPr>
                <a:t>edge crossings =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62472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3" y="114300"/>
            <a:ext cx="8120063" cy="51593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>
                <a:latin typeface="Arial" charset="0"/>
              </a:rPr>
              <a:t>Scientific computation and data analysis</a:t>
            </a:r>
            <a:endParaRPr lang="en-US" dirty="0">
              <a:latin typeface="Arial" charset="0"/>
            </a:endParaRPr>
          </a:p>
        </p:txBody>
      </p:sp>
      <p:grpSp>
        <p:nvGrpSpPr>
          <p:cNvPr id="24579" name="Group 32"/>
          <p:cNvGrpSpPr>
            <a:grpSpLocks/>
          </p:cNvGrpSpPr>
          <p:nvPr/>
        </p:nvGrpSpPr>
        <p:grpSpPr bwMode="auto">
          <a:xfrm>
            <a:off x="1179541" y="1471613"/>
            <a:ext cx="3074987" cy="4564062"/>
            <a:chOff x="463826" y="1497496"/>
            <a:chExt cx="3074505" cy="4565374"/>
          </a:xfrm>
        </p:grpSpPr>
        <p:sp>
          <p:nvSpPr>
            <p:cNvPr id="8" name="TextBox 7"/>
            <p:cNvSpPr txBox="1"/>
            <p:nvPr/>
          </p:nvSpPr>
          <p:spPr>
            <a:xfrm>
              <a:off x="995032" y="5267304"/>
              <a:ext cx="1808925" cy="4617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Computers</a:t>
              </a:r>
            </a:p>
          </p:txBody>
        </p:sp>
        <p:grpSp>
          <p:nvGrpSpPr>
            <p:cNvPr id="24590" name="Group 16"/>
            <p:cNvGrpSpPr>
              <a:grpSpLocks/>
            </p:cNvGrpSpPr>
            <p:nvPr/>
          </p:nvGrpSpPr>
          <p:grpSpPr bwMode="auto">
            <a:xfrm>
              <a:off x="463826" y="1497496"/>
              <a:ext cx="3074505" cy="4565374"/>
              <a:chOff x="463826" y="1497496"/>
              <a:chExt cx="3074505" cy="4565374"/>
            </a:xfrm>
          </p:grpSpPr>
          <p:sp>
            <p:nvSpPr>
              <p:cNvPr id="24591" name="Oval 3"/>
              <p:cNvSpPr>
                <a:spLocks noChangeArrowheads="1"/>
              </p:cNvSpPr>
              <p:nvPr/>
            </p:nvSpPr>
            <p:spPr bwMode="auto">
              <a:xfrm>
                <a:off x="463826" y="1497496"/>
                <a:ext cx="3074505" cy="131196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 sz="2800" b="0">
                  <a:solidFill>
                    <a:srgbClr val="000000"/>
                  </a:solidFill>
                  <a:latin typeface="System VT Special" charset="0"/>
                  <a:cs typeface="ＭＳ Ｐゴシック" charset="0"/>
                </a:endParaRPr>
              </a:p>
            </p:txBody>
          </p:sp>
          <p:sp>
            <p:nvSpPr>
              <p:cNvPr id="24592" name="Oval 4"/>
              <p:cNvSpPr>
                <a:spLocks noChangeArrowheads="1"/>
              </p:cNvSpPr>
              <p:nvPr/>
            </p:nvSpPr>
            <p:spPr bwMode="auto">
              <a:xfrm>
                <a:off x="682487" y="4896678"/>
                <a:ext cx="2637183" cy="1166192"/>
              </a:xfrm>
              <a:prstGeom prst="ellipse">
                <a:avLst/>
              </a:prstGeom>
              <a:noFill/>
              <a:ln w="952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 sz="2800" b="0">
                  <a:solidFill>
                    <a:srgbClr val="000000"/>
                  </a:solidFill>
                  <a:latin typeface="System VT Special" charset="0"/>
                  <a:cs typeface="ＭＳ Ｐゴシック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925" y="1695990"/>
                <a:ext cx="2869296" cy="83123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Continuous</a:t>
                </a:r>
                <a:b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</a:br>
                <a: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physical modeling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56954" y="3544371"/>
                <a:ext cx="2288248" cy="4617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Linear algebra</a:t>
                </a:r>
              </a:p>
            </p:txBody>
          </p:sp>
          <p:cxnSp>
            <p:nvCxnSpPr>
              <p:cNvPr id="24595" name="Straight Arrow Connector 11"/>
              <p:cNvCxnSpPr>
                <a:cxnSpLocks noChangeShapeType="1"/>
              </p:cNvCxnSpPr>
              <p:nvPr/>
            </p:nvCxnSpPr>
            <p:spPr bwMode="auto">
              <a:xfrm rot="5400000">
                <a:off x="1738520" y="3194810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6" name="Straight Arrow Connector 15"/>
              <p:cNvCxnSpPr>
                <a:cxnSpLocks noChangeShapeType="1"/>
              </p:cNvCxnSpPr>
              <p:nvPr/>
            </p:nvCxnSpPr>
            <p:spPr bwMode="auto">
              <a:xfrm rot="5400000">
                <a:off x="1738520" y="4447141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339138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3" y="114300"/>
            <a:ext cx="8120063" cy="51593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>
                <a:latin typeface="Arial" charset="0"/>
              </a:rPr>
              <a:t>Scientific computation and data analysis</a:t>
            </a:r>
            <a:endParaRPr lang="en-US" dirty="0">
              <a:latin typeface="Arial" charset="0"/>
            </a:endParaRPr>
          </a:p>
        </p:txBody>
      </p:sp>
      <p:grpSp>
        <p:nvGrpSpPr>
          <p:cNvPr id="24579" name="Group 32"/>
          <p:cNvGrpSpPr>
            <a:grpSpLocks/>
          </p:cNvGrpSpPr>
          <p:nvPr/>
        </p:nvGrpSpPr>
        <p:grpSpPr bwMode="auto">
          <a:xfrm>
            <a:off x="1179541" y="1471613"/>
            <a:ext cx="3074987" cy="4564062"/>
            <a:chOff x="463826" y="1497496"/>
            <a:chExt cx="3074505" cy="4565374"/>
          </a:xfrm>
        </p:grpSpPr>
        <p:sp>
          <p:nvSpPr>
            <p:cNvPr id="8" name="TextBox 7"/>
            <p:cNvSpPr txBox="1"/>
            <p:nvPr/>
          </p:nvSpPr>
          <p:spPr>
            <a:xfrm>
              <a:off x="995032" y="5267304"/>
              <a:ext cx="1808925" cy="4617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Computers</a:t>
              </a:r>
            </a:p>
          </p:txBody>
        </p:sp>
        <p:grpSp>
          <p:nvGrpSpPr>
            <p:cNvPr id="24590" name="Group 16"/>
            <p:cNvGrpSpPr>
              <a:grpSpLocks/>
            </p:cNvGrpSpPr>
            <p:nvPr/>
          </p:nvGrpSpPr>
          <p:grpSpPr bwMode="auto">
            <a:xfrm>
              <a:off x="463826" y="1497496"/>
              <a:ext cx="3074505" cy="4565374"/>
              <a:chOff x="463826" y="1497496"/>
              <a:chExt cx="3074505" cy="4565374"/>
            </a:xfrm>
          </p:grpSpPr>
          <p:sp>
            <p:nvSpPr>
              <p:cNvPr id="24591" name="Oval 3"/>
              <p:cNvSpPr>
                <a:spLocks noChangeArrowheads="1"/>
              </p:cNvSpPr>
              <p:nvPr/>
            </p:nvSpPr>
            <p:spPr bwMode="auto">
              <a:xfrm>
                <a:off x="463826" y="1497496"/>
                <a:ext cx="3074505" cy="131196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 sz="2800" b="0">
                  <a:solidFill>
                    <a:srgbClr val="000000"/>
                  </a:solidFill>
                  <a:latin typeface="System VT Special" charset="0"/>
                  <a:cs typeface="ＭＳ Ｐゴシック" charset="0"/>
                </a:endParaRPr>
              </a:p>
            </p:txBody>
          </p:sp>
          <p:sp>
            <p:nvSpPr>
              <p:cNvPr id="24592" name="Oval 4"/>
              <p:cNvSpPr>
                <a:spLocks noChangeArrowheads="1"/>
              </p:cNvSpPr>
              <p:nvPr/>
            </p:nvSpPr>
            <p:spPr bwMode="auto">
              <a:xfrm>
                <a:off x="682487" y="4896678"/>
                <a:ext cx="2637183" cy="1166192"/>
              </a:xfrm>
              <a:prstGeom prst="ellipse">
                <a:avLst/>
              </a:prstGeom>
              <a:noFill/>
              <a:ln w="952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 sz="2800" b="0">
                  <a:solidFill>
                    <a:srgbClr val="000000"/>
                  </a:solidFill>
                  <a:latin typeface="System VT Special" charset="0"/>
                  <a:cs typeface="ＭＳ Ｐゴシック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925" y="1695990"/>
                <a:ext cx="2869296" cy="83123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Continuous</a:t>
                </a:r>
                <a:b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</a:br>
                <a: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physical modeling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56954" y="3544371"/>
                <a:ext cx="2288248" cy="4617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Linear algebra</a:t>
                </a:r>
              </a:p>
            </p:txBody>
          </p:sp>
          <p:cxnSp>
            <p:nvCxnSpPr>
              <p:cNvPr id="24595" name="Straight Arrow Connector 11"/>
              <p:cNvCxnSpPr>
                <a:cxnSpLocks noChangeShapeType="1"/>
              </p:cNvCxnSpPr>
              <p:nvPr/>
            </p:nvCxnSpPr>
            <p:spPr bwMode="auto">
              <a:xfrm rot="5400000">
                <a:off x="1738520" y="3194810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6" name="Straight Arrow Connector 15"/>
              <p:cNvCxnSpPr>
                <a:cxnSpLocks noChangeShapeType="1"/>
              </p:cNvCxnSpPr>
              <p:nvPr/>
            </p:nvCxnSpPr>
            <p:spPr bwMode="auto">
              <a:xfrm rot="5400000">
                <a:off x="1738520" y="4447141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24580" name="Group 33"/>
          <p:cNvGrpSpPr>
            <a:grpSpLocks/>
          </p:cNvGrpSpPr>
          <p:nvPr/>
        </p:nvGrpSpPr>
        <p:grpSpPr bwMode="auto">
          <a:xfrm>
            <a:off x="5068916" y="1477964"/>
            <a:ext cx="3074987" cy="4565650"/>
            <a:chOff x="4671391" y="1490870"/>
            <a:chExt cx="3074505" cy="4565374"/>
          </a:xfrm>
        </p:grpSpPr>
        <p:grpSp>
          <p:nvGrpSpPr>
            <p:cNvPr id="24581" name="Group 17"/>
            <p:cNvGrpSpPr>
              <a:grpSpLocks/>
            </p:cNvGrpSpPr>
            <p:nvPr/>
          </p:nvGrpSpPr>
          <p:grpSpPr bwMode="auto">
            <a:xfrm>
              <a:off x="4671391" y="1490870"/>
              <a:ext cx="3074505" cy="4565374"/>
              <a:chOff x="463826" y="1497496"/>
              <a:chExt cx="3074505" cy="4565374"/>
            </a:xfrm>
          </p:grpSpPr>
          <p:sp>
            <p:nvSpPr>
              <p:cNvPr id="24583" name="Oval 18"/>
              <p:cNvSpPr>
                <a:spLocks noChangeArrowheads="1"/>
              </p:cNvSpPr>
              <p:nvPr/>
            </p:nvSpPr>
            <p:spPr bwMode="auto">
              <a:xfrm>
                <a:off x="463826" y="1497496"/>
                <a:ext cx="3074505" cy="131196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 sz="2800" b="0">
                  <a:solidFill>
                    <a:srgbClr val="000000"/>
                  </a:solidFill>
                  <a:latin typeface="System VT Special" charset="0"/>
                  <a:cs typeface="ＭＳ Ｐゴシック" charset="0"/>
                </a:endParaRPr>
              </a:p>
            </p:txBody>
          </p:sp>
          <p:sp>
            <p:nvSpPr>
              <p:cNvPr id="24584" name="Oval 19"/>
              <p:cNvSpPr>
                <a:spLocks noChangeArrowheads="1"/>
              </p:cNvSpPr>
              <p:nvPr/>
            </p:nvSpPr>
            <p:spPr bwMode="auto">
              <a:xfrm>
                <a:off x="682487" y="4896678"/>
                <a:ext cx="2637183" cy="1166192"/>
              </a:xfrm>
              <a:prstGeom prst="ellipse">
                <a:avLst/>
              </a:prstGeom>
              <a:noFill/>
              <a:ln w="952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 sz="2800" b="0">
                  <a:solidFill>
                    <a:srgbClr val="000000"/>
                  </a:solidFill>
                  <a:latin typeface="System VT Special" charset="0"/>
                  <a:cs typeface="ＭＳ Ｐゴシック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05241" y="1735607"/>
                <a:ext cx="2818659" cy="83094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Discrete</a:t>
                </a:r>
                <a:b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</a:br>
                <a: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structure analysis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940698" y="3545247"/>
                <a:ext cx="2120761" cy="4616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Graph theory</a:t>
                </a:r>
              </a:p>
            </p:txBody>
          </p:sp>
          <p:cxnSp>
            <p:nvCxnSpPr>
              <p:cNvPr id="24587" name="Straight Arrow Connector 22"/>
              <p:cNvCxnSpPr>
                <a:cxnSpLocks noChangeShapeType="1"/>
              </p:cNvCxnSpPr>
              <p:nvPr/>
            </p:nvCxnSpPr>
            <p:spPr bwMode="auto">
              <a:xfrm rot="5400000">
                <a:off x="1738520" y="3194810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88" name="Straight Arrow Connector 23"/>
              <p:cNvCxnSpPr>
                <a:cxnSpLocks noChangeShapeType="1"/>
              </p:cNvCxnSpPr>
              <p:nvPr/>
            </p:nvCxnSpPr>
            <p:spPr bwMode="auto">
              <a:xfrm rot="5400000">
                <a:off x="1738520" y="4447141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2" name="TextBox 31"/>
            <p:cNvSpPr txBox="1"/>
            <p:nvPr/>
          </p:nvSpPr>
          <p:spPr>
            <a:xfrm>
              <a:off x="5335133" y="5233969"/>
              <a:ext cx="1808925" cy="4616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Computers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904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3" y="114300"/>
            <a:ext cx="8120063" cy="51593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>
                <a:latin typeface="Arial" charset="0"/>
              </a:rPr>
              <a:t>Scientific computation and data analysis</a:t>
            </a:r>
            <a:endParaRPr lang="en-US" dirty="0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79541" y="1471613"/>
            <a:ext cx="6964362" cy="4672540"/>
            <a:chOff x="1179541" y="1471613"/>
            <a:chExt cx="6964362" cy="4672540"/>
          </a:xfrm>
        </p:grpSpPr>
        <p:sp>
          <p:nvSpPr>
            <p:cNvPr id="24591" name="Oval 3"/>
            <p:cNvSpPr>
              <a:spLocks noChangeArrowheads="1"/>
            </p:cNvSpPr>
            <p:nvPr/>
          </p:nvSpPr>
          <p:spPr bwMode="auto">
            <a:xfrm>
              <a:off x="1179541" y="1471613"/>
              <a:ext cx="3074987" cy="1311589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FontTx/>
                <a:buAutoNum type="arabicPeriod"/>
              </a:pPr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1295658" y="1670050"/>
              <a:ext cx="2869746" cy="83099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Continuous</a:t>
              </a:r>
              <a:b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</a:br>
              <a: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physical modeling</a:t>
              </a: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2133600" y="3657600"/>
              <a:ext cx="457048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Linear </a:t>
              </a:r>
              <a:r>
                <a:rPr lang="en-US" sz="2400" dirty="0" smtClean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algebra &amp; graph theory</a:t>
              </a:r>
              <a:endParaRPr lang="en-US" sz="2400" dirty="0">
                <a:solidFill>
                  <a:srgbClr val="000000"/>
                </a:solidFill>
                <a:latin typeface="Arial"/>
                <a:cs typeface="ＭＳ Ｐゴシック" charset="0"/>
              </a:endParaRPr>
            </a:p>
          </p:txBody>
        </p:sp>
        <p:cxnSp>
          <p:nvCxnSpPr>
            <p:cNvPr id="24595" name="Straight Arrow Connector 11"/>
            <p:cNvCxnSpPr>
              <a:cxnSpLocks noChangeShapeType="1"/>
            </p:cNvCxnSpPr>
            <p:nvPr/>
          </p:nvCxnSpPr>
          <p:spPr bwMode="auto">
            <a:xfrm>
              <a:off x="3200400" y="2819400"/>
              <a:ext cx="862917" cy="59779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83" name="Oval 18"/>
            <p:cNvSpPr>
              <a:spLocks noChangeArrowheads="1"/>
            </p:cNvSpPr>
            <p:nvPr/>
          </p:nvSpPr>
          <p:spPr bwMode="auto">
            <a:xfrm>
              <a:off x="5068916" y="1477964"/>
              <a:ext cx="3074987" cy="1312045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FontTx/>
                <a:buAutoNum type="arabicPeriod"/>
              </a:pPr>
              <a:endParaRPr lang="en-US" sz="2800" b="0">
                <a:solidFill>
                  <a:srgbClr val="000000"/>
                </a:solidFill>
                <a:latin typeface="System VT Special" charset="0"/>
                <a:cs typeface="ＭＳ Ｐゴシック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5210353" y="1716089"/>
              <a:ext cx="2819101" cy="83099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Discrete</a:t>
              </a:r>
              <a:b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</a:br>
              <a:r>
                <a:rPr lang="en-US" sz="2400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structure analysis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200400" y="4267200"/>
              <a:ext cx="2637596" cy="1876953"/>
              <a:chOff x="5287611" y="4166661"/>
              <a:chExt cx="2637596" cy="1876953"/>
            </a:xfrm>
          </p:grpSpPr>
          <p:cxnSp>
            <p:nvCxnSpPr>
              <p:cNvPr id="24588" name="Straight Arrow Connector 23"/>
              <p:cNvCxnSpPr>
                <a:cxnSpLocks noChangeShapeType="1"/>
              </p:cNvCxnSpPr>
              <p:nvPr/>
            </p:nvCxnSpPr>
            <p:spPr bwMode="auto">
              <a:xfrm rot="5400000">
                <a:off x="6343835" y="4427787"/>
                <a:ext cx="525149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" name="Group 1"/>
              <p:cNvGrpSpPr/>
              <p:nvPr/>
            </p:nvGrpSpPr>
            <p:grpSpPr>
              <a:xfrm>
                <a:off x="5287611" y="4877351"/>
                <a:ext cx="2637596" cy="1166263"/>
                <a:chOff x="5287611" y="4877351"/>
                <a:chExt cx="2637596" cy="1166263"/>
              </a:xfrm>
            </p:grpSpPr>
            <p:sp>
              <p:nvSpPr>
                <p:cNvPr id="24584" name="Oval 19"/>
                <p:cNvSpPr>
                  <a:spLocks noChangeArrowheads="1"/>
                </p:cNvSpPr>
                <p:nvPr/>
              </p:nvSpPr>
              <p:spPr bwMode="auto">
                <a:xfrm>
                  <a:off x="5287611" y="4877351"/>
                  <a:ext cx="2637596" cy="1166263"/>
                </a:xfrm>
                <a:prstGeom prst="ellipse">
                  <a:avLst/>
                </a:prstGeom>
                <a:noFill/>
                <a:ln w="9525">
                  <a:solidFill>
                    <a:srgbClr val="00206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>
                    <a:buFontTx/>
                    <a:buAutoNum type="arabicPeriod"/>
                  </a:pPr>
                  <a:endParaRPr lang="en-US" sz="2800" b="0">
                    <a:solidFill>
                      <a:srgbClr val="000000"/>
                    </a:solidFill>
                    <a:latin typeface="System VT Special" charset="0"/>
                    <a:cs typeface="ＭＳ Ｐゴシック" charset="0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 bwMode="auto">
                <a:xfrm>
                  <a:off x="5732762" y="5221289"/>
                  <a:ext cx="1809209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2400" dirty="0">
                      <a:solidFill>
                        <a:srgbClr val="000000"/>
                      </a:solidFill>
                      <a:latin typeface="Arial"/>
                      <a:cs typeface="ＭＳ Ｐゴシック" charset="0"/>
                    </a:rPr>
                    <a:t>Computers</a:t>
                  </a:r>
                </a:p>
              </p:txBody>
            </p:sp>
          </p:grpSp>
        </p:grpSp>
        <p:cxnSp>
          <p:nvCxnSpPr>
            <p:cNvPr id="24" name="Straight Arrow Connector 11"/>
            <p:cNvCxnSpPr>
              <a:cxnSpLocks noChangeShapeType="1"/>
            </p:cNvCxnSpPr>
            <p:nvPr/>
          </p:nvCxnSpPr>
          <p:spPr bwMode="auto">
            <a:xfrm flipH="1">
              <a:off x="4876800" y="2819400"/>
              <a:ext cx="862917" cy="59779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9263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489825" cy="609600"/>
          </a:xfrm>
        </p:spPr>
        <p:txBody>
          <a:bodyPr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Other memory layouts for matrix-vector product</a:t>
            </a:r>
          </a:p>
        </p:txBody>
      </p:sp>
      <p:sp>
        <p:nvSpPr>
          <p:cNvPr id="2457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534400" cy="2463800"/>
          </a:xfrm>
        </p:spPr>
        <p:txBody>
          <a:bodyPr/>
          <a:lstStyle/>
          <a:p>
            <a:r>
              <a:rPr lang="en-US">
                <a:latin typeface="Arial" charset="0"/>
              </a:rPr>
              <a:t>C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olumn layout</a:t>
            </a:r>
            <a:r>
              <a:rPr lang="en-US">
                <a:latin typeface="Arial" charset="0"/>
              </a:rPr>
              <a:t> of the matrix eliminates the broadcast</a:t>
            </a:r>
          </a:p>
          <a:p>
            <a:pPr lvl="1"/>
            <a:r>
              <a:rPr lang="en-US">
                <a:latin typeface="Arial" charset="0"/>
              </a:rPr>
              <a:t>But adds a reduction to update the destination – same total comm</a:t>
            </a:r>
          </a:p>
          <a:p>
            <a:r>
              <a:rPr lang="en-US">
                <a:latin typeface="Arial" charset="0"/>
              </a:rPr>
              <a:t>B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locked layout</a:t>
            </a:r>
            <a:r>
              <a:rPr lang="en-US">
                <a:latin typeface="Arial" charset="0"/>
              </a:rPr>
              <a:t> uses a broadcast and reduction, both on 	only sqrt(p) processors – less total comm</a:t>
            </a:r>
          </a:p>
          <a:p>
            <a:r>
              <a:rPr lang="en-US">
                <a:latin typeface="Arial" charset="0"/>
              </a:rPr>
              <a:t>Blocked layout has advantages in multicore / Cilk++ too</a:t>
            </a:r>
          </a:p>
          <a:p>
            <a:endParaRPr lang="en-US">
              <a:latin typeface="Arial" charset="0"/>
            </a:endParaRPr>
          </a:p>
        </p:txBody>
      </p:sp>
      <p:grpSp>
        <p:nvGrpSpPr>
          <p:cNvPr id="24579" name="Group 33"/>
          <p:cNvGrpSpPr>
            <a:grpSpLocks/>
          </p:cNvGrpSpPr>
          <p:nvPr/>
        </p:nvGrpSpPr>
        <p:grpSpPr bwMode="auto">
          <a:xfrm>
            <a:off x="2667000" y="3200400"/>
            <a:ext cx="3284538" cy="3400425"/>
            <a:chOff x="2466975" y="2876550"/>
            <a:chExt cx="3284538" cy="3400425"/>
          </a:xfrm>
        </p:grpSpPr>
        <p:sp>
          <p:nvSpPr>
            <p:cNvPr id="24580" name="Rectangle 2"/>
            <p:cNvSpPr>
              <a:spLocks noChangeArrowheads="1"/>
            </p:cNvSpPr>
            <p:nvPr/>
          </p:nvSpPr>
          <p:spPr bwMode="auto">
            <a:xfrm>
              <a:off x="3148013" y="3724275"/>
              <a:ext cx="2603500" cy="255270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148013" y="3724275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3798888" y="3724275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449763" y="3724275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00638" y="3724275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3148013" y="4362450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3798888" y="4362450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4449763" y="4362450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5100638" y="4362450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3148013" y="5000625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3798888" y="5000625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4449763" y="5000625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5100638" y="5000625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Rectangle 17"/>
            <p:cNvSpPr>
              <a:spLocks noChangeArrowheads="1"/>
            </p:cNvSpPr>
            <p:nvPr/>
          </p:nvSpPr>
          <p:spPr bwMode="auto">
            <a:xfrm>
              <a:off x="3148013" y="5638800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Rectangle 18"/>
            <p:cNvSpPr>
              <a:spLocks noChangeArrowheads="1"/>
            </p:cNvSpPr>
            <p:nvPr/>
          </p:nvSpPr>
          <p:spPr bwMode="auto">
            <a:xfrm>
              <a:off x="3798888" y="5638800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Rectangle 19"/>
            <p:cNvSpPr>
              <a:spLocks noChangeArrowheads="1"/>
            </p:cNvSpPr>
            <p:nvPr/>
          </p:nvSpPr>
          <p:spPr bwMode="auto">
            <a:xfrm>
              <a:off x="4449763" y="5638800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6" name="Rectangle 20"/>
            <p:cNvSpPr>
              <a:spLocks noChangeArrowheads="1"/>
            </p:cNvSpPr>
            <p:nvPr/>
          </p:nvSpPr>
          <p:spPr bwMode="auto">
            <a:xfrm>
              <a:off x="5100638" y="5638800"/>
              <a:ext cx="650875" cy="638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7" name="Rectangle 21"/>
            <p:cNvSpPr>
              <a:spLocks noChangeArrowheads="1"/>
            </p:cNvSpPr>
            <p:nvPr/>
          </p:nvSpPr>
          <p:spPr bwMode="auto">
            <a:xfrm>
              <a:off x="3148013" y="3225800"/>
              <a:ext cx="2603500" cy="365125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698750" y="3724275"/>
              <a:ext cx="217488" cy="255270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3386138" y="3224213"/>
              <a:ext cx="2127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P0     P1    P2    P3</a:t>
              </a:r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3322638" y="3743325"/>
              <a:ext cx="2254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P0      P1     P2    P3</a:t>
              </a:r>
            </a:p>
          </p:txBody>
        </p:sp>
        <p:sp>
          <p:nvSpPr>
            <p:cNvPr id="24601" name="Text Box 25"/>
            <p:cNvSpPr txBox="1">
              <a:spLocks noChangeArrowheads="1"/>
            </p:cNvSpPr>
            <p:nvPr/>
          </p:nvSpPr>
          <p:spPr bwMode="auto">
            <a:xfrm>
              <a:off x="3322638" y="4362450"/>
              <a:ext cx="2254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P4      P5     P6    P7</a:t>
              </a:r>
            </a:p>
          </p:txBody>
        </p:sp>
        <p:sp>
          <p:nvSpPr>
            <p:cNvPr id="24602" name="Text Box 26"/>
            <p:cNvSpPr txBox="1">
              <a:spLocks noChangeArrowheads="1"/>
            </p:cNvSpPr>
            <p:nvPr/>
          </p:nvSpPr>
          <p:spPr bwMode="auto">
            <a:xfrm>
              <a:off x="3322638" y="5000625"/>
              <a:ext cx="2381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P8     P9     P10   P11</a:t>
              </a:r>
            </a:p>
          </p:txBody>
        </p:sp>
        <p:sp>
          <p:nvSpPr>
            <p:cNvPr id="24603" name="Text Box 27"/>
            <p:cNvSpPr txBox="1">
              <a:spLocks noChangeArrowheads="1"/>
            </p:cNvSpPr>
            <p:nvPr/>
          </p:nvSpPr>
          <p:spPr bwMode="auto">
            <a:xfrm>
              <a:off x="3259138" y="5638800"/>
              <a:ext cx="2444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P12    P13   P14   P15</a:t>
              </a:r>
            </a:p>
          </p:txBody>
        </p:sp>
        <p:sp>
          <p:nvSpPr>
            <p:cNvPr id="24604" name="Line 28"/>
            <p:cNvSpPr>
              <a:spLocks noChangeShapeType="1"/>
            </p:cNvSpPr>
            <p:nvPr/>
          </p:nvSpPr>
          <p:spPr bwMode="auto">
            <a:xfrm>
              <a:off x="3798888" y="2876550"/>
              <a:ext cx="0" cy="8477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Line 29"/>
            <p:cNvSpPr>
              <a:spLocks noChangeShapeType="1"/>
            </p:cNvSpPr>
            <p:nvPr/>
          </p:nvSpPr>
          <p:spPr bwMode="auto">
            <a:xfrm>
              <a:off x="4438650" y="2895600"/>
              <a:ext cx="0" cy="8477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>
              <a:off x="5100638" y="2978150"/>
              <a:ext cx="0" cy="8477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 flipH="1">
              <a:off x="2466975" y="4362450"/>
              <a:ext cx="681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 flipH="1">
              <a:off x="2466975" y="5000625"/>
              <a:ext cx="681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 flipH="1">
              <a:off x="2466975" y="5638800"/>
              <a:ext cx="681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85715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8086F20A-632B-524F-BFBD-8F0FFBAF03B2}" type="slidenum">
              <a:rPr lang="en-US"/>
              <a:pPr/>
              <a:t>69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77162" cy="422275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Challenges of Irregular Meshes for PDE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911850"/>
          </a:xfrm>
        </p:spPr>
        <p:txBody>
          <a:bodyPr/>
          <a:lstStyle/>
          <a:p>
            <a:r>
              <a:rPr lang="en-US">
                <a:latin typeface="Arial" charset="0"/>
              </a:rPr>
              <a:t>How to generate them in the first place</a:t>
            </a:r>
          </a:p>
          <a:p>
            <a:pPr lvl="1"/>
            <a:r>
              <a:rPr lang="en-US">
                <a:latin typeface="Arial" charset="0"/>
              </a:rPr>
              <a:t>For example, Triangle, a 2D mesh generator (Shewchuk)</a:t>
            </a:r>
          </a:p>
          <a:p>
            <a:pPr lvl="1"/>
            <a:r>
              <a:rPr lang="en-US">
                <a:latin typeface="Arial" charset="0"/>
              </a:rPr>
              <a:t>3D mesh generation is harder!  For example, QMD  (Vavasis)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How to partition them into patches</a:t>
            </a:r>
          </a:p>
          <a:p>
            <a:pPr lvl="1"/>
            <a:r>
              <a:rPr lang="en-US">
                <a:latin typeface="Arial" charset="0"/>
              </a:rPr>
              <a:t>For example, ParMetis, a parallel graph partitioner (Karypis)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How to design iterative solvers</a:t>
            </a:r>
          </a:p>
          <a:p>
            <a:pPr lvl="1"/>
            <a:r>
              <a:rPr lang="en-US">
                <a:latin typeface="Arial" charset="0"/>
              </a:rPr>
              <a:t>For example, PETSc, Aztec, Hypre   (all from national labs)</a:t>
            </a:r>
          </a:p>
          <a:p>
            <a:pPr lvl="1"/>
            <a:r>
              <a:rPr lang="en-US">
                <a:latin typeface="Arial" charset="0"/>
              </a:rPr>
              <a:t>… Prometheus, a multigrid solver for finite elements on irregular meshes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How to design direct solvers</a:t>
            </a:r>
          </a:p>
          <a:p>
            <a:pPr lvl="1"/>
            <a:r>
              <a:rPr lang="en-US">
                <a:latin typeface="Arial" charset="0"/>
              </a:rPr>
              <a:t>For example, SuperLU, parallel sparse Gaussian elimination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These are challenges to do sequentially, more so in parallel</a:t>
            </a:r>
          </a:p>
        </p:txBody>
      </p:sp>
    </p:spTree>
    <p:extLst>
      <p:ext uri="{BB962C8B-B14F-4D97-AF65-F5344CB8AC3E}">
        <p14:creationId xmlns:p14="http://schemas.microsoft.com/office/powerpoint/2010/main" val="63932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C5A9678-1423-E341-9DA1-978D4448135C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057400"/>
            <a:ext cx="6248400" cy="528638"/>
          </a:xfrm>
        </p:spPr>
        <p:txBody>
          <a:bodyPr/>
          <a:lstStyle/>
          <a:p>
            <a:r>
              <a:rPr lang="en-US" sz="5400">
                <a:solidFill>
                  <a:schemeClr val="accent1"/>
                </a:solidFill>
                <a:latin typeface="Helvetica" charset="0"/>
              </a:rPr>
              <a:t>Discrete Event Systems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EBFBB95-C138-0D49-A3E8-44CF76FE3DB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8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830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Discrete Event Systems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001000" cy="4932363"/>
          </a:xfrm>
        </p:spPr>
        <p:txBody>
          <a:bodyPr/>
          <a:lstStyle/>
          <a:p>
            <a:r>
              <a:rPr lang="en-US">
                <a:latin typeface="Arial" charset="0"/>
              </a:rPr>
              <a:t>Systems are represented as:</a:t>
            </a:r>
          </a:p>
          <a:p>
            <a:pPr lvl="1"/>
            <a:r>
              <a:rPr lang="en-US">
                <a:latin typeface="Arial" charset="0"/>
              </a:rPr>
              <a:t>finite set of variables.</a:t>
            </a:r>
          </a:p>
          <a:p>
            <a:pPr lvl="1"/>
            <a:r>
              <a:rPr lang="en-US">
                <a:latin typeface="Arial" charset="0"/>
              </a:rPr>
              <a:t>the set of all variable values at a given time is called the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state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.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each variable is updated by computing a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transition function</a:t>
            </a:r>
            <a:r>
              <a:rPr lang="en-US">
                <a:latin typeface="Arial" charset="0"/>
              </a:rPr>
              <a:t> depending on the other variables.</a:t>
            </a:r>
          </a:p>
          <a:p>
            <a:r>
              <a:rPr lang="en-US">
                <a:latin typeface="Arial" charset="0"/>
              </a:rPr>
              <a:t>System may be:</a:t>
            </a:r>
          </a:p>
          <a:p>
            <a:pPr lvl="1"/>
            <a:r>
              <a:rPr lang="en-US">
                <a:solidFill>
                  <a:schemeClr val="accent1"/>
                </a:solidFill>
                <a:latin typeface="Arial" charset="0"/>
              </a:rPr>
              <a:t>synchronous:</a:t>
            </a:r>
            <a:r>
              <a:rPr lang="en-US">
                <a:latin typeface="Arial" charset="0"/>
              </a:rPr>
              <a:t> at each discrete timestep evaluate all transition functions; also called a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state machine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.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solidFill>
                  <a:schemeClr val="accent1"/>
                </a:solidFill>
                <a:latin typeface="Arial" charset="0"/>
              </a:rPr>
              <a:t>asynchronous:</a:t>
            </a:r>
            <a:r>
              <a:rPr lang="en-US">
                <a:latin typeface="Arial" charset="0"/>
              </a:rPr>
              <a:t> transition functions are evaluated only if the inputs change, based on an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event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from another part of the system; also called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event driven simulation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.</a:t>
            </a: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Example: The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game of life:</a:t>
            </a:r>
            <a:r>
              <a:rPr lang="ja-JP" altLang="en-US">
                <a:latin typeface="Arial" charset="0"/>
              </a:rPr>
              <a:t>”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Also known as Sharks and Fish #3: </a:t>
            </a:r>
          </a:p>
          <a:p>
            <a:pPr lvl="1"/>
            <a:r>
              <a:rPr lang="en-US">
                <a:latin typeface="Arial" charset="0"/>
              </a:rPr>
              <a:t>Space divided into cells, rules govern cell contents at each step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8F55F45-0522-934A-941C-236BB45FA771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33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Sharks and Fish as Discrete Event System</a:t>
            </a:r>
          </a:p>
        </p:txBody>
      </p:sp>
      <p:sp>
        <p:nvSpPr>
          <p:cNvPr id="1331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989013"/>
            <a:ext cx="7848600" cy="822325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Ocean modeled as a 2D toroidal grid</a:t>
            </a:r>
          </a:p>
          <a:p>
            <a:r>
              <a:rPr lang="en-US">
                <a:latin typeface="Arial" charset="0"/>
              </a:rPr>
              <a:t>Each cell occupied by at most one sea creature</a:t>
            </a:r>
          </a:p>
        </p:txBody>
      </p:sp>
      <p:grpSp>
        <p:nvGrpSpPr>
          <p:cNvPr id="13317" name="Group 1028"/>
          <p:cNvGrpSpPr>
            <a:grpSpLocks/>
          </p:cNvGrpSpPr>
          <p:nvPr/>
        </p:nvGrpSpPr>
        <p:grpSpPr bwMode="auto">
          <a:xfrm>
            <a:off x="2514600" y="2743200"/>
            <a:ext cx="2667000" cy="2667000"/>
            <a:chOff x="1488" y="1104"/>
            <a:chExt cx="1680" cy="1680"/>
          </a:xfrm>
        </p:grpSpPr>
        <p:sp>
          <p:nvSpPr>
            <p:cNvPr id="13322" name="Rectangle 1029"/>
            <p:cNvSpPr>
              <a:spLocks noChangeArrowheads="1"/>
            </p:cNvSpPr>
            <p:nvPr/>
          </p:nvSpPr>
          <p:spPr bwMode="auto">
            <a:xfrm>
              <a:off x="1488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3" name="Rectangle 1030"/>
            <p:cNvSpPr>
              <a:spLocks noChangeArrowheads="1"/>
            </p:cNvSpPr>
            <p:nvPr/>
          </p:nvSpPr>
          <p:spPr bwMode="auto">
            <a:xfrm>
              <a:off x="2832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4" name="Rectangle 1031"/>
            <p:cNvSpPr>
              <a:spLocks noChangeArrowheads="1"/>
            </p:cNvSpPr>
            <p:nvPr/>
          </p:nvSpPr>
          <p:spPr bwMode="auto">
            <a:xfrm>
              <a:off x="2496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Rectangle 1032"/>
            <p:cNvSpPr>
              <a:spLocks noChangeArrowheads="1"/>
            </p:cNvSpPr>
            <p:nvPr/>
          </p:nvSpPr>
          <p:spPr bwMode="auto">
            <a:xfrm>
              <a:off x="2160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Rectangle 1033"/>
            <p:cNvSpPr>
              <a:spLocks noChangeArrowheads="1"/>
            </p:cNvSpPr>
            <p:nvPr/>
          </p:nvSpPr>
          <p:spPr bwMode="auto">
            <a:xfrm>
              <a:off x="1824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7" name="Rectangle 1034"/>
            <p:cNvSpPr>
              <a:spLocks noChangeArrowheads="1"/>
            </p:cNvSpPr>
            <p:nvPr/>
          </p:nvSpPr>
          <p:spPr bwMode="auto">
            <a:xfrm>
              <a:off x="1488" y="1104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Rectangle 1035"/>
            <p:cNvSpPr>
              <a:spLocks noChangeArrowheads="1"/>
            </p:cNvSpPr>
            <p:nvPr/>
          </p:nvSpPr>
          <p:spPr bwMode="auto">
            <a:xfrm>
              <a:off x="1488" y="1440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Rectangle 1036"/>
            <p:cNvSpPr>
              <a:spLocks noChangeArrowheads="1"/>
            </p:cNvSpPr>
            <p:nvPr/>
          </p:nvSpPr>
          <p:spPr bwMode="auto">
            <a:xfrm>
              <a:off x="1488" y="1776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Rectangle 1037"/>
            <p:cNvSpPr>
              <a:spLocks noChangeArrowheads="1"/>
            </p:cNvSpPr>
            <p:nvPr/>
          </p:nvSpPr>
          <p:spPr bwMode="auto">
            <a:xfrm>
              <a:off x="1488" y="2448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31" name="Group 1038"/>
            <p:cNvGrpSpPr>
              <a:grpSpLocks/>
            </p:cNvGrpSpPr>
            <p:nvPr/>
          </p:nvGrpSpPr>
          <p:grpSpPr bwMode="auto">
            <a:xfrm>
              <a:off x="1920" y="1920"/>
              <a:ext cx="144" cy="96"/>
              <a:chOff x="1920" y="1920"/>
              <a:chExt cx="144" cy="96"/>
            </a:xfrm>
          </p:grpSpPr>
          <p:sp>
            <p:nvSpPr>
              <p:cNvPr id="13348" name="AutoShape 1039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9" name="AutoShape 1040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2" name="Group 1041"/>
            <p:cNvGrpSpPr>
              <a:grpSpLocks/>
            </p:cNvGrpSpPr>
            <p:nvPr/>
          </p:nvGrpSpPr>
          <p:grpSpPr bwMode="auto">
            <a:xfrm>
              <a:off x="2208" y="2592"/>
              <a:ext cx="144" cy="96"/>
              <a:chOff x="1920" y="1920"/>
              <a:chExt cx="144" cy="96"/>
            </a:xfrm>
          </p:grpSpPr>
          <p:sp>
            <p:nvSpPr>
              <p:cNvPr id="13346" name="AutoShape 1042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7" name="AutoShape 1043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3" name="Group 1044"/>
            <p:cNvGrpSpPr>
              <a:grpSpLocks/>
            </p:cNvGrpSpPr>
            <p:nvPr/>
          </p:nvGrpSpPr>
          <p:grpSpPr bwMode="auto">
            <a:xfrm>
              <a:off x="2592" y="2256"/>
              <a:ext cx="144" cy="96"/>
              <a:chOff x="1920" y="1920"/>
              <a:chExt cx="144" cy="96"/>
            </a:xfrm>
          </p:grpSpPr>
          <p:sp>
            <p:nvSpPr>
              <p:cNvPr id="13344" name="AutoShape 1045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5" name="AutoShape 1046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4" name="Group 1047"/>
            <p:cNvGrpSpPr>
              <a:grpSpLocks/>
            </p:cNvGrpSpPr>
            <p:nvPr/>
          </p:nvGrpSpPr>
          <p:grpSpPr bwMode="auto">
            <a:xfrm>
              <a:off x="1872" y="1296"/>
              <a:ext cx="144" cy="96"/>
              <a:chOff x="1920" y="1920"/>
              <a:chExt cx="144" cy="96"/>
            </a:xfrm>
          </p:grpSpPr>
          <p:sp>
            <p:nvSpPr>
              <p:cNvPr id="13342" name="AutoShape 1048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3" name="AutoShape 1049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5" name="Group 1050"/>
            <p:cNvGrpSpPr>
              <a:grpSpLocks/>
            </p:cNvGrpSpPr>
            <p:nvPr/>
          </p:nvGrpSpPr>
          <p:grpSpPr bwMode="auto">
            <a:xfrm>
              <a:off x="2928" y="1248"/>
              <a:ext cx="144" cy="96"/>
              <a:chOff x="1920" y="1920"/>
              <a:chExt cx="144" cy="96"/>
            </a:xfrm>
          </p:grpSpPr>
          <p:sp>
            <p:nvSpPr>
              <p:cNvPr id="13340" name="AutoShape 1051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1" name="AutoShape 1052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6" name="Group 1053"/>
            <p:cNvGrpSpPr>
              <a:grpSpLocks/>
            </p:cNvGrpSpPr>
            <p:nvPr/>
          </p:nvGrpSpPr>
          <p:grpSpPr bwMode="auto">
            <a:xfrm>
              <a:off x="2208" y="1872"/>
              <a:ext cx="192" cy="144"/>
              <a:chOff x="2208" y="1872"/>
              <a:chExt cx="192" cy="144"/>
            </a:xfrm>
          </p:grpSpPr>
          <p:sp>
            <p:nvSpPr>
              <p:cNvPr id="13337" name="Oval 1054"/>
              <p:cNvSpPr>
                <a:spLocks noChangeArrowheads="1"/>
              </p:cNvSpPr>
              <p:nvPr/>
            </p:nvSpPr>
            <p:spPr bwMode="auto">
              <a:xfrm>
                <a:off x="2208" y="1920"/>
                <a:ext cx="144" cy="48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8" name="AutoShape 1055"/>
              <p:cNvSpPr>
                <a:spLocks noChangeArrowheads="1"/>
              </p:cNvSpPr>
              <p:nvPr/>
            </p:nvSpPr>
            <p:spPr bwMode="auto">
              <a:xfrm>
                <a:off x="2352" y="1872"/>
                <a:ext cx="48" cy="144"/>
              </a:xfrm>
              <a:prstGeom prst="moon">
                <a:avLst>
                  <a:gd name="adj" fmla="val 50000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9" name="AutoShape 1056"/>
              <p:cNvSpPr>
                <a:spLocks noChangeArrowheads="1"/>
              </p:cNvSpPr>
              <p:nvPr/>
            </p:nvSpPr>
            <p:spPr bwMode="auto">
              <a:xfrm>
                <a:off x="2256" y="1872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318" name="AutoShape 1057"/>
          <p:cNvSpPr>
            <a:spLocks noChangeArrowheads="1"/>
          </p:cNvSpPr>
          <p:nvPr/>
        </p:nvSpPr>
        <p:spPr bwMode="auto">
          <a:xfrm>
            <a:off x="2286000" y="2895600"/>
            <a:ext cx="152400" cy="609600"/>
          </a:xfrm>
          <a:prstGeom prst="curvedRightArrow">
            <a:avLst>
              <a:gd name="adj1" fmla="val 80000"/>
              <a:gd name="adj2" fmla="val 160000"/>
              <a:gd name="adj3" fmla="val 3333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AutoShape 1058"/>
          <p:cNvSpPr>
            <a:spLocks noChangeArrowheads="1"/>
          </p:cNvSpPr>
          <p:nvPr/>
        </p:nvSpPr>
        <p:spPr bwMode="auto">
          <a:xfrm>
            <a:off x="2209800" y="4648200"/>
            <a:ext cx="152400" cy="609600"/>
          </a:xfrm>
          <a:prstGeom prst="curvedRightArrow">
            <a:avLst>
              <a:gd name="adj1" fmla="val 80000"/>
              <a:gd name="adj2" fmla="val 160000"/>
              <a:gd name="adj3" fmla="val 3333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AutoShape 1059"/>
          <p:cNvSpPr>
            <a:spLocks noChangeArrowheads="1"/>
          </p:cNvSpPr>
          <p:nvPr/>
        </p:nvSpPr>
        <p:spPr bwMode="auto">
          <a:xfrm>
            <a:off x="4191000" y="2514600"/>
            <a:ext cx="685800" cy="152400"/>
          </a:xfrm>
          <a:prstGeom prst="curvedDownArrow">
            <a:avLst>
              <a:gd name="adj1" fmla="val 90000"/>
              <a:gd name="adj2" fmla="val 180000"/>
              <a:gd name="adj3" fmla="val 3333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AutoShape 1060"/>
          <p:cNvSpPr>
            <a:spLocks noChangeArrowheads="1"/>
          </p:cNvSpPr>
          <p:nvPr/>
        </p:nvSpPr>
        <p:spPr bwMode="auto">
          <a:xfrm>
            <a:off x="2743200" y="2514600"/>
            <a:ext cx="685800" cy="152400"/>
          </a:xfrm>
          <a:prstGeom prst="curvedDownArrow">
            <a:avLst>
              <a:gd name="adj1" fmla="val 90000"/>
              <a:gd name="adj2" fmla="val 180000"/>
              <a:gd name="adj3" fmla="val 3333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elick267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00CC"/>
      </a:hlink>
      <a:folHlink>
        <a:srgbClr val="EAEC5E"/>
      </a:folHlink>
    </a:clrScheme>
    <a:fontScheme name="Yelick26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Yelick26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ick267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1490427482</TotalTime>
  <Pages>27</Pages>
  <Words>4254</Words>
  <Application>Microsoft Macintosh PowerPoint</Application>
  <PresentationFormat>Letter Paper (8.5x11 in)</PresentationFormat>
  <Paragraphs>821</Paragraphs>
  <Slides>69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69</vt:i4>
      </vt:variant>
    </vt:vector>
  </HeadingPairs>
  <TitlesOfParts>
    <vt:vector size="74" baseType="lpstr">
      <vt:lpstr>Yelick267</vt:lpstr>
      <vt:lpstr>1_Default Design</vt:lpstr>
      <vt:lpstr>Default Design</vt:lpstr>
      <vt:lpstr>Chart</vt:lpstr>
      <vt:lpstr>Microsoft Word 97 - 2004 Document</vt:lpstr>
      <vt:lpstr>CS 240A:   Parallelism in Physical Simulation</vt:lpstr>
      <vt:lpstr>Parallelism and Locality in Simulation</vt:lpstr>
      <vt:lpstr>Multilevel Modeling: Circuit Simulation </vt:lpstr>
      <vt:lpstr>Basic kinds of simulation</vt:lpstr>
      <vt:lpstr>Basic Kinds of Simulation</vt:lpstr>
      <vt:lpstr>A Model Problem: Sharks and Fish</vt:lpstr>
      <vt:lpstr>Discrete Event Systems</vt:lpstr>
      <vt:lpstr>Discrete Event Systems</vt:lpstr>
      <vt:lpstr>Sharks and Fish as Discrete Event System</vt:lpstr>
      <vt:lpstr>Fish-only: the Game of Life</vt:lpstr>
      <vt:lpstr>Parallelism in Sharks and Fish</vt:lpstr>
      <vt:lpstr>Stencil computations</vt:lpstr>
      <vt:lpstr>PowerPoint Presentation</vt:lpstr>
      <vt:lpstr>Parallelizing Stencil Computations</vt:lpstr>
      <vt:lpstr>Where’s the data (5-point stencil problem)?</vt:lpstr>
      <vt:lpstr>PowerPoint Presentation</vt:lpstr>
      <vt:lpstr>PowerPoint Presentation</vt:lpstr>
      <vt:lpstr>Where’s the data (temperature problem)?</vt:lpstr>
      <vt:lpstr>Detailed complexity measures for data movement I:                        Latency/Bandwidth Model</vt:lpstr>
      <vt:lpstr>Ghost Nodes in Stencil Computations</vt:lpstr>
      <vt:lpstr>Synchronous Circuit Simulation</vt:lpstr>
      <vt:lpstr>Asynchronous Simulation</vt:lpstr>
      <vt:lpstr>Particle Systems</vt:lpstr>
      <vt:lpstr>Particle Systems</vt:lpstr>
      <vt:lpstr>Forces in Particle Systems</vt:lpstr>
      <vt:lpstr>Parallelism in External Forces</vt:lpstr>
      <vt:lpstr>Parallelism in Nearby Forces</vt:lpstr>
      <vt:lpstr>Parallelism in Nearby Forces</vt:lpstr>
      <vt:lpstr>Parallelism in Nearby Forces</vt:lpstr>
      <vt:lpstr>Parallelism in Far-Field Forces</vt:lpstr>
      <vt:lpstr>Far-field forces: Tree Decomposition</vt:lpstr>
      <vt:lpstr>Summary of Particle Methods</vt:lpstr>
      <vt:lpstr>Lumped Systems: ODEs</vt:lpstr>
      <vt:lpstr>System of Lumped Variables</vt:lpstr>
      <vt:lpstr>Example: Stoichiometry in chemical reactions</vt:lpstr>
      <vt:lpstr>Example:  Electronic circuit</vt:lpstr>
      <vt:lpstr>Solving ODEs</vt:lpstr>
      <vt:lpstr>Solving ODEs: Explicit Methods</vt:lpstr>
      <vt:lpstr>Solving ODEs: Implicit Methods</vt:lpstr>
      <vt:lpstr>ODEs and Sparse Matrices</vt:lpstr>
      <vt:lpstr>PowerPoint Presentation</vt:lpstr>
      <vt:lpstr>Continuous Variables, Continuous Parameters</vt:lpstr>
      <vt:lpstr>2D Implicit Method </vt:lpstr>
      <vt:lpstr>The (2-dimensional) model problem</vt:lpstr>
      <vt:lpstr>Irregular mesh: NASA Airfoil in 2D</vt:lpstr>
      <vt:lpstr>Composite Mesh from a Mechanical Structure</vt:lpstr>
      <vt:lpstr>Adaptive Mesh Refinement (AMR)</vt:lpstr>
      <vt:lpstr>Adaptive Mesh</vt:lpstr>
      <vt:lpstr>Irregular mesh: Tapered Tube (Multigrid)</vt:lpstr>
      <vt:lpstr>Converting the Mesh to a Matrix</vt:lpstr>
      <vt:lpstr>The Landscape of Ax = b Algorithms</vt:lpstr>
      <vt:lpstr>Conjugate gradient in general</vt:lpstr>
      <vt:lpstr>Conjugate gradient in general</vt:lpstr>
      <vt:lpstr>Conjugate gradient in general</vt:lpstr>
      <vt:lpstr>Conjugate gradient in general</vt:lpstr>
      <vt:lpstr>Conjugate gradient in general</vt:lpstr>
      <vt:lpstr>Graphs and Sparse Matrices </vt:lpstr>
      <vt:lpstr>Data structure for sparse matrix A (stored by rows)</vt:lpstr>
      <vt:lpstr>Distributed-memory sparse matrix data structure</vt:lpstr>
      <vt:lpstr>Vector and matrix primitives for CG</vt:lpstr>
      <vt:lpstr>Parallel Dense Matrix-Vector Product</vt:lpstr>
      <vt:lpstr>PowerPoint Presentation</vt:lpstr>
      <vt:lpstr>Sparse Matrix-Vector Multiplication</vt:lpstr>
      <vt:lpstr>Graph partitioning (topic of later lecture)</vt:lpstr>
      <vt:lpstr>Scientific computation and data analysis</vt:lpstr>
      <vt:lpstr>Scientific computation and data analysis</vt:lpstr>
      <vt:lpstr>Scientific computation and data analysis</vt:lpstr>
      <vt:lpstr>Other memory layouts for matrix-vector product</vt:lpstr>
      <vt:lpstr>Challenges of Irregular Meshes for PDE’s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Matrix Multiply</dc:title>
  <dc:creator>Kathy Yelick</dc:creator>
  <dc:description>Slides by Jim Demmel, David Culler, Horst Simon, and Erich Strohmaier</dc:description>
  <cp:lastModifiedBy>John Gilbert</cp:lastModifiedBy>
  <cp:revision>288</cp:revision>
  <cp:lastPrinted>1997-01-22T19:34:41Z</cp:lastPrinted>
  <dcterms:created xsi:type="dcterms:W3CDTF">1997-01-20T07:06:50Z</dcterms:created>
  <dcterms:modified xsi:type="dcterms:W3CDTF">2014-01-23T16:05:24Z</dcterms:modified>
</cp:coreProperties>
</file>