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415" r:id="rId2"/>
    <p:sldId id="482" r:id="rId3"/>
    <p:sldId id="471" r:id="rId4"/>
    <p:sldId id="366" r:id="rId5"/>
    <p:sldId id="469" r:id="rId6"/>
    <p:sldId id="485" r:id="rId7"/>
    <p:sldId id="484" r:id="rId8"/>
    <p:sldId id="481" r:id="rId9"/>
    <p:sldId id="470" r:id="rId10"/>
    <p:sldId id="474" r:id="rId11"/>
    <p:sldId id="475" r:id="rId12"/>
    <p:sldId id="476" r:id="rId13"/>
    <p:sldId id="478" r:id="rId14"/>
    <p:sldId id="368" r:id="rId15"/>
    <p:sldId id="479" r:id="rId16"/>
    <p:sldId id="487" r:id="rId17"/>
    <p:sldId id="442" r:id="rId18"/>
    <p:sldId id="453" r:id="rId19"/>
    <p:sldId id="455" r:id="rId20"/>
    <p:sldId id="458" r:id="rId21"/>
    <p:sldId id="468" r:id="rId22"/>
    <p:sldId id="486" r:id="rId23"/>
    <p:sldId id="419" r:id="rId24"/>
    <p:sldId id="420" r:id="rId25"/>
    <p:sldId id="421" r:id="rId26"/>
    <p:sldId id="422" r:id="rId27"/>
    <p:sldId id="406" r:id="rId28"/>
    <p:sldId id="408" r:id="rId29"/>
    <p:sldId id="409" r:id="rId30"/>
    <p:sldId id="483" r:id="rId31"/>
    <p:sldId id="411" r:id="rId32"/>
    <p:sldId id="447" r:id="rId33"/>
    <p:sldId id="412" r:id="rId34"/>
    <p:sldId id="416" r:id="rId35"/>
    <p:sldId id="488" r:id="rId36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FAE"/>
    <a:srgbClr val="969696"/>
    <a:srgbClr val="00D200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4" Type="http://schemas.openxmlformats.org/officeDocument/2006/relationships/slide" Target="slides/slide18.xml"/><Relationship Id="rId5" Type="http://schemas.openxmlformats.org/officeDocument/2006/relationships/slide" Target="slides/slide19.xml"/><Relationship Id="rId6" Type="http://schemas.openxmlformats.org/officeDocument/2006/relationships/slide" Target="slides/slide20.xml"/><Relationship Id="rId7" Type="http://schemas.openxmlformats.org/officeDocument/2006/relationships/slide" Target="slides/slide23.xml"/><Relationship Id="rId8" Type="http://schemas.openxmlformats.org/officeDocument/2006/relationships/slide" Target="slides/slide25.xml"/><Relationship Id="rId9" Type="http://schemas.openxmlformats.org/officeDocument/2006/relationships/slide" Target="slides/slide34.xml"/><Relationship Id="rId10" Type="http://schemas.openxmlformats.org/officeDocument/2006/relationships/slide" Target="slides/slide35.xml"/><Relationship Id="rId1" Type="http://schemas.openxmlformats.org/officeDocument/2006/relationships/slide" Target="slides/slide3.xml"/><Relationship Id="rId2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6638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56638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charset="0"/>
              </a:defRPr>
            </a:lvl1pPr>
          </a:lstStyle>
          <a:p>
            <a:fld id="{9F284D85-C113-7841-99D6-6C4A160CA3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charset="0"/>
              </a:defRPr>
            </a:lvl1pPr>
          </a:lstStyle>
          <a:p>
            <a:fld id="{9808C03C-D67C-AE41-96FB-0E4841AAFC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37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1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8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43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0283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7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79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7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810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620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473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Dense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with partial pivoting (LU)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– Cholesky, LU,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Iterative methods – Conjugate gradient,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Preconditioned iterative methods and multigrid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Permutations of the 2-D model problem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534400" cy="5257800"/>
          </a:xfrm>
        </p:spPr>
        <p:txBody>
          <a:bodyPr/>
          <a:lstStyle/>
          <a:p>
            <a:endParaRPr lang="en-US">
              <a:solidFill>
                <a:schemeClr val="hlink"/>
              </a:solidFill>
              <a:latin typeface="Arial" charset="0"/>
            </a:endParaRPr>
          </a:p>
          <a:p>
            <a:r>
              <a:rPr lang="en-US" u="sng">
                <a:solidFill>
                  <a:schemeClr val="hlink"/>
                </a:solidFill>
                <a:latin typeface="Arial" charset="0"/>
              </a:rPr>
              <a:t>Theorem: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With the natural permutation, the n-vertex model problem has </a:t>
            </a:r>
            <a:r>
              <a:rPr lang="en-US" sz="2800" b="1">
                <a:solidFill>
                  <a:schemeClr val="hlink"/>
                </a:solidFill>
                <a:latin typeface="Arial" charset="0"/>
                <a:cs typeface="Arial" charset="0"/>
                <a:sym typeface="Symbol" charset="0"/>
              </a:rPr>
              <a:t>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(n</a:t>
            </a:r>
            <a:r>
              <a:rPr lang="en-US" b="1" baseline="30000">
                <a:solidFill>
                  <a:schemeClr val="hlink"/>
                </a:solidFill>
                <a:latin typeface="Arial" charset="0"/>
              </a:rPr>
              <a:t>3/2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fill.  (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order exactly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hlink"/>
                </a:solidFill>
                <a:latin typeface="Arial" charset="0"/>
              </a:rPr>
              <a:t>Theorem: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With any permutation, the n-vertex model problem has </a:t>
            </a:r>
            <a:r>
              <a:rPr lang="en-US" b="1">
                <a:solidFill>
                  <a:schemeClr val="hlink"/>
                </a:solidFill>
                <a:latin typeface="Arial" charset="0"/>
                <a:cs typeface="Arial" charset="0"/>
                <a:sym typeface="Symbol" charset="0"/>
              </a:rPr>
              <a:t>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(n log n)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fill.  (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order at least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hlink"/>
                </a:solidFill>
                <a:latin typeface="Arial" charset="0"/>
              </a:rPr>
              <a:t>Theorem: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With a </a:t>
            </a:r>
            <a:r>
              <a:rPr lang="en-US" i="1">
                <a:solidFill>
                  <a:schemeClr val="tx1"/>
                </a:solidFill>
                <a:latin typeface="Arial" charset="0"/>
              </a:rPr>
              <a:t>nested dissection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permutation, the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n-vertex model problem has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O(n log n)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fill.  (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order at most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endParaRPr lang="en-US" sz="280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None/>
            </a:pP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Nested dissection ordering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7912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A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u="sng">
                <a:solidFill>
                  <a:schemeClr val="hlink"/>
                </a:solidFill>
                <a:latin typeface="Arial" charset="0"/>
              </a:rPr>
              <a:t>separator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in a graph G is a set S of vertices whose removal leaves at least two connected components.</a:t>
            </a: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A </a:t>
            </a:r>
            <a:r>
              <a:rPr lang="en-US" u="sng">
                <a:solidFill>
                  <a:schemeClr val="hlink"/>
                </a:solidFill>
                <a:latin typeface="Arial" charset="0"/>
              </a:rPr>
              <a:t>nested dissection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ordering for an n-vertex graph G numbers its vertices from 1 to n as follows: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Find a separator S, whose removal leaves connected components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,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, …,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k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Number the vertices of S from n-|S|+1 to n.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Recursively, number the vertices of each component:</a:t>
            </a:r>
            <a:br>
              <a:rPr lang="en-US" sz="2400">
                <a:solidFill>
                  <a:schemeClr val="tx1"/>
                </a:solidFill>
                <a:latin typeface="Arial" charset="0"/>
              </a:rPr>
            </a:br>
            <a:r>
              <a:rPr lang="en-US" sz="2400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from 1 to 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|,   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from 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|+1 to 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|+|T</a:t>
            </a:r>
            <a:r>
              <a:rPr lang="en-US" sz="2800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|,   etc.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If a component is small enough, number it arbitrarily.</a:t>
            </a: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It all boils down to finding good separators!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Separators in theory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077200" cy="5257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If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G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is a planar graph with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vertices, there exists a set of at most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sqrt(6n)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vertices whose removal leaves no connected component with more than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2n/3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vertices. 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(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Planar graphs have sqrt(n)-separators.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)</a:t>
            </a:r>
          </a:p>
          <a:p>
            <a:pPr lvl="4"/>
            <a:endParaRPr lang="en-US">
              <a:solidFill>
                <a:schemeClr val="hlink"/>
              </a:solidFill>
              <a:latin typeface="Arial" charset="0"/>
            </a:endParaRPr>
          </a:p>
          <a:p>
            <a:r>
              <a:rPr lang="ja-JP" altLang="en-US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Well-shaped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finite element meshes in 3 dimensions have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n</a:t>
            </a:r>
            <a:r>
              <a:rPr lang="en-US" sz="2800" baseline="30000">
                <a:solidFill>
                  <a:schemeClr val="hlink"/>
                </a:solidFill>
                <a:latin typeface="Arial" charset="0"/>
              </a:rPr>
              <a:t>2/3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-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separators. </a:t>
            </a: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Also some other classes of graphs – trees, graphs of bounded genus, chordal graphs, bounded-excluded-minor graphs, …</a:t>
            </a:r>
          </a:p>
          <a:p>
            <a:pPr lvl="3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Mostly these theorems come with efficient algorithms, but they aren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 used much.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9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Separators in practice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077200" cy="5257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Graph partitioning heuristics have been an active research area for many years, often motivated by partitioning for parallel computation.  </a:t>
            </a:r>
          </a:p>
          <a:p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Some techniques: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Spectral partitioning (uses eigenvectors of Laplacian matrix of graph)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Geometric partitioning (for meshes with specified vertex coordinates)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Iterative-swapping (Kernighan-Lin, Fiduccia-Matheysses)</a:t>
            </a:r>
          </a:p>
          <a:p>
            <a:pPr lvl="1"/>
            <a:r>
              <a:rPr lang="en-US">
                <a:solidFill>
                  <a:schemeClr val="tx1"/>
                </a:solidFill>
                <a:latin typeface="Arial" charset="0"/>
              </a:rPr>
              <a:t>Breadth-first search (fast but dated)</a:t>
            </a:r>
          </a:p>
          <a:p>
            <a:pPr lvl="1"/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Many popular modern codes (e.g. Metis, Chaco) use multilevel iterative swapping</a:t>
            </a:r>
          </a:p>
          <a:p>
            <a:endParaRPr lang="en-US" sz="10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Matlab graph partitioning toolbox: see course web page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direct methods</a:t>
            </a:r>
            <a:endParaRPr lang="en-US" sz="2400" smtClean="0">
              <a:ea typeface="+mj-ea"/>
            </a:endParaRP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15418" name="Group 4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15421" name="Group 5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15428" name="Line 6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9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0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1" name="Line 9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2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422" name="Group 11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15423" name="Line 12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4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5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6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7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419" name="Text Box 17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15420" name="Line 18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4" name="Group 19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15380" name="Group 20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15383" name="Group 21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15406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15413" name="Line 2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5" name="Line 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6" name="Line 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7" name="Line 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07" name="Group 28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15408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9" name="Line 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0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1" name="Line 3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2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384" name="Group 34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15396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7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8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9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0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1" name="Line 40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2" name="Line 4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3" name="Line 4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4" name="Line 4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5" name="Line 4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85" name="Group 45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15386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7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8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9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0" name="Line 50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1" name="Line 5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2" name="Line 5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3" name="Line 5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4" name="Line 5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5" name="Line 5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81" name="Text Box 56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15382" name="Line 57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30810" name="Group 58"/>
          <p:cNvGraphicFramePr>
            <a:graphicFrameLocks noGrp="1"/>
          </p:cNvGraphicFramePr>
          <p:nvPr/>
        </p:nvGraphicFramePr>
        <p:xfrm>
          <a:off x="914400" y="3886200"/>
          <a:ext cx="7391400" cy="2268539"/>
        </p:xfrm>
        <a:graphic>
          <a:graphicData uri="http://schemas.openxmlformats.org/drawingml/2006/table">
            <a:tbl>
              <a:tblPr/>
              <a:tblGrid>
                <a:gridCol w="2133600"/>
                <a:gridCol w="2794000"/>
                <a:gridCol w="24638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Space (fill):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log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4/3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 (flops):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3/2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Text Box 84"/>
          <p:cNvSpPr txBox="1">
            <a:spLocks noChangeArrowheads="1"/>
          </p:cNvSpPr>
          <p:nvPr/>
        </p:nvSpPr>
        <p:spPr bwMode="auto">
          <a:xfrm>
            <a:off x="304800" y="1295400"/>
            <a:ext cx="2209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and space to solve any problem on any well-shaped finite element mesh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>
                <a:solidFill>
                  <a:srgbClr val="969696"/>
                </a:solidFill>
                <a:latin typeface="Arial" charset="0"/>
              </a:rPr>
              <a:t>Dense A:  Gaussian elimination with partial pivoting (LU)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April 15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Sparse A:  Iterative methods – Conjugate gradient,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0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802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vector dot products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68275"/>
            <a:ext cx="8534400" cy="576263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matrix data structure (stored by rows)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4191000"/>
            <a:ext cx="4800600" cy="1978025"/>
          </a:xfrm>
        </p:spPr>
        <p:txBody>
          <a:bodyPr/>
          <a:lstStyle/>
          <a:p>
            <a:pPr lvl="1"/>
            <a:r>
              <a:rPr lang="en-US" u="sng">
                <a:solidFill>
                  <a:srgbClr val="FF0000"/>
                </a:solidFill>
                <a:latin typeface="Arial" charset="0"/>
              </a:rPr>
              <a:t>Full: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 </a:t>
            </a:r>
          </a:p>
          <a:p>
            <a:pPr lvl="1"/>
            <a:endParaRPr lang="en-US" sz="600">
              <a:solidFill>
                <a:schemeClr val="hlink"/>
              </a:solidFill>
              <a:latin typeface="Arial" charset="0"/>
            </a:endParaRPr>
          </a:p>
          <a:p>
            <a:pPr lvl="2"/>
            <a:r>
              <a:rPr lang="en-US" sz="1800">
                <a:latin typeface="Arial" charset="0"/>
              </a:rPr>
              <a:t>2-dimensional array of real or complex numbers</a:t>
            </a:r>
            <a:endParaRPr lang="en-US" sz="700">
              <a:latin typeface="Arial" charset="0"/>
            </a:endParaRPr>
          </a:p>
          <a:p>
            <a:pPr lvl="2"/>
            <a:r>
              <a:rPr lang="en-US" sz="1800">
                <a:latin typeface="Arial" charset="0"/>
              </a:rPr>
              <a:t>(nrows*ncols) memory</a:t>
            </a:r>
          </a:p>
          <a:p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graphicFrame>
        <p:nvGraphicFramePr>
          <p:cNvPr id="445444" name="Group 4"/>
          <p:cNvGraphicFramePr>
            <a:graphicFrameLocks noGrp="1"/>
          </p:cNvGraphicFramePr>
          <p:nvPr/>
        </p:nvGraphicFramePr>
        <p:xfrm>
          <a:off x="1219200" y="1447800"/>
          <a:ext cx="1752600" cy="1709738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462" name="Group 22"/>
          <p:cNvGraphicFramePr>
            <a:graphicFrameLocks noGrp="1"/>
          </p:cNvGraphicFramePr>
          <p:nvPr/>
        </p:nvGraphicFramePr>
        <p:xfrm>
          <a:off x="4419600" y="1219200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476" name="Group 36"/>
          <p:cNvGraphicFramePr>
            <a:graphicFrameLocks noGrp="1"/>
          </p:cNvGraphicFramePr>
          <p:nvPr/>
        </p:nvGraphicFramePr>
        <p:xfrm>
          <a:off x="4419600" y="1981200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4495800" y="4191000"/>
            <a:ext cx="4648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Sparse: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800">
              <a:solidFill>
                <a:srgbClr val="FF0000"/>
              </a:solidFill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>
                <a:latin typeface="Arial" charset="0"/>
              </a:rPr>
              <a:t>compressed row storage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endParaRPr lang="en-US" sz="90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000">
                <a:latin typeface="Arial" charset="0"/>
              </a:rPr>
              <a:t>about (2*nzs + nrows) memory</a:t>
            </a:r>
          </a:p>
        </p:txBody>
      </p:sp>
      <p:graphicFrame>
        <p:nvGraphicFramePr>
          <p:cNvPr id="445491" name="Group 51"/>
          <p:cNvGraphicFramePr>
            <a:graphicFrameLocks noGrp="1"/>
          </p:cNvGraphicFramePr>
          <p:nvPr/>
        </p:nvGraphicFramePr>
        <p:xfrm>
          <a:off x="4419600" y="3263900"/>
          <a:ext cx="23368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21FAE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5" name="Line 63"/>
          <p:cNvSpPr>
            <a:spLocks noChangeShapeType="1"/>
          </p:cNvSpPr>
          <p:nvPr/>
        </p:nvSpPr>
        <p:spPr bwMode="auto">
          <a:xfrm flipV="1">
            <a:off x="4694238" y="2590800"/>
            <a:ext cx="68262" cy="100647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 flipV="1">
            <a:off x="5294313" y="2605088"/>
            <a:ext cx="563562" cy="9921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Line 65"/>
          <p:cNvSpPr>
            <a:spLocks noChangeShapeType="1"/>
          </p:cNvSpPr>
          <p:nvPr/>
        </p:nvSpPr>
        <p:spPr bwMode="auto">
          <a:xfrm flipV="1">
            <a:off x="5884863" y="2644775"/>
            <a:ext cx="606425" cy="9525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8" name="Line 66"/>
          <p:cNvSpPr>
            <a:spLocks noChangeShapeType="1"/>
          </p:cNvSpPr>
          <p:nvPr/>
        </p:nvSpPr>
        <p:spPr bwMode="auto">
          <a:xfrm flipV="1">
            <a:off x="6465888" y="2647950"/>
            <a:ext cx="1244600" cy="939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reeform 2"/>
          <p:cNvSpPr>
            <a:spLocks/>
          </p:cNvSpPr>
          <p:nvPr/>
        </p:nvSpPr>
        <p:spPr bwMode="auto">
          <a:xfrm>
            <a:off x="1543050" y="1908175"/>
            <a:ext cx="2297113" cy="10414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1543050" y="2949575"/>
            <a:ext cx="2297113" cy="1039813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1543050" y="3989388"/>
            <a:ext cx="2297113" cy="1039812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5"/>
          <p:cNvSpPr>
            <a:spLocks/>
          </p:cNvSpPr>
          <p:nvPr/>
        </p:nvSpPr>
        <p:spPr bwMode="auto">
          <a:xfrm>
            <a:off x="1543050" y="5029200"/>
            <a:ext cx="2297113" cy="1039813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501900" y="2206625"/>
            <a:ext cx="366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0</a:t>
            </a:r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4983163" y="1520825"/>
            <a:ext cx="1978025" cy="18288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493963" y="3189288"/>
            <a:ext cx="31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1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479675" y="4229100"/>
            <a:ext cx="366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2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376488" y="5257800"/>
            <a:ext cx="63023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900">
                <a:latin typeface="Chalkboard" charset="0"/>
              </a:rPr>
              <a:t>P</a:t>
            </a:r>
            <a:r>
              <a:rPr lang="en-US" sz="3200" baseline="-33000">
                <a:latin typeface="Chalkboard" charset="0"/>
              </a:rPr>
              <a:t>p-1</a:t>
            </a:r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1714500"/>
            <a:ext cx="184785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429125" y="4016375"/>
            <a:ext cx="4279900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822325"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822325" eaLnBrk="0" fontAlgn="base" hangingPunct="0">
              <a:spcBef>
                <a:spcPct val="0"/>
              </a:spcBef>
              <a:spcAft>
                <a:spcPct val="0"/>
              </a:spcAft>
              <a:tabLst>
                <a:tab pos="754063" algn="l"/>
              </a:tabLs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Each processor stores:</a:t>
            </a:r>
          </a:p>
          <a:p>
            <a:pPr eaLnBrk="1" hangingPunct="1"/>
            <a:endParaRPr lang="en-US" sz="800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2400">
                <a:latin typeface="Arial" charset="0"/>
              </a:rPr>
              <a:t>  # of local nonzeros</a:t>
            </a:r>
          </a:p>
          <a:p>
            <a:pPr eaLnBrk="1" hangingPunct="1">
              <a:buFontTx/>
              <a:buChar char="•"/>
            </a:pPr>
            <a:r>
              <a:rPr lang="en-US" sz="2400">
                <a:latin typeface="Arial" charset="0"/>
              </a:rPr>
              <a:t>  range of local rows</a:t>
            </a:r>
          </a:p>
          <a:p>
            <a:pPr eaLnBrk="1" hangingPunct="1">
              <a:buFontTx/>
              <a:buChar char="•"/>
            </a:pPr>
            <a:r>
              <a:rPr lang="en-US" sz="2400">
                <a:latin typeface="Arial" charset="0"/>
              </a:rPr>
              <a:t>  nonzeros in CSR form</a:t>
            </a:r>
          </a:p>
        </p:txBody>
      </p:sp>
      <p:sp>
        <p:nvSpPr>
          <p:cNvPr id="448525" name="Rectangle 13"/>
          <p:cNvSpPr>
            <a:spLocks noGrp="1" noChangeArrowheads="1"/>
          </p:cNvSpPr>
          <p:nvPr>
            <p:ph type="title"/>
          </p:nvPr>
        </p:nvSpPr>
        <p:spPr>
          <a:xfrm>
            <a:off x="238125" y="238125"/>
            <a:ext cx="8534400" cy="576263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Distributed row sparse matrix data structure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3581400" y="2438400"/>
            <a:ext cx="13716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 and Graph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8001000" cy="1905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>
                <a:latin typeface="Arial" charset="0"/>
              </a:rPr>
              <a:t>Edge from row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>
                <a:latin typeface="Arial" charset="0"/>
              </a:rPr>
              <a:t> to column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j </a:t>
            </a:r>
            <a:r>
              <a:rPr lang="en-US">
                <a:latin typeface="Arial" charset="0"/>
              </a:rPr>
              <a:t> for nonzero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A(i,j) </a:t>
            </a:r>
          </a:p>
          <a:p>
            <a:pPr>
              <a:lnSpc>
                <a:spcPct val="12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No edges for diagonal nonzeros</a:t>
            </a:r>
          </a:p>
          <a:p>
            <a:pPr>
              <a:lnSpc>
                <a:spcPct val="120000"/>
              </a:lnSpc>
            </a:pPr>
            <a:r>
              <a:rPr lang="en-US">
                <a:latin typeface="Arial" charset="0"/>
              </a:rPr>
              <a:t>If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is symmetric,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G(A) </a:t>
            </a:r>
            <a:r>
              <a:rPr lang="en-US">
                <a:latin typeface="Arial" charset="0"/>
              </a:rPr>
              <a:t>is an undirected graph </a:t>
            </a:r>
          </a:p>
          <a:p>
            <a:pPr>
              <a:lnSpc>
                <a:spcPct val="120000"/>
              </a:lnSpc>
            </a:pPr>
            <a:r>
              <a:rPr lang="en-US">
                <a:latin typeface="Arial" charset="0"/>
              </a:rPr>
              <a:t>Symmetric permutation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PAP</a:t>
            </a:r>
            <a:r>
              <a:rPr lang="en-US" b="1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b="1" baseline="300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renumbers the vertices</a:t>
            </a:r>
            <a:endParaRPr lang="en-US" b="1" baseline="30000">
              <a:latin typeface="Arial" charset="0"/>
            </a:endParaRP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1666875" y="1198563"/>
            <a:ext cx="2230438" cy="2233612"/>
            <a:chOff x="1050" y="947"/>
            <a:chExt cx="1405" cy="1407"/>
          </a:xfrm>
        </p:grpSpPr>
        <p:sp>
          <p:nvSpPr>
            <p:cNvPr id="4158" name="Oval 5"/>
            <p:cNvSpPr>
              <a:spLocks noChangeAspect="1" noChangeArrowheads="1"/>
            </p:cNvSpPr>
            <p:nvPr/>
          </p:nvSpPr>
          <p:spPr bwMode="auto">
            <a:xfrm>
              <a:off x="1091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"/>
            <p:cNvSpPr>
              <a:spLocks noChangeAspect="1" noChangeArrowheads="1"/>
            </p:cNvSpPr>
            <p:nvPr/>
          </p:nvSpPr>
          <p:spPr bwMode="auto">
            <a:xfrm>
              <a:off x="1050" y="947"/>
              <a:ext cx="1405" cy="1407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Oval 7"/>
            <p:cNvSpPr>
              <a:spLocks noChangeAspect="1" noChangeArrowheads="1"/>
            </p:cNvSpPr>
            <p:nvPr/>
          </p:nvSpPr>
          <p:spPr bwMode="auto">
            <a:xfrm>
              <a:off x="1091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1" name="Oval 8"/>
            <p:cNvSpPr>
              <a:spLocks noChangeAspect="1" noChangeArrowheads="1"/>
            </p:cNvSpPr>
            <p:nvPr/>
          </p:nvSpPr>
          <p:spPr bwMode="auto">
            <a:xfrm>
              <a:off x="1297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2" name="Oval 9"/>
            <p:cNvSpPr>
              <a:spLocks noChangeAspect="1" noChangeArrowheads="1"/>
            </p:cNvSpPr>
            <p:nvPr/>
          </p:nvSpPr>
          <p:spPr bwMode="auto">
            <a:xfrm>
              <a:off x="1503" y="2019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3" name="Oval 10"/>
            <p:cNvSpPr>
              <a:spLocks noChangeAspect="1" noChangeArrowheads="1"/>
            </p:cNvSpPr>
            <p:nvPr/>
          </p:nvSpPr>
          <p:spPr bwMode="auto">
            <a:xfrm>
              <a:off x="1710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4" name="Oval 11"/>
            <p:cNvSpPr>
              <a:spLocks noChangeAspect="1" noChangeArrowheads="1"/>
            </p:cNvSpPr>
            <p:nvPr/>
          </p:nvSpPr>
          <p:spPr bwMode="auto">
            <a:xfrm>
              <a:off x="1916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5" name="Oval 12"/>
            <p:cNvSpPr>
              <a:spLocks noChangeAspect="1" noChangeArrowheads="1"/>
            </p:cNvSpPr>
            <p:nvPr/>
          </p:nvSpPr>
          <p:spPr bwMode="auto">
            <a:xfrm>
              <a:off x="2122" y="2019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6" name="Oval 13"/>
            <p:cNvSpPr>
              <a:spLocks noChangeAspect="1" noChangeArrowheads="1"/>
            </p:cNvSpPr>
            <p:nvPr/>
          </p:nvSpPr>
          <p:spPr bwMode="auto">
            <a:xfrm>
              <a:off x="2329" y="2019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" name="Oval 14"/>
            <p:cNvSpPr>
              <a:spLocks noChangeAspect="1" noChangeArrowheads="1"/>
            </p:cNvSpPr>
            <p:nvPr/>
          </p:nvSpPr>
          <p:spPr bwMode="auto">
            <a:xfrm>
              <a:off x="1091" y="9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8" name="Oval 15"/>
            <p:cNvSpPr>
              <a:spLocks noChangeAspect="1" noChangeArrowheads="1"/>
            </p:cNvSpPr>
            <p:nvPr/>
          </p:nvSpPr>
          <p:spPr bwMode="auto">
            <a:xfrm>
              <a:off x="1297" y="9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9" name="Oval 16"/>
            <p:cNvSpPr>
              <a:spLocks noChangeAspect="1" noChangeArrowheads="1"/>
            </p:cNvSpPr>
            <p:nvPr/>
          </p:nvSpPr>
          <p:spPr bwMode="auto">
            <a:xfrm>
              <a:off x="1503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0" name="Oval 17"/>
            <p:cNvSpPr>
              <a:spLocks noChangeAspect="1" noChangeArrowheads="1"/>
            </p:cNvSpPr>
            <p:nvPr/>
          </p:nvSpPr>
          <p:spPr bwMode="auto">
            <a:xfrm>
              <a:off x="1710" y="98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1" name="Oval 18"/>
            <p:cNvSpPr>
              <a:spLocks noChangeAspect="1" noChangeArrowheads="1"/>
            </p:cNvSpPr>
            <p:nvPr/>
          </p:nvSpPr>
          <p:spPr bwMode="auto">
            <a:xfrm>
              <a:off x="1916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2" name="Oval 19"/>
            <p:cNvSpPr>
              <a:spLocks noChangeAspect="1" noChangeArrowheads="1"/>
            </p:cNvSpPr>
            <p:nvPr/>
          </p:nvSpPr>
          <p:spPr bwMode="auto">
            <a:xfrm>
              <a:off x="2122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3" name="Oval 20"/>
            <p:cNvSpPr>
              <a:spLocks noChangeAspect="1" noChangeArrowheads="1"/>
            </p:cNvSpPr>
            <p:nvPr/>
          </p:nvSpPr>
          <p:spPr bwMode="auto">
            <a:xfrm>
              <a:off x="2329" y="988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4" name="Oval 21"/>
            <p:cNvSpPr>
              <a:spLocks noChangeAspect="1" noChangeArrowheads="1"/>
            </p:cNvSpPr>
            <p:nvPr/>
          </p:nvSpPr>
          <p:spPr bwMode="auto">
            <a:xfrm>
              <a:off x="1091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5" name="Oval 22"/>
            <p:cNvSpPr>
              <a:spLocks noChangeAspect="1" noChangeArrowheads="1"/>
            </p:cNvSpPr>
            <p:nvPr/>
          </p:nvSpPr>
          <p:spPr bwMode="auto">
            <a:xfrm>
              <a:off x="1297" y="11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6" name="Oval 23"/>
            <p:cNvSpPr>
              <a:spLocks noChangeAspect="1" noChangeArrowheads="1"/>
            </p:cNvSpPr>
            <p:nvPr/>
          </p:nvSpPr>
          <p:spPr bwMode="auto">
            <a:xfrm>
              <a:off x="1503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7" name="Oval 24"/>
            <p:cNvSpPr>
              <a:spLocks noChangeAspect="1" noChangeArrowheads="1"/>
            </p:cNvSpPr>
            <p:nvPr/>
          </p:nvSpPr>
          <p:spPr bwMode="auto">
            <a:xfrm>
              <a:off x="1710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8" name="Oval 25"/>
            <p:cNvSpPr>
              <a:spLocks noChangeAspect="1" noChangeArrowheads="1"/>
            </p:cNvSpPr>
            <p:nvPr/>
          </p:nvSpPr>
          <p:spPr bwMode="auto">
            <a:xfrm>
              <a:off x="1916" y="11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9" name="Oval 26"/>
            <p:cNvSpPr>
              <a:spLocks noChangeAspect="1" noChangeArrowheads="1"/>
            </p:cNvSpPr>
            <p:nvPr/>
          </p:nvSpPr>
          <p:spPr bwMode="auto">
            <a:xfrm>
              <a:off x="2122" y="1194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0" name="Oval 27"/>
            <p:cNvSpPr>
              <a:spLocks noChangeAspect="1" noChangeArrowheads="1"/>
            </p:cNvSpPr>
            <p:nvPr/>
          </p:nvSpPr>
          <p:spPr bwMode="auto">
            <a:xfrm>
              <a:off x="2329" y="11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1" name="Oval 28"/>
            <p:cNvSpPr>
              <a:spLocks noChangeAspect="1" noChangeArrowheads="1"/>
            </p:cNvSpPr>
            <p:nvPr/>
          </p:nvSpPr>
          <p:spPr bwMode="auto">
            <a:xfrm>
              <a:off x="1297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2" name="Oval 29"/>
            <p:cNvSpPr>
              <a:spLocks noChangeAspect="1" noChangeArrowheads="1"/>
            </p:cNvSpPr>
            <p:nvPr/>
          </p:nvSpPr>
          <p:spPr bwMode="auto">
            <a:xfrm>
              <a:off x="1503" y="140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3" name="Oval 30"/>
            <p:cNvSpPr>
              <a:spLocks noChangeAspect="1" noChangeArrowheads="1"/>
            </p:cNvSpPr>
            <p:nvPr/>
          </p:nvSpPr>
          <p:spPr bwMode="auto">
            <a:xfrm>
              <a:off x="1710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4" name="Oval 31"/>
            <p:cNvSpPr>
              <a:spLocks noChangeAspect="1" noChangeArrowheads="1"/>
            </p:cNvSpPr>
            <p:nvPr/>
          </p:nvSpPr>
          <p:spPr bwMode="auto">
            <a:xfrm>
              <a:off x="1916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5" name="Oval 32"/>
            <p:cNvSpPr>
              <a:spLocks noChangeAspect="1" noChangeArrowheads="1"/>
            </p:cNvSpPr>
            <p:nvPr/>
          </p:nvSpPr>
          <p:spPr bwMode="auto">
            <a:xfrm>
              <a:off x="2122" y="140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6" name="Oval 33"/>
            <p:cNvSpPr>
              <a:spLocks noChangeAspect="1" noChangeArrowheads="1"/>
            </p:cNvSpPr>
            <p:nvPr/>
          </p:nvSpPr>
          <p:spPr bwMode="auto">
            <a:xfrm>
              <a:off x="2329" y="1400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7" name="Oval 34"/>
            <p:cNvSpPr>
              <a:spLocks noChangeAspect="1" noChangeArrowheads="1"/>
            </p:cNvSpPr>
            <p:nvPr/>
          </p:nvSpPr>
          <p:spPr bwMode="auto">
            <a:xfrm>
              <a:off x="1091" y="16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8" name="Oval 35"/>
            <p:cNvSpPr>
              <a:spLocks noChangeAspect="1" noChangeArrowheads="1"/>
            </p:cNvSpPr>
            <p:nvPr/>
          </p:nvSpPr>
          <p:spPr bwMode="auto">
            <a:xfrm>
              <a:off x="1297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9" name="Oval 36"/>
            <p:cNvSpPr>
              <a:spLocks noChangeAspect="1" noChangeArrowheads="1"/>
            </p:cNvSpPr>
            <p:nvPr/>
          </p:nvSpPr>
          <p:spPr bwMode="auto">
            <a:xfrm>
              <a:off x="1503" y="16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0" name="Oval 37"/>
            <p:cNvSpPr>
              <a:spLocks noChangeAspect="1" noChangeArrowheads="1"/>
            </p:cNvSpPr>
            <p:nvPr/>
          </p:nvSpPr>
          <p:spPr bwMode="auto">
            <a:xfrm>
              <a:off x="1710" y="1607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1" name="Oval 38"/>
            <p:cNvSpPr>
              <a:spLocks noChangeAspect="1" noChangeArrowheads="1"/>
            </p:cNvSpPr>
            <p:nvPr/>
          </p:nvSpPr>
          <p:spPr bwMode="auto">
            <a:xfrm>
              <a:off x="1916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2" name="Oval 39"/>
            <p:cNvSpPr>
              <a:spLocks noChangeAspect="1" noChangeArrowheads="1"/>
            </p:cNvSpPr>
            <p:nvPr/>
          </p:nvSpPr>
          <p:spPr bwMode="auto">
            <a:xfrm>
              <a:off x="2122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3" name="Oval 40"/>
            <p:cNvSpPr>
              <a:spLocks noChangeAspect="1" noChangeArrowheads="1"/>
            </p:cNvSpPr>
            <p:nvPr/>
          </p:nvSpPr>
          <p:spPr bwMode="auto">
            <a:xfrm>
              <a:off x="2329" y="1607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4" name="Oval 41"/>
            <p:cNvSpPr>
              <a:spLocks noChangeAspect="1" noChangeArrowheads="1"/>
            </p:cNvSpPr>
            <p:nvPr/>
          </p:nvSpPr>
          <p:spPr bwMode="auto">
            <a:xfrm>
              <a:off x="1091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5" name="Oval 42"/>
            <p:cNvSpPr>
              <a:spLocks noChangeAspect="1" noChangeArrowheads="1"/>
            </p:cNvSpPr>
            <p:nvPr/>
          </p:nvSpPr>
          <p:spPr bwMode="auto">
            <a:xfrm>
              <a:off x="1297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6" name="Oval 43"/>
            <p:cNvSpPr>
              <a:spLocks noChangeAspect="1" noChangeArrowheads="1"/>
            </p:cNvSpPr>
            <p:nvPr/>
          </p:nvSpPr>
          <p:spPr bwMode="auto">
            <a:xfrm>
              <a:off x="1503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7" name="Oval 44"/>
            <p:cNvSpPr>
              <a:spLocks noChangeAspect="1" noChangeArrowheads="1"/>
            </p:cNvSpPr>
            <p:nvPr/>
          </p:nvSpPr>
          <p:spPr bwMode="auto">
            <a:xfrm>
              <a:off x="1710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" name="Oval 45"/>
            <p:cNvSpPr>
              <a:spLocks noChangeAspect="1" noChangeArrowheads="1"/>
            </p:cNvSpPr>
            <p:nvPr/>
          </p:nvSpPr>
          <p:spPr bwMode="auto">
            <a:xfrm>
              <a:off x="1916" y="18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" name="Oval 46"/>
            <p:cNvSpPr>
              <a:spLocks noChangeAspect="1" noChangeArrowheads="1"/>
            </p:cNvSpPr>
            <p:nvPr/>
          </p:nvSpPr>
          <p:spPr bwMode="auto">
            <a:xfrm>
              <a:off x="2122" y="1813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" name="Oval 47"/>
            <p:cNvSpPr>
              <a:spLocks noChangeAspect="1" noChangeArrowheads="1"/>
            </p:cNvSpPr>
            <p:nvPr/>
          </p:nvSpPr>
          <p:spPr bwMode="auto">
            <a:xfrm>
              <a:off x="2329" y="1813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" name="Oval 48"/>
            <p:cNvSpPr>
              <a:spLocks noChangeAspect="1" noChangeArrowheads="1"/>
            </p:cNvSpPr>
            <p:nvPr/>
          </p:nvSpPr>
          <p:spPr bwMode="auto">
            <a:xfrm>
              <a:off x="1091" y="2226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" name="Oval 49"/>
            <p:cNvSpPr>
              <a:spLocks noChangeAspect="1" noChangeArrowheads="1"/>
            </p:cNvSpPr>
            <p:nvPr/>
          </p:nvSpPr>
          <p:spPr bwMode="auto">
            <a:xfrm>
              <a:off x="1297" y="2226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" name="Oval 50"/>
            <p:cNvSpPr>
              <a:spLocks noChangeAspect="1" noChangeArrowheads="1"/>
            </p:cNvSpPr>
            <p:nvPr/>
          </p:nvSpPr>
          <p:spPr bwMode="auto">
            <a:xfrm>
              <a:off x="1503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" name="Oval 51"/>
            <p:cNvSpPr>
              <a:spLocks noChangeAspect="1" noChangeArrowheads="1"/>
            </p:cNvSpPr>
            <p:nvPr/>
          </p:nvSpPr>
          <p:spPr bwMode="auto">
            <a:xfrm>
              <a:off x="1710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" name="Oval 52"/>
            <p:cNvSpPr>
              <a:spLocks noChangeAspect="1" noChangeArrowheads="1"/>
            </p:cNvSpPr>
            <p:nvPr/>
          </p:nvSpPr>
          <p:spPr bwMode="auto">
            <a:xfrm>
              <a:off x="1916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" name="Oval 53"/>
            <p:cNvSpPr>
              <a:spLocks noChangeAspect="1" noChangeArrowheads="1"/>
            </p:cNvSpPr>
            <p:nvPr/>
          </p:nvSpPr>
          <p:spPr bwMode="auto">
            <a:xfrm>
              <a:off x="2122" y="2226"/>
              <a:ext cx="86" cy="8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" name="Oval 54"/>
            <p:cNvSpPr>
              <a:spLocks noChangeAspect="1" noChangeArrowheads="1"/>
            </p:cNvSpPr>
            <p:nvPr/>
          </p:nvSpPr>
          <p:spPr bwMode="auto">
            <a:xfrm>
              <a:off x="2329" y="2226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1" name="Group 55"/>
          <p:cNvGrpSpPr>
            <a:grpSpLocks/>
          </p:cNvGrpSpPr>
          <p:nvPr/>
        </p:nvGrpSpPr>
        <p:grpSpPr bwMode="auto">
          <a:xfrm>
            <a:off x="4876800" y="1066800"/>
            <a:ext cx="3130550" cy="2324100"/>
            <a:chOff x="2719" y="960"/>
            <a:chExt cx="1972" cy="1464"/>
          </a:xfrm>
        </p:grpSpPr>
        <p:sp>
          <p:nvSpPr>
            <p:cNvPr id="4104" name="Text Box 56"/>
            <p:cNvSpPr txBox="1">
              <a:spLocks noChangeArrowheads="1"/>
            </p:cNvSpPr>
            <p:nvPr/>
          </p:nvSpPr>
          <p:spPr bwMode="auto">
            <a:xfrm>
              <a:off x="2756" y="96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105" name="Text Box 57"/>
            <p:cNvSpPr txBox="1">
              <a:spLocks noChangeArrowheads="1"/>
            </p:cNvSpPr>
            <p:nvPr/>
          </p:nvSpPr>
          <p:spPr bwMode="auto">
            <a:xfrm>
              <a:off x="3712" y="96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4106" name="Text Box 58"/>
            <p:cNvSpPr txBox="1">
              <a:spLocks noChangeArrowheads="1"/>
            </p:cNvSpPr>
            <p:nvPr/>
          </p:nvSpPr>
          <p:spPr bwMode="auto">
            <a:xfrm>
              <a:off x="2768" y="221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107" name="Text Box 59"/>
            <p:cNvSpPr txBox="1">
              <a:spLocks noChangeArrowheads="1"/>
            </p:cNvSpPr>
            <p:nvPr/>
          </p:nvSpPr>
          <p:spPr bwMode="auto">
            <a:xfrm>
              <a:off x="2719" y="158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108" name="Text Box 60"/>
            <p:cNvSpPr txBox="1">
              <a:spLocks noChangeArrowheads="1"/>
            </p:cNvSpPr>
            <p:nvPr/>
          </p:nvSpPr>
          <p:spPr bwMode="auto">
            <a:xfrm>
              <a:off x="3724" y="163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grpSp>
          <p:nvGrpSpPr>
            <p:cNvPr id="4109" name="Group 61"/>
            <p:cNvGrpSpPr>
              <a:grpSpLocks/>
            </p:cNvGrpSpPr>
            <p:nvPr/>
          </p:nvGrpSpPr>
          <p:grpSpPr bwMode="auto">
            <a:xfrm>
              <a:off x="2880" y="1104"/>
              <a:ext cx="1656" cy="1176"/>
              <a:chOff x="2880" y="1104"/>
              <a:chExt cx="1656" cy="1176"/>
            </a:xfrm>
          </p:grpSpPr>
          <p:grpSp>
            <p:nvGrpSpPr>
              <p:cNvPr id="4148" name="Group 62"/>
              <p:cNvGrpSpPr>
                <a:grpSpLocks/>
              </p:cNvGrpSpPr>
              <p:nvPr/>
            </p:nvGrpSpPr>
            <p:grpSpPr bwMode="auto">
              <a:xfrm>
                <a:off x="2880" y="2160"/>
                <a:ext cx="888" cy="120"/>
                <a:chOff x="2880" y="2160"/>
                <a:chExt cx="888" cy="120"/>
              </a:xfrm>
            </p:grpSpPr>
            <p:sp>
              <p:nvSpPr>
                <p:cNvPr id="4156" name="Oval 63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" name="Oval 64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49" name="Group 65"/>
              <p:cNvGrpSpPr>
                <a:grpSpLocks/>
              </p:cNvGrpSpPr>
              <p:nvPr/>
            </p:nvGrpSpPr>
            <p:grpSpPr bwMode="auto">
              <a:xfrm>
                <a:off x="2880" y="1104"/>
                <a:ext cx="888" cy="120"/>
                <a:chOff x="2880" y="2160"/>
                <a:chExt cx="888" cy="120"/>
              </a:xfrm>
            </p:grpSpPr>
            <p:sp>
              <p:nvSpPr>
                <p:cNvPr id="4154" name="Oval 66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5" name="Oval 67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50" name="Group 68"/>
              <p:cNvGrpSpPr>
                <a:grpSpLocks/>
              </p:cNvGrpSpPr>
              <p:nvPr/>
            </p:nvGrpSpPr>
            <p:grpSpPr bwMode="auto">
              <a:xfrm>
                <a:off x="2880" y="1632"/>
                <a:ext cx="888" cy="120"/>
                <a:chOff x="2880" y="2160"/>
                <a:chExt cx="888" cy="120"/>
              </a:xfrm>
            </p:grpSpPr>
            <p:sp>
              <p:nvSpPr>
                <p:cNvPr id="4152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3648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3" name="Oval 70"/>
                <p:cNvSpPr>
                  <a:spLocks noChangeAspect="1" noChangeArrowheads="1"/>
                </p:cNvSpPr>
                <p:nvPr/>
              </p:nvSpPr>
              <p:spPr bwMode="auto">
                <a:xfrm>
                  <a:off x="2880" y="2160"/>
                  <a:ext cx="120" cy="12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51" name="Oval 71"/>
              <p:cNvSpPr>
                <a:spLocks noChangeAspect="1" noChangeArrowheads="1"/>
              </p:cNvSpPr>
              <p:nvPr/>
            </p:nvSpPr>
            <p:spPr bwMode="auto">
              <a:xfrm>
                <a:off x="4416" y="1632"/>
                <a:ext cx="120" cy="1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0" name="Group 72"/>
            <p:cNvGrpSpPr>
              <a:grpSpLocks/>
            </p:cNvGrpSpPr>
            <p:nvPr/>
          </p:nvGrpSpPr>
          <p:grpSpPr bwMode="auto">
            <a:xfrm>
              <a:off x="2928" y="1028"/>
              <a:ext cx="777" cy="133"/>
              <a:chOff x="2928" y="1028"/>
              <a:chExt cx="777" cy="133"/>
            </a:xfrm>
          </p:grpSpPr>
          <p:sp>
            <p:nvSpPr>
              <p:cNvPr id="4146" name="Line 73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74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1" name="Group 75"/>
            <p:cNvGrpSpPr>
              <a:grpSpLocks/>
            </p:cNvGrpSpPr>
            <p:nvPr/>
          </p:nvGrpSpPr>
          <p:grpSpPr bwMode="auto">
            <a:xfrm>
              <a:off x="3720" y="1564"/>
              <a:ext cx="777" cy="133"/>
              <a:chOff x="2928" y="1028"/>
              <a:chExt cx="777" cy="133"/>
            </a:xfrm>
          </p:grpSpPr>
          <p:sp>
            <p:nvSpPr>
              <p:cNvPr id="4144" name="Line 76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77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2" name="Group 78"/>
            <p:cNvGrpSpPr>
              <a:grpSpLocks/>
            </p:cNvGrpSpPr>
            <p:nvPr/>
          </p:nvGrpSpPr>
          <p:grpSpPr bwMode="auto">
            <a:xfrm>
              <a:off x="2936" y="2096"/>
              <a:ext cx="777" cy="133"/>
              <a:chOff x="2928" y="1028"/>
              <a:chExt cx="777" cy="133"/>
            </a:xfrm>
          </p:grpSpPr>
          <p:sp>
            <p:nvSpPr>
              <p:cNvPr id="4142" name="Line 79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80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" name="Group 81"/>
            <p:cNvGrpSpPr>
              <a:grpSpLocks/>
            </p:cNvGrpSpPr>
            <p:nvPr/>
          </p:nvGrpSpPr>
          <p:grpSpPr bwMode="auto">
            <a:xfrm flipH="1" flipV="1">
              <a:off x="2924" y="2228"/>
              <a:ext cx="777" cy="133"/>
              <a:chOff x="2928" y="1028"/>
              <a:chExt cx="777" cy="133"/>
            </a:xfrm>
          </p:grpSpPr>
          <p:sp>
            <p:nvSpPr>
              <p:cNvPr id="4140" name="Line 82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83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4" name="Group 84"/>
            <p:cNvGrpSpPr>
              <a:grpSpLocks/>
            </p:cNvGrpSpPr>
            <p:nvPr/>
          </p:nvGrpSpPr>
          <p:grpSpPr bwMode="auto">
            <a:xfrm flipH="1" flipV="1">
              <a:off x="2940" y="1692"/>
              <a:ext cx="777" cy="133"/>
              <a:chOff x="2928" y="1028"/>
              <a:chExt cx="777" cy="133"/>
            </a:xfrm>
          </p:grpSpPr>
          <p:sp>
            <p:nvSpPr>
              <p:cNvPr id="4138" name="Line 85"/>
              <p:cNvSpPr>
                <a:spLocks noChangeAspect="1" noChangeShapeType="1"/>
              </p:cNvSpPr>
              <p:nvPr/>
            </p:nvSpPr>
            <p:spPr bwMode="auto">
              <a:xfrm rot="17163330" flipH="1">
                <a:off x="3451" y="1013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86"/>
              <p:cNvSpPr>
                <a:spLocks/>
              </p:cNvSpPr>
              <p:nvPr/>
            </p:nvSpPr>
            <p:spPr bwMode="auto">
              <a:xfrm>
                <a:off x="2928" y="1028"/>
                <a:ext cx="777" cy="133"/>
              </a:xfrm>
              <a:custGeom>
                <a:avLst/>
                <a:gdLst>
                  <a:gd name="T0" fmla="*/ 0 w 777"/>
                  <a:gd name="T1" fmla="*/ 124 h 133"/>
                  <a:gd name="T2" fmla="*/ 375 w 777"/>
                  <a:gd name="T3" fmla="*/ 1 h 133"/>
                  <a:gd name="T4" fmla="*/ 777 w 777"/>
                  <a:gd name="T5" fmla="*/ 133 h 133"/>
                  <a:gd name="T6" fmla="*/ 0 60000 65536"/>
                  <a:gd name="T7" fmla="*/ 0 60000 65536"/>
                  <a:gd name="T8" fmla="*/ 0 60000 65536"/>
                  <a:gd name="T9" fmla="*/ 0 w 777"/>
                  <a:gd name="T10" fmla="*/ 0 h 133"/>
                  <a:gd name="T11" fmla="*/ 777 w 777"/>
                  <a:gd name="T12" fmla="*/ 133 h 13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77" h="133">
                    <a:moveTo>
                      <a:pt x="0" y="124"/>
                    </a:moveTo>
                    <a:cubicBezTo>
                      <a:pt x="123" y="62"/>
                      <a:pt x="246" y="0"/>
                      <a:pt x="375" y="1"/>
                    </a:cubicBezTo>
                    <a:cubicBezTo>
                      <a:pt x="504" y="2"/>
                      <a:pt x="640" y="67"/>
                      <a:pt x="777" y="1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5" name="Group 87"/>
            <p:cNvGrpSpPr>
              <a:grpSpLocks/>
            </p:cNvGrpSpPr>
            <p:nvPr/>
          </p:nvGrpSpPr>
          <p:grpSpPr bwMode="auto">
            <a:xfrm>
              <a:off x="2776" y="1167"/>
              <a:ext cx="152" cy="513"/>
              <a:chOff x="2776" y="1167"/>
              <a:chExt cx="152" cy="513"/>
            </a:xfrm>
          </p:grpSpPr>
          <p:sp>
            <p:nvSpPr>
              <p:cNvPr id="4136" name="Line 88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89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6" name="Group 90"/>
            <p:cNvGrpSpPr>
              <a:grpSpLocks/>
            </p:cNvGrpSpPr>
            <p:nvPr/>
          </p:nvGrpSpPr>
          <p:grpSpPr bwMode="auto">
            <a:xfrm flipV="1">
              <a:off x="2772" y="1711"/>
              <a:ext cx="152" cy="513"/>
              <a:chOff x="2776" y="1167"/>
              <a:chExt cx="152" cy="513"/>
            </a:xfrm>
          </p:grpSpPr>
          <p:sp>
            <p:nvSpPr>
              <p:cNvPr id="4134" name="Line 91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92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7" name="Group 93"/>
            <p:cNvGrpSpPr>
              <a:grpSpLocks/>
            </p:cNvGrpSpPr>
            <p:nvPr/>
          </p:nvGrpSpPr>
          <p:grpSpPr bwMode="auto">
            <a:xfrm flipH="1" flipV="1">
              <a:off x="2952" y="1167"/>
              <a:ext cx="152" cy="513"/>
              <a:chOff x="2776" y="1167"/>
              <a:chExt cx="152" cy="513"/>
            </a:xfrm>
          </p:grpSpPr>
          <p:sp>
            <p:nvSpPr>
              <p:cNvPr id="4132" name="Line 94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5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8" name="Group 96"/>
            <p:cNvGrpSpPr>
              <a:grpSpLocks/>
            </p:cNvGrpSpPr>
            <p:nvPr/>
          </p:nvGrpSpPr>
          <p:grpSpPr bwMode="auto">
            <a:xfrm flipH="1" flipV="1">
              <a:off x="3712" y="1167"/>
              <a:ext cx="152" cy="513"/>
              <a:chOff x="2776" y="1167"/>
              <a:chExt cx="152" cy="513"/>
            </a:xfrm>
          </p:grpSpPr>
          <p:sp>
            <p:nvSpPr>
              <p:cNvPr id="4130" name="Line 97"/>
              <p:cNvSpPr>
                <a:spLocks noChangeAspect="1" noChangeShapeType="1"/>
              </p:cNvSpPr>
              <p:nvPr/>
            </p:nvSpPr>
            <p:spPr bwMode="auto">
              <a:xfrm rot="1855532" flipH="1" flipV="1">
                <a:off x="2828" y="1264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8"/>
              <p:cNvSpPr>
                <a:spLocks/>
              </p:cNvSpPr>
              <p:nvPr/>
            </p:nvSpPr>
            <p:spPr bwMode="auto">
              <a:xfrm>
                <a:off x="2776" y="1167"/>
                <a:ext cx="152" cy="513"/>
              </a:xfrm>
              <a:custGeom>
                <a:avLst/>
                <a:gdLst>
                  <a:gd name="T0" fmla="*/ 152 w 152"/>
                  <a:gd name="T1" fmla="*/ 513 h 513"/>
                  <a:gd name="T2" fmla="*/ 38 w 152"/>
                  <a:gd name="T3" fmla="*/ 371 h 513"/>
                  <a:gd name="T4" fmla="*/ 19 w 152"/>
                  <a:gd name="T5" fmla="*/ 212 h 513"/>
                  <a:gd name="T6" fmla="*/ 152 w 152"/>
                  <a:gd name="T7" fmla="*/ 0 h 5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2"/>
                  <a:gd name="T13" fmla="*/ 0 h 513"/>
                  <a:gd name="T14" fmla="*/ 152 w 152"/>
                  <a:gd name="T15" fmla="*/ 513 h 5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2" h="513">
                    <a:moveTo>
                      <a:pt x="152" y="513"/>
                    </a:moveTo>
                    <a:cubicBezTo>
                      <a:pt x="106" y="467"/>
                      <a:pt x="60" y="421"/>
                      <a:pt x="38" y="371"/>
                    </a:cubicBezTo>
                    <a:cubicBezTo>
                      <a:pt x="16" y="321"/>
                      <a:pt x="0" y="274"/>
                      <a:pt x="19" y="212"/>
                    </a:cubicBezTo>
                    <a:cubicBezTo>
                      <a:pt x="38" y="150"/>
                      <a:pt x="95" y="75"/>
                      <a:pt x="152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9" name="Group 99"/>
            <p:cNvGrpSpPr>
              <a:grpSpLocks/>
            </p:cNvGrpSpPr>
            <p:nvPr/>
          </p:nvGrpSpPr>
          <p:grpSpPr bwMode="auto">
            <a:xfrm>
              <a:off x="2934" y="1691"/>
              <a:ext cx="777" cy="523"/>
              <a:chOff x="2934" y="1691"/>
              <a:chExt cx="777" cy="523"/>
            </a:xfrm>
          </p:grpSpPr>
          <p:sp>
            <p:nvSpPr>
              <p:cNvPr id="4128" name="Line 100"/>
              <p:cNvSpPr>
                <a:spLocks noChangeAspect="1" noChangeShapeType="1"/>
              </p:cNvSpPr>
              <p:nvPr/>
            </p:nvSpPr>
            <p:spPr bwMode="auto">
              <a:xfrm rot="3635357">
                <a:off x="3104" y="1995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101"/>
              <p:cNvSpPr>
                <a:spLocks/>
              </p:cNvSpPr>
              <p:nvPr/>
            </p:nvSpPr>
            <p:spPr bwMode="auto">
              <a:xfrm>
                <a:off x="2934" y="1691"/>
                <a:ext cx="777" cy="523"/>
              </a:xfrm>
              <a:custGeom>
                <a:avLst/>
                <a:gdLst>
                  <a:gd name="T0" fmla="*/ 0 w 777"/>
                  <a:gd name="T1" fmla="*/ 514 h 523"/>
                  <a:gd name="T2" fmla="*/ 6 w 777"/>
                  <a:gd name="T3" fmla="*/ 523 h 523"/>
                  <a:gd name="T4" fmla="*/ 176 w 777"/>
                  <a:gd name="T5" fmla="*/ 343 h 523"/>
                  <a:gd name="T6" fmla="*/ 615 w 777"/>
                  <a:gd name="T7" fmla="*/ 247 h 523"/>
                  <a:gd name="T8" fmla="*/ 777 w 777"/>
                  <a:gd name="T9" fmla="*/ 0 h 5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77"/>
                  <a:gd name="T16" fmla="*/ 0 h 523"/>
                  <a:gd name="T17" fmla="*/ 777 w 777"/>
                  <a:gd name="T18" fmla="*/ 523 h 5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77" h="523">
                    <a:moveTo>
                      <a:pt x="0" y="514"/>
                    </a:moveTo>
                    <a:lnTo>
                      <a:pt x="6" y="523"/>
                    </a:lnTo>
                    <a:cubicBezTo>
                      <a:pt x="35" y="495"/>
                      <a:pt x="74" y="389"/>
                      <a:pt x="176" y="343"/>
                    </a:cubicBezTo>
                    <a:cubicBezTo>
                      <a:pt x="278" y="297"/>
                      <a:pt x="515" y="304"/>
                      <a:pt x="615" y="247"/>
                    </a:cubicBezTo>
                    <a:cubicBezTo>
                      <a:pt x="715" y="190"/>
                      <a:pt x="746" y="95"/>
                      <a:pt x="777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0" name="Group 102"/>
            <p:cNvGrpSpPr>
              <a:grpSpLocks/>
            </p:cNvGrpSpPr>
            <p:nvPr/>
          </p:nvGrpSpPr>
          <p:grpSpPr bwMode="auto">
            <a:xfrm>
              <a:off x="3705" y="1685"/>
              <a:ext cx="764" cy="543"/>
              <a:chOff x="3696" y="1680"/>
              <a:chExt cx="764" cy="543"/>
            </a:xfrm>
          </p:grpSpPr>
          <p:sp>
            <p:nvSpPr>
              <p:cNvPr id="4126" name="Line 103"/>
              <p:cNvSpPr>
                <a:spLocks noChangeAspect="1" noChangeShapeType="1"/>
              </p:cNvSpPr>
              <p:nvPr/>
            </p:nvSpPr>
            <p:spPr bwMode="auto">
              <a:xfrm rot="4334049">
                <a:off x="3989" y="2107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104"/>
              <p:cNvSpPr>
                <a:spLocks/>
              </p:cNvSpPr>
              <p:nvPr/>
            </p:nvSpPr>
            <p:spPr bwMode="auto">
              <a:xfrm>
                <a:off x="3696" y="168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21" name="Group 105"/>
            <p:cNvGrpSpPr>
              <a:grpSpLocks/>
            </p:cNvGrpSpPr>
            <p:nvPr/>
          </p:nvGrpSpPr>
          <p:grpSpPr bwMode="auto">
            <a:xfrm>
              <a:off x="3726" y="1170"/>
              <a:ext cx="764" cy="543"/>
              <a:chOff x="3726" y="1170"/>
              <a:chExt cx="764" cy="543"/>
            </a:xfrm>
          </p:grpSpPr>
          <p:sp>
            <p:nvSpPr>
              <p:cNvPr id="4124" name="Line 106"/>
              <p:cNvSpPr>
                <a:spLocks noChangeAspect="1" noChangeShapeType="1"/>
              </p:cNvSpPr>
              <p:nvPr/>
            </p:nvSpPr>
            <p:spPr bwMode="auto">
              <a:xfrm rot="19202490" flipH="1">
                <a:off x="4304" y="1379"/>
                <a:ext cx="1" cy="8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107"/>
              <p:cNvSpPr>
                <a:spLocks/>
              </p:cNvSpPr>
              <p:nvPr/>
            </p:nvSpPr>
            <p:spPr bwMode="auto">
              <a:xfrm rot="10800000" flipH="1">
                <a:off x="3726" y="1170"/>
                <a:ext cx="764" cy="543"/>
              </a:xfrm>
              <a:custGeom>
                <a:avLst/>
                <a:gdLst>
                  <a:gd name="T0" fmla="*/ 753 w 764"/>
                  <a:gd name="T1" fmla="*/ 0 h 543"/>
                  <a:gd name="T2" fmla="*/ 764 w 764"/>
                  <a:gd name="T3" fmla="*/ 14 h 543"/>
                  <a:gd name="T4" fmla="*/ 485 w 764"/>
                  <a:gd name="T5" fmla="*/ 380 h 543"/>
                  <a:gd name="T6" fmla="*/ 0 w 764"/>
                  <a:gd name="T7" fmla="*/ 543 h 54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4"/>
                  <a:gd name="T13" fmla="*/ 0 h 543"/>
                  <a:gd name="T14" fmla="*/ 764 w 764"/>
                  <a:gd name="T15" fmla="*/ 543 h 54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4" h="543">
                    <a:moveTo>
                      <a:pt x="753" y="0"/>
                    </a:moveTo>
                    <a:lnTo>
                      <a:pt x="764" y="14"/>
                    </a:lnTo>
                    <a:cubicBezTo>
                      <a:pt x="719" y="77"/>
                      <a:pt x="612" y="292"/>
                      <a:pt x="485" y="380"/>
                    </a:cubicBezTo>
                    <a:cubicBezTo>
                      <a:pt x="358" y="468"/>
                      <a:pt x="179" y="505"/>
                      <a:pt x="0" y="54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2" name="Text Box 108"/>
            <p:cNvSpPr txBox="1">
              <a:spLocks noChangeArrowheads="1"/>
            </p:cNvSpPr>
            <p:nvPr/>
          </p:nvSpPr>
          <p:spPr bwMode="auto">
            <a:xfrm>
              <a:off x="3704" y="220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4123" name="Text Box 109"/>
            <p:cNvSpPr txBox="1">
              <a:spLocks noChangeArrowheads="1"/>
            </p:cNvSpPr>
            <p:nvPr/>
          </p:nvSpPr>
          <p:spPr bwMode="auto">
            <a:xfrm>
              <a:off x="4504" y="158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234606" name="Text Box 110"/>
          <p:cNvSpPr txBox="1">
            <a:spLocks noChangeArrowheads="1"/>
          </p:cNvSpPr>
          <p:nvPr/>
        </p:nvSpPr>
        <p:spPr bwMode="auto">
          <a:xfrm>
            <a:off x="2489200" y="3429000"/>
            <a:ext cx="458788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0000"/>
                </a:solidFill>
                <a:latin typeface="+mn-lt"/>
                <a:ea typeface="+mn-ea"/>
              </a:rPr>
              <a:t>A</a:t>
            </a:r>
          </a:p>
        </p:txBody>
      </p:sp>
      <p:sp>
        <p:nvSpPr>
          <p:cNvPr id="234607" name="Text Box 111"/>
          <p:cNvSpPr txBox="1">
            <a:spLocks noChangeArrowheads="1"/>
          </p:cNvSpPr>
          <p:nvPr/>
        </p:nvSpPr>
        <p:spPr bwMode="auto">
          <a:xfrm>
            <a:off x="5807075" y="3429000"/>
            <a:ext cx="1163638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FF0000"/>
                </a:solidFill>
                <a:latin typeface="+mn-lt"/>
                <a:ea typeface="+mn-ea"/>
              </a:rPr>
              <a:t>G(A)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257800"/>
          </a:xfrm>
        </p:spPr>
        <p:txBody>
          <a:bodyPr/>
          <a:lstStyle/>
          <a:p>
            <a:r>
              <a:rPr lang="en-US">
                <a:latin typeface="Arial" charset="0"/>
              </a:rPr>
              <a:t>Lay out matrix and vectors by rows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y(i) = sum(A(i,j)*x(j))</a:t>
            </a: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Skip terms with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A(i,j) = 0</a:t>
            </a:r>
          </a:p>
          <a:p>
            <a:pPr lvl="1"/>
            <a:endParaRPr lang="en-US">
              <a:solidFill>
                <a:schemeClr val="hlink"/>
              </a:solidFill>
              <a:latin typeface="Arial" charset="0"/>
            </a:endParaRPr>
          </a:p>
          <a:p>
            <a:r>
              <a:rPr lang="en-US" u="sng">
                <a:latin typeface="Arial" charset="0"/>
              </a:rPr>
              <a:t>Algorithm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Each processor i: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   Broadcast x(i)</a:t>
            </a:r>
          </a:p>
          <a:p>
            <a:pPr lvl="1">
              <a:buFontTx/>
              <a:buNone/>
            </a:pPr>
            <a:r>
              <a:rPr lang="en-US" sz="2000">
                <a:latin typeface="Arial" charset="0"/>
              </a:rPr>
              <a:t>   Compute y(i) = A(i,:)*x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>
                <a:latin typeface="Arial" charset="0"/>
              </a:rPr>
              <a:t>Optimizations:  reduce communication by</a:t>
            </a:r>
          </a:p>
          <a:p>
            <a:pPr lvl="1"/>
            <a:r>
              <a:rPr lang="en-US" sz="2000">
                <a:latin typeface="Arial" charset="0"/>
              </a:rPr>
              <a:t>Only send as much of x as necessary to each proc </a:t>
            </a:r>
          </a:p>
          <a:p>
            <a:pPr lvl="1"/>
            <a:r>
              <a:rPr lang="en-US" sz="2000">
                <a:latin typeface="Arial" charset="0"/>
              </a:rPr>
              <a:t>Reorder matrix for better locality by graph partitioning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5410200" y="2057400"/>
            <a:ext cx="3398838" cy="2538413"/>
            <a:chOff x="2582" y="795"/>
            <a:chExt cx="2141" cy="1599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3072" y="1196"/>
              <a:ext cx="1298" cy="119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2853" y="1196"/>
              <a:ext cx="83" cy="119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3077" y="1026"/>
              <a:ext cx="1299" cy="8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CCFFCC"/>
                </a:solidFill>
                <a:latin typeface="Arial" charset="0"/>
              </a:endParaRPr>
            </a:p>
          </p:txBody>
        </p:sp>
        <p:sp>
          <p:nvSpPr>
            <p:cNvPr id="20488" name="Text Box 7"/>
            <p:cNvSpPr txBox="1">
              <a:spLocks noChangeArrowheads="1"/>
            </p:cNvSpPr>
            <p:nvPr/>
          </p:nvSpPr>
          <p:spPr bwMode="auto">
            <a:xfrm>
              <a:off x="4464" y="912"/>
              <a:ext cx="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x</a:t>
              </a:r>
            </a:p>
          </p:txBody>
        </p:sp>
        <p:sp>
          <p:nvSpPr>
            <p:cNvPr id="20489" name="Text Box 8"/>
            <p:cNvSpPr txBox="1">
              <a:spLocks noChangeArrowheads="1"/>
            </p:cNvSpPr>
            <p:nvPr/>
          </p:nvSpPr>
          <p:spPr bwMode="auto">
            <a:xfrm>
              <a:off x="2582" y="1475"/>
              <a:ext cx="2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y</a:t>
              </a:r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 flipH="1">
              <a:off x="2853" y="1507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10"/>
            <p:cNvSpPr>
              <a:spLocks noChangeShapeType="1"/>
            </p:cNvSpPr>
            <p:nvPr/>
          </p:nvSpPr>
          <p:spPr bwMode="auto">
            <a:xfrm flipH="1">
              <a:off x="2839" y="1840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11"/>
            <p:cNvSpPr>
              <a:spLocks noChangeShapeType="1"/>
            </p:cNvSpPr>
            <p:nvPr/>
          </p:nvSpPr>
          <p:spPr bwMode="auto">
            <a:xfrm flipH="1">
              <a:off x="2849" y="2115"/>
              <a:ext cx="152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Text Box 12"/>
            <p:cNvSpPr txBox="1">
              <a:spLocks noChangeArrowheads="1"/>
            </p:cNvSpPr>
            <p:nvPr/>
          </p:nvSpPr>
          <p:spPr bwMode="auto">
            <a:xfrm>
              <a:off x="4431" y="1219"/>
              <a:ext cx="292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P0</a:t>
              </a:r>
            </a:p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P1</a:t>
              </a:r>
            </a:p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P2</a:t>
              </a:r>
            </a:p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P3</a:t>
              </a:r>
            </a:p>
          </p:txBody>
        </p:sp>
        <p:sp>
          <p:nvSpPr>
            <p:cNvPr id="20494" name="Line 13"/>
            <p:cNvSpPr>
              <a:spLocks noChangeShapeType="1"/>
            </p:cNvSpPr>
            <p:nvPr/>
          </p:nvSpPr>
          <p:spPr bwMode="auto">
            <a:xfrm>
              <a:off x="3364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4"/>
            <p:cNvSpPr>
              <a:spLocks noChangeShapeType="1"/>
            </p:cNvSpPr>
            <p:nvPr/>
          </p:nvSpPr>
          <p:spPr bwMode="auto">
            <a:xfrm>
              <a:off x="3719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5"/>
            <p:cNvSpPr>
              <a:spLocks noChangeShapeType="1"/>
            </p:cNvSpPr>
            <p:nvPr/>
          </p:nvSpPr>
          <p:spPr bwMode="auto">
            <a:xfrm>
              <a:off x="4054" y="1026"/>
              <a:ext cx="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Text Box 16"/>
            <p:cNvSpPr txBox="1">
              <a:spLocks noChangeArrowheads="1"/>
            </p:cNvSpPr>
            <p:nvPr/>
          </p:nvSpPr>
          <p:spPr bwMode="auto">
            <a:xfrm>
              <a:off x="3072" y="795"/>
              <a:ext cx="1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>
                <a:spcBef>
                  <a:spcPct val="80000"/>
                </a:spcBef>
              </a:pPr>
              <a:r>
                <a:rPr lang="en-US" sz="1800">
                  <a:latin typeface="Arial" charset="0"/>
                </a:rPr>
                <a:t>P0   P1    P2     P3</a:t>
              </a:r>
            </a:p>
          </p:txBody>
        </p:sp>
      </p:grpSp>
      <p:sp>
        <p:nvSpPr>
          <p:cNvPr id="451601" name="Rectangle 17"/>
          <p:cNvSpPr>
            <a:spLocks noChangeArrowheads="1"/>
          </p:cNvSpPr>
          <p:nvPr/>
        </p:nvSpPr>
        <p:spPr bwMode="auto">
          <a:xfrm>
            <a:off x="381000" y="277813"/>
            <a:ext cx="851058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Matrix-vector product:  Parallel implementation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19088"/>
            <a:ext cx="6657975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Matrix-Vector Multiplication</a:t>
            </a:r>
          </a:p>
        </p:txBody>
      </p:sp>
      <p:pic>
        <p:nvPicPr>
          <p:cNvPr id="21507" name="Picture 3" descr="PartitionMatrixSy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25563"/>
            <a:ext cx="8001000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>
                <a:solidFill>
                  <a:srgbClr val="969696"/>
                </a:solidFill>
                <a:latin typeface="Arial" charset="0"/>
              </a:rPr>
              <a:t>Dense A:  Gaussian elimination with partial pivoting (LU)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April 15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Iterative methods – Conjugate gradient,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0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Convergence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In exact arithmetic, CG converges in n steps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                     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(completely unrealistic!!)</a:t>
            </a:r>
            <a:endParaRPr lang="en-US" sz="4000">
              <a:solidFill>
                <a:schemeClr val="hlink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Accuracy after k steps of CG is related to: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consider polynomials of degree k that are equal to 1 at 0.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how small can such a polynomial be at all the eigenvalues of A?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Thus, eigenvalues close together are good.</a:t>
            </a: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Condition number: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 </a:t>
            </a:r>
            <a:r>
              <a:rPr lang="en-US" sz="2800">
                <a:solidFill>
                  <a:schemeClr val="tx1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  =   ||A||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||A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= 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max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/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min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</a:t>
            </a:r>
          </a:p>
          <a:p>
            <a:pPr lvl="4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Residual is reduced by a constant factor by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        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O( sqrt(</a:t>
            </a:r>
            <a:r>
              <a:rPr lang="en-US">
                <a:solidFill>
                  <a:schemeClr val="tx1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(A)) )</a:t>
            </a:r>
            <a:r>
              <a:rPr lang="en-US">
                <a:latin typeface="Arial" charset="0"/>
                <a:cs typeface="Arial" charset="0"/>
              </a:rPr>
              <a:t>  iterations of CG.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Preconditioners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4800600"/>
          </a:xfrm>
        </p:spPr>
        <p:txBody>
          <a:bodyPr/>
          <a:lstStyle/>
          <a:p>
            <a:pPr marL="457200" indent="-457200"/>
            <a:r>
              <a:rPr lang="en-US">
                <a:latin typeface="Arial" charset="0"/>
              </a:rPr>
              <a:t>Suppose you had a matrix B such that:</a:t>
            </a:r>
          </a:p>
          <a:p>
            <a:pPr marL="800100" lvl="1" indent="-342900"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condition number  </a:t>
            </a:r>
            <a:r>
              <a:rPr lang="en-US" sz="28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(B</a:t>
            </a:r>
            <a:r>
              <a:rPr lang="en-US" sz="2400" baseline="30000">
                <a:solidFill>
                  <a:schemeClr val="hlink"/>
                </a:solidFill>
                <a:latin typeface="Arial" charset="0"/>
                <a:cs typeface="Arial" charset="0"/>
              </a:rPr>
              <a:t>-1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A) is small</a:t>
            </a:r>
          </a:p>
          <a:p>
            <a:pPr marL="800100" lvl="1" indent="-342900"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By = z is easy to solve</a:t>
            </a:r>
          </a:p>
          <a:p>
            <a:pPr marL="457200" indent="-457200">
              <a:buFontTx/>
              <a:buAutoNum type="arabicPeriod"/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 marL="457200" indent="-457200"/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Then you could solve (B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A)x = 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b instead of Ax = b</a:t>
            </a:r>
          </a:p>
          <a:p>
            <a:pPr marL="457200" indent="-457200"/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7200" indent="-457200"/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Each iteration of CG multiplies a vector by 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A:</a:t>
            </a:r>
          </a:p>
          <a:p>
            <a:pPr marL="800100" lvl="1" indent="-342900"/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First multiply by A</a:t>
            </a:r>
          </a:p>
          <a:p>
            <a:pPr marL="800100" lvl="1" indent="-342900"/>
            <a:r>
              <a:rPr lang="en-US" sz="2400">
                <a:solidFill>
                  <a:schemeClr val="tx1"/>
                </a:solidFill>
                <a:latin typeface="Arial" charset="0"/>
                <a:cs typeface="Arial" charset="0"/>
              </a:rPr>
              <a:t>Then solve a system with B</a:t>
            </a:r>
            <a:endParaRPr lang="en-US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800100" lvl="1" indent="-342900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Preconditioned conjugate gradient iteration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1219200"/>
            <a:ext cx="8915400" cy="434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B</a:t>
            </a:r>
            <a:r>
              <a:rPr lang="en-US" sz="2400" b="1" baseline="50000">
                <a:latin typeface="Arial" charset="0"/>
                <a:cs typeface="Arial" charset="0"/>
              </a:rPr>
              <a:t>-1</a:t>
            </a:r>
            <a:r>
              <a:rPr lang="en-US" sz="2400" baseline="30000"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0,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y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B</a:t>
            </a:r>
            <a:r>
              <a:rPr lang="en-US" sz="2400" b="1" baseline="50000">
                <a:latin typeface="Arial" charset="0"/>
                <a:cs typeface="Arial" charset="0"/>
              </a:rPr>
              <a:t>-1</a:t>
            </a:r>
            <a:r>
              <a:rPr lang="en-US" sz="2400" baseline="30000"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(y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y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B</a:t>
            </a:r>
            <a:r>
              <a:rPr lang="en-US" sz="2400" b="1" baseline="50000">
                <a:latin typeface="Arial" charset="0"/>
                <a:cs typeface="Arial" charset="0"/>
              </a:rPr>
              <a:t>-1</a:t>
            </a:r>
            <a:r>
              <a:rPr lang="en-US" sz="2400" baseline="30000">
                <a:latin typeface="Arial" charset="0"/>
                <a:cs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               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preconditioning solve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(y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(y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y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5715000"/>
            <a:ext cx="7772400" cy="996950"/>
          </a:xfrm>
          <a:noFill/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One solve with preconditioner per iteration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Choosing a good preconditioner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48006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>
                <a:latin typeface="Arial" charset="0"/>
              </a:rPr>
              <a:t>Suppose you had a matrix B such that: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condition number  </a:t>
            </a:r>
            <a:r>
              <a:rPr lang="en-US" sz="28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κ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(B</a:t>
            </a:r>
            <a:r>
              <a:rPr lang="en-US" sz="2400" baseline="30000">
                <a:solidFill>
                  <a:schemeClr val="hlink"/>
                </a:solidFill>
                <a:latin typeface="Arial" charset="0"/>
                <a:cs typeface="Arial" charset="0"/>
              </a:rPr>
              <a:t>-1</a:t>
            </a: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A) is small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r>
              <a:rPr lang="en-US" sz="2400">
                <a:solidFill>
                  <a:schemeClr val="hlink"/>
                </a:solidFill>
                <a:latin typeface="Arial" charset="0"/>
                <a:cs typeface="Arial" charset="0"/>
              </a:rPr>
              <a:t>By = z is easy to solve</a:t>
            </a:r>
          </a:p>
          <a:p>
            <a:pPr marL="800100" lvl="1" indent="-342900">
              <a:lnSpc>
                <a:spcPct val="90000"/>
              </a:lnSpc>
              <a:buFontTx/>
              <a:buAutoNum type="arabicPeriod"/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Then you could solve (B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A)x = B</a:t>
            </a:r>
            <a:r>
              <a:rPr lang="en-US" baseline="30000">
                <a:solidFill>
                  <a:schemeClr val="tx1"/>
                </a:solidFill>
                <a:latin typeface="Arial" charset="0"/>
                <a:cs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b instead of Ax = b</a:t>
            </a:r>
          </a:p>
          <a:p>
            <a:pPr marL="800100" lvl="1" indent="-342900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B = A is great for (1), not for (2)</a:t>
            </a: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B = I is great for (2), not for (1)</a:t>
            </a: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Domain-specific approximations sometimes work</a:t>
            </a:r>
          </a:p>
          <a:p>
            <a:pPr marL="457200" indent="-457200"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B = diagonal of A sometimes works</a:t>
            </a:r>
          </a:p>
          <a:p>
            <a:pPr marL="800100" lvl="1" indent="-342900">
              <a:lnSpc>
                <a:spcPct val="90000"/>
              </a:lnSpc>
            </a:pPr>
            <a:endParaRPr lang="en-US">
              <a:solidFill>
                <a:srgbClr val="021FAE"/>
              </a:solidFill>
              <a:latin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en-US">
                <a:latin typeface="Arial" charset="0"/>
              </a:rPr>
              <a:t>Better:  blend in some direct-methods ideas. . 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Incomplete Cholesky factorization  (IC, ILU)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Compute factors of A by Gaussian elimination,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but ignore fill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</a:rPr>
              <a:t>Preconditioner B = R</a:t>
            </a:r>
            <a:r>
              <a:rPr lang="en-US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R </a:t>
            </a:r>
            <a:r>
              <a:rPr lang="en-US">
                <a:solidFill>
                  <a:srgbClr val="021FAE"/>
                </a:solidFill>
                <a:latin typeface="Arial" charset="0"/>
                <a:sym typeface="Symbol" charset="0"/>
              </a:rPr>
              <a:t> A, not formed explicitly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rgbClr val="021FAE"/>
              </a:solidFill>
              <a:latin typeface="Arial" charset="0"/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Compute B</a:t>
            </a:r>
            <a:r>
              <a:rPr lang="en-US" baseline="30000">
                <a:solidFill>
                  <a:schemeClr val="tx1"/>
                </a:solidFill>
                <a:latin typeface="Arial" charset="0"/>
                <a:sym typeface="Symbo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z by triangular solves (in time nnz(A))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chemeClr val="tx1"/>
              </a:solidFill>
              <a:latin typeface="Arial" charset="0"/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21FAE"/>
                </a:solidFill>
                <a:latin typeface="Arial" charset="0"/>
                <a:sym typeface="Symbol" charset="0"/>
              </a:rPr>
              <a:t>Total storage is O(nnz(A)), static data structure</a:t>
            </a:r>
          </a:p>
          <a:p>
            <a:pPr lvl="4">
              <a:lnSpc>
                <a:spcPct val="90000"/>
              </a:lnSpc>
            </a:pPr>
            <a:endParaRPr lang="en-US">
              <a:solidFill>
                <a:srgbClr val="021FAE"/>
              </a:solidFill>
              <a:latin typeface="Arial" charset="0"/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Either symmetric (IC) or nonsymmetric (ILU)</a:t>
            </a: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1400175" y="1231900"/>
            <a:ext cx="5861050" cy="1852613"/>
            <a:chOff x="1204" y="664"/>
            <a:chExt cx="3692" cy="1167"/>
          </a:xfrm>
        </p:grpSpPr>
        <p:grpSp>
          <p:nvGrpSpPr>
            <p:cNvPr id="27653" name="Group 5"/>
            <p:cNvGrpSpPr>
              <a:grpSpLocks noChangeAspect="1"/>
            </p:cNvGrpSpPr>
            <p:nvPr/>
          </p:nvGrpSpPr>
          <p:grpSpPr bwMode="auto">
            <a:xfrm>
              <a:off x="1204" y="664"/>
              <a:ext cx="864" cy="864"/>
              <a:chOff x="780" y="912"/>
              <a:chExt cx="1008" cy="1008"/>
            </a:xfrm>
          </p:grpSpPr>
          <p:sp>
            <p:nvSpPr>
              <p:cNvPr id="27713" name="Oval 6"/>
              <p:cNvSpPr>
                <a:spLocks noChangeAspect="1" noChangeArrowheads="1"/>
              </p:cNvSpPr>
              <p:nvPr/>
            </p:nvSpPr>
            <p:spPr bwMode="auto">
              <a:xfrm>
                <a:off x="828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4" name="Oval 7"/>
              <p:cNvSpPr>
                <a:spLocks noChangeAspect="1" noChangeArrowheads="1"/>
              </p:cNvSpPr>
              <p:nvPr/>
            </p:nvSpPr>
            <p:spPr bwMode="auto">
              <a:xfrm>
                <a:off x="1034" y="971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5" name="Oval 8"/>
              <p:cNvSpPr>
                <a:spLocks noChangeAspect="1" noChangeArrowheads="1"/>
              </p:cNvSpPr>
              <p:nvPr/>
            </p:nvSpPr>
            <p:spPr bwMode="auto">
              <a:xfrm>
                <a:off x="1241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6" name="Oval 9"/>
              <p:cNvSpPr>
                <a:spLocks noChangeAspect="1" noChangeArrowheads="1"/>
              </p:cNvSpPr>
              <p:nvPr/>
            </p:nvSpPr>
            <p:spPr bwMode="auto">
              <a:xfrm>
                <a:off x="1447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7" name="Oval 10"/>
              <p:cNvSpPr>
                <a:spLocks noChangeAspect="1" noChangeArrowheads="1"/>
              </p:cNvSpPr>
              <p:nvPr/>
            </p:nvSpPr>
            <p:spPr bwMode="auto">
              <a:xfrm>
                <a:off x="1654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8" name="Oval 11"/>
              <p:cNvSpPr>
                <a:spLocks noChangeAspect="1" noChangeArrowheads="1"/>
              </p:cNvSpPr>
              <p:nvPr/>
            </p:nvSpPr>
            <p:spPr bwMode="auto">
              <a:xfrm>
                <a:off x="828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9" name="Oval 12"/>
              <p:cNvSpPr>
                <a:spLocks noChangeAspect="1" noChangeArrowheads="1"/>
              </p:cNvSpPr>
              <p:nvPr/>
            </p:nvSpPr>
            <p:spPr bwMode="auto">
              <a:xfrm>
                <a:off x="1034" y="1172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0" name="Oval 13"/>
              <p:cNvSpPr>
                <a:spLocks noChangeAspect="1" noChangeArrowheads="1"/>
              </p:cNvSpPr>
              <p:nvPr/>
            </p:nvSpPr>
            <p:spPr bwMode="auto">
              <a:xfrm>
                <a:off x="1241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1" name="Oval 14"/>
              <p:cNvSpPr>
                <a:spLocks noChangeAspect="1" noChangeArrowheads="1"/>
              </p:cNvSpPr>
              <p:nvPr/>
            </p:nvSpPr>
            <p:spPr bwMode="auto">
              <a:xfrm>
                <a:off x="1447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2" name="Oval 15"/>
              <p:cNvSpPr>
                <a:spLocks noChangeAspect="1" noChangeArrowheads="1"/>
              </p:cNvSpPr>
              <p:nvPr/>
            </p:nvSpPr>
            <p:spPr bwMode="auto">
              <a:xfrm>
                <a:off x="1654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3" name="Oval 16"/>
              <p:cNvSpPr>
                <a:spLocks noChangeAspect="1" noChangeArrowheads="1"/>
              </p:cNvSpPr>
              <p:nvPr/>
            </p:nvSpPr>
            <p:spPr bwMode="auto">
              <a:xfrm>
                <a:off x="828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4" name="Oval 17"/>
              <p:cNvSpPr>
                <a:spLocks noChangeAspect="1" noChangeArrowheads="1"/>
              </p:cNvSpPr>
              <p:nvPr/>
            </p:nvSpPr>
            <p:spPr bwMode="auto">
              <a:xfrm>
                <a:off x="103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5" name="Oval 18"/>
              <p:cNvSpPr>
                <a:spLocks noChangeAspect="1" noChangeArrowheads="1"/>
              </p:cNvSpPr>
              <p:nvPr/>
            </p:nvSpPr>
            <p:spPr bwMode="auto">
              <a:xfrm>
                <a:off x="1241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6" name="Oval 19"/>
              <p:cNvSpPr>
                <a:spLocks noChangeAspect="1" noChangeArrowheads="1"/>
              </p:cNvSpPr>
              <p:nvPr/>
            </p:nvSpPr>
            <p:spPr bwMode="auto">
              <a:xfrm>
                <a:off x="1447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7" name="Oval 20"/>
              <p:cNvSpPr>
                <a:spLocks noChangeAspect="1" noChangeArrowheads="1"/>
              </p:cNvSpPr>
              <p:nvPr/>
            </p:nvSpPr>
            <p:spPr bwMode="auto">
              <a:xfrm>
                <a:off x="165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8" name="Oval 21"/>
              <p:cNvSpPr>
                <a:spLocks noChangeAspect="1" noChangeArrowheads="1"/>
              </p:cNvSpPr>
              <p:nvPr/>
            </p:nvSpPr>
            <p:spPr bwMode="auto">
              <a:xfrm>
                <a:off x="828" y="1574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9" name="Oval 22"/>
              <p:cNvSpPr>
                <a:spLocks noChangeAspect="1" noChangeArrowheads="1"/>
              </p:cNvSpPr>
              <p:nvPr/>
            </p:nvSpPr>
            <p:spPr bwMode="auto">
              <a:xfrm>
                <a:off x="103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0" name="Oval 23"/>
              <p:cNvSpPr>
                <a:spLocks noChangeAspect="1" noChangeArrowheads="1"/>
              </p:cNvSpPr>
              <p:nvPr/>
            </p:nvSpPr>
            <p:spPr bwMode="auto">
              <a:xfrm>
                <a:off x="1241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1" name="Oval 24"/>
              <p:cNvSpPr>
                <a:spLocks noChangeAspect="1" noChangeArrowheads="1"/>
              </p:cNvSpPr>
              <p:nvPr/>
            </p:nvSpPr>
            <p:spPr bwMode="auto">
              <a:xfrm>
                <a:off x="1447" y="1574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2" name="Oval 25"/>
              <p:cNvSpPr>
                <a:spLocks noChangeAspect="1" noChangeArrowheads="1"/>
              </p:cNvSpPr>
              <p:nvPr/>
            </p:nvSpPr>
            <p:spPr bwMode="auto">
              <a:xfrm>
                <a:off x="165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3" name="Oval 26"/>
              <p:cNvSpPr>
                <a:spLocks noChangeAspect="1" noChangeArrowheads="1"/>
              </p:cNvSpPr>
              <p:nvPr/>
            </p:nvSpPr>
            <p:spPr bwMode="auto">
              <a:xfrm>
                <a:off x="828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4" name="Oval 27"/>
              <p:cNvSpPr>
                <a:spLocks noChangeAspect="1" noChangeArrowheads="1"/>
              </p:cNvSpPr>
              <p:nvPr/>
            </p:nvSpPr>
            <p:spPr bwMode="auto">
              <a:xfrm>
                <a:off x="1034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5" name="Oval 28"/>
              <p:cNvSpPr>
                <a:spLocks noChangeAspect="1" noChangeArrowheads="1"/>
              </p:cNvSpPr>
              <p:nvPr/>
            </p:nvSpPr>
            <p:spPr bwMode="auto">
              <a:xfrm>
                <a:off x="1241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6" name="Oval 29"/>
              <p:cNvSpPr>
                <a:spLocks noChangeAspect="1" noChangeArrowheads="1"/>
              </p:cNvSpPr>
              <p:nvPr/>
            </p:nvSpPr>
            <p:spPr bwMode="auto">
              <a:xfrm>
                <a:off x="1447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7" name="Oval 30"/>
              <p:cNvSpPr>
                <a:spLocks noChangeAspect="1" noChangeArrowheads="1"/>
              </p:cNvSpPr>
              <p:nvPr/>
            </p:nvSpPr>
            <p:spPr bwMode="auto">
              <a:xfrm>
                <a:off x="1654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8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780" y="912"/>
                <a:ext cx="1008" cy="1008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4" name="Text Box 32"/>
            <p:cNvSpPr txBox="1">
              <a:spLocks noChangeArrowheads="1"/>
            </p:cNvSpPr>
            <p:nvPr/>
          </p:nvSpPr>
          <p:spPr bwMode="auto">
            <a:xfrm>
              <a:off x="3695" y="933"/>
              <a:ext cx="2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chemeClr val="accent1"/>
                  </a:solidFill>
                  <a:latin typeface="Arial" charset="0"/>
                </a:rPr>
                <a:t>x</a:t>
              </a:r>
            </a:p>
          </p:txBody>
        </p:sp>
        <p:grpSp>
          <p:nvGrpSpPr>
            <p:cNvPr id="27655" name="Group 33"/>
            <p:cNvGrpSpPr>
              <a:grpSpLocks/>
            </p:cNvGrpSpPr>
            <p:nvPr/>
          </p:nvGrpSpPr>
          <p:grpSpPr bwMode="auto">
            <a:xfrm>
              <a:off x="4032" y="664"/>
              <a:ext cx="864" cy="864"/>
              <a:chOff x="4368" y="1008"/>
              <a:chExt cx="864" cy="864"/>
            </a:xfrm>
          </p:grpSpPr>
          <p:sp>
            <p:nvSpPr>
              <p:cNvPr id="27687" name="Oval 34"/>
              <p:cNvSpPr>
                <a:spLocks noChangeAspect="1" noChangeArrowheads="1"/>
              </p:cNvSpPr>
              <p:nvPr/>
            </p:nvSpPr>
            <p:spPr bwMode="auto">
              <a:xfrm>
                <a:off x="4409" y="1059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8" name="Oval 35"/>
              <p:cNvSpPr>
                <a:spLocks noChangeAspect="1" noChangeArrowheads="1"/>
              </p:cNvSpPr>
              <p:nvPr/>
            </p:nvSpPr>
            <p:spPr bwMode="auto">
              <a:xfrm>
                <a:off x="4586" y="1059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9" name="Oval 36"/>
              <p:cNvSpPr>
                <a:spLocks noChangeAspect="1" noChangeArrowheads="1"/>
              </p:cNvSpPr>
              <p:nvPr/>
            </p:nvSpPr>
            <p:spPr bwMode="auto">
              <a:xfrm>
                <a:off x="4763" y="1059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0" name="Oval 37"/>
              <p:cNvSpPr>
                <a:spLocks noChangeAspect="1" noChangeArrowheads="1"/>
              </p:cNvSpPr>
              <p:nvPr/>
            </p:nvSpPr>
            <p:spPr bwMode="auto">
              <a:xfrm>
                <a:off x="4940" y="1059"/>
                <a:ext cx="73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1" name="Oval 38"/>
              <p:cNvSpPr>
                <a:spLocks noChangeAspect="1" noChangeArrowheads="1"/>
              </p:cNvSpPr>
              <p:nvPr/>
            </p:nvSpPr>
            <p:spPr bwMode="auto">
              <a:xfrm>
                <a:off x="5117" y="1059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2" name="Oval 39"/>
              <p:cNvSpPr>
                <a:spLocks noChangeAspect="1" noChangeArrowheads="1"/>
              </p:cNvSpPr>
              <p:nvPr/>
            </p:nvSpPr>
            <p:spPr bwMode="auto">
              <a:xfrm>
                <a:off x="4409" y="123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3" name="Oval 40"/>
              <p:cNvSpPr>
                <a:spLocks noChangeAspect="1" noChangeArrowheads="1"/>
              </p:cNvSpPr>
              <p:nvPr/>
            </p:nvSpPr>
            <p:spPr bwMode="auto">
              <a:xfrm>
                <a:off x="4586" y="1231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4" name="Oval 41"/>
              <p:cNvSpPr>
                <a:spLocks noChangeAspect="1" noChangeArrowheads="1"/>
              </p:cNvSpPr>
              <p:nvPr/>
            </p:nvSpPr>
            <p:spPr bwMode="auto">
              <a:xfrm>
                <a:off x="4763" y="123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5" name="Oval 42"/>
              <p:cNvSpPr>
                <a:spLocks noChangeAspect="1" noChangeArrowheads="1"/>
              </p:cNvSpPr>
              <p:nvPr/>
            </p:nvSpPr>
            <p:spPr bwMode="auto">
              <a:xfrm>
                <a:off x="4940" y="123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6" name="Oval 43"/>
              <p:cNvSpPr>
                <a:spLocks noChangeAspect="1" noChangeArrowheads="1"/>
              </p:cNvSpPr>
              <p:nvPr/>
            </p:nvSpPr>
            <p:spPr bwMode="auto">
              <a:xfrm>
                <a:off x="5117" y="123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7" name="Oval 44"/>
              <p:cNvSpPr>
                <a:spLocks noChangeAspect="1" noChangeArrowheads="1"/>
              </p:cNvSpPr>
              <p:nvPr/>
            </p:nvSpPr>
            <p:spPr bwMode="auto">
              <a:xfrm>
                <a:off x="4409" y="140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8" name="Oval 45"/>
              <p:cNvSpPr>
                <a:spLocks noChangeAspect="1" noChangeArrowheads="1"/>
              </p:cNvSpPr>
              <p:nvPr/>
            </p:nvSpPr>
            <p:spPr bwMode="auto">
              <a:xfrm>
                <a:off x="4586" y="140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9" name="Oval 46"/>
              <p:cNvSpPr>
                <a:spLocks noChangeAspect="1" noChangeArrowheads="1"/>
              </p:cNvSpPr>
              <p:nvPr/>
            </p:nvSpPr>
            <p:spPr bwMode="auto">
              <a:xfrm>
                <a:off x="4763" y="1403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Oval 47"/>
              <p:cNvSpPr>
                <a:spLocks noChangeAspect="1" noChangeArrowheads="1"/>
              </p:cNvSpPr>
              <p:nvPr/>
            </p:nvSpPr>
            <p:spPr bwMode="auto">
              <a:xfrm>
                <a:off x="4940" y="140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1" name="Oval 48"/>
              <p:cNvSpPr>
                <a:spLocks noChangeAspect="1" noChangeArrowheads="1"/>
              </p:cNvSpPr>
              <p:nvPr/>
            </p:nvSpPr>
            <p:spPr bwMode="auto">
              <a:xfrm>
                <a:off x="5117" y="140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2" name="Oval 49"/>
              <p:cNvSpPr>
                <a:spLocks noChangeAspect="1" noChangeArrowheads="1"/>
              </p:cNvSpPr>
              <p:nvPr/>
            </p:nvSpPr>
            <p:spPr bwMode="auto">
              <a:xfrm>
                <a:off x="4409" y="1575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3" name="Oval 50"/>
              <p:cNvSpPr>
                <a:spLocks noChangeAspect="1" noChangeArrowheads="1"/>
              </p:cNvSpPr>
              <p:nvPr/>
            </p:nvSpPr>
            <p:spPr bwMode="auto">
              <a:xfrm>
                <a:off x="4586" y="1575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4" name="Oval 51"/>
              <p:cNvSpPr>
                <a:spLocks noChangeAspect="1" noChangeArrowheads="1"/>
              </p:cNvSpPr>
              <p:nvPr/>
            </p:nvSpPr>
            <p:spPr bwMode="auto">
              <a:xfrm>
                <a:off x="4763" y="1575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5" name="Oval 52"/>
              <p:cNvSpPr>
                <a:spLocks noChangeAspect="1" noChangeArrowheads="1"/>
              </p:cNvSpPr>
              <p:nvPr/>
            </p:nvSpPr>
            <p:spPr bwMode="auto">
              <a:xfrm>
                <a:off x="4940" y="1575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6" name="Oval 53"/>
              <p:cNvSpPr>
                <a:spLocks noChangeAspect="1" noChangeArrowheads="1"/>
              </p:cNvSpPr>
              <p:nvPr/>
            </p:nvSpPr>
            <p:spPr bwMode="auto">
              <a:xfrm>
                <a:off x="5117" y="1575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Oval 54"/>
              <p:cNvSpPr>
                <a:spLocks noChangeAspect="1" noChangeArrowheads="1"/>
              </p:cNvSpPr>
              <p:nvPr/>
            </p:nvSpPr>
            <p:spPr bwMode="auto">
              <a:xfrm>
                <a:off x="4409" y="1748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Oval 55"/>
              <p:cNvSpPr>
                <a:spLocks noChangeAspect="1" noChangeArrowheads="1"/>
              </p:cNvSpPr>
              <p:nvPr/>
            </p:nvSpPr>
            <p:spPr bwMode="auto">
              <a:xfrm>
                <a:off x="4586" y="1748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9" name="Oval 56"/>
              <p:cNvSpPr>
                <a:spLocks noChangeAspect="1" noChangeArrowheads="1"/>
              </p:cNvSpPr>
              <p:nvPr/>
            </p:nvSpPr>
            <p:spPr bwMode="auto">
              <a:xfrm>
                <a:off x="4763" y="1748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0" name="Oval 57"/>
              <p:cNvSpPr>
                <a:spLocks noChangeAspect="1" noChangeArrowheads="1"/>
              </p:cNvSpPr>
              <p:nvPr/>
            </p:nvSpPr>
            <p:spPr bwMode="auto">
              <a:xfrm>
                <a:off x="4940" y="1748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1" name="Oval 58"/>
              <p:cNvSpPr>
                <a:spLocks noChangeAspect="1" noChangeArrowheads="1"/>
              </p:cNvSpPr>
              <p:nvPr/>
            </p:nvSpPr>
            <p:spPr bwMode="auto">
              <a:xfrm>
                <a:off x="5117" y="1748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2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4368" y="1008"/>
                <a:ext cx="864" cy="86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56" name="Group 60"/>
            <p:cNvGrpSpPr>
              <a:grpSpLocks/>
            </p:cNvGrpSpPr>
            <p:nvPr/>
          </p:nvGrpSpPr>
          <p:grpSpPr bwMode="auto">
            <a:xfrm>
              <a:off x="2760" y="664"/>
              <a:ext cx="864" cy="864"/>
              <a:chOff x="2976" y="1056"/>
              <a:chExt cx="864" cy="864"/>
            </a:xfrm>
          </p:grpSpPr>
          <p:sp>
            <p:nvSpPr>
              <p:cNvPr id="27661" name="Oval 61"/>
              <p:cNvSpPr>
                <a:spLocks noChangeAspect="1" noChangeArrowheads="1"/>
              </p:cNvSpPr>
              <p:nvPr/>
            </p:nvSpPr>
            <p:spPr bwMode="auto">
              <a:xfrm>
                <a:off x="3017" y="110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2" name="Oval 62"/>
              <p:cNvSpPr>
                <a:spLocks noChangeAspect="1" noChangeArrowheads="1"/>
              </p:cNvSpPr>
              <p:nvPr/>
            </p:nvSpPr>
            <p:spPr bwMode="auto">
              <a:xfrm>
                <a:off x="3194" y="1107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Oval 63"/>
              <p:cNvSpPr>
                <a:spLocks noChangeAspect="1" noChangeArrowheads="1"/>
              </p:cNvSpPr>
              <p:nvPr/>
            </p:nvSpPr>
            <p:spPr bwMode="auto">
              <a:xfrm>
                <a:off x="3371" y="1107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Oval 64"/>
              <p:cNvSpPr>
                <a:spLocks noChangeAspect="1" noChangeArrowheads="1"/>
              </p:cNvSpPr>
              <p:nvPr/>
            </p:nvSpPr>
            <p:spPr bwMode="auto">
              <a:xfrm>
                <a:off x="3548" y="1107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5" name="Oval 65"/>
              <p:cNvSpPr>
                <a:spLocks noChangeAspect="1" noChangeArrowheads="1"/>
              </p:cNvSpPr>
              <p:nvPr/>
            </p:nvSpPr>
            <p:spPr bwMode="auto">
              <a:xfrm>
                <a:off x="3725" y="1107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Oval 66"/>
              <p:cNvSpPr>
                <a:spLocks noChangeAspect="1" noChangeArrowheads="1"/>
              </p:cNvSpPr>
              <p:nvPr/>
            </p:nvSpPr>
            <p:spPr bwMode="auto">
              <a:xfrm>
                <a:off x="3017" y="127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Oval 67"/>
              <p:cNvSpPr>
                <a:spLocks noChangeAspect="1" noChangeArrowheads="1"/>
              </p:cNvSpPr>
              <p:nvPr/>
            </p:nvSpPr>
            <p:spPr bwMode="auto">
              <a:xfrm>
                <a:off x="3194" y="1279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8" name="Oval 68"/>
              <p:cNvSpPr>
                <a:spLocks noChangeAspect="1" noChangeArrowheads="1"/>
              </p:cNvSpPr>
              <p:nvPr/>
            </p:nvSpPr>
            <p:spPr bwMode="auto">
              <a:xfrm>
                <a:off x="3371" y="127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9" name="Oval 69"/>
              <p:cNvSpPr>
                <a:spLocks noChangeAspect="1" noChangeArrowheads="1"/>
              </p:cNvSpPr>
              <p:nvPr/>
            </p:nvSpPr>
            <p:spPr bwMode="auto">
              <a:xfrm>
                <a:off x="3548" y="1279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0" name="Oval 70"/>
              <p:cNvSpPr>
                <a:spLocks noChangeAspect="1" noChangeArrowheads="1"/>
              </p:cNvSpPr>
              <p:nvPr/>
            </p:nvSpPr>
            <p:spPr bwMode="auto">
              <a:xfrm>
                <a:off x="3725" y="127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1" name="Oval 71"/>
              <p:cNvSpPr>
                <a:spLocks noChangeAspect="1" noChangeArrowheads="1"/>
              </p:cNvSpPr>
              <p:nvPr/>
            </p:nvSpPr>
            <p:spPr bwMode="auto">
              <a:xfrm>
                <a:off x="3017" y="145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2" name="Oval 72"/>
              <p:cNvSpPr>
                <a:spLocks noChangeAspect="1" noChangeArrowheads="1"/>
              </p:cNvSpPr>
              <p:nvPr/>
            </p:nvSpPr>
            <p:spPr bwMode="auto">
              <a:xfrm>
                <a:off x="3194" y="145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3" name="Oval 73"/>
              <p:cNvSpPr>
                <a:spLocks noChangeAspect="1" noChangeArrowheads="1"/>
              </p:cNvSpPr>
              <p:nvPr/>
            </p:nvSpPr>
            <p:spPr bwMode="auto">
              <a:xfrm>
                <a:off x="3371" y="145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4" name="Oval 74"/>
              <p:cNvSpPr>
                <a:spLocks noChangeAspect="1" noChangeArrowheads="1"/>
              </p:cNvSpPr>
              <p:nvPr/>
            </p:nvSpPr>
            <p:spPr bwMode="auto">
              <a:xfrm>
                <a:off x="3548" y="145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5" name="Oval 75"/>
              <p:cNvSpPr>
                <a:spLocks noChangeAspect="1" noChangeArrowheads="1"/>
              </p:cNvSpPr>
              <p:nvPr/>
            </p:nvSpPr>
            <p:spPr bwMode="auto">
              <a:xfrm>
                <a:off x="3725" y="145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Oval 76"/>
              <p:cNvSpPr>
                <a:spLocks noChangeAspect="1" noChangeArrowheads="1"/>
              </p:cNvSpPr>
              <p:nvPr/>
            </p:nvSpPr>
            <p:spPr bwMode="auto">
              <a:xfrm>
                <a:off x="3017" y="1623"/>
                <a:ext cx="74" cy="7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7" name="Oval 77"/>
              <p:cNvSpPr>
                <a:spLocks noChangeAspect="1" noChangeArrowheads="1"/>
              </p:cNvSpPr>
              <p:nvPr/>
            </p:nvSpPr>
            <p:spPr bwMode="auto">
              <a:xfrm>
                <a:off x="3194" y="162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8" name="Oval 78"/>
              <p:cNvSpPr>
                <a:spLocks noChangeAspect="1" noChangeArrowheads="1"/>
              </p:cNvSpPr>
              <p:nvPr/>
            </p:nvSpPr>
            <p:spPr bwMode="auto">
              <a:xfrm>
                <a:off x="3371" y="162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9" name="Oval 79"/>
              <p:cNvSpPr>
                <a:spLocks noChangeAspect="1" noChangeArrowheads="1"/>
              </p:cNvSpPr>
              <p:nvPr/>
            </p:nvSpPr>
            <p:spPr bwMode="auto">
              <a:xfrm>
                <a:off x="3548" y="1623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0" name="Oval 80"/>
              <p:cNvSpPr>
                <a:spLocks noChangeAspect="1" noChangeArrowheads="1"/>
              </p:cNvSpPr>
              <p:nvPr/>
            </p:nvSpPr>
            <p:spPr bwMode="auto">
              <a:xfrm>
                <a:off x="3725" y="162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1" name="Oval 81"/>
              <p:cNvSpPr>
                <a:spLocks noChangeAspect="1" noChangeArrowheads="1"/>
              </p:cNvSpPr>
              <p:nvPr/>
            </p:nvSpPr>
            <p:spPr bwMode="auto">
              <a:xfrm>
                <a:off x="3017" y="179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2" name="Oval 82"/>
              <p:cNvSpPr>
                <a:spLocks noChangeAspect="1" noChangeArrowheads="1"/>
              </p:cNvSpPr>
              <p:nvPr/>
            </p:nvSpPr>
            <p:spPr bwMode="auto">
              <a:xfrm>
                <a:off x="3194" y="179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3" name="Oval 83"/>
              <p:cNvSpPr>
                <a:spLocks noChangeAspect="1" noChangeArrowheads="1"/>
              </p:cNvSpPr>
              <p:nvPr/>
            </p:nvSpPr>
            <p:spPr bwMode="auto">
              <a:xfrm>
                <a:off x="3371" y="1796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4" name="Oval 84"/>
              <p:cNvSpPr>
                <a:spLocks noChangeAspect="1" noChangeArrowheads="1"/>
              </p:cNvSpPr>
              <p:nvPr/>
            </p:nvSpPr>
            <p:spPr bwMode="auto">
              <a:xfrm>
                <a:off x="3548" y="179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5" name="Oval 85"/>
              <p:cNvSpPr>
                <a:spLocks noChangeAspect="1" noChangeArrowheads="1"/>
              </p:cNvSpPr>
              <p:nvPr/>
            </p:nvSpPr>
            <p:spPr bwMode="auto">
              <a:xfrm>
                <a:off x="3725" y="179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6" name="Rectangle 86"/>
              <p:cNvSpPr>
                <a:spLocks noChangeAspect="1" noChangeArrowheads="1"/>
              </p:cNvSpPr>
              <p:nvPr/>
            </p:nvSpPr>
            <p:spPr bwMode="auto">
              <a:xfrm>
                <a:off x="2976" y="1056"/>
                <a:ext cx="864" cy="86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57" name="Line 87"/>
            <p:cNvSpPr>
              <a:spLocks noChangeShapeType="1"/>
            </p:cNvSpPr>
            <p:nvPr/>
          </p:nvSpPr>
          <p:spPr bwMode="auto">
            <a:xfrm>
              <a:off x="2224" y="1096"/>
              <a:ext cx="384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Text Box 88"/>
            <p:cNvSpPr txBox="1">
              <a:spLocks noChangeArrowheads="1"/>
            </p:cNvSpPr>
            <p:nvPr/>
          </p:nvSpPr>
          <p:spPr bwMode="auto">
            <a:xfrm>
              <a:off x="1464" y="1504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A</a:t>
              </a:r>
            </a:p>
          </p:txBody>
        </p:sp>
        <p:sp>
          <p:nvSpPr>
            <p:cNvPr id="27659" name="Text Box 89"/>
            <p:cNvSpPr txBox="1">
              <a:spLocks noChangeArrowheads="1"/>
            </p:cNvSpPr>
            <p:nvPr/>
          </p:nvSpPr>
          <p:spPr bwMode="auto">
            <a:xfrm>
              <a:off x="3080" y="1504"/>
              <a:ext cx="35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R</a:t>
              </a:r>
              <a:r>
                <a:rPr lang="en-US" baseline="30000">
                  <a:solidFill>
                    <a:srgbClr val="FF0000"/>
                  </a:solidFill>
                  <a:latin typeface="Times" charset="0"/>
                </a:rPr>
                <a:t>T</a:t>
              </a:r>
            </a:p>
          </p:txBody>
        </p:sp>
        <p:sp>
          <p:nvSpPr>
            <p:cNvPr id="27660" name="Text Box 90"/>
            <p:cNvSpPr txBox="1">
              <a:spLocks noChangeArrowheads="1"/>
            </p:cNvSpPr>
            <p:nvPr/>
          </p:nvSpPr>
          <p:spPr bwMode="auto">
            <a:xfrm>
              <a:off x="4360" y="1504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R</a:t>
              </a:r>
              <a:endParaRPr lang="en-US" baseline="30000">
                <a:solidFill>
                  <a:srgbClr val="FF0000"/>
                </a:solidFill>
                <a:latin typeface="Times" charset="0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Incomplete Cholesky and ILU:   Variants</a:t>
            </a:r>
            <a:endParaRPr lang="en-US" sz="2400" smtClean="0">
              <a:ea typeface="+mj-ea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4927600"/>
          </a:xfrm>
        </p:spPr>
        <p:txBody>
          <a:bodyPr/>
          <a:lstStyle/>
          <a:p>
            <a:r>
              <a:rPr lang="en-US" sz="2000">
                <a:solidFill>
                  <a:schemeClr val="tx1"/>
                </a:solidFill>
                <a:latin typeface="Arial" charset="0"/>
              </a:rPr>
              <a:t>Allow one or more 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levels of fill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”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unpredictable storage requirements</a:t>
            </a:r>
          </a:p>
          <a:p>
            <a:pPr lvl="4"/>
            <a:endParaRPr lang="en-US">
              <a:solidFill>
                <a:srgbClr val="021FAE"/>
              </a:solidFill>
              <a:latin typeface="Arial" charset="0"/>
            </a:endParaRPr>
          </a:p>
          <a:p>
            <a:r>
              <a:rPr lang="en-US" sz="2000">
                <a:solidFill>
                  <a:schemeClr val="tx1"/>
                </a:solidFill>
                <a:latin typeface="Arial" charset="0"/>
              </a:rPr>
              <a:t>Allow fill whose magnitude exceeds a 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drop tolerance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”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may get better approximate factors than levels of fill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unpredictable storage requirements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choice of tolerance is ad hoc</a:t>
            </a:r>
          </a:p>
          <a:p>
            <a:pPr lvl="4"/>
            <a:endParaRPr lang="en-US">
              <a:solidFill>
                <a:srgbClr val="021FAE"/>
              </a:solidFill>
              <a:latin typeface="Arial" charset="0"/>
            </a:endParaRPr>
          </a:p>
          <a:p>
            <a:r>
              <a:rPr lang="en-US" sz="2000">
                <a:solidFill>
                  <a:schemeClr val="tx1"/>
                </a:solidFill>
                <a:latin typeface="Arial" charset="0"/>
              </a:rPr>
              <a:t>Partial pivoting (for nonsymmetric A)</a:t>
            </a:r>
          </a:p>
          <a:p>
            <a:pPr lvl="3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“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Modified ILU</a:t>
            </a:r>
            <a:r>
              <a:rPr lang="ja-JP" altLang="en-US" sz="2000">
                <a:solidFill>
                  <a:schemeClr val="tx1"/>
                </a:solidFill>
                <a:latin typeface="Arial" charset="0"/>
              </a:rPr>
              <a:t>”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(MIC):  Add dropped fill to diagonal of U or R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A and R</a:t>
            </a:r>
            <a:r>
              <a:rPr lang="en-US" sz="2000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R have same row sums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good in some PDE contexts</a:t>
            </a:r>
          </a:p>
        </p:txBody>
      </p:sp>
      <p:grpSp>
        <p:nvGrpSpPr>
          <p:cNvPr id="28676" name="Group 4"/>
          <p:cNvGrpSpPr>
            <a:grpSpLocks noChangeAspect="1"/>
          </p:cNvGrpSpPr>
          <p:nvPr/>
        </p:nvGrpSpPr>
        <p:grpSpPr bwMode="auto">
          <a:xfrm>
            <a:off x="5257800" y="1295400"/>
            <a:ext cx="1422400" cy="1077913"/>
            <a:chOff x="4320" y="1179"/>
            <a:chExt cx="1237" cy="937"/>
          </a:xfrm>
        </p:grpSpPr>
        <p:sp>
          <p:nvSpPr>
            <p:cNvPr id="28692" name="Oval 5"/>
            <p:cNvSpPr>
              <a:spLocks noChangeAspect="1" noChangeArrowheads="1"/>
            </p:cNvSpPr>
            <p:nvPr/>
          </p:nvSpPr>
          <p:spPr bwMode="auto">
            <a:xfrm>
              <a:off x="5201" y="1227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6"/>
            <p:cNvSpPr>
              <a:spLocks noChangeAspect="1" noChangeArrowheads="1"/>
            </p:cNvSpPr>
            <p:nvPr/>
          </p:nvSpPr>
          <p:spPr bwMode="auto">
            <a:xfrm>
              <a:off x="5201" y="1803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Line 7"/>
            <p:cNvSpPr>
              <a:spLocks noChangeAspect="1" noChangeShapeType="1"/>
            </p:cNvSpPr>
            <p:nvPr/>
          </p:nvSpPr>
          <p:spPr bwMode="auto">
            <a:xfrm rot="-5400000">
              <a:off x="4907" y="1501"/>
              <a:ext cx="2" cy="7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Oval 8"/>
            <p:cNvSpPr>
              <a:spLocks noChangeAspect="1" noChangeArrowheads="1"/>
            </p:cNvSpPr>
            <p:nvPr/>
          </p:nvSpPr>
          <p:spPr bwMode="auto">
            <a:xfrm>
              <a:off x="4481" y="1227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Oval 9"/>
            <p:cNvSpPr>
              <a:spLocks noChangeAspect="1" noChangeArrowheads="1"/>
            </p:cNvSpPr>
            <p:nvPr/>
          </p:nvSpPr>
          <p:spPr bwMode="auto">
            <a:xfrm>
              <a:off x="4481" y="1803"/>
              <a:ext cx="120" cy="12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10"/>
            <p:cNvSpPr txBox="1">
              <a:spLocks noChangeAspect="1" noChangeArrowheads="1"/>
            </p:cNvSpPr>
            <p:nvPr/>
          </p:nvSpPr>
          <p:spPr bwMode="auto">
            <a:xfrm>
              <a:off x="4342" y="1823"/>
              <a:ext cx="258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698" name="Text Box 11"/>
            <p:cNvSpPr txBox="1">
              <a:spLocks noChangeAspect="1" noChangeArrowheads="1"/>
            </p:cNvSpPr>
            <p:nvPr/>
          </p:nvSpPr>
          <p:spPr bwMode="auto">
            <a:xfrm>
              <a:off x="5274" y="1808"/>
              <a:ext cx="25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699" name="Text Box 12"/>
            <p:cNvSpPr txBox="1">
              <a:spLocks noChangeAspect="1" noChangeArrowheads="1"/>
            </p:cNvSpPr>
            <p:nvPr/>
          </p:nvSpPr>
          <p:spPr bwMode="auto">
            <a:xfrm>
              <a:off x="4320" y="1179"/>
              <a:ext cx="25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700" name="Text Box 13"/>
            <p:cNvSpPr txBox="1">
              <a:spLocks noChangeAspect="1" noChangeArrowheads="1"/>
            </p:cNvSpPr>
            <p:nvPr/>
          </p:nvSpPr>
          <p:spPr bwMode="auto">
            <a:xfrm>
              <a:off x="5299" y="1182"/>
              <a:ext cx="25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8701" name="Line 14"/>
            <p:cNvSpPr>
              <a:spLocks noChangeAspect="1" noChangeShapeType="1"/>
            </p:cNvSpPr>
            <p:nvPr/>
          </p:nvSpPr>
          <p:spPr bwMode="auto">
            <a:xfrm>
              <a:off x="4538" y="1283"/>
              <a:ext cx="1" cy="5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15"/>
            <p:cNvSpPr>
              <a:spLocks noChangeAspect="1" noChangeShapeType="1"/>
            </p:cNvSpPr>
            <p:nvPr/>
          </p:nvSpPr>
          <p:spPr bwMode="auto">
            <a:xfrm rot="-5400000">
              <a:off x="4915" y="923"/>
              <a:ext cx="2" cy="7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77" name="Group 16"/>
          <p:cNvGrpSpPr>
            <a:grpSpLocks/>
          </p:cNvGrpSpPr>
          <p:nvPr/>
        </p:nvGrpSpPr>
        <p:grpSpPr bwMode="auto">
          <a:xfrm>
            <a:off x="7543800" y="1295400"/>
            <a:ext cx="1422400" cy="1077913"/>
            <a:chOff x="3744" y="864"/>
            <a:chExt cx="896" cy="679"/>
          </a:xfrm>
        </p:grpSpPr>
        <p:sp>
          <p:nvSpPr>
            <p:cNvPr id="28679" name="Line 17"/>
            <p:cNvSpPr>
              <a:spLocks noChangeShapeType="1"/>
            </p:cNvSpPr>
            <p:nvPr/>
          </p:nvSpPr>
          <p:spPr bwMode="auto">
            <a:xfrm rot="-5400000">
              <a:off x="4214" y="1150"/>
              <a:ext cx="417" cy="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18"/>
            <p:cNvSpPr>
              <a:spLocks noChangeShapeType="1"/>
            </p:cNvSpPr>
            <p:nvPr/>
          </p:nvSpPr>
          <p:spPr bwMode="auto">
            <a:xfrm rot="-5400000">
              <a:off x="3959" y="887"/>
              <a:ext cx="413" cy="51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Oval 19"/>
            <p:cNvSpPr>
              <a:spLocks noChangeAspect="1" noChangeArrowheads="1"/>
            </p:cNvSpPr>
            <p:nvPr/>
          </p:nvSpPr>
          <p:spPr bwMode="auto">
            <a:xfrm>
              <a:off x="4382" y="899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Oval 20"/>
            <p:cNvSpPr>
              <a:spLocks noChangeAspect="1" noChangeArrowheads="1"/>
            </p:cNvSpPr>
            <p:nvPr/>
          </p:nvSpPr>
          <p:spPr bwMode="auto">
            <a:xfrm>
              <a:off x="4382" y="1316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Line 21"/>
            <p:cNvSpPr>
              <a:spLocks noChangeAspect="1" noChangeShapeType="1"/>
            </p:cNvSpPr>
            <p:nvPr/>
          </p:nvSpPr>
          <p:spPr bwMode="auto">
            <a:xfrm rot="-5400000">
              <a:off x="4169" y="1098"/>
              <a:ext cx="1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Oval 22"/>
            <p:cNvSpPr>
              <a:spLocks noChangeAspect="1" noChangeArrowheads="1"/>
            </p:cNvSpPr>
            <p:nvPr/>
          </p:nvSpPr>
          <p:spPr bwMode="auto">
            <a:xfrm>
              <a:off x="3861" y="899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Oval 23"/>
            <p:cNvSpPr>
              <a:spLocks noChangeAspect="1" noChangeArrowheads="1"/>
            </p:cNvSpPr>
            <p:nvPr/>
          </p:nvSpPr>
          <p:spPr bwMode="auto">
            <a:xfrm>
              <a:off x="3861" y="1316"/>
              <a:ext cx="87" cy="8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Text Box 24"/>
            <p:cNvSpPr txBox="1">
              <a:spLocks noChangeAspect="1" noChangeArrowheads="1"/>
            </p:cNvSpPr>
            <p:nvPr/>
          </p:nvSpPr>
          <p:spPr bwMode="auto">
            <a:xfrm>
              <a:off x="3760" y="1331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687" name="Text Box 25"/>
            <p:cNvSpPr txBox="1">
              <a:spLocks noChangeAspect="1" noChangeArrowheads="1"/>
            </p:cNvSpPr>
            <p:nvPr/>
          </p:nvSpPr>
          <p:spPr bwMode="auto">
            <a:xfrm>
              <a:off x="4435" y="1320"/>
              <a:ext cx="18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688" name="Text Box 26"/>
            <p:cNvSpPr txBox="1">
              <a:spLocks noChangeAspect="1" noChangeArrowheads="1"/>
            </p:cNvSpPr>
            <p:nvPr/>
          </p:nvSpPr>
          <p:spPr bwMode="auto">
            <a:xfrm>
              <a:off x="3744" y="864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689" name="Text Box 27"/>
            <p:cNvSpPr txBox="1">
              <a:spLocks noChangeAspect="1" noChangeArrowheads="1"/>
            </p:cNvSpPr>
            <p:nvPr/>
          </p:nvSpPr>
          <p:spPr bwMode="auto">
            <a:xfrm>
              <a:off x="4453" y="866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8690" name="Line 28"/>
            <p:cNvSpPr>
              <a:spLocks noChangeAspect="1" noChangeShapeType="1"/>
            </p:cNvSpPr>
            <p:nvPr/>
          </p:nvSpPr>
          <p:spPr bwMode="auto">
            <a:xfrm>
              <a:off x="3902" y="939"/>
              <a:ext cx="1" cy="4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29"/>
            <p:cNvSpPr>
              <a:spLocks noChangeAspect="1" noChangeShapeType="1"/>
            </p:cNvSpPr>
            <p:nvPr/>
          </p:nvSpPr>
          <p:spPr bwMode="auto">
            <a:xfrm rot="-5400000">
              <a:off x="4175" y="679"/>
              <a:ext cx="1" cy="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Line 30"/>
          <p:cNvSpPr>
            <a:spLocks noChangeShapeType="1"/>
          </p:cNvSpPr>
          <p:nvPr/>
        </p:nvSpPr>
        <p:spPr bwMode="auto">
          <a:xfrm>
            <a:off x="6781800" y="1752600"/>
            <a:ext cx="692150" cy="1588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Incomplete Cholesky and ILU:   Issues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5410200"/>
          </a:xfrm>
        </p:spPr>
        <p:txBody>
          <a:bodyPr/>
          <a:lstStyle/>
          <a:p>
            <a:r>
              <a:rPr lang="en-US">
                <a:latin typeface="Arial" charset="0"/>
              </a:rPr>
              <a:t>Choice of parameters</a:t>
            </a:r>
          </a:p>
          <a:p>
            <a:pPr lvl="1"/>
            <a:r>
              <a:rPr lang="en-US" sz="2000">
                <a:solidFill>
                  <a:srgbClr val="008200"/>
                </a:solidFill>
                <a:latin typeface="Arial" charset="0"/>
              </a:rPr>
              <a:t>good:</a:t>
            </a:r>
            <a:r>
              <a:rPr lang="en-US" sz="2000">
                <a:latin typeface="Arial" charset="0"/>
              </a:rPr>
              <a:t>  smooth transition from iterative to direct methods</a:t>
            </a:r>
          </a:p>
          <a:p>
            <a:pPr lvl="1"/>
            <a:r>
              <a:rPr lang="en-US" sz="2000">
                <a:solidFill>
                  <a:srgbClr val="FF0000"/>
                </a:solidFill>
                <a:latin typeface="Arial" charset="0"/>
              </a:rPr>
              <a:t>bad: </a:t>
            </a:r>
            <a:r>
              <a:rPr lang="en-US" sz="2000">
                <a:latin typeface="Arial" charset="0"/>
              </a:rPr>
              <a:t>very ad hoc, problem-dependent</a:t>
            </a:r>
          </a:p>
          <a:p>
            <a:pPr lvl="1"/>
            <a:r>
              <a:rPr lang="en-US" sz="2000">
                <a:solidFill>
                  <a:srgbClr val="021FAE"/>
                </a:solidFill>
                <a:latin typeface="Arial" charset="0"/>
              </a:rPr>
              <a:t>tradeoff:</a:t>
            </a:r>
            <a:r>
              <a:rPr lang="en-US" sz="2000">
                <a:latin typeface="Arial" charset="0"/>
              </a:rPr>
              <a:t>  time per iteration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(more fill =&gt; more time)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Arial" charset="0"/>
              </a:rPr>
            </a:br>
            <a:r>
              <a:rPr lang="en-US" sz="2000">
                <a:solidFill>
                  <a:srgbClr val="021FAE"/>
                </a:solidFill>
                <a:latin typeface="Arial" charset="0"/>
              </a:rPr>
              <a:t>                </a:t>
            </a:r>
            <a:r>
              <a:rPr lang="en-US" sz="2000">
                <a:latin typeface="Arial" charset="0"/>
              </a:rPr>
              <a:t>vs # of iterations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(more fill =&gt; fewer iters)</a:t>
            </a:r>
          </a:p>
          <a:p>
            <a:pPr lvl="4"/>
            <a:endParaRPr lang="en-US" sz="1600">
              <a:solidFill>
                <a:srgbClr val="021FAE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Effectiveness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condition number usually improves (only) by constant factor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(except MIC for some problems from PDEs)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still, often good when tuned for a particular class of problems</a:t>
            </a: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Parallelism</a:t>
            </a:r>
          </a:p>
          <a:p>
            <a:pPr lvl="1"/>
            <a:r>
              <a:rPr lang="en-US" sz="2000">
                <a:solidFill>
                  <a:schemeClr val="tx1"/>
                </a:solidFill>
                <a:latin typeface="Arial" charset="0"/>
              </a:rPr>
              <a:t>Triangular solves are not very parallel</a:t>
            </a:r>
          </a:p>
          <a:p>
            <a:pPr lvl="1"/>
            <a:r>
              <a:rPr lang="en-US" sz="2000">
                <a:solidFill>
                  <a:srgbClr val="FF0000"/>
                </a:solidFill>
                <a:latin typeface="Arial" charset="0"/>
              </a:rPr>
              <a:t>Reordering for parallel triangular solve by graph coloring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60338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Compressed Sparse Matrix Storage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14800"/>
            <a:ext cx="4343400" cy="2209800"/>
          </a:xfrm>
        </p:spPr>
        <p:txBody>
          <a:bodyPr/>
          <a:lstStyle/>
          <a:p>
            <a:r>
              <a:rPr lang="en-US" u="sng">
                <a:solidFill>
                  <a:srgbClr val="FF0000"/>
                </a:solidFill>
                <a:latin typeface="Arial" charset="0"/>
              </a:rPr>
              <a:t>Full storage:</a:t>
            </a:r>
            <a:r>
              <a:rPr lang="en-US" b="1">
                <a:latin typeface="Arial" charset="0"/>
              </a:rPr>
              <a:t>   </a:t>
            </a:r>
          </a:p>
          <a:p>
            <a:pPr lvl="1"/>
            <a:r>
              <a:rPr lang="en-US" sz="2400">
                <a:latin typeface="Arial" charset="0"/>
              </a:rPr>
              <a:t>2-dimensional array.</a:t>
            </a:r>
          </a:p>
          <a:p>
            <a:pPr lvl="1"/>
            <a:r>
              <a:rPr lang="en-US" sz="2400">
                <a:latin typeface="Arial" charset="0"/>
              </a:rPr>
              <a:t>(nrows*ncols) memory.</a:t>
            </a:r>
          </a:p>
          <a:p>
            <a:endParaRPr lang="en-US" sz="3200">
              <a:latin typeface="Arial" charset="0"/>
            </a:endParaRPr>
          </a:p>
        </p:txBody>
      </p:sp>
      <p:graphicFrame>
        <p:nvGraphicFramePr>
          <p:cNvPr id="183300" name="Group 4"/>
          <p:cNvGraphicFramePr>
            <a:graphicFrameLocks noGrp="1"/>
          </p:cNvGraphicFramePr>
          <p:nvPr/>
        </p:nvGraphicFramePr>
        <p:xfrm>
          <a:off x="990600" y="1600200"/>
          <a:ext cx="1752600" cy="1709738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18" name="Group 22"/>
          <p:cNvGraphicFramePr>
            <a:graphicFrameLocks noGrp="1"/>
          </p:cNvGraphicFramePr>
          <p:nvPr/>
        </p:nvGraphicFramePr>
        <p:xfrm>
          <a:off x="5259388" y="1158875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32" name="Group 36"/>
          <p:cNvGraphicFramePr>
            <a:graphicFrameLocks noGrp="1"/>
          </p:cNvGraphicFramePr>
          <p:nvPr/>
        </p:nvGraphicFramePr>
        <p:xfrm>
          <a:off x="5259388" y="1920875"/>
          <a:ext cx="29210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4224338" y="4046538"/>
            <a:ext cx="4800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Sparse storage: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Compressed storage by columns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(CSC).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Three 1-dimensional arrays.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(2*nzs + ncols + 1) memory.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latin typeface="Arial" charset="0"/>
              </a:rPr>
              <a:t>Similarly,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CSR.</a:t>
            </a:r>
          </a:p>
        </p:txBody>
      </p:sp>
      <p:graphicFrame>
        <p:nvGraphicFramePr>
          <p:cNvPr id="183347" name="Group 51"/>
          <p:cNvGraphicFramePr>
            <a:graphicFrameLocks noGrp="1"/>
          </p:cNvGraphicFramePr>
          <p:nvPr/>
        </p:nvGraphicFramePr>
        <p:xfrm>
          <a:off x="5259388" y="3203575"/>
          <a:ext cx="2336800" cy="609600"/>
        </p:xfrm>
        <a:graphic>
          <a:graphicData uri="http://schemas.openxmlformats.org/drawingml/2006/table">
            <a:tbl>
              <a:tblPr/>
              <a:tblGrid>
                <a:gridCol w="584200"/>
                <a:gridCol w="584200"/>
                <a:gridCol w="584200"/>
                <a:gridCol w="584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3" name="Line 63"/>
          <p:cNvSpPr>
            <a:spLocks noChangeShapeType="1"/>
          </p:cNvSpPr>
          <p:nvPr/>
        </p:nvSpPr>
        <p:spPr bwMode="auto">
          <a:xfrm flipV="1">
            <a:off x="5538788" y="2530475"/>
            <a:ext cx="63500" cy="77787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4" name="Line 64"/>
          <p:cNvSpPr>
            <a:spLocks noChangeShapeType="1"/>
          </p:cNvSpPr>
          <p:nvPr/>
        </p:nvSpPr>
        <p:spPr bwMode="auto">
          <a:xfrm flipV="1">
            <a:off x="6148388" y="2544763"/>
            <a:ext cx="549275" cy="754062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5" name="Line 65"/>
          <p:cNvSpPr>
            <a:spLocks noChangeShapeType="1"/>
          </p:cNvSpPr>
          <p:nvPr/>
        </p:nvSpPr>
        <p:spPr bwMode="auto">
          <a:xfrm flipV="1">
            <a:off x="6724650" y="2559050"/>
            <a:ext cx="1139825" cy="763588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6" name="Line 66"/>
          <p:cNvSpPr>
            <a:spLocks noChangeShapeType="1"/>
          </p:cNvSpPr>
          <p:nvPr/>
        </p:nvSpPr>
        <p:spPr bwMode="auto">
          <a:xfrm flipV="1">
            <a:off x="7302500" y="2606675"/>
            <a:ext cx="1258888" cy="701675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4287838" y="1270000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" charset="0"/>
              </a:rPr>
              <a:t>value:</a:t>
            </a:r>
          </a:p>
        </p:txBody>
      </p:sp>
      <p:sp>
        <p:nvSpPr>
          <p:cNvPr id="5188" name="Text Box 68"/>
          <p:cNvSpPr txBox="1">
            <a:spLocks noChangeArrowheads="1"/>
          </p:cNvSpPr>
          <p:nvPr/>
        </p:nvSpPr>
        <p:spPr bwMode="auto">
          <a:xfrm>
            <a:off x="4476750" y="2006600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" charset="0"/>
              </a:rPr>
              <a:t>row:</a:t>
            </a:r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4000500" y="3365500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latin typeface="Arial" charset="0"/>
              </a:rPr>
              <a:t>colstart: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138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Coloring for parallel nonsymmetric preconditioning   </a:t>
            </a:r>
            <a:b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sz="2000" b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[Aggarwal, Gibou, G]</a:t>
            </a:r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2589213" cy="27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64125" y="1143000"/>
            <a:ext cx="1385888" cy="1385888"/>
          </a:xfrm>
          <a:noFill/>
        </p:spPr>
      </p:pic>
      <p:sp>
        <p:nvSpPr>
          <p:cNvPr id="34821" name="Rectangle 10"/>
          <p:cNvSpPr>
            <a:spLocks noChangeArrowheads="1"/>
          </p:cNvSpPr>
          <p:nvPr/>
        </p:nvSpPr>
        <p:spPr bwMode="auto">
          <a:xfrm>
            <a:off x="0" y="4370388"/>
            <a:ext cx="9144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/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r>
              <a:rPr lang="en-US" sz="2400">
                <a:latin typeface="Arial" charset="0"/>
              </a:rPr>
              <a:t>Level set method for multiphase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interface problems in 3D</a:t>
            </a: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endParaRPr lang="en-US" sz="800">
              <a:latin typeface="Arial" charset="0"/>
            </a:endParaRP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r>
              <a:rPr lang="en-US" sz="2400">
                <a:latin typeface="Arial" charset="0"/>
              </a:rPr>
              <a:t>Nonsymmetric-structure, 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second-order-accurate octree discretization.</a:t>
            </a: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endParaRPr lang="en-US" sz="800">
              <a:latin typeface="Arial" charset="0"/>
            </a:endParaRPr>
          </a:p>
          <a:p>
            <a:pPr marL="609600" indent="-609600">
              <a:buClr>
                <a:schemeClr val="tx1"/>
              </a:buClr>
              <a:buFont typeface="Arial" charset="0"/>
              <a:buChar char="•"/>
            </a:pPr>
            <a:r>
              <a:rPr lang="en-US" sz="2400">
                <a:latin typeface="Arial" charset="0"/>
              </a:rPr>
              <a:t>BiCGSTAB preconditioned by parallel triangular solves.</a:t>
            </a:r>
          </a:p>
        </p:txBody>
      </p:sp>
      <p:pic>
        <p:nvPicPr>
          <p:cNvPr id="3482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2643188"/>
            <a:ext cx="3732212" cy="27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8" y="915988"/>
            <a:ext cx="1966912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7331075" y="3403600"/>
            <a:ext cx="1549400" cy="3143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400" b="1">
                <a:solidFill>
                  <a:srgbClr val="FF0000"/>
                </a:solidFill>
                <a:latin typeface="Arial" charset="0"/>
              </a:rPr>
              <a:t>263 million DOF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approximate inverses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3352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Compute 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B</a:t>
            </a:r>
            <a:r>
              <a:rPr lang="en-US" sz="2800" baseline="30000">
                <a:solidFill>
                  <a:schemeClr val="tx1"/>
                </a:solidFill>
                <a:latin typeface="Times New Roman" charset="0"/>
                <a:sym typeface="Symbol" charset="0"/>
              </a:rPr>
              <a:t>-1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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A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  explicitly</a:t>
            </a: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Minimize  </a:t>
            </a:r>
            <a:r>
              <a:rPr lang="en-US" sz="2800">
                <a:solidFill>
                  <a:schemeClr val="tx1"/>
                </a:solidFill>
                <a:latin typeface="Times New Roman" charset="0"/>
              </a:rPr>
              <a:t>||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B</a:t>
            </a:r>
            <a:r>
              <a:rPr lang="en-US" sz="2800" baseline="30000">
                <a:solidFill>
                  <a:schemeClr val="tx1"/>
                </a:solidFill>
                <a:latin typeface="Times New Roman" charset="0"/>
                <a:sym typeface="Symbol" charset="0"/>
              </a:rPr>
              <a:t>-1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A – I ||</a:t>
            </a:r>
            <a:r>
              <a:rPr lang="en-US" sz="2800" baseline="-25000">
                <a:solidFill>
                  <a:schemeClr val="tx1"/>
                </a:solidFill>
                <a:latin typeface="Times New Roman" charset="0"/>
                <a:sym typeface="Symbol" charset="0"/>
              </a:rPr>
              <a:t>F       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(in parallel, by columns)</a:t>
            </a:r>
            <a:endParaRPr lang="en-US" sz="1600">
              <a:solidFill>
                <a:schemeClr val="tx1"/>
              </a:solidFill>
              <a:latin typeface="Arial" charset="0"/>
              <a:sym typeface="Symbol" charset="0"/>
            </a:endParaRPr>
          </a:p>
          <a:p>
            <a:pPr>
              <a:lnSpc>
                <a:spcPct val="13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Variants:  factored form of  </a:t>
            </a:r>
            <a:r>
              <a:rPr lang="en-US" sz="2800">
                <a:solidFill>
                  <a:schemeClr val="tx1"/>
                </a:solidFill>
                <a:latin typeface="Times New Roman" charset="0"/>
                <a:sym typeface="Symbol" charset="0"/>
              </a:rPr>
              <a:t>B</a:t>
            </a:r>
            <a:r>
              <a:rPr lang="en-US" sz="2800" baseline="30000">
                <a:solidFill>
                  <a:schemeClr val="tx1"/>
                </a:solidFill>
                <a:latin typeface="Times New Roman" charset="0"/>
                <a:sym typeface="Symbo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  <a:sym typeface="Symbol" charset="0"/>
              </a:rPr>
              <a:t>, more fill, . . 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rgbClr val="00D200"/>
                </a:solidFill>
                <a:latin typeface="Arial" charset="0"/>
                <a:sym typeface="Symbol" charset="0"/>
              </a:rPr>
              <a:t>Good: very parallel</a:t>
            </a:r>
          </a:p>
          <a:p>
            <a:pPr>
              <a:lnSpc>
                <a:spcPct val="13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  <a:sym typeface="Symbol" charset="0"/>
              </a:rPr>
              <a:t>Bad: effectiveness varies widely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624138" y="1266825"/>
            <a:ext cx="3841750" cy="1852613"/>
            <a:chOff x="882" y="776"/>
            <a:chExt cx="2420" cy="1167"/>
          </a:xfrm>
        </p:grpSpPr>
        <p:grpSp>
          <p:nvGrpSpPr>
            <p:cNvPr id="30725" name="Group 5"/>
            <p:cNvGrpSpPr>
              <a:grpSpLocks noChangeAspect="1"/>
            </p:cNvGrpSpPr>
            <p:nvPr/>
          </p:nvGrpSpPr>
          <p:grpSpPr bwMode="auto">
            <a:xfrm>
              <a:off x="882" y="776"/>
              <a:ext cx="864" cy="864"/>
              <a:chOff x="780" y="912"/>
              <a:chExt cx="1008" cy="1008"/>
            </a:xfrm>
          </p:grpSpPr>
          <p:sp>
            <p:nvSpPr>
              <p:cNvPr id="30756" name="Oval 6"/>
              <p:cNvSpPr>
                <a:spLocks noChangeAspect="1" noChangeArrowheads="1"/>
              </p:cNvSpPr>
              <p:nvPr/>
            </p:nvSpPr>
            <p:spPr bwMode="auto">
              <a:xfrm>
                <a:off x="828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7"/>
              <p:cNvSpPr>
                <a:spLocks noChangeAspect="1" noChangeArrowheads="1"/>
              </p:cNvSpPr>
              <p:nvPr/>
            </p:nvSpPr>
            <p:spPr bwMode="auto">
              <a:xfrm>
                <a:off x="1034" y="971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8"/>
              <p:cNvSpPr>
                <a:spLocks noChangeAspect="1" noChangeArrowheads="1"/>
              </p:cNvSpPr>
              <p:nvPr/>
            </p:nvSpPr>
            <p:spPr bwMode="auto">
              <a:xfrm>
                <a:off x="1241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9"/>
              <p:cNvSpPr>
                <a:spLocks noChangeAspect="1" noChangeArrowheads="1"/>
              </p:cNvSpPr>
              <p:nvPr/>
            </p:nvSpPr>
            <p:spPr bwMode="auto">
              <a:xfrm>
                <a:off x="1447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10"/>
              <p:cNvSpPr>
                <a:spLocks noChangeAspect="1" noChangeArrowheads="1"/>
              </p:cNvSpPr>
              <p:nvPr/>
            </p:nvSpPr>
            <p:spPr bwMode="auto">
              <a:xfrm>
                <a:off x="1654" y="971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11"/>
              <p:cNvSpPr>
                <a:spLocks noChangeAspect="1" noChangeArrowheads="1"/>
              </p:cNvSpPr>
              <p:nvPr/>
            </p:nvSpPr>
            <p:spPr bwMode="auto">
              <a:xfrm>
                <a:off x="828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2" name="Oval 12"/>
              <p:cNvSpPr>
                <a:spLocks noChangeAspect="1" noChangeArrowheads="1"/>
              </p:cNvSpPr>
              <p:nvPr/>
            </p:nvSpPr>
            <p:spPr bwMode="auto">
              <a:xfrm>
                <a:off x="1034" y="1172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3" name="Oval 13"/>
              <p:cNvSpPr>
                <a:spLocks noChangeAspect="1" noChangeArrowheads="1"/>
              </p:cNvSpPr>
              <p:nvPr/>
            </p:nvSpPr>
            <p:spPr bwMode="auto">
              <a:xfrm>
                <a:off x="1241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4" name="Oval 14"/>
              <p:cNvSpPr>
                <a:spLocks noChangeAspect="1" noChangeArrowheads="1"/>
              </p:cNvSpPr>
              <p:nvPr/>
            </p:nvSpPr>
            <p:spPr bwMode="auto">
              <a:xfrm>
                <a:off x="1447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5" name="Oval 15"/>
              <p:cNvSpPr>
                <a:spLocks noChangeAspect="1" noChangeArrowheads="1"/>
              </p:cNvSpPr>
              <p:nvPr/>
            </p:nvSpPr>
            <p:spPr bwMode="auto">
              <a:xfrm>
                <a:off x="1654" y="1172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6" name="Oval 16"/>
              <p:cNvSpPr>
                <a:spLocks noChangeAspect="1" noChangeArrowheads="1"/>
              </p:cNvSpPr>
              <p:nvPr/>
            </p:nvSpPr>
            <p:spPr bwMode="auto">
              <a:xfrm>
                <a:off x="828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7" name="Oval 17"/>
              <p:cNvSpPr>
                <a:spLocks noChangeAspect="1" noChangeArrowheads="1"/>
              </p:cNvSpPr>
              <p:nvPr/>
            </p:nvSpPr>
            <p:spPr bwMode="auto">
              <a:xfrm>
                <a:off x="103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8" name="Oval 18"/>
              <p:cNvSpPr>
                <a:spLocks noChangeAspect="1" noChangeArrowheads="1"/>
              </p:cNvSpPr>
              <p:nvPr/>
            </p:nvSpPr>
            <p:spPr bwMode="auto">
              <a:xfrm>
                <a:off x="1241" y="1373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Oval 19"/>
              <p:cNvSpPr>
                <a:spLocks noChangeAspect="1" noChangeArrowheads="1"/>
              </p:cNvSpPr>
              <p:nvPr/>
            </p:nvSpPr>
            <p:spPr bwMode="auto">
              <a:xfrm>
                <a:off x="1447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0" name="Oval 20"/>
              <p:cNvSpPr>
                <a:spLocks noChangeAspect="1" noChangeArrowheads="1"/>
              </p:cNvSpPr>
              <p:nvPr/>
            </p:nvSpPr>
            <p:spPr bwMode="auto">
              <a:xfrm>
                <a:off x="1654" y="1373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Oval 21"/>
              <p:cNvSpPr>
                <a:spLocks noChangeAspect="1" noChangeArrowheads="1"/>
              </p:cNvSpPr>
              <p:nvPr/>
            </p:nvSpPr>
            <p:spPr bwMode="auto">
              <a:xfrm>
                <a:off x="828" y="1574"/>
                <a:ext cx="86" cy="8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2" name="Oval 22"/>
              <p:cNvSpPr>
                <a:spLocks noChangeAspect="1" noChangeArrowheads="1"/>
              </p:cNvSpPr>
              <p:nvPr/>
            </p:nvSpPr>
            <p:spPr bwMode="auto">
              <a:xfrm>
                <a:off x="103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3" name="Oval 23"/>
              <p:cNvSpPr>
                <a:spLocks noChangeAspect="1" noChangeArrowheads="1"/>
              </p:cNvSpPr>
              <p:nvPr/>
            </p:nvSpPr>
            <p:spPr bwMode="auto">
              <a:xfrm>
                <a:off x="1241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4" name="Oval 24"/>
              <p:cNvSpPr>
                <a:spLocks noChangeAspect="1" noChangeArrowheads="1"/>
              </p:cNvSpPr>
              <p:nvPr/>
            </p:nvSpPr>
            <p:spPr bwMode="auto">
              <a:xfrm>
                <a:off x="1447" y="1574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5" name="Oval 25"/>
              <p:cNvSpPr>
                <a:spLocks noChangeAspect="1" noChangeArrowheads="1"/>
              </p:cNvSpPr>
              <p:nvPr/>
            </p:nvSpPr>
            <p:spPr bwMode="auto">
              <a:xfrm>
                <a:off x="1654" y="1574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6" name="Oval 26"/>
              <p:cNvSpPr>
                <a:spLocks noChangeAspect="1" noChangeArrowheads="1"/>
              </p:cNvSpPr>
              <p:nvPr/>
            </p:nvSpPr>
            <p:spPr bwMode="auto">
              <a:xfrm>
                <a:off x="828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7" name="Oval 27"/>
              <p:cNvSpPr>
                <a:spLocks noChangeAspect="1" noChangeArrowheads="1"/>
              </p:cNvSpPr>
              <p:nvPr/>
            </p:nvSpPr>
            <p:spPr bwMode="auto">
              <a:xfrm>
                <a:off x="1034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8" name="Oval 28"/>
              <p:cNvSpPr>
                <a:spLocks noChangeAspect="1" noChangeArrowheads="1"/>
              </p:cNvSpPr>
              <p:nvPr/>
            </p:nvSpPr>
            <p:spPr bwMode="auto">
              <a:xfrm>
                <a:off x="1241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9" name="Oval 29"/>
              <p:cNvSpPr>
                <a:spLocks noChangeAspect="1" noChangeArrowheads="1"/>
              </p:cNvSpPr>
              <p:nvPr/>
            </p:nvSpPr>
            <p:spPr bwMode="auto">
              <a:xfrm>
                <a:off x="1447" y="1775"/>
                <a:ext cx="86" cy="86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0" name="Oval 30"/>
              <p:cNvSpPr>
                <a:spLocks noChangeAspect="1" noChangeArrowheads="1"/>
              </p:cNvSpPr>
              <p:nvPr/>
            </p:nvSpPr>
            <p:spPr bwMode="auto">
              <a:xfrm>
                <a:off x="1654" y="1775"/>
                <a:ext cx="86" cy="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1" name="Rectangle 31"/>
              <p:cNvSpPr>
                <a:spLocks noChangeAspect="1" noChangeArrowheads="1"/>
              </p:cNvSpPr>
              <p:nvPr/>
            </p:nvSpPr>
            <p:spPr bwMode="auto">
              <a:xfrm>
                <a:off x="780" y="912"/>
                <a:ext cx="1008" cy="1008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726" name="Group 32"/>
            <p:cNvGrpSpPr>
              <a:grpSpLocks/>
            </p:cNvGrpSpPr>
            <p:nvPr/>
          </p:nvGrpSpPr>
          <p:grpSpPr bwMode="auto">
            <a:xfrm>
              <a:off x="2438" y="776"/>
              <a:ext cx="864" cy="864"/>
              <a:chOff x="2438" y="776"/>
              <a:chExt cx="864" cy="864"/>
            </a:xfrm>
          </p:grpSpPr>
          <p:sp>
            <p:nvSpPr>
              <p:cNvPr id="30730" name="Oval 33"/>
              <p:cNvSpPr>
                <a:spLocks noChangeAspect="1" noChangeArrowheads="1"/>
              </p:cNvSpPr>
              <p:nvPr/>
            </p:nvSpPr>
            <p:spPr bwMode="auto">
              <a:xfrm>
                <a:off x="2479" y="82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1" name="Oval 34"/>
              <p:cNvSpPr>
                <a:spLocks noChangeAspect="1" noChangeArrowheads="1"/>
              </p:cNvSpPr>
              <p:nvPr/>
            </p:nvSpPr>
            <p:spPr bwMode="auto">
              <a:xfrm>
                <a:off x="2656" y="827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2" name="Oval 35"/>
              <p:cNvSpPr>
                <a:spLocks noChangeAspect="1" noChangeArrowheads="1"/>
              </p:cNvSpPr>
              <p:nvPr/>
            </p:nvSpPr>
            <p:spPr bwMode="auto">
              <a:xfrm>
                <a:off x="2833" y="82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3" name="Oval 36"/>
              <p:cNvSpPr>
                <a:spLocks noChangeAspect="1" noChangeArrowheads="1"/>
              </p:cNvSpPr>
              <p:nvPr/>
            </p:nvSpPr>
            <p:spPr bwMode="auto">
              <a:xfrm>
                <a:off x="3010" y="827"/>
                <a:ext cx="73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4" name="Oval 37"/>
              <p:cNvSpPr>
                <a:spLocks noChangeAspect="1" noChangeArrowheads="1"/>
              </p:cNvSpPr>
              <p:nvPr/>
            </p:nvSpPr>
            <p:spPr bwMode="auto">
              <a:xfrm>
                <a:off x="3187" y="827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5" name="Oval 38"/>
              <p:cNvSpPr>
                <a:spLocks noChangeAspect="1" noChangeArrowheads="1"/>
              </p:cNvSpPr>
              <p:nvPr/>
            </p:nvSpPr>
            <p:spPr bwMode="auto">
              <a:xfrm>
                <a:off x="2479" y="99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6" name="Oval 39"/>
              <p:cNvSpPr>
                <a:spLocks noChangeAspect="1" noChangeArrowheads="1"/>
              </p:cNvSpPr>
              <p:nvPr/>
            </p:nvSpPr>
            <p:spPr bwMode="auto">
              <a:xfrm>
                <a:off x="2656" y="999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7" name="Oval 40"/>
              <p:cNvSpPr>
                <a:spLocks noChangeAspect="1" noChangeArrowheads="1"/>
              </p:cNvSpPr>
              <p:nvPr/>
            </p:nvSpPr>
            <p:spPr bwMode="auto">
              <a:xfrm>
                <a:off x="2833" y="99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8" name="Oval 41"/>
              <p:cNvSpPr>
                <a:spLocks noChangeAspect="1" noChangeArrowheads="1"/>
              </p:cNvSpPr>
              <p:nvPr/>
            </p:nvSpPr>
            <p:spPr bwMode="auto">
              <a:xfrm>
                <a:off x="3010" y="999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Oval 42"/>
              <p:cNvSpPr>
                <a:spLocks noChangeAspect="1" noChangeArrowheads="1"/>
              </p:cNvSpPr>
              <p:nvPr/>
            </p:nvSpPr>
            <p:spPr bwMode="auto">
              <a:xfrm>
                <a:off x="3187" y="999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0" name="Oval 43"/>
              <p:cNvSpPr>
                <a:spLocks noChangeAspect="1" noChangeArrowheads="1"/>
              </p:cNvSpPr>
              <p:nvPr/>
            </p:nvSpPr>
            <p:spPr bwMode="auto">
              <a:xfrm>
                <a:off x="2479" y="117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1" name="Oval 44"/>
              <p:cNvSpPr>
                <a:spLocks noChangeAspect="1" noChangeArrowheads="1"/>
              </p:cNvSpPr>
              <p:nvPr/>
            </p:nvSpPr>
            <p:spPr bwMode="auto">
              <a:xfrm>
                <a:off x="2656" y="117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2" name="Oval 45"/>
              <p:cNvSpPr>
                <a:spLocks noChangeAspect="1" noChangeArrowheads="1"/>
              </p:cNvSpPr>
              <p:nvPr/>
            </p:nvSpPr>
            <p:spPr bwMode="auto">
              <a:xfrm>
                <a:off x="2833" y="1171"/>
                <a:ext cx="74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3" name="Oval 46"/>
              <p:cNvSpPr>
                <a:spLocks noChangeAspect="1" noChangeArrowheads="1"/>
              </p:cNvSpPr>
              <p:nvPr/>
            </p:nvSpPr>
            <p:spPr bwMode="auto">
              <a:xfrm>
                <a:off x="3010" y="1171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4" name="Oval 47"/>
              <p:cNvSpPr>
                <a:spLocks noChangeAspect="1" noChangeArrowheads="1"/>
              </p:cNvSpPr>
              <p:nvPr/>
            </p:nvSpPr>
            <p:spPr bwMode="auto">
              <a:xfrm>
                <a:off x="3187" y="1171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5" name="Oval 48"/>
              <p:cNvSpPr>
                <a:spLocks noChangeAspect="1" noChangeArrowheads="1"/>
              </p:cNvSpPr>
              <p:nvPr/>
            </p:nvSpPr>
            <p:spPr bwMode="auto">
              <a:xfrm>
                <a:off x="2479" y="1343"/>
                <a:ext cx="74" cy="74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6" name="Oval 49"/>
              <p:cNvSpPr>
                <a:spLocks noChangeAspect="1" noChangeArrowheads="1"/>
              </p:cNvSpPr>
              <p:nvPr/>
            </p:nvSpPr>
            <p:spPr bwMode="auto">
              <a:xfrm>
                <a:off x="2656" y="1343"/>
                <a:ext cx="73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7" name="Oval 50"/>
              <p:cNvSpPr>
                <a:spLocks noChangeAspect="1" noChangeArrowheads="1"/>
              </p:cNvSpPr>
              <p:nvPr/>
            </p:nvSpPr>
            <p:spPr bwMode="auto">
              <a:xfrm>
                <a:off x="2833" y="134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8" name="Oval 51"/>
              <p:cNvSpPr>
                <a:spLocks noChangeAspect="1" noChangeArrowheads="1"/>
              </p:cNvSpPr>
              <p:nvPr/>
            </p:nvSpPr>
            <p:spPr bwMode="auto">
              <a:xfrm>
                <a:off x="3010" y="1343"/>
                <a:ext cx="73" cy="7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9" name="Oval 52"/>
              <p:cNvSpPr>
                <a:spLocks noChangeAspect="1" noChangeArrowheads="1"/>
              </p:cNvSpPr>
              <p:nvPr/>
            </p:nvSpPr>
            <p:spPr bwMode="auto">
              <a:xfrm>
                <a:off x="3187" y="1343"/>
                <a:ext cx="74" cy="7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0" name="Oval 53"/>
              <p:cNvSpPr>
                <a:spLocks noChangeAspect="1" noChangeArrowheads="1"/>
              </p:cNvSpPr>
              <p:nvPr/>
            </p:nvSpPr>
            <p:spPr bwMode="auto">
              <a:xfrm>
                <a:off x="2479" y="151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1" name="Oval 54"/>
              <p:cNvSpPr>
                <a:spLocks noChangeAspect="1" noChangeArrowheads="1"/>
              </p:cNvSpPr>
              <p:nvPr/>
            </p:nvSpPr>
            <p:spPr bwMode="auto">
              <a:xfrm>
                <a:off x="2656" y="151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2" name="Oval 55"/>
              <p:cNvSpPr>
                <a:spLocks noChangeAspect="1" noChangeArrowheads="1"/>
              </p:cNvSpPr>
              <p:nvPr/>
            </p:nvSpPr>
            <p:spPr bwMode="auto">
              <a:xfrm>
                <a:off x="2833" y="1516"/>
                <a:ext cx="74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3" name="Oval 56"/>
              <p:cNvSpPr>
                <a:spLocks noChangeAspect="1" noChangeArrowheads="1"/>
              </p:cNvSpPr>
              <p:nvPr/>
            </p:nvSpPr>
            <p:spPr bwMode="auto">
              <a:xfrm>
                <a:off x="3010" y="1516"/>
                <a:ext cx="73" cy="7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4" name="Oval 57"/>
              <p:cNvSpPr>
                <a:spLocks noChangeAspect="1" noChangeArrowheads="1"/>
              </p:cNvSpPr>
              <p:nvPr/>
            </p:nvSpPr>
            <p:spPr bwMode="auto">
              <a:xfrm>
                <a:off x="3187" y="1516"/>
                <a:ext cx="74" cy="7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5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2438" y="776"/>
                <a:ext cx="864" cy="864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27" name="Line 59"/>
            <p:cNvSpPr>
              <a:spLocks noChangeShapeType="1"/>
            </p:cNvSpPr>
            <p:nvPr/>
          </p:nvSpPr>
          <p:spPr bwMode="auto">
            <a:xfrm>
              <a:off x="1902" y="1208"/>
              <a:ext cx="384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Text Box 60"/>
            <p:cNvSpPr txBox="1">
              <a:spLocks noChangeArrowheads="1"/>
            </p:cNvSpPr>
            <p:nvPr/>
          </p:nvSpPr>
          <p:spPr bwMode="auto">
            <a:xfrm>
              <a:off x="1142" y="1616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A</a:t>
              </a:r>
            </a:p>
          </p:txBody>
        </p:sp>
        <p:sp>
          <p:nvSpPr>
            <p:cNvPr id="30729" name="Text Box 61"/>
            <p:cNvSpPr txBox="1">
              <a:spLocks noChangeArrowheads="1"/>
            </p:cNvSpPr>
            <p:nvPr/>
          </p:nvSpPr>
          <p:spPr bwMode="auto">
            <a:xfrm>
              <a:off x="2758" y="1616"/>
              <a:ext cx="39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Times" charset="0"/>
                </a:rPr>
                <a:t>B</a:t>
              </a:r>
              <a:r>
                <a:rPr lang="en-US" baseline="30000">
                  <a:solidFill>
                    <a:srgbClr val="FF0000"/>
                  </a:solidFill>
                  <a:latin typeface="Times" charset="0"/>
                </a:rPr>
                <a:t>-1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Krylov subspace methods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Nonsymmetric linear systems:</a:t>
            </a: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GMRES:  </a:t>
            </a:r>
            <a:br>
              <a:rPr lang="en-US" sz="2000">
                <a:solidFill>
                  <a:srgbClr val="FF0000"/>
                </a:solidFill>
                <a:latin typeface="Arial" charset="0"/>
              </a:rPr>
            </a:br>
            <a:r>
              <a:rPr lang="en-US" sz="2000" u="sng">
                <a:solidFill>
                  <a:srgbClr val="FF0000"/>
                </a:solidFill>
                <a:latin typeface="Arial" charset="0"/>
              </a:rPr>
              <a:t>for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i = 1, 2, 3, . . .</a:t>
            </a:r>
            <a:br>
              <a:rPr lang="en-US" sz="2000">
                <a:solidFill>
                  <a:srgbClr val="FF0000"/>
                </a:solidFill>
                <a:latin typeface="Arial" charset="0"/>
              </a:rPr>
            </a:br>
            <a:r>
              <a:rPr lang="en-US" sz="2000">
                <a:solidFill>
                  <a:srgbClr val="FF0000"/>
                </a:solidFill>
                <a:latin typeface="Arial" charset="0"/>
              </a:rPr>
              <a:t>    find x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  <a:sym typeface="Symbol" charset="0"/>
              </a:rPr>
              <a:t>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(A, b) such that  r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=  (Ax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– b)  </a:t>
            </a:r>
            <a:r>
              <a:rPr lang="en-US" sz="2000" b="1">
                <a:solidFill>
                  <a:srgbClr val="FF0000"/>
                </a:solidFill>
                <a:latin typeface="Arial" charset="0"/>
                <a:sym typeface="Symbol" charset="0"/>
              </a:rPr>
              <a:t>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rgbClr val="021FAE"/>
                </a:solidFill>
                <a:latin typeface="Times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Times" charset="0"/>
              </a:rPr>
            </a:br>
            <a:r>
              <a:rPr lang="en-US" sz="2000">
                <a:latin typeface="Arial" charset="0"/>
              </a:rPr>
              <a:t>But, no short recurrence =&gt; save old vectors =&gt; lots more space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>
                <a:latin typeface="Arial" charset="0"/>
              </a:rPr>
              <a:t>	(Usually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restarted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 every k iterations to use less space.)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BiCGStab, QMR, etc.: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/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>
                <a:latin typeface="Arial" charset="0"/>
              </a:rPr>
              <a:t>Two spaces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(A, b) </a:t>
            </a:r>
            <a:r>
              <a:rPr lang="en-US" sz="2000">
                <a:latin typeface="Arial" charset="0"/>
              </a:rPr>
              <a:t>and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FF0000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(A</a:t>
            </a:r>
            <a:r>
              <a:rPr lang="en-US" sz="2000" baseline="30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, b) </a:t>
            </a:r>
            <a:r>
              <a:rPr lang="en-US" sz="2000">
                <a:latin typeface="Arial" charset="0"/>
              </a:rPr>
              <a:t>w/ mutually orthogonal bases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Short recurrences =&gt;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O(n)</a:t>
            </a:r>
            <a:r>
              <a:rPr lang="en-US" sz="2000">
                <a:latin typeface="Arial" charset="0"/>
              </a:rPr>
              <a:t> space, but less robust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Convergence and preconditioning more delicate than CG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Active area of current research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Eigenvalues: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Lanczos</a:t>
            </a:r>
            <a:r>
              <a:rPr lang="en-US" sz="2000">
                <a:latin typeface="Arial" charset="0"/>
              </a:rPr>
              <a:t> (symmetric),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Arnoldi</a:t>
            </a:r>
            <a:r>
              <a:rPr lang="en-US" sz="2000">
                <a:latin typeface="Arial" charset="0"/>
              </a:rPr>
              <a:t> (nonsymmetric)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Multigrid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276600"/>
            <a:ext cx="8534400" cy="3352800"/>
          </a:xfrm>
        </p:spPr>
        <p:txBody>
          <a:bodyPr/>
          <a:lstStyle/>
          <a:p>
            <a:r>
              <a:rPr lang="en-US">
                <a:latin typeface="Arial" charset="0"/>
              </a:rPr>
              <a:t>For a PDE on a fine mesh, precondition using a solution on a coarser mesh</a:t>
            </a:r>
          </a:p>
          <a:p>
            <a:r>
              <a:rPr lang="en-US">
                <a:latin typeface="Arial" charset="0"/>
              </a:rPr>
              <a:t>Use idea recursively on hierarchy of meshes</a:t>
            </a:r>
          </a:p>
          <a:p>
            <a:r>
              <a:rPr lang="en-US">
                <a:latin typeface="Arial" charset="0"/>
              </a:rPr>
              <a:t>Solves the model problem (Poisson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eqn) in linear time!</a:t>
            </a:r>
          </a:p>
          <a:p>
            <a:r>
              <a:rPr lang="en-US">
                <a:latin typeface="Arial" charset="0"/>
              </a:rPr>
              <a:t>Often useful when hierarchy of meshes can be built</a:t>
            </a:r>
          </a:p>
          <a:p>
            <a:r>
              <a:rPr lang="en-US">
                <a:latin typeface="Arial" charset="0"/>
              </a:rPr>
              <a:t>Hard to parallelize coarse meshes well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This is just the intuition – lots of theory and technology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685800" y="1143000"/>
            <a:ext cx="7469188" cy="1677988"/>
            <a:chOff x="432" y="912"/>
            <a:chExt cx="4705" cy="1057"/>
          </a:xfrm>
        </p:grpSpPr>
        <p:grpSp>
          <p:nvGrpSpPr>
            <p:cNvPr id="32773" name="Group 5"/>
            <p:cNvGrpSpPr>
              <a:grpSpLocks/>
            </p:cNvGrpSpPr>
            <p:nvPr/>
          </p:nvGrpSpPr>
          <p:grpSpPr bwMode="auto">
            <a:xfrm>
              <a:off x="432" y="912"/>
              <a:ext cx="1056" cy="1056"/>
              <a:chOff x="864" y="912"/>
              <a:chExt cx="1056" cy="1056"/>
            </a:xfrm>
          </p:grpSpPr>
          <p:grpSp>
            <p:nvGrpSpPr>
              <p:cNvPr id="32794" name="Group 6"/>
              <p:cNvGrpSpPr>
                <a:grpSpLocks/>
              </p:cNvGrpSpPr>
              <p:nvPr/>
            </p:nvGrpSpPr>
            <p:grpSpPr bwMode="auto">
              <a:xfrm>
                <a:off x="864" y="912"/>
                <a:ext cx="1056" cy="1056"/>
                <a:chOff x="864" y="912"/>
                <a:chExt cx="1056" cy="1056"/>
              </a:xfrm>
            </p:grpSpPr>
            <p:sp>
              <p:nvSpPr>
                <p:cNvPr id="32805" name="Line 7"/>
                <p:cNvSpPr>
                  <a:spLocks noChangeShapeType="1"/>
                </p:cNvSpPr>
                <p:nvPr/>
              </p:nvSpPr>
              <p:spPr bwMode="auto">
                <a:xfrm>
                  <a:off x="864" y="170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6" name="Line 8"/>
                <p:cNvSpPr>
                  <a:spLocks noChangeShapeType="1"/>
                </p:cNvSpPr>
                <p:nvPr/>
              </p:nvSpPr>
              <p:spPr bwMode="auto">
                <a:xfrm>
                  <a:off x="864" y="183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7" name="Line 9"/>
                <p:cNvSpPr>
                  <a:spLocks noChangeShapeType="1"/>
                </p:cNvSpPr>
                <p:nvPr/>
              </p:nvSpPr>
              <p:spPr bwMode="auto">
                <a:xfrm>
                  <a:off x="864" y="196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8" name="Line 10"/>
                <p:cNvSpPr>
                  <a:spLocks noChangeShapeType="1"/>
                </p:cNvSpPr>
                <p:nvPr/>
              </p:nvSpPr>
              <p:spPr bwMode="auto">
                <a:xfrm>
                  <a:off x="864" y="91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9" name="Line 11"/>
                <p:cNvSpPr>
                  <a:spLocks noChangeShapeType="1"/>
                </p:cNvSpPr>
                <p:nvPr/>
              </p:nvSpPr>
              <p:spPr bwMode="auto">
                <a:xfrm>
                  <a:off x="864" y="104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0" name="Line 12"/>
                <p:cNvSpPr>
                  <a:spLocks noChangeShapeType="1"/>
                </p:cNvSpPr>
                <p:nvPr/>
              </p:nvSpPr>
              <p:spPr bwMode="auto">
                <a:xfrm>
                  <a:off x="864" y="117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1" name="Line 13"/>
                <p:cNvSpPr>
                  <a:spLocks noChangeShapeType="1"/>
                </p:cNvSpPr>
                <p:nvPr/>
              </p:nvSpPr>
              <p:spPr bwMode="auto">
                <a:xfrm>
                  <a:off x="864" y="130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2" name="Line 14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13" name="Line 15"/>
                <p:cNvSpPr>
                  <a:spLocks noChangeShapeType="1"/>
                </p:cNvSpPr>
                <p:nvPr/>
              </p:nvSpPr>
              <p:spPr bwMode="auto">
                <a:xfrm>
                  <a:off x="864" y="157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795" name="Group 16"/>
              <p:cNvGrpSpPr>
                <a:grpSpLocks/>
              </p:cNvGrpSpPr>
              <p:nvPr/>
            </p:nvGrpSpPr>
            <p:grpSpPr bwMode="auto">
              <a:xfrm rot="5400000">
                <a:off x="864" y="912"/>
                <a:ext cx="1056" cy="1056"/>
                <a:chOff x="864" y="912"/>
                <a:chExt cx="1056" cy="1056"/>
              </a:xfrm>
            </p:grpSpPr>
            <p:sp>
              <p:nvSpPr>
                <p:cNvPr id="32796" name="Line 17"/>
                <p:cNvSpPr>
                  <a:spLocks noChangeShapeType="1"/>
                </p:cNvSpPr>
                <p:nvPr/>
              </p:nvSpPr>
              <p:spPr bwMode="auto">
                <a:xfrm>
                  <a:off x="864" y="170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7" name="Line 18"/>
                <p:cNvSpPr>
                  <a:spLocks noChangeShapeType="1"/>
                </p:cNvSpPr>
                <p:nvPr/>
              </p:nvSpPr>
              <p:spPr bwMode="auto">
                <a:xfrm>
                  <a:off x="864" y="183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8" name="Line 19"/>
                <p:cNvSpPr>
                  <a:spLocks noChangeShapeType="1"/>
                </p:cNvSpPr>
                <p:nvPr/>
              </p:nvSpPr>
              <p:spPr bwMode="auto">
                <a:xfrm>
                  <a:off x="864" y="196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99" name="Line 20"/>
                <p:cNvSpPr>
                  <a:spLocks noChangeShapeType="1"/>
                </p:cNvSpPr>
                <p:nvPr/>
              </p:nvSpPr>
              <p:spPr bwMode="auto">
                <a:xfrm>
                  <a:off x="864" y="91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0" name="Line 21"/>
                <p:cNvSpPr>
                  <a:spLocks noChangeShapeType="1"/>
                </p:cNvSpPr>
                <p:nvPr/>
              </p:nvSpPr>
              <p:spPr bwMode="auto">
                <a:xfrm>
                  <a:off x="864" y="1044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1" name="Line 22"/>
                <p:cNvSpPr>
                  <a:spLocks noChangeShapeType="1"/>
                </p:cNvSpPr>
                <p:nvPr/>
              </p:nvSpPr>
              <p:spPr bwMode="auto">
                <a:xfrm>
                  <a:off x="864" y="1176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2" name="Line 23"/>
                <p:cNvSpPr>
                  <a:spLocks noChangeShapeType="1"/>
                </p:cNvSpPr>
                <p:nvPr/>
              </p:nvSpPr>
              <p:spPr bwMode="auto">
                <a:xfrm>
                  <a:off x="864" y="1308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3" name="Line 24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804" name="Line 25"/>
                <p:cNvSpPr>
                  <a:spLocks noChangeShapeType="1"/>
                </p:cNvSpPr>
                <p:nvPr/>
              </p:nvSpPr>
              <p:spPr bwMode="auto">
                <a:xfrm>
                  <a:off x="864" y="157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2774" name="Group 26"/>
            <p:cNvGrpSpPr>
              <a:grpSpLocks/>
            </p:cNvGrpSpPr>
            <p:nvPr/>
          </p:nvGrpSpPr>
          <p:grpSpPr bwMode="auto">
            <a:xfrm>
              <a:off x="2255" y="912"/>
              <a:ext cx="1057" cy="1057"/>
              <a:chOff x="1391" y="911"/>
              <a:chExt cx="1057" cy="1057"/>
            </a:xfrm>
          </p:grpSpPr>
          <p:sp>
            <p:nvSpPr>
              <p:cNvPr id="32784" name="Line 27"/>
              <p:cNvSpPr>
                <a:spLocks noChangeShapeType="1"/>
              </p:cNvSpPr>
              <p:nvPr/>
            </p:nvSpPr>
            <p:spPr bwMode="auto">
              <a:xfrm>
                <a:off x="1392" y="1704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5" name="Line 28"/>
              <p:cNvSpPr>
                <a:spLocks noChangeShapeType="1"/>
              </p:cNvSpPr>
              <p:nvPr/>
            </p:nvSpPr>
            <p:spPr bwMode="auto">
              <a:xfrm>
                <a:off x="1392" y="1968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6" name="Line 29"/>
              <p:cNvSpPr>
                <a:spLocks noChangeShapeType="1"/>
              </p:cNvSpPr>
              <p:nvPr/>
            </p:nvSpPr>
            <p:spPr bwMode="auto">
              <a:xfrm>
                <a:off x="1392" y="912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7" name="Line 30"/>
              <p:cNvSpPr>
                <a:spLocks noChangeShapeType="1"/>
              </p:cNvSpPr>
              <p:nvPr/>
            </p:nvSpPr>
            <p:spPr bwMode="auto">
              <a:xfrm>
                <a:off x="1392" y="1176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8" name="Line 3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9" name="Line 32"/>
              <p:cNvSpPr>
                <a:spLocks noChangeShapeType="1"/>
              </p:cNvSpPr>
              <p:nvPr/>
            </p:nvSpPr>
            <p:spPr bwMode="auto">
              <a:xfrm rot="5400000">
                <a:off x="1127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0" name="Line 33"/>
              <p:cNvSpPr>
                <a:spLocks noChangeShapeType="1"/>
              </p:cNvSpPr>
              <p:nvPr/>
            </p:nvSpPr>
            <p:spPr bwMode="auto">
              <a:xfrm rot="5400000">
                <a:off x="863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1" name="Line 34"/>
              <p:cNvSpPr>
                <a:spLocks noChangeShapeType="1"/>
              </p:cNvSpPr>
              <p:nvPr/>
            </p:nvSpPr>
            <p:spPr bwMode="auto">
              <a:xfrm rot="5400000">
                <a:off x="1919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2" name="Line 35"/>
              <p:cNvSpPr>
                <a:spLocks noChangeShapeType="1"/>
              </p:cNvSpPr>
              <p:nvPr/>
            </p:nvSpPr>
            <p:spPr bwMode="auto">
              <a:xfrm rot="5400000">
                <a:off x="1655" y="143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3" name="Line 36"/>
              <p:cNvSpPr>
                <a:spLocks noChangeShapeType="1"/>
              </p:cNvSpPr>
              <p:nvPr/>
            </p:nvSpPr>
            <p:spPr bwMode="auto">
              <a:xfrm rot="5400000">
                <a:off x="1392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75" name="Group 37"/>
            <p:cNvGrpSpPr>
              <a:grpSpLocks/>
            </p:cNvGrpSpPr>
            <p:nvPr/>
          </p:nvGrpSpPr>
          <p:grpSpPr bwMode="auto">
            <a:xfrm>
              <a:off x="4080" y="912"/>
              <a:ext cx="1057" cy="1057"/>
              <a:chOff x="2592" y="912"/>
              <a:chExt cx="1057" cy="1057"/>
            </a:xfrm>
          </p:grpSpPr>
          <p:sp>
            <p:nvSpPr>
              <p:cNvPr id="32778" name="Line 38"/>
              <p:cNvSpPr>
                <a:spLocks noChangeShapeType="1"/>
              </p:cNvSpPr>
              <p:nvPr/>
            </p:nvSpPr>
            <p:spPr bwMode="auto">
              <a:xfrm>
                <a:off x="2593" y="196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79" name="Line 39"/>
              <p:cNvSpPr>
                <a:spLocks noChangeShapeType="1"/>
              </p:cNvSpPr>
              <p:nvPr/>
            </p:nvSpPr>
            <p:spPr bwMode="auto">
              <a:xfrm>
                <a:off x="2593" y="913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0" name="Line 40"/>
              <p:cNvSpPr>
                <a:spLocks noChangeShapeType="1"/>
              </p:cNvSpPr>
              <p:nvPr/>
            </p:nvSpPr>
            <p:spPr bwMode="auto">
              <a:xfrm>
                <a:off x="2593" y="1441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1" name="Line 41"/>
              <p:cNvSpPr>
                <a:spLocks noChangeShapeType="1"/>
              </p:cNvSpPr>
              <p:nvPr/>
            </p:nvSpPr>
            <p:spPr bwMode="auto">
              <a:xfrm rot="5400000">
                <a:off x="2064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2" name="Line 42"/>
              <p:cNvSpPr>
                <a:spLocks noChangeShapeType="1"/>
              </p:cNvSpPr>
              <p:nvPr/>
            </p:nvSpPr>
            <p:spPr bwMode="auto">
              <a:xfrm rot="5400000">
                <a:off x="3120" y="1440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3" name="Line 43"/>
              <p:cNvSpPr>
                <a:spLocks noChangeShapeType="1"/>
              </p:cNvSpPr>
              <p:nvPr/>
            </p:nvSpPr>
            <p:spPr bwMode="auto">
              <a:xfrm rot="5400000">
                <a:off x="2593" y="1441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76" name="Line 44"/>
            <p:cNvSpPr>
              <a:spLocks noChangeShapeType="1"/>
            </p:cNvSpPr>
            <p:nvPr/>
          </p:nvSpPr>
          <p:spPr bwMode="auto">
            <a:xfrm>
              <a:off x="1655" y="1440"/>
              <a:ext cx="4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Line 45"/>
            <p:cNvSpPr>
              <a:spLocks noChangeShapeType="1"/>
            </p:cNvSpPr>
            <p:nvPr/>
          </p:nvSpPr>
          <p:spPr bwMode="auto">
            <a:xfrm>
              <a:off x="3480" y="1440"/>
              <a:ext cx="4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linear solvers</a:t>
            </a:r>
            <a:endParaRPr lang="en-US" sz="2400" smtClean="0">
              <a:ea typeface="+mj-ea"/>
            </a:endParaRPr>
          </a:p>
        </p:txBody>
      </p:sp>
      <p:graphicFrame>
        <p:nvGraphicFramePr>
          <p:cNvPr id="380931" name="Group 3"/>
          <p:cNvGraphicFramePr>
            <a:graphicFrameLocks noGrp="1"/>
          </p:cNvGraphicFramePr>
          <p:nvPr/>
        </p:nvGraphicFramePr>
        <p:xfrm>
          <a:off x="228600" y="3124200"/>
          <a:ext cx="8382000" cy="3522662"/>
        </p:xfrm>
        <a:graphic>
          <a:graphicData uri="http://schemas.openxmlformats.org/drawingml/2006/table">
            <a:tbl>
              <a:tblPr/>
              <a:tblGrid>
                <a:gridCol w="2873375"/>
                <a:gridCol w="2613025"/>
                <a:gridCol w="2895600"/>
              </a:tblGrid>
              <a:tr h="5791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Sparse Cholesky: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2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exact arithmetic: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precond: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1.33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modified 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1.17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support trees: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1.20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-&gt; 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1.75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-&gt; 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Multigrid: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3825" name="Group 45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33866" name="Group 46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33869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33876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7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8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9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0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3870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33871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2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3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4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5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67" name="Text Box 59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33868" name="Line 60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26" name="Group 61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33828" name="Group 62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33831" name="Group 63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33854" name="Group 64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33861" name="Line 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2" name="Line 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3" name="Line 6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4" name="Line 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5" name="Line 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855" name="Group 70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33856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57" name="Line 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58" name="Line 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59" name="Line 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0" name="Line 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32" name="Group 76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33844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5" name="Line 78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6" name="Line 79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7" name="Line 80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8" name="Line 81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9" name="Line 8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0" name="Line 8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1" name="Line 8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2" name="Line 8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3" name="Line 8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3833" name="Group 87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33834" name="Line 88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5" name="Line 89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6" name="Line 90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7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8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9" name="Line 9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0" name="Line 9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1" name="Line 9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2" name="Line 9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3" name="Line 97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29" name="Text Box 98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33830" name="Line 99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7" name="Text Box 100"/>
          <p:cNvSpPr txBox="1">
            <a:spLocks noChangeArrowheads="1"/>
          </p:cNvSpPr>
          <p:nvPr/>
        </p:nvSpPr>
        <p:spPr bwMode="auto">
          <a:xfrm>
            <a:off x="363538" y="1223963"/>
            <a:ext cx="2209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to solve model problem (Poisson</a:t>
            </a:r>
            <a:r>
              <a:rPr lang="ja-JP" altLang="en-US" sz="2400">
                <a:solidFill>
                  <a:schemeClr val="hlink"/>
                </a:solidFill>
                <a:latin typeface="Arial" charset="0"/>
              </a:rPr>
              <a:t>’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 equation) on regular mesh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direct methods</a:t>
            </a:r>
            <a:endParaRPr lang="en-US" sz="2400" smtClean="0">
              <a:ea typeface="+mj-ea"/>
            </a:endParaRP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15418" name="Group 4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15421" name="Group 5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15428" name="Line 6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9" name="Line 7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0" name="Line 8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1" name="Line 9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32" name="Line 10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422" name="Group 11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15423" name="Line 12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4" name="Line 13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5" name="Line 14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6" name="Line 15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27" name="Line 16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419" name="Text Box 17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15420" name="Line 18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64" name="Group 19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15380" name="Group 20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15383" name="Group 21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15406" name="Group 22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15413" name="Line 2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5" name="Line 2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6" name="Line 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7" name="Line 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07" name="Group 28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15408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9" name="Line 3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0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1" name="Line 3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2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384" name="Group 34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15396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7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8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9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0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1" name="Line 40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2" name="Line 4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3" name="Line 4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4" name="Line 4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5" name="Line 4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385" name="Group 45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15386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7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8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89" name="Line 49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0" name="Line 50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1" name="Line 51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2" name="Line 5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3" name="Line 5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4" name="Line 5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5" name="Line 5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81" name="Text Box 56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15382" name="Line 57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30810" name="Group 58"/>
          <p:cNvGraphicFramePr>
            <a:graphicFrameLocks noGrp="1"/>
          </p:cNvGraphicFramePr>
          <p:nvPr/>
        </p:nvGraphicFramePr>
        <p:xfrm>
          <a:off x="914400" y="3886200"/>
          <a:ext cx="7391400" cy="2268539"/>
        </p:xfrm>
        <a:graphic>
          <a:graphicData uri="http://schemas.openxmlformats.org/drawingml/2006/table">
            <a:tbl>
              <a:tblPr/>
              <a:tblGrid>
                <a:gridCol w="2133600"/>
                <a:gridCol w="2794000"/>
                <a:gridCol w="24638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Space (fill):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log n)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4/3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Time (flops):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3/2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 </a:t>
                      </a:r>
                      <a:r>
                        <a:rPr kumimoji="0" lang="en-US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9" name="Text Box 84"/>
          <p:cNvSpPr txBox="1">
            <a:spLocks noChangeArrowheads="1"/>
          </p:cNvSpPr>
          <p:nvPr/>
        </p:nvSpPr>
        <p:spPr bwMode="auto">
          <a:xfrm>
            <a:off x="304800" y="1295400"/>
            <a:ext cx="22098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and space to solve any problem on any well-shaped finite element mesh</a:t>
            </a:r>
          </a:p>
        </p:txBody>
      </p:sp>
    </p:spTree>
    <p:extLst>
      <p:ext uri="{BB962C8B-B14F-4D97-AF65-F5344CB8AC3E}">
        <p14:creationId xmlns:p14="http://schemas.microsoft.com/office/powerpoint/2010/main" val="2582630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>
                <a:solidFill>
                  <a:srgbClr val="969696"/>
                </a:solidFill>
                <a:latin typeface="Arial" charset="0"/>
              </a:rPr>
              <a:t>Dense A:  Gaussian elimination with partial pivoting (LU)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April 15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– Cholesky, LU,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Iterative methods – Conjugate gradient,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0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458200" cy="5105400"/>
          </a:xfrm>
        </p:spPr>
        <p:txBody>
          <a:bodyPr/>
          <a:lstStyle/>
          <a:p>
            <a:pPr marL="381000" indent="-266700">
              <a:buFontTx/>
              <a:buNone/>
              <a:defRPr/>
            </a:pPr>
            <a:r>
              <a:rPr lang="en-US" u="sng" dirty="0" smtClean="0">
                <a:solidFill>
                  <a:srgbClr val="FF0000"/>
                </a:solidFill>
                <a:ea typeface="+mn-ea"/>
              </a:rPr>
              <a:t>For a symmetric, positive definite matrix:</a:t>
            </a:r>
          </a:p>
          <a:p>
            <a:pPr marL="2095500" lvl="4" indent="-266700"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Matrix factorization</a:t>
            </a:r>
            <a:r>
              <a:rPr lang="en-US" dirty="0">
                <a:solidFill>
                  <a:schemeClr val="tx1"/>
                </a:solidFill>
                <a:ea typeface="+mn-ea"/>
              </a:rPr>
              <a:t>:  </a:t>
            </a:r>
            <a:r>
              <a:rPr lang="en-US" sz="2800" i="1" dirty="0">
                <a:solidFill>
                  <a:schemeClr val="tx1"/>
                </a:solidFill>
                <a:ea typeface="+mn-ea"/>
              </a:rPr>
              <a:t>A =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LL</a:t>
            </a:r>
            <a:r>
              <a:rPr lang="en-US" sz="2800" i="1" baseline="30000" dirty="0" smtClean="0">
                <a:solidFill>
                  <a:schemeClr val="tx1"/>
                </a:solidFill>
                <a:ea typeface="+mn-ea"/>
              </a:rPr>
              <a:t>T   </a:t>
            </a:r>
            <a:r>
              <a:rPr lang="en-US" dirty="0" smtClean="0">
                <a:solidFill>
                  <a:schemeClr val="tx1"/>
                </a:solidFill>
                <a:ea typeface="+mn-ea"/>
              </a:rPr>
              <a:t>    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(</a:t>
            </a:r>
            <a:r>
              <a:rPr lang="en-US" i="1" dirty="0" err="1" smtClean="0">
                <a:solidFill>
                  <a:srgbClr val="021FAE"/>
                </a:solidFill>
                <a:ea typeface="+mn-ea"/>
              </a:rPr>
              <a:t>Cholesky</a:t>
            </a:r>
            <a:r>
              <a:rPr lang="en-US" i="1" dirty="0" smtClean="0">
                <a:solidFill>
                  <a:srgbClr val="021FAE"/>
                </a:solidFill>
                <a:ea typeface="+mn-ea"/>
              </a:rPr>
              <a:t> factorization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)</a:t>
            </a:r>
            <a:endParaRPr lang="en-US" i="1" dirty="0">
              <a:solidFill>
                <a:srgbClr val="021FAE"/>
              </a:solidFill>
              <a:ea typeface="+mn-ea"/>
            </a:endParaRPr>
          </a:p>
          <a:p>
            <a:pPr marL="2095500" lvl="4" indent="-266700">
              <a:defRPr/>
            </a:pP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Forward triangular solve: </a:t>
            </a:r>
            <a:r>
              <a:rPr lang="en-US" sz="2800" i="1" dirty="0">
                <a:solidFill>
                  <a:schemeClr val="tx1"/>
                </a:solidFill>
                <a:ea typeface="+mn-ea"/>
              </a:rPr>
              <a:t>Ly =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b </a:t>
            </a:r>
          </a:p>
          <a:p>
            <a:pPr marL="2171700" lvl="4" indent="-457200">
              <a:buClr>
                <a:srgbClr val="021FAE"/>
              </a:buClr>
              <a:buFontTx/>
              <a:buAutoNum type="arabicPeriod"/>
              <a:defRPr/>
            </a:pPr>
            <a:endParaRPr lang="en-US" sz="800" i="1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Backward triangular solve: </a:t>
            </a:r>
            <a:r>
              <a:rPr lang="en-US" sz="2800" i="1" dirty="0" err="1">
                <a:solidFill>
                  <a:schemeClr val="tx1"/>
                </a:solidFill>
                <a:ea typeface="+mn-ea"/>
              </a:rPr>
              <a:t>L</a:t>
            </a:r>
            <a:r>
              <a:rPr lang="en-US" sz="2800" i="1" baseline="30000" dirty="0" err="1">
                <a:solidFill>
                  <a:schemeClr val="tx1"/>
                </a:solidFill>
                <a:ea typeface="+mn-ea"/>
              </a:rPr>
              <a:t>T</a:t>
            </a:r>
            <a:r>
              <a:rPr lang="en-US" sz="2800" i="1" dirty="0" err="1">
                <a:solidFill>
                  <a:schemeClr val="tx1"/>
                </a:solidFill>
                <a:ea typeface="+mn-ea"/>
              </a:rPr>
              <a:t>x</a:t>
            </a:r>
            <a:r>
              <a:rPr lang="en-US" sz="2800" i="1" dirty="0">
                <a:solidFill>
                  <a:schemeClr val="tx1"/>
                </a:solidFill>
                <a:ea typeface="+mn-ea"/>
              </a:rPr>
              <a:t> =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y</a:t>
            </a: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endParaRPr lang="en-US" sz="2800" i="1" dirty="0" smtClean="0">
              <a:solidFill>
                <a:schemeClr val="tx1"/>
              </a:solidFill>
              <a:ea typeface="+mn-ea"/>
            </a:endParaRPr>
          </a:p>
          <a:p>
            <a:pPr marL="381000" indent="-266700">
              <a:buFontTx/>
              <a:buNone/>
              <a:defRPr/>
            </a:pPr>
            <a:r>
              <a:rPr lang="en-US" u="sng" dirty="0" smtClean="0">
                <a:solidFill>
                  <a:srgbClr val="FF0000"/>
                </a:solidFill>
                <a:ea typeface="+mn-ea"/>
              </a:rPr>
              <a:t>For a </a:t>
            </a:r>
            <a:r>
              <a:rPr lang="en-US" u="sng" dirty="0" err="1" smtClean="0">
                <a:solidFill>
                  <a:srgbClr val="FF0000"/>
                </a:solidFill>
                <a:ea typeface="+mn-ea"/>
              </a:rPr>
              <a:t>nonsymmetric</a:t>
            </a:r>
            <a:r>
              <a:rPr lang="en-US" u="sng" dirty="0" smtClean="0">
                <a:solidFill>
                  <a:srgbClr val="FF0000"/>
                </a:solidFill>
                <a:ea typeface="+mn-ea"/>
              </a:rPr>
              <a:t> matrix:</a:t>
            </a:r>
          </a:p>
          <a:p>
            <a:pPr marL="2095500" lvl="4" indent="-26670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Matrix factorization: </a:t>
            </a:r>
            <a:r>
              <a:rPr lang="en-US" i="1" dirty="0" smtClean="0">
                <a:solidFill>
                  <a:schemeClr val="tx1"/>
                </a:solidFill>
                <a:ea typeface="+mn-ea"/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  <a:ea typeface="+mn-ea"/>
              </a:rPr>
              <a:t>PA = LU          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(</a:t>
            </a:r>
            <a:r>
              <a:rPr lang="en-US" i="1" dirty="0" smtClean="0">
                <a:solidFill>
                  <a:srgbClr val="021FAE"/>
                </a:solidFill>
                <a:ea typeface="+mn-ea"/>
              </a:rPr>
              <a:t>Partial pivoting</a:t>
            </a:r>
            <a:r>
              <a:rPr lang="en-US" dirty="0" smtClean="0">
                <a:solidFill>
                  <a:srgbClr val="021FAE"/>
                </a:solidFill>
                <a:ea typeface="+mn-ea"/>
              </a:rPr>
              <a:t>)</a:t>
            </a:r>
          </a:p>
          <a:p>
            <a:pPr marL="457200" indent="-457200">
              <a:buClr>
                <a:srgbClr val="021FAE"/>
              </a:buClr>
              <a:buFontTx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.  .  .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14300"/>
            <a:ext cx="89916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Gaussian elimination to solve  </a:t>
            </a:r>
            <a:r>
              <a:rPr lang="en-US" b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Ax = 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Sparse Column Cholesky Factorization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45720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>
                <a:solidFill>
                  <a:srgbClr val="021FAE"/>
                </a:solidFill>
                <a:latin typeface="Arial" charset="0"/>
              </a:rPr>
              <a:t>for</a:t>
            </a:r>
            <a:r>
              <a:rPr lang="en-US" sz="2000">
                <a:latin typeface="Arial" charset="0"/>
              </a:rPr>
              <a:t> j = 1 : n</a:t>
            </a:r>
          </a:p>
          <a:p>
            <a:pPr>
              <a:buFontTx/>
              <a:buNone/>
            </a:pPr>
            <a:endParaRPr lang="en-US" sz="5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L(j:n, j) = A(j:n, j);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for</a:t>
            </a:r>
            <a:r>
              <a:rPr lang="en-US" sz="2000">
                <a:latin typeface="Arial" charset="0"/>
              </a:rPr>
              <a:t> k &lt; j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with</a:t>
            </a:r>
            <a:r>
              <a:rPr lang="en-US" sz="2000">
                <a:latin typeface="Arial" charset="0"/>
              </a:rPr>
              <a:t> L(j, k)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nonzero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   % sparse cmod(j,k)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   L(j:n, j) = L(j:n, j) – L(j, k) * L(j:n, k);</a:t>
            </a:r>
          </a:p>
          <a:p>
            <a:pPr>
              <a:buFontTx/>
              <a:buNone/>
            </a:pPr>
            <a:r>
              <a:rPr lang="en-US" sz="2000">
                <a:solidFill>
                  <a:srgbClr val="021FAE"/>
                </a:solidFill>
                <a:latin typeface="Arial" charset="0"/>
              </a:rPr>
              <a:t>   end</a:t>
            </a:r>
            <a:r>
              <a:rPr lang="en-US" sz="2000">
                <a:latin typeface="Arial" charset="0"/>
              </a:rPr>
              <a:t>;</a:t>
            </a:r>
          </a:p>
          <a:p>
            <a:pPr>
              <a:buFontTx/>
              <a:buNone/>
            </a:pPr>
            <a:endParaRPr lang="en-US" sz="7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   % sparse cdiv(j)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L(j, j) = sqrt(L(j, j));</a:t>
            </a:r>
          </a:p>
          <a:p>
            <a:pPr>
              <a:buFontTx/>
              <a:buNone/>
            </a:pPr>
            <a:r>
              <a:rPr lang="en-US" sz="2000">
                <a:latin typeface="Arial" charset="0"/>
              </a:rPr>
              <a:t>   L(j+1:n, j) = L(j+1:n, j) / L(j, j);</a:t>
            </a:r>
          </a:p>
          <a:p>
            <a:pPr>
              <a:buFontTx/>
              <a:buNone/>
            </a:pPr>
            <a:endParaRPr lang="en-US" sz="500">
              <a:latin typeface="Arial" charset="0"/>
            </a:endParaRPr>
          </a:p>
          <a:p>
            <a:pPr>
              <a:buFontTx/>
              <a:buNone/>
            </a:pPr>
            <a:r>
              <a:rPr lang="en-US" sz="2000">
                <a:solidFill>
                  <a:srgbClr val="021FAE"/>
                </a:solidFill>
                <a:latin typeface="Arial" charset="0"/>
              </a:rPr>
              <a:t>end</a:t>
            </a:r>
            <a:r>
              <a:rPr lang="en-US" sz="2000">
                <a:latin typeface="Arial" charset="0"/>
              </a:rPr>
              <a:t>;</a:t>
            </a:r>
          </a:p>
        </p:txBody>
      </p:sp>
      <p:sp>
        <p:nvSpPr>
          <p:cNvPr id="8196" name="Rectangle 1028"/>
          <p:cNvSpPr>
            <a:spLocks noChangeArrowheads="1"/>
          </p:cNvSpPr>
          <p:nvPr/>
        </p:nvSpPr>
        <p:spPr bwMode="auto">
          <a:xfrm>
            <a:off x="1295400" y="5943600"/>
            <a:ext cx="6781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SzPct val="100000"/>
              <a:buFontTx/>
              <a:buChar char="•"/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Column j of A becomes column j of L</a:t>
            </a:r>
            <a:endParaRPr lang="en-US" sz="2400">
              <a:solidFill>
                <a:srgbClr val="FF0000"/>
              </a:solidFill>
            </a:endParaRPr>
          </a:p>
        </p:txBody>
      </p:sp>
      <p:grpSp>
        <p:nvGrpSpPr>
          <p:cNvPr id="8197" name="Group 1029"/>
          <p:cNvGrpSpPr>
            <a:grpSpLocks/>
          </p:cNvGrpSpPr>
          <p:nvPr/>
        </p:nvGrpSpPr>
        <p:grpSpPr bwMode="auto">
          <a:xfrm>
            <a:off x="5346700" y="1384300"/>
            <a:ext cx="3206750" cy="3657600"/>
            <a:chOff x="3356" y="528"/>
            <a:chExt cx="2020" cy="2304"/>
          </a:xfrm>
        </p:grpSpPr>
        <p:grpSp>
          <p:nvGrpSpPr>
            <p:cNvPr id="8198" name="Group 1030"/>
            <p:cNvGrpSpPr>
              <a:grpSpLocks/>
            </p:cNvGrpSpPr>
            <p:nvPr/>
          </p:nvGrpSpPr>
          <p:grpSpPr bwMode="auto">
            <a:xfrm>
              <a:off x="3356" y="812"/>
              <a:ext cx="2020" cy="2020"/>
              <a:chOff x="3356" y="812"/>
              <a:chExt cx="2020" cy="2020"/>
            </a:xfrm>
          </p:grpSpPr>
          <p:grpSp>
            <p:nvGrpSpPr>
              <p:cNvPr id="8200" name="Group 1031"/>
              <p:cNvGrpSpPr>
                <a:grpSpLocks/>
              </p:cNvGrpSpPr>
              <p:nvPr/>
            </p:nvGrpSpPr>
            <p:grpSpPr bwMode="auto">
              <a:xfrm>
                <a:off x="3356" y="812"/>
                <a:ext cx="2020" cy="2020"/>
                <a:chOff x="3356" y="812"/>
                <a:chExt cx="2020" cy="2020"/>
              </a:xfrm>
            </p:grpSpPr>
            <p:sp>
              <p:nvSpPr>
                <p:cNvPr id="8207" name="Rectangle 1032"/>
                <p:cNvSpPr>
                  <a:spLocks noChangeArrowheads="1"/>
                </p:cNvSpPr>
                <p:nvPr/>
              </p:nvSpPr>
              <p:spPr bwMode="auto">
                <a:xfrm>
                  <a:off x="4320" y="816"/>
                  <a:ext cx="1056" cy="2016"/>
                </a:xfrm>
                <a:prstGeom prst="rect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8" name="Freeform 1033"/>
                <p:cNvSpPr>
                  <a:spLocks/>
                </p:cNvSpPr>
                <p:nvPr/>
              </p:nvSpPr>
              <p:spPr bwMode="auto">
                <a:xfrm>
                  <a:off x="3356" y="832"/>
                  <a:ext cx="820" cy="2000"/>
                </a:xfrm>
                <a:custGeom>
                  <a:avLst/>
                  <a:gdLst>
                    <a:gd name="T0" fmla="*/ 0 w 820"/>
                    <a:gd name="T1" fmla="*/ 0 h 2000"/>
                    <a:gd name="T2" fmla="*/ 4 w 820"/>
                    <a:gd name="T3" fmla="*/ 2000 h 2000"/>
                    <a:gd name="T4" fmla="*/ 820 w 820"/>
                    <a:gd name="T5" fmla="*/ 2000 h 2000"/>
                    <a:gd name="T6" fmla="*/ 820 w 820"/>
                    <a:gd name="T7" fmla="*/ 824 h 2000"/>
                    <a:gd name="T8" fmla="*/ 0 w 820"/>
                    <a:gd name="T9" fmla="*/ 0 h 2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20"/>
                    <a:gd name="T16" fmla="*/ 0 h 2000"/>
                    <a:gd name="T17" fmla="*/ 820 w 820"/>
                    <a:gd name="T18" fmla="*/ 2000 h 20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20" h="2000">
                      <a:moveTo>
                        <a:pt x="0" y="0"/>
                      </a:moveTo>
                      <a:lnTo>
                        <a:pt x="4" y="2000"/>
                      </a:lnTo>
                      <a:lnTo>
                        <a:pt x="820" y="2000"/>
                      </a:lnTo>
                      <a:lnTo>
                        <a:pt x="820" y="8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D2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9" name="Freeform 1034"/>
                <p:cNvSpPr>
                  <a:spLocks/>
                </p:cNvSpPr>
                <p:nvPr/>
              </p:nvSpPr>
              <p:spPr bwMode="auto">
                <a:xfrm>
                  <a:off x="3372" y="812"/>
                  <a:ext cx="804" cy="804"/>
                </a:xfrm>
                <a:custGeom>
                  <a:avLst/>
                  <a:gdLst>
                    <a:gd name="T0" fmla="*/ 0 w 804"/>
                    <a:gd name="T1" fmla="*/ 0 h 804"/>
                    <a:gd name="T2" fmla="*/ 804 w 804"/>
                    <a:gd name="T3" fmla="*/ 4 h 804"/>
                    <a:gd name="T4" fmla="*/ 804 w 804"/>
                    <a:gd name="T5" fmla="*/ 804 h 804"/>
                    <a:gd name="T6" fmla="*/ 0 w 804"/>
                    <a:gd name="T7" fmla="*/ 0 h 80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04"/>
                    <a:gd name="T13" fmla="*/ 0 h 804"/>
                    <a:gd name="T14" fmla="*/ 804 w 804"/>
                    <a:gd name="T15" fmla="*/ 804 h 80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04" h="804">
                      <a:moveTo>
                        <a:pt x="0" y="0"/>
                      </a:moveTo>
                      <a:lnTo>
                        <a:pt x="804" y="4"/>
                      </a:lnTo>
                      <a:lnTo>
                        <a:pt x="804" y="80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10" name="Rectangle 1035"/>
                <p:cNvSpPr>
                  <a:spLocks noChangeArrowheads="1"/>
                </p:cNvSpPr>
                <p:nvPr/>
              </p:nvSpPr>
              <p:spPr bwMode="auto">
                <a:xfrm>
                  <a:off x="4200" y="816"/>
                  <a:ext cx="96" cy="201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01" name="Line 1036"/>
              <p:cNvSpPr>
                <a:spLocks noChangeShapeType="1"/>
              </p:cNvSpPr>
              <p:nvPr/>
            </p:nvSpPr>
            <p:spPr bwMode="auto">
              <a:xfrm>
                <a:off x="3360" y="816"/>
                <a:ext cx="2016" cy="20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Text Box 1037"/>
              <p:cNvSpPr txBox="1">
                <a:spLocks noChangeArrowheads="1"/>
              </p:cNvSpPr>
              <p:nvPr/>
            </p:nvSpPr>
            <p:spPr bwMode="auto">
              <a:xfrm>
                <a:off x="3528" y="1928"/>
                <a:ext cx="2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 u="sng">
                    <a:solidFill>
                      <a:srgbClr val="00D200"/>
                    </a:solidFill>
                  </a:rPr>
                  <a:t>L</a:t>
                </a:r>
              </a:p>
            </p:txBody>
          </p:sp>
          <p:sp>
            <p:nvSpPr>
              <p:cNvPr id="8203" name="Line 1038"/>
              <p:cNvSpPr>
                <a:spLocks noChangeShapeType="1"/>
              </p:cNvSpPr>
              <p:nvPr/>
            </p:nvSpPr>
            <p:spPr bwMode="auto">
              <a:xfrm flipH="1">
                <a:off x="3356" y="1660"/>
                <a:ext cx="816" cy="0"/>
              </a:xfrm>
              <a:prstGeom prst="line">
                <a:avLst/>
              </a:prstGeom>
              <a:noFill/>
              <a:ln w="12700">
                <a:solidFill>
                  <a:srgbClr val="00D2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Text Box 1039"/>
              <p:cNvSpPr txBox="1">
                <a:spLocks noChangeArrowheads="1"/>
              </p:cNvSpPr>
              <p:nvPr/>
            </p:nvSpPr>
            <p:spPr bwMode="auto">
              <a:xfrm>
                <a:off x="3520" y="1216"/>
                <a:ext cx="2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>
                    <a:solidFill>
                      <a:srgbClr val="00D200"/>
                    </a:solidFill>
                  </a:rPr>
                  <a:t>L</a:t>
                </a:r>
              </a:p>
            </p:txBody>
          </p:sp>
          <p:sp>
            <p:nvSpPr>
              <p:cNvPr id="8205" name="Text Box 1040"/>
              <p:cNvSpPr txBox="1">
                <a:spLocks noChangeArrowheads="1"/>
              </p:cNvSpPr>
              <p:nvPr/>
            </p:nvSpPr>
            <p:spPr bwMode="auto">
              <a:xfrm>
                <a:off x="3840" y="888"/>
                <a:ext cx="37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>
                    <a:solidFill>
                      <a:srgbClr val="FF0000"/>
                    </a:solidFill>
                  </a:rPr>
                  <a:t>L</a:t>
                </a:r>
                <a:r>
                  <a:rPr lang="en-US" sz="3200" baseline="30000">
                    <a:solidFill>
                      <a:srgbClr val="FF0000"/>
                    </a:solidFill>
                  </a:rPr>
                  <a:t>T</a:t>
                </a:r>
              </a:p>
            </p:txBody>
          </p:sp>
          <p:sp>
            <p:nvSpPr>
              <p:cNvPr id="8206" name="Text Box 1041"/>
              <p:cNvSpPr txBox="1">
                <a:spLocks noChangeArrowheads="1"/>
              </p:cNvSpPr>
              <p:nvPr/>
            </p:nvSpPr>
            <p:spPr bwMode="auto">
              <a:xfrm>
                <a:off x="4752" y="1440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System VT Special" charset="0"/>
                    <a:ea typeface="ＭＳ Ｐゴシック" charset="0"/>
                  </a:defRPr>
                </a:lvl9pPr>
              </a:lstStyle>
              <a:p>
                <a:r>
                  <a:rPr lang="en-US" sz="3200">
                    <a:solidFill>
                      <a:srgbClr val="6591A9"/>
                    </a:solidFill>
                  </a:rPr>
                  <a:t>A</a:t>
                </a:r>
              </a:p>
            </p:txBody>
          </p:sp>
        </p:grpSp>
        <p:sp>
          <p:nvSpPr>
            <p:cNvPr id="8199" name="Text Box 1042"/>
            <p:cNvSpPr txBox="1">
              <a:spLocks noChangeArrowheads="1"/>
            </p:cNvSpPr>
            <p:nvPr/>
          </p:nvSpPr>
          <p:spPr bwMode="auto">
            <a:xfrm>
              <a:off x="4182" y="528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b="1"/>
                <a:t>j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B7EE24B5-9152-154F-A02D-0159F03371CB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72363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Irregular mesh: NASA Airfoil in 2D</a:t>
            </a:r>
          </a:p>
        </p:txBody>
      </p:sp>
      <p:pic>
        <p:nvPicPr>
          <p:cNvPr id="9220" name="Picture 3" descr="airfoilme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14400"/>
            <a:ext cx="45053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airfoilma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45910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Graphs and Sparse Matrices</a:t>
            </a:r>
            <a:r>
              <a:rPr lang="en-US" sz="2400">
                <a:ea typeface="+mj-ea"/>
              </a:rPr>
              <a:t>:  Cholesky factorization</a:t>
            </a:r>
            <a:endParaRPr lang="en-US" sz="1800" i="0">
              <a:solidFill>
                <a:srgbClr val="021FAE"/>
              </a:solidFill>
              <a:effectLst/>
              <a:ea typeface="+mj-ea"/>
            </a:endParaRPr>
          </a:p>
        </p:txBody>
      </p:sp>
      <p:sp>
        <p:nvSpPr>
          <p:cNvPr id="10243" name="Oval 3"/>
          <p:cNvSpPr>
            <a:spLocks noChangeAspect="1" noChangeArrowheads="1"/>
          </p:cNvSpPr>
          <p:nvPr/>
        </p:nvSpPr>
        <p:spPr bwMode="auto">
          <a:xfrm>
            <a:off x="631825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Oval 4"/>
          <p:cNvSpPr>
            <a:spLocks noChangeAspect="1" noChangeArrowheads="1"/>
          </p:cNvSpPr>
          <p:nvPr/>
        </p:nvSpPr>
        <p:spPr bwMode="auto">
          <a:xfrm>
            <a:off x="79851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spect="1" noChangeArrowheads="1"/>
          </p:cNvSpPr>
          <p:nvPr/>
        </p:nvSpPr>
        <p:spPr bwMode="auto">
          <a:xfrm>
            <a:off x="965200" y="13525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spect="1" noChangeArrowheads="1"/>
          </p:cNvSpPr>
          <p:nvPr/>
        </p:nvSpPr>
        <p:spPr bwMode="auto">
          <a:xfrm>
            <a:off x="1131888" y="1352550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spect="1" noChangeArrowheads="1"/>
          </p:cNvSpPr>
          <p:nvPr/>
        </p:nvSpPr>
        <p:spPr bwMode="auto">
          <a:xfrm>
            <a:off x="129857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/>
          <p:cNvSpPr>
            <a:spLocks noChangeAspect="1" noChangeArrowheads="1"/>
          </p:cNvSpPr>
          <p:nvPr/>
        </p:nvSpPr>
        <p:spPr bwMode="auto">
          <a:xfrm>
            <a:off x="1465263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spect="1" noChangeArrowheads="1"/>
          </p:cNvSpPr>
          <p:nvPr/>
        </p:nvSpPr>
        <p:spPr bwMode="auto">
          <a:xfrm>
            <a:off x="1631950" y="1352550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spect="1" noChangeArrowheads="1"/>
          </p:cNvSpPr>
          <p:nvPr/>
        </p:nvSpPr>
        <p:spPr bwMode="auto">
          <a:xfrm>
            <a:off x="1798638" y="1352550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spect="1" noChangeArrowheads="1"/>
          </p:cNvSpPr>
          <p:nvPr/>
        </p:nvSpPr>
        <p:spPr bwMode="auto">
          <a:xfrm>
            <a:off x="1965325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spect="1" noChangeArrowheads="1"/>
          </p:cNvSpPr>
          <p:nvPr/>
        </p:nvSpPr>
        <p:spPr bwMode="auto">
          <a:xfrm>
            <a:off x="2133600" y="1352550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13"/>
          <p:cNvSpPr>
            <a:spLocks noChangeAspect="1" noChangeArrowheads="1"/>
          </p:cNvSpPr>
          <p:nvPr/>
        </p:nvSpPr>
        <p:spPr bwMode="auto">
          <a:xfrm>
            <a:off x="6318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14"/>
          <p:cNvSpPr>
            <a:spLocks noChangeAspect="1" noChangeArrowheads="1"/>
          </p:cNvSpPr>
          <p:nvPr/>
        </p:nvSpPr>
        <p:spPr bwMode="auto">
          <a:xfrm>
            <a:off x="798513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15"/>
          <p:cNvSpPr>
            <a:spLocks noChangeAspect="1" noChangeArrowheads="1"/>
          </p:cNvSpPr>
          <p:nvPr/>
        </p:nvSpPr>
        <p:spPr bwMode="auto">
          <a:xfrm>
            <a:off x="965200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16"/>
          <p:cNvSpPr>
            <a:spLocks noChangeAspect="1" noChangeArrowheads="1"/>
          </p:cNvSpPr>
          <p:nvPr/>
        </p:nvSpPr>
        <p:spPr bwMode="auto">
          <a:xfrm>
            <a:off x="113188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17"/>
          <p:cNvSpPr>
            <a:spLocks noChangeAspect="1" noChangeArrowheads="1"/>
          </p:cNvSpPr>
          <p:nvPr/>
        </p:nvSpPr>
        <p:spPr bwMode="auto">
          <a:xfrm>
            <a:off x="1298575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18"/>
          <p:cNvSpPr>
            <a:spLocks noChangeAspect="1" noChangeArrowheads="1"/>
          </p:cNvSpPr>
          <p:nvPr/>
        </p:nvSpPr>
        <p:spPr bwMode="auto">
          <a:xfrm>
            <a:off x="1465263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Oval 19"/>
          <p:cNvSpPr>
            <a:spLocks noChangeAspect="1" noChangeArrowheads="1"/>
          </p:cNvSpPr>
          <p:nvPr/>
        </p:nvSpPr>
        <p:spPr bwMode="auto">
          <a:xfrm>
            <a:off x="1631950" y="1511300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20"/>
          <p:cNvSpPr>
            <a:spLocks noChangeAspect="1" noChangeArrowheads="1"/>
          </p:cNvSpPr>
          <p:nvPr/>
        </p:nvSpPr>
        <p:spPr bwMode="auto">
          <a:xfrm>
            <a:off x="1798638" y="1511300"/>
            <a:ext cx="90487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Oval 21"/>
          <p:cNvSpPr>
            <a:spLocks noChangeAspect="1" noChangeArrowheads="1"/>
          </p:cNvSpPr>
          <p:nvPr/>
        </p:nvSpPr>
        <p:spPr bwMode="auto">
          <a:xfrm>
            <a:off x="1965325" y="1511300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Oval 22"/>
          <p:cNvSpPr>
            <a:spLocks noChangeAspect="1" noChangeArrowheads="1"/>
          </p:cNvSpPr>
          <p:nvPr/>
        </p:nvSpPr>
        <p:spPr bwMode="auto">
          <a:xfrm>
            <a:off x="2133600" y="1511300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Oval 23"/>
          <p:cNvSpPr>
            <a:spLocks noChangeAspect="1" noChangeArrowheads="1"/>
          </p:cNvSpPr>
          <p:nvPr/>
        </p:nvSpPr>
        <p:spPr bwMode="auto">
          <a:xfrm>
            <a:off x="631825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spect="1" noChangeArrowheads="1"/>
          </p:cNvSpPr>
          <p:nvPr/>
        </p:nvSpPr>
        <p:spPr bwMode="auto">
          <a:xfrm>
            <a:off x="79851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Oval 25"/>
          <p:cNvSpPr>
            <a:spLocks noChangeAspect="1" noChangeArrowheads="1"/>
          </p:cNvSpPr>
          <p:nvPr/>
        </p:nvSpPr>
        <p:spPr bwMode="auto">
          <a:xfrm>
            <a:off x="965200" y="167163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Oval 26"/>
          <p:cNvSpPr>
            <a:spLocks noChangeAspect="1" noChangeArrowheads="1"/>
          </p:cNvSpPr>
          <p:nvPr/>
        </p:nvSpPr>
        <p:spPr bwMode="auto">
          <a:xfrm>
            <a:off x="113188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Oval 27"/>
          <p:cNvSpPr>
            <a:spLocks noChangeAspect="1" noChangeArrowheads="1"/>
          </p:cNvSpPr>
          <p:nvPr/>
        </p:nvSpPr>
        <p:spPr bwMode="auto">
          <a:xfrm>
            <a:off x="129857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Oval 28"/>
          <p:cNvSpPr>
            <a:spLocks noChangeAspect="1" noChangeArrowheads="1"/>
          </p:cNvSpPr>
          <p:nvPr/>
        </p:nvSpPr>
        <p:spPr bwMode="auto">
          <a:xfrm>
            <a:off x="1465263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Oval 29"/>
          <p:cNvSpPr>
            <a:spLocks noChangeAspect="1" noChangeArrowheads="1"/>
          </p:cNvSpPr>
          <p:nvPr/>
        </p:nvSpPr>
        <p:spPr bwMode="auto">
          <a:xfrm>
            <a:off x="1631950" y="1671638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Oval 30"/>
          <p:cNvSpPr>
            <a:spLocks noChangeAspect="1" noChangeArrowheads="1"/>
          </p:cNvSpPr>
          <p:nvPr/>
        </p:nvSpPr>
        <p:spPr bwMode="auto">
          <a:xfrm>
            <a:off x="1798638" y="167163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31"/>
          <p:cNvSpPr>
            <a:spLocks noChangeAspect="1" noChangeArrowheads="1"/>
          </p:cNvSpPr>
          <p:nvPr/>
        </p:nvSpPr>
        <p:spPr bwMode="auto">
          <a:xfrm>
            <a:off x="1965325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32"/>
          <p:cNvSpPr>
            <a:spLocks noChangeAspect="1" noChangeArrowheads="1"/>
          </p:cNvSpPr>
          <p:nvPr/>
        </p:nvSpPr>
        <p:spPr bwMode="auto">
          <a:xfrm>
            <a:off x="2133600" y="167163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Oval 33"/>
          <p:cNvSpPr>
            <a:spLocks noChangeAspect="1" noChangeArrowheads="1"/>
          </p:cNvSpPr>
          <p:nvPr/>
        </p:nvSpPr>
        <p:spPr bwMode="auto">
          <a:xfrm>
            <a:off x="63182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Oval 34"/>
          <p:cNvSpPr>
            <a:spLocks noChangeAspect="1" noChangeArrowheads="1"/>
          </p:cNvSpPr>
          <p:nvPr/>
        </p:nvSpPr>
        <p:spPr bwMode="auto">
          <a:xfrm>
            <a:off x="79851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Oval 35"/>
          <p:cNvSpPr>
            <a:spLocks noChangeAspect="1" noChangeArrowheads="1"/>
          </p:cNvSpPr>
          <p:nvPr/>
        </p:nvSpPr>
        <p:spPr bwMode="auto">
          <a:xfrm>
            <a:off x="965200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Oval 36"/>
          <p:cNvSpPr>
            <a:spLocks noChangeAspect="1" noChangeArrowheads="1"/>
          </p:cNvSpPr>
          <p:nvPr/>
        </p:nvSpPr>
        <p:spPr bwMode="auto">
          <a:xfrm>
            <a:off x="1131888" y="1830388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7" name="Oval 37"/>
          <p:cNvSpPr>
            <a:spLocks noChangeAspect="1" noChangeArrowheads="1"/>
          </p:cNvSpPr>
          <p:nvPr/>
        </p:nvSpPr>
        <p:spPr bwMode="auto">
          <a:xfrm>
            <a:off x="1298575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Oval 38"/>
          <p:cNvSpPr>
            <a:spLocks noChangeAspect="1" noChangeArrowheads="1"/>
          </p:cNvSpPr>
          <p:nvPr/>
        </p:nvSpPr>
        <p:spPr bwMode="auto">
          <a:xfrm>
            <a:off x="1465263" y="1830388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Oval 39"/>
          <p:cNvSpPr>
            <a:spLocks noChangeAspect="1" noChangeArrowheads="1"/>
          </p:cNvSpPr>
          <p:nvPr/>
        </p:nvSpPr>
        <p:spPr bwMode="auto">
          <a:xfrm>
            <a:off x="1631950" y="1830388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Oval 40"/>
          <p:cNvSpPr>
            <a:spLocks noChangeAspect="1" noChangeArrowheads="1"/>
          </p:cNvSpPr>
          <p:nvPr/>
        </p:nvSpPr>
        <p:spPr bwMode="auto">
          <a:xfrm>
            <a:off x="1798638" y="1830388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Oval 41"/>
          <p:cNvSpPr>
            <a:spLocks noChangeAspect="1" noChangeArrowheads="1"/>
          </p:cNvSpPr>
          <p:nvPr/>
        </p:nvSpPr>
        <p:spPr bwMode="auto">
          <a:xfrm>
            <a:off x="1965325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Oval 42"/>
          <p:cNvSpPr>
            <a:spLocks noChangeAspect="1" noChangeArrowheads="1"/>
          </p:cNvSpPr>
          <p:nvPr/>
        </p:nvSpPr>
        <p:spPr bwMode="auto">
          <a:xfrm>
            <a:off x="2133600" y="18303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Oval 43"/>
          <p:cNvSpPr>
            <a:spLocks noChangeAspect="1" noChangeArrowheads="1"/>
          </p:cNvSpPr>
          <p:nvPr/>
        </p:nvSpPr>
        <p:spPr bwMode="auto">
          <a:xfrm>
            <a:off x="631825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Oval 44"/>
          <p:cNvSpPr>
            <a:spLocks noChangeAspect="1" noChangeArrowheads="1"/>
          </p:cNvSpPr>
          <p:nvPr/>
        </p:nvSpPr>
        <p:spPr bwMode="auto">
          <a:xfrm>
            <a:off x="798513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5" name="Oval 45"/>
          <p:cNvSpPr>
            <a:spLocks noChangeAspect="1" noChangeArrowheads="1"/>
          </p:cNvSpPr>
          <p:nvPr/>
        </p:nvSpPr>
        <p:spPr bwMode="auto">
          <a:xfrm>
            <a:off x="9652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Oval 46"/>
          <p:cNvSpPr>
            <a:spLocks noChangeAspect="1" noChangeArrowheads="1"/>
          </p:cNvSpPr>
          <p:nvPr/>
        </p:nvSpPr>
        <p:spPr bwMode="auto">
          <a:xfrm>
            <a:off x="113188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Oval 47"/>
          <p:cNvSpPr>
            <a:spLocks noChangeAspect="1" noChangeArrowheads="1"/>
          </p:cNvSpPr>
          <p:nvPr/>
        </p:nvSpPr>
        <p:spPr bwMode="auto">
          <a:xfrm>
            <a:off x="129857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Oval 48"/>
          <p:cNvSpPr>
            <a:spLocks noChangeAspect="1" noChangeArrowheads="1"/>
          </p:cNvSpPr>
          <p:nvPr/>
        </p:nvSpPr>
        <p:spPr bwMode="auto">
          <a:xfrm>
            <a:off x="1465263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Oval 49"/>
          <p:cNvSpPr>
            <a:spLocks noChangeAspect="1" noChangeArrowheads="1"/>
          </p:cNvSpPr>
          <p:nvPr/>
        </p:nvSpPr>
        <p:spPr bwMode="auto">
          <a:xfrm>
            <a:off x="1631950" y="1989138"/>
            <a:ext cx="90488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Oval 50"/>
          <p:cNvSpPr>
            <a:spLocks noChangeAspect="1" noChangeArrowheads="1"/>
          </p:cNvSpPr>
          <p:nvPr/>
        </p:nvSpPr>
        <p:spPr bwMode="auto">
          <a:xfrm>
            <a:off x="1798638" y="198913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1" name="Oval 51"/>
          <p:cNvSpPr>
            <a:spLocks noChangeAspect="1" noChangeArrowheads="1"/>
          </p:cNvSpPr>
          <p:nvPr/>
        </p:nvSpPr>
        <p:spPr bwMode="auto">
          <a:xfrm>
            <a:off x="1965325" y="198913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2" name="Oval 52"/>
          <p:cNvSpPr>
            <a:spLocks noChangeAspect="1" noChangeArrowheads="1"/>
          </p:cNvSpPr>
          <p:nvPr/>
        </p:nvSpPr>
        <p:spPr bwMode="auto">
          <a:xfrm>
            <a:off x="2133600" y="198913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3" name="Oval 53"/>
          <p:cNvSpPr>
            <a:spLocks noChangeAspect="1" noChangeArrowheads="1"/>
          </p:cNvSpPr>
          <p:nvPr/>
        </p:nvSpPr>
        <p:spPr bwMode="auto">
          <a:xfrm>
            <a:off x="6318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Oval 54"/>
          <p:cNvSpPr>
            <a:spLocks noChangeAspect="1" noChangeArrowheads="1"/>
          </p:cNvSpPr>
          <p:nvPr/>
        </p:nvSpPr>
        <p:spPr bwMode="auto">
          <a:xfrm>
            <a:off x="798513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5" name="Oval 55"/>
          <p:cNvSpPr>
            <a:spLocks noChangeAspect="1" noChangeArrowheads="1"/>
          </p:cNvSpPr>
          <p:nvPr/>
        </p:nvSpPr>
        <p:spPr bwMode="auto">
          <a:xfrm>
            <a:off x="9652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Oval 56"/>
          <p:cNvSpPr>
            <a:spLocks noChangeAspect="1" noChangeArrowheads="1"/>
          </p:cNvSpPr>
          <p:nvPr/>
        </p:nvSpPr>
        <p:spPr bwMode="auto">
          <a:xfrm>
            <a:off x="1131888" y="2147888"/>
            <a:ext cx="90487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7" name="Oval 57"/>
          <p:cNvSpPr>
            <a:spLocks noChangeAspect="1" noChangeArrowheads="1"/>
          </p:cNvSpPr>
          <p:nvPr/>
        </p:nvSpPr>
        <p:spPr bwMode="auto">
          <a:xfrm>
            <a:off x="129857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Oval 58"/>
          <p:cNvSpPr>
            <a:spLocks noChangeAspect="1" noChangeArrowheads="1"/>
          </p:cNvSpPr>
          <p:nvPr/>
        </p:nvSpPr>
        <p:spPr bwMode="auto">
          <a:xfrm>
            <a:off x="1465263" y="2147888"/>
            <a:ext cx="88900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9" name="Oval 59"/>
          <p:cNvSpPr>
            <a:spLocks noChangeAspect="1" noChangeArrowheads="1"/>
          </p:cNvSpPr>
          <p:nvPr/>
        </p:nvSpPr>
        <p:spPr bwMode="auto">
          <a:xfrm>
            <a:off x="1631950" y="2147888"/>
            <a:ext cx="90488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0" name="Oval 60"/>
          <p:cNvSpPr>
            <a:spLocks noChangeAspect="1" noChangeArrowheads="1"/>
          </p:cNvSpPr>
          <p:nvPr/>
        </p:nvSpPr>
        <p:spPr bwMode="auto">
          <a:xfrm>
            <a:off x="1798638" y="2147888"/>
            <a:ext cx="90487" cy="90487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1" name="Oval 61"/>
          <p:cNvSpPr>
            <a:spLocks noChangeAspect="1" noChangeArrowheads="1"/>
          </p:cNvSpPr>
          <p:nvPr/>
        </p:nvSpPr>
        <p:spPr bwMode="auto">
          <a:xfrm>
            <a:off x="1965325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Oval 62"/>
          <p:cNvSpPr>
            <a:spLocks noChangeAspect="1" noChangeArrowheads="1"/>
          </p:cNvSpPr>
          <p:nvPr/>
        </p:nvSpPr>
        <p:spPr bwMode="auto">
          <a:xfrm>
            <a:off x="2133600" y="2147888"/>
            <a:ext cx="88900" cy="9048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Oval 63"/>
          <p:cNvSpPr>
            <a:spLocks noChangeAspect="1" noChangeArrowheads="1"/>
          </p:cNvSpPr>
          <p:nvPr/>
        </p:nvSpPr>
        <p:spPr bwMode="auto">
          <a:xfrm>
            <a:off x="6318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Oval 64"/>
          <p:cNvSpPr>
            <a:spLocks noChangeAspect="1" noChangeArrowheads="1"/>
          </p:cNvSpPr>
          <p:nvPr/>
        </p:nvSpPr>
        <p:spPr bwMode="auto">
          <a:xfrm>
            <a:off x="798513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Oval 65"/>
          <p:cNvSpPr>
            <a:spLocks noChangeAspect="1" noChangeArrowheads="1"/>
          </p:cNvSpPr>
          <p:nvPr/>
        </p:nvSpPr>
        <p:spPr bwMode="auto">
          <a:xfrm>
            <a:off x="965200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6" name="Oval 66"/>
          <p:cNvSpPr>
            <a:spLocks noChangeAspect="1" noChangeArrowheads="1"/>
          </p:cNvSpPr>
          <p:nvPr/>
        </p:nvSpPr>
        <p:spPr bwMode="auto">
          <a:xfrm>
            <a:off x="113188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7" name="Oval 67"/>
          <p:cNvSpPr>
            <a:spLocks noChangeAspect="1" noChangeArrowheads="1"/>
          </p:cNvSpPr>
          <p:nvPr/>
        </p:nvSpPr>
        <p:spPr bwMode="auto">
          <a:xfrm>
            <a:off x="129857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8" name="Oval 68"/>
          <p:cNvSpPr>
            <a:spLocks noChangeAspect="1" noChangeArrowheads="1"/>
          </p:cNvSpPr>
          <p:nvPr/>
        </p:nvSpPr>
        <p:spPr bwMode="auto">
          <a:xfrm>
            <a:off x="1465263" y="23082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9" name="Oval 69"/>
          <p:cNvSpPr>
            <a:spLocks noChangeAspect="1" noChangeArrowheads="1"/>
          </p:cNvSpPr>
          <p:nvPr/>
        </p:nvSpPr>
        <p:spPr bwMode="auto">
          <a:xfrm>
            <a:off x="1631950" y="2308225"/>
            <a:ext cx="90488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0" name="Oval 70"/>
          <p:cNvSpPr>
            <a:spLocks noChangeAspect="1" noChangeArrowheads="1"/>
          </p:cNvSpPr>
          <p:nvPr/>
        </p:nvSpPr>
        <p:spPr bwMode="auto">
          <a:xfrm>
            <a:off x="1798638" y="230822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1" name="Oval 71"/>
          <p:cNvSpPr>
            <a:spLocks noChangeAspect="1" noChangeArrowheads="1"/>
          </p:cNvSpPr>
          <p:nvPr/>
        </p:nvSpPr>
        <p:spPr bwMode="auto">
          <a:xfrm>
            <a:off x="1965325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2" name="Oval 72"/>
          <p:cNvSpPr>
            <a:spLocks noChangeAspect="1" noChangeArrowheads="1"/>
          </p:cNvSpPr>
          <p:nvPr/>
        </p:nvSpPr>
        <p:spPr bwMode="auto">
          <a:xfrm>
            <a:off x="2133600" y="230822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3" name="Oval 73"/>
          <p:cNvSpPr>
            <a:spLocks noChangeAspect="1" noChangeArrowheads="1"/>
          </p:cNvSpPr>
          <p:nvPr/>
        </p:nvSpPr>
        <p:spPr bwMode="auto">
          <a:xfrm>
            <a:off x="6318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4" name="Oval 74"/>
          <p:cNvSpPr>
            <a:spLocks noChangeAspect="1" noChangeArrowheads="1"/>
          </p:cNvSpPr>
          <p:nvPr/>
        </p:nvSpPr>
        <p:spPr bwMode="auto">
          <a:xfrm>
            <a:off x="798513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5" name="Oval 75"/>
          <p:cNvSpPr>
            <a:spLocks noChangeAspect="1" noChangeArrowheads="1"/>
          </p:cNvSpPr>
          <p:nvPr/>
        </p:nvSpPr>
        <p:spPr bwMode="auto">
          <a:xfrm>
            <a:off x="965200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6" name="Oval 76"/>
          <p:cNvSpPr>
            <a:spLocks noChangeAspect="1" noChangeArrowheads="1"/>
          </p:cNvSpPr>
          <p:nvPr/>
        </p:nvSpPr>
        <p:spPr bwMode="auto">
          <a:xfrm>
            <a:off x="1131888" y="2466975"/>
            <a:ext cx="90487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7" name="Oval 77"/>
          <p:cNvSpPr>
            <a:spLocks noChangeAspect="1" noChangeArrowheads="1"/>
          </p:cNvSpPr>
          <p:nvPr/>
        </p:nvSpPr>
        <p:spPr bwMode="auto">
          <a:xfrm>
            <a:off x="1298575" y="2466975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8" name="Oval 78"/>
          <p:cNvSpPr>
            <a:spLocks noChangeAspect="1" noChangeArrowheads="1"/>
          </p:cNvSpPr>
          <p:nvPr/>
        </p:nvSpPr>
        <p:spPr bwMode="auto">
          <a:xfrm>
            <a:off x="1465263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9" name="Oval 79"/>
          <p:cNvSpPr>
            <a:spLocks noChangeAspect="1" noChangeArrowheads="1"/>
          </p:cNvSpPr>
          <p:nvPr/>
        </p:nvSpPr>
        <p:spPr bwMode="auto">
          <a:xfrm>
            <a:off x="1631950" y="2466975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0" name="Oval 80"/>
          <p:cNvSpPr>
            <a:spLocks noChangeAspect="1" noChangeArrowheads="1"/>
          </p:cNvSpPr>
          <p:nvPr/>
        </p:nvSpPr>
        <p:spPr bwMode="auto">
          <a:xfrm>
            <a:off x="1798638" y="2466975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1" name="Oval 81"/>
          <p:cNvSpPr>
            <a:spLocks noChangeAspect="1" noChangeArrowheads="1"/>
          </p:cNvSpPr>
          <p:nvPr/>
        </p:nvSpPr>
        <p:spPr bwMode="auto">
          <a:xfrm>
            <a:off x="1965325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2" name="Oval 82"/>
          <p:cNvSpPr>
            <a:spLocks noChangeAspect="1" noChangeArrowheads="1"/>
          </p:cNvSpPr>
          <p:nvPr/>
        </p:nvSpPr>
        <p:spPr bwMode="auto">
          <a:xfrm>
            <a:off x="2133600" y="24669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3" name="Oval 83"/>
          <p:cNvSpPr>
            <a:spLocks noChangeAspect="1" noChangeArrowheads="1"/>
          </p:cNvSpPr>
          <p:nvPr/>
        </p:nvSpPr>
        <p:spPr bwMode="auto">
          <a:xfrm>
            <a:off x="631825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4" name="Oval 84"/>
          <p:cNvSpPr>
            <a:spLocks noChangeAspect="1" noChangeArrowheads="1"/>
          </p:cNvSpPr>
          <p:nvPr/>
        </p:nvSpPr>
        <p:spPr bwMode="auto">
          <a:xfrm>
            <a:off x="79851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Oval 85"/>
          <p:cNvSpPr>
            <a:spLocks noChangeAspect="1" noChangeArrowheads="1"/>
          </p:cNvSpPr>
          <p:nvPr/>
        </p:nvSpPr>
        <p:spPr bwMode="auto">
          <a:xfrm>
            <a:off x="9652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Oval 86"/>
          <p:cNvSpPr>
            <a:spLocks noChangeAspect="1" noChangeArrowheads="1"/>
          </p:cNvSpPr>
          <p:nvPr/>
        </p:nvSpPr>
        <p:spPr bwMode="auto">
          <a:xfrm>
            <a:off x="113188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spect="1" noChangeArrowheads="1"/>
          </p:cNvSpPr>
          <p:nvPr/>
        </p:nvSpPr>
        <p:spPr bwMode="auto">
          <a:xfrm>
            <a:off x="129857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Oval 88"/>
          <p:cNvSpPr>
            <a:spLocks noChangeAspect="1" noChangeArrowheads="1"/>
          </p:cNvSpPr>
          <p:nvPr/>
        </p:nvSpPr>
        <p:spPr bwMode="auto">
          <a:xfrm>
            <a:off x="1465263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Oval 89"/>
          <p:cNvSpPr>
            <a:spLocks noChangeAspect="1" noChangeArrowheads="1"/>
          </p:cNvSpPr>
          <p:nvPr/>
        </p:nvSpPr>
        <p:spPr bwMode="auto">
          <a:xfrm>
            <a:off x="1631950" y="2625725"/>
            <a:ext cx="90488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spect="1" noChangeArrowheads="1"/>
          </p:cNvSpPr>
          <p:nvPr/>
        </p:nvSpPr>
        <p:spPr bwMode="auto">
          <a:xfrm>
            <a:off x="1798638" y="26257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Oval 91"/>
          <p:cNvSpPr>
            <a:spLocks noChangeAspect="1" noChangeArrowheads="1"/>
          </p:cNvSpPr>
          <p:nvPr/>
        </p:nvSpPr>
        <p:spPr bwMode="auto">
          <a:xfrm>
            <a:off x="1965325" y="2625725"/>
            <a:ext cx="88900" cy="90488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2" name="Oval 92"/>
          <p:cNvSpPr>
            <a:spLocks noChangeAspect="1" noChangeArrowheads="1"/>
          </p:cNvSpPr>
          <p:nvPr/>
        </p:nvSpPr>
        <p:spPr bwMode="auto">
          <a:xfrm>
            <a:off x="2133600" y="2625725"/>
            <a:ext cx="88900" cy="904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3" name="Oval 93"/>
          <p:cNvSpPr>
            <a:spLocks noChangeAspect="1" noChangeArrowheads="1"/>
          </p:cNvSpPr>
          <p:nvPr/>
        </p:nvSpPr>
        <p:spPr bwMode="auto">
          <a:xfrm>
            <a:off x="6318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4" name="Oval 94"/>
          <p:cNvSpPr>
            <a:spLocks noChangeAspect="1" noChangeArrowheads="1"/>
          </p:cNvSpPr>
          <p:nvPr/>
        </p:nvSpPr>
        <p:spPr bwMode="auto">
          <a:xfrm>
            <a:off x="798513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5" name="Oval 95"/>
          <p:cNvSpPr>
            <a:spLocks noChangeAspect="1" noChangeArrowheads="1"/>
          </p:cNvSpPr>
          <p:nvPr/>
        </p:nvSpPr>
        <p:spPr bwMode="auto">
          <a:xfrm>
            <a:off x="965200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6" name="Oval 96"/>
          <p:cNvSpPr>
            <a:spLocks noChangeAspect="1" noChangeArrowheads="1"/>
          </p:cNvSpPr>
          <p:nvPr/>
        </p:nvSpPr>
        <p:spPr bwMode="auto">
          <a:xfrm>
            <a:off x="113188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7" name="Oval 97"/>
          <p:cNvSpPr>
            <a:spLocks noChangeAspect="1" noChangeArrowheads="1"/>
          </p:cNvSpPr>
          <p:nvPr/>
        </p:nvSpPr>
        <p:spPr bwMode="auto">
          <a:xfrm>
            <a:off x="129857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8" name="Oval 98"/>
          <p:cNvSpPr>
            <a:spLocks noChangeAspect="1" noChangeArrowheads="1"/>
          </p:cNvSpPr>
          <p:nvPr/>
        </p:nvSpPr>
        <p:spPr bwMode="auto">
          <a:xfrm>
            <a:off x="1465263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9" name="Oval 99"/>
          <p:cNvSpPr>
            <a:spLocks noChangeAspect="1" noChangeArrowheads="1"/>
          </p:cNvSpPr>
          <p:nvPr/>
        </p:nvSpPr>
        <p:spPr bwMode="auto">
          <a:xfrm>
            <a:off x="1631950" y="2786063"/>
            <a:ext cx="90488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0" name="Oval 100"/>
          <p:cNvSpPr>
            <a:spLocks noChangeAspect="1" noChangeArrowheads="1"/>
          </p:cNvSpPr>
          <p:nvPr/>
        </p:nvSpPr>
        <p:spPr bwMode="auto">
          <a:xfrm>
            <a:off x="1798638" y="2786063"/>
            <a:ext cx="90487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1" name="Oval 101"/>
          <p:cNvSpPr>
            <a:spLocks noChangeAspect="1" noChangeArrowheads="1"/>
          </p:cNvSpPr>
          <p:nvPr/>
        </p:nvSpPr>
        <p:spPr bwMode="auto">
          <a:xfrm>
            <a:off x="1965325" y="2786063"/>
            <a:ext cx="88900" cy="889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2" name="Oval 102"/>
          <p:cNvSpPr>
            <a:spLocks noChangeAspect="1" noChangeArrowheads="1"/>
          </p:cNvSpPr>
          <p:nvPr/>
        </p:nvSpPr>
        <p:spPr bwMode="auto">
          <a:xfrm>
            <a:off x="2133600" y="27860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 flipH="1">
            <a:off x="555625" y="1266825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 rot="16200000" flipH="1">
            <a:off x="-287337" y="211455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5" name="Group 105"/>
          <p:cNvGrpSpPr>
            <a:grpSpLocks/>
          </p:cNvGrpSpPr>
          <p:nvPr/>
        </p:nvGrpSpPr>
        <p:grpSpPr bwMode="auto">
          <a:xfrm>
            <a:off x="3217863" y="1276350"/>
            <a:ext cx="1752600" cy="1676400"/>
            <a:chOff x="3840" y="1872"/>
            <a:chExt cx="1104" cy="1056"/>
          </a:xfrm>
        </p:grpSpPr>
        <p:sp>
          <p:nvSpPr>
            <p:cNvPr id="10417" name="Oval 106"/>
            <p:cNvSpPr>
              <a:spLocks noChangeAspect="1" noChangeArrowheads="1"/>
            </p:cNvSpPr>
            <p:nvPr/>
          </p:nvSpPr>
          <p:spPr bwMode="auto">
            <a:xfrm>
              <a:off x="3891" y="1920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8" name="Oval 107"/>
            <p:cNvSpPr>
              <a:spLocks noChangeAspect="1" noChangeArrowheads="1"/>
            </p:cNvSpPr>
            <p:nvPr/>
          </p:nvSpPr>
          <p:spPr bwMode="auto">
            <a:xfrm>
              <a:off x="399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9" name="Oval 108"/>
            <p:cNvSpPr>
              <a:spLocks noChangeAspect="1" noChangeArrowheads="1"/>
            </p:cNvSpPr>
            <p:nvPr/>
          </p:nvSpPr>
          <p:spPr bwMode="auto">
            <a:xfrm>
              <a:off x="410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0" name="Oval 109"/>
            <p:cNvSpPr>
              <a:spLocks noChangeAspect="1" noChangeArrowheads="1"/>
            </p:cNvSpPr>
            <p:nvPr/>
          </p:nvSpPr>
          <p:spPr bwMode="auto">
            <a:xfrm>
              <a:off x="420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1" name="Oval 110"/>
            <p:cNvSpPr>
              <a:spLocks noChangeAspect="1" noChangeArrowheads="1"/>
            </p:cNvSpPr>
            <p:nvPr/>
          </p:nvSpPr>
          <p:spPr bwMode="auto">
            <a:xfrm>
              <a:off x="431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2" name="Oval 111"/>
            <p:cNvSpPr>
              <a:spLocks noChangeAspect="1" noChangeArrowheads="1"/>
            </p:cNvSpPr>
            <p:nvPr/>
          </p:nvSpPr>
          <p:spPr bwMode="auto">
            <a:xfrm>
              <a:off x="4416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3" name="Oval 112"/>
            <p:cNvSpPr>
              <a:spLocks noChangeAspect="1" noChangeArrowheads="1"/>
            </p:cNvSpPr>
            <p:nvPr/>
          </p:nvSpPr>
          <p:spPr bwMode="auto">
            <a:xfrm>
              <a:off x="4521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4" name="Oval 113"/>
            <p:cNvSpPr>
              <a:spLocks noChangeAspect="1" noChangeArrowheads="1"/>
            </p:cNvSpPr>
            <p:nvPr/>
          </p:nvSpPr>
          <p:spPr bwMode="auto">
            <a:xfrm>
              <a:off x="4626" y="1920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5" name="Oval 114"/>
            <p:cNvSpPr>
              <a:spLocks noChangeAspect="1" noChangeArrowheads="1"/>
            </p:cNvSpPr>
            <p:nvPr/>
          </p:nvSpPr>
          <p:spPr bwMode="auto">
            <a:xfrm>
              <a:off x="4731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6" name="Oval 115"/>
            <p:cNvSpPr>
              <a:spLocks noChangeAspect="1" noChangeArrowheads="1"/>
            </p:cNvSpPr>
            <p:nvPr/>
          </p:nvSpPr>
          <p:spPr bwMode="auto">
            <a:xfrm>
              <a:off x="4837" y="1920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7" name="Oval 116"/>
            <p:cNvSpPr>
              <a:spLocks noChangeAspect="1" noChangeArrowheads="1"/>
            </p:cNvSpPr>
            <p:nvPr/>
          </p:nvSpPr>
          <p:spPr bwMode="auto">
            <a:xfrm>
              <a:off x="389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8" name="Oval 117"/>
            <p:cNvSpPr>
              <a:spLocks noChangeAspect="1" noChangeArrowheads="1"/>
            </p:cNvSpPr>
            <p:nvPr/>
          </p:nvSpPr>
          <p:spPr bwMode="auto">
            <a:xfrm>
              <a:off x="3996" y="2020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9" name="Oval 118"/>
            <p:cNvSpPr>
              <a:spLocks noChangeAspect="1" noChangeArrowheads="1"/>
            </p:cNvSpPr>
            <p:nvPr/>
          </p:nvSpPr>
          <p:spPr bwMode="auto">
            <a:xfrm>
              <a:off x="410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0" name="Oval 119"/>
            <p:cNvSpPr>
              <a:spLocks noChangeAspect="1" noChangeArrowheads="1"/>
            </p:cNvSpPr>
            <p:nvPr/>
          </p:nvSpPr>
          <p:spPr bwMode="auto">
            <a:xfrm>
              <a:off x="420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1" name="Oval 120"/>
            <p:cNvSpPr>
              <a:spLocks noChangeAspect="1" noChangeArrowheads="1"/>
            </p:cNvSpPr>
            <p:nvPr/>
          </p:nvSpPr>
          <p:spPr bwMode="auto">
            <a:xfrm>
              <a:off x="431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2" name="Oval 121"/>
            <p:cNvSpPr>
              <a:spLocks noChangeAspect="1" noChangeArrowheads="1"/>
            </p:cNvSpPr>
            <p:nvPr/>
          </p:nvSpPr>
          <p:spPr bwMode="auto">
            <a:xfrm>
              <a:off x="4416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3" name="Oval 122"/>
            <p:cNvSpPr>
              <a:spLocks noChangeAspect="1" noChangeArrowheads="1"/>
            </p:cNvSpPr>
            <p:nvPr/>
          </p:nvSpPr>
          <p:spPr bwMode="auto">
            <a:xfrm>
              <a:off x="4521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4" name="Oval 123"/>
            <p:cNvSpPr>
              <a:spLocks noChangeAspect="1" noChangeArrowheads="1"/>
            </p:cNvSpPr>
            <p:nvPr/>
          </p:nvSpPr>
          <p:spPr bwMode="auto">
            <a:xfrm>
              <a:off x="4626" y="2020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5" name="Oval 124"/>
            <p:cNvSpPr>
              <a:spLocks noChangeAspect="1" noChangeArrowheads="1"/>
            </p:cNvSpPr>
            <p:nvPr/>
          </p:nvSpPr>
          <p:spPr bwMode="auto">
            <a:xfrm>
              <a:off x="4731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6" name="Oval 125"/>
            <p:cNvSpPr>
              <a:spLocks noChangeAspect="1" noChangeArrowheads="1"/>
            </p:cNvSpPr>
            <p:nvPr/>
          </p:nvSpPr>
          <p:spPr bwMode="auto">
            <a:xfrm>
              <a:off x="4837" y="2020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7" name="Oval 126"/>
            <p:cNvSpPr>
              <a:spLocks noChangeAspect="1" noChangeArrowheads="1"/>
            </p:cNvSpPr>
            <p:nvPr/>
          </p:nvSpPr>
          <p:spPr bwMode="auto">
            <a:xfrm>
              <a:off x="389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8" name="Oval 127"/>
            <p:cNvSpPr>
              <a:spLocks noChangeAspect="1" noChangeArrowheads="1"/>
            </p:cNvSpPr>
            <p:nvPr/>
          </p:nvSpPr>
          <p:spPr bwMode="auto">
            <a:xfrm>
              <a:off x="399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9" name="Oval 128"/>
            <p:cNvSpPr>
              <a:spLocks noChangeAspect="1" noChangeArrowheads="1"/>
            </p:cNvSpPr>
            <p:nvPr/>
          </p:nvSpPr>
          <p:spPr bwMode="auto">
            <a:xfrm>
              <a:off x="4101" y="2121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0" name="Oval 129"/>
            <p:cNvSpPr>
              <a:spLocks noChangeAspect="1" noChangeArrowheads="1"/>
            </p:cNvSpPr>
            <p:nvPr/>
          </p:nvSpPr>
          <p:spPr bwMode="auto">
            <a:xfrm>
              <a:off x="420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1" name="Oval 130"/>
            <p:cNvSpPr>
              <a:spLocks noChangeAspect="1" noChangeArrowheads="1"/>
            </p:cNvSpPr>
            <p:nvPr/>
          </p:nvSpPr>
          <p:spPr bwMode="auto">
            <a:xfrm>
              <a:off x="431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2" name="Oval 131"/>
            <p:cNvSpPr>
              <a:spLocks noChangeAspect="1" noChangeArrowheads="1"/>
            </p:cNvSpPr>
            <p:nvPr/>
          </p:nvSpPr>
          <p:spPr bwMode="auto">
            <a:xfrm>
              <a:off x="4416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3" name="Oval 132"/>
            <p:cNvSpPr>
              <a:spLocks noChangeAspect="1" noChangeArrowheads="1"/>
            </p:cNvSpPr>
            <p:nvPr/>
          </p:nvSpPr>
          <p:spPr bwMode="auto">
            <a:xfrm>
              <a:off x="4521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4" name="Oval 133"/>
            <p:cNvSpPr>
              <a:spLocks noChangeAspect="1" noChangeArrowheads="1"/>
            </p:cNvSpPr>
            <p:nvPr/>
          </p:nvSpPr>
          <p:spPr bwMode="auto">
            <a:xfrm>
              <a:off x="4626" y="21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" name="Oval 134"/>
            <p:cNvSpPr>
              <a:spLocks noChangeAspect="1" noChangeArrowheads="1"/>
            </p:cNvSpPr>
            <p:nvPr/>
          </p:nvSpPr>
          <p:spPr bwMode="auto">
            <a:xfrm>
              <a:off x="4731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6" name="Oval 135"/>
            <p:cNvSpPr>
              <a:spLocks noChangeAspect="1" noChangeArrowheads="1"/>
            </p:cNvSpPr>
            <p:nvPr/>
          </p:nvSpPr>
          <p:spPr bwMode="auto">
            <a:xfrm>
              <a:off x="4837" y="21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" name="Oval 136"/>
            <p:cNvSpPr>
              <a:spLocks noChangeAspect="1" noChangeArrowheads="1"/>
            </p:cNvSpPr>
            <p:nvPr/>
          </p:nvSpPr>
          <p:spPr bwMode="auto">
            <a:xfrm>
              <a:off x="389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" name="Oval 137"/>
            <p:cNvSpPr>
              <a:spLocks noChangeAspect="1" noChangeArrowheads="1"/>
            </p:cNvSpPr>
            <p:nvPr/>
          </p:nvSpPr>
          <p:spPr bwMode="auto">
            <a:xfrm>
              <a:off x="399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" name="Oval 138"/>
            <p:cNvSpPr>
              <a:spLocks noChangeAspect="1" noChangeArrowheads="1"/>
            </p:cNvSpPr>
            <p:nvPr/>
          </p:nvSpPr>
          <p:spPr bwMode="auto">
            <a:xfrm>
              <a:off x="410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" name="Oval 139"/>
            <p:cNvSpPr>
              <a:spLocks noChangeAspect="1" noChangeArrowheads="1"/>
            </p:cNvSpPr>
            <p:nvPr/>
          </p:nvSpPr>
          <p:spPr bwMode="auto">
            <a:xfrm>
              <a:off x="4206" y="2221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" name="Oval 140"/>
            <p:cNvSpPr>
              <a:spLocks noChangeAspect="1" noChangeArrowheads="1"/>
            </p:cNvSpPr>
            <p:nvPr/>
          </p:nvSpPr>
          <p:spPr bwMode="auto">
            <a:xfrm>
              <a:off x="431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2" name="Oval 141"/>
            <p:cNvSpPr>
              <a:spLocks noChangeAspect="1" noChangeArrowheads="1"/>
            </p:cNvSpPr>
            <p:nvPr/>
          </p:nvSpPr>
          <p:spPr bwMode="auto">
            <a:xfrm>
              <a:off x="4416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3" name="Oval 142"/>
            <p:cNvSpPr>
              <a:spLocks noChangeAspect="1" noChangeArrowheads="1"/>
            </p:cNvSpPr>
            <p:nvPr/>
          </p:nvSpPr>
          <p:spPr bwMode="auto">
            <a:xfrm>
              <a:off x="4521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" name="Oval 143"/>
            <p:cNvSpPr>
              <a:spLocks noChangeAspect="1" noChangeArrowheads="1"/>
            </p:cNvSpPr>
            <p:nvPr/>
          </p:nvSpPr>
          <p:spPr bwMode="auto">
            <a:xfrm>
              <a:off x="4626" y="2221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" name="Oval 144"/>
            <p:cNvSpPr>
              <a:spLocks noChangeAspect="1" noChangeArrowheads="1"/>
            </p:cNvSpPr>
            <p:nvPr/>
          </p:nvSpPr>
          <p:spPr bwMode="auto">
            <a:xfrm>
              <a:off x="4731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" name="Oval 145"/>
            <p:cNvSpPr>
              <a:spLocks noChangeAspect="1" noChangeArrowheads="1"/>
            </p:cNvSpPr>
            <p:nvPr/>
          </p:nvSpPr>
          <p:spPr bwMode="auto">
            <a:xfrm>
              <a:off x="4837" y="2221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7" name="Oval 146"/>
            <p:cNvSpPr>
              <a:spLocks noChangeAspect="1" noChangeArrowheads="1"/>
            </p:cNvSpPr>
            <p:nvPr/>
          </p:nvSpPr>
          <p:spPr bwMode="auto">
            <a:xfrm>
              <a:off x="389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" name="Oval 147"/>
            <p:cNvSpPr>
              <a:spLocks noChangeAspect="1" noChangeArrowheads="1"/>
            </p:cNvSpPr>
            <p:nvPr/>
          </p:nvSpPr>
          <p:spPr bwMode="auto">
            <a:xfrm>
              <a:off x="3996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9" name="Oval 148"/>
            <p:cNvSpPr>
              <a:spLocks noChangeAspect="1" noChangeArrowheads="1"/>
            </p:cNvSpPr>
            <p:nvPr/>
          </p:nvSpPr>
          <p:spPr bwMode="auto">
            <a:xfrm>
              <a:off x="410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0" name="Oval 149"/>
            <p:cNvSpPr>
              <a:spLocks noChangeAspect="1" noChangeArrowheads="1"/>
            </p:cNvSpPr>
            <p:nvPr/>
          </p:nvSpPr>
          <p:spPr bwMode="auto">
            <a:xfrm>
              <a:off x="420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1" name="Oval 150"/>
            <p:cNvSpPr>
              <a:spLocks noChangeAspect="1" noChangeArrowheads="1"/>
            </p:cNvSpPr>
            <p:nvPr/>
          </p:nvSpPr>
          <p:spPr bwMode="auto">
            <a:xfrm>
              <a:off x="4311" y="23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2" name="Oval 151"/>
            <p:cNvSpPr>
              <a:spLocks noChangeAspect="1" noChangeArrowheads="1"/>
            </p:cNvSpPr>
            <p:nvPr/>
          </p:nvSpPr>
          <p:spPr bwMode="auto">
            <a:xfrm>
              <a:off x="4416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3" name="Oval 152"/>
            <p:cNvSpPr>
              <a:spLocks noChangeAspect="1" noChangeArrowheads="1"/>
            </p:cNvSpPr>
            <p:nvPr/>
          </p:nvSpPr>
          <p:spPr bwMode="auto">
            <a:xfrm>
              <a:off x="4521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4" name="Oval 153"/>
            <p:cNvSpPr>
              <a:spLocks noChangeAspect="1" noChangeArrowheads="1"/>
            </p:cNvSpPr>
            <p:nvPr/>
          </p:nvSpPr>
          <p:spPr bwMode="auto">
            <a:xfrm>
              <a:off x="4626" y="23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5" name="Oval 154"/>
            <p:cNvSpPr>
              <a:spLocks noChangeAspect="1" noChangeArrowheads="1"/>
            </p:cNvSpPr>
            <p:nvPr/>
          </p:nvSpPr>
          <p:spPr bwMode="auto">
            <a:xfrm>
              <a:off x="4731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6" name="Oval 155"/>
            <p:cNvSpPr>
              <a:spLocks noChangeAspect="1" noChangeArrowheads="1"/>
            </p:cNvSpPr>
            <p:nvPr/>
          </p:nvSpPr>
          <p:spPr bwMode="auto">
            <a:xfrm>
              <a:off x="4837" y="23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7" name="Oval 156"/>
            <p:cNvSpPr>
              <a:spLocks noChangeAspect="1" noChangeArrowheads="1"/>
            </p:cNvSpPr>
            <p:nvPr/>
          </p:nvSpPr>
          <p:spPr bwMode="auto">
            <a:xfrm>
              <a:off x="389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8" name="Oval 157"/>
            <p:cNvSpPr>
              <a:spLocks noChangeAspect="1" noChangeArrowheads="1"/>
            </p:cNvSpPr>
            <p:nvPr/>
          </p:nvSpPr>
          <p:spPr bwMode="auto">
            <a:xfrm>
              <a:off x="3996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9" name="Oval 158"/>
            <p:cNvSpPr>
              <a:spLocks noChangeAspect="1" noChangeArrowheads="1"/>
            </p:cNvSpPr>
            <p:nvPr/>
          </p:nvSpPr>
          <p:spPr bwMode="auto">
            <a:xfrm>
              <a:off x="410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0" name="Oval 159"/>
            <p:cNvSpPr>
              <a:spLocks noChangeAspect="1" noChangeArrowheads="1"/>
            </p:cNvSpPr>
            <p:nvPr/>
          </p:nvSpPr>
          <p:spPr bwMode="auto">
            <a:xfrm>
              <a:off x="420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1" name="Oval 160"/>
            <p:cNvSpPr>
              <a:spLocks noChangeAspect="1" noChangeArrowheads="1"/>
            </p:cNvSpPr>
            <p:nvPr/>
          </p:nvSpPr>
          <p:spPr bwMode="auto">
            <a:xfrm>
              <a:off x="431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2" name="Oval 161"/>
            <p:cNvSpPr>
              <a:spLocks noChangeAspect="1" noChangeArrowheads="1"/>
            </p:cNvSpPr>
            <p:nvPr/>
          </p:nvSpPr>
          <p:spPr bwMode="auto">
            <a:xfrm>
              <a:off x="4416" y="2421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3" name="Oval 162"/>
            <p:cNvSpPr>
              <a:spLocks noChangeAspect="1" noChangeArrowheads="1"/>
            </p:cNvSpPr>
            <p:nvPr/>
          </p:nvSpPr>
          <p:spPr bwMode="auto">
            <a:xfrm>
              <a:off x="4521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4" name="Oval 163"/>
            <p:cNvSpPr>
              <a:spLocks noChangeAspect="1" noChangeArrowheads="1"/>
            </p:cNvSpPr>
            <p:nvPr/>
          </p:nvSpPr>
          <p:spPr bwMode="auto">
            <a:xfrm>
              <a:off x="4626" y="2421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" name="Oval 164"/>
            <p:cNvSpPr>
              <a:spLocks noChangeAspect="1" noChangeArrowheads="1"/>
            </p:cNvSpPr>
            <p:nvPr/>
          </p:nvSpPr>
          <p:spPr bwMode="auto">
            <a:xfrm>
              <a:off x="4731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6" name="Oval 165"/>
            <p:cNvSpPr>
              <a:spLocks noChangeAspect="1" noChangeArrowheads="1"/>
            </p:cNvSpPr>
            <p:nvPr/>
          </p:nvSpPr>
          <p:spPr bwMode="auto">
            <a:xfrm>
              <a:off x="4837" y="2421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7" name="Oval 166"/>
            <p:cNvSpPr>
              <a:spLocks noChangeAspect="1" noChangeArrowheads="1"/>
            </p:cNvSpPr>
            <p:nvPr/>
          </p:nvSpPr>
          <p:spPr bwMode="auto">
            <a:xfrm>
              <a:off x="389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8" name="Oval 167"/>
            <p:cNvSpPr>
              <a:spLocks noChangeAspect="1" noChangeArrowheads="1"/>
            </p:cNvSpPr>
            <p:nvPr/>
          </p:nvSpPr>
          <p:spPr bwMode="auto">
            <a:xfrm>
              <a:off x="3996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9" name="Oval 168"/>
            <p:cNvSpPr>
              <a:spLocks noChangeAspect="1" noChangeArrowheads="1"/>
            </p:cNvSpPr>
            <p:nvPr/>
          </p:nvSpPr>
          <p:spPr bwMode="auto">
            <a:xfrm>
              <a:off x="4101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0" name="Oval 169"/>
            <p:cNvSpPr>
              <a:spLocks noChangeAspect="1" noChangeArrowheads="1"/>
            </p:cNvSpPr>
            <p:nvPr/>
          </p:nvSpPr>
          <p:spPr bwMode="auto">
            <a:xfrm>
              <a:off x="420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1" name="Oval 170"/>
            <p:cNvSpPr>
              <a:spLocks noChangeAspect="1" noChangeArrowheads="1"/>
            </p:cNvSpPr>
            <p:nvPr/>
          </p:nvSpPr>
          <p:spPr bwMode="auto">
            <a:xfrm>
              <a:off x="431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2" name="Oval 171"/>
            <p:cNvSpPr>
              <a:spLocks noChangeAspect="1" noChangeArrowheads="1"/>
            </p:cNvSpPr>
            <p:nvPr/>
          </p:nvSpPr>
          <p:spPr bwMode="auto">
            <a:xfrm>
              <a:off x="4416" y="25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3" name="Oval 172"/>
            <p:cNvSpPr>
              <a:spLocks noChangeAspect="1" noChangeArrowheads="1"/>
            </p:cNvSpPr>
            <p:nvPr/>
          </p:nvSpPr>
          <p:spPr bwMode="auto">
            <a:xfrm>
              <a:off x="4521" y="25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4" name="Oval 173"/>
            <p:cNvSpPr>
              <a:spLocks noChangeAspect="1" noChangeArrowheads="1"/>
            </p:cNvSpPr>
            <p:nvPr/>
          </p:nvSpPr>
          <p:spPr bwMode="auto">
            <a:xfrm>
              <a:off x="4626" y="25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5" name="Oval 174"/>
            <p:cNvSpPr>
              <a:spLocks noChangeAspect="1" noChangeArrowheads="1"/>
            </p:cNvSpPr>
            <p:nvPr/>
          </p:nvSpPr>
          <p:spPr bwMode="auto">
            <a:xfrm>
              <a:off x="4731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6" name="Oval 175"/>
            <p:cNvSpPr>
              <a:spLocks noChangeAspect="1" noChangeArrowheads="1"/>
            </p:cNvSpPr>
            <p:nvPr/>
          </p:nvSpPr>
          <p:spPr bwMode="auto">
            <a:xfrm>
              <a:off x="4837" y="25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7" name="Oval 176"/>
            <p:cNvSpPr>
              <a:spLocks noChangeAspect="1" noChangeArrowheads="1"/>
            </p:cNvSpPr>
            <p:nvPr/>
          </p:nvSpPr>
          <p:spPr bwMode="auto">
            <a:xfrm>
              <a:off x="3891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8" name="Oval 177"/>
            <p:cNvSpPr>
              <a:spLocks noChangeAspect="1" noChangeArrowheads="1"/>
            </p:cNvSpPr>
            <p:nvPr/>
          </p:nvSpPr>
          <p:spPr bwMode="auto">
            <a:xfrm>
              <a:off x="3996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9" name="Oval 178"/>
            <p:cNvSpPr>
              <a:spLocks noChangeAspect="1" noChangeArrowheads="1"/>
            </p:cNvSpPr>
            <p:nvPr/>
          </p:nvSpPr>
          <p:spPr bwMode="auto">
            <a:xfrm>
              <a:off x="4101" y="2622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0" name="Oval 179"/>
            <p:cNvSpPr>
              <a:spLocks noChangeAspect="1" noChangeArrowheads="1"/>
            </p:cNvSpPr>
            <p:nvPr/>
          </p:nvSpPr>
          <p:spPr bwMode="auto">
            <a:xfrm>
              <a:off x="4206" y="2622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1" name="Oval 180"/>
            <p:cNvSpPr>
              <a:spLocks noChangeAspect="1" noChangeArrowheads="1"/>
            </p:cNvSpPr>
            <p:nvPr/>
          </p:nvSpPr>
          <p:spPr bwMode="auto">
            <a:xfrm>
              <a:off x="431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2" name="Oval 181"/>
            <p:cNvSpPr>
              <a:spLocks noChangeAspect="1" noChangeArrowheads="1"/>
            </p:cNvSpPr>
            <p:nvPr/>
          </p:nvSpPr>
          <p:spPr bwMode="auto">
            <a:xfrm>
              <a:off x="4416" y="2622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3" name="Oval 182"/>
            <p:cNvSpPr>
              <a:spLocks noChangeAspect="1" noChangeArrowheads="1"/>
            </p:cNvSpPr>
            <p:nvPr/>
          </p:nvSpPr>
          <p:spPr bwMode="auto">
            <a:xfrm>
              <a:off x="4521" y="2622"/>
              <a:ext cx="57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4" name="Oval 183"/>
            <p:cNvSpPr>
              <a:spLocks noChangeAspect="1" noChangeArrowheads="1"/>
            </p:cNvSpPr>
            <p:nvPr/>
          </p:nvSpPr>
          <p:spPr bwMode="auto">
            <a:xfrm>
              <a:off x="4626" y="2622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5" name="Oval 184"/>
            <p:cNvSpPr>
              <a:spLocks noChangeAspect="1" noChangeArrowheads="1"/>
            </p:cNvSpPr>
            <p:nvPr/>
          </p:nvSpPr>
          <p:spPr bwMode="auto">
            <a:xfrm>
              <a:off x="4731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6" name="Oval 185"/>
            <p:cNvSpPr>
              <a:spLocks noChangeAspect="1" noChangeArrowheads="1"/>
            </p:cNvSpPr>
            <p:nvPr/>
          </p:nvSpPr>
          <p:spPr bwMode="auto">
            <a:xfrm>
              <a:off x="4837" y="2622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7" name="Oval 186"/>
            <p:cNvSpPr>
              <a:spLocks noChangeAspect="1" noChangeArrowheads="1"/>
            </p:cNvSpPr>
            <p:nvPr/>
          </p:nvSpPr>
          <p:spPr bwMode="auto">
            <a:xfrm>
              <a:off x="389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8" name="Oval 187"/>
            <p:cNvSpPr>
              <a:spLocks noChangeAspect="1" noChangeArrowheads="1"/>
            </p:cNvSpPr>
            <p:nvPr/>
          </p:nvSpPr>
          <p:spPr bwMode="auto">
            <a:xfrm>
              <a:off x="399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9" name="Oval 188"/>
            <p:cNvSpPr>
              <a:spLocks noChangeAspect="1" noChangeArrowheads="1"/>
            </p:cNvSpPr>
            <p:nvPr/>
          </p:nvSpPr>
          <p:spPr bwMode="auto">
            <a:xfrm>
              <a:off x="4101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0" name="Oval 189"/>
            <p:cNvSpPr>
              <a:spLocks noChangeAspect="1" noChangeArrowheads="1"/>
            </p:cNvSpPr>
            <p:nvPr/>
          </p:nvSpPr>
          <p:spPr bwMode="auto">
            <a:xfrm>
              <a:off x="420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1" name="Oval 190"/>
            <p:cNvSpPr>
              <a:spLocks noChangeAspect="1" noChangeArrowheads="1"/>
            </p:cNvSpPr>
            <p:nvPr/>
          </p:nvSpPr>
          <p:spPr bwMode="auto">
            <a:xfrm>
              <a:off x="431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2" name="Oval 191"/>
            <p:cNvSpPr>
              <a:spLocks noChangeAspect="1" noChangeArrowheads="1"/>
            </p:cNvSpPr>
            <p:nvPr/>
          </p:nvSpPr>
          <p:spPr bwMode="auto">
            <a:xfrm>
              <a:off x="4416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3" name="Oval 192"/>
            <p:cNvSpPr>
              <a:spLocks noChangeAspect="1" noChangeArrowheads="1"/>
            </p:cNvSpPr>
            <p:nvPr/>
          </p:nvSpPr>
          <p:spPr bwMode="auto">
            <a:xfrm>
              <a:off x="4521" y="2722"/>
              <a:ext cx="57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4" name="Oval 193"/>
            <p:cNvSpPr>
              <a:spLocks noChangeAspect="1" noChangeArrowheads="1"/>
            </p:cNvSpPr>
            <p:nvPr/>
          </p:nvSpPr>
          <p:spPr bwMode="auto">
            <a:xfrm>
              <a:off x="4626" y="2722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5" name="Oval 194"/>
            <p:cNvSpPr>
              <a:spLocks noChangeAspect="1" noChangeArrowheads="1"/>
            </p:cNvSpPr>
            <p:nvPr/>
          </p:nvSpPr>
          <p:spPr bwMode="auto">
            <a:xfrm>
              <a:off x="4731" y="2722"/>
              <a:ext cx="56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" name="Oval 195"/>
            <p:cNvSpPr>
              <a:spLocks noChangeAspect="1" noChangeArrowheads="1"/>
            </p:cNvSpPr>
            <p:nvPr/>
          </p:nvSpPr>
          <p:spPr bwMode="auto">
            <a:xfrm>
              <a:off x="4837" y="2722"/>
              <a:ext cx="56" cy="5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7" name="Oval 196"/>
            <p:cNvSpPr>
              <a:spLocks noChangeAspect="1" noChangeArrowheads="1"/>
            </p:cNvSpPr>
            <p:nvPr/>
          </p:nvSpPr>
          <p:spPr bwMode="auto">
            <a:xfrm>
              <a:off x="389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8" name="Oval 197"/>
            <p:cNvSpPr>
              <a:spLocks noChangeAspect="1" noChangeArrowheads="1"/>
            </p:cNvSpPr>
            <p:nvPr/>
          </p:nvSpPr>
          <p:spPr bwMode="auto">
            <a:xfrm>
              <a:off x="3996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9" name="Oval 198"/>
            <p:cNvSpPr>
              <a:spLocks noChangeAspect="1" noChangeArrowheads="1"/>
            </p:cNvSpPr>
            <p:nvPr/>
          </p:nvSpPr>
          <p:spPr bwMode="auto">
            <a:xfrm>
              <a:off x="4101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0" name="Oval 199"/>
            <p:cNvSpPr>
              <a:spLocks noChangeAspect="1" noChangeArrowheads="1"/>
            </p:cNvSpPr>
            <p:nvPr/>
          </p:nvSpPr>
          <p:spPr bwMode="auto">
            <a:xfrm>
              <a:off x="420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1" name="Oval 200"/>
            <p:cNvSpPr>
              <a:spLocks noChangeAspect="1" noChangeArrowheads="1"/>
            </p:cNvSpPr>
            <p:nvPr/>
          </p:nvSpPr>
          <p:spPr bwMode="auto">
            <a:xfrm>
              <a:off x="431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2" name="Oval 201"/>
            <p:cNvSpPr>
              <a:spLocks noChangeAspect="1" noChangeArrowheads="1"/>
            </p:cNvSpPr>
            <p:nvPr/>
          </p:nvSpPr>
          <p:spPr bwMode="auto">
            <a:xfrm>
              <a:off x="4416" y="2823"/>
              <a:ext cx="56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3" name="Oval 202"/>
            <p:cNvSpPr>
              <a:spLocks noChangeAspect="1" noChangeArrowheads="1"/>
            </p:cNvSpPr>
            <p:nvPr/>
          </p:nvSpPr>
          <p:spPr bwMode="auto">
            <a:xfrm>
              <a:off x="4521" y="2823"/>
              <a:ext cx="57" cy="5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4" name="Oval 203"/>
            <p:cNvSpPr>
              <a:spLocks noChangeAspect="1" noChangeArrowheads="1"/>
            </p:cNvSpPr>
            <p:nvPr/>
          </p:nvSpPr>
          <p:spPr bwMode="auto">
            <a:xfrm>
              <a:off x="4626" y="2823"/>
              <a:ext cx="57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5" name="Oval 204"/>
            <p:cNvSpPr>
              <a:spLocks noChangeAspect="1" noChangeArrowheads="1"/>
            </p:cNvSpPr>
            <p:nvPr/>
          </p:nvSpPr>
          <p:spPr bwMode="auto">
            <a:xfrm>
              <a:off x="4731" y="2823"/>
              <a:ext cx="56" cy="5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6" name="Oval 205"/>
            <p:cNvSpPr>
              <a:spLocks noChangeAspect="1" noChangeArrowheads="1"/>
            </p:cNvSpPr>
            <p:nvPr/>
          </p:nvSpPr>
          <p:spPr bwMode="auto">
            <a:xfrm>
              <a:off x="4837" y="2823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7" name="Rectangle 206"/>
            <p:cNvSpPr>
              <a:spLocks noChangeArrowheads="1"/>
            </p:cNvSpPr>
            <p:nvPr/>
          </p:nvSpPr>
          <p:spPr bwMode="auto">
            <a:xfrm>
              <a:off x="3840" y="1872"/>
              <a:ext cx="1104" cy="105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8" name="Line 207"/>
            <p:cNvSpPr>
              <a:spLocks noChangeShapeType="1"/>
            </p:cNvSpPr>
            <p:nvPr/>
          </p:nvSpPr>
          <p:spPr bwMode="auto">
            <a:xfrm>
              <a:off x="3936" y="1872"/>
              <a:ext cx="1008" cy="96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9" name="Line 208"/>
            <p:cNvSpPr>
              <a:spLocks noChangeShapeType="1"/>
            </p:cNvSpPr>
            <p:nvPr/>
          </p:nvSpPr>
          <p:spPr bwMode="auto">
            <a:xfrm flipH="1">
              <a:off x="3840" y="1872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0" name="Line 209"/>
            <p:cNvSpPr>
              <a:spLocks noChangeShapeType="1"/>
            </p:cNvSpPr>
            <p:nvPr/>
          </p:nvSpPr>
          <p:spPr bwMode="auto">
            <a:xfrm flipH="1">
              <a:off x="3840" y="2928"/>
              <a:ext cx="110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1" name="Line 210"/>
            <p:cNvSpPr>
              <a:spLocks noChangeShapeType="1"/>
            </p:cNvSpPr>
            <p:nvPr/>
          </p:nvSpPr>
          <p:spPr bwMode="auto">
            <a:xfrm rot="16200000" flipH="1">
              <a:off x="3312" y="2400"/>
              <a:ext cx="105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2" name="Line 211"/>
            <p:cNvSpPr>
              <a:spLocks noChangeShapeType="1"/>
            </p:cNvSpPr>
            <p:nvPr/>
          </p:nvSpPr>
          <p:spPr bwMode="auto">
            <a:xfrm rot="16200000" flipH="1">
              <a:off x="4896" y="2880"/>
              <a:ext cx="96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6" name="Group 212"/>
          <p:cNvGrpSpPr>
            <a:grpSpLocks noChangeAspect="1"/>
          </p:cNvGrpSpPr>
          <p:nvPr/>
        </p:nvGrpSpPr>
        <p:grpSpPr bwMode="auto">
          <a:xfrm>
            <a:off x="3238500" y="3276600"/>
            <a:ext cx="1711325" cy="2185988"/>
            <a:chOff x="1872" y="2256"/>
            <a:chExt cx="940" cy="1201"/>
          </a:xfrm>
        </p:grpSpPr>
        <p:sp>
          <p:nvSpPr>
            <p:cNvPr id="10384" name="Text Box 213"/>
            <p:cNvSpPr txBox="1">
              <a:spLocks noChangeAspect="1" noChangeArrowheads="1"/>
            </p:cNvSpPr>
            <p:nvPr/>
          </p:nvSpPr>
          <p:spPr bwMode="auto">
            <a:xfrm>
              <a:off x="2619" y="2904"/>
              <a:ext cx="193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10385" name="Text Box 214"/>
            <p:cNvSpPr txBox="1">
              <a:spLocks noChangeAspect="1" noChangeArrowheads="1"/>
            </p:cNvSpPr>
            <p:nvPr/>
          </p:nvSpPr>
          <p:spPr bwMode="auto">
            <a:xfrm>
              <a:off x="1878" y="2310"/>
              <a:ext cx="14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386" name="Text Box 215"/>
            <p:cNvSpPr txBox="1">
              <a:spLocks noChangeAspect="1" noChangeArrowheads="1"/>
            </p:cNvSpPr>
            <p:nvPr/>
          </p:nvSpPr>
          <p:spPr bwMode="auto">
            <a:xfrm>
              <a:off x="2241" y="225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0387" name="Line 216"/>
            <p:cNvSpPr>
              <a:spLocks noChangeAspect="1" noChangeShapeType="1"/>
            </p:cNvSpPr>
            <p:nvPr/>
          </p:nvSpPr>
          <p:spPr bwMode="auto">
            <a:xfrm rot="-5400000">
              <a:off x="2185" y="2870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8" name="Line 217"/>
            <p:cNvSpPr>
              <a:spLocks noChangeAspect="1" noChangeShapeType="1"/>
            </p:cNvSpPr>
            <p:nvPr/>
          </p:nvSpPr>
          <p:spPr bwMode="auto">
            <a:xfrm rot="-5400000">
              <a:off x="2182" y="2297"/>
              <a:ext cx="291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9" name="Line 218"/>
            <p:cNvSpPr>
              <a:spLocks noChangeAspect="1" noChangeShapeType="1"/>
            </p:cNvSpPr>
            <p:nvPr/>
          </p:nvSpPr>
          <p:spPr bwMode="auto">
            <a:xfrm rot="-5400000">
              <a:off x="2046" y="2427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0" name="Line 219"/>
            <p:cNvSpPr>
              <a:spLocks noChangeAspect="1" noChangeShapeType="1"/>
            </p:cNvSpPr>
            <p:nvPr/>
          </p:nvSpPr>
          <p:spPr bwMode="auto">
            <a:xfrm rot="-5400000">
              <a:off x="2334" y="3006"/>
              <a:ext cx="288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1" name="Oval 220"/>
            <p:cNvSpPr>
              <a:spLocks noChangeAspect="1" noChangeArrowheads="1"/>
            </p:cNvSpPr>
            <p:nvPr/>
          </p:nvSpPr>
          <p:spPr bwMode="auto">
            <a:xfrm>
              <a:off x="1995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2" name="Oval 221"/>
            <p:cNvSpPr>
              <a:spLocks noChangeAspect="1" noChangeArrowheads="1"/>
            </p:cNvSpPr>
            <p:nvPr/>
          </p:nvSpPr>
          <p:spPr bwMode="auto">
            <a:xfrm>
              <a:off x="2283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3" name="Oval 222"/>
            <p:cNvSpPr>
              <a:spLocks noChangeAspect="1" noChangeArrowheads="1"/>
            </p:cNvSpPr>
            <p:nvPr/>
          </p:nvSpPr>
          <p:spPr bwMode="auto">
            <a:xfrm>
              <a:off x="2571" y="3258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4" name="Oval 223"/>
            <p:cNvSpPr>
              <a:spLocks noChangeAspect="1" noChangeArrowheads="1"/>
            </p:cNvSpPr>
            <p:nvPr/>
          </p:nvSpPr>
          <p:spPr bwMode="auto">
            <a:xfrm>
              <a:off x="1995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5" name="Oval 224"/>
            <p:cNvSpPr>
              <a:spLocks noChangeAspect="1" noChangeArrowheads="1"/>
            </p:cNvSpPr>
            <p:nvPr/>
          </p:nvSpPr>
          <p:spPr bwMode="auto">
            <a:xfrm>
              <a:off x="2283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6" name="Oval 225"/>
            <p:cNvSpPr>
              <a:spLocks noChangeAspect="1" noChangeArrowheads="1"/>
            </p:cNvSpPr>
            <p:nvPr/>
          </p:nvSpPr>
          <p:spPr bwMode="auto">
            <a:xfrm>
              <a:off x="2571" y="2394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7" name="Oval 226"/>
            <p:cNvSpPr>
              <a:spLocks noChangeAspect="1" noChangeArrowheads="1"/>
            </p:cNvSpPr>
            <p:nvPr/>
          </p:nvSpPr>
          <p:spPr bwMode="auto">
            <a:xfrm>
              <a:off x="1995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8" name="Oval 227"/>
            <p:cNvSpPr>
              <a:spLocks noChangeAspect="1" noChangeArrowheads="1"/>
            </p:cNvSpPr>
            <p:nvPr/>
          </p:nvSpPr>
          <p:spPr bwMode="auto">
            <a:xfrm>
              <a:off x="2571" y="2682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9" name="Oval 228"/>
            <p:cNvSpPr>
              <a:spLocks noChangeAspect="1" noChangeArrowheads="1"/>
            </p:cNvSpPr>
            <p:nvPr/>
          </p:nvSpPr>
          <p:spPr bwMode="auto">
            <a:xfrm>
              <a:off x="2283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0" name="Oval 229"/>
            <p:cNvSpPr>
              <a:spLocks noChangeAspect="1" noChangeArrowheads="1"/>
            </p:cNvSpPr>
            <p:nvPr/>
          </p:nvSpPr>
          <p:spPr bwMode="auto">
            <a:xfrm>
              <a:off x="2571" y="2970"/>
              <a:ext cx="86" cy="8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1" name="Line 230"/>
            <p:cNvSpPr>
              <a:spLocks noChangeAspect="1" noChangeShapeType="1"/>
            </p:cNvSpPr>
            <p:nvPr/>
          </p:nvSpPr>
          <p:spPr bwMode="auto">
            <a:xfrm>
              <a:off x="2043" y="330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2" name="Line 231"/>
            <p:cNvSpPr>
              <a:spLocks noChangeAspect="1" noChangeShapeType="1"/>
            </p:cNvSpPr>
            <p:nvPr/>
          </p:nvSpPr>
          <p:spPr bwMode="auto">
            <a:xfrm>
              <a:off x="2043" y="244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3" name="Line 232"/>
            <p:cNvSpPr>
              <a:spLocks noChangeAspect="1" noChangeShapeType="1"/>
            </p:cNvSpPr>
            <p:nvPr/>
          </p:nvSpPr>
          <p:spPr bwMode="auto">
            <a:xfrm>
              <a:off x="2043" y="273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4" name="Line 233"/>
            <p:cNvSpPr>
              <a:spLocks noChangeAspect="1" noChangeShapeType="1"/>
            </p:cNvSpPr>
            <p:nvPr/>
          </p:nvSpPr>
          <p:spPr bwMode="auto">
            <a:xfrm>
              <a:off x="2331" y="301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5" name="Line 234"/>
            <p:cNvSpPr>
              <a:spLocks noChangeAspect="1" noChangeShapeType="1"/>
            </p:cNvSpPr>
            <p:nvPr/>
          </p:nvSpPr>
          <p:spPr bwMode="auto">
            <a:xfrm rot="-5400000">
              <a:off x="2475" y="316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6" name="Line 235"/>
            <p:cNvSpPr>
              <a:spLocks noChangeAspect="1" noChangeShapeType="1"/>
            </p:cNvSpPr>
            <p:nvPr/>
          </p:nvSpPr>
          <p:spPr bwMode="auto">
            <a:xfrm rot="-5400000">
              <a:off x="2475" y="258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Line 236"/>
            <p:cNvSpPr>
              <a:spLocks noChangeAspect="1" noChangeShapeType="1"/>
            </p:cNvSpPr>
            <p:nvPr/>
          </p:nvSpPr>
          <p:spPr bwMode="auto">
            <a:xfrm rot="-5400000">
              <a:off x="1611" y="2874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8" name="Line 237"/>
            <p:cNvSpPr>
              <a:spLocks noChangeAspect="1" noChangeShapeType="1"/>
            </p:cNvSpPr>
            <p:nvPr/>
          </p:nvSpPr>
          <p:spPr bwMode="auto">
            <a:xfrm rot="-5400000">
              <a:off x="2043" y="3018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9" name="Line 238"/>
            <p:cNvSpPr>
              <a:spLocks noChangeAspect="1" noChangeShapeType="1"/>
            </p:cNvSpPr>
            <p:nvPr/>
          </p:nvSpPr>
          <p:spPr bwMode="auto">
            <a:xfrm rot="5400000" flipV="1">
              <a:off x="2187" y="2586"/>
              <a:ext cx="288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0" name="Text Box 239"/>
            <p:cNvSpPr txBox="1">
              <a:spLocks noChangeAspect="1" noChangeArrowheads="1"/>
            </p:cNvSpPr>
            <p:nvPr/>
          </p:nvSpPr>
          <p:spPr bwMode="auto">
            <a:xfrm>
              <a:off x="262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411" name="Text Box 240"/>
            <p:cNvSpPr txBox="1">
              <a:spLocks noChangeAspect="1" noChangeArrowheads="1"/>
            </p:cNvSpPr>
            <p:nvPr/>
          </p:nvSpPr>
          <p:spPr bwMode="auto">
            <a:xfrm>
              <a:off x="2172" y="2865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412" name="Text Box 241"/>
            <p:cNvSpPr txBox="1">
              <a:spLocks noChangeAspect="1" noChangeArrowheads="1"/>
            </p:cNvSpPr>
            <p:nvPr/>
          </p:nvSpPr>
          <p:spPr bwMode="auto">
            <a:xfrm>
              <a:off x="2235" y="3306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413" name="Text Box 242"/>
            <p:cNvSpPr txBox="1">
              <a:spLocks noChangeAspect="1" noChangeArrowheads="1"/>
            </p:cNvSpPr>
            <p:nvPr/>
          </p:nvSpPr>
          <p:spPr bwMode="auto">
            <a:xfrm>
              <a:off x="2616" y="2631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414" name="Text Box 243"/>
            <p:cNvSpPr txBox="1">
              <a:spLocks noChangeAspect="1" noChangeArrowheads="1"/>
            </p:cNvSpPr>
            <p:nvPr/>
          </p:nvSpPr>
          <p:spPr bwMode="auto">
            <a:xfrm>
              <a:off x="2619" y="2298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415" name="Text Box 244"/>
            <p:cNvSpPr txBox="1">
              <a:spLocks noChangeAspect="1" noChangeArrowheads="1"/>
            </p:cNvSpPr>
            <p:nvPr/>
          </p:nvSpPr>
          <p:spPr bwMode="auto">
            <a:xfrm>
              <a:off x="1872" y="2634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0416" name="Text Box 245"/>
            <p:cNvSpPr txBox="1">
              <a:spLocks noChangeAspect="1" noChangeArrowheads="1"/>
            </p:cNvSpPr>
            <p:nvPr/>
          </p:nvSpPr>
          <p:spPr bwMode="auto">
            <a:xfrm>
              <a:off x="1872" y="3243"/>
              <a:ext cx="14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9</a:t>
              </a:r>
            </a:p>
          </p:txBody>
        </p:sp>
      </p:grpSp>
      <p:grpSp>
        <p:nvGrpSpPr>
          <p:cNvPr id="10347" name="Group 246"/>
          <p:cNvGrpSpPr>
            <a:grpSpLocks/>
          </p:cNvGrpSpPr>
          <p:nvPr/>
        </p:nvGrpSpPr>
        <p:grpSpPr bwMode="auto">
          <a:xfrm>
            <a:off x="571500" y="3276600"/>
            <a:ext cx="1711325" cy="2185988"/>
            <a:chOff x="1008" y="2064"/>
            <a:chExt cx="1078" cy="1377"/>
          </a:xfrm>
        </p:grpSpPr>
        <p:sp>
          <p:nvSpPr>
            <p:cNvPr id="10355" name="Text Box 247"/>
            <p:cNvSpPr txBox="1">
              <a:spLocks noChangeAspect="1" noChangeArrowheads="1"/>
            </p:cNvSpPr>
            <p:nvPr/>
          </p:nvSpPr>
          <p:spPr bwMode="auto">
            <a:xfrm>
              <a:off x="1865" y="2807"/>
              <a:ext cx="22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10356" name="Text Box 248"/>
            <p:cNvSpPr txBox="1">
              <a:spLocks noChangeAspect="1" noChangeArrowheads="1"/>
            </p:cNvSpPr>
            <p:nvPr/>
          </p:nvSpPr>
          <p:spPr bwMode="auto">
            <a:xfrm>
              <a:off x="1015" y="2126"/>
              <a:ext cx="17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10357" name="Text Box 249"/>
            <p:cNvSpPr txBox="1">
              <a:spLocks noChangeAspect="1" noChangeArrowheads="1"/>
            </p:cNvSpPr>
            <p:nvPr/>
          </p:nvSpPr>
          <p:spPr bwMode="auto">
            <a:xfrm>
              <a:off x="1431" y="206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0358" name="Oval 250"/>
            <p:cNvSpPr>
              <a:spLocks noChangeAspect="1" noChangeArrowheads="1"/>
            </p:cNvSpPr>
            <p:nvPr/>
          </p:nvSpPr>
          <p:spPr bwMode="auto">
            <a:xfrm>
              <a:off x="114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9" name="Oval 251"/>
            <p:cNvSpPr>
              <a:spLocks noChangeAspect="1" noChangeArrowheads="1"/>
            </p:cNvSpPr>
            <p:nvPr/>
          </p:nvSpPr>
          <p:spPr bwMode="auto">
            <a:xfrm>
              <a:off x="1479" y="321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0" name="Oval 252"/>
            <p:cNvSpPr>
              <a:spLocks noChangeAspect="1" noChangeArrowheads="1"/>
            </p:cNvSpPr>
            <p:nvPr/>
          </p:nvSpPr>
          <p:spPr bwMode="auto">
            <a:xfrm>
              <a:off x="1810" y="321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1" name="Oval 253"/>
            <p:cNvSpPr>
              <a:spLocks noChangeAspect="1" noChangeArrowheads="1"/>
            </p:cNvSpPr>
            <p:nvPr/>
          </p:nvSpPr>
          <p:spPr bwMode="auto">
            <a:xfrm>
              <a:off x="114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2" name="Oval 254"/>
            <p:cNvSpPr>
              <a:spLocks noChangeAspect="1" noChangeArrowheads="1"/>
            </p:cNvSpPr>
            <p:nvPr/>
          </p:nvSpPr>
          <p:spPr bwMode="auto">
            <a:xfrm>
              <a:off x="1479" y="222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3" name="Oval 255"/>
            <p:cNvSpPr>
              <a:spLocks noChangeAspect="1" noChangeArrowheads="1"/>
            </p:cNvSpPr>
            <p:nvPr/>
          </p:nvSpPr>
          <p:spPr bwMode="auto">
            <a:xfrm>
              <a:off x="1810" y="222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4" name="Oval 256"/>
            <p:cNvSpPr>
              <a:spLocks noChangeAspect="1" noChangeArrowheads="1"/>
            </p:cNvSpPr>
            <p:nvPr/>
          </p:nvSpPr>
          <p:spPr bwMode="auto">
            <a:xfrm>
              <a:off x="1149" y="2552"/>
              <a:ext cx="99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5" name="Oval 257"/>
            <p:cNvSpPr>
              <a:spLocks noChangeAspect="1" noChangeArrowheads="1"/>
            </p:cNvSpPr>
            <p:nvPr/>
          </p:nvSpPr>
          <p:spPr bwMode="auto">
            <a:xfrm>
              <a:off x="1810" y="2552"/>
              <a:ext cx="98" cy="9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6" name="Oval 258"/>
            <p:cNvSpPr>
              <a:spLocks noChangeAspect="1" noChangeArrowheads="1"/>
            </p:cNvSpPr>
            <p:nvPr/>
          </p:nvSpPr>
          <p:spPr bwMode="auto">
            <a:xfrm>
              <a:off x="1479" y="2883"/>
              <a:ext cx="99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7" name="Oval 259"/>
            <p:cNvSpPr>
              <a:spLocks noChangeAspect="1" noChangeArrowheads="1"/>
            </p:cNvSpPr>
            <p:nvPr/>
          </p:nvSpPr>
          <p:spPr bwMode="auto">
            <a:xfrm>
              <a:off x="1810" y="2883"/>
              <a:ext cx="98" cy="9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8" name="Line 260"/>
            <p:cNvSpPr>
              <a:spLocks noChangeAspect="1" noChangeShapeType="1"/>
            </p:cNvSpPr>
            <p:nvPr/>
          </p:nvSpPr>
          <p:spPr bwMode="auto">
            <a:xfrm>
              <a:off x="1204" y="3268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9" name="Line 261"/>
            <p:cNvSpPr>
              <a:spLocks noChangeAspect="1" noChangeShapeType="1"/>
            </p:cNvSpPr>
            <p:nvPr/>
          </p:nvSpPr>
          <p:spPr bwMode="auto">
            <a:xfrm>
              <a:off x="1204" y="227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0" name="Line 262"/>
            <p:cNvSpPr>
              <a:spLocks noChangeAspect="1" noChangeShapeType="1"/>
            </p:cNvSpPr>
            <p:nvPr/>
          </p:nvSpPr>
          <p:spPr bwMode="auto">
            <a:xfrm>
              <a:off x="1204" y="2607"/>
              <a:ext cx="6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1" name="Line 263"/>
            <p:cNvSpPr>
              <a:spLocks noChangeAspect="1" noChangeShapeType="1"/>
            </p:cNvSpPr>
            <p:nvPr/>
          </p:nvSpPr>
          <p:spPr bwMode="auto">
            <a:xfrm>
              <a:off x="1534" y="2938"/>
              <a:ext cx="33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2" name="Line 264"/>
            <p:cNvSpPr>
              <a:spLocks noChangeAspect="1" noChangeShapeType="1"/>
            </p:cNvSpPr>
            <p:nvPr/>
          </p:nvSpPr>
          <p:spPr bwMode="auto">
            <a:xfrm rot="-5400000">
              <a:off x="1700" y="3103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3" name="Line 265"/>
            <p:cNvSpPr>
              <a:spLocks noChangeAspect="1" noChangeShapeType="1"/>
            </p:cNvSpPr>
            <p:nvPr/>
          </p:nvSpPr>
          <p:spPr bwMode="auto">
            <a:xfrm rot="-5400000">
              <a:off x="1700" y="2442"/>
              <a:ext cx="3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Line 266"/>
            <p:cNvSpPr>
              <a:spLocks noChangeAspect="1" noChangeShapeType="1"/>
            </p:cNvSpPr>
            <p:nvPr/>
          </p:nvSpPr>
          <p:spPr bwMode="auto">
            <a:xfrm rot="-5400000">
              <a:off x="708" y="2773"/>
              <a:ext cx="9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5" name="Line 267"/>
            <p:cNvSpPr>
              <a:spLocks noChangeAspect="1" noChangeShapeType="1"/>
            </p:cNvSpPr>
            <p:nvPr/>
          </p:nvSpPr>
          <p:spPr bwMode="auto">
            <a:xfrm rot="-5400000">
              <a:off x="1204" y="2938"/>
              <a:ext cx="330" cy="3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6" name="Line 268"/>
            <p:cNvSpPr>
              <a:spLocks noChangeAspect="1" noChangeShapeType="1"/>
            </p:cNvSpPr>
            <p:nvPr/>
          </p:nvSpPr>
          <p:spPr bwMode="auto">
            <a:xfrm rot="5400000" flipV="1">
              <a:off x="1369" y="2442"/>
              <a:ext cx="331" cy="6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Text Box 269"/>
            <p:cNvSpPr txBox="1">
              <a:spLocks noChangeAspect="1" noChangeArrowheads="1"/>
            </p:cNvSpPr>
            <p:nvPr/>
          </p:nvSpPr>
          <p:spPr bwMode="auto">
            <a:xfrm>
              <a:off x="186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378" name="Text Box 270"/>
            <p:cNvSpPr txBox="1">
              <a:spLocks noChangeAspect="1" noChangeArrowheads="1"/>
            </p:cNvSpPr>
            <p:nvPr/>
          </p:nvSpPr>
          <p:spPr bwMode="auto">
            <a:xfrm>
              <a:off x="1352" y="2762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10379" name="Text Box 271"/>
            <p:cNvSpPr txBox="1">
              <a:spLocks noChangeAspect="1" noChangeArrowheads="1"/>
            </p:cNvSpPr>
            <p:nvPr/>
          </p:nvSpPr>
          <p:spPr bwMode="auto">
            <a:xfrm>
              <a:off x="1424" y="3268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0380" name="Text Box 272"/>
            <p:cNvSpPr txBox="1">
              <a:spLocks noChangeAspect="1" noChangeArrowheads="1"/>
            </p:cNvSpPr>
            <p:nvPr/>
          </p:nvSpPr>
          <p:spPr bwMode="auto">
            <a:xfrm>
              <a:off x="1861" y="2494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10381" name="Text Box 273"/>
            <p:cNvSpPr txBox="1">
              <a:spLocks noChangeAspect="1" noChangeArrowheads="1"/>
            </p:cNvSpPr>
            <p:nvPr/>
          </p:nvSpPr>
          <p:spPr bwMode="auto">
            <a:xfrm>
              <a:off x="1865" y="2112"/>
              <a:ext cx="1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0382" name="Text Box 274"/>
            <p:cNvSpPr txBox="1">
              <a:spLocks noChangeAspect="1" noChangeArrowheads="1"/>
            </p:cNvSpPr>
            <p:nvPr/>
          </p:nvSpPr>
          <p:spPr bwMode="auto">
            <a:xfrm>
              <a:off x="1008" y="2497"/>
              <a:ext cx="16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0383" name="Text Box 275"/>
            <p:cNvSpPr txBox="1">
              <a:spLocks noChangeAspect="1" noChangeArrowheads="1"/>
            </p:cNvSpPr>
            <p:nvPr/>
          </p:nvSpPr>
          <p:spPr bwMode="auto">
            <a:xfrm>
              <a:off x="1008" y="3196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1200" b="1">
                  <a:solidFill>
                    <a:srgbClr val="FF0000"/>
                  </a:solidFill>
                  <a:latin typeface="Arial" charset="0"/>
                </a:rPr>
                <a:t>9</a:t>
              </a:r>
            </a:p>
          </p:txBody>
        </p:sp>
      </p:grpSp>
      <p:sp>
        <p:nvSpPr>
          <p:cNvPr id="10348" name="Line 276"/>
          <p:cNvSpPr>
            <a:spLocks noChangeShapeType="1"/>
          </p:cNvSpPr>
          <p:nvPr/>
        </p:nvSpPr>
        <p:spPr bwMode="auto">
          <a:xfrm>
            <a:off x="2514600" y="2057400"/>
            <a:ext cx="457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93" name="Text Box 277"/>
          <p:cNvSpPr txBox="1">
            <a:spLocks noChangeArrowheads="1"/>
          </p:cNvSpPr>
          <p:nvPr/>
        </p:nvSpPr>
        <p:spPr bwMode="auto">
          <a:xfrm>
            <a:off x="974725" y="5605463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G(A)</a:t>
            </a:r>
          </a:p>
        </p:txBody>
      </p:sp>
      <p:sp>
        <p:nvSpPr>
          <p:cNvPr id="163094" name="Text Box 278"/>
          <p:cNvSpPr txBox="1">
            <a:spLocks noChangeArrowheads="1"/>
          </p:cNvSpPr>
          <p:nvPr/>
        </p:nvSpPr>
        <p:spPr bwMode="auto">
          <a:xfrm>
            <a:off x="3505200" y="5562600"/>
            <a:ext cx="1166813" cy="769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G</a:t>
            </a:r>
            <a:r>
              <a:rPr lang="en-US" sz="2400" b="1" baseline="30000" dirty="0">
                <a:solidFill>
                  <a:srgbClr val="FF0000"/>
                </a:solidFill>
                <a:latin typeface="+mn-lt"/>
                <a:ea typeface="+mn-ea"/>
              </a:rPr>
              <a:t>+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(A)</a:t>
            </a:r>
            <a:b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</a:b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[</a:t>
            </a:r>
            <a:r>
              <a:rPr lang="en-US" sz="2000" dirty="0" err="1">
                <a:solidFill>
                  <a:srgbClr val="FF0000"/>
                </a:solidFill>
                <a:latin typeface="+mn-lt"/>
                <a:ea typeface="+mn-ea"/>
              </a:rPr>
              <a:t>chordal</a:t>
            </a: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]</a:t>
            </a:r>
          </a:p>
        </p:txBody>
      </p:sp>
      <p:sp>
        <p:nvSpPr>
          <p:cNvPr id="163095" name="Text Box 279"/>
          <p:cNvSpPr txBox="1">
            <a:spLocks noChangeArrowheads="1"/>
          </p:cNvSpPr>
          <p:nvPr/>
        </p:nvSpPr>
        <p:spPr bwMode="auto">
          <a:xfrm>
            <a:off x="5189538" y="3644900"/>
            <a:ext cx="3917950" cy="1420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Symmetric Gaussian elimination:</a:t>
            </a:r>
          </a:p>
          <a:p>
            <a:pPr>
              <a:lnSpc>
                <a:spcPct val="110000"/>
              </a:lnSpc>
            </a:pPr>
            <a:r>
              <a:rPr lang="en-US" sz="2000">
                <a:latin typeface="Arial" charset="0"/>
              </a:rPr>
              <a:t>for j = 1 to n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add edges between j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    higher-numbered neighbors</a:t>
            </a:r>
          </a:p>
        </p:txBody>
      </p:sp>
      <p:sp>
        <p:nvSpPr>
          <p:cNvPr id="163096" name="Text Box 280"/>
          <p:cNvSpPr txBox="1">
            <a:spLocks noChangeArrowheads="1"/>
          </p:cNvSpPr>
          <p:nvPr/>
        </p:nvSpPr>
        <p:spPr bwMode="auto">
          <a:xfrm>
            <a:off x="5157788" y="1841500"/>
            <a:ext cx="3913187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0000"/>
                </a:solidFill>
                <a:latin typeface="+mn-lt"/>
                <a:ea typeface="+mn-ea"/>
              </a:rPr>
              <a:t>Fill</a:t>
            </a:r>
            <a:r>
              <a:rPr lang="en-US" sz="2400" b="1" dirty="0">
                <a:solidFill>
                  <a:srgbClr val="FF0000"/>
                </a:solidFill>
                <a:latin typeface="+mn-lt"/>
                <a:ea typeface="+mn-ea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sz="2400" dirty="0">
                <a:latin typeface="+mn-lt"/>
                <a:ea typeface="+mn-ea"/>
              </a:rPr>
              <a:t>new </a:t>
            </a:r>
            <a:r>
              <a:rPr lang="en-US" sz="2400" dirty="0" err="1">
                <a:latin typeface="+mn-lt"/>
                <a:ea typeface="+mn-ea"/>
              </a:rPr>
              <a:t>nonzeros</a:t>
            </a:r>
            <a:r>
              <a:rPr lang="en-US" sz="2400" dirty="0">
                <a:latin typeface="+mn-lt"/>
                <a:ea typeface="+mn-ea"/>
              </a:rPr>
              <a:t> in factor</a:t>
            </a:r>
            <a:endParaRPr lang="en-US" sz="2400" baseline="30000" dirty="0">
              <a:latin typeface="+mn-lt"/>
              <a:ea typeface="+mn-ea"/>
            </a:endParaRPr>
          </a:p>
        </p:txBody>
      </p:sp>
      <p:sp>
        <p:nvSpPr>
          <p:cNvPr id="10353" name="Line 281"/>
          <p:cNvSpPr>
            <a:spLocks noChangeShapeType="1"/>
          </p:cNvSpPr>
          <p:nvPr/>
        </p:nvSpPr>
        <p:spPr bwMode="auto">
          <a:xfrm flipH="1">
            <a:off x="550863" y="2952750"/>
            <a:ext cx="1752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4" name="Line 282"/>
          <p:cNvSpPr>
            <a:spLocks noChangeShapeType="1"/>
          </p:cNvSpPr>
          <p:nvPr/>
        </p:nvSpPr>
        <p:spPr bwMode="auto">
          <a:xfrm rot="16200000" flipH="1">
            <a:off x="1468438" y="2108200"/>
            <a:ext cx="1676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11706</TotalTime>
  <Words>2070</Words>
  <Application>Microsoft Macintosh PowerPoint</Application>
  <PresentationFormat>On-screen Show (4:3)</PresentationFormat>
  <Paragraphs>476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Default Design</vt:lpstr>
      <vt:lpstr>Document</vt:lpstr>
      <vt:lpstr>CS 240A:  Solving Ax = b in parallel</vt:lpstr>
      <vt:lpstr>Matrix and Graph</vt:lpstr>
      <vt:lpstr>Compressed Sparse Matrix Storage</vt:lpstr>
      <vt:lpstr>The Landscape of Ax=b Solvers</vt:lpstr>
      <vt:lpstr>CS 240A:  Solving Ax = b in parallel</vt:lpstr>
      <vt:lpstr>Gaussian elimination to solve  Ax = b</vt:lpstr>
      <vt:lpstr>Sparse Column Cholesky Factorization</vt:lpstr>
      <vt:lpstr>Irregular mesh: NASA Airfoil in 2D</vt:lpstr>
      <vt:lpstr>Graphs and Sparse Matrices:  Cholesky factorization</vt:lpstr>
      <vt:lpstr>Permutations of the 2-D model problem</vt:lpstr>
      <vt:lpstr>Nested dissection ordering</vt:lpstr>
      <vt:lpstr>Separators in theory</vt:lpstr>
      <vt:lpstr>Separators in practice</vt:lpstr>
      <vt:lpstr>Complexity of direct methods</vt:lpstr>
      <vt:lpstr>CS 240A:  Solving Ax = b in parallel</vt:lpstr>
      <vt:lpstr>The Landscape of Ax=b Solvers</vt:lpstr>
      <vt:lpstr>Conjugate gradient iteration</vt:lpstr>
      <vt:lpstr>Sparse matrix data structure (stored by rows)</vt:lpstr>
      <vt:lpstr>Distributed row sparse matrix data structure</vt:lpstr>
      <vt:lpstr>PowerPoint Presentation</vt:lpstr>
      <vt:lpstr>Sparse Matrix-Vector Multiplication</vt:lpstr>
      <vt:lpstr>CS 240A:  Solving Ax = b in parallel</vt:lpstr>
      <vt:lpstr>Conjugate gradient:  Convergence</vt:lpstr>
      <vt:lpstr>Preconditioners</vt:lpstr>
      <vt:lpstr>Preconditioned conjugate gradient iteration</vt:lpstr>
      <vt:lpstr>Choosing a good preconditioner</vt:lpstr>
      <vt:lpstr>Incomplete Cholesky factorization  (IC, ILU)</vt:lpstr>
      <vt:lpstr>Incomplete Cholesky and ILU:   Variants</vt:lpstr>
      <vt:lpstr>Incomplete Cholesky and ILU:   Issues</vt:lpstr>
      <vt:lpstr>Coloring for parallel nonsymmetric preconditioning    [Aggarwal, Gibou, G]</vt:lpstr>
      <vt:lpstr>Sparse approximate inverses</vt:lpstr>
      <vt:lpstr>Other Krylov subspace methods</vt:lpstr>
      <vt:lpstr>Multigrid</vt:lpstr>
      <vt:lpstr>Complexity of linear solvers</vt:lpstr>
      <vt:lpstr>Complexity of direct methods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679</cp:revision>
  <cp:lastPrinted>1999-10-20T00:13:40Z</cp:lastPrinted>
  <dcterms:created xsi:type="dcterms:W3CDTF">1998-10-05T22:15:03Z</dcterms:created>
  <dcterms:modified xsi:type="dcterms:W3CDTF">2012-04-26T15:27:31Z</dcterms:modified>
</cp:coreProperties>
</file>