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5" r:id="rId1"/>
  </p:sldMasterIdLst>
  <p:notesMasterIdLst>
    <p:notesMasterId r:id="rId61"/>
  </p:notesMasterIdLst>
  <p:handoutMasterIdLst>
    <p:handoutMasterId r:id="rId62"/>
  </p:handoutMasterIdLst>
  <p:sldIdLst>
    <p:sldId id="874" r:id="rId2"/>
    <p:sldId id="1081" r:id="rId3"/>
    <p:sldId id="1135" r:id="rId4"/>
    <p:sldId id="1069" r:id="rId5"/>
    <p:sldId id="1083" r:id="rId6"/>
    <p:sldId id="1085" r:id="rId7"/>
    <p:sldId id="884" r:id="rId8"/>
    <p:sldId id="1097" r:id="rId9"/>
    <p:sldId id="1098" r:id="rId10"/>
    <p:sldId id="1089" r:id="rId11"/>
    <p:sldId id="1094" r:id="rId12"/>
    <p:sldId id="1120" r:id="rId13"/>
    <p:sldId id="1099" r:id="rId14"/>
    <p:sldId id="1136" r:id="rId15"/>
    <p:sldId id="1091" r:id="rId16"/>
    <p:sldId id="1101" r:id="rId17"/>
    <p:sldId id="1114" r:id="rId18"/>
    <p:sldId id="1115" r:id="rId19"/>
    <p:sldId id="1116" r:id="rId20"/>
    <p:sldId id="1082" r:id="rId21"/>
    <p:sldId id="1137" r:id="rId22"/>
    <p:sldId id="1095" r:id="rId23"/>
    <p:sldId id="1096" r:id="rId24"/>
    <p:sldId id="1104" r:id="rId25"/>
    <p:sldId id="1121" r:id="rId26"/>
    <p:sldId id="1107" r:id="rId27"/>
    <p:sldId id="1106" r:id="rId28"/>
    <p:sldId id="1132" r:id="rId29"/>
    <p:sldId id="882" r:id="rId30"/>
    <p:sldId id="883" r:id="rId31"/>
    <p:sldId id="1117" r:id="rId32"/>
    <p:sldId id="1108" r:id="rId33"/>
    <p:sldId id="1110" r:id="rId34"/>
    <p:sldId id="1111" r:id="rId35"/>
    <p:sldId id="1119" r:id="rId36"/>
    <p:sldId id="1138" r:id="rId37"/>
    <p:sldId id="1118" r:id="rId38"/>
    <p:sldId id="1001" r:id="rId39"/>
    <p:sldId id="1133" r:id="rId40"/>
    <p:sldId id="909" r:id="rId41"/>
    <p:sldId id="910" r:id="rId42"/>
    <p:sldId id="914" r:id="rId43"/>
    <p:sldId id="1122" r:id="rId44"/>
    <p:sldId id="1123" r:id="rId45"/>
    <p:sldId id="1126" r:id="rId46"/>
    <p:sldId id="1124" r:id="rId47"/>
    <p:sldId id="1139" r:id="rId48"/>
    <p:sldId id="1125" r:id="rId49"/>
    <p:sldId id="1090" r:id="rId50"/>
    <p:sldId id="1127" r:id="rId51"/>
    <p:sldId id="1128" r:id="rId52"/>
    <p:sldId id="1075" r:id="rId53"/>
    <p:sldId id="1129" r:id="rId54"/>
    <p:sldId id="1144" r:id="rId55"/>
    <p:sldId id="1145" r:id="rId56"/>
    <p:sldId id="1140" r:id="rId57"/>
    <p:sldId id="1142" r:id="rId58"/>
    <p:sldId id="1146" r:id="rId59"/>
    <p:sldId id="1147" r:id="rId60"/>
  </p:sldIdLst>
  <p:sldSz cx="9601200" cy="7315200"/>
  <p:notesSz cx="6934200" cy="9232900"/>
  <p:defaultTextStyle>
    <a:defPPr>
      <a:defRPr lang="en-US"/>
    </a:defPPr>
    <a:lvl1pPr algn="l" rtl="0" eaLnBrk="0" fontAlgn="base" hangingPunct="0">
      <a:lnSpc>
        <a:spcPct val="90000"/>
      </a:lnSpc>
      <a:spcBef>
        <a:spcPct val="20000"/>
      </a:spcBef>
      <a:spcAft>
        <a:spcPct val="0"/>
      </a:spcAft>
      <a:buClr>
        <a:srgbClr val="000066"/>
      </a:buClr>
      <a:buSzPct val="80000"/>
      <a:buFont typeface="Wingdings" pitchFamily="2" charset="2"/>
      <a:defRPr kumimoji="1"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20000"/>
      </a:spcBef>
      <a:spcAft>
        <a:spcPct val="0"/>
      </a:spcAft>
      <a:buClr>
        <a:srgbClr val="000066"/>
      </a:buClr>
      <a:buSzPct val="80000"/>
      <a:buFont typeface="Wingdings" pitchFamily="2" charset="2"/>
      <a:defRPr kumimoji="1"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20000"/>
      </a:spcBef>
      <a:spcAft>
        <a:spcPct val="0"/>
      </a:spcAft>
      <a:buClr>
        <a:srgbClr val="000066"/>
      </a:buClr>
      <a:buSzPct val="80000"/>
      <a:buFont typeface="Wingdings" pitchFamily="2" charset="2"/>
      <a:defRPr kumimoji="1"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20000"/>
      </a:spcBef>
      <a:spcAft>
        <a:spcPct val="0"/>
      </a:spcAft>
      <a:buClr>
        <a:srgbClr val="000066"/>
      </a:buClr>
      <a:buSzPct val="80000"/>
      <a:buFont typeface="Wingdings" pitchFamily="2" charset="2"/>
      <a:defRPr kumimoji="1"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20000"/>
      </a:spcBef>
      <a:spcAft>
        <a:spcPct val="0"/>
      </a:spcAft>
      <a:buClr>
        <a:srgbClr val="000066"/>
      </a:buClr>
      <a:buSzPct val="80000"/>
      <a:buFont typeface="Wingdings" pitchFamily="2" charset="2"/>
      <a:defRPr kumimoji="1"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00CC"/>
    <a:srgbClr val="7030A0"/>
    <a:srgbClr val="3333FF"/>
    <a:srgbClr val="FF0000"/>
    <a:srgbClr val="CC6600"/>
    <a:srgbClr val="FF9999"/>
    <a:srgbClr val="CCFFCC"/>
    <a:srgbClr val="008000"/>
    <a:srgbClr val="3366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83" autoAdjust="0"/>
    <p:restoredTop sz="98122" autoAdjust="0"/>
  </p:normalViewPr>
  <p:slideViewPr>
    <p:cSldViewPr>
      <p:cViewPr varScale="1">
        <p:scale>
          <a:sx n="103" d="100"/>
          <a:sy n="103" d="100"/>
        </p:scale>
        <p:origin x="-888" y="-96"/>
      </p:cViewPr>
      <p:guideLst>
        <p:guide orient="horz" pos="2304"/>
        <p:guide pos="302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3102"/>
    </p:cViewPr>
  </p:sorterViewPr>
  <p:notesViewPr>
    <p:cSldViewPr>
      <p:cViewPr varScale="1">
        <p:scale>
          <a:sx n="82" d="100"/>
          <a:sy n="82" d="100"/>
        </p:scale>
        <p:origin x="-3114" y="-96"/>
      </p:cViewPr>
      <p:guideLst>
        <p:guide orient="horz" pos="2908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928" tIns="0" rIns="18928" bIns="0" numCol="1" anchor="t" anchorCtr="0" compatLnSpc="1">
            <a:prstTxWarp prst="textNoShape">
              <a:avLst/>
            </a:prstTxWarp>
          </a:bodyPr>
          <a:lstStyle>
            <a:lvl1pPr defTabSz="941388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000" i="1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928" tIns="0" rIns="18928" bIns="0" numCol="1" anchor="t" anchorCtr="0" compatLnSpc="1">
            <a:prstTxWarp prst="textNoShape">
              <a:avLst/>
            </a:prstTxWarp>
          </a:bodyPr>
          <a:lstStyle>
            <a:lvl1pPr algn="r" defTabSz="941388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000" i="1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1588" y="8772525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928" tIns="0" rIns="18928" bIns="0" numCol="1" anchor="b" anchorCtr="0" compatLnSpc="1">
            <a:prstTxWarp prst="textNoShape">
              <a:avLst/>
            </a:prstTxWarp>
          </a:bodyPr>
          <a:lstStyle>
            <a:lvl1pPr defTabSz="941388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000" i="1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772525"/>
            <a:ext cx="300513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928" tIns="0" rIns="18928" bIns="0" numCol="1" anchor="b" anchorCtr="0" compatLnSpc="1">
            <a:prstTxWarp prst="textNoShape">
              <a:avLst/>
            </a:prstTxWarp>
          </a:bodyPr>
          <a:lstStyle>
            <a:lvl1pPr algn="r" defTabSz="941388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000" i="1">
                <a:latin typeface="Times New Roman" pitchFamily="18" charset="0"/>
              </a:defRPr>
            </a:lvl1pPr>
          </a:lstStyle>
          <a:p>
            <a:fld id="{3A9A1141-8DAC-4110-A9F5-E050614FCAE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2382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577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846" tIns="45423" rIns="90846" bIns="45423" numCol="1" anchor="t" anchorCtr="0" compatLnSpc="1">
            <a:prstTxWarp prst="textNoShape">
              <a:avLst/>
            </a:prstTxWarp>
          </a:bodyPr>
          <a:lstStyle>
            <a:lvl1pPr defTabSz="90805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3825" y="0"/>
            <a:ext cx="302577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846" tIns="45423" rIns="90846" bIns="45423" numCol="1" anchor="t" anchorCtr="0" compatLnSpc="1">
            <a:prstTxWarp prst="textNoShape">
              <a:avLst/>
            </a:prstTxWarp>
          </a:bodyPr>
          <a:lstStyle>
            <a:lvl1pPr algn="r" defTabSz="90805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6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681038"/>
            <a:ext cx="4578350" cy="3487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6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0" y="4395788"/>
            <a:ext cx="5067300" cy="416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846" tIns="45423" rIns="90846" bIns="454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6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91575"/>
            <a:ext cx="302577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846" tIns="45423" rIns="90846" bIns="45423" numCol="1" anchor="b" anchorCtr="0" compatLnSpc="1">
            <a:prstTxWarp prst="textNoShape">
              <a:avLst/>
            </a:prstTxWarp>
          </a:bodyPr>
          <a:lstStyle>
            <a:lvl1pPr defTabSz="90805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6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3825" y="8791575"/>
            <a:ext cx="302577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846" tIns="45423" rIns="90846" bIns="45423" numCol="1" anchor="b" anchorCtr="0" compatLnSpc="1">
            <a:prstTxWarp prst="textNoShape">
              <a:avLst/>
            </a:prstTxWarp>
          </a:bodyPr>
          <a:lstStyle>
            <a:lvl1pPr algn="r" defTabSz="90805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>
                <a:latin typeface="Times New Roman" pitchFamily="18" charset="0"/>
              </a:defRPr>
            </a:lvl1pPr>
          </a:lstStyle>
          <a:p>
            <a:fld id="{99681EC2-E802-4654-8EE3-5B704E9B423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6242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726315-41E7-43E2-8A27-00021651F712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222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2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81EC2-E802-4654-8EE3-5B704E9B423D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4512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81EC2-E802-4654-8EE3-5B704E9B423D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6130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81EC2-E802-4654-8EE3-5B704E9B423D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6130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81EC2-E802-4654-8EE3-5B704E9B423D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1096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81EC2-E802-4654-8EE3-5B704E9B423D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3106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81EC2-E802-4654-8EE3-5B704E9B423D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7977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81EC2-E802-4654-8EE3-5B704E9B423D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8805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08788">
              <a:defRPr kumimoji="1"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10037" indent="-273091" defTabSz="908788">
              <a:defRPr kumimoji="1"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92365" indent="-218473" defTabSz="908788">
              <a:defRPr kumimoji="1"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29311" indent="-218473" defTabSz="908788">
              <a:defRPr kumimoji="1"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66257" indent="-218473" defTabSz="908788">
              <a:defRPr kumimoji="1"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403203" indent="-218473" algn="ctr" defTabSz="90878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40149" indent="-218473" algn="ctr" defTabSz="90878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77095" indent="-218473" algn="ctr" defTabSz="90878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714041" indent="-218473" algn="ctr" defTabSz="90878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FBF124C-1FA8-4F1C-AC9E-04AE0954DC85}" type="slidenum">
              <a:rPr kumimoji="0" lang="en-US" sz="1100"/>
              <a:pPr/>
              <a:t>17</a:t>
            </a:fld>
            <a:endParaRPr kumimoji="0" lang="en-US" sz="110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81038"/>
            <a:ext cx="4576763" cy="3487737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405" y="4395093"/>
            <a:ext cx="5066721" cy="416915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08788">
              <a:defRPr kumimoji="1"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10037" indent="-273091" defTabSz="908788">
              <a:defRPr kumimoji="1"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92365" indent="-218473" defTabSz="908788">
              <a:defRPr kumimoji="1"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29311" indent="-218473" defTabSz="908788">
              <a:defRPr kumimoji="1"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66257" indent="-218473" defTabSz="908788">
              <a:defRPr kumimoji="1"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403203" indent="-218473" algn="ctr" defTabSz="90878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40149" indent="-218473" algn="ctr" defTabSz="90878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77095" indent="-218473" algn="ctr" defTabSz="90878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714041" indent="-218473" algn="ctr" defTabSz="90878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06DDF47-AC66-4936-8D48-30E66E67E5E2}" type="slidenum">
              <a:rPr kumimoji="0" lang="en-US" sz="1100"/>
              <a:pPr/>
              <a:t>18</a:t>
            </a:fld>
            <a:endParaRPr kumimoji="0" lang="en-US" sz="11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81038"/>
            <a:ext cx="4576763" cy="3487737"/>
          </a:xfrm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405" y="4395093"/>
            <a:ext cx="5066721" cy="416915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08788">
              <a:defRPr kumimoji="1"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10037" indent="-273091" defTabSz="908788">
              <a:defRPr kumimoji="1"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92365" indent="-218473" defTabSz="908788">
              <a:defRPr kumimoji="1"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29311" indent="-218473" defTabSz="908788">
              <a:defRPr kumimoji="1"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66257" indent="-218473" defTabSz="908788">
              <a:defRPr kumimoji="1"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403203" indent="-218473" algn="ctr" defTabSz="90878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40149" indent="-218473" algn="ctr" defTabSz="90878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77095" indent="-218473" algn="ctr" defTabSz="90878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714041" indent="-218473" algn="ctr" defTabSz="90878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FDA6A26-B3A3-412F-8251-1AD57FA52ED9}" type="slidenum">
              <a:rPr kumimoji="0" lang="en-US" sz="1100"/>
              <a:pPr/>
              <a:t>19</a:t>
            </a:fld>
            <a:endParaRPr kumimoji="0" lang="en-US" sz="110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81038"/>
            <a:ext cx="4576763" cy="3487737"/>
          </a:xfrm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405" y="4395093"/>
            <a:ext cx="5066721" cy="416915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37F82E-1732-4C57-9E24-F890E3BA7E4A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67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82625"/>
            <a:ext cx="4575175" cy="3486150"/>
          </a:xfrm>
          <a:ln/>
        </p:spPr>
      </p:sp>
      <p:sp>
        <p:nvSpPr>
          <p:cNvPr id="67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395788"/>
            <a:ext cx="5138738" cy="416877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81EC2-E802-4654-8EE3-5B704E9B423D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1096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81EC2-E802-4654-8EE3-5B704E9B423D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3106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81EC2-E802-4654-8EE3-5B704E9B423D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232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81EC2-E802-4654-8EE3-5B704E9B423D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8987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81EC2-E802-4654-8EE3-5B704E9B423D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6812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81EC2-E802-4654-8EE3-5B704E9B423D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1096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81EC2-E802-4654-8EE3-5B704E9B423D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2021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81EC2-E802-4654-8EE3-5B704E9B423D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1096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81EC2-E802-4654-8EE3-5B704E9B423D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28229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65A901-F941-4A11-B36A-8E13BFCDF31B}" type="slidenum">
              <a:rPr lang="en-US"/>
              <a:pPr/>
              <a:t>29</a:t>
            </a:fld>
            <a:endParaRPr lang="en-US" dirty="0"/>
          </a:p>
        </p:txBody>
      </p:sp>
      <p:sp>
        <p:nvSpPr>
          <p:cNvPr id="1662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2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726315-41E7-43E2-8A27-00021651F712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1222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2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3DF032-5093-4AE9-9E8A-4F5AB15C0123}" type="slidenum">
              <a:rPr lang="en-US"/>
              <a:pPr/>
              <a:t>30</a:t>
            </a:fld>
            <a:endParaRPr lang="en-US" dirty="0"/>
          </a:p>
        </p:txBody>
      </p:sp>
      <p:sp>
        <p:nvSpPr>
          <p:cNvPr id="1665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5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81EC2-E802-4654-8EE3-5B704E9B423D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10963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81EC2-E802-4654-8EE3-5B704E9B423D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61300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81EC2-E802-4654-8EE3-5B704E9B423D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77746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81EC2-E802-4654-8EE3-5B704E9B423D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05235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81EC2-E802-4654-8EE3-5B704E9B423D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12940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81EC2-E802-4654-8EE3-5B704E9B423D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31067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81EC2-E802-4654-8EE3-5B704E9B423D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10963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A9DD44-D7AD-4241-A03E-D75BF1813835}" type="slidenum">
              <a:rPr lang="en-US"/>
              <a:pPr/>
              <a:t>38</a:t>
            </a:fld>
            <a:endParaRPr lang="en-US" dirty="0"/>
          </a:p>
        </p:txBody>
      </p:sp>
      <p:sp>
        <p:nvSpPr>
          <p:cNvPr id="207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81615D-FCB3-4BEB-985B-8B5CCEA9F55D}" type="slidenum">
              <a:rPr lang="en-US"/>
              <a:pPr/>
              <a:t>39</a:t>
            </a:fld>
            <a:endParaRPr lang="en-US" dirty="0"/>
          </a:p>
        </p:txBody>
      </p:sp>
      <p:sp>
        <p:nvSpPr>
          <p:cNvPr id="207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81EC2-E802-4654-8EE3-5B704E9B423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31067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71547E-5202-43B5-8448-C7E067690773}" type="slidenum">
              <a:rPr lang="en-US"/>
              <a:pPr/>
              <a:t>40</a:t>
            </a:fld>
            <a:endParaRPr lang="en-US" dirty="0"/>
          </a:p>
        </p:txBody>
      </p:sp>
      <p:sp>
        <p:nvSpPr>
          <p:cNvPr id="1718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81038"/>
            <a:ext cx="4576762" cy="3487737"/>
          </a:xfrm>
          <a:ln/>
        </p:spPr>
      </p:sp>
      <p:sp>
        <p:nvSpPr>
          <p:cNvPr id="1718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EB345A-4D93-4054-8C4B-D35B682A2189}" type="slidenum">
              <a:rPr lang="en-US"/>
              <a:pPr/>
              <a:t>41</a:t>
            </a:fld>
            <a:endParaRPr lang="en-US" dirty="0"/>
          </a:p>
        </p:txBody>
      </p:sp>
      <p:sp>
        <p:nvSpPr>
          <p:cNvPr id="1720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8563" y="693738"/>
            <a:ext cx="4541837" cy="3460750"/>
          </a:xfrm>
          <a:ln/>
        </p:spPr>
      </p:sp>
      <p:sp>
        <p:nvSpPr>
          <p:cNvPr id="1720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38" y="4386263"/>
            <a:ext cx="5546725" cy="4154487"/>
          </a:xfrm>
        </p:spPr>
        <p:txBody>
          <a:bodyPr/>
          <a:lstStyle/>
          <a:p>
            <a:r>
              <a:rPr lang="en-US" dirty="0"/>
              <a:t>Data flows</a:t>
            </a:r>
          </a:p>
          <a:p>
            <a:pPr lvl="1"/>
            <a:r>
              <a:rPr lang="en-US" dirty="0"/>
              <a:t>Data flow view, cite, and differences</a:t>
            </a:r>
          </a:p>
          <a:p>
            <a:pPr lvl="1"/>
            <a:r>
              <a:rPr lang="en-US" dirty="0"/>
              <a:t>Data flow diagramming [DeMarco-78]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BC76D5-6CEF-4840-84B1-F8DDA0B72BA1}" type="slidenum">
              <a:rPr lang="en-US"/>
              <a:pPr/>
              <a:t>42</a:t>
            </a:fld>
            <a:endParaRPr lang="en-US" dirty="0"/>
          </a:p>
        </p:txBody>
      </p:sp>
      <p:sp>
        <p:nvSpPr>
          <p:cNvPr id="1728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81038"/>
            <a:ext cx="4576762" cy="3487737"/>
          </a:xfrm>
          <a:ln/>
        </p:spPr>
      </p:sp>
      <p:sp>
        <p:nvSpPr>
          <p:cNvPr id="1728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81EC2-E802-4654-8EE3-5B704E9B423D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24266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81EC2-E802-4654-8EE3-5B704E9B423D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20648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81EC2-E802-4654-8EE3-5B704E9B423D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37515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81EC2-E802-4654-8EE3-5B704E9B423D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17375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81EC2-E802-4654-8EE3-5B704E9B423D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31067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81EC2-E802-4654-8EE3-5B704E9B423D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10963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81EC2-E802-4654-8EE3-5B704E9B423D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663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81EC2-E802-4654-8EE3-5B704E9B423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40764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81EC2-E802-4654-8EE3-5B704E9B423D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32808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81EC2-E802-4654-8EE3-5B704E9B423D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78127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87D69F-E5EC-4CF4-8014-F20AC1BF27F2}" type="slidenum">
              <a:rPr lang="en-US"/>
              <a:pPr/>
              <a:t>52</a:t>
            </a:fld>
            <a:endParaRPr lang="en-US" dirty="0"/>
          </a:p>
        </p:txBody>
      </p:sp>
      <p:sp>
        <p:nvSpPr>
          <p:cNvPr id="199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D18637-56CA-4440-B5CD-E99251A54189}" type="slidenum">
              <a:rPr lang="en-US"/>
              <a:pPr/>
              <a:t>53</a:t>
            </a:fld>
            <a:endParaRPr lang="en-US"/>
          </a:p>
        </p:txBody>
      </p:sp>
      <p:sp>
        <p:nvSpPr>
          <p:cNvPr id="1922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2051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81EC2-E802-4654-8EE3-5B704E9B423D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24106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81EC2-E802-4654-8EE3-5B704E9B423D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66399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81EC2-E802-4654-8EE3-5B704E9B423D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31067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81EC2-E802-4654-8EE3-5B704E9B423D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85743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81EC2-E802-4654-8EE3-5B704E9B423D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02844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81EC2-E802-4654-8EE3-5B704E9B423D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0384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81EC2-E802-4654-8EE3-5B704E9B423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8998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1D24CA-A843-4656-95E1-160577C71B6D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1667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693738"/>
            <a:ext cx="4543425" cy="3462337"/>
          </a:xfrm>
          <a:ln/>
        </p:spPr>
      </p:sp>
      <p:sp>
        <p:nvSpPr>
          <p:cNvPr id="1667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38" y="4386263"/>
            <a:ext cx="5546725" cy="41529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81EC2-E802-4654-8EE3-5B704E9B423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1096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81EC2-E802-4654-8EE3-5B704E9B423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109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19138" y="1936750"/>
            <a:ext cx="8162925" cy="1720850"/>
          </a:xfrm>
        </p:spPr>
        <p:txBody>
          <a:bodyPr/>
          <a:lstStyle>
            <a:lvl1pPr>
              <a:lnSpc>
                <a:spcPct val="130000"/>
              </a:lnSpc>
              <a:defRPr sz="4000">
                <a:latin typeface="Tahoma" pitchFamily="34" charset="0"/>
              </a:defRPr>
            </a:lvl1pPr>
          </a:lstStyle>
          <a:p>
            <a:pPr lvl="0"/>
            <a:r>
              <a:rPr lang="en-US" noProof="0" smtClean="0"/>
              <a:t>Click to</a:t>
            </a:r>
            <a:br>
              <a:rPr lang="en-US" noProof="0" smtClean="0"/>
            </a:br>
            <a:r>
              <a:rPr lang="en-US" noProof="0" smtClean="0"/>
              <a:t>edit Master title style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4876800"/>
            <a:ext cx="8043863" cy="6858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89796" name="Rectangle 4"/>
          <p:cNvSpPr>
            <a:spLocks noGrp="1" noChangeArrowheads="1"/>
          </p:cNvSpPr>
          <p:nvPr>
            <p:ph type="dt" sz="quarter" idx="2"/>
          </p:nvPr>
        </p:nvSpPr>
        <p:spPr>
          <a:xfrm>
            <a:off x="4038600" y="7024688"/>
            <a:ext cx="2000250" cy="290512"/>
          </a:xfrm>
        </p:spPr>
        <p:txBody>
          <a:bodyPr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2012/11/15</a:t>
            </a:r>
            <a:endParaRPr lang="en-US" altLang="zh-CN" dirty="0"/>
          </a:p>
        </p:txBody>
      </p:sp>
      <p:sp>
        <p:nvSpPr>
          <p:cNvPr id="28979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7024688"/>
            <a:ext cx="3038475" cy="290512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ea typeface="SimSun" pitchFamily="2" charset="-122"/>
              </a:defRPr>
            </a:lvl1pPr>
          </a:lstStyle>
          <a:p>
            <a:r>
              <a:rPr lang="en-US" altLang="zh-CN" dirty="0" smtClean="0"/>
              <a:t>ICSOC 2012</a:t>
            </a:r>
            <a:endParaRPr lang="en-US" altLang="zh-CN" dirty="0"/>
          </a:p>
        </p:txBody>
      </p:sp>
      <p:sp>
        <p:nvSpPr>
          <p:cNvPr id="28979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600950" y="7024688"/>
            <a:ext cx="2000250" cy="290512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167B1BB3-6F9F-4A35-B90C-B40901F757D0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289799" name="Rectangle 7"/>
          <p:cNvSpPr>
            <a:spLocks noChangeArrowheads="1"/>
          </p:cNvSpPr>
          <p:nvPr/>
        </p:nvSpPr>
        <p:spPr bwMode="auto">
          <a:xfrm>
            <a:off x="0" y="3738563"/>
            <a:ext cx="4960938" cy="16192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2012/11/15</a:t>
            </a:r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 smtClean="0"/>
              <a:t>ICSOC 2012</a:t>
            </a: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2DF585-2610-4B37-B46A-3F3E112C3AE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64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21525" y="0"/>
            <a:ext cx="2319338" cy="7010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338" y="0"/>
            <a:ext cx="6808787" cy="7010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2012/11/15</a:t>
            </a:r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 smtClean="0"/>
              <a:t>ICSOC 2012</a:t>
            </a: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4B57C7-2513-4BC6-8DFA-31C3CF49942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983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2012/11/15</a:t>
            </a:r>
            <a:endParaRPr lang="en-US" altLang="zh-CN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ICSOC 2012</a:t>
            </a:r>
            <a:endParaRPr lang="en-US" altLang="zh-CN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25EB-DA1F-4BFC-A014-C46DB84F6D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462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825" y="4700588"/>
            <a:ext cx="8161338" cy="14525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825" y="3100388"/>
            <a:ext cx="8161338" cy="16002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2012/11/15</a:t>
            </a:r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 smtClean="0"/>
              <a:t>ICSOC 2012</a:t>
            </a: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70182B-B1AA-4A15-A610-2875351EFEC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63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338" y="838200"/>
            <a:ext cx="4564062" cy="617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838200"/>
            <a:ext cx="4564063" cy="617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2012/11/15</a:t>
            </a:r>
            <a:endParaRPr lang="en-US" altLang="zh-C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 smtClean="0"/>
              <a:t>ICSOC 2012</a:t>
            </a:r>
            <a:endParaRPr lang="en-US" altLang="zh-C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52578B-4AD3-4BBE-9DDF-8B358CA85D6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144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293688"/>
            <a:ext cx="864235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425" y="1636713"/>
            <a:ext cx="4243388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425" y="2319338"/>
            <a:ext cx="4243388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6800" y="1636713"/>
            <a:ext cx="4244975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00" y="2319338"/>
            <a:ext cx="4244975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2012/11/15</a:t>
            </a:r>
            <a:endParaRPr lang="en-US" altLang="zh-C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 smtClean="0"/>
              <a:t>ICSOC 2012</a:t>
            </a:r>
            <a:endParaRPr lang="en-US" altLang="zh-C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25E026-08BE-4E68-A364-72112457BBD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062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2012/11/15</a:t>
            </a:r>
            <a:endParaRPr lang="en-US" altLang="zh-C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 smtClean="0"/>
              <a:t>ICSOC 2012</a:t>
            </a:r>
            <a:endParaRPr lang="en-US" altLang="zh-C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9D47C6-77D2-4FF5-9470-B7552E029C2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201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2012/11/15</a:t>
            </a:r>
            <a:endParaRPr lang="en-US" altLang="zh-C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 smtClean="0"/>
              <a:t>ICSOC 2012</a:t>
            </a:r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88D883-2A1F-4183-929B-73944396755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771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290513"/>
            <a:ext cx="3159125" cy="12398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4438" y="290513"/>
            <a:ext cx="5367337" cy="62436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425" y="1530350"/>
            <a:ext cx="3159125" cy="5003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2012/11/15</a:t>
            </a:r>
            <a:endParaRPr lang="en-US" altLang="zh-C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 smtClean="0"/>
              <a:t>ICSOC 2012</a:t>
            </a:r>
            <a:endParaRPr lang="en-US" altLang="zh-C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0391CE-13EB-4618-B66D-347F562D380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8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188" y="5121275"/>
            <a:ext cx="5761037" cy="6032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188" y="654050"/>
            <a:ext cx="5761037" cy="43894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188" y="5724525"/>
            <a:ext cx="5761037" cy="8588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2012/11/15</a:t>
            </a:r>
            <a:endParaRPr lang="en-US" altLang="zh-C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 smtClean="0"/>
              <a:t>ICSOC 2012</a:t>
            </a:r>
            <a:endParaRPr lang="en-US" altLang="zh-C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69771F-3054-4428-9C47-3DD76D6E378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501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ChangeArrowheads="1"/>
          </p:cNvSpPr>
          <p:nvPr/>
        </p:nvSpPr>
        <p:spPr bwMode="auto">
          <a:xfrm>
            <a:off x="146050" y="717550"/>
            <a:ext cx="4930775" cy="7143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60338" y="0"/>
            <a:ext cx="92805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7311" tIns="48657" rIns="97311" bIns="4865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2887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338" y="838200"/>
            <a:ext cx="9280525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7311" tIns="48657" rIns="97311" bIns="486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87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038600" y="7072313"/>
            <a:ext cx="2000250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7311" tIns="48657" rIns="97311" bIns="48657" numCol="1" anchor="ctr" anchorCtr="0" compatLnSpc="1">
            <a:prstTxWarp prst="textNoShape">
              <a:avLst/>
            </a:prstTxWarp>
          </a:bodyPr>
          <a:lstStyle>
            <a:lvl1pPr algn="ctr" defTabSz="966788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>
                <a:solidFill>
                  <a:srgbClr val="969696"/>
                </a:solidFill>
                <a:ea typeface="SimSun" pitchFamily="2" charset="-122"/>
              </a:defRPr>
            </a:lvl1pPr>
          </a:lstStyle>
          <a:p>
            <a:r>
              <a:rPr lang="en-US" dirty="0" smtClean="0"/>
              <a:t>2012/11/15</a:t>
            </a:r>
            <a:endParaRPr lang="en-US" altLang="zh-CN" dirty="0"/>
          </a:p>
        </p:txBody>
      </p:sp>
      <p:sp>
        <p:nvSpPr>
          <p:cNvPr id="2887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7072313"/>
            <a:ext cx="3041650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7311" tIns="48657" rIns="97311" bIns="48657" numCol="1" anchor="ctr" anchorCtr="0" compatLnSpc="1">
            <a:prstTxWarp prst="textNoShape">
              <a:avLst/>
            </a:prstTxWarp>
          </a:bodyPr>
          <a:lstStyle>
            <a:lvl1pPr defTabSz="966788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>
                <a:solidFill>
                  <a:srgbClr val="969696"/>
                </a:solidFill>
                <a:ea typeface="DFKaiW5-GB" pitchFamily="65" charset="-122"/>
              </a:defRPr>
            </a:lvl1pPr>
          </a:lstStyle>
          <a:p>
            <a:r>
              <a:rPr lang="en-US" altLang="zh-CN" dirty="0" smtClean="0"/>
              <a:t>ICSOC 2012</a:t>
            </a:r>
            <a:endParaRPr lang="en-US" altLang="zh-CN" dirty="0"/>
          </a:p>
        </p:txBody>
      </p:sp>
      <p:sp>
        <p:nvSpPr>
          <p:cNvPr id="2887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00950" y="7072313"/>
            <a:ext cx="2000250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7311" tIns="48657" rIns="97311" bIns="48657" numCol="1" anchor="ctr" anchorCtr="0" compatLnSpc="1">
            <a:prstTxWarp prst="textNoShape">
              <a:avLst/>
            </a:prstTxWarp>
          </a:bodyPr>
          <a:lstStyle>
            <a:lvl1pPr algn="r" defTabSz="966788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>
                <a:solidFill>
                  <a:srgbClr val="969696"/>
                </a:solidFill>
              </a:defRPr>
            </a:lvl1pPr>
          </a:lstStyle>
          <a:p>
            <a:fld id="{9D5D25EB-DA1F-4BFC-A014-C46DB84F6DC5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66788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+mj-lt"/>
          <a:ea typeface="+mj-ea"/>
          <a:cs typeface="+mj-cs"/>
        </a:defRPr>
      </a:lvl1pPr>
      <a:lvl2pPr algn="l" defTabSz="966788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Comic Sans MS" pitchFamily="66" charset="0"/>
        </a:defRPr>
      </a:lvl2pPr>
      <a:lvl3pPr algn="l" defTabSz="966788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Comic Sans MS" pitchFamily="66" charset="0"/>
        </a:defRPr>
      </a:lvl3pPr>
      <a:lvl4pPr algn="l" defTabSz="966788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Comic Sans MS" pitchFamily="66" charset="0"/>
        </a:defRPr>
      </a:lvl4pPr>
      <a:lvl5pPr algn="l" defTabSz="966788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Comic Sans MS" pitchFamily="66" charset="0"/>
        </a:defRPr>
      </a:lvl5pPr>
      <a:lvl6pPr marL="457200" algn="l" defTabSz="966788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Comic Sans MS" pitchFamily="66" charset="0"/>
        </a:defRPr>
      </a:lvl6pPr>
      <a:lvl7pPr marL="914400" algn="l" defTabSz="966788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Comic Sans MS" pitchFamily="66" charset="0"/>
        </a:defRPr>
      </a:lvl7pPr>
      <a:lvl8pPr marL="1371600" algn="l" defTabSz="966788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Comic Sans MS" pitchFamily="66" charset="0"/>
        </a:defRPr>
      </a:lvl8pPr>
      <a:lvl9pPr marL="1828800" algn="l" defTabSz="966788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Comic Sans MS" pitchFamily="66" charset="0"/>
        </a:defRPr>
      </a:lvl9pPr>
    </p:titleStyle>
    <p:bodyStyle>
      <a:lvl1pPr marL="282575" indent="-282575" algn="l" defTabSz="966788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SzPct val="80000"/>
        <a:buFont typeface="Wingdings" pitchFamily="2" charset="2"/>
        <a:buChar char="n"/>
        <a:defRPr kumimoji="1" sz="2800">
          <a:solidFill>
            <a:srgbClr val="000066"/>
          </a:solidFill>
          <a:latin typeface="+mn-lt"/>
          <a:ea typeface="+mn-ea"/>
          <a:cs typeface="+mn-cs"/>
        </a:defRPr>
      </a:lvl1pPr>
      <a:lvl2pPr marL="682625" indent="-287338" algn="l" defTabSz="966788" rtl="0" eaLnBrk="0" fontAlgn="base" hangingPunct="0">
        <a:spcBef>
          <a:spcPct val="20000"/>
        </a:spcBef>
        <a:spcAft>
          <a:spcPct val="0"/>
        </a:spcAft>
        <a:buSzPct val="80000"/>
        <a:buFont typeface="Wingdings" pitchFamily="2" charset="2"/>
        <a:buChar char="v"/>
        <a:defRPr kumimoji="1" sz="2800">
          <a:solidFill>
            <a:srgbClr val="000066"/>
          </a:solidFill>
          <a:latin typeface="+mn-lt"/>
        </a:defRPr>
      </a:lvl2pPr>
      <a:lvl3pPr marL="1030288" indent="-233363" algn="l" defTabSz="966788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SzPct val="80000"/>
        <a:buFont typeface="Wingdings" pitchFamily="2" charset="2"/>
        <a:buChar char="l"/>
        <a:defRPr kumimoji="1" sz="2400">
          <a:solidFill>
            <a:srgbClr val="000066"/>
          </a:solidFill>
          <a:latin typeface="+mn-lt"/>
        </a:defRPr>
      </a:lvl3pPr>
      <a:lvl4pPr marL="1312863" indent="-168275" algn="l" defTabSz="966788" rtl="0" eaLnBrk="0" fontAlgn="base" hangingPunct="0">
        <a:spcBef>
          <a:spcPct val="20000"/>
        </a:spcBef>
        <a:spcAft>
          <a:spcPct val="0"/>
        </a:spcAft>
        <a:buSzPct val="90000"/>
        <a:buFont typeface="Wingdings" pitchFamily="2" charset="2"/>
        <a:buChar char="²"/>
        <a:defRPr kumimoji="1" sz="2400">
          <a:solidFill>
            <a:srgbClr val="000066"/>
          </a:solidFill>
          <a:latin typeface="+mn-lt"/>
        </a:defRPr>
      </a:lvl4pPr>
      <a:lvl5pPr marL="1662113" indent="-234950" algn="l" defTabSz="966788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SzPct val="70000"/>
        <a:buFont typeface="Wingdings" pitchFamily="2" charset="2"/>
        <a:buChar char="u"/>
        <a:defRPr kumimoji="1" sz="2400">
          <a:solidFill>
            <a:srgbClr val="000066"/>
          </a:solidFill>
          <a:latin typeface="+mn-lt"/>
        </a:defRPr>
      </a:lvl5pPr>
      <a:lvl6pPr marL="2119313" indent="-234950" algn="l" defTabSz="966788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SzPct val="70000"/>
        <a:buFont typeface="Wingdings" pitchFamily="2" charset="2"/>
        <a:buChar char="u"/>
        <a:defRPr kumimoji="1" sz="2400">
          <a:solidFill>
            <a:srgbClr val="000066"/>
          </a:solidFill>
          <a:latin typeface="+mn-lt"/>
        </a:defRPr>
      </a:lvl6pPr>
      <a:lvl7pPr marL="2576513" indent="-234950" algn="l" defTabSz="966788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SzPct val="70000"/>
        <a:buFont typeface="Wingdings" pitchFamily="2" charset="2"/>
        <a:buChar char="u"/>
        <a:defRPr kumimoji="1" sz="2400">
          <a:solidFill>
            <a:srgbClr val="000066"/>
          </a:solidFill>
          <a:latin typeface="+mn-lt"/>
        </a:defRPr>
      </a:lvl7pPr>
      <a:lvl8pPr marL="3033713" indent="-234950" algn="l" defTabSz="966788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SzPct val="70000"/>
        <a:buFont typeface="Wingdings" pitchFamily="2" charset="2"/>
        <a:buChar char="u"/>
        <a:defRPr kumimoji="1" sz="2400">
          <a:solidFill>
            <a:srgbClr val="000066"/>
          </a:solidFill>
          <a:latin typeface="+mn-lt"/>
        </a:defRPr>
      </a:lvl8pPr>
      <a:lvl9pPr marL="3490913" indent="-234950" algn="l" defTabSz="966788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SzPct val="70000"/>
        <a:buFont typeface="Wingdings" pitchFamily="2" charset="2"/>
        <a:buChar char="u"/>
        <a:defRPr kumimoji="1" sz="2400">
          <a:solidFill>
            <a:srgbClr val="00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5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" y="838200"/>
            <a:ext cx="9372600" cy="2403475"/>
          </a:xfrm>
        </p:spPr>
        <p:txBody>
          <a:bodyPr/>
          <a:lstStyle/>
          <a:p>
            <a:pPr algn="ctr">
              <a:lnSpc>
                <a:spcPct val="140000"/>
              </a:lnSpc>
            </a:pPr>
            <a:r>
              <a:rPr lang="en-US" altLang="zh-CN" dirty="0">
                <a:latin typeface="Comic Sans MS" pitchFamily="66" charset="0"/>
                <a:ea typeface="SimSun" pitchFamily="2" charset="-122"/>
              </a:rPr>
              <a:t>Challenges in Service Modeling, Composition, and Analysis</a:t>
            </a:r>
          </a:p>
        </p:txBody>
      </p:sp>
      <p:sp>
        <p:nvSpPr>
          <p:cNvPr id="12165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4371975"/>
            <a:ext cx="8229600" cy="1800225"/>
          </a:xfrm>
        </p:spPr>
        <p:txBody>
          <a:bodyPr/>
          <a:lstStyle/>
          <a:p>
            <a:pPr algn="ctr"/>
            <a:r>
              <a:rPr lang="en-US" dirty="0"/>
              <a:t>Jianwen Su</a:t>
            </a:r>
            <a:endParaRPr lang="en-US" altLang="zh-CN" dirty="0">
              <a:ea typeface="SimSun" pitchFamily="2" charset="-122"/>
            </a:endParaRPr>
          </a:p>
          <a:p>
            <a:pPr algn="ctr"/>
            <a:r>
              <a:rPr lang="en-US" dirty="0"/>
              <a:t>University of California, Santa Barbara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Organize into collections of services that may be offered to other cities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Scene 2: A World of “</a:t>
            </a:r>
            <a:r>
              <a:rPr lang="en-US" dirty="0" smtClean="0">
                <a:solidFill>
                  <a:schemeClr val="accent1"/>
                </a:solidFill>
              </a:rPr>
              <a:t>PAL</a:t>
            </a:r>
            <a:r>
              <a:rPr lang="en-US" dirty="0" smtClean="0"/>
              <a:t>”s, 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2012/11/15</a:t>
            </a:r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ICSOC 2012</a:t>
            </a: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25EB-DA1F-4BFC-A014-C46DB84F6DC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558708" y="2483169"/>
            <a:ext cx="8458200" cy="3048000"/>
          </a:xfrm>
          <a:prstGeom prst="rect">
            <a:avLst/>
          </a:prstGeom>
          <a:solidFill>
            <a:srgbClr val="FFFFCC"/>
          </a:solidFill>
          <a:ln w="190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583" tIns="51293" rIns="102583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88925" marR="0" indent="-288925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1206408" y="4088379"/>
            <a:ext cx="1066800" cy="6096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r>
              <a:rPr kumimoji="1" lang="en-US" sz="1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Tax</a:t>
            </a:r>
            <a:r>
              <a:rPr kumimoji="1" lang="en-US" sz="1400" b="0" i="0" u="none" strike="noStrike" cap="none" normalizeH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Calculation</a:t>
            </a: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787308" y="3002036"/>
            <a:ext cx="1295400" cy="6096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Reassessment</a:t>
            </a: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7165719" y="3005475"/>
            <a:ext cx="1111250" cy="6096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Title Change</a:t>
            </a: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5818406" y="2787969"/>
            <a:ext cx="1111250" cy="6096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Inheritance</a:t>
            </a: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4419600" y="3299501"/>
            <a:ext cx="1111250" cy="6096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Sales-transaction</a:t>
            </a: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2841739" y="4088379"/>
            <a:ext cx="1066800" cy="6096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r>
              <a:rPr kumimoji="1" lang="en-US" sz="1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Determine tax base</a:t>
            </a:r>
          </a:p>
        </p:txBody>
      </p:sp>
      <p:sp>
        <p:nvSpPr>
          <p:cNvPr id="14" name="Rounded Rectangle 13"/>
          <p:cNvSpPr/>
          <p:nvPr/>
        </p:nvSpPr>
        <p:spPr bwMode="auto">
          <a:xfrm>
            <a:off x="6929656" y="4257371"/>
            <a:ext cx="472126" cy="3048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7957407" y="4830836"/>
            <a:ext cx="472126" cy="3048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6578508" y="3746063"/>
            <a:ext cx="472126" cy="3048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2402270" y="3619761"/>
            <a:ext cx="472126" cy="3048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1435008" y="4996295"/>
            <a:ext cx="472126" cy="3048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2166207" y="5052101"/>
            <a:ext cx="472126" cy="3048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4071371" y="4910964"/>
            <a:ext cx="472126" cy="3048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>
            <a:off x="2448946" y="2784887"/>
            <a:ext cx="1284854" cy="667013"/>
          </a:xfrm>
          <a:prstGeom prst="roundRect">
            <a:avLst/>
          </a:prstGeom>
          <a:solidFill>
            <a:srgbClr val="FFFFCC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AppraisalPAL</a:t>
            </a:r>
            <a:endParaRPr kumimoji="1" lang="en-US" sz="1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957407" y="5135636"/>
            <a:ext cx="1008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ADB8FF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services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009999" y="4649329"/>
            <a:ext cx="813684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66788"/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TaxPAL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ounded Rectangle 25"/>
          <p:cNvSpPr/>
          <p:nvPr/>
        </p:nvSpPr>
        <p:spPr bwMode="auto">
          <a:xfrm>
            <a:off x="990600" y="4007168"/>
            <a:ext cx="3657600" cy="1382696"/>
          </a:xfrm>
          <a:prstGeom prst="roundRect">
            <a:avLst>
              <a:gd name="adj" fmla="val 8794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966788"/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ounded Rectangle 26"/>
          <p:cNvSpPr/>
          <p:nvPr/>
        </p:nvSpPr>
        <p:spPr bwMode="auto">
          <a:xfrm>
            <a:off x="5638800" y="2629579"/>
            <a:ext cx="3240634" cy="2574921"/>
          </a:xfrm>
          <a:prstGeom prst="roundRect">
            <a:avLst>
              <a:gd name="adj" fmla="val 6521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966788"/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688066" y="4842069"/>
            <a:ext cx="886205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TitlePAL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7207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 bwMode="auto">
          <a:xfrm>
            <a:off x="990600" y="3902841"/>
            <a:ext cx="3657600" cy="1382696"/>
          </a:xfrm>
          <a:prstGeom prst="roundRect">
            <a:avLst>
              <a:gd name="adj" fmla="val 8794"/>
            </a:avLst>
          </a:prstGeom>
          <a:solidFill>
            <a:srgbClr val="FFFFCC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966788"/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5638800" y="2525252"/>
            <a:ext cx="3240634" cy="2574921"/>
          </a:xfrm>
          <a:prstGeom prst="roundRect">
            <a:avLst>
              <a:gd name="adj" fmla="val 6521"/>
            </a:avLst>
          </a:prstGeom>
          <a:solidFill>
            <a:srgbClr val="FFFFCC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966788"/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1001599" y="2209800"/>
            <a:ext cx="2209800" cy="1382696"/>
          </a:xfrm>
          <a:prstGeom prst="roundRect">
            <a:avLst>
              <a:gd name="adj" fmla="val 8794"/>
            </a:avLst>
          </a:prstGeom>
          <a:solidFill>
            <a:srgbClr val="FFFFCC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966788"/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Towards a goal of 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Business Process as a Service (BPaaS)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…Their </a:t>
            </a:r>
            <a:r>
              <a:rPr lang="en-US" dirty="0" smtClean="0">
                <a:solidFill>
                  <a:schemeClr val="accent1"/>
                </a:solidFill>
              </a:rPr>
              <a:t>PAL</a:t>
            </a:r>
            <a:r>
              <a:rPr lang="en-US" dirty="0" smtClean="0"/>
              <a:t>s, 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2012/11/15</a:t>
            </a:r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ICSOC 2012</a:t>
            </a: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25EB-DA1F-4BFC-A014-C46DB84F6DC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609600" y="1524000"/>
            <a:ext cx="8534400" cy="3886200"/>
          </a:xfrm>
          <a:prstGeom prst="rect">
            <a:avLst/>
          </a:prstGeom>
          <a:noFill/>
          <a:ln w="19050" cap="flat" cmpd="sng" algn="ctr">
            <a:solidFill>
              <a:schemeClr val="accent1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2583" tIns="51293" rIns="102583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88925" marR="0" indent="-288925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1206408" y="3984052"/>
            <a:ext cx="1066800" cy="6096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r>
              <a:rPr kumimoji="1" lang="en-US" sz="1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Tax</a:t>
            </a:r>
            <a:r>
              <a:rPr kumimoji="1" lang="en-US" sz="1400" b="0" i="0" u="none" strike="noStrike" cap="none" normalizeH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Calculation</a:t>
            </a: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1103107" y="2630733"/>
            <a:ext cx="1295400" cy="6096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Reassessment</a:t>
            </a: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7165719" y="2901148"/>
            <a:ext cx="1111250" cy="6096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Title Change</a:t>
            </a: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5818406" y="2683642"/>
            <a:ext cx="1111250" cy="6096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Inheritance</a:t>
            </a: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2841739" y="3984052"/>
            <a:ext cx="1066800" cy="6096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r>
              <a:rPr kumimoji="1" lang="en-US" sz="1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Determine tax base</a:t>
            </a:r>
          </a:p>
        </p:txBody>
      </p:sp>
      <p:sp>
        <p:nvSpPr>
          <p:cNvPr id="14" name="Rounded Rectangle 13"/>
          <p:cNvSpPr/>
          <p:nvPr/>
        </p:nvSpPr>
        <p:spPr bwMode="auto">
          <a:xfrm>
            <a:off x="6929656" y="4153044"/>
            <a:ext cx="472126" cy="3048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7957407" y="4726509"/>
            <a:ext cx="472126" cy="3048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6578508" y="3641736"/>
            <a:ext cx="472126" cy="3048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2352944" y="3222360"/>
            <a:ext cx="472126" cy="3048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1435008" y="4891968"/>
            <a:ext cx="472126" cy="3048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2166207" y="4947774"/>
            <a:ext cx="472126" cy="3048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4071371" y="4806637"/>
            <a:ext cx="472126" cy="3048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>
            <a:off x="3665007" y="2434298"/>
            <a:ext cx="1284854" cy="667013"/>
          </a:xfrm>
          <a:prstGeom prst="roundRect">
            <a:avLst/>
          </a:prstGeom>
          <a:solidFill>
            <a:srgbClr val="FFFFCC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AppraisalPAL</a:t>
            </a:r>
            <a:endParaRPr kumimoji="1" lang="en-US" sz="1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09999" y="4545002"/>
            <a:ext cx="813684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66788"/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TaxPAL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688066" y="4737742"/>
            <a:ext cx="886205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TitlePAL</a:t>
            </a:r>
            <a:endParaRPr lang="en-US" sz="1400" dirty="0"/>
          </a:p>
        </p:txBody>
      </p:sp>
      <p:sp>
        <p:nvSpPr>
          <p:cNvPr id="27" name="Rounded Rectangle 26"/>
          <p:cNvSpPr/>
          <p:nvPr/>
        </p:nvSpPr>
        <p:spPr bwMode="auto">
          <a:xfrm>
            <a:off x="1272710" y="990599"/>
            <a:ext cx="1284854" cy="667013"/>
          </a:xfrm>
          <a:prstGeom prst="roundRect">
            <a:avLst/>
          </a:prstGeom>
          <a:solidFill>
            <a:srgbClr val="FFFFCC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HR_PAL</a:t>
            </a:r>
            <a:endParaRPr kumimoji="1" lang="en-US" sz="1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7314980" y="990600"/>
            <a:ext cx="1448020" cy="667013"/>
          </a:xfrm>
          <a:prstGeom prst="roundRect">
            <a:avLst/>
          </a:prstGeom>
          <a:solidFill>
            <a:srgbClr val="FFFFCC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AccountingPAL</a:t>
            </a:r>
            <a:endParaRPr kumimoji="1" lang="en-US" sz="1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135764" y="2273550"/>
            <a:ext cx="1192442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AssessorPAL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62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Towards a goal of 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Business Process as a Service (BPaaS)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Enterprise may run virtual IT systems</a:t>
            </a: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34" name="Straight Arrow Connector 33"/>
          <p:cNvCxnSpPr>
            <a:stCxn id="24" idx="3"/>
          </p:cNvCxnSpPr>
          <p:nvPr/>
        </p:nvCxnSpPr>
        <p:spPr bwMode="auto">
          <a:xfrm flipV="1">
            <a:off x="3962400" y="3124200"/>
            <a:ext cx="762000" cy="146998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4" name="Rounded Rectangle 23"/>
          <p:cNvSpPr/>
          <p:nvPr/>
        </p:nvSpPr>
        <p:spPr bwMode="auto">
          <a:xfrm>
            <a:off x="304800" y="3902841"/>
            <a:ext cx="3657600" cy="1382696"/>
          </a:xfrm>
          <a:prstGeom prst="roundRect">
            <a:avLst>
              <a:gd name="adj" fmla="val 8794"/>
            </a:avLst>
          </a:prstGeom>
          <a:solidFill>
            <a:srgbClr val="FFFFCC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966788"/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6208166" y="2525252"/>
            <a:ext cx="3240634" cy="2574921"/>
          </a:xfrm>
          <a:prstGeom prst="roundRect">
            <a:avLst>
              <a:gd name="adj" fmla="val 6521"/>
            </a:avLst>
          </a:prstGeom>
          <a:solidFill>
            <a:srgbClr val="FFFFCC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966788"/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315799" y="2209800"/>
            <a:ext cx="2209800" cy="1382696"/>
          </a:xfrm>
          <a:prstGeom prst="roundRect">
            <a:avLst>
              <a:gd name="adj" fmla="val 8794"/>
            </a:avLst>
          </a:prstGeom>
          <a:solidFill>
            <a:srgbClr val="FFFFCC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966788"/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Scene 3: </a:t>
            </a:r>
            <a:r>
              <a:rPr lang="en-US" dirty="0" smtClean="0">
                <a:sym typeface="Wingdings" pitchFamily="2" charset="2"/>
              </a:rPr>
              <a:t>Virtual Enterprise Systems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2012/11/15</a:t>
            </a:r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ICSOC 2012</a:t>
            </a: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25EB-DA1F-4BFC-A014-C46DB84F6DC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4178690" y="2209799"/>
            <a:ext cx="1764910" cy="3075737"/>
          </a:xfrm>
          <a:prstGeom prst="rect">
            <a:avLst/>
          </a:prstGeom>
          <a:noFill/>
          <a:ln w="19050" cap="flat" cmpd="sng" algn="ctr">
            <a:solidFill>
              <a:schemeClr val="accent1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2583" tIns="51293" rIns="102583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88925" marR="0" indent="-288925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r>
              <a:rPr kumimoji="1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Enterprise System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520608" y="3984052"/>
            <a:ext cx="1066800" cy="6096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r>
              <a:rPr kumimoji="1" lang="en-US" sz="1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Tax</a:t>
            </a:r>
            <a:r>
              <a:rPr kumimoji="1" lang="en-US" sz="1400" b="0" i="0" u="none" strike="noStrike" cap="none" normalizeH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Calculation</a:t>
            </a: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417307" y="2630733"/>
            <a:ext cx="1295400" cy="6096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Reassessment</a:t>
            </a: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7820456" y="2901148"/>
            <a:ext cx="1111250" cy="6096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Title Change</a:t>
            </a: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6473143" y="2683642"/>
            <a:ext cx="1111250" cy="6096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Inheritance</a:t>
            </a: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2155939" y="3984052"/>
            <a:ext cx="1066800" cy="6096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r>
              <a:rPr kumimoji="1" lang="en-US" sz="1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Determine tax base</a:t>
            </a:r>
          </a:p>
        </p:txBody>
      </p:sp>
      <p:sp>
        <p:nvSpPr>
          <p:cNvPr id="14" name="Rounded Rectangle 13"/>
          <p:cNvSpPr/>
          <p:nvPr/>
        </p:nvSpPr>
        <p:spPr bwMode="auto">
          <a:xfrm>
            <a:off x="7584393" y="4153044"/>
            <a:ext cx="472126" cy="3048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8612144" y="4726509"/>
            <a:ext cx="472126" cy="3048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7233245" y="3641736"/>
            <a:ext cx="472126" cy="3048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1667144" y="3222360"/>
            <a:ext cx="472126" cy="3048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749208" y="4891968"/>
            <a:ext cx="472126" cy="3048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1480407" y="4947774"/>
            <a:ext cx="472126" cy="3048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3385571" y="4806637"/>
            <a:ext cx="472126" cy="3048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>
            <a:off x="2893836" y="990600"/>
            <a:ext cx="1284854" cy="667013"/>
          </a:xfrm>
          <a:prstGeom prst="roundRect">
            <a:avLst/>
          </a:prstGeom>
          <a:solidFill>
            <a:srgbClr val="FFFFCC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AppraisalPAL</a:t>
            </a:r>
            <a:endParaRPr kumimoji="1" lang="en-US" sz="1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324199" y="4545002"/>
            <a:ext cx="813684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66788"/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TaxPAL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342803" y="4737742"/>
            <a:ext cx="886205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TitlePAL</a:t>
            </a:r>
            <a:endParaRPr lang="en-US" sz="1400" dirty="0"/>
          </a:p>
        </p:txBody>
      </p:sp>
      <p:sp>
        <p:nvSpPr>
          <p:cNvPr id="27" name="Rounded Rectangle 26"/>
          <p:cNvSpPr/>
          <p:nvPr/>
        </p:nvSpPr>
        <p:spPr bwMode="auto">
          <a:xfrm>
            <a:off x="586910" y="990599"/>
            <a:ext cx="1284854" cy="667013"/>
          </a:xfrm>
          <a:prstGeom prst="roundRect">
            <a:avLst/>
          </a:prstGeom>
          <a:solidFill>
            <a:srgbClr val="FFFFCC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HR_PAL</a:t>
            </a:r>
            <a:endParaRPr kumimoji="1" lang="en-US" sz="1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7969717" y="990600"/>
            <a:ext cx="1448020" cy="667013"/>
          </a:xfrm>
          <a:prstGeom prst="roundRect">
            <a:avLst/>
          </a:prstGeom>
          <a:solidFill>
            <a:srgbClr val="FFFFCC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AccountingPAL</a:t>
            </a:r>
            <a:endParaRPr kumimoji="1" lang="en-US" sz="1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49964" y="2273550"/>
            <a:ext cx="1192442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AssessorPAL</a:t>
            </a:r>
            <a:endParaRPr lang="en-US" dirty="0"/>
          </a:p>
        </p:txBody>
      </p:sp>
      <p:cxnSp>
        <p:nvCxnSpPr>
          <p:cNvPr id="22" name="Straight Arrow Connector 21"/>
          <p:cNvCxnSpPr>
            <a:stCxn id="21" idx="2"/>
          </p:cNvCxnSpPr>
          <p:nvPr/>
        </p:nvCxnSpPr>
        <p:spPr bwMode="auto">
          <a:xfrm>
            <a:off x="3536263" y="1657613"/>
            <a:ext cx="883337" cy="86763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1" name="Straight Arrow Connector 30"/>
          <p:cNvCxnSpPr>
            <a:stCxn id="27" idx="3"/>
          </p:cNvCxnSpPr>
          <p:nvPr/>
        </p:nvCxnSpPr>
        <p:spPr bwMode="auto">
          <a:xfrm>
            <a:off x="1871764" y="1324106"/>
            <a:ext cx="2547836" cy="141909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5" name="Straight Arrow Connector 34"/>
          <p:cNvCxnSpPr>
            <a:stCxn id="29" idx="3"/>
          </p:cNvCxnSpPr>
          <p:nvPr/>
        </p:nvCxnSpPr>
        <p:spPr bwMode="auto">
          <a:xfrm>
            <a:off x="2525599" y="2901148"/>
            <a:ext cx="1970201" cy="14685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2" name="Straight Arrow Connector 41"/>
          <p:cNvCxnSpPr>
            <a:endCxn id="25" idx="1"/>
          </p:cNvCxnSpPr>
          <p:nvPr/>
        </p:nvCxnSpPr>
        <p:spPr bwMode="auto">
          <a:xfrm>
            <a:off x="5334000" y="3124200"/>
            <a:ext cx="874166" cy="68851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3" name="Straight Arrow Connector 42"/>
          <p:cNvCxnSpPr>
            <a:endCxn id="28" idx="1"/>
          </p:cNvCxnSpPr>
          <p:nvPr/>
        </p:nvCxnSpPr>
        <p:spPr bwMode="auto">
          <a:xfrm flipV="1">
            <a:off x="5562600" y="1324107"/>
            <a:ext cx="2407117" cy="120114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49" name="TextBox 48"/>
          <p:cNvSpPr txBox="1"/>
          <p:nvPr/>
        </p:nvSpPr>
        <p:spPr>
          <a:xfrm>
            <a:off x="7969717" y="5791200"/>
            <a:ext cx="1433405" cy="1089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solidFill>
                  <a:srgbClr val="9900CC"/>
                </a:solidFill>
              </a:rPr>
              <a:t>What are</a:t>
            </a:r>
            <a:br>
              <a:rPr lang="en-US" dirty="0" smtClean="0">
                <a:solidFill>
                  <a:srgbClr val="9900CC"/>
                </a:solidFill>
              </a:rPr>
            </a:br>
            <a:r>
              <a:rPr lang="en-US" dirty="0" smtClean="0">
                <a:solidFill>
                  <a:srgbClr val="9900CC"/>
                </a:solidFill>
              </a:rPr>
              <a:t>technical</a:t>
            </a:r>
            <a:br>
              <a:rPr lang="en-US" dirty="0" smtClean="0">
                <a:solidFill>
                  <a:srgbClr val="9900CC"/>
                </a:solidFill>
              </a:rPr>
            </a:br>
            <a:r>
              <a:rPr lang="en-US" dirty="0" smtClean="0">
                <a:solidFill>
                  <a:srgbClr val="9900CC"/>
                </a:solidFill>
              </a:rPr>
              <a:t>issues?</a:t>
            </a:r>
            <a:endParaRPr lang="en-US" dirty="0">
              <a:solidFill>
                <a:srgbClr val="99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70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 bwMode="auto">
          <a:xfrm>
            <a:off x="609600" y="2595810"/>
            <a:ext cx="8458200" cy="3048000"/>
          </a:xfrm>
          <a:prstGeom prst="rect">
            <a:avLst/>
          </a:prstGeom>
          <a:solidFill>
            <a:srgbClr val="FFFFCC"/>
          </a:solidFill>
          <a:ln w="190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583" tIns="51293" rIns="102583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88925" marR="0" indent="-288925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Issues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2012/11/15</a:t>
            </a:r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ICSOC 2012</a:t>
            </a: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25EB-DA1F-4BFC-A014-C46DB84F6DC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 bwMode="auto">
          <a:xfrm>
            <a:off x="1257300" y="4201020"/>
            <a:ext cx="1066800" cy="6096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r>
              <a:rPr kumimoji="1" lang="en-US" sz="1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Tax</a:t>
            </a:r>
            <a:r>
              <a:rPr kumimoji="1" lang="en-US" sz="1400" b="0" i="0" u="none" strike="noStrike" cap="none" normalizeH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Calculation</a:t>
            </a: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838200" y="3114677"/>
            <a:ext cx="1295400" cy="6096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Reassessment</a:t>
            </a: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7216611" y="3118116"/>
            <a:ext cx="1111250" cy="6096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Title Change</a:t>
            </a: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5722234" y="2860545"/>
            <a:ext cx="1111250" cy="6096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Inheritance</a:t>
            </a: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5029200" y="4011104"/>
            <a:ext cx="1111250" cy="6096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Sales-transaction</a:t>
            </a: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3055463" y="4217612"/>
            <a:ext cx="1066800" cy="6096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r>
              <a:rPr kumimoji="1" lang="en-US" sz="1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Determine tax base</a:t>
            </a:r>
          </a:p>
        </p:txBody>
      </p:sp>
      <p:sp>
        <p:nvSpPr>
          <p:cNvPr id="18" name="Rounded Rectangle 17"/>
          <p:cNvSpPr/>
          <p:nvPr/>
        </p:nvSpPr>
        <p:spPr bwMode="auto">
          <a:xfrm>
            <a:off x="6980548" y="4370012"/>
            <a:ext cx="472126" cy="3048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8008299" y="4943477"/>
            <a:ext cx="472126" cy="3048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6629400" y="3858704"/>
            <a:ext cx="472126" cy="3048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>
            <a:off x="2453162" y="3982526"/>
            <a:ext cx="472126" cy="3048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1485900" y="4950940"/>
            <a:ext cx="472126" cy="3048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2217099" y="5039709"/>
            <a:ext cx="472126" cy="3048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 bwMode="auto">
          <a:xfrm>
            <a:off x="4122263" y="5023605"/>
            <a:ext cx="472126" cy="3048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ounded Rectangle 26"/>
          <p:cNvSpPr/>
          <p:nvPr/>
        </p:nvSpPr>
        <p:spPr bwMode="auto">
          <a:xfrm>
            <a:off x="4064720" y="2180542"/>
            <a:ext cx="1059337" cy="685800"/>
          </a:xfrm>
          <a:prstGeom prst="roundRect">
            <a:avLst/>
          </a:prstGeom>
          <a:solidFill>
            <a:srgbClr val="92D05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583" tIns="51293" rIns="102583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88925" marR="0" indent="-288925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r>
              <a:rPr kumimoji="1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Certificate</a:t>
            </a:r>
          </a:p>
        </p:txBody>
      </p:sp>
      <p:cxnSp>
        <p:nvCxnSpPr>
          <p:cNvPr id="29" name="Straight Connector 28"/>
          <p:cNvCxnSpPr/>
          <p:nvPr/>
        </p:nvCxnSpPr>
        <p:spPr bwMode="auto">
          <a:xfrm>
            <a:off x="5124057" y="2743200"/>
            <a:ext cx="590943" cy="15741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1" name="Straight Connector 30"/>
          <p:cNvCxnSpPr/>
          <p:nvPr/>
        </p:nvCxnSpPr>
        <p:spPr bwMode="auto">
          <a:xfrm>
            <a:off x="5131291" y="2404280"/>
            <a:ext cx="2877008" cy="7103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3" name="Straight Connector 32"/>
          <p:cNvCxnSpPr>
            <a:endCxn id="9" idx="0"/>
          </p:cNvCxnSpPr>
          <p:nvPr/>
        </p:nvCxnSpPr>
        <p:spPr bwMode="auto">
          <a:xfrm flipH="1">
            <a:off x="3716976" y="2860545"/>
            <a:ext cx="555625" cy="5241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/>
          <p:nvPr/>
        </p:nvCxnSpPr>
        <p:spPr bwMode="auto">
          <a:xfrm flipV="1">
            <a:off x="2005619" y="2595810"/>
            <a:ext cx="2059101" cy="159455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1" name="Straight Connector 40"/>
          <p:cNvCxnSpPr/>
          <p:nvPr/>
        </p:nvCxnSpPr>
        <p:spPr bwMode="auto">
          <a:xfrm flipV="1">
            <a:off x="4122263" y="2860545"/>
            <a:ext cx="716437" cy="15094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5" name="Straight Connector 44"/>
          <p:cNvCxnSpPr/>
          <p:nvPr/>
        </p:nvCxnSpPr>
        <p:spPr bwMode="auto">
          <a:xfrm flipV="1">
            <a:off x="5131291" y="1219200"/>
            <a:ext cx="3784109" cy="1066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7" name="Straight Connector 46"/>
          <p:cNvCxnSpPr/>
          <p:nvPr/>
        </p:nvCxnSpPr>
        <p:spPr bwMode="auto">
          <a:xfrm>
            <a:off x="304800" y="1828800"/>
            <a:ext cx="3759920" cy="56182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48" name="TextBox 47"/>
          <p:cNvSpPr txBox="1"/>
          <p:nvPr/>
        </p:nvSpPr>
        <p:spPr>
          <a:xfrm>
            <a:off x="3886200" y="1828800"/>
            <a:ext cx="1539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n</a:t>
            </a:r>
            <a:r>
              <a:rPr lang="en-US" sz="2000" dirty="0" smtClean="0">
                <a:solidFill>
                  <a:srgbClr val="FF0000"/>
                </a:solidFill>
              </a:rPr>
              <a:t>ew service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951488" y="1559624"/>
            <a:ext cx="2650084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900CC"/>
                </a:solidFill>
              </a:rPr>
              <a:t>How to compose?</a:t>
            </a:r>
          </a:p>
          <a:p>
            <a:r>
              <a:rPr lang="en-US" dirty="0" smtClean="0">
                <a:solidFill>
                  <a:srgbClr val="9900CC"/>
                </a:solidFill>
              </a:rPr>
              <a:t>Is it “correct”?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3200400" y="3276600"/>
            <a:ext cx="1039607" cy="152400"/>
            <a:chOff x="4262643" y="6172200"/>
            <a:chExt cx="1039607" cy="152400"/>
          </a:xfrm>
        </p:grpSpPr>
        <p:sp>
          <p:nvSpPr>
            <p:cNvPr id="52" name="Rectangle 51"/>
            <p:cNvSpPr/>
            <p:nvPr/>
          </p:nvSpPr>
          <p:spPr bwMode="auto">
            <a:xfrm>
              <a:off x="4262643" y="6176818"/>
              <a:ext cx="690357" cy="147782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45720" tIns="51293" rIns="45720" bIns="5129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66788"/>
              <a:endParaRPr lang="en-US" sz="1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4838700" y="6172200"/>
              <a:ext cx="463550" cy="152400"/>
            </a:xfrm>
            <a:prstGeom prst="rect">
              <a:avLst/>
            </a:prstGeom>
            <a:solidFill>
              <a:srgbClr val="FFFFCC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45720" tIns="51293" rIns="45720" bIns="5129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66788"/>
              <a:endParaRPr lang="en-US" sz="1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4267200" y="6172200"/>
              <a:ext cx="1029649" cy="152400"/>
            </a:xfrm>
            <a:prstGeom prst="rect">
              <a:avLst/>
            </a:prstGeom>
            <a:noFill/>
            <a:ln w="63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45720" tIns="51293" rIns="45720" bIns="5129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66788"/>
              <a:endParaRPr lang="en-US" sz="1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Rounded Rectangle 8"/>
          <p:cNvSpPr/>
          <p:nvPr/>
        </p:nvSpPr>
        <p:spPr bwMode="auto">
          <a:xfrm>
            <a:off x="3161351" y="3384710"/>
            <a:ext cx="1111250" cy="6096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Appraisal</a:t>
            </a: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8008299" y="5248277"/>
            <a:ext cx="1008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ADB8FF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services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0" y="1295400"/>
            <a:ext cx="3308919" cy="149579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900CC"/>
                </a:solidFill>
              </a:rPr>
              <a:t>How to query?</a:t>
            </a:r>
          </a:p>
          <a:p>
            <a:r>
              <a:rPr lang="en-US" i="1" dirty="0" smtClean="0">
                <a:solidFill>
                  <a:srgbClr val="FF0000"/>
                </a:solidFill>
                <a:latin typeface="Book Antiqua" pitchFamily="18" charset="0"/>
                <a:cs typeface="Times New Roman" pitchFamily="18" charset="0"/>
              </a:rPr>
              <a:t>Warn if #applications</a:t>
            </a:r>
            <a:br>
              <a:rPr lang="en-US" i="1" dirty="0" smtClean="0">
                <a:solidFill>
                  <a:srgbClr val="FF0000"/>
                </a:solidFill>
                <a:latin typeface="Book Antiqua" pitchFamily="18" charset="0"/>
                <a:cs typeface="Times New Roman" pitchFamily="18" charset="0"/>
              </a:rPr>
            </a:br>
            <a:r>
              <a:rPr lang="en-US" i="1" dirty="0" smtClean="0">
                <a:solidFill>
                  <a:srgbClr val="FF0000"/>
                </a:solidFill>
                <a:latin typeface="Book Antiqua" pitchFamily="18" charset="0"/>
                <a:cs typeface="Times New Roman" pitchFamily="18" charset="0"/>
              </a:rPr>
              <a:t>for title change involving</a:t>
            </a:r>
            <a:br>
              <a:rPr lang="en-US" i="1" dirty="0" smtClean="0">
                <a:solidFill>
                  <a:srgbClr val="FF0000"/>
                </a:solidFill>
                <a:latin typeface="Book Antiqua" pitchFamily="18" charset="0"/>
                <a:cs typeface="Times New Roman" pitchFamily="18" charset="0"/>
              </a:rPr>
            </a:br>
            <a:r>
              <a:rPr lang="en-US" i="1" dirty="0" smtClean="0">
                <a:solidFill>
                  <a:srgbClr val="FF0000"/>
                </a:solidFill>
                <a:latin typeface="Book Antiqua" pitchFamily="18" charset="0"/>
                <a:cs typeface="Times New Roman" pitchFamily="18" charset="0"/>
              </a:rPr>
              <a:t>tax reassessment reach 5</a:t>
            </a:r>
          </a:p>
        </p:txBody>
      </p:sp>
      <p:sp>
        <p:nvSpPr>
          <p:cNvPr id="64" name="Rounded Rectangle 63"/>
          <p:cNvSpPr/>
          <p:nvPr/>
        </p:nvSpPr>
        <p:spPr bwMode="auto">
          <a:xfrm>
            <a:off x="5257800" y="4397411"/>
            <a:ext cx="1111250" cy="6096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r>
              <a:rPr lang="en-US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Sales-transaction</a:t>
            </a: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4741933" y="4962196"/>
            <a:ext cx="2400300" cy="4276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i="1" dirty="0" smtClean="0">
                <a:solidFill>
                  <a:srgbClr val="FF0000"/>
                </a:solidFill>
                <a:latin typeface="Book Antiqua" pitchFamily="18" charset="0"/>
                <a:cs typeface="Times New Roman" pitchFamily="18" charset="0"/>
              </a:rPr>
              <a:t>Add new edu tax </a:t>
            </a:r>
            <a:endParaRPr lang="en-US" i="1" dirty="0">
              <a:solidFill>
                <a:srgbClr val="FF0000"/>
              </a:solidFill>
              <a:latin typeface="Book Antiqua" pitchFamily="18" charset="0"/>
              <a:cs typeface="Times New Roman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301820" y="5796070"/>
            <a:ext cx="2239716" cy="7571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900CC"/>
                </a:solidFill>
              </a:rPr>
              <a:t>How to change</a:t>
            </a:r>
            <a:br>
              <a:rPr lang="en-US" dirty="0" smtClean="0">
                <a:solidFill>
                  <a:srgbClr val="9900CC"/>
                </a:solidFill>
              </a:rPr>
            </a:br>
            <a:r>
              <a:rPr lang="en-US" dirty="0" smtClean="0">
                <a:solidFill>
                  <a:srgbClr val="9900CC"/>
                </a:solidFill>
              </a:rPr>
              <a:t>&amp; evole?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92945" y="5796070"/>
            <a:ext cx="2016899" cy="7571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900CC"/>
                </a:solidFill>
              </a:rPr>
              <a:t>How to do</a:t>
            </a:r>
            <a:br>
              <a:rPr lang="en-US" dirty="0" smtClean="0">
                <a:solidFill>
                  <a:srgbClr val="9900CC"/>
                </a:solidFill>
              </a:rPr>
            </a:br>
            <a:r>
              <a:rPr lang="en-US" dirty="0" smtClean="0">
                <a:solidFill>
                  <a:srgbClr val="9900CC"/>
                </a:solidFill>
              </a:rPr>
              <a:t>transactions?</a:t>
            </a:r>
          </a:p>
        </p:txBody>
      </p:sp>
    </p:spTree>
    <p:extLst>
      <p:ext uri="{BB962C8B-B14F-4D97-AF65-F5344CB8AC3E}">
        <p14:creationId xmlns:p14="http://schemas.microsoft.com/office/powerpoint/2010/main" val="443135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48" grpId="0"/>
      <p:bldP spid="49" grpId="0" animBg="1"/>
      <p:bldP spid="63" grpId="0" animBg="1"/>
      <p:bldP spid="64" grpId="0" animBg="1"/>
      <p:bldP spid="62" grpId="0"/>
      <p:bldP spid="66" grpId="0" animBg="1"/>
      <p:bldP spid="5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Application Needs</a:t>
            </a:r>
          </a:p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dirty="0" smtClean="0">
                <a:solidFill>
                  <a:srgbClr val="FF0000"/>
                </a:solidFill>
              </a:rPr>
              <a:t>Legacy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”</a:t>
            </a:r>
            <a:r>
              <a:rPr lang="en-US" dirty="0" smtClean="0">
                <a:solidFill>
                  <a:srgbClr val="FF0000"/>
                </a:solidFill>
              </a:rPr>
              <a:t> Services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“</a:t>
            </a:r>
            <a:r>
              <a:rPr lang="en-US" dirty="0" smtClean="0"/>
              <a:t>Programmable</a:t>
            </a:r>
            <a:r>
              <a:rPr lang="en-US" dirty="0">
                <a:latin typeface="Arial" pitchFamily="34" charset="0"/>
                <a:cs typeface="Arial" pitchFamily="34" charset="0"/>
              </a:rPr>
              <a:t>”</a:t>
            </a:r>
            <a:r>
              <a:rPr lang="en-US" dirty="0" smtClean="0"/>
              <a:t> Services</a:t>
            </a:r>
          </a:p>
          <a:p>
            <a:r>
              <a:rPr lang="en-US" dirty="0" smtClean="0"/>
              <a:t>Data Encapsulating Services</a:t>
            </a:r>
          </a:p>
          <a:p>
            <a:r>
              <a:rPr lang="en-US" dirty="0" smtClean="0"/>
              <a:t>Research Challenges</a:t>
            </a:r>
          </a:p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038600" y="7072313"/>
            <a:ext cx="2000250" cy="242887"/>
          </a:xfrm>
        </p:spPr>
        <p:txBody>
          <a:bodyPr/>
          <a:lstStyle/>
          <a:p>
            <a:r>
              <a:rPr lang="en-US" dirty="0" smtClean="0"/>
              <a:t>2012/11/15</a:t>
            </a:r>
            <a:endParaRPr lang="en-US" altLang="zh-C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7072313"/>
            <a:ext cx="3041650" cy="242887"/>
          </a:xfrm>
        </p:spPr>
        <p:txBody>
          <a:bodyPr/>
          <a:lstStyle/>
          <a:p>
            <a:r>
              <a:rPr lang="en-US" altLang="zh-CN" dirty="0" smtClean="0"/>
              <a:t>ICSOC 2012</a:t>
            </a:r>
            <a:endParaRPr lang="en-US" altLang="zh-C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00950" y="7072313"/>
            <a:ext cx="2000250" cy="242887"/>
          </a:xfrm>
        </p:spPr>
        <p:txBody>
          <a:bodyPr/>
          <a:lstStyle/>
          <a:p>
            <a:fld id="{9D5D25EB-DA1F-4BFC-A014-C46DB84F6DC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42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0338" y="838200"/>
            <a:ext cx="9280525" cy="6172200"/>
          </a:xfrm>
        </p:spPr>
        <p:txBody>
          <a:bodyPr/>
          <a:lstStyle/>
          <a:p>
            <a:r>
              <a:rPr lang="en-US" dirty="0" smtClean="0"/>
              <a:t>Services have </a:t>
            </a:r>
            <a:r>
              <a:rPr lang="en-US" dirty="0" smtClean="0">
                <a:solidFill>
                  <a:srgbClr val="0070C0"/>
                </a:solidFill>
              </a:rPr>
              <a:t>states</a:t>
            </a:r>
            <a:r>
              <a:rPr lang="en-US" dirty="0" smtClean="0"/>
              <a:t>, but only </a:t>
            </a:r>
            <a:r>
              <a:rPr lang="en-US" dirty="0" smtClean="0">
                <a:solidFill>
                  <a:srgbClr val="0070C0"/>
                </a:solidFill>
              </a:rPr>
              <a:t>finitely many</a:t>
            </a:r>
          </a:p>
          <a:p>
            <a:r>
              <a:rPr lang="en-US" dirty="0" smtClean="0"/>
              <a:t>Can be modeled with:</a:t>
            </a:r>
            <a:br>
              <a:rPr lang="en-US" dirty="0" smtClean="0"/>
            </a:br>
            <a:r>
              <a:rPr lang="en-US" dirty="0" smtClean="0"/>
              <a:t>finite state machines, process algebras, workflow nets (Petri nets), activity diagrams, state charts, …</a:t>
            </a:r>
          </a:p>
          <a:p>
            <a:r>
              <a:rPr lang="en-US" dirty="0" smtClean="0"/>
              <a:t>Have been used in studying problems related to service composition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Automated design, e.g., </a:t>
            </a:r>
            <a:r>
              <a:rPr lang="en-US" dirty="0">
                <a:solidFill>
                  <a:srgbClr val="0070C0"/>
                </a:solidFill>
              </a:rPr>
              <a:t>Roman services</a:t>
            </a:r>
            <a:endParaRPr lang="en-US" dirty="0" smtClean="0">
              <a:solidFill>
                <a:srgbClr val="0070C0"/>
              </a:solidFill>
            </a:endParaRPr>
          </a:p>
          <a:p>
            <a:pPr lvl="1"/>
            <a:r>
              <a:rPr lang="en-US" dirty="0" smtClean="0"/>
              <a:t>Verification</a:t>
            </a:r>
          </a:p>
          <a:p>
            <a:pPr lvl="1"/>
            <a:r>
              <a:rPr lang="en-US" dirty="0" smtClean="0"/>
              <a:t>Optimization (e.g., QoS</a:t>
            </a:r>
            <a:r>
              <a:rPr lang="en-US" dirty="0"/>
              <a:t> </a:t>
            </a:r>
            <a:r>
              <a:rPr lang="en-US" dirty="0" smtClean="0"/>
              <a:t>based)</a:t>
            </a:r>
          </a:p>
          <a:p>
            <a:r>
              <a:rPr lang="en-US" dirty="0" smtClean="0"/>
              <a:t>Wealth of knowledge, rich literature</a:t>
            </a:r>
            <a:r>
              <a:rPr lang="en-US" sz="2400" dirty="0" smtClean="0">
                <a:solidFill>
                  <a:schemeClr val="bg2"/>
                </a:solidFill>
              </a:rPr>
              <a:t/>
            </a:r>
            <a:br>
              <a:rPr lang="en-US" sz="2400" dirty="0" smtClean="0">
                <a:solidFill>
                  <a:schemeClr val="bg2"/>
                </a:solidFill>
              </a:rPr>
            </a:br>
            <a:r>
              <a:rPr lang="en-US" sz="2400" dirty="0" smtClean="0">
                <a:solidFill>
                  <a:schemeClr val="bg2"/>
                </a:solidFill>
              </a:rPr>
              <a:t>				[WWW, ICSOC, ICWS, SCC, SOCA, …]</a:t>
            </a:r>
            <a:endParaRPr lang="en-US" dirty="0" smtClean="0">
              <a:solidFill>
                <a:schemeClr val="bg2"/>
              </a:solidFill>
            </a:endParaRP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“Legacy” Services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2012/11/15</a:t>
            </a:r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ICSOC 2012</a:t>
            </a: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25EB-DA1F-4BFC-A014-C46DB84F6DC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53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service consists of activities with a finite state control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342900" indent="-342900" defTabSz="914400"/>
            <a:r>
              <a:rPr lang="en-US" dirty="0"/>
              <a:t>Transitions labeled by activities</a:t>
            </a:r>
          </a:p>
          <a:p>
            <a:pPr marL="342900" indent="-342900" defTabSz="914400"/>
            <a:r>
              <a:rPr lang="en-US" dirty="0" smtClean="0"/>
              <a:t>For </a:t>
            </a:r>
            <a:r>
              <a:rPr lang="en-US" dirty="0"/>
              <a:t>a given state, the out-edges represent the set of options that will be presented to the </a:t>
            </a:r>
            <a:r>
              <a:rPr lang="en-US" dirty="0" smtClean="0"/>
              <a:t>user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 Services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2012/11/15</a:t>
            </a:r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ICSOC 2012</a:t>
            </a: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25EB-DA1F-4BFC-A014-C46DB84F6DC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2923382" y="1506538"/>
            <a:ext cx="5897562" cy="2760662"/>
          </a:xfrm>
          <a:prstGeom prst="roundRect">
            <a:avLst>
              <a:gd name="adj" fmla="val 6912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08" tIns="0" rIns="0" bIns="0"/>
          <a:lstStyle/>
          <a:p>
            <a:pPr algn="l" defTabSz="1019175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dirty="0">
                <a:solidFill>
                  <a:srgbClr val="CC0000"/>
                </a:solidFill>
                <a:latin typeface="Arial" charset="0"/>
                <a:cs typeface="Times New Roman" pitchFamily="18" charset="0"/>
              </a:rPr>
              <a:t>Online Music Store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7458869" y="3487738"/>
            <a:ext cx="667326" cy="472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836" tIns="50919" rIns="101836" bIns="50919">
            <a:spAutoFit/>
          </a:bodyPr>
          <a:lstStyle>
            <a:lvl1pPr defTabSz="10191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7338" defTabSz="10191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191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191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191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10191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10191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10191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10191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>
                <a:solidFill>
                  <a:srgbClr val="0033CC"/>
                </a:solidFill>
                <a:cs typeface="Times New Roman" pitchFamily="18" charset="0"/>
              </a:rPr>
              <a:t>buy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547269" y="2195513"/>
            <a:ext cx="614427" cy="472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836" tIns="50919" rIns="101836" bIns="50919">
            <a:spAutoFit/>
          </a:bodyPr>
          <a:lstStyle>
            <a:lvl1pPr defTabSz="10191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7338" defTabSz="10191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191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191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191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10191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10191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10191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10191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dirty="0">
                <a:solidFill>
                  <a:srgbClr val="0033CC"/>
                </a:solidFill>
                <a:cs typeface="Times New Roman" pitchFamily="18" charset="0"/>
              </a:rPr>
              <a:t>init</a:t>
            </a:r>
            <a:endParaRPr kumimoji="0" lang="en-US" baseline="-25000" dirty="0">
              <a:solidFill>
                <a:srgbClr val="0033CC"/>
              </a:solidFill>
              <a:cs typeface="Times New Roman" pitchFamily="18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 rot="1678769">
            <a:off x="4612482" y="2444750"/>
            <a:ext cx="1103312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36" tIns="50919" rIns="101836" bIns="50919">
            <a:spAutoFit/>
          </a:bodyPr>
          <a:lstStyle>
            <a:lvl1pPr defTabSz="10191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7338" defTabSz="10191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191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191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191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10191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10191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10191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10191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dirty="0">
                <a:solidFill>
                  <a:srgbClr val="0033CC"/>
                </a:solidFill>
                <a:cs typeface="Times New Roman" pitchFamily="18" charset="0"/>
              </a:rPr>
              <a:t>search</a:t>
            </a:r>
            <a:endParaRPr kumimoji="0" lang="en-US" baseline="-25000" dirty="0">
              <a:solidFill>
                <a:srgbClr val="0033CC"/>
              </a:solidFill>
              <a:cs typeface="Times New Roman" pitchFamily="18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 rot="5400000">
            <a:off x="7191889" y="2898436"/>
            <a:ext cx="665723" cy="472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836" tIns="50919" rIns="101836" bIns="50919">
            <a:spAutoFit/>
          </a:bodyPr>
          <a:lstStyle>
            <a:lvl1pPr defTabSz="10191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7338" defTabSz="10191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191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191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191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10191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10191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10191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10191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>
                <a:solidFill>
                  <a:srgbClr val="0033CC"/>
                </a:solidFill>
                <a:cs typeface="Times New Roman" pitchFamily="18" charset="0"/>
              </a:rPr>
              <a:t>cart</a:t>
            </a:r>
            <a:endParaRPr kumimoji="0" lang="en-US" baseline="-25000">
              <a:solidFill>
                <a:srgbClr val="0033CC"/>
              </a:solidFill>
              <a:cs typeface="Times New Roman" pitchFamily="18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5942807" y="1871663"/>
            <a:ext cx="991132" cy="472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836" tIns="50919" rIns="101836" bIns="50919">
            <a:spAutoFit/>
          </a:bodyPr>
          <a:lstStyle>
            <a:lvl1pPr defTabSz="10191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7338" defTabSz="10191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191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191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191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10191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10191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10191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10191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dirty="0">
                <a:solidFill>
                  <a:srgbClr val="0033CC"/>
                </a:solidFill>
                <a:cs typeface="Times New Roman" pitchFamily="18" charset="0"/>
              </a:rPr>
              <a:t>search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 rot="20248236">
            <a:off x="5967728" y="2535693"/>
            <a:ext cx="870908" cy="472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836" tIns="50919" rIns="101836" bIns="50919">
            <a:spAutoFit/>
          </a:bodyPr>
          <a:lstStyle>
            <a:lvl1pPr defTabSz="10191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7338" defTabSz="10191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191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191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191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10191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10191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10191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10191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dirty="0">
                <a:solidFill>
                  <a:srgbClr val="0033CC"/>
                </a:solidFill>
                <a:cs typeface="Times New Roman" pitchFamily="18" charset="0"/>
              </a:rPr>
              <a:t>listen</a:t>
            </a:r>
            <a:endParaRPr kumimoji="0" lang="en-US" baseline="-25000" dirty="0">
              <a:solidFill>
                <a:srgbClr val="0033CC"/>
              </a:solidFill>
              <a:cs typeface="Times New Roman" pitchFamily="18" charset="0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 rot="1568381">
            <a:off x="6115564" y="3161168"/>
            <a:ext cx="665723" cy="472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836" tIns="50919" rIns="101836" bIns="50919">
            <a:spAutoFit/>
          </a:bodyPr>
          <a:lstStyle>
            <a:lvl1pPr defTabSz="10191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7338" defTabSz="10191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191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191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191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10191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10191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10191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10191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>
                <a:solidFill>
                  <a:srgbClr val="0033CC"/>
                </a:solidFill>
                <a:cs typeface="Times New Roman" pitchFamily="18" charset="0"/>
              </a:rPr>
              <a:t>cart</a:t>
            </a:r>
            <a:endParaRPr kumimoji="0" lang="en-US" baseline="-25000">
              <a:solidFill>
                <a:srgbClr val="0033CC"/>
              </a:solidFill>
              <a:cs typeface="Times New Roman" pitchFamily="18" charset="0"/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4773489" y="3708400"/>
            <a:ext cx="991132" cy="472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836" tIns="50919" rIns="101836" bIns="50919">
            <a:spAutoFit/>
          </a:bodyPr>
          <a:lstStyle>
            <a:lvl1pPr defTabSz="10191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7338" defTabSz="10191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191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191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191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10191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10191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10191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10191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>
                <a:solidFill>
                  <a:srgbClr val="0033CC"/>
                </a:solidFill>
                <a:cs typeface="Times New Roman" pitchFamily="18" charset="0"/>
              </a:rPr>
              <a:t>search</a:t>
            </a:r>
            <a:endParaRPr kumimoji="0" lang="en-US" baseline="-25000">
              <a:solidFill>
                <a:srgbClr val="0033CC"/>
              </a:solidFill>
              <a:cs typeface="Times New Roman" pitchFamily="18" charset="0"/>
            </a:endParaRPr>
          </a:p>
        </p:txBody>
      </p: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1586707" y="1831975"/>
            <a:ext cx="1322387" cy="1982788"/>
            <a:chOff x="3638" y="740"/>
            <a:chExt cx="795" cy="1175"/>
          </a:xfrm>
        </p:grpSpPr>
        <p:sp>
          <p:nvSpPr>
            <p:cNvPr id="17" name="Line 16"/>
            <p:cNvSpPr>
              <a:spLocks noChangeShapeType="1"/>
            </p:cNvSpPr>
            <p:nvPr/>
          </p:nvSpPr>
          <p:spPr bwMode="auto">
            <a:xfrm>
              <a:off x="3656" y="955"/>
              <a:ext cx="777" cy="0"/>
            </a:xfrm>
            <a:prstGeom prst="line">
              <a:avLst/>
            </a:prstGeom>
            <a:noFill/>
            <a:ln w="28575">
              <a:solidFill>
                <a:srgbClr val="990099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>
              <a:off x="3638" y="740"/>
              <a:ext cx="735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836" tIns="50919" rIns="101836" bIns="50919">
              <a:spAutoFit/>
            </a:bodyPr>
            <a:lstStyle>
              <a:lvl1pPr defTabSz="1019175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7338" defTabSz="1019175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1019175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1019175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1019175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defTabSz="1019175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SzPct val="80000"/>
                <a:buFont typeface="Wingdings" pitchFamily="2" charset="2"/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defTabSz="1019175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SzPct val="80000"/>
                <a:buFont typeface="Wingdings" pitchFamily="2" charset="2"/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defTabSz="1019175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SzPct val="80000"/>
                <a:buFont typeface="Wingdings" pitchFamily="2" charset="2"/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defTabSz="1019175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SzPct val="80000"/>
                <a:buFont typeface="Wingdings" pitchFamily="2" charset="2"/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i="1">
                  <a:solidFill>
                    <a:srgbClr val="990099"/>
                  </a:solidFill>
                  <a:latin typeface="Book Antiqua" pitchFamily="18" charset="0"/>
                  <a:cs typeface="Times New Roman" pitchFamily="18" charset="0"/>
                </a:rPr>
                <a:t>init</a:t>
              </a:r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>
              <a:off x="3656" y="1202"/>
              <a:ext cx="777" cy="0"/>
            </a:xfrm>
            <a:prstGeom prst="line">
              <a:avLst/>
            </a:prstGeom>
            <a:noFill/>
            <a:ln w="28575">
              <a:solidFill>
                <a:srgbClr val="990099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 Box 19"/>
            <p:cNvSpPr txBox="1">
              <a:spLocks noChangeArrowheads="1"/>
            </p:cNvSpPr>
            <p:nvPr/>
          </p:nvSpPr>
          <p:spPr bwMode="auto">
            <a:xfrm>
              <a:off x="3638" y="980"/>
              <a:ext cx="735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836" tIns="50919" rIns="101836" bIns="50919">
              <a:spAutoFit/>
            </a:bodyPr>
            <a:lstStyle>
              <a:lvl1pPr defTabSz="1019175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7338" defTabSz="1019175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1019175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1019175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1019175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defTabSz="1019175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SzPct val="80000"/>
                <a:buFont typeface="Wingdings" pitchFamily="2" charset="2"/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defTabSz="1019175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SzPct val="80000"/>
                <a:buFont typeface="Wingdings" pitchFamily="2" charset="2"/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defTabSz="1019175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SzPct val="80000"/>
                <a:buFont typeface="Wingdings" pitchFamily="2" charset="2"/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defTabSz="1019175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SzPct val="80000"/>
                <a:buFont typeface="Wingdings" pitchFamily="2" charset="2"/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i="1" dirty="0">
                  <a:solidFill>
                    <a:srgbClr val="990099"/>
                  </a:solidFill>
                  <a:latin typeface="Book Antiqua" pitchFamily="18" charset="0"/>
                  <a:cs typeface="Times New Roman" pitchFamily="18" charset="0"/>
                </a:rPr>
                <a:t>search</a:t>
              </a:r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>
              <a:off x="3656" y="1430"/>
              <a:ext cx="777" cy="0"/>
            </a:xfrm>
            <a:prstGeom prst="line">
              <a:avLst/>
            </a:prstGeom>
            <a:noFill/>
            <a:ln w="28575">
              <a:solidFill>
                <a:srgbClr val="990099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 Box 21"/>
            <p:cNvSpPr txBox="1">
              <a:spLocks noChangeArrowheads="1"/>
            </p:cNvSpPr>
            <p:nvPr/>
          </p:nvSpPr>
          <p:spPr bwMode="auto">
            <a:xfrm>
              <a:off x="3638" y="1200"/>
              <a:ext cx="735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836" tIns="50919" rIns="101836" bIns="50919">
              <a:spAutoFit/>
            </a:bodyPr>
            <a:lstStyle>
              <a:lvl1pPr defTabSz="1019175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7338" defTabSz="1019175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1019175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1019175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1019175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defTabSz="1019175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SzPct val="80000"/>
                <a:buFont typeface="Wingdings" pitchFamily="2" charset="2"/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defTabSz="1019175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SzPct val="80000"/>
                <a:buFont typeface="Wingdings" pitchFamily="2" charset="2"/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defTabSz="1019175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SzPct val="80000"/>
                <a:buFont typeface="Wingdings" pitchFamily="2" charset="2"/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defTabSz="1019175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SzPct val="80000"/>
                <a:buFont typeface="Wingdings" pitchFamily="2" charset="2"/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i="1">
                  <a:solidFill>
                    <a:srgbClr val="990099"/>
                  </a:solidFill>
                  <a:latin typeface="Book Antiqua" pitchFamily="18" charset="0"/>
                  <a:cs typeface="Times New Roman" pitchFamily="18" charset="0"/>
                </a:rPr>
                <a:t>listen</a:t>
              </a:r>
            </a:p>
          </p:txBody>
        </p:sp>
        <p:sp>
          <p:nvSpPr>
            <p:cNvPr id="23" name="Line 22"/>
            <p:cNvSpPr>
              <a:spLocks noChangeShapeType="1"/>
            </p:cNvSpPr>
            <p:nvPr/>
          </p:nvSpPr>
          <p:spPr bwMode="auto">
            <a:xfrm>
              <a:off x="3656" y="1667"/>
              <a:ext cx="777" cy="0"/>
            </a:xfrm>
            <a:prstGeom prst="line">
              <a:avLst/>
            </a:prstGeom>
            <a:noFill/>
            <a:ln w="28575">
              <a:solidFill>
                <a:srgbClr val="990099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 Box 23"/>
            <p:cNvSpPr txBox="1">
              <a:spLocks noChangeArrowheads="1"/>
            </p:cNvSpPr>
            <p:nvPr/>
          </p:nvSpPr>
          <p:spPr bwMode="auto">
            <a:xfrm>
              <a:off x="3638" y="1440"/>
              <a:ext cx="735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836" tIns="50919" rIns="101836" bIns="50919">
              <a:spAutoFit/>
            </a:bodyPr>
            <a:lstStyle>
              <a:lvl1pPr defTabSz="1019175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7338" defTabSz="1019175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1019175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1019175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1019175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defTabSz="1019175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SzPct val="80000"/>
                <a:buFont typeface="Wingdings" pitchFamily="2" charset="2"/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defTabSz="1019175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SzPct val="80000"/>
                <a:buFont typeface="Wingdings" pitchFamily="2" charset="2"/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defTabSz="1019175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SzPct val="80000"/>
                <a:buFont typeface="Wingdings" pitchFamily="2" charset="2"/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defTabSz="1019175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SzPct val="80000"/>
                <a:buFont typeface="Wingdings" pitchFamily="2" charset="2"/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i="1">
                  <a:solidFill>
                    <a:srgbClr val="990099"/>
                  </a:solidFill>
                  <a:latin typeface="Book Antiqua" pitchFamily="18" charset="0"/>
                  <a:cs typeface="Times New Roman" pitchFamily="18" charset="0"/>
                </a:rPr>
                <a:t>cart</a:t>
              </a:r>
            </a:p>
          </p:txBody>
        </p:sp>
        <p:sp>
          <p:nvSpPr>
            <p:cNvPr id="25" name="Line 24"/>
            <p:cNvSpPr>
              <a:spLocks noChangeShapeType="1"/>
            </p:cNvSpPr>
            <p:nvPr/>
          </p:nvSpPr>
          <p:spPr bwMode="auto">
            <a:xfrm>
              <a:off x="3656" y="1905"/>
              <a:ext cx="777" cy="0"/>
            </a:xfrm>
            <a:prstGeom prst="line">
              <a:avLst/>
            </a:prstGeom>
            <a:noFill/>
            <a:ln w="28575">
              <a:solidFill>
                <a:srgbClr val="990099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 Box 25"/>
            <p:cNvSpPr txBox="1">
              <a:spLocks noChangeArrowheads="1"/>
            </p:cNvSpPr>
            <p:nvPr/>
          </p:nvSpPr>
          <p:spPr bwMode="auto">
            <a:xfrm>
              <a:off x="3638" y="1652"/>
              <a:ext cx="735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836" tIns="50919" rIns="101836" bIns="50919">
              <a:spAutoFit/>
            </a:bodyPr>
            <a:lstStyle>
              <a:lvl1pPr defTabSz="1019175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7338" defTabSz="1019175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1019175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1019175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1019175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defTabSz="1019175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SzPct val="80000"/>
                <a:buFont typeface="Wingdings" pitchFamily="2" charset="2"/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defTabSz="1019175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SzPct val="80000"/>
                <a:buFont typeface="Wingdings" pitchFamily="2" charset="2"/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defTabSz="1019175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SzPct val="80000"/>
                <a:buFont typeface="Wingdings" pitchFamily="2" charset="2"/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defTabSz="1019175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SzPct val="80000"/>
                <a:buFont typeface="Wingdings" pitchFamily="2" charset="2"/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i="1">
                  <a:solidFill>
                    <a:srgbClr val="990099"/>
                  </a:solidFill>
                  <a:latin typeface="Book Antiqua" pitchFamily="18" charset="0"/>
                  <a:cs typeface="Times New Roman" pitchFamily="18" charset="0"/>
                </a:rPr>
                <a:t>buy</a:t>
              </a:r>
            </a:p>
          </p:txBody>
        </p:sp>
      </p:grpSp>
      <p:sp>
        <p:nvSpPr>
          <p:cNvPr id="27" name="AutoShape 26"/>
          <p:cNvSpPr>
            <a:spLocks noChangeArrowheads="1"/>
          </p:cNvSpPr>
          <p:nvPr/>
        </p:nvSpPr>
        <p:spPr bwMode="auto">
          <a:xfrm flipH="1" flipV="1">
            <a:off x="3269457" y="2274888"/>
            <a:ext cx="239712" cy="20955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 type="none" w="sm" len="sm"/>
                <a:tailEnd type="none" w="lg" len="lg"/>
              </a14:hiddenLine>
            </a:ext>
          </a:extLst>
        </p:spPr>
        <p:txBody>
          <a:bodyPr rot="10800000" wrap="none" lIns="91408" tIns="45704" rIns="91408" bIns="45704" anchor="ctr"/>
          <a:lstStyle/>
          <a:p>
            <a:endParaRPr lang="en-US" sz="2500"/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auto">
          <a:xfrm>
            <a:off x="3269457" y="2503488"/>
            <a:ext cx="239712" cy="242887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 type="none" w="sm" len="sm"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08" tIns="45704" rIns="91408" bIns="45704" anchor="ctr"/>
          <a:lstStyle/>
          <a:p>
            <a:endParaRPr lang="en-US" sz="2500"/>
          </a:p>
        </p:txBody>
      </p:sp>
      <p:sp>
        <p:nvSpPr>
          <p:cNvPr id="29" name="Oval 28"/>
          <p:cNvSpPr>
            <a:spLocks noChangeArrowheads="1"/>
          </p:cNvSpPr>
          <p:nvPr/>
        </p:nvSpPr>
        <p:spPr bwMode="auto">
          <a:xfrm>
            <a:off x="4387057" y="2503488"/>
            <a:ext cx="239712" cy="242887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 type="none" w="sm" len="sm"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08" tIns="45704" rIns="91408" bIns="45704" anchor="ctr"/>
          <a:lstStyle/>
          <a:p>
            <a:endParaRPr lang="en-US" sz="2500"/>
          </a:p>
        </p:txBody>
      </p:sp>
      <p:cxnSp>
        <p:nvCxnSpPr>
          <p:cNvPr id="30" name="AutoShape 29"/>
          <p:cNvCxnSpPr>
            <a:cxnSpLocks noChangeShapeType="1"/>
            <a:stCxn id="28" idx="6"/>
            <a:endCxn id="29" idx="2"/>
          </p:cNvCxnSpPr>
          <p:nvPr/>
        </p:nvCxnSpPr>
        <p:spPr bwMode="auto">
          <a:xfrm>
            <a:off x="3518694" y="2625725"/>
            <a:ext cx="858838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Oval 30"/>
          <p:cNvSpPr>
            <a:spLocks noChangeArrowheads="1"/>
          </p:cNvSpPr>
          <p:nvPr/>
        </p:nvSpPr>
        <p:spPr bwMode="auto">
          <a:xfrm>
            <a:off x="5625307" y="3151188"/>
            <a:ext cx="238125" cy="242887"/>
          </a:xfrm>
          <a:prstGeom prst="ellipse">
            <a:avLst/>
          </a:prstGeom>
          <a:noFill/>
          <a:ln w="38100" cmpd="dbl" algn="ctr">
            <a:solidFill>
              <a:schemeClr val="tx1"/>
            </a:solidFill>
            <a:round/>
            <a:headEnd type="none" w="sm" len="sm"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08" tIns="45704" rIns="91408" bIns="45704" anchor="ctr"/>
          <a:lstStyle/>
          <a:p>
            <a:endParaRPr lang="en-US" sz="2500"/>
          </a:p>
        </p:txBody>
      </p:sp>
      <p:cxnSp>
        <p:nvCxnSpPr>
          <p:cNvPr id="32" name="AutoShape 31"/>
          <p:cNvCxnSpPr>
            <a:cxnSpLocks noChangeShapeType="1"/>
            <a:stCxn id="29" idx="6"/>
            <a:endCxn id="31" idx="1"/>
          </p:cNvCxnSpPr>
          <p:nvPr/>
        </p:nvCxnSpPr>
        <p:spPr bwMode="auto">
          <a:xfrm>
            <a:off x="4636294" y="2625725"/>
            <a:ext cx="1023938" cy="5413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Oval 32"/>
          <p:cNvSpPr>
            <a:spLocks noChangeArrowheads="1"/>
          </p:cNvSpPr>
          <p:nvPr/>
        </p:nvSpPr>
        <p:spPr bwMode="auto">
          <a:xfrm>
            <a:off x="7219157" y="2503488"/>
            <a:ext cx="239712" cy="242887"/>
          </a:xfrm>
          <a:prstGeom prst="ellipse">
            <a:avLst/>
          </a:prstGeom>
          <a:noFill/>
          <a:ln w="38100" cmpd="dbl" algn="ctr">
            <a:solidFill>
              <a:schemeClr val="tx1"/>
            </a:solidFill>
            <a:round/>
            <a:headEnd type="none" w="sm" len="sm"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08" tIns="45704" rIns="91408" bIns="45704" anchor="ctr"/>
          <a:lstStyle/>
          <a:p>
            <a:endParaRPr lang="en-US" sz="2500"/>
          </a:p>
        </p:txBody>
      </p:sp>
      <p:cxnSp>
        <p:nvCxnSpPr>
          <p:cNvPr id="34" name="AutoShape 33"/>
          <p:cNvCxnSpPr>
            <a:cxnSpLocks noChangeShapeType="1"/>
            <a:stCxn id="33" idx="0"/>
            <a:endCxn id="31" idx="0"/>
          </p:cNvCxnSpPr>
          <p:nvPr/>
        </p:nvCxnSpPr>
        <p:spPr bwMode="auto">
          <a:xfrm rot="16200000" flipH="1" flipV="1">
            <a:off x="6218238" y="2010569"/>
            <a:ext cx="647700" cy="1595438"/>
          </a:xfrm>
          <a:prstGeom prst="bentConnector3">
            <a:avLst>
              <a:gd name="adj1" fmla="val -32352"/>
            </a:avLst>
          </a:prstGeom>
          <a:noFill/>
          <a:ln w="19050">
            <a:solidFill>
              <a:schemeClr val="tx1"/>
            </a:solidFill>
            <a:miter lim="800000"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AutoShape 34"/>
          <p:cNvCxnSpPr>
            <a:cxnSpLocks noChangeShapeType="1"/>
            <a:stCxn id="31" idx="7"/>
            <a:endCxn id="33" idx="2"/>
          </p:cNvCxnSpPr>
          <p:nvPr/>
        </p:nvCxnSpPr>
        <p:spPr bwMode="auto">
          <a:xfrm flipV="1">
            <a:off x="5828507" y="2625725"/>
            <a:ext cx="1371600" cy="5413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Oval 35"/>
          <p:cNvSpPr>
            <a:spLocks noChangeArrowheads="1"/>
          </p:cNvSpPr>
          <p:nvPr/>
        </p:nvSpPr>
        <p:spPr bwMode="auto">
          <a:xfrm>
            <a:off x="7219157" y="3798888"/>
            <a:ext cx="239712" cy="242887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 type="none" w="sm" len="sm"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08" tIns="45704" rIns="91408" bIns="45704" anchor="ctr"/>
          <a:lstStyle/>
          <a:p>
            <a:endParaRPr lang="en-US" sz="2500"/>
          </a:p>
        </p:txBody>
      </p:sp>
      <p:cxnSp>
        <p:nvCxnSpPr>
          <p:cNvPr id="37" name="AutoShape 36"/>
          <p:cNvCxnSpPr>
            <a:cxnSpLocks noChangeShapeType="1"/>
            <a:stCxn id="33" idx="4"/>
            <a:endCxn id="36" idx="0"/>
          </p:cNvCxnSpPr>
          <p:nvPr/>
        </p:nvCxnSpPr>
        <p:spPr bwMode="auto">
          <a:xfrm>
            <a:off x="7339807" y="2765425"/>
            <a:ext cx="0" cy="10239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Oval 37"/>
          <p:cNvSpPr>
            <a:spLocks noChangeArrowheads="1"/>
          </p:cNvSpPr>
          <p:nvPr/>
        </p:nvSpPr>
        <p:spPr bwMode="auto">
          <a:xfrm>
            <a:off x="8257382" y="3798888"/>
            <a:ext cx="239712" cy="242887"/>
          </a:xfrm>
          <a:prstGeom prst="ellipse">
            <a:avLst/>
          </a:prstGeom>
          <a:noFill/>
          <a:ln w="38100" cmpd="dbl" algn="ctr">
            <a:solidFill>
              <a:schemeClr val="tx1"/>
            </a:solidFill>
            <a:round/>
            <a:headEnd type="none" w="sm" len="sm"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08" tIns="45704" rIns="91408" bIns="45704" anchor="ctr"/>
          <a:lstStyle/>
          <a:p>
            <a:endParaRPr lang="en-US" sz="2500"/>
          </a:p>
        </p:txBody>
      </p:sp>
      <p:cxnSp>
        <p:nvCxnSpPr>
          <p:cNvPr id="39" name="AutoShape 38"/>
          <p:cNvCxnSpPr>
            <a:cxnSpLocks noChangeShapeType="1"/>
            <a:stCxn id="36" idx="6"/>
            <a:endCxn id="38" idx="2"/>
          </p:cNvCxnSpPr>
          <p:nvPr/>
        </p:nvCxnSpPr>
        <p:spPr bwMode="auto">
          <a:xfrm>
            <a:off x="7468394" y="3921125"/>
            <a:ext cx="769938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" name="AutoShape 39"/>
          <p:cNvCxnSpPr>
            <a:cxnSpLocks noChangeShapeType="1"/>
            <a:stCxn id="31" idx="6"/>
            <a:endCxn id="36" idx="2"/>
          </p:cNvCxnSpPr>
          <p:nvPr/>
        </p:nvCxnSpPr>
        <p:spPr bwMode="auto">
          <a:xfrm>
            <a:off x="5863432" y="3272632"/>
            <a:ext cx="1355725" cy="6477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AutoShape 41"/>
          <p:cNvCxnSpPr>
            <a:cxnSpLocks noChangeShapeType="1"/>
            <a:stCxn id="31" idx="4"/>
            <a:endCxn id="31" idx="2"/>
          </p:cNvCxnSpPr>
          <p:nvPr/>
        </p:nvCxnSpPr>
        <p:spPr bwMode="auto">
          <a:xfrm rot="5400000" flipH="1">
            <a:off x="5624117" y="3273823"/>
            <a:ext cx="121443" cy="119063"/>
          </a:xfrm>
          <a:prstGeom prst="bentConnector4">
            <a:avLst>
              <a:gd name="adj1" fmla="val -606539"/>
              <a:gd name="adj2" fmla="val 780724"/>
            </a:avLst>
          </a:prstGeom>
          <a:noFill/>
          <a:ln w="19050">
            <a:solidFill>
              <a:schemeClr val="tx1"/>
            </a:solidFill>
            <a:miter lim="800000"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2" name="Picture 117" descr="iph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165687"/>
            <a:ext cx="616744" cy="149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04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ED138-3349-454B-8184-56465A170156}" type="slidenum">
              <a:rPr lang="en-US"/>
              <a:pPr/>
              <a:t>17</a:t>
            </a:fld>
            <a:endParaRPr lang="en-US"/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pPr defTabSz="867491"/>
            <a:r>
              <a:rPr lang="en-US" dirty="0" smtClean="0"/>
              <a:t>The Composition </a:t>
            </a:r>
            <a:r>
              <a:rPr lang="en-US" dirty="0"/>
              <a:t>Problem</a:t>
            </a:r>
          </a:p>
        </p:txBody>
      </p:sp>
      <p:sp>
        <p:nvSpPr>
          <p:cNvPr id="8197" name="AutoShape 3"/>
          <p:cNvSpPr>
            <a:spLocks noChangeArrowheads="1"/>
          </p:cNvSpPr>
          <p:nvPr/>
        </p:nvSpPr>
        <p:spPr bwMode="auto">
          <a:xfrm>
            <a:off x="3364057" y="1066800"/>
            <a:ext cx="5629492" cy="2743200"/>
          </a:xfrm>
          <a:prstGeom prst="roundRect">
            <a:avLst>
              <a:gd name="adj" fmla="val 6426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6719" tIns="0" rIns="0" bIns="0"/>
          <a:lstStyle/>
          <a:p>
            <a:pPr defTabSz="966891" eaLnBrk="1" hangingPunct="1">
              <a:lnSpc>
                <a:spcPct val="100000"/>
              </a:lnSpc>
              <a:spcBef>
                <a:spcPct val="0"/>
              </a:spcBef>
              <a:buClrTx/>
              <a:buSzTx/>
            </a:pPr>
            <a:r>
              <a:rPr kumimoji="0" lang="en-US" dirty="0" smtClean="0">
                <a:solidFill>
                  <a:srgbClr val="CC0000"/>
                </a:solidFill>
                <a:latin typeface="Arial" charset="0"/>
                <a:cs typeface="Times New Roman" pitchFamily="18" charset="0"/>
              </a:rPr>
              <a:t>Online Music Store</a:t>
            </a:r>
            <a:endParaRPr kumimoji="0" lang="en-US" dirty="0">
              <a:solidFill>
                <a:srgbClr val="CC0000"/>
              </a:solidFill>
              <a:latin typeface="Arial" charset="0"/>
              <a:cs typeface="Times New Roman" pitchFamily="18" charset="0"/>
            </a:endParaRPr>
          </a:p>
          <a:p>
            <a:pPr defTabSz="966891" eaLnBrk="1" hangingPunct="1">
              <a:lnSpc>
                <a:spcPct val="100000"/>
              </a:lnSpc>
              <a:spcBef>
                <a:spcPct val="0"/>
              </a:spcBef>
              <a:buClrTx/>
              <a:buSzTx/>
            </a:pPr>
            <a:endParaRPr kumimoji="0" lang="en-US" dirty="0">
              <a:solidFill>
                <a:srgbClr val="CC000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8198" name="Text Box 4"/>
          <p:cNvSpPr txBox="1">
            <a:spLocks noChangeArrowheads="1"/>
          </p:cNvSpPr>
          <p:nvPr/>
        </p:nvSpPr>
        <p:spPr bwMode="auto">
          <a:xfrm>
            <a:off x="7726977" y="3080871"/>
            <a:ext cx="461665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10191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7338" defTabSz="10191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191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191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191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10191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10191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10191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10191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lnSpc>
                <a:spcPct val="7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dirty="0">
                <a:solidFill>
                  <a:srgbClr val="0033CC"/>
                </a:solidFill>
                <a:cs typeface="Times New Roman" pitchFamily="18" charset="0"/>
              </a:rPr>
              <a:t>buy</a:t>
            </a:r>
          </a:p>
        </p:txBody>
      </p:sp>
      <p:sp>
        <p:nvSpPr>
          <p:cNvPr id="8199" name="Text Box 5"/>
          <p:cNvSpPr txBox="1">
            <a:spLocks noChangeArrowheads="1"/>
          </p:cNvSpPr>
          <p:nvPr/>
        </p:nvSpPr>
        <p:spPr bwMode="auto">
          <a:xfrm>
            <a:off x="4092937" y="1861671"/>
            <a:ext cx="408766" cy="266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10191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7338" defTabSz="10191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191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191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191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10191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10191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10191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10191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lnSpc>
                <a:spcPct val="7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dirty="0">
                <a:solidFill>
                  <a:srgbClr val="0033CC"/>
                </a:solidFill>
                <a:cs typeface="Times New Roman" pitchFamily="18" charset="0"/>
              </a:rPr>
              <a:t>init</a:t>
            </a:r>
          </a:p>
        </p:txBody>
      </p:sp>
      <p:sp>
        <p:nvSpPr>
          <p:cNvPr id="8200" name="Text Box 6"/>
          <p:cNvSpPr txBox="1">
            <a:spLocks noChangeArrowheads="1"/>
          </p:cNvSpPr>
          <p:nvPr/>
        </p:nvSpPr>
        <p:spPr bwMode="auto">
          <a:xfrm rot="1678769">
            <a:off x="5082192" y="2070060"/>
            <a:ext cx="785471" cy="266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10191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7338" defTabSz="10191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191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191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191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10191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10191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10191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10191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lnSpc>
                <a:spcPct val="7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dirty="0">
                <a:solidFill>
                  <a:srgbClr val="0033CC"/>
                </a:solidFill>
                <a:cs typeface="Times New Roman" pitchFamily="18" charset="0"/>
              </a:rPr>
              <a:t>search</a:t>
            </a:r>
          </a:p>
        </p:txBody>
      </p:sp>
      <p:sp>
        <p:nvSpPr>
          <p:cNvPr id="8201" name="Text Box 7"/>
          <p:cNvSpPr txBox="1">
            <a:spLocks noChangeArrowheads="1"/>
          </p:cNvSpPr>
          <p:nvPr/>
        </p:nvSpPr>
        <p:spPr bwMode="auto">
          <a:xfrm rot="5400000">
            <a:off x="7489303" y="2546699"/>
            <a:ext cx="460062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10191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7338" defTabSz="10191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191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191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191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10191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10191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10191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10191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lnSpc>
                <a:spcPct val="7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>
                <a:solidFill>
                  <a:srgbClr val="0033CC"/>
                </a:solidFill>
                <a:cs typeface="Times New Roman" pitchFamily="18" charset="0"/>
              </a:rPr>
              <a:t>cart</a:t>
            </a:r>
          </a:p>
        </p:txBody>
      </p:sp>
      <p:sp>
        <p:nvSpPr>
          <p:cNvPr id="8202" name="Text Box 8"/>
          <p:cNvSpPr txBox="1">
            <a:spLocks noChangeArrowheads="1"/>
          </p:cNvSpPr>
          <p:nvPr/>
        </p:nvSpPr>
        <p:spPr bwMode="auto">
          <a:xfrm>
            <a:off x="6251035" y="1516531"/>
            <a:ext cx="785471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10191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7338" defTabSz="10191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191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191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191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10191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10191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10191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10191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lnSpc>
                <a:spcPct val="7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dirty="0">
                <a:solidFill>
                  <a:srgbClr val="0033CC"/>
                </a:solidFill>
                <a:cs typeface="Times New Roman" pitchFamily="18" charset="0"/>
              </a:rPr>
              <a:t>search</a:t>
            </a:r>
          </a:p>
        </p:txBody>
      </p:sp>
      <p:sp>
        <p:nvSpPr>
          <p:cNvPr id="8203" name="Text Box 10"/>
          <p:cNvSpPr txBox="1">
            <a:spLocks noChangeArrowheads="1"/>
          </p:cNvSpPr>
          <p:nvPr/>
        </p:nvSpPr>
        <p:spPr bwMode="auto">
          <a:xfrm rot="-1351764">
            <a:off x="6354072" y="2141046"/>
            <a:ext cx="665247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10191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7338" defTabSz="10191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191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191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191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10191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10191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10191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10191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lnSpc>
                <a:spcPct val="7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>
                <a:solidFill>
                  <a:srgbClr val="0033CC"/>
                </a:solidFill>
                <a:cs typeface="Times New Roman" pitchFamily="18" charset="0"/>
              </a:rPr>
              <a:t>listen</a:t>
            </a:r>
          </a:p>
        </p:txBody>
      </p:sp>
      <p:sp>
        <p:nvSpPr>
          <p:cNvPr id="8204" name="Text Box 11"/>
          <p:cNvSpPr txBox="1">
            <a:spLocks noChangeArrowheads="1"/>
          </p:cNvSpPr>
          <p:nvPr/>
        </p:nvSpPr>
        <p:spPr bwMode="auto">
          <a:xfrm rot="1568381">
            <a:off x="6499851" y="2750646"/>
            <a:ext cx="460062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10191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7338" defTabSz="10191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191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191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191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10191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10191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10191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10191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lnSpc>
                <a:spcPct val="7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dirty="0">
                <a:solidFill>
                  <a:srgbClr val="0033CC"/>
                </a:solidFill>
                <a:cs typeface="Times New Roman" pitchFamily="18" charset="0"/>
              </a:rPr>
              <a:t>cart</a:t>
            </a:r>
          </a:p>
        </p:txBody>
      </p:sp>
      <p:sp>
        <p:nvSpPr>
          <p:cNvPr id="8205" name="Text Box 12"/>
          <p:cNvSpPr txBox="1">
            <a:spLocks noChangeArrowheads="1"/>
          </p:cNvSpPr>
          <p:nvPr/>
        </p:nvSpPr>
        <p:spPr bwMode="auto">
          <a:xfrm>
            <a:off x="5105184" y="3446931"/>
            <a:ext cx="785471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10191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7338" defTabSz="10191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191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191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191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10191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10191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10191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10191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lnSpc>
                <a:spcPct val="7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>
                <a:solidFill>
                  <a:srgbClr val="0033CC"/>
                </a:solidFill>
                <a:cs typeface="Times New Roman" pitchFamily="18" charset="0"/>
              </a:rPr>
              <a:t>search</a:t>
            </a:r>
          </a:p>
        </p:txBody>
      </p:sp>
      <p:sp>
        <p:nvSpPr>
          <p:cNvPr id="8206" name="AutoShape 14"/>
          <p:cNvSpPr>
            <a:spLocks noChangeArrowheads="1"/>
          </p:cNvSpPr>
          <p:nvPr/>
        </p:nvSpPr>
        <p:spPr bwMode="auto">
          <a:xfrm flipH="1" flipV="1">
            <a:off x="3694402" y="1788460"/>
            <a:ext cx="228817" cy="200212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 type="none" w="sm" len="sm"/>
                <a:tailEnd type="none" w="lg" len="lg"/>
              </a14:hiddenLine>
            </a:ext>
          </a:extLst>
        </p:spPr>
        <p:txBody>
          <a:bodyPr rot="10800000" wrap="none" lIns="86719" tIns="43359" rIns="86719" bIns="43359" anchor="ctr"/>
          <a:lstStyle/>
          <a:p>
            <a:endParaRPr lang="en-US"/>
          </a:p>
        </p:txBody>
      </p:sp>
      <p:sp>
        <p:nvSpPr>
          <p:cNvPr id="8207" name="Oval 15"/>
          <p:cNvSpPr>
            <a:spLocks noChangeArrowheads="1"/>
          </p:cNvSpPr>
          <p:nvPr/>
        </p:nvSpPr>
        <p:spPr bwMode="auto">
          <a:xfrm>
            <a:off x="3694402" y="2005106"/>
            <a:ext cx="228817" cy="228600"/>
          </a:xfrm>
          <a:prstGeom prst="ellipse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 type="none" w="sm" len="sm"/>
            <a:tailEnd type="none" w="lg" len="lg"/>
          </a:ln>
        </p:spPr>
        <p:txBody>
          <a:bodyPr wrap="none" lIns="86719" tIns="43359" rIns="86719" bIns="43359" anchor="ctr"/>
          <a:lstStyle/>
          <a:p>
            <a:endParaRPr lang="en-US"/>
          </a:p>
        </p:txBody>
      </p:sp>
      <p:sp>
        <p:nvSpPr>
          <p:cNvPr id="8208" name="Oval 16"/>
          <p:cNvSpPr>
            <a:spLocks noChangeArrowheads="1"/>
          </p:cNvSpPr>
          <p:nvPr/>
        </p:nvSpPr>
        <p:spPr bwMode="auto">
          <a:xfrm>
            <a:off x="4761202" y="2005106"/>
            <a:ext cx="228817" cy="228600"/>
          </a:xfrm>
          <a:prstGeom prst="ellipse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 type="none" w="sm" len="sm"/>
            <a:tailEnd type="none" w="lg" len="lg"/>
          </a:ln>
        </p:spPr>
        <p:txBody>
          <a:bodyPr wrap="none" lIns="86719" tIns="43359" rIns="86719" bIns="43359" anchor="ctr"/>
          <a:lstStyle/>
          <a:p>
            <a:endParaRPr lang="en-US"/>
          </a:p>
        </p:txBody>
      </p:sp>
      <p:cxnSp>
        <p:nvCxnSpPr>
          <p:cNvPr id="8209" name="AutoShape 17"/>
          <p:cNvCxnSpPr>
            <a:cxnSpLocks noChangeShapeType="1"/>
            <a:stCxn id="8207" idx="6"/>
            <a:endCxn id="8208" idx="2"/>
          </p:cNvCxnSpPr>
          <p:nvPr/>
        </p:nvCxnSpPr>
        <p:spPr bwMode="auto">
          <a:xfrm>
            <a:off x="3932311" y="2120153"/>
            <a:ext cx="819799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10" name="Oval 18"/>
          <p:cNvSpPr>
            <a:spLocks noChangeArrowheads="1"/>
          </p:cNvSpPr>
          <p:nvPr/>
        </p:nvSpPr>
        <p:spPr bwMode="auto">
          <a:xfrm>
            <a:off x="5940137" y="2614706"/>
            <a:ext cx="228817" cy="228600"/>
          </a:xfrm>
          <a:prstGeom prst="ellipse">
            <a:avLst/>
          </a:prstGeom>
          <a:noFill/>
          <a:ln w="38100" cmpd="dbl" algn="ctr">
            <a:solidFill>
              <a:schemeClr val="tx1"/>
            </a:solidFill>
            <a:round/>
            <a:headEnd type="none" w="sm" len="sm"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6719" tIns="43359" rIns="86719" bIns="43359" anchor="ctr"/>
          <a:lstStyle/>
          <a:p>
            <a:endParaRPr lang="en-US"/>
          </a:p>
        </p:txBody>
      </p:sp>
      <p:cxnSp>
        <p:nvCxnSpPr>
          <p:cNvPr id="8211" name="AutoShape 19"/>
          <p:cNvCxnSpPr>
            <a:cxnSpLocks noChangeShapeType="1"/>
            <a:stCxn id="8208" idx="6"/>
            <a:endCxn id="8210" idx="1"/>
          </p:cNvCxnSpPr>
          <p:nvPr/>
        </p:nvCxnSpPr>
        <p:spPr bwMode="auto">
          <a:xfrm>
            <a:off x="4999110" y="2120154"/>
            <a:ext cx="974364" cy="509494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12" name="Oval 20"/>
          <p:cNvSpPr>
            <a:spLocks noChangeArrowheads="1"/>
          </p:cNvSpPr>
          <p:nvPr/>
        </p:nvSpPr>
        <p:spPr bwMode="auto">
          <a:xfrm>
            <a:off x="7464570" y="2005106"/>
            <a:ext cx="228817" cy="228600"/>
          </a:xfrm>
          <a:prstGeom prst="ellipse">
            <a:avLst/>
          </a:prstGeom>
          <a:noFill/>
          <a:ln w="38100" cmpd="dbl" algn="ctr">
            <a:solidFill>
              <a:schemeClr val="tx1"/>
            </a:solidFill>
            <a:round/>
            <a:headEnd type="none" w="sm" len="sm"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6719" tIns="43359" rIns="86719" bIns="43359" anchor="ctr"/>
          <a:lstStyle/>
          <a:p>
            <a:endParaRPr lang="en-US"/>
          </a:p>
        </p:txBody>
      </p:sp>
      <p:cxnSp>
        <p:nvCxnSpPr>
          <p:cNvPr id="8213" name="AutoShape 21"/>
          <p:cNvCxnSpPr>
            <a:cxnSpLocks noChangeShapeType="1"/>
            <a:stCxn id="8212" idx="0"/>
            <a:endCxn id="8210" idx="0"/>
          </p:cNvCxnSpPr>
          <p:nvPr/>
        </p:nvCxnSpPr>
        <p:spPr bwMode="auto">
          <a:xfrm rot="16200000" flipH="1" flipV="1">
            <a:off x="6512719" y="1529760"/>
            <a:ext cx="609600" cy="1524433"/>
          </a:xfrm>
          <a:prstGeom prst="bentConnector3">
            <a:avLst>
              <a:gd name="adj1" fmla="val -32352"/>
            </a:avLst>
          </a:prstGeom>
          <a:noFill/>
          <a:ln w="19050">
            <a:solidFill>
              <a:schemeClr val="tx1"/>
            </a:solidFill>
            <a:miter lim="800000"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14" name="AutoShape 22"/>
          <p:cNvCxnSpPr>
            <a:cxnSpLocks noChangeShapeType="1"/>
            <a:stCxn id="8210" idx="7"/>
            <a:endCxn id="8212" idx="2"/>
          </p:cNvCxnSpPr>
          <p:nvPr/>
        </p:nvCxnSpPr>
        <p:spPr bwMode="auto">
          <a:xfrm flipV="1">
            <a:off x="6135617" y="2120154"/>
            <a:ext cx="1310769" cy="509494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15" name="Oval 23"/>
          <p:cNvSpPr>
            <a:spLocks noChangeArrowheads="1"/>
          </p:cNvSpPr>
          <p:nvPr/>
        </p:nvSpPr>
        <p:spPr bwMode="auto">
          <a:xfrm>
            <a:off x="7464570" y="3224306"/>
            <a:ext cx="228817" cy="228600"/>
          </a:xfrm>
          <a:prstGeom prst="ellipse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 type="none" w="sm" len="sm"/>
            <a:tailEnd type="none" w="lg" len="lg"/>
          </a:ln>
        </p:spPr>
        <p:txBody>
          <a:bodyPr wrap="none" lIns="86719" tIns="43359" rIns="86719" bIns="43359" anchor="ctr"/>
          <a:lstStyle/>
          <a:p>
            <a:endParaRPr lang="en-US"/>
          </a:p>
        </p:txBody>
      </p:sp>
      <p:cxnSp>
        <p:nvCxnSpPr>
          <p:cNvPr id="8216" name="AutoShape 24"/>
          <p:cNvCxnSpPr>
            <a:cxnSpLocks noChangeShapeType="1"/>
            <a:stCxn id="8212" idx="4"/>
            <a:endCxn id="8215" idx="0"/>
          </p:cNvCxnSpPr>
          <p:nvPr/>
        </p:nvCxnSpPr>
        <p:spPr bwMode="auto">
          <a:xfrm>
            <a:off x="7579735" y="2251636"/>
            <a:ext cx="0" cy="96370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17" name="Oval 25"/>
          <p:cNvSpPr>
            <a:spLocks noChangeArrowheads="1"/>
          </p:cNvSpPr>
          <p:nvPr/>
        </p:nvSpPr>
        <p:spPr bwMode="auto">
          <a:xfrm>
            <a:off x="8455603" y="3224306"/>
            <a:ext cx="227301" cy="228600"/>
          </a:xfrm>
          <a:prstGeom prst="ellipse">
            <a:avLst/>
          </a:prstGeom>
          <a:noFill/>
          <a:ln w="38100" cmpd="dbl" algn="ctr">
            <a:solidFill>
              <a:schemeClr val="tx1"/>
            </a:solidFill>
            <a:round/>
            <a:headEnd type="none" w="sm" len="sm"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6719" tIns="43359" rIns="86719" bIns="43359" anchor="ctr"/>
          <a:lstStyle/>
          <a:p>
            <a:endParaRPr lang="en-US"/>
          </a:p>
        </p:txBody>
      </p:sp>
      <p:cxnSp>
        <p:nvCxnSpPr>
          <p:cNvPr id="8218" name="AutoShape 26"/>
          <p:cNvCxnSpPr>
            <a:cxnSpLocks noChangeShapeType="1"/>
            <a:stCxn id="8215" idx="6"/>
            <a:endCxn id="8217" idx="2"/>
          </p:cNvCxnSpPr>
          <p:nvPr/>
        </p:nvCxnSpPr>
        <p:spPr bwMode="auto">
          <a:xfrm>
            <a:off x="7702479" y="3339353"/>
            <a:ext cx="73494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19" name="AutoShape 27"/>
          <p:cNvCxnSpPr>
            <a:cxnSpLocks noChangeShapeType="1"/>
            <a:stCxn id="8210" idx="6"/>
            <a:endCxn id="8215" idx="2"/>
          </p:cNvCxnSpPr>
          <p:nvPr/>
        </p:nvCxnSpPr>
        <p:spPr bwMode="auto">
          <a:xfrm>
            <a:off x="6187138" y="2729753"/>
            <a:ext cx="1268340" cy="6096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20" name="AutoShape 29"/>
          <p:cNvCxnSpPr>
            <a:cxnSpLocks noChangeShapeType="1"/>
            <a:stCxn id="8210" idx="4"/>
            <a:endCxn id="8210" idx="2"/>
          </p:cNvCxnSpPr>
          <p:nvPr/>
        </p:nvCxnSpPr>
        <p:spPr bwMode="auto">
          <a:xfrm rot="16200000" flipV="1">
            <a:off x="5922886" y="2728820"/>
            <a:ext cx="131482" cy="133350"/>
          </a:xfrm>
          <a:prstGeom prst="bentConnector4">
            <a:avLst>
              <a:gd name="adj1" fmla="val -634093"/>
              <a:gd name="adj2" fmla="val 815907"/>
            </a:avLst>
          </a:prstGeom>
          <a:noFill/>
          <a:ln w="19050">
            <a:solidFill>
              <a:schemeClr val="tx1"/>
            </a:solidFill>
            <a:miter lim="800000"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21" name="Rectangle 30"/>
          <p:cNvSpPr>
            <a:spLocks noChangeArrowheads="1"/>
          </p:cNvSpPr>
          <p:nvPr/>
        </p:nvSpPr>
        <p:spPr bwMode="auto">
          <a:xfrm>
            <a:off x="8078283" y="719273"/>
            <a:ext cx="1366005" cy="781714"/>
          </a:xfrm>
          <a:prstGeom prst="rect">
            <a:avLst/>
          </a:prstGeom>
          <a:solidFill>
            <a:srgbClr val="FFCCFF">
              <a:alpha val="8588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CC00CC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3" tIns="45701" rIns="91403" bIns="45701" anchor="ctr">
            <a:spAutoFit/>
          </a:bodyPr>
          <a:lstStyle/>
          <a:p>
            <a:pPr marL="289164" indent="-289164" defTabSz="966891" eaLnBrk="1" hangingPunct="1">
              <a:lnSpc>
                <a:spcPct val="80000"/>
              </a:lnSpc>
              <a:spcBef>
                <a:spcPct val="0"/>
              </a:spcBef>
              <a:buClrTx/>
              <a:buSzTx/>
            </a:pPr>
            <a:r>
              <a:rPr kumimoji="0" lang="en-US" sz="2800" dirty="0" smtClean="0">
                <a:solidFill>
                  <a:srgbClr val="0000CC"/>
                </a:solidFill>
                <a:latin typeface="Arial" charset="0"/>
                <a:cs typeface="Times New Roman" pitchFamily="18" charset="0"/>
              </a:rPr>
              <a:t>desired</a:t>
            </a:r>
            <a:endParaRPr kumimoji="0" lang="en-US" sz="2800" dirty="0">
              <a:solidFill>
                <a:srgbClr val="0000CC"/>
              </a:solidFill>
              <a:latin typeface="Arial" charset="0"/>
              <a:cs typeface="Times New Roman" pitchFamily="18" charset="0"/>
            </a:endParaRPr>
          </a:p>
          <a:p>
            <a:pPr marL="289164" indent="-289164" defTabSz="966891" eaLnBrk="1" hangingPunct="1">
              <a:lnSpc>
                <a:spcPct val="80000"/>
              </a:lnSpc>
              <a:spcBef>
                <a:spcPct val="0"/>
              </a:spcBef>
              <a:buClrTx/>
              <a:buSzTx/>
            </a:pPr>
            <a:r>
              <a:rPr kumimoji="0" lang="en-US" sz="2800" dirty="0" smtClean="0">
                <a:solidFill>
                  <a:srgbClr val="0000CC"/>
                </a:solidFill>
                <a:latin typeface="Arial" charset="0"/>
                <a:cs typeface="Times New Roman" pitchFamily="18" charset="0"/>
              </a:rPr>
              <a:t>service</a:t>
            </a:r>
            <a:endParaRPr lang="en-US" sz="2800" dirty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418847" name="Rectangle 31"/>
          <p:cNvSpPr>
            <a:spLocks noChangeArrowheads="1"/>
          </p:cNvSpPr>
          <p:nvPr/>
        </p:nvSpPr>
        <p:spPr bwMode="auto">
          <a:xfrm>
            <a:off x="6502299" y="4036866"/>
            <a:ext cx="2946501" cy="480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3" tIns="45701" rIns="91403" bIns="45701" anchor="ctr">
            <a:spAutoFit/>
          </a:bodyPr>
          <a:lstStyle/>
          <a:p>
            <a:pPr marL="289164" indent="-289164" defTabSz="966891"/>
            <a:r>
              <a:rPr kumimoji="0" lang="en-US" sz="2800" dirty="0" smtClean="0">
                <a:solidFill>
                  <a:srgbClr val="000066"/>
                </a:solidFill>
                <a:latin typeface="Tahoma" pitchFamily="34" charset="0"/>
                <a:cs typeface="Times New Roman" pitchFamily="18" charset="0"/>
              </a:rPr>
              <a:t>available services</a:t>
            </a:r>
            <a:endParaRPr lang="en-US" sz="2800" dirty="0">
              <a:latin typeface="Tahoma" pitchFamily="34" charset="0"/>
            </a:endParaRPr>
          </a:p>
        </p:txBody>
      </p:sp>
      <p:sp>
        <p:nvSpPr>
          <p:cNvPr id="418848" name="Line 32"/>
          <p:cNvSpPr>
            <a:spLocks noChangeShapeType="1"/>
          </p:cNvSpPr>
          <p:nvPr/>
        </p:nvSpPr>
        <p:spPr bwMode="auto">
          <a:xfrm flipH="1">
            <a:off x="280339" y="4031129"/>
            <a:ext cx="917993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6749" tIns="43375" rIns="86749" bIns="43375"/>
          <a:lstStyle/>
          <a:p>
            <a:endParaRPr lang="en-US"/>
          </a:p>
        </p:txBody>
      </p:sp>
      <p:grpSp>
        <p:nvGrpSpPr>
          <p:cNvPr id="2" name="Group 109"/>
          <p:cNvGrpSpPr>
            <a:grpSpLocks/>
          </p:cNvGrpSpPr>
          <p:nvPr/>
        </p:nvGrpSpPr>
        <p:grpSpPr bwMode="auto">
          <a:xfrm>
            <a:off x="228818" y="4661647"/>
            <a:ext cx="8645019" cy="2223247"/>
            <a:chOff x="151" y="3120"/>
            <a:chExt cx="5705" cy="1488"/>
          </a:xfrm>
        </p:grpSpPr>
        <p:sp>
          <p:nvSpPr>
            <p:cNvPr id="8252" name="AutoShape 34"/>
            <p:cNvSpPr>
              <a:spLocks noChangeArrowheads="1"/>
            </p:cNvSpPr>
            <p:nvPr/>
          </p:nvSpPr>
          <p:spPr bwMode="auto">
            <a:xfrm>
              <a:off x="151" y="3120"/>
              <a:ext cx="2871" cy="1488"/>
            </a:xfrm>
            <a:prstGeom prst="roundRect">
              <a:avLst>
                <a:gd name="adj" fmla="val 9208"/>
              </a:avLst>
            </a:prstGeom>
            <a:noFill/>
            <a:ln w="28575">
              <a:solidFill>
                <a:srgbClr val="00CC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1408" tIns="0" rIns="0" bIns="0"/>
            <a:lstStyle/>
            <a:p>
              <a:pPr defTabSz="966891" eaLnBrk="1" hangingPunct="1">
                <a:spcBef>
                  <a:spcPct val="0"/>
                </a:spcBef>
                <a:buClrTx/>
                <a:buSzTx/>
              </a:pPr>
              <a:r>
                <a:rPr kumimoji="0" lang="en-US" dirty="0">
                  <a:solidFill>
                    <a:srgbClr val="00CC66"/>
                  </a:solidFill>
                  <a:latin typeface="Arial" charset="0"/>
                  <a:cs typeface="Times New Roman" pitchFamily="18" charset="0"/>
                </a:rPr>
                <a:t>Web store</a:t>
              </a:r>
            </a:p>
          </p:txBody>
        </p:sp>
        <p:sp>
          <p:nvSpPr>
            <p:cNvPr id="8253" name="Text Box 35"/>
            <p:cNvSpPr txBox="1">
              <a:spLocks noChangeArrowheads="1"/>
            </p:cNvSpPr>
            <p:nvPr/>
          </p:nvSpPr>
          <p:spPr bwMode="auto">
            <a:xfrm>
              <a:off x="1190" y="3526"/>
              <a:ext cx="654" cy="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1836" tIns="50919" rIns="101836" bIns="50919">
              <a:spAutoFit/>
            </a:bodyPr>
            <a:lstStyle>
              <a:lvl1pPr defTabSz="1019175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7338" defTabSz="1019175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1019175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1019175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1019175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defTabSz="1019175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SzPct val="80000"/>
                <a:buFont typeface="Wingdings" pitchFamily="2" charset="2"/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defTabSz="1019175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SzPct val="80000"/>
                <a:buFont typeface="Wingdings" pitchFamily="2" charset="2"/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defTabSz="1019175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SzPct val="80000"/>
                <a:buFont typeface="Wingdings" pitchFamily="2" charset="2"/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defTabSz="1019175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SzPct val="80000"/>
                <a:buFont typeface="Wingdings" pitchFamily="2" charset="2"/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dirty="0">
                  <a:solidFill>
                    <a:srgbClr val="0033CC"/>
                  </a:solidFill>
                  <a:cs typeface="Times New Roman" pitchFamily="18" charset="0"/>
                </a:rPr>
                <a:t>search</a:t>
              </a:r>
            </a:p>
          </p:txBody>
        </p:sp>
        <p:sp>
          <p:nvSpPr>
            <p:cNvPr id="8254" name="Text Box 36"/>
            <p:cNvSpPr txBox="1">
              <a:spLocks noChangeArrowheads="1"/>
            </p:cNvSpPr>
            <p:nvPr/>
          </p:nvSpPr>
          <p:spPr bwMode="auto">
            <a:xfrm>
              <a:off x="1536" y="3975"/>
              <a:ext cx="654" cy="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1836" tIns="50919" rIns="101836" bIns="50919">
              <a:spAutoFit/>
            </a:bodyPr>
            <a:lstStyle>
              <a:lvl1pPr defTabSz="1019175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7338" defTabSz="1019175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1019175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1019175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1019175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defTabSz="1019175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SzPct val="80000"/>
                <a:buFont typeface="Wingdings" pitchFamily="2" charset="2"/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defTabSz="1019175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SzPct val="80000"/>
                <a:buFont typeface="Wingdings" pitchFamily="2" charset="2"/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defTabSz="1019175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SzPct val="80000"/>
                <a:buFont typeface="Wingdings" pitchFamily="2" charset="2"/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defTabSz="1019175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SzPct val="80000"/>
                <a:buFont typeface="Wingdings" pitchFamily="2" charset="2"/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dirty="0">
                  <a:solidFill>
                    <a:srgbClr val="0033CC"/>
                  </a:solidFill>
                  <a:cs typeface="Times New Roman" pitchFamily="18" charset="0"/>
                </a:rPr>
                <a:t>search</a:t>
              </a:r>
            </a:p>
          </p:txBody>
        </p:sp>
        <p:sp>
          <p:nvSpPr>
            <p:cNvPr id="8255" name="Text Box 38"/>
            <p:cNvSpPr txBox="1">
              <a:spLocks noChangeArrowheads="1"/>
            </p:cNvSpPr>
            <p:nvPr/>
          </p:nvSpPr>
          <p:spPr bwMode="auto">
            <a:xfrm>
              <a:off x="2003" y="3526"/>
              <a:ext cx="439" cy="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1836" tIns="50919" rIns="101836" bIns="50919">
              <a:spAutoFit/>
            </a:bodyPr>
            <a:lstStyle>
              <a:lvl1pPr defTabSz="1019175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7338" defTabSz="1019175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1019175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1019175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1019175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defTabSz="1019175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SzPct val="80000"/>
                <a:buFont typeface="Wingdings" pitchFamily="2" charset="2"/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defTabSz="1019175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SzPct val="80000"/>
                <a:buFont typeface="Wingdings" pitchFamily="2" charset="2"/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defTabSz="1019175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SzPct val="80000"/>
                <a:buFont typeface="Wingdings" pitchFamily="2" charset="2"/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defTabSz="1019175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SzPct val="80000"/>
                <a:buFont typeface="Wingdings" pitchFamily="2" charset="2"/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>
                  <a:solidFill>
                    <a:srgbClr val="0033CC"/>
                  </a:solidFill>
                  <a:cs typeface="Times New Roman" pitchFamily="18" charset="0"/>
                </a:rPr>
                <a:t>cart</a:t>
              </a:r>
            </a:p>
          </p:txBody>
        </p:sp>
        <p:sp>
          <p:nvSpPr>
            <p:cNvPr id="8256" name="AutoShape 39"/>
            <p:cNvSpPr>
              <a:spLocks noChangeArrowheads="1"/>
            </p:cNvSpPr>
            <p:nvPr/>
          </p:nvSpPr>
          <p:spPr bwMode="auto">
            <a:xfrm>
              <a:off x="3360" y="3552"/>
              <a:ext cx="1104" cy="1049"/>
            </a:xfrm>
            <a:prstGeom prst="roundRect">
              <a:avLst>
                <a:gd name="adj" fmla="val 11630"/>
              </a:avLst>
            </a:prstGeom>
            <a:noFill/>
            <a:ln w="28575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1408" tIns="0" rIns="0" bIns="0"/>
            <a:lstStyle/>
            <a:p>
              <a:pPr marL="289164" indent="-289164" defTabSz="966891">
                <a:spcBef>
                  <a:spcPct val="0"/>
                </a:spcBef>
              </a:pPr>
              <a:r>
                <a:rPr kumimoji="0" lang="en-US" dirty="0">
                  <a:solidFill>
                    <a:srgbClr val="CC0099"/>
                  </a:solidFill>
                  <a:latin typeface="Arial" charset="0"/>
                  <a:cs typeface="Times New Roman" pitchFamily="18" charset="0"/>
                </a:rPr>
                <a:t>Juke</a:t>
              </a:r>
            </a:p>
          </p:txBody>
        </p:sp>
        <p:sp>
          <p:nvSpPr>
            <p:cNvPr id="8257" name="Text Box 40"/>
            <p:cNvSpPr txBox="1">
              <a:spLocks noChangeArrowheads="1"/>
            </p:cNvSpPr>
            <p:nvPr/>
          </p:nvSpPr>
          <p:spPr bwMode="auto">
            <a:xfrm>
              <a:off x="3840" y="3984"/>
              <a:ext cx="575" cy="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1836" tIns="50919" rIns="101836" bIns="50919">
              <a:spAutoFit/>
            </a:bodyPr>
            <a:lstStyle>
              <a:lvl1pPr defTabSz="1019175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7338" defTabSz="1019175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1019175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1019175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1019175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defTabSz="1019175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SzPct val="80000"/>
                <a:buFont typeface="Wingdings" pitchFamily="2" charset="2"/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defTabSz="1019175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SzPct val="80000"/>
                <a:buFont typeface="Wingdings" pitchFamily="2" charset="2"/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defTabSz="1019175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SzPct val="80000"/>
                <a:buFont typeface="Wingdings" pitchFamily="2" charset="2"/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defTabSz="1019175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SzPct val="80000"/>
                <a:buFont typeface="Wingdings" pitchFamily="2" charset="2"/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>
                  <a:solidFill>
                    <a:srgbClr val="0033CC"/>
                  </a:solidFill>
                  <a:cs typeface="Times New Roman" pitchFamily="18" charset="0"/>
                </a:rPr>
                <a:t>listen</a:t>
              </a:r>
            </a:p>
          </p:txBody>
        </p:sp>
        <p:sp>
          <p:nvSpPr>
            <p:cNvPr id="8258" name="Text Box 42"/>
            <p:cNvSpPr txBox="1">
              <a:spLocks noChangeArrowheads="1"/>
            </p:cNvSpPr>
            <p:nvPr/>
          </p:nvSpPr>
          <p:spPr bwMode="auto">
            <a:xfrm>
              <a:off x="5184" y="3883"/>
              <a:ext cx="440" cy="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1836" tIns="50919" rIns="101836" bIns="50919">
              <a:spAutoFit/>
            </a:bodyPr>
            <a:lstStyle>
              <a:lvl1pPr defTabSz="1019175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7338" defTabSz="1019175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1019175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1019175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1019175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defTabSz="1019175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SzPct val="80000"/>
                <a:buFont typeface="Wingdings" pitchFamily="2" charset="2"/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defTabSz="1019175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SzPct val="80000"/>
                <a:buFont typeface="Wingdings" pitchFamily="2" charset="2"/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defTabSz="1019175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SzPct val="80000"/>
                <a:buFont typeface="Wingdings" pitchFamily="2" charset="2"/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defTabSz="1019175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SzPct val="80000"/>
                <a:buFont typeface="Wingdings" pitchFamily="2" charset="2"/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>
                  <a:solidFill>
                    <a:srgbClr val="0033CC"/>
                  </a:solidFill>
                  <a:cs typeface="Times New Roman" pitchFamily="18" charset="0"/>
                </a:rPr>
                <a:t>buy</a:t>
              </a:r>
            </a:p>
          </p:txBody>
        </p:sp>
        <p:sp>
          <p:nvSpPr>
            <p:cNvPr id="8259" name="AutoShape 43"/>
            <p:cNvSpPr>
              <a:spLocks noChangeArrowheads="1"/>
            </p:cNvSpPr>
            <p:nvPr/>
          </p:nvSpPr>
          <p:spPr bwMode="auto">
            <a:xfrm>
              <a:off x="4739" y="3533"/>
              <a:ext cx="1117" cy="1052"/>
            </a:xfrm>
            <a:prstGeom prst="roundRect">
              <a:avLst>
                <a:gd name="adj" fmla="val 11028"/>
              </a:avLst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1408" tIns="0" rIns="0" bIns="0"/>
            <a:lstStyle/>
            <a:p>
              <a:pPr defTabSz="966891" eaLnBrk="1" hangingPunct="1">
                <a:spcBef>
                  <a:spcPct val="0"/>
                </a:spcBef>
                <a:buClrTx/>
                <a:buSzTx/>
              </a:pPr>
              <a:r>
                <a:rPr kumimoji="0" lang="en-US" dirty="0">
                  <a:solidFill>
                    <a:srgbClr val="996633"/>
                  </a:solidFill>
                  <a:latin typeface="Arial" charset="0"/>
                  <a:cs typeface="Times New Roman" pitchFamily="18" charset="0"/>
                </a:rPr>
                <a:t>Bank</a:t>
              </a:r>
            </a:p>
          </p:txBody>
        </p:sp>
        <p:sp>
          <p:nvSpPr>
            <p:cNvPr id="8260" name="Text Box 45"/>
            <p:cNvSpPr txBox="1">
              <a:spLocks noChangeArrowheads="1"/>
            </p:cNvSpPr>
            <p:nvPr/>
          </p:nvSpPr>
          <p:spPr bwMode="auto">
            <a:xfrm>
              <a:off x="602" y="3542"/>
              <a:ext cx="405" cy="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1836" tIns="50919" rIns="101836" bIns="50919">
              <a:spAutoFit/>
            </a:bodyPr>
            <a:lstStyle>
              <a:lvl1pPr defTabSz="1019175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7338" defTabSz="1019175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1019175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1019175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1019175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defTabSz="1019175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SzPct val="80000"/>
                <a:buFont typeface="Wingdings" pitchFamily="2" charset="2"/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defTabSz="1019175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SzPct val="80000"/>
                <a:buFont typeface="Wingdings" pitchFamily="2" charset="2"/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defTabSz="1019175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SzPct val="80000"/>
                <a:buFont typeface="Wingdings" pitchFamily="2" charset="2"/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defTabSz="1019175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SzPct val="80000"/>
                <a:buFont typeface="Wingdings" pitchFamily="2" charset="2"/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>
                  <a:solidFill>
                    <a:srgbClr val="0033CC"/>
                  </a:solidFill>
                  <a:cs typeface="Times New Roman" pitchFamily="18" charset="0"/>
                </a:rPr>
                <a:t>init</a:t>
              </a:r>
              <a:endParaRPr kumimoji="0" lang="en-US" baseline="-25000">
                <a:solidFill>
                  <a:srgbClr val="0033CC"/>
                </a:solidFill>
                <a:cs typeface="Times New Roman" pitchFamily="18" charset="0"/>
              </a:endParaRPr>
            </a:p>
          </p:txBody>
        </p:sp>
        <p:sp>
          <p:nvSpPr>
            <p:cNvPr id="8261" name="AutoShape 46"/>
            <p:cNvSpPr>
              <a:spLocks noChangeArrowheads="1"/>
            </p:cNvSpPr>
            <p:nvPr/>
          </p:nvSpPr>
          <p:spPr bwMode="auto">
            <a:xfrm rot="-5400000" flipH="1" flipV="1">
              <a:off x="361" y="3757"/>
              <a:ext cx="153" cy="131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 type="none" w="sm" len="sm"/>
                  <a:tailEnd type="none" w="lg" len="lg"/>
                </a14:hiddenLine>
              </a:ext>
            </a:extLst>
          </p:spPr>
          <p:txBody>
            <a:bodyPr rot="10800000" vert="eaVert" wrap="none" lIns="91408" tIns="45704" rIns="91408" bIns="45704" anchor="ctr"/>
            <a:lstStyle/>
            <a:p>
              <a:endParaRPr lang="en-US"/>
            </a:p>
          </p:txBody>
        </p:sp>
        <p:sp>
          <p:nvSpPr>
            <p:cNvPr id="8262" name="Oval 47"/>
            <p:cNvSpPr>
              <a:spLocks noChangeArrowheads="1"/>
            </p:cNvSpPr>
            <p:nvPr/>
          </p:nvSpPr>
          <p:spPr bwMode="auto">
            <a:xfrm>
              <a:off x="495" y="3745"/>
              <a:ext cx="150" cy="153"/>
            </a:xfrm>
            <a:prstGeom prst="ellipse">
              <a:avLst/>
            </a:prstGeom>
            <a:solidFill>
              <a:schemeClr val="bg1"/>
            </a:solidFill>
            <a:ln w="19050" algn="ctr">
              <a:solidFill>
                <a:schemeClr val="tx1"/>
              </a:solidFill>
              <a:round/>
              <a:headEnd type="none" w="sm" len="sm"/>
              <a:tailEnd type="none" w="lg" len="lg"/>
            </a:ln>
          </p:spPr>
          <p:txBody>
            <a:bodyPr wrap="none" lIns="91408" tIns="45704" rIns="91408" bIns="45704" anchor="ctr"/>
            <a:lstStyle/>
            <a:p>
              <a:endParaRPr lang="en-US"/>
            </a:p>
          </p:txBody>
        </p:sp>
        <p:sp>
          <p:nvSpPr>
            <p:cNvPr id="8263" name="Oval 48"/>
            <p:cNvSpPr>
              <a:spLocks noChangeArrowheads="1"/>
            </p:cNvSpPr>
            <p:nvPr/>
          </p:nvSpPr>
          <p:spPr bwMode="auto">
            <a:xfrm>
              <a:off x="1081" y="3745"/>
              <a:ext cx="151" cy="153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 type="none" w="sm" len="sm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1408" tIns="45704" rIns="91408" bIns="45704" anchor="ctr"/>
            <a:lstStyle/>
            <a:p>
              <a:endParaRPr lang="en-US"/>
            </a:p>
          </p:txBody>
        </p:sp>
        <p:cxnSp>
          <p:nvCxnSpPr>
            <p:cNvPr id="8264" name="AutoShape 49"/>
            <p:cNvCxnSpPr>
              <a:cxnSpLocks noChangeShapeType="1"/>
              <a:stCxn id="8262" idx="6"/>
              <a:endCxn id="8263" idx="2"/>
            </p:cNvCxnSpPr>
            <p:nvPr/>
          </p:nvCxnSpPr>
          <p:spPr bwMode="auto">
            <a:xfrm>
              <a:off x="655" y="3821"/>
              <a:ext cx="414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65" name="AutoShape 50"/>
            <p:cNvCxnSpPr>
              <a:cxnSpLocks noChangeShapeType="1"/>
              <a:stCxn id="8263" idx="6"/>
              <a:endCxn id="8269" idx="2"/>
            </p:cNvCxnSpPr>
            <p:nvPr/>
          </p:nvCxnSpPr>
          <p:spPr bwMode="auto">
            <a:xfrm>
              <a:off x="1244" y="3822"/>
              <a:ext cx="547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266" name="Oval 51"/>
            <p:cNvSpPr>
              <a:spLocks noChangeArrowheads="1"/>
            </p:cNvSpPr>
            <p:nvPr/>
          </p:nvSpPr>
          <p:spPr bwMode="auto">
            <a:xfrm>
              <a:off x="2516" y="3745"/>
              <a:ext cx="151" cy="153"/>
            </a:xfrm>
            <a:prstGeom prst="ellipse">
              <a:avLst/>
            </a:prstGeom>
            <a:noFill/>
            <a:ln w="38100" cmpd="dbl" algn="ctr">
              <a:solidFill>
                <a:schemeClr val="tx1"/>
              </a:solidFill>
              <a:round/>
              <a:headEnd type="none" w="sm" len="sm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1408" tIns="45704" rIns="91408" bIns="45704" anchor="ctr"/>
            <a:lstStyle/>
            <a:p>
              <a:endParaRPr lang="en-US"/>
            </a:p>
          </p:txBody>
        </p:sp>
        <p:cxnSp>
          <p:nvCxnSpPr>
            <p:cNvPr id="8267" name="AutoShape 52"/>
            <p:cNvCxnSpPr>
              <a:cxnSpLocks noChangeShapeType="1"/>
              <a:stCxn id="8269" idx="6"/>
              <a:endCxn id="8266" idx="2"/>
            </p:cNvCxnSpPr>
            <p:nvPr/>
          </p:nvCxnSpPr>
          <p:spPr bwMode="auto">
            <a:xfrm>
              <a:off x="1963" y="3821"/>
              <a:ext cx="541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268" name="Oval 53"/>
            <p:cNvSpPr>
              <a:spLocks noChangeArrowheads="1"/>
            </p:cNvSpPr>
            <p:nvPr/>
          </p:nvSpPr>
          <p:spPr bwMode="auto">
            <a:xfrm>
              <a:off x="1586" y="3848"/>
              <a:ext cx="603" cy="612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 type="none" w="sm" len="sm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1408" tIns="45704" rIns="91408" bIns="45704" anchor="ctr"/>
            <a:lstStyle/>
            <a:p>
              <a:endParaRPr lang="en-US"/>
            </a:p>
          </p:txBody>
        </p:sp>
        <p:sp>
          <p:nvSpPr>
            <p:cNvPr id="8269" name="Oval 54"/>
            <p:cNvSpPr>
              <a:spLocks noChangeArrowheads="1"/>
            </p:cNvSpPr>
            <p:nvPr/>
          </p:nvSpPr>
          <p:spPr bwMode="auto">
            <a:xfrm>
              <a:off x="1803" y="3745"/>
              <a:ext cx="151" cy="153"/>
            </a:xfrm>
            <a:prstGeom prst="ellipse">
              <a:avLst/>
            </a:prstGeom>
            <a:solidFill>
              <a:schemeClr val="bg1"/>
            </a:solidFill>
            <a:ln w="38100" cmpd="dbl" algn="ctr">
              <a:solidFill>
                <a:schemeClr val="tx1"/>
              </a:solidFill>
              <a:round/>
              <a:headEnd type="none" w="sm" len="sm"/>
              <a:tailEnd type="none" w="lg" len="lg"/>
            </a:ln>
          </p:spPr>
          <p:txBody>
            <a:bodyPr wrap="none" lIns="91408" tIns="45704" rIns="91408" bIns="45704" anchor="ctr"/>
            <a:lstStyle/>
            <a:p>
              <a:endParaRPr lang="en-US"/>
            </a:p>
          </p:txBody>
        </p:sp>
        <p:sp>
          <p:nvSpPr>
            <p:cNvPr id="8270" name="Line 55"/>
            <p:cNvSpPr>
              <a:spLocks noChangeShapeType="1"/>
            </p:cNvSpPr>
            <p:nvPr/>
          </p:nvSpPr>
          <p:spPr bwMode="auto">
            <a:xfrm flipH="1" flipV="1">
              <a:off x="1960" y="3856"/>
              <a:ext cx="88" cy="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271" name="Oval 56"/>
            <p:cNvSpPr>
              <a:spLocks noChangeArrowheads="1"/>
            </p:cNvSpPr>
            <p:nvPr/>
          </p:nvSpPr>
          <p:spPr bwMode="auto">
            <a:xfrm rot="5400000" flipV="1">
              <a:off x="3759" y="3878"/>
              <a:ext cx="613" cy="604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 type="none" w="sm" len="sm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lIns="91408" tIns="45704" rIns="91408" bIns="45704" anchor="ctr"/>
            <a:lstStyle/>
            <a:p>
              <a:endParaRPr lang="en-US"/>
            </a:p>
          </p:txBody>
        </p:sp>
        <p:sp>
          <p:nvSpPr>
            <p:cNvPr id="8272" name="Oval 57"/>
            <p:cNvSpPr>
              <a:spLocks noChangeArrowheads="1"/>
            </p:cNvSpPr>
            <p:nvPr/>
          </p:nvSpPr>
          <p:spPr bwMode="auto">
            <a:xfrm rot="5400000" flipV="1">
              <a:off x="3662" y="4094"/>
              <a:ext cx="153" cy="151"/>
            </a:xfrm>
            <a:prstGeom prst="ellipse">
              <a:avLst/>
            </a:prstGeom>
            <a:solidFill>
              <a:schemeClr val="bg1"/>
            </a:solidFill>
            <a:ln w="38100" cmpd="dbl" algn="ctr">
              <a:solidFill>
                <a:schemeClr val="tx1"/>
              </a:solidFill>
              <a:round/>
              <a:headEnd type="none" w="sm" len="sm"/>
              <a:tailEnd type="none" w="lg" len="lg"/>
            </a:ln>
          </p:spPr>
          <p:txBody>
            <a:bodyPr vert="eaVert" wrap="none" lIns="91408" tIns="45704" rIns="91408" bIns="45704" anchor="ctr"/>
            <a:lstStyle/>
            <a:p>
              <a:endParaRPr lang="en-US"/>
            </a:p>
          </p:txBody>
        </p:sp>
        <p:sp>
          <p:nvSpPr>
            <p:cNvPr id="8273" name="Line 58"/>
            <p:cNvSpPr>
              <a:spLocks noChangeShapeType="1"/>
            </p:cNvSpPr>
            <p:nvPr/>
          </p:nvSpPr>
          <p:spPr bwMode="auto">
            <a:xfrm rot="5400000" flipH="1">
              <a:off x="3744" y="4282"/>
              <a:ext cx="89" cy="3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274" name="AutoShape 59"/>
            <p:cNvSpPr>
              <a:spLocks noChangeArrowheads="1"/>
            </p:cNvSpPr>
            <p:nvPr/>
          </p:nvSpPr>
          <p:spPr bwMode="auto">
            <a:xfrm rot="-5400000" flipH="1" flipV="1">
              <a:off x="3518" y="4105"/>
              <a:ext cx="154" cy="131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 type="none" w="sm" len="sm"/>
                  <a:tailEnd type="none" w="lg" len="lg"/>
                </a14:hiddenLine>
              </a:ext>
            </a:extLst>
          </p:spPr>
          <p:txBody>
            <a:bodyPr rot="10800000" vert="eaVert" wrap="none" lIns="91408" tIns="45704" rIns="91408" bIns="45704" anchor="ctr"/>
            <a:lstStyle/>
            <a:p>
              <a:endParaRPr lang="en-US"/>
            </a:p>
          </p:txBody>
        </p:sp>
        <p:sp>
          <p:nvSpPr>
            <p:cNvPr id="8275" name="AutoShape 60"/>
            <p:cNvSpPr>
              <a:spLocks noChangeArrowheads="1"/>
            </p:cNvSpPr>
            <p:nvPr/>
          </p:nvSpPr>
          <p:spPr bwMode="auto">
            <a:xfrm rot="-5400000" flipH="1" flipV="1">
              <a:off x="4938" y="4090"/>
              <a:ext cx="153" cy="131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 type="none" w="sm" len="sm"/>
                  <a:tailEnd type="none" w="lg" len="lg"/>
                </a14:hiddenLine>
              </a:ext>
            </a:extLst>
          </p:spPr>
          <p:txBody>
            <a:bodyPr rot="10800000" vert="eaVert" wrap="none" lIns="91408" tIns="45704" rIns="91408" bIns="45704" anchor="ctr"/>
            <a:lstStyle/>
            <a:p>
              <a:endParaRPr lang="en-US"/>
            </a:p>
          </p:txBody>
        </p:sp>
        <p:sp>
          <p:nvSpPr>
            <p:cNvPr id="8276" name="Oval 61"/>
            <p:cNvSpPr>
              <a:spLocks noChangeArrowheads="1"/>
            </p:cNvSpPr>
            <p:nvPr/>
          </p:nvSpPr>
          <p:spPr bwMode="auto">
            <a:xfrm>
              <a:off x="5071" y="4077"/>
              <a:ext cx="151" cy="154"/>
            </a:xfrm>
            <a:prstGeom prst="ellipse">
              <a:avLst/>
            </a:prstGeom>
            <a:noFill/>
            <a:ln w="38100" cmpd="dbl" algn="ctr">
              <a:solidFill>
                <a:schemeClr val="tx1"/>
              </a:solidFill>
              <a:round/>
              <a:headEnd type="none" w="sm" len="sm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1408" tIns="45704" rIns="91408" bIns="45704" anchor="ctr"/>
            <a:lstStyle/>
            <a:p>
              <a:endParaRPr lang="en-US"/>
            </a:p>
          </p:txBody>
        </p:sp>
        <p:sp>
          <p:nvSpPr>
            <p:cNvPr id="8277" name="Oval 62"/>
            <p:cNvSpPr>
              <a:spLocks noChangeArrowheads="1"/>
            </p:cNvSpPr>
            <p:nvPr/>
          </p:nvSpPr>
          <p:spPr bwMode="auto">
            <a:xfrm>
              <a:off x="5657" y="4077"/>
              <a:ext cx="151" cy="154"/>
            </a:xfrm>
            <a:prstGeom prst="ellipse">
              <a:avLst/>
            </a:prstGeom>
            <a:noFill/>
            <a:ln w="38100" cmpd="dbl" algn="ctr">
              <a:solidFill>
                <a:schemeClr val="tx1"/>
              </a:solidFill>
              <a:round/>
              <a:headEnd type="none" w="sm" len="sm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1408" tIns="45704" rIns="91408" bIns="45704" anchor="ctr"/>
            <a:lstStyle/>
            <a:p>
              <a:pPr marL="289164" indent="-289164" defTabSz="966891"/>
              <a:endParaRPr lang="en-US"/>
            </a:p>
          </p:txBody>
        </p:sp>
        <p:cxnSp>
          <p:nvCxnSpPr>
            <p:cNvPr id="8278" name="AutoShape 63"/>
            <p:cNvCxnSpPr>
              <a:cxnSpLocks noChangeShapeType="1"/>
              <a:stCxn id="8276" idx="6"/>
              <a:endCxn id="8277" idx="2"/>
            </p:cNvCxnSpPr>
            <p:nvPr/>
          </p:nvCxnSpPr>
          <p:spPr bwMode="auto">
            <a:xfrm>
              <a:off x="5228" y="4154"/>
              <a:ext cx="417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225" name="Group 64"/>
          <p:cNvGrpSpPr>
            <a:grpSpLocks/>
          </p:cNvGrpSpPr>
          <p:nvPr/>
        </p:nvGrpSpPr>
        <p:grpSpPr bwMode="auto">
          <a:xfrm>
            <a:off x="2083594" y="1328271"/>
            <a:ext cx="1262279" cy="1881351"/>
            <a:chOff x="3638" y="740"/>
            <a:chExt cx="795" cy="1186"/>
          </a:xfrm>
        </p:grpSpPr>
        <p:sp>
          <p:nvSpPr>
            <p:cNvPr id="8242" name="Line 65"/>
            <p:cNvSpPr>
              <a:spLocks noChangeShapeType="1"/>
            </p:cNvSpPr>
            <p:nvPr/>
          </p:nvSpPr>
          <p:spPr bwMode="auto">
            <a:xfrm>
              <a:off x="3656" y="955"/>
              <a:ext cx="777" cy="0"/>
            </a:xfrm>
            <a:prstGeom prst="line">
              <a:avLst/>
            </a:prstGeom>
            <a:noFill/>
            <a:ln w="28575">
              <a:solidFill>
                <a:srgbClr val="990099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3" name="Text Box 66"/>
            <p:cNvSpPr txBox="1">
              <a:spLocks noChangeArrowheads="1"/>
            </p:cNvSpPr>
            <p:nvPr/>
          </p:nvSpPr>
          <p:spPr bwMode="auto">
            <a:xfrm>
              <a:off x="3638" y="740"/>
              <a:ext cx="735" cy="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836" tIns="50919" rIns="101836" bIns="50919">
              <a:spAutoFit/>
            </a:bodyPr>
            <a:lstStyle>
              <a:lvl1pPr defTabSz="1019175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7338" defTabSz="1019175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1019175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1019175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1019175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defTabSz="1019175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SzPct val="80000"/>
                <a:buFont typeface="Wingdings" pitchFamily="2" charset="2"/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defTabSz="1019175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SzPct val="80000"/>
                <a:buFont typeface="Wingdings" pitchFamily="2" charset="2"/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defTabSz="1019175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SzPct val="80000"/>
                <a:buFont typeface="Wingdings" pitchFamily="2" charset="2"/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defTabSz="1019175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SzPct val="80000"/>
                <a:buFont typeface="Wingdings" pitchFamily="2" charset="2"/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i="1">
                  <a:solidFill>
                    <a:srgbClr val="990099"/>
                  </a:solidFill>
                  <a:latin typeface="Book Antiqua" pitchFamily="18" charset="0"/>
                  <a:cs typeface="Times New Roman" pitchFamily="18" charset="0"/>
                </a:rPr>
                <a:t>init</a:t>
              </a:r>
            </a:p>
          </p:txBody>
        </p:sp>
        <p:sp>
          <p:nvSpPr>
            <p:cNvPr id="8244" name="Line 67"/>
            <p:cNvSpPr>
              <a:spLocks noChangeShapeType="1"/>
            </p:cNvSpPr>
            <p:nvPr/>
          </p:nvSpPr>
          <p:spPr bwMode="auto">
            <a:xfrm>
              <a:off x="3656" y="1202"/>
              <a:ext cx="777" cy="0"/>
            </a:xfrm>
            <a:prstGeom prst="line">
              <a:avLst/>
            </a:prstGeom>
            <a:noFill/>
            <a:ln w="28575">
              <a:solidFill>
                <a:srgbClr val="990099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5" name="Text Box 68"/>
            <p:cNvSpPr txBox="1">
              <a:spLocks noChangeArrowheads="1"/>
            </p:cNvSpPr>
            <p:nvPr/>
          </p:nvSpPr>
          <p:spPr bwMode="auto">
            <a:xfrm>
              <a:off x="3638" y="980"/>
              <a:ext cx="735" cy="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836" tIns="50919" rIns="101836" bIns="50919">
              <a:spAutoFit/>
            </a:bodyPr>
            <a:lstStyle>
              <a:lvl1pPr defTabSz="1019175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7338" defTabSz="1019175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1019175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1019175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1019175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defTabSz="1019175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SzPct val="80000"/>
                <a:buFont typeface="Wingdings" pitchFamily="2" charset="2"/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defTabSz="1019175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SzPct val="80000"/>
                <a:buFont typeface="Wingdings" pitchFamily="2" charset="2"/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defTabSz="1019175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SzPct val="80000"/>
                <a:buFont typeface="Wingdings" pitchFamily="2" charset="2"/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defTabSz="1019175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SzPct val="80000"/>
                <a:buFont typeface="Wingdings" pitchFamily="2" charset="2"/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i="1" dirty="0">
                  <a:solidFill>
                    <a:srgbClr val="990099"/>
                  </a:solidFill>
                  <a:latin typeface="Book Antiqua" pitchFamily="18" charset="0"/>
                  <a:cs typeface="Times New Roman" pitchFamily="18" charset="0"/>
                </a:rPr>
                <a:t>search</a:t>
              </a:r>
            </a:p>
          </p:txBody>
        </p:sp>
        <p:sp>
          <p:nvSpPr>
            <p:cNvPr id="8246" name="Line 69"/>
            <p:cNvSpPr>
              <a:spLocks noChangeShapeType="1"/>
            </p:cNvSpPr>
            <p:nvPr/>
          </p:nvSpPr>
          <p:spPr bwMode="auto">
            <a:xfrm>
              <a:off x="3656" y="1430"/>
              <a:ext cx="777" cy="0"/>
            </a:xfrm>
            <a:prstGeom prst="line">
              <a:avLst/>
            </a:prstGeom>
            <a:noFill/>
            <a:ln w="28575">
              <a:solidFill>
                <a:srgbClr val="990099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7" name="Text Box 70"/>
            <p:cNvSpPr txBox="1">
              <a:spLocks noChangeArrowheads="1"/>
            </p:cNvSpPr>
            <p:nvPr/>
          </p:nvSpPr>
          <p:spPr bwMode="auto">
            <a:xfrm>
              <a:off x="3638" y="1200"/>
              <a:ext cx="735" cy="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836" tIns="50919" rIns="101836" bIns="50919">
              <a:spAutoFit/>
            </a:bodyPr>
            <a:lstStyle>
              <a:lvl1pPr defTabSz="1019175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7338" defTabSz="1019175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1019175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1019175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1019175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defTabSz="1019175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SzPct val="80000"/>
                <a:buFont typeface="Wingdings" pitchFamily="2" charset="2"/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defTabSz="1019175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SzPct val="80000"/>
                <a:buFont typeface="Wingdings" pitchFamily="2" charset="2"/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defTabSz="1019175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SzPct val="80000"/>
                <a:buFont typeface="Wingdings" pitchFamily="2" charset="2"/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defTabSz="1019175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SzPct val="80000"/>
                <a:buFont typeface="Wingdings" pitchFamily="2" charset="2"/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i="1">
                  <a:solidFill>
                    <a:srgbClr val="990099"/>
                  </a:solidFill>
                  <a:latin typeface="Book Antiqua" pitchFamily="18" charset="0"/>
                  <a:cs typeface="Times New Roman" pitchFamily="18" charset="0"/>
                </a:rPr>
                <a:t>listen</a:t>
              </a:r>
            </a:p>
          </p:txBody>
        </p:sp>
        <p:sp>
          <p:nvSpPr>
            <p:cNvPr id="8248" name="Line 71"/>
            <p:cNvSpPr>
              <a:spLocks noChangeShapeType="1"/>
            </p:cNvSpPr>
            <p:nvPr/>
          </p:nvSpPr>
          <p:spPr bwMode="auto">
            <a:xfrm>
              <a:off x="3656" y="1667"/>
              <a:ext cx="777" cy="0"/>
            </a:xfrm>
            <a:prstGeom prst="line">
              <a:avLst/>
            </a:prstGeom>
            <a:noFill/>
            <a:ln w="28575">
              <a:solidFill>
                <a:srgbClr val="990099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9" name="Text Box 72"/>
            <p:cNvSpPr txBox="1">
              <a:spLocks noChangeArrowheads="1"/>
            </p:cNvSpPr>
            <p:nvPr/>
          </p:nvSpPr>
          <p:spPr bwMode="auto">
            <a:xfrm>
              <a:off x="3638" y="1440"/>
              <a:ext cx="735" cy="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836" tIns="50919" rIns="101836" bIns="50919">
              <a:spAutoFit/>
            </a:bodyPr>
            <a:lstStyle>
              <a:lvl1pPr defTabSz="1019175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7338" defTabSz="1019175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1019175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1019175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1019175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defTabSz="1019175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SzPct val="80000"/>
                <a:buFont typeface="Wingdings" pitchFamily="2" charset="2"/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defTabSz="1019175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SzPct val="80000"/>
                <a:buFont typeface="Wingdings" pitchFamily="2" charset="2"/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defTabSz="1019175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SzPct val="80000"/>
                <a:buFont typeface="Wingdings" pitchFamily="2" charset="2"/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defTabSz="1019175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SzPct val="80000"/>
                <a:buFont typeface="Wingdings" pitchFamily="2" charset="2"/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i="1">
                  <a:solidFill>
                    <a:srgbClr val="990099"/>
                  </a:solidFill>
                  <a:latin typeface="Book Antiqua" pitchFamily="18" charset="0"/>
                  <a:cs typeface="Times New Roman" pitchFamily="18" charset="0"/>
                </a:rPr>
                <a:t>cart</a:t>
              </a:r>
            </a:p>
          </p:txBody>
        </p:sp>
        <p:sp>
          <p:nvSpPr>
            <p:cNvPr id="8250" name="Line 73"/>
            <p:cNvSpPr>
              <a:spLocks noChangeShapeType="1"/>
            </p:cNvSpPr>
            <p:nvPr/>
          </p:nvSpPr>
          <p:spPr bwMode="auto">
            <a:xfrm>
              <a:off x="3656" y="1905"/>
              <a:ext cx="777" cy="0"/>
            </a:xfrm>
            <a:prstGeom prst="line">
              <a:avLst/>
            </a:prstGeom>
            <a:noFill/>
            <a:ln w="28575">
              <a:solidFill>
                <a:srgbClr val="990099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51" name="Text Box 74"/>
            <p:cNvSpPr txBox="1">
              <a:spLocks noChangeArrowheads="1"/>
            </p:cNvSpPr>
            <p:nvPr/>
          </p:nvSpPr>
          <p:spPr bwMode="auto">
            <a:xfrm>
              <a:off x="3638" y="1652"/>
              <a:ext cx="735" cy="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836" tIns="50919" rIns="101836" bIns="50919">
              <a:spAutoFit/>
            </a:bodyPr>
            <a:lstStyle>
              <a:lvl1pPr defTabSz="1019175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7338" defTabSz="1019175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1019175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1019175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1019175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defTabSz="1019175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SzPct val="80000"/>
                <a:buFont typeface="Wingdings" pitchFamily="2" charset="2"/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defTabSz="1019175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SzPct val="80000"/>
                <a:buFont typeface="Wingdings" pitchFamily="2" charset="2"/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defTabSz="1019175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SzPct val="80000"/>
                <a:buFont typeface="Wingdings" pitchFamily="2" charset="2"/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defTabSz="1019175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SzPct val="80000"/>
                <a:buFont typeface="Wingdings" pitchFamily="2" charset="2"/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i="1">
                  <a:solidFill>
                    <a:srgbClr val="990099"/>
                  </a:solidFill>
                  <a:latin typeface="Book Antiqua" pitchFamily="18" charset="0"/>
                  <a:cs typeface="Times New Roman" pitchFamily="18" charset="0"/>
                </a:rPr>
                <a:t>buy</a:t>
              </a:r>
            </a:p>
          </p:txBody>
        </p:sp>
      </p:grpSp>
      <p:sp>
        <p:nvSpPr>
          <p:cNvPr id="72" name="Date Placeholder 3"/>
          <p:cNvSpPr>
            <a:spLocks noGrp="1"/>
          </p:cNvSpPr>
          <p:nvPr>
            <p:ph type="dt" sz="half" idx="10"/>
          </p:nvPr>
        </p:nvSpPr>
        <p:spPr>
          <a:xfrm>
            <a:off x="4038600" y="7072313"/>
            <a:ext cx="2000250" cy="242887"/>
          </a:xfrm>
        </p:spPr>
        <p:txBody>
          <a:bodyPr/>
          <a:lstStyle/>
          <a:p>
            <a:r>
              <a:rPr lang="en-US" dirty="0" smtClean="0"/>
              <a:t>2012/11/15</a:t>
            </a:r>
            <a:endParaRPr lang="en-US" altLang="zh-CN" dirty="0"/>
          </a:p>
        </p:txBody>
      </p:sp>
      <p:sp>
        <p:nvSpPr>
          <p:cNvPr id="7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7072313"/>
            <a:ext cx="3041650" cy="242887"/>
          </a:xfrm>
        </p:spPr>
        <p:txBody>
          <a:bodyPr/>
          <a:lstStyle/>
          <a:p>
            <a:r>
              <a:rPr lang="en-US" altLang="zh-CN" dirty="0" smtClean="0"/>
              <a:t>ICSOC 2012</a:t>
            </a:r>
            <a:endParaRPr lang="en-US" altLang="zh-CN" dirty="0"/>
          </a:p>
        </p:txBody>
      </p:sp>
      <p:sp>
        <p:nvSpPr>
          <p:cNvPr id="3" name="Down Arrow 2"/>
          <p:cNvSpPr/>
          <p:nvPr/>
        </p:nvSpPr>
        <p:spPr bwMode="auto">
          <a:xfrm>
            <a:off x="4495800" y="3718885"/>
            <a:ext cx="692893" cy="776915"/>
          </a:xfrm>
          <a:prstGeom prst="downArrow">
            <a:avLst/>
          </a:prstGeom>
          <a:solidFill>
            <a:srgbClr val="3366FF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583" tIns="51293" rIns="102583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88925" marR="0" indent="-288925" algn="ctr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r>
              <a:rPr kumimoji="1" lang="en-U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</a:rPr>
              <a:t>?</a:t>
            </a:r>
          </a:p>
        </p:txBody>
      </p:sp>
      <p:pic>
        <p:nvPicPr>
          <p:cNvPr id="74" name="Picture 117" descr="iph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656" y="1545594"/>
            <a:ext cx="616744" cy="149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18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8B744-B052-4889-A3C0-D41F3D16CAC7}" type="slidenum">
              <a:rPr lang="en-US"/>
              <a:pPr/>
              <a:t>18</a:t>
            </a:fld>
            <a:endParaRPr lang="en-US"/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pPr defTabSz="867491"/>
            <a:r>
              <a:rPr lang="en-US" dirty="0" smtClean="0"/>
              <a:t>Composition As a Delegator</a:t>
            </a:r>
            <a:endParaRPr lang="en-US" dirty="0"/>
          </a:p>
        </p:txBody>
      </p:sp>
      <p:grpSp>
        <p:nvGrpSpPr>
          <p:cNvPr id="10245" name="Group 3"/>
          <p:cNvGrpSpPr>
            <a:grpSpLocks/>
          </p:cNvGrpSpPr>
          <p:nvPr/>
        </p:nvGrpSpPr>
        <p:grpSpPr bwMode="auto">
          <a:xfrm>
            <a:off x="1829018" y="1371600"/>
            <a:ext cx="1263794" cy="1882870"/>
            <a:chOff x="3638" y="740"/>
            <a:chExt cx="795" cy="1186"/>
          </a:xfrm>
        </p:grpSpPr>
        <p:sp>
          <p:nvSpPr>
            <p:cNvPr id="10328" name="Line 4"/>
            <p:cNvSpPr>
              <a:spLocks noChangeShapeType="1"/>
            </p:cNvSpPr>
            <p:nvPr/>
          </p:nvSpPr>
          <p:spPr bwMode="auto">
            <a:xfrm>
              <a:off x="3656" y="955"/>
              <a:ext cx="777" cy="0"/>
            </a:xfrm>
            <a:prstGeom prst="line">
              <a:avLst/>
            </a:prstGeom>
            <a:noFill/>
            <a:ln w="28575">
              <a:solidFill>
                <a:srgbClr val="990099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9" name="Text Box 5"/>
            <p:cNvSpPr txBox="1">
              <a:spLocks noChangeArrowheads="1"/>
            </p:cNvSpPr>
            <p:nvPr/>
          </p:nvSpPr>
          <p:spPr bwMode="auto">
            <a:xfrm>
              <a:off x="3638" y="740"/>
              <a:ext cx="735" cy="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836" tIns="50919" rIns="101836" bIns="50919">
              <a:spAutoFit/>
            </a:bodyPr>
            <a:lstStyle>
              <a:lvl1pPr defTabSz="1019175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7338" defTabSz="1019175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1019175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1019175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1019175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defTabSz="1019175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SzPct val="80000"/>
                <a:buFont typeface="Wingdings" pitchFamily="2" charset="2"/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defTabSz="1019175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SzPct val="80000"/>
                <a:buFont typeface="Wingdings" pitchFamily="2" charset="2"/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defTabSz="1019175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SzPct val="80000"/>
                <a:buFont typeface="Wingdings" pitchFamily="2" charset="2"/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defTabSz="1019175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SzPct val="80000"/>
                <a:buFont typeface="Wingdings" pitchFamily="2" charset="2"/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i="1">
                  <a:solidFill>
                    <a:srgbClr val="990099"/>
                  </a:solidFill>
                  <a:cs typeface="Times New Roman" pitchFamily="18" charset="0"/>
                </a:rPr>
                <a:t>init</a:t>
              </a:r>
            </a:p>
          </p:txBody>
        </p:sp>
        <p:sp>
          <p:nvSpPr>
            <p:cNvPr id="10330" name="Line 6"/>
            <p:cNvSpPr>
              <a:spLocks noChangeShapeType="1"/>
            </p:cNvSpPr>
            <p:nvPr/>
          </p:nvSpPr>
          <p:spPr bwMode="auto">
            <a:xfrm>
              <a:off x="3656" y="1202"/>
              <a:ext cx="777" cy="0"/>
            </a:xfrm>
            <a:prstGeom prst="line">
              <a:avLst/>
            </a:prstGeom>
            <a:noFill/>
            <a:ln w="28575">
              <a:solidFill>
                <a:srgbClr val="990099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1" name="Text Box 7"/>
            <p:cNvSpPr txBox="1">
              <a:spLocks noChangeArrowheads="1"/>
            </p:cNvSpPr>
            <p:nvPr/>
          </p:nvSpPr>
          <p:spPr bwMode="auto">
            <a:xfrm>
              <a:off x="3638" y="980"/>
              <a:ext cx="735" cy="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836" tIns="50919" rIns="101836" bIns="50919">
              <a:spAutoFit/>
            </a:bodyPr>
            <a:lstStyle>
              <a:lvl1pPr defTabSz="1019175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7338" defTabSz="1019175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1019175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1019175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1019175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defTabSz="1019175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SzPct val="80000"/>
                <a:buFont typeface="Wingdings" pitchFamily="2" charset="2"/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defTabSz="1019175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SzPct val="80000"/>
                <a:buFont typeface="Wingdings" pitchFamily="2" charset="2"/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defTabSz="1019175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SzPct val="80000"/>
                <a:buFont typeface="Wingdings" pitchFamily="2" charset="2"/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defTabSz="1019175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SzPct val="80000"/>
                <a:buFont typeface="Wingdings" pitchFamily="2" charset="2"/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i="1">
                  <a:solidFill>
                    <a:srgbClr val="990099"/>
                  </a:solidFill>
                  <a:cs typeface="Times New Roman" pitchFamily="18" charset="0"/>
                </a:rPr>
                <a:t>search</a:t>
              </a:r>
            </a:p>
          </p:txBody>
        </p:sp>
        <p:sp>
          <p:nvSpPr>
            <p:cNvPr id="10332" name="Line 8"/>
            <p:cNvSpPr>
              <a:spLocks noChangeShapeType="1"/>
            </p:cNvSpPr>
            <p:nvPr/>
          </p:nvSpPr>
          <p:spPr bwMode="auto">
            <a:xfrm>
              <a:off x="3656" y="1430"/>
              <a:ext cx="777" cy="0"/>
            </a:xfrm>
            <a:prstGeom prst="line">
              <a:avLst/>
            </a:prstGeom>
            <a:noFill/>
            <a:ln w="28575">
              <a:solidFill>
                <a:srgbClr val="990099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3" name="Text Box 9"/>
            <p:cNvSpPr txBox="1">
              <a:spLocks noChangeArrowheads="1"/>
            </p:cNvSpPr>
            <p:nvPr/>
          </p:nvSpPr>
          <p:spPr bwMode="auto">
            <a:xfrm>
              <a:off x="3638" y="1200"/>
              <a:ext cx="735" cy="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836" tIns="50919" rIns="101836" bIns="50919">
              <a:spAutoFit/>
            </a:bodyPr>
            <a:lstStyle>
              <a:lvl1pPr defTabSz="1019175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7338" defTabSz="1019175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1019175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1019175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1019175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defTabSz="1019175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SzPct val="80000"/>
                <a:buFont typeface="Wingdings" pitchFamily="2" charset="2"/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defTabSz="1019175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SzPct val="80000"/>
                <a:buFont typeface="Wingdings" pitchFamily="2" charset="2"/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defTabSz="1019175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SzPct val="80000"/>
                <a:buFont typeface="Wingdings" pitchFamily="2" charset="2"/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defTabSz="1019175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SzPct val="80000"/>
                <a:buFont typeface="Wingdings" pitchFamily="2" charset="2"/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i="1" dirty="0">
                  <a:solidFill>
                    <a:srgbClr val="990099"/>
                  </a:solidFill>
                  <a:cs typeface="Times New Roman" pitchFamily="18" charset="0"/>
                </a:rPr>
                <a:t>listen</a:t>
              </a:r>
            </a:p>
          </p:txBody>
        </p:sp>
        <p:sp>
          <p:nvSpPr>
            <p:cNvPr id="10334" name="Line 10"/>
            <p:cNvSpPr>
              <a:spLocks noChangeShapeType="1"/>
            </p:cNvSpPr>
            <p:nvPr/>
          </p:nvSpPr>
          <p:spPr bwMode="auto">
            <a:xfrm>
              <a:off x="3656" y="1667"/>
              <a:ext cx="777" cy="0"/>
            </a:xfrm>
            <a:prstGeom prst="line">
              <a:avLst/>
            </a:prstGeom>
            <a:noFill/>
            <a:ln w="28575">
              <a:solidFill>
                <a:srgbClr val="990099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5" name="Text Box 11"/>
            <p:cNvSpPr txBox="1">
              <a:spLocks noChangeArrowheads="1"/>
            </p:cNvSpPr>
            <p:nvPr/>
          </p:nvSpPr>
          <p:spPr bwMode="auto">
            <a:xfrm>
              <a:off x="3638" y="1440"/>
              <a:ext cx="735" cy="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836" tIns="50919" rIns="101836" bIns="50919">
              <a:spAutoFit/>
            </a:bodyPr>
            <a:lstStyle>
              <a:lvl1pPr defTabSz="1019175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7338" defTabSz="1019175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1019175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1019175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1019175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defTabSz="1019175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SzPct val="80000"/>
                <a:buFont typeface="Wingdings" pitchFamily="2" charset="2"/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defTabSz="1019175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SzPct val="80000"/>
                <a:buFont typeface="Wingdings" pitchFamily="2" charset="2"/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defTabSz="1019175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SzPct val="80000"/>
                <a:buFont typeface="Wingdings" pitchFamily="2" charset="2"/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defTabSz="1019175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SzPct val="80000"/>
                <a:buFont typeface="Wingdings" pitchFamily="2" charset="2"/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i="1">
                  <a:solidFill>
                    <a:srgbClr val="990099"/>
                  </a:solidFill>
                  <a:cs typeface="Times New Roman" pitchFamily="18" charset="0"/>
                </a:rPr>
                <a:t>cart</a:t>
              </a:r>
            </a:p>
          </p:txBody>
        </p:sp>
        <p:sp>
          <p:nvSpPr>
            <p:cNvPr id="10336" name="Line 12"/>
            <p:cNvSpPr>
              <a:spLocks noChangeShapeType="1"/>
            </p:cNvSpPr>
            <p:nvPr/>
          </p:nvSpPr>
          <p:spPr bwMode="auto">
            <a:xfrm>
              <a:off x="3656" y="1905"/>
              <a:ext cx="777" cy="0"/>
            </a:xfrm>
            <a:prstGeom prst="line">
              <a:avLst/>
            </a:prstGeom>
            <a:noFill/>
            <a:ln w="28575">
              <a:solidFill>
                <a:srgbClr val="990099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7" name="Text Box 13"/>
            <p:cNvSpPr txBox="1">
              <a:spLocks noChangeArrowheads="1"/>
            </p:cNvSpPr>
            <p:nvPr/>
          </p:nvSpPr>
          <p:spPr bwMode="auto">
            <a:xfrm>
              <a:off x="3638" y="1652"/>
              <a:ext cx="735" cy="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836" tIns="50919" rIns="101836" bIns="50919">
              <a:spAutoFit/>
            </a:bodyPr>
            <a:lstStyle>
              <a:lvl1pPr defTabSz="1019175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7338" defTabSz="1019175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1019175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1019175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1019175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defTabSz="1019175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SzPct val="80000"/>
                <a:buFont typeface="Wingdings" pitchFamily="2" charset="2"/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defTabSz="1019175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SzPct val="80000"/>
                <a:buFont typeface="Wingdings" pitchFamily="2" charset="2"/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defTabSz="1019175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SzPct val="80000"/>
                <a:buFont typeface="Wingdings" pitchFamily="2" charset="2"/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defTabSz="1019175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SzPct val="80000"/>
                <a:buFont typeface="Wingdings" pitchFamily="2" charset="2"/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i="1">
                  <a:solidFill>
                    <a:srgbClr val="990099"/>
                  </a:solidFill>
                  <a:cs typeface="Times New Roman" pitchFamily="18" charset="0"/>
                </a:rPr>
                <a:t>buy</a:t>
              </a:r>
            </a:p>
          </p:txBody>
        </p:sp>
      </p:grpSp>
      <p:sp>
        <p:nvSpPr>
          <p:cNvPr id="10247" name="Line 15"/>
          <p:cNvSpPr>
            <a:spLocks noChangeShapeType="1"/>
          </p:cNvSpPr>
          <p:nvPr/>
        </p:nvSpPr>
        <p:spPr bwMode="auto">
          <a:xfrm flipH="1">
            <a:off x="280339" y="4038600"/>
            <a:ext cx="917993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6749" tIns="43375" rIns="86749" bIns="43375"/>
          <a:lstStyle/>
          <a:p>
            <a:endParaRPr lang="en-US"/>
          </a:p>
        </p:txBody>
      </p:sp>
      <p:sp>
        <p:nvSpPr>
          <p:cNvPr id="10248" name="Text Box 18"/>
          <p:cNvSpPr txBox="1">
            <a:spLocks noChangeArrowheads="1"/>
          </p:cNvSpPr>
          <p:nvPr/>
        </p:nvSpPr>
        <p:spPr bwMode="auto">
          <a:xfrm>
            <a:off x="1803256" y="5423647"/>
            <a:ext cx="980582" cy="46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612" tIns="48307" rIns="96612" bIns="48307">
            <a:spAutoFit/>
          </a:bodyPr>
          <a:lstStyle>
            <a:lvl1pPr defTabSz="10191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7338" defTabSz="10191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191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191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191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10191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10191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10191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10191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>
                <a:solidFill>
                  <a:srgbClr val="0033CC"/>
                </a:solidFill>
                <a:cs typeface="Times New Roman" pitchFamily="18" charset="0"/>
              </a:rPr>
              <a:t>search</a:t>
            </a:r>
          </a:p>
        </p:txBody>
      </p:sp>
      <p:sp>
        <p:nvSpPr>
          <p:cNvPr id="10249" name="Text Box 19"/>
          <p:cNvSpPr txBox="1">
            <a:spLocks noChangeArrowheads="1"/>
          </p:cNvSpPr>
          <p:nvPr/>
        </p:nvSpPr>
        <p:spPr bwMode="auto">
          <a:xfrm>
            <a:off x="2592749" y="6096000"/>
            <a:ext cx="980582" cy="46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612" tIns="48307" rIns="96612" bIns="48307">
            <a:spAutoFit/>
          </a:bodyPr>
          <a:lstStyle>
            <a:lvl1pPr defTabSz="10191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7338" defTabSz="10191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191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191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191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10191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10191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10191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10191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>
                <a:solidFill>
                  <a:srgbClr val="0033CC"/>
                </a:solidFill>
                <a:cs typeface="Times New Roman" pitchFamily="18" charset="0"/>
              </a:rPr>
              <a:t>search</a:t>
            </a:r>
          </a:p>
        </p:txBody>
      </p:sp>
      <p:sp>
        <p:nvSpPr>
          <p:cNvPr id="10250" name="Text Box 21"/>
          <p:cNvSpPr txBox="1">
            <a:spLocks noChangeArrowheads="1"/>
          </p:cNvSpPr>
          <p:nvPr/>
        </p:nvSpPr>
        <p:spPr bwMode="auto">
          <a:xfrm>
            <a:off x="3298898" y="5423647"/>
            <a:ext cx="655173" cy="46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612" tIns="48307" rIns="96612" bIns="48307">
            <a:spAutoFit/>
          </a:bodyPr>
          <a:lstStyle>
            <a:lvl1pPr defTabSz="10191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7338" defTabSz="10191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191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191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191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10191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10191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10191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10191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>
                <a:solidFill>
                  <a:srgbClr val="0033CC"/>
                </a:solidFill>
                <a:cs typeface="Times New Roman" pitchFamily="18" charset="0"/>
              </a:rPr>
              <a:t>cart</a:t>
            </a:r>
          </a:p>
        </p:txBody>
      </p:sp>
      <p:sp>
        <p:nvSpPr>
          <p:cNvPr id="10251" name="Text Box 27"/>
          <p:cNvSpPr txBox="1">
            <a:spLocks noChangeArrowheads="1"/>
          </p:cNvSpPr>
          <p:nvPr/>
        </p:nvSpPr>
        <p:spPr bwMode="auto">
          <a:xfrm>
            <a:off x="7282729" y="4805082"/>
            <a:ext cx="865038" cy="46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6612" tIns="48307" rIns="96612" bIns="48307">
            <a:spAutoFit/>
          </a:bodyPr>
          <a:lstStyle>
            <a:lvl1pPr defTabSz="10191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7338" defTabSz="10191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191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191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191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10191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10191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10191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10191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>
                <a:solidFill>
                  <a:srgbClr val="996633"/>
                </a:solidFill>
                <a:latin typeface="Tahoma" pitchFamily="34" charset="0"/>
                <a:cs typeface="Tahoma" pitchFamily="34" charset="0"/>
              </a:rPr>
              <a:t>Bank</a:t>
            </a:r>
          </a:p>
        </p:txBody>
      </p:sp>
      <p:sp>
        <p:nvSpPr>
          <p:cNvPr id="10252" name="Text Box 28"/>
          <p:cNvSpPr txBox="1">
            <a:spLocks noChangeArrowheads="1"/>
          </p:cNvSpPr>
          <p:nvPr/>
        </p:nvSpPr>
        <p:spPr bwMode="auto">
          <a:xfrm>
            <a:off x="912236" y="5447553"/>
            <a:ext cx="603877" cy="46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612" tIns="48307" rIns="96612" bIns="48307">
            <a:spAutoFit/>
          </a:bodyPr>
          <a:lstStyle>
            <a:lvl1pPr defTabSz="10191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7338" defTabSz="10191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191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191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191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10191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10191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10191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10191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>
                <a:solidFill>
                  <a:srgbClr val="0033CC"/>
                </a:solidFill>
                <a:cs typeface="Times New Roman" pitchFamily="18" charset="0"/>
              </a:rPr>
              <a:t>init</a:t>
            </a:r>
            <a:endParaRPr kumimoji="0" lang="en-US" baseline="-25000">
              <a:solidFill>
                <a:srgbClr val="0033CC"/>
              </a:solidFill>
              <a:cs typeface="Times New Roman" pitchFamily="18" charset="0"/>
            </a:endParaRPr>
          </a:p>
        </p:txBody>
      </p:sp>
      <p:sp>
        <p:nvSpPr>
          <p:cNvPr id="10253" name="AutoShape 29"/>
          <p:cNvSpPr>
            <a:spLocks noChangeArrowheads="1"/>
          </p:cNvSpPr>
          <p:nvPr/>
        </p:nvSpPr>
        <p:spPr bwMode="auto">
          <a:xfrm rot="-5400000" flipH="1" flipV="1">
            <a:off x="548662" y="5767398"/>
            <a:ext cx="228600" cy="19851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 type="none" w="sm" len="sm"/>
                <a:tailEnd type="none" w="lg" len="lg"/>
              </a14:hiddenLine>
            </a:ext>
          </a:extLst>
        </p:spPr>
        <p:txBody>
          <a:bodyPr rot="10800000" vert="eaVert" wrap="none" lIns="86719" tIns="43359" rIns="86719" bIns="43359" anchor="ctr"/>
          <a:lstStyle/>
          <a:p>
            <a:endParaRPr lang="en-US"/>
          </a:p>
        </p:txBody>
      </p:sp>
      <p:sp>
        <p:nvSpPr>
          <p:cNvPr id="10254" name="Oval 30"/>
          <p:cNvSpPr>
            <a:spLocks noChangeArrowheads="1"/>
          </p:cNvSpPr>
          <p:nvPr/>
        </p:nvSpPr>
        <p:spPr bwMode="auto">
          <a:xfrm>
            <a:off x="750095" y="5750860"/>
            <a:ext cx="227301" cy="228600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 type="none" w="sm" len="sm"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6719" tIns="43359" rIns="86719" bIns="43359" anchor="ctr"/>
          <a:lstStyle/>
          <a:p>
            <a:endParaRPr lang="en-US"/>
          </a:p>
        </p:txBody>
      </p:sp>
      <p:sp>
        <p:nvSpPr>
          <p:cNvPr id="10255" name="Oval 31"/>
          <p:cNvSpPr>
            <a:spLocks noChangeArrowheads="1"/>
          </p:cNvSpPr>
          <p:nvPr/>
        </p:nvSpPr>
        <p:spPr bwMode="auto">
          <a:xfrm>
            <a:off x="1638084" y="5750860"/>
            <a:ext cx="228816" cy="228600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 type="none" w="sm" len="sm"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6719" tIns="43359" rIns="86719" bIns="43359" anchor="ctr"/>
          <a:lstStyle/>
          <a:p>
            <a:endParaRPr lang="en-US"/>
          </a:p>
        </p:txBody>
      </p:sp>
      <p:cxnSp>
        <p:nvCxnSpPr>
          <p:cNvPr id="10256" name="AutoShape 32"/>
          <p:cNvCxnSpPr>
            <a:cxnSpLocks noChangeShapeType="1"/>
            <a:stCxn id="10254" idx="6"/>
            <a:endCxn id="10255" idx="2"/>
          </p:cNvCxnSpPr>
          <p:nvPr/>
        </p:nvCxnSpPr>
        <p:spPr bwMode="auto">
          <a:xfrm>
            <a:off x="986487" y="5865906"/>
            <a:ext cx="64250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7" name="AutoShape 33"/>
          <p:cNvCxnSpPr>
            <a:cxnSpLocks noChangeShapeType="1"/>
            <a:stCxn id="10255" idx="6"/>
            <a:endCxn id="10261" idx="2"/>
          </p:cNvCxnSpPr>
          <p:nvPr/>
        </p:nvCxnSpPr>
        <p:spPr bwMode="auto">
          <a:xfrm>
            <a:off x="1875993" y="5865906"/>
            <a:ext cx="1101653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58" name="Oval 34"/>
          <p:cNvSpPr>
            <a:spLocks noChangeArrowheads="1"/>
          </p:cNvSpPr>
          <p:nvPr/>
        </p:nvSpPr>
        <p:spPr bwMode="auto">
          <a:xfrm>
            <a:off x="4076268" y="5750860"/>
            <a:ext cx="228817" cy="228600"/>
          </a:xfrm>
          <a:prstGeom prst="ellipse">
            <a:avLst/>
          </a:prstGeom>
          <a:noFill/>
          <a:ln w="38100" cmpd="dbl" algn="ctr">
            <a:solidFill>
              <a:schemeClr val="tx1"/>
            </a:solidFill>
            <a:round/>
            <a:headEnd type="none" w="sm" len="sm"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6719" tIns="43359" rIns="86719" bIns="43359" anchor="ctr"/>
          <a:lstStyle/>
          <a:p>
            <a:endParaRPr lang="en-US"/>
          </a:p>
        </p:txBody>
      </p:sp>
      <p:cxnSp>
        <p:nvCxnSpPr>
          <p:cNvPr id="10259" name="AutoShape 35"/>
          <p:cNvCxnSpPr>
            <a:cxnSpLocks noChangeShapeType="1"/>
            <a:stCxn id="10261" idx="6"/>
            <a:endCxn id="10258" idx="2"/>
          </p:cNvCxnSpPr>
          <p:nvPr/>
        </p:nvCxnSpPr>
        <p:spPr bwMode="auto">
          <a:xfrm>
            <a:off x="3244346" y="5865906"/>
            <a:ext cx="813738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60" name="Oval 36"/>
          <p:cNvSpPr>
            <a:spLocks noChangeArrowheads="1"/>
          </p:cNvSpPr>
          <p:nvPr/>
        </p:nvSpPr>
        <p:spPr bwMode="auto">
          <a:xfrm>
            <a:off x="2667001" y="5904753"/>
            <a:ext cx="913751" cy="914400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 type="none" w="sm" len="sm"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6719" tIns="43359" rIns="86719" bIns="43359" anchor="ctr"/>
          <a:lstStyle/>
          <a:p>
            <a:endParaRPr lang="en-US"/>
          </a:p>
        </p:txBody>
      </p:sp>
      <p:sp>
        <p:nvSpPr>
          <p:cNvPr id="10261" name="Oval 37"/>
          <p:cNvSpPr>
            <a:spLocks noChangeArrowheads="1"/>
          </p:cNvSpPr>
          <p:nvPr/>
        </p:nvSpPr>
        <p:spPr bwMode="auto">
          <a:xfrm>
            <a:off x="2995829" y="5750860"/>
            <a:ext cx="230332" cy="228600"/>
          </a:xfrm>
          <a:prstGeom prst="ellipse">
            <a:avLst/>
          </a:prstGeom>
          <a:solidFill>
            <a:schemeClr val="bg1"/>
          </a:solidFill>
          <a:ln w="38100" cmpd="dbl" algn="ctr">
            <a:solidFill>
              <a:schemeClr val="tx1"/>
            </a:solidFill>
            <a:round/>
            <a:headEnd type="none" w="sm" len="sm"/>
            <a:tailEnd type="none" w="lg" len="lg"/>
          </a:ln>
        </p:spPr>
        <p:txBody>
          <a:bodyPr wrap="none" lIns="86719" tIns="43359" rIns="86719" bIns="43359" anchor="ctr"/>
          <a:lstStyle/>
          <a:p>
            <a:endParaRPr lang="en-US"/>
          </a:p>
        </p:txBody>
      </p:sp>
      <p:sp>
        <p:nvSpPr>
          <p:cNvPr id="10262" name="Line 38"/>
          <p:cNvSpPr>
            <a:spLocks noChangeShapeType="1"/>
          </p:cNvSpPr>
          <p:nvPr/>
        </p:nvSpPr>
        <p:spPr bwMode="auto">
          <a:xfrm flipH="1" flipV="1">
            <a:off x="3233738" y="5918201"/>
            <a:ext cx="133350" cy="4631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6749" tIns="43375" rIns="86749" bIns="43375"/>
          <a:lstStyle/>
          <a:p>
            <a:endParaRPr lang="en-US"/>
          </a:p>
        </p:txBody>
      </p:sp>
      <p:sp>
        <p:nvSpPr>
          <p:cNvPr id="10263" name="AutoShape 47"/>
          <p:cNvSpPr>
            <a:spLocks noChangeArrowheads="1"/>
          </p:cNvSpPr>
          <p:nvPr/>
        </p:nvSpPr>
        <p:spPr bwMode="auto">
          <a:xfrm>
            <a:off x="3276168" y="1066800"/>
            <a:ext cx="5627976" cy="2743200"/>
          </a:xfrm>
          <a:prstGeom prst="roundRect">
            <a:avLst>
              <a:gd name="adj" fmla="val 6699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6719" tIns="0" rIns="0" bIns="0"/>
          <a:lstStyle/>
          <a:p>
            <a:pPr defTabSz="966891" eaLnBrk="1" hangingPunct="1">
              <a:lnSpc>
                <a:spcPct val="100000"/>
              </a:lnSpc>
              <a:spcBef>
                <a:spcPct val="0"/>
              </a:spcBef>
              <a:buClrTx/>
              <a:buSzTx/>
            </a:pPr>
            <a:r>
              <a:rPr kumimoji="0" lang="en-US" dirty="0" smtClean="0">
                <a:solidFill>
                  <a:srgbClr val="CC0000"/>
                </a:solidFill>
                <a:latin typeface="Arial" charset="0"/>
                <a:cs typeface="Times New Roman" pitchFamily="18" charset="0"/>
              </a:rPr>
              <a:t>Online Music Store</a:t>
            </a:r>
            <a:endParaRPr kumimoji="0" lang="en-US" dirty="0">
              <a:solidFill>
                <a:srgbClr val="CC000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10264" name="Oval 50"/>
          <p:cNvSpPr>
            <a:spLocks noChangeArrowheads="1"/>
          </p:cNvSpPr>
          <p:nvPr/>
        </p:nvSpPr>
        <p:spPr bwMode="auto">
          <a:xfrm>
            <a:off x="7376680" y="3224306"/>
            <a:ext cx="228817" cy="228600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 type="none" w="sm" len="sm"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6719" tIns="43359" rIns="86719" bIns="43359" anchor="ctr"/>
          <a:lstStyle/>
          <a:p>
            <a:endParaRPr lang="en-US"/>
          </a:p>
        </p:txBody>
      </p:sp>
      <p:sp>
        <p:nvSpPr>
          <p:cNvPr id="10265" name="Text Box 51"/>
          <p:cNvSpPr txBox="1">
            <a:spLocks noChangeArrowheads="1"/>
          </p:cNvSpPr>
          <p:nvPr/>
        </p:nvSpPr>
        <p:spPr bwMode="auto">
          <a:xfrm>
            <a:off x="7605497" y="2931459"/>
            <a:ext cx="656776" cy="46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612" tIns="48307" rIns="96612" bIns="48307">
            <a:spAutoFit/>
          </a:bodyPr>
          <a:lstStyle>
            <a:lvl1pPr defTabSz="10191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7338" defTabSz="10191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191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191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191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10191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10191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10191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10191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>
                <a:solidFill>
                  <a:srgbClr val="0033CC"/>
                </a:solidFill>
                <a:cs typeface="Times New Roman" pitchFamily="18" charset="0"/>
              </a:rPr>
              <a:t>buy</a:t>
            </a:r>
          </a:p>
        </p:txBody>
      </p:sp>
      <p:sp>
        <p:nvSpPr>
          <p:cNvPr id="10266" name="Text Box 52"/>
          <p:cNvSpPr txBox="1">
            <a:spLocks noChangeArrowheads="1"/>
          </p:cNvSpPr>
          <p:nvPr/>
        </p:nvSpPr>
        <p:spPr bwMode="auto">
          <a:xfrm>
            <a:off x="3871697" y="1715247"/>
            <a:ext cx="603877" cy="46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612" tIns="48307" rIns="96612" bIns="48307">
            <a:spAutoFit/>
          </a:bodyPr>
          <a:lstStyle>
            <a:lvl1pPr defTabSz="10191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7338" defTabSz="10191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191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191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191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10191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10191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10191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10191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>
                <a:solidFill>
                  <a:srgbClr val="0033CC"/>
                </a:solidFill>
                <a:cs typeface="Times New Roman" pitchFamily="18" charset="0"/>
              </a:rPr>
              <a:t>init</a:t>
            </a:r>
          </a:p>
        </p:txBody>
      </p:sp>
      <p:sp>
        <p:nvSpPr>
          <p:cNvPr id="10267" name="Text Box 53"/>
          <p:cNvSpPr txBox="1">
            <a:spLocks noChangeArrowheads="1"/>
          </p:cNvSpPr>
          <p:nvPr/>
        </p:nvSpPr>
        <p:spPr bwMode="auto">
          <a:xfrm rot="1678769">
            <a:off x="4882429" y="1933027"/>
            <a:ext cx="1054677" cy="46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12" tIns="48307" rIns="96612" bIns="48307">
            <a:spAutoFit/>
          </a:bodyPr>
          <a:lstStyle>
            <a:lvl1pPr defTabSz="10191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7338" defTabSz="10191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191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191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191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10191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10191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10191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10191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>
                <a:solidFill>
                  <a:srgbClr val="0033CC"/>
                </a:solidFill>
                <a:cs typeface="Times New Roman" pitchFamily="18" charset="0"/>
              </a:rPr>
              <a:t>search</a:t>
            </a:r>
          </a:p>
        </p:txBody>
      </p:sp>
      <p:sp>
        <p:nvSpPr>
          <p:cNvPr id="10268" name="Text Box 54"/>
          <p:cNvSpPr txBox="1">
            <a:spLocks noChangeArrowheads="1"/>
          </p:cNvSpPr>
          <p:nvPr/>
        </p:nvSpPr>
        <p:spPr bwMode="auto">
          <a:xfrm rot="5400000">
            <a:off x="7347616" y="2352874"/>
            <a:ext cx="655173" cy="46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612" tIns="48307" rIns="96612" bIns="48307">
            <a:spAutoFit/>
          </a:bodyPr>
          <a:lstStyle>
            <a:lvl1pPr defTabSz="10191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7338" defTabSz="10191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191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191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191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10191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10191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10191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10191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>
                <a:solidFill>
                  <a:srgbClr val="0033CC"/>
                </a:solidFill>
                <a:cs typeface="Times New Roman" pitchFamily="18" charset="0"/>
              </a:rPr>
              <a:t>cart</a:t>
            </a:r>
          </a:p>
        </p:txBody>
      </p:sp>
      <p:sp>
        <p:nvSpPr>
          <p:cNvPr id="10269" name="Text Box 55"/>
          <p:cNvSpPr txBox="1">
            <a:spLocks noChangeArrowheads="1"/>
          </p:cNvSpPr>
          <p:nvPr/>
        </p:nvSpPr>
        <p:spPr bwMode="auto">
          <a:xfrm>
            <a:off x="6159861" y="1410447"/>
            <a:ext cx="980582" cy="46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612" tIns="48307" rIns="96612" bIns="48307">
            <a:spAutoFit/>
          </a:bodyPr>
          <a:lstStyle>
            <a:lvl1pPr defTabSz="10191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7338" defTabSz="10191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191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191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191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10191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10191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10191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10191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>
                <a:solidFill>
                  <a:srgbClr val="0033CC"/>
                </a:solidFill>
                <a:cs typeface="Times New Roman" pitchFamily="18" charset="0"/>
              </a:rPr>
              <a:t>search</a:t>
            </a:r>
          </a:p>
        </p:txBody>
      </p:sp>
      <p:sp>
        <p:nvSpPr>
          <p:cNvPr id="10270" name="Text Box 57"/>
          <p:cNvSpPr txBox="1">
            <a:spLocks noChangeArrowheads="1"/>
          </p:cNvSpPr>
          <p:nvPr/>
        </p:nvSpPr>
        <p:spPr bwMode="auto">
          <a:xfrm rot="-1351764">
            <a:off x="6151705" y="2021180"/>
            <a:ext cx="860358" cy="46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612" tIns="48307" rIns="96612" bIns="48307">
            <a:spAutoFit/>
          </a:bodyPr>
          <a:lstStyle>
            <a:lvl1pPr defTabSz="10191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7338" defTabSz="10191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191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191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191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10191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10191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10191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10191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>
                <a:solidFill>
                  <a:srgbClr val="0033CC"/>
                </a:solidFill>
                <a:cs typeface="Times New Roman" pitchFamily="18" charset="0"/>
              </a:rPr>
              <a:t>listen</a:t>
            </a:r>
          </a:p>
        </p:txBody>
      </p:sp>
      <p:sp>
        <p:nvSpPr>
          <p:cNvPr id="10271" name="Text Box 58"/>
          <p:cNvSpPr txBox="1">
            <a:spLocks noChangeArrowheads="1"/>
          </p:cNvSpPr>
          <p:nvPr/>
        </p:nvSpPr>
        <p:spPr bwMode="auto">
          <a:xfrm rot="1568381">
            <a:off x="6306577" y="2600897"/>
            <a:ext cx="655173" cy="46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612" tIns="48307" rIns="96612" bIns="48307">
            <a:spAutoFit/>
          </a:bodyPr>
          <a:lstStyle>
            <a:lvl1pPr defTabSz="10191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7338" defTabSz="10191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191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191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191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10191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10191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10191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10191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>
                <a:solidFill>
                  <a:srgbClr val="0033CC"/>
                </a:solidFill>
                <a:cs typeface="Times New Roman" pitchFamily="18" charset="0"/>
              </a:rPr>
              <a:t>cart</a:t>
            </a:r>
          </a:p>
        </p:txBody>
      </p:sp>
      <p:sp>
        <p:nvSpPr>
          <p:cNvPr id="10272" name="Text Box 59"/>
          <p:cNvSpPr txBox="1">
            <a:spLocks noChangeArrowheads="1"/>
          </p:cNvSpPr>
          <p:nvPr/>
        </p:nvSpPr>
        <p:spPr bwMode="auto">
          <a:xfrm>
            <a:off x="4862729" y="3313953"/>
            <a:ext cx="980582" cy="46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612" tIns="48307" rIns="96612" bIns="48307">
            <a:spAutoFit/>
          </a:bodyPr>
          <a:lstStyle>
            <a:lvl1pPr defTabSz="10191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7338" defTabSz="10191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191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191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191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10191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10191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10191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10191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>
                <a:solidFill>
                  <a:srgbClr val="0033CC"/>
                </a:solidFill>
                <a:cs typeface="Times New Roman" pitchFamily="18" charset="0"/>
              </a:rPr>
              <a:t>search</a:t>
            </a:r>
          </a:p>
        </p:txBody>
      </p:sp>
      <p:sp>
        <p:nvSpPr>
          <p:cNvPr id="10273" name="AutoShape 61"/>
          <p:cNvSpPr>
            <a:spLocks noChangeArrowheads="1"/>
          </p:cNvSpPr>
          <p:nvPr/>
        </p:nvSpPr>
        <p:spPr bwMode="auto">
          <a:xfrm flipH="1" flipV="1">
            <a:off x="3606512" y="1788460"/>
            <a:ext cx="228817" cy="200212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 type="none" w="sm" len="sm"/>
                <a:tailEnd type="none" w="lg" len="lg"/>
              </a14:hiddenLine>
            </a:ext>
          </a:extLst>
        </p:spPr>
        <p:txBody>
          <a:bodyPr rot="10800000" wrap="none" lIns="86719" tIns="43359" rIns="86719" bIns="43359" anchor="ctr"/>
          <a:lstStyle/>
          <a:p>
            <a:endParaRPr lang="en-US"/>
          </a:p>
        </p:txBody>
      </p:sp>
      <p:sp>
        <p:nvSpPr>
          <p:cNvPr id="10274" name="Oval 62"/>
          <p:cNvSpPr>
            <a:spLocks noChangeArrowheads="1"/>
          </p:cNvSpPr>
          <p:nvPr/>
        </p:nvSpPr>
        <p:spPr bwMode="auto">
          <a:xfrm>
            <a:off x="3606512" y="2005106"/>
            <a:ext cx="228817" cy="228600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 type="none" w="sm" len="sm"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6719" tIns="43359" rIns="86719" bIns="43359" anchor="ctr"/>
          <a:lstStyle/>
          <a:p>
            <a:endParaRPr lang="en-US"/>
          </a:p>
        </p:txBody>
      </p:sp>
      <p:cxnSp>
        <p:nvCxnSpPr>
          <p:cNvPr id="10275" name="AutoShape 63"/>
          <p:cNvCxnSpPr>
            <a:cxnSpLocks noChangeShapeType="1"/>
            <a:stCxn id="10274" idx="6"/>
            <a:endCxn id="10298" idx="2"/>
          </p:cNvCxnSpPr>
          <p:nvPr/>
        </p:nvCxnSpPr>
        <p:spPr bwMode="auto">
          <a:xfrm>
            <a:off x="3844421" y="2120153"/>
            <a:ext cx="819799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76" name="AutoShape 64"/>
          <p:cNvCxnSpPr>
            <a:cxnSpLocks noChangeShapeType="1"/>
            <a:stCxn id="10298" idx="6"/>
            <a:endCxn id="10297" idx="1"/>
          </p:cNvCxnSpPr>
          <p:nvPr/>
        </p:nvCxnSpPr>
        <p:spPr bwMode="auto">
          <a:xfrm>
            <a:off x="4911220" y="2120154"/>
            <a:ext cx="975880" cy="509494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77" name="Oval 65"/>
          <p:cNvSpPr>
            <a:spLocks noChangeArrowheads="1"/>
          </p:cNvSpPr>
          <p:nvPr/>
        </p:nvSpPr>
        <p:spPr bwMode="auto">
          <a:xfrm>
            <a:off x="7376680" y="2005106"/>
            <a:ext cx="228817" cy="228600"/>
          </a:xfrm>
          <a:prstGeom prst="ellipse">
            <a:avLst/>
          </a:prstGeom>
          <a:noFill/>
          <a:ln w="38100" cmpd="dbl" algn="ctr">
            <a:solidFill>
              <a:schemeClr val="tx1"/>
            </a:solidFill>
            <a:round/>
            <a:headEnd type="none" w="sm" len="sm"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6719" tIns="43359" rIns="86719" bIns="43359" anchor="ctr"/>
          <a:lstStyle/>
          <a:p>
            <a:endParaRPr lang="en-US"/>
          </a:p>
        </p:txBody>
      </p:sp>
      <p:cxnSp>
        <p:nvCxnSpPr>
          <p:cNvPr id="10278" name="AutoShape 66"/>
          <p:cNvCxnSpPr>
            <a:cxnSpLocks noChangeShapeType="1"/>
            <a:stCxn id="10277" idx="0"/>
            <a:endCxn id="10297" idx="0"/>
          </p:cNvCxnSpPr>
          <p:nvPr/>
        </p:nvCxnSpPr>
        <p:spPr bwMode="auto">
          <a:xfrm rot="16200000" flipH="1" flipV="1">
            <a:off x="6424829" y="1529760"/>
            <a:ext cx="609600" cy="1524433"/>
          </a:xfrm>
          <a:prstGeom prst="bentConnector3">
            <a:avLst>
              <a:gd name="adj1" fmla="val -32352"/>
            </a:avLst>
          </a:prstGeom>
          <a:noFill/>
          <a:ln w="19050">
            <a:solidFill>
              <a:schemeClr val="tx1"/>
            </a:solidFill>
            <a:miter lim="800000"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79" name="AutoShape 67"/>
          <p:cNvCxnSpPr>
            <a:cxnSpLocks noChangeShapeType="1"/>
            <a:stCxn id="10297" idx="7"/>
            <a:endCxn id="10277" idx="2"/>
          </p:cNvCxnSpPr>
          <p:nvPr/>
        </p:nvCxnSpPr>
        <p:spPr bwMode="auto">
          <a:xfrm flipV="1">
            <a:off x="6047727" y="2120154"/>
            <a:ext cx="1310769" cy="509494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80" name="AutoShape 68"/>
          <p:cNvCxnSpPr>
            <a:cxnSpLocks noChangeShapeType="1"/>
            <a:stCxn id="10277" idx="4"/>
            <a:endCxn id="10264" idx="0"/>
          </p:cNvCxnSpPr>
          <p:nvPr/>
        </p:nvCxnSpPr>
        <p:spPr bwMode="auto">
          <a:xfrm>
            <a:off x="7491845" y="2251636"/>
            <a:ext cx="0" cy="96370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81" name="Oval 69"/>
          <p:cNvSpPr>
            <a:spLocks noChangeArrowheads="1"/>
          </p:cNvSpPr>
          <p:nvPr/>
        </p:nvSpPr>
        <p:spPr bwMode="auto">
          <a:xfrm>
            <a:off x="8367713" y="3224306"/>
            <a:ext cx="228817" cy="228600"/>
          </a:xfrm>
          <a:prstGeom prst="ellipse">
            <a:avLst/>
          </a:prstGeom>
          <a:noFill/>
          <a:ln w="38100" cmpd="dbl" algn="ctr">
            <a:solidFill>
              <a:schemeClr val="tx1"/>
            </a:solidFill>
            <a:round/>
            <a:headEnd type="none" w="sm" len="sm"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6719" tIns="43359" rIns="86719" bIns="43359" anchor="ctr"/>
          <a:lstStyle/>
          <a:p>
            <a:endParaRPr lang="en-US"/>
          </a:p>
        </p:txBody>
      </p:sp>
      <p:cxnSp>
        <p:nvCxnSpPr>
          <p:cNvPr id="10282" name="AutoShape 70"/>
          <p:cNvCxnSpPr>
            <a:cxnSpLocks noChangeShapeType="1"/>
            <a:stCxn id="10264" idx="6"/>
            <a:endCxn id="10281" idx="2"/>
          </p:cNvCxnSpPr>
          <p:nvPr/>
        </p:nvCxnSpPr>
        <p:spPr bwMode="auto">
          <a:xfrm>
            <a:off x="7614589" y="3339353"/>
            <a:ext cx="73494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83" name="AutoShape 71"/>
          <p:cNvCxnSpPr>
            <a:cxnSpLocks noChangeShapeType="1"/>
            <a:stCxn id="10297" idx="6"/>
            <a:endCxn id="10264" idx="2"/>
          </p:cNvCxnSpPr>
          <p:nvPr/>
        </p:nvCxnSpPr>
        <p:spPr bwMode="auto">
          <a:xfrm>
            <a:off x="6099248" y="2729753"/>
            <a:ext cx="1268340" cy="6096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84" name="AutoShape 73"/>
          <p:cNvCxnSpPr>
            <a:cxnSpLocks noChangeShapeType="1"/>
            <a:stCxn id="10297" idx="4"/>
            <a:endCxn id="10297" idx="2"/>
          </p:cNvCxnSpPr>
          <p:nvPr/>
        </p:nvCxnSpPr>
        <p:spPr bwMode="auto">
          <a:xfrm rot="16200000" flipV="1">
            <a:off x="5835754" y="2729578"/>
            <a:ext cx="131482" cy="131834"/>
          </a:xfrm>
          <a:prstGeom prst="bentConnector4">
            <a:avLst>
              <a:gd name="adj1" fmla="val -634093"/>
              <a:gd name="adj2" fmla="val 888505"/>
            </a:avLst>
          </a:prstGeom>
          <a:noFill/>
          <a:ln w="19050">
            <a:solidFill>
              <a:schemeClr val="tx1"/>
            </a:solidFill>
            <a:miter lim="800000"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85" name="Rectangle 74"/>
          <p:cNvSpPr>
            <a:spLocks noChangeArrowheads="1"/>
          </p:cNvSpPr>
          <p:nvPr/>
        </p:nvSpPr>
        <p:spPr bwMode="auto">
          <a:xfrm>
            <a:off x="6728372" y="228600"/>
            <a:ext cx="2872828" cy="1089491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3" tIns="45701" rIns="91403" bIns="45701" anchor="ctr">
            <a:spAutoFit/>
          </a:bodyPr>
          <a:lstStyle/>
          <a:p>
            <a:pPr defTabSz="966891" eaLnBrk="1" hangingPunct="1">
              <a:spcBef>
                <a:spcPct val="0"/>
              </a:spcBef>
              <a:buClrTx/>
              <a:buSzTx/>
            </a:pPr>
            <a:r>
              <a:rPr kumimoji="0" lang="en-US" dirty="0" smtClean="0">
                <a:solidFill>
                  <a:srgbClr val="CC6600"/>
                </a:solidFill>
                <a:latin typeface="+mn-lt"/>
                <a:cs typeface="Times New Roman" pitchFamily="18" charset="0"/>
              </a:rPr>
              <a:t>Delegator:</a:t>
            </a:r>
            <a:r>
              <a:rPr kumimoji="0" lang="en-US" dirty="0" smtClean="0">
                <a:solidFill>
                  <a:srgbClr val="000066"/>
                </a:solidFill>
                <a:latin typeface="+mn-lt"/>
                <a:cs typeface="Times New Roman" pitchFamily="18" charset="0"/>
              </a:rPr>
              <a:t/>
            </a:r>
            <a:br>
              <a:rPr kumimoji="0" lang="en-US" dirty="0" smtClean="0">
                <a:solidFill>
                  <a:srgbClr val="000066"/>
                </a:solidFill>
                <a:latin typeface="+mn-lt"/>
                <a:cs typeface="Times New Roman" pitchFamily="18" charset="0"/>
              </a:rPr>
            </a:br>
            <a:r>
              <a:rPr kumimoji="0" lang="en-US" dirty="0" smtClean="0">
                <a:solidFill>
                  <a:srgbClr val="000066"/>
                </a:solidFill>
                <a:latin typeface="+mn-lt"/>
                <a:cs typeface="Times New Roman" pitchFamily="18" charset="0"/>
              </a:rPr>
              <a:t>a service annotated</a:t>
            </a:r>
            <a:br>
              <a:rPr kumimoji="0" lang="en-US" dirty="0" smtClean="0">
                <a:solidFill>
                  <a:srgbClr val="000066"/>
                </a:solidFill>
                <a:latin typeface="+mn-lt"/>
                <a:cs typeface="Times New Roman" pitchFamily="18" charset="0"/>
              </a:rPr>
            </a:br>
            <a:r>
              <a:rPr kumimoji="0" lang="en-US" dirty="0" smtClean="0">
                <a:solidFill>
                  <a:srgbClr val="000066"/>
                </a:solidFill>
                <a:latin typeface="+mn-lt"/>
                <a:cs typeface="Times New Roman" pitchFamily="18" charset="0"/>
              </a:rPr>
              <a:t>with </a:t>
            </a:r>
            <a:r>
              <a:rPr kumimoji="0" lang="en-US" dirty="0">
                <a:solidFill>
                  <a:srgbClr val="000066"/>
                </a:solidFill>
                <a:latin typeface="+mn-lt"/>
                <a:cs typeface="Times New Roman" pitchFamily="18" charset="0"/>
              </a:rPr>
              <a:t>delegations</a:t>
            </a:r>
          </a:p>
        </p:txBody>
      </p:sp>
      <p:sp>
        <p:nvSpPr>
          <p:cNvPr id="422987" name="AutoShape 75"/>
          <p:cNvSpPr>
            <a:spLocks noChangeArrowheads="1"/>
          </p:cNvSpPr>
          <p:nvPr/>
        </p:nvSpPr>
        <p:spPr bwMode="auto">
          <a:xfrm>
            <a:off x="4113284" y="1607671"/>
            <a:ext cx="534916" cy="295835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accent2"/>
            </a:solidFill>
            <a:round/>
            <a:headEnd type="none" w="sm" len="sm"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>
            <a:spAutoFit/>
          </a:bodyPr>
          <a:lstStyle/>
          <a:p>
            <a:pPr marL="289164" indent="-289164" defTabSz="966891"/>
            <a:r>
              <a:rPr kumimoji="0" lang="en-US" sz="1900">
                <a:solidFill>
                  <a:srgbClr val="00CC66"/>
                </a:solidFill>
                <a:cs typeface="Times New Roman" pitchFamily="18" charset="0"/>
              </a:rPr>
              <a:t>Web</a:t>
            </a:r>
          </a:p>
        </p:txBody>
      </p:sp>
      <p:sp>
        <p:nvSpPr>
          <p:cNvPr id="422989" name="AutoShape 77"/>
          <p:cNvSpPr>
            <a:spLocks noChangeArrowheads="1"/>
          </p:cNvSpPr>
          <p:nvPr/>
        </p:nvSpPr>
        <p:spPr bwMode="auto">
          <a:xfrm>
            <a:off x="5045077" y="3276600"/>
            <a:ext cx="534916" cy="295835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accent2"/>
            </a:solidFill>
            <a:round/>
            <a:headEnd type="none" w="sm" len="sm"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>
            <a:spAutoFit/>
          </a:bodyPr>
          <a:lstStyle/>
          <a:p>
            <a:pPr marL="289164" indent="-289164" defTabSz="966891"/>
            <a:r>
              <a:rPr kumimoji="0" lang="en-US" sz="1900">
                <a:solidFill>
                  <a:srgbClr val="00CC66"/>
                </a:solidFill>
                <a:cs typeface="Times New Roman" pitchFamily="18" charset="0"/>
              </a:rPr>
              <a:t>Web</a:t>
            </a:r>
          </a:p>
        </p:txBody>
      </p:sp>
      <p:sp>
        <p:nvSpPr>
          <p:cNvPr id="422990" name="AutoShape 78"/>
          <p:cNvSpPr>
            <a:spLocks noChangeArrowheads="1"/>
          </p:cNvSpPr>
          <p:nvPr/>
        </p:nvSpPr>
        <p:spPr bwMode="auto">
          <a:xfrm>
            <a:off x="5257505" y="1847819"/>
            <a:ext cx="534916" cy="295835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accent2"/>
            </a:solidFill>
            <a:round/>
            <a:headEnd type="none" w="sm" len="sm"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>
            <a:spAutoFit/>
          </a:bodyPr>
          <a:lstStyle/>
          <a:p>
            <a:pPr marL="289164" indent="-289164" defTabSz="966891"/>
            <a:r>
              <a:rPr kumimoji="0" lang="en-US" sz="1900" dirty="0">
                <a:solidFill>
                  <a:srgbClr val="00CC66"/>
                </a:solidFill>
                <a:cs typeface="Times New Roman" pitchFamily="18" charset="0"/>
              </a:rPr>
              <a:t>Web</a:t>
            </a:r>
          </a:p>
        </p:txBody>
      </p:sp>
      <p:sp>
        <p:nvSpPr>
          <p:cNvPr id="422991" name="AutoShape 79"/>
          <p:cNvSpPr>
            <a:spLocks noChangeArrowheads="1"/>
          </p:cNvSpPr>
          <p:nvPr/>
        </p:nvSpPr>
        <p:spPr bwMode="auto">
          <a:xfrm>
            <a:off x="7691653" y="2369671"/>
            <a:ext cx="537947" cy="295835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accent2"/>
            </a:solidFill>
            <a:round/>
            <a:headEnd type="none" w="sm" len="sm"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>
            <a:spAutoFit/>
          </a:bodyPr>
          <a:lstStyle/>
          <a:p>
            <a:pPr marL="289164" indent="-289164" defTabSz="966891"/>
            <a:r>
              <a:rPr kumimoji="0" lang="en-US" sz="1900">
                <a:solidFill>
                  <a:srgbClr val="00CC66"/>
                </a:solidFill>
                <a:cs typeface="Times New Roman" pitchFamily="18" charset="0"/>
              </a:rPr>
              <a:t>Web</a:t>
            </a:r>
          </a:p>
        </p:txBody>
      </p:sp>
      <p:sp>
        <p:nvSpPr>
          <p:cNvPr id="422992" name="AutoShape 80"/>
          <p:cNvSpPr>
            <a:spLocks noChangeArrowheads="1"/>
          </p:cNvSpPr>
          <p:nvPr/>
        </p:nvSpPr>
        <p:spPr bwMode="auto">
          <a:xfrm>
            <a:off x="6784182" y="1379072"/>
            <a:ext cx="536431" cy="295835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accent2"/>
            </a:solidFill>
            <a:round/>
            <a:headEnd type="none" w="sm" len="sm"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>
            <a:spAutoFit/>
          </a:bodyPr>
          <a:lstStyle/>
          <a:p>
            <a:pPr marL="289164" indent="-289164" defTabSz="966891"/>
            <a:r>
              <a:rPr kumimoji="0" lang="en-US" sz="1900">
                <a:solidFill>
                  <a:srgbClr val="00CC66"/>
                </a:solidFill>
                <a:cs typeface="Times New Roman" pitchFamily="18" charset="0"/>
              </a:rPr>
              <a:t>Web</a:t>
            </a:r>
          </a:p>
        </p:txBody>
      </p:sp>
      <p:sp>
        <p:nvSpPr>
          <p:cNvPr id="422993" name="AutoShape 81"/>
          <p:cNvSpPr>
            <a:spLocks noChangeArrowheads="1"/>
          </p:cNvSpPr>
          <p:nvPr/>
        </p:nvSpPr>
        <p:spPr bwMode="auto">
          <a:xfrm>
            <a:off x="6702569" y="2590800"/>
            <a:ext cx="536431" cy="295835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accent2"/>
            </a:solidFill>
            <a:round/>
            <a:headEnd type="none" w="sm" len="sm"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>
            <a:spAutoFit/>
          </a:bodyPr>
          <a:lstStyle/>
          <a:p>
            <a:pPr marL="289164" indent="-289164" defTabSz="966891"/>
            <a:r>
              <a:rPr kumimoji="0" lang="en-US" sz="1900">
                <a:solidFill>
                  <a:srgbClr val="00CC66"/>
                </a:solidFill>
                <a:cs typeface="Times New Roman" pitchFamily="18" charset="0"/>
              </a:rPr>
              <a:t>Web</a:t>
            </a:r>
          </a:p>
        </p:txBody>
      </p:sp>
      <p:sp>
        <p:nvSpPr>
          <p:cNvPr id="422994" name="AutoShape 82"/>
          <p:cNvSpPr>
            <a:spLocks noChangeArrowheads="1"/>
          </p:cNvSpPr>
          <p:nvPr/>
        </p:nvSpPr>
        <p:spPr bwMode="auto">
          <a:xfrm>
            <a:off x="6172200" y="1935291"/>
            <a:ext cx="575830" cy="313765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FF33CC"/>
            </a:solidFill>
            <a:round/>
            <a:headEnd type="none" w="sm" len="sm"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>
            <a:spAutoFit/>
          </a:bodyPr>
          <a:lstStyle/>
          <a:p>
            <a:pPr marL="289164" indent="-289164" defTabSz="966891"/>
            <a:r>
              <a:rPr kumimoji="0" lang="en-US" sz="2000">
                <a:solidFill>
                  <a:srgbClr val="CC0099"/>
                </a:solidFill>
                <a:cs typeface="Times New Roman" pitchFamily="18" charset="0"/>
              </a:rPr>
              <a:t>Juke</a:t>
            </a:r>
          </a:p>
        </p:txBody>
      </p:sp>
      <p:sp>
        <p:nvSpPr>
          <p:cNvPr id="422995" name="AutoShape 83"/>
          <p:cNvSpPr>
            <a:spLocks noChangeArrowheads="1"/>
          </p:cNvSpPr>
          <p:nvPr/>
        </p:nvSpPr>
        <p:spPr bwMode="auto">
          <a:xfrm>
            <a:off x="7848600" y="2819400"/>
            <a:ext cx="590983" cy="295835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CC6600"/>
            </a:solidFill>
            <a:round/>
            <a:headEnd type="none" w="sm" len="sm"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>
            <a:spAutoFit/>
          </a:bodyPr>
          <a:lstStyle/>
          <a:p>
            <a:pPr marL="289164" indent="-289164" defTabSz="966891"/>
            <a:r>
              <a:rPr kumimoji="0" lang="en-US" sz="1900">
                <a:solidFill>
                  <a:srgbClr val="CC6600"/>
                </a:solidFill>
                <a:cs typeface="Times New Roman" pitchFamily="18" charset="0"/>
              </a:rPr>
              <a:t>Bank</a:t>
            </a:r>
          </a:p>
        </p:txBody>
      </p:sp>
      <p:sp>
        <p:nvSpPr>
          <p:cNvPr id="422996" name="Line 84"/>
          <p:cNvSpPr>
            <a:spLocks noChangeShapeType="1"/>
          </p:cNvSpPr>
          <p:nvPr/>
        </p:nvSpPr>
        <p:spPr bwMode="auto">
          <a:xfrm flipH="1">
            <a:off x="3564082" y="3299012"/>
            <a:ext cx="872836" cy="1434353"/>
          </a:xfrm>
          <a:prstGeom prst="line">
            <a:avLst/>
          </a:prstGeom>
          <a:noFill/>
          <a:ln w="127000" cmpd="tri">
            <a:solidFill>
              <a:srgbClr val="00CC99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6749" tIns="43375" rIns="86749" bIns="43375"/>
          <a:lstStyle/>
          <a:p>
            <a:endParaRPr lang="en-US"/>
          </a:p>
        </p:txBody>
      </p:sp>
      <p:sp>
        <p:nvSpPr>
          <p:cNvPr id="422997" name="Line 85"/>
          <p:cNvSpPr>
            <a:spLocks noChangeShapeType="1"/>
          </p:cNvSpPr>
          <p:nvPr/>
        </p:nvSpPr>
        <p:spPr bwMode="auto">
          <a:xfrm flipH="1">
            <a:off x="5964382" y="3299012"/>
            <a:ext cx="290945" cy="2078318"/>
          </a:xfrm>
          <a:prstGeom prst="line">
            <a:avLst/>
          </a:prstGeom>
          <a:noFill/>
          <a:ln w="127000" cmpd="tri">
            <a:solidFill>
              <a:srgbClr val="CC0099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6749" tIns="43375" rIns="86749" bIns="43375"/>
          <a:lstStyle/>
          <a:p>
            <a:endParaRPr lang="en-US"/>
          </a:p>
        </p:txBody>
      </p:sp>
      <p:sp>
        <p:nvSpPr>
          <p:cNvPr id="422998" name="Line 86"/>
          <p:cNvSpPr>
            <a:spLocks noChangeShapeType="1"/>
          </p:cNvSpPr>
          <p:nvPr/>
        </p:nvSpPr>
        <p:spPr bwMode="auto">
          <a:xfrm flipH="1">
            <a:off x="8229817" y="3429000"/>
            <a:ext cx="0" cy="1905000"/>
          </a:xfrm>
          <a:prstGeom prst="line">
            <a:avLst/>
          </a:prstGeom>
          <a:noFill/>
          <a:ln w="127000" cmpd="tri">
            <a:solidFill>
              <a:srgbClr val="996633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6749" tIns="43375" rIns="86749" bIns="43375"/>
          <a:lstStyle/>
          <a:p>
            <a:endParaRPr lang="en-US"/>
          </a:p>
        </p:txBody>
      </p:sp>
      <p:sp>
        <p:nvSpPr>
          <p:cNvPr id="10297" name="Oval 49"/>
          <p:cNvSpPr>
            <a:spLocks noChangeArrowheads="1"/>
          </p:cNvSpPr>
          <p:nvPr/>
        </p:nvSpPr>
        <p:spPr bwMode="auto">
          <a:xfrm>
            <a:off x="5853763" y="2614706"/>
            <a:ext cx="227301" cy="228600"/>
          </a:xfrm>
          <a:prstGeom prst="ellipse">
            <a:avLst/>
          </a:prstGeom>
          <a:noFill/>
          <a:ln w="38100" cmpd="dbl" algn="ctr">
            <a:solidFill>
              <a:schemeClr val="tx1"/>
            </a:solidFill>
            <a:round/>
            <a:headEnd type="none" w="sm" len="sm"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6719" tIns="43359" rIns="86719" bIns="43359" anchor="ctr"/>
          <a:lstStyle/>
          <a:p>
            <a:endParaRPr lang="en-US"/>
          </a:p>
        </p:txBody>
      </p:sp>
      <p:sp>
        <p:nvSpPr>
          <p:cNvPr id="10298" name="Oval 48"/>
          <p:cNvSpPr>
            <a:spLocks noChangeArrowheads="1"/>
          </p:cNvSpPr>
          <p:nvPr/>
        </p:nvSpPr>
        <p:spPr bwMode="auto">
          <a:xfrm>
            <a:off x="4673312" y="2005106"/>
            <a:ext cx="228817" cy="228600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 type="none" w="sm" len="sm"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6719" tIns="43359" rIns="86719" bIns="43359" anchor="ctr"/>
          <a:lstStyle/>
          <a:p>
            <a:endParaRPr lang="en-US"/>
          </a:p>
        </p:txBody>
      </p:sp>
      <p:sp>
        <p:nvSpPr>
          <p:cNvPr id="10300" name="AutoShape 148"/>
          <p:cNvSpPr>
            <a:spLocks noChangeArrowheads="1"/>
          </p:cNvSpPr>
          <p:nvPr/>
        </p:nvSpPr>
        <p:spPr bwMode="auto">
          <a:xfrm>
            <a:off x="5018809" y="5434107"/>
            <a:ext cx="1891145" cy="1567329"/>
          </a:xfrm>
          <a:prstGeom prst="roundRect">
            <a:avLst>
              <a:gd name="adj" fmla="val 9912"/>
            </a:avLst>
          </a:prstGeom>
          <a:noFill/>
          <a:ln w="28575">
            <a:solidFill>
              <a:srgbClr val="CC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6719" tIns="0" rIns="0" bIns="0"/>
          <a:lstStyle/>
          <a:p>
            <a:pPr marL="289164" indent="-289164" defTabSz="966891">
              <a:spcBef>
                <a:spcPct val="0"/>
              </a:spcBef>
            </a:pPr>
            <a:r>
              <a:rPr kumimoji="0" lang="en-US">
                <a:solidFill>
                  <a:srgbClr val="CC0099"/>
                </a:solidFill>
                <a:latin typeface="Arial" charset="0"/>
                <a:cs typeface="Times New Roman" pitchFamily="18" charset="0"/>
              </a:rPr>
              <a:t>Juke</a:t>
            </a:r>
          </a:p>
        </p:txBody>
      </p:sp>
      <p:sp>
        <p:nvSpPr>
          <p:cNvPr id="10301" name="Text Box 149"/>
          <p:cNvSpPr txBox="1">
            <a:spLocks noChangeArrowheads="1"/>
          </p:cNvSpPr>
          <p:nvPr/>
        </p:nvSpPr>
        <p:spPr bwMode="auto">
          <a:xfrm>
            <a:off x="6099247" y="5677647"/>
            <a:ext cx="860358" cy="46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612" tIns="48307" rIns="96612" bIns="48307">
            <a:spAutoFit/>
          </a:bodyPr>
          <a:lstStyle>
            <a:lvl1pPr defTabSz="10191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7338" defTabSz="10191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191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191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191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10191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10191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10191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10191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>
                <a:solidFill>
                  <a:srgbClr val="0033CC"/>
                </a:solidFill>
                <a:cs typeface="Times New Roman" pitchFamily="18" charset="0"/>
              </a:rPr>
              <a:t>listen</a:t>
            </a:r>
          </a:p>
        </p:txBody>
      </p:sp>
      <p:sp>
        <p:nvSpPr>
          <p:cNvPr id="10302" name="Text Box 150"/>
          <p:cNvSpPr txBox="1">
            <a:spLocks noChangeArrowheads="1"/>
          </p:cNvSpPr>
          <p:nvPr/>
        </p:nvSpPr>
        <p:spPr bwMode="auto">
          <a:xfrm>
            <a:off x="7947963" y="5945095"/>
            <a:ext cx="656776" cy="46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612" tIns="48307" rIns="96612" bIns="48307">
            <a:spAutoFit/>
          </a:bodyPr>
          <a:lstStyle>
            <a:lvl1pPr defTabSz="10191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7338" defTabSz="10191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191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191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191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10191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10191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10191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10191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>
                <a:solidFill>
                  <a:srgbClr val="0033CC"/>
                </a:solidFill>
                <a:cs typeface="Times New Roman" pitchFamily="18" charset="0"/>
              </a:rPr>
              <a:t>buy</a:t>
            </a:r>
          </a:p>
        </p:txBody>
      </p:sp>
      <p:sp>
        <p:nvSpPr>
          <p:cNvPr id="10303" name="AutoShape 151"/>
          <p:cNvSpPr>
            <a:spLocks noChangeArrowheads="1"/>
          </p:cNvSpPr>
          <p:nvPr/>
        </p:nvSpPr>
        <p:spPr bwMode="auto">
          <a:xfrm>
            <a:off x="7346373" y="5434106"/>
            <a:ext cx="1672936" cy="1571812"/>
          </a:xfrm>
          <a:prstGeom prst="roundRect">
            <a:avLst>
              <a:gd name="adj" fmla="val 9884"/>
            </a:avLst>
          </a:prstGeom>
          <a:noFill/>
          <a:ln w="28575">
            <a:solidFill>
              <a:srgbClr val="9966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6719" tIns="0" rIns="0" bIns="0"/>
          <a:lstStyle/>
          <a:p>
            <a:pPr defTabSz="966891" eaLnBrk="1" hangingPunct="1">
              <a:spcBef>
                <a:spcPct val="0"/>
              </a:spcBef>
              <a:buClrTx/>
              <a:buSzTx/>
            </a:pPr>
            <a:r>
              <a:rPr kumimoji="0" lang="en-US">
                <a:solidFill>
                  <a:srgbClr val="996633"/>
                </a:solidFill>
                <a:latin typeface="Arial" charset="0"/>
                <a:cs typeface="Times New Roman" pitchFamily="18" charset="0"/>
              </a:rPr>
              <a:t>Bank</a:t>
            </a:r>
          </a:p>
        </p:txBody>
      </p:sp>
      <p:sp>
        <p:nvSpPr>
          <p:cNvPr id="10304" name="Oval 152"/>
          <p:cNvSpPr>
            <a:spLocks noChangeArrowheads="1"/>
          </p:cNvSpPr>
          <p:nvPr/>
        </p:nvSpPr>
        <p:spPr bwMode="auto">
          <a:xfrm rot="5400000" flipV="1">
            <a:off x="5485220" y="5942421"/>
            <a:ext cx="915894" cy="915266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 type="none" w="sm" len="sm"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lIns="86719" tIns="43359" rIns="86719" bIns="43359" anchor="ctr"/>
          <a:lstStyle/>
          <a:p>
            <a:endParaRPr lang="en-US"/>
          </a:p>
        </p:txBody>
      </p:sp>
      <p:sp>
        <p:nvSpPr>
          <p:cNvPr id="10305" name="Oval 153"/>
          <p:cNvSpPr>
            <a:spLocks noChangeArrowheads="1"/>
          </p:cNvSpPr>
          <p:nvPr/>
        </p:nvSpPr>
        <p:spPr bwMode="auto">
          <a:xfrm rot="5400000" flipV="1">
            <a:off x="5332593" y="6270704"/>
            <a:ext cx="228600" cy="228816"/>
          </a:xfrm>
          <a:prstGeom prst="ellipse">
            <a:avLst/>
          </a:prstGeom>
          <a:solidFill>
            <a:schemeClr val="bg1"/>
          </a:solidFill>
          <a:ln w="38100" cmpd="dbl" algn="ctr">
            <a:solidFill>
              <a:schemeClr val="tx1"/>
            </a:solidFill>
            <a:round/>
            <a:headEnd type="none" w="sm" len="sm"/>
            <a:tailEnd type="none" w="lg" len="lg"/>
          </a:ln>
        </p:spPr>
        <p:txBody>
          <a:bodyPr vert="eaVert" wrap="none" lIns="86719" tIns="43359" rIns="86719" bIns="43359" anchor="ctr"/>
          <a:lstStyle/>
          <a:p>
            <a:endParaRPr lang="en-US"/>
          </a:p>
        </p:txBody>
      </p:sp>
      <p:sp>
        <p:nvSpPr>
          <p:cNvPr id="10306" name="Line 154"/>
          <p:cNvSpPr>
            <a:spLocks noChangeShapeType="1"/>
          </p:cNvSpPr>
          <p:nvPr/>
        </p:nvSpPr>
        <p:spPr bwMode="auto">
          <a:xfrm rot="5400000" flipH="1">
            <a:off x="5456172" y="6552872"/>
            <a:ext cx="132976" cy="469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6749" tIns="43375" rIns="86749" bIns="43375"/>
          <a:lstStyle/>
          <a:p>
            <a:endParaRPr lang="en-US"/>
          </a:p>
        </p:txBody>
      </p:sp>
      <p:sp>
        <p:nvSpPr>
          <p:cNvPr id="10307" name="AutoShape 155"/>
          <p:cNvSpPr>
            <a:spLocks noChangeArrowheads="1"/>
          </p:cNvSpPr>
          <p:nvPr/>
        </p:nvSpPr>
        <p:spPr bwMode="auto">
          <a:xfrm rot="-5400000" flipH="1" flipV="1">
            <a:off x="5113637" y="6288099"/>
            <a:ext cx="230094" cy="198509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 type="none" w="sm" len="sm"/>
                <a:tailEnd type="none" w="lg" len="lg"/>
              </a14:hiddenLine>
            </a:ext>
          </a:extLst>
        </p:spPr>
        <p:txBody>
          <a:bodyPr rot="10800000" vert="eaVert" wrap="none" lIns="86719" tIns="43359" rIns="86719" bIns="43359" anchor="ctr"/>
          <a:lstStyle/>
          <a:p>
            <a:endParaRPr lang="en-US"/>
          </a:p>
        </p:txBody>
      </p:sp>
      <p:sp>
        <p:nvSpPr>
          <p:cNvPr id="10308" name="AutoShape 156"/>
          <p:cNvSpPr>
            <a:spLocks noChangeArrowheads="1"/>
          </p:cNvSpPr>
          <p:nvPr/>
        </p:nvSpPr>
        <p:spPr bwMode="auto">
          <a:xfrm rot="-5400000" flipH="1" flipV="1">
            <a:off x="7484377" y="6264940"/>
            <a:ext cx="228600" cy="198509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 type="none" w="sm" len="sm"/>
                <a:tailEnd type="none" w="lg" len="lg"/>
              </a14:hiddenLine>
            </a:ext>
          </a:extLst>
        </p:spPr>
        <p:txBody>
          <a:bodyPr rot="10800000" vert="eaVert" wrap="none" lIns="86719" tIns="43359" rIns="86719" bIns="43359" anchor="ctr"/>
          <a:lstStyle/>
          <a:p>
            <a:endParaRPr lang="en-US"/>
          </a:p>
        </p:txBody>
      </p:sp>
      <p:sp>
        <p:nvSpPr>
          <p:cNvPr id="10309" name="Oval 157"/>
          <p:cNvSpPr>
            <a:spLocks noChangeArrowheads="1"/>
          </p:cNvSpPr>
          <p:nvPr/>
        </p:nvSpPr>
        <p:spPr bwMode="auto">
          <a:xfrm>
            <a:off x="7684294" y="6246907"/>
            <a:ext cx="228816" cy="230094"/>
          </a:xfrm>
          <a:prstGeom prst="ellipse">
            <a:avLst/>
          </a:prstGeom>
          <a:noFill/>
          <a:ln w="38100" cmpd="dbl" algn="ctr">
            <a:solidFill>
              <a:schemeClr val="tx1"/>
            </a:solidFill>
            <a:round/>
            <a:headEnd type="none" w="sm" len="sm"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6719" tIns="43359" rIns="86719" bIns="43359" anchor="ctr"/>
          <a:lstStyle/>
          <a:p>
            <a:endParaRPr lang="en-US"/>
          </a:p>
        </p:txBody>
      </p:sp>
      <p:sp>
        <p:nvSpPr>
          <p:cNvPr id="10310" name="Oval 158"/>
          <p:cNvSpPr>
            <a:spLocks noChangeArrowheads="1"/>
          </p:cNvSpPr>
          <p:nvPr/>
        </p:nvSpPr>
        <p:spPr bwMode="auto">
          <a:xfrm>
            <a:off x="8655628" y="6246907"/>
            <a:ext cx="228817" cy="230094"/>
          </a:xfrm>
          <a:prstGeom prst="ellipse">
            <a:avLst/>
          </a:prstGeom>
          <a:noFill/>
          <a:ln w="38100" cmpd="dbl" algn="ctr">
            <a:solidFill>
              <a:schemeClr val="tx1"/>
            </a:solidFill>
            <a:round/>
            <a:headEnd type="none" w="sm" len="sm"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6719" tIns="43359" rIns="86719" bIns="43359" anchor="ctr"/>
          <a:lstStyle/>
          <a:p>
            <a:endParaRPr lang="en-US"/>
          </a:p>
        </p:txBody>
      </p:sp>
      <p:cxnSp>
        <p:nvCxnSpPr>
          <p:cNvPr id="10311" name="AutoShape 159"/>
          <p:cNvCxnSpPr>
            <a:cxnSpLocks noChangeShapeType="1"/>
            <a:stCxn id="10309" idx="6"/>
            <a:endCxn id="10310" idx="2"/>
          </p:cNvCxnSpPr>
          <p:nvPr/>
        </p:nvCxnSpPr>
        <p:spPr bwMode="auto">
          <a:xfrm>
            <a:off x="7931295" y="6361953"/>
            <a:ext cx="706149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12" name="AutoShape 160"/>
          <p:cNvSpPr>
            <a:spLocks noChangeArrowheads="1"/>
          </p:cNvSpPr>
          <p:nvPr/>
        </p:nvSpPr>
        <p:spPr bwMode="auto">
          <a:xfrm>
            <a:off x="436418" y="4817035"/>
            <a:ext cx="4000500" cy="2223247"/>
          </a:xfrm>
          <a:prstGeom prst="roundRect">
            <a:avLst>
              <a:gd name="adj" fmla="val 6787"/>
            </a:avLst>
          </a:prstGeom>
          <a:noFill/>
          <a:ln w="28575">
            <a:solidFill>
              <a:srgbClr val="00CC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6719" tIns="0" rIns="0" bIns="0"/>
          <a:lstStyle/>
          <a:p>
            <a:pPr defTabSz="966891" eaLnBrk="1" hangingPunct="1">
              <a:spcBef>
                <a:spcPct val="0"/>
              </a:spcBef>
              <a:buClrTx/>
              <a:buSzTx/>
            </a:pPr>
            <a:r>
              <a:rPr kumimoji="0" lang="en-US">
                <a:solidFill>
                  <a:srgbClr val="00CC66"/>
                </a:solidFill>
                <a:latin typeface="Arial" charset="0"/>
                <a:cs typeface="Times New Roman" pitchFamily="18" charset="0"/>
              </a:rPr>
              <a:t>Web store</a:t>
            </a:r>
          </a:p>
        </p:txBody>
      </p:sp>
      <p:sp>
        <p:nvSpPr>
          <p:cNvPr id="83" name="Date Placeholder 3"/>
          <p:cNvSpPr>
            <a:spLocks noGrp="1"/>
          </p:cNvSpPr>
          <p:nvPr>
            <p:ph type="dt" sz="half" idx="10"/>
          </p:nvPr>
        </p:nvSpPr>
        <p:spPr>
          <a:xfrm>
            <a:off x="4038600" y="7072313"/>
            <a:ext cx="2000250" cy="242887"/>
          </a:xfrm>
        </p:spPr>
        <p:txBody>
          <a:bodyPr/>
          <a:lstStyle/>
          <a:p>
            <a:r>
              <a:rPr lang="en-US" dirty="0" smtClean="0"/>
              <a:t>2012/11/15</a:t>
            </a:r>
            <a:endParaRPr lang="en-US" altLang="zh-CN" dirty="0"/>
          </a:p>
        </p:txBody>
      </p:sp>
      <p:sp>
        <p:nvSpPr>
          <p:cNvPr id="8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7072313"/>
            <a:ext cx="3041650" cy="242887"/>
          </a:xfrm>
        </p:spPr>
        <p:txBody>
          <a:bodyPr/>
          <a:lstStyle/>
          <a:p>
            <a:r>
              <a:rPr lang="en-US" altLang="zh-CN" dirty="0" smtClean="0"/>
              <a:t>ICSOC 2012</a:t>
            </a:r>
            <a:endParaRPr lang="en-US" altLang="zh-CN" dirty="0"/>
          </a:p>
        </p:txBody>
      </p:sp>
      <p:sp>
        <p:nvSpPr>
          <p:cNvPr id="85" name="Rectangle 31"/>
          <p:cNvSpPr>
            <a:spLocks noChangeArrowheads="1"/>
          </p:cNvSpPr>
          <p:nvPr/>
        </p:nvSpPr>
        <p:spPr bwMode="auto">
          <a:xfrm>
            <a:off x="6531758" y="4036866"/>
            <a:ext cx="2946501" cy="480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3" tIns="45701" rIns="91403" bIns="45701" anchor="ctr">
            <a:spAutoFit/>
          </a:bodyPr>
          <a:lstStyle/>
          <a:p>
            <a:pPr marL="289164" indent="-289164" algn="r" defTabSz="966891"/>
            <a:r>
              <a:rPr kumimoji="0" lang="en-US" sz="2800" dirty="0" smtClean="0">
                <a:solidFill>
                  <a:srgbClr val="000066"/>
                </a:solidFill>
                <a:latin typeface="Tahoma" pitchFamily="34" charset="0"/>
                <a:cs typeface="Times New Roman" pitchFamily="18" charset="0"/>
              </a:rPr>
              <a:t>Available services</a:t>
            </a:r>
            <a:endParaRPr lang="en-US" sz="2800" dirty="0">
              <a:latin typeface="Tahoma" pitchFamily="34" charset="0"/>
            </a:endParaRPr>
          </a:p>
        </p:txBody>
      </p:sp>
      <p:pic>
        <p:nvPicPr>
          <p:cNvPr id="86" name="Picture 117" descr="iph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56" y="1632287"/>
            <a:ext cx="616744" cy="149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84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3CA8A-7538-490F-9B48-A71475AA3FB0}" type="slidenum">
              <a:rPr lang="en-US"/>
              <a:pPr/>
              <a:t>19</a:t>
            </a:fld>
            <a:endParaRPr lang="en-US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Roman Service Composition</a:t>
            </a:r>
            <a:endParaRPr lang="en-US" dirty="0"/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0627" y="838200"/>
            <a:ext cx="9440574" cy="6172200"/>
          </a:xfrm>
        </p:spPr>
        <p:txBody>
          <a:bodyPr/>
          <a:lstStyle/>
          <a:p>
            <a:r>
              <a:rPr lang="en-US" dirty="0"/>
              <a:t>Problem:</a:t>
            </a:r>
            <a:br>
              <a:rPr lang="en-US" dirty="0"/>
            </a:br>
            <a:r>
              <a:rPr lang="en-US" dirty="0"/>
              <a:t>Given a target </a:t>
            </a:r>
            <a:r>
              <a:rPr lang="en-US" dirty="0" smtClean="0"/>
              <a:t>Roman service </a:t>
            </a:r>
            <a:r>
              <a:rPr lang="en-US" dirty="0"/>
              <a:t>and a set of </a:t>
            </a:r>
            <a:r>
              <a:rPr lang="en-US" dirty="0" smtClean="0"/>
              <a:t>Roman </a:t>
            </a:r>
            <a:r>
              <a:rPr lang="en-US" dirty="0"/>
              <a:t>services</a:t>
            </a:r>
            <a:r>
              <a:rPr lang="en-US" dirty="0" smtClean="0"/>
              <a:t>, find </a:t>
            </a:r>
            <a:r>
              <a:rPr lang="en-US" dirty="0"/>
              <a:t>a </a:t>
            </a:r>
            <a:r>
              <a:rPr lang="en-US" dirty="0" smtClean="0"/>
              <a:t>delegator if exists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                   </a:t>
            </a:r>
            <a:r>
              <a:rPr lang="en-US" sz="2000" dirty="0" smtClean="0"/>
              <a:t>        </a:t>
            </a:r>
            <a:r>
              <a:rPr lang="en-US" sz="2000" dirty="0" smtClean="0">
                <a:solidFill>
                  <a:schemeClr val="bg2"/>
                </a:solidFill>
              </a:rPr>
              <a:t>[</a:t>
            </a:r>
            <a:r>
              <a:rPr lang="en-US" sz="2000" dirty="0">
                <a:solidFill>
                  <a:schemeClr val="bg2"/>
                </a:solidFill>
              </a:rPr>
              <a:t>Berardi-Calvanese-DeGiacomo-Lenzerini-Mecella </a:t>
            </a:r>
            <a:r>
              <a:rPr lang="en-US" sz="2000" dirty="0" smtClean="0">
                <a:solidFill>
                  <a:schemeClr val="bg2"/>
                </a:solidFill>
              </a:rPr>
              <a:t>ICSOC 03]</a:t>
            </a:r>
            <a:endParaRPr lang="en-US" dirty="0"/>
          </a:p>
          <a:p>
            <a:r>
              <a:rPr lang="en-US" dirty="0" smtClean="0"/>
              <a:t>Deterministic </a:t>
            </a:r>
            <a:r>
              <a:rPr lang="en-US" sz="2000" dirty="0">
                <a:solidFill>
                  <a:srgbClr val="868686"/>
                </a:solidFill>
              </a:rPr>
              <a:t>[Berardi-Calvanese-DeGiacomo-Lenzerini-Mecella </a:t>
            </a:r>
            <a:r>
              <a:rPr lang="en-US" sz="2000" dirty="0" smtClean="0">
                <a:solidFill>
                  <a:srgbClr val="868686"/>
                </a:solidFill>
              </a:rPr>
              <a:t>ICSOC 03</a:t>
            </a:r>
            <a:r>
              <a:rPr lang="en-US" sz="2000" dirty="0">
                <a:solidFill>
                  <a:srgbClr val="868686"/>
                </a:solidFill>
              </a:rPr>
              <a:t>]</a:t>
            </a:r>
            <a:endParaRPr lang="en-US" dirty="0" smtClean="0"/>
          </a:p>
          <a:p>
            <a:r>
              <a:rPr lang="en-US" dirty="0" smtClean="0"/>
              <a:t>Nontdeterminitic &amp; Lookahead (batched)</a:t>
            </a:r>
            <a:r>
              <a:rPr lang="en-US" sz="2000" dirty="0" smtClean="0">
                <a:solidFill>
                  <a:schemeClr val="bg2"/>
                </a:solidFill>
              </a:rPr>
              <a:t/>
            </a:r>
            <a:br>
              <a:rPr lang="en-US" sz="2000" dirty="0" smtClean="0">
                <a:solidFill>
                  <a:schemeClr val="bg2"/>
                </a:solidFill>
              </a:rPr>
            </a:br>
            <a:r>
              <a:rPr lang="en-US" sz="2000" dirty="0" smtClean="0">
                <a:solidFill>
                  <a:schemeClr val="bg2"/>
                </a:solidFill>
              </a:rPr>
              <a:t>					[</a:t>
            </a:r>
            <a:r>
              <a:rPr lang="en-US" sz="2000" dirty="0">
                <a:solidFill>
                  <a:schemeClr val="bg2"/>
                </a:solidFill>
              </a:rPr>
              <a:t>Gerede-Hull-Ibarra-S. </a:t>
            </a:r>
            <a:r>
              <a:rPr lang="en-US" sz="2000" dirty="0" smtClean="0">
                <a:solidFill>
                  <a:schemeClr val="bg2"/>
                </a:solidFill>
              </a:rPr>
              <a:t>ICSOC 04]</a:t>
            </a:r>
            <a:endParaRPr lang="en-US" dirty="0" smtClean="0"/>
          </a:p>
          <a:p>
            <a:r>
              <a:rPr lang="en-US" dirty="0" smtClean="0"/>
              <a:t>May delegate more than once </a:t>
            </a:r>
            <a:r>
              <a:rPr lang="en-US" sz="2000" dirty="0" smtClean="0">
                <a:solidFill>
                  <a:schemeClr val="bg2"/>
                </a:solidFill>
                <a:cs typeface="Arial" charset="0"/>
              </a:rPr>
              <a:t>[</a:t>
            </a:r>
            <a:r>
              <a:rPr lang="en-US" sz="2000" dirty="0">
                <a:solidFill>
                  <a:schemeClr val="bg2"/>
                </a:solidFill>
                <a:cs typeface="Arial" charset="0"/>
              </a:rPr>
              <a:t>Berardi et al ICSOC 04</a:t>
            </a:r>
            <a:r>
              <a:rPr lang="en-US" sz="2000" dirty="0" smtClean="0">
                <a:solidFill>
                  <a:schemeClr val="bg2"/>
                </a:solidFill>
                <a:cs typeface="Arial" charset="0"/>
              </a:rPr>
              <a:t>]</a:t>
            </a:r>
            <a:endParaRPr lang="en-US" dirty="0" smtClean="0"/>
          </a:p>
          <a:p>
            <a:r>
              <a:rPr lang="en-US" dirty="0" smtClean="0"/>
              <a:t>With messages </a:t>
            </a:r>
            <a:r>
              <a:rPr lang="it-IT" sz="2000" dirty="0" smtClean="0">
                <a:solidFill>
                  <a:schemeClr val="bg2"/>
                </a:solidFill>
              </a:rPr>
              <a:t>[Berardi-Calvanese-De Giacomo-Hull-Mecella VLDB 05]</a:t>
            </a:r>
            <a:endParaRPr lang="en-US" sz="2000" dirty="0" smtClean="0">
              <a:solidFill>
                <a:schemeClr val="bg2"/>
              </a:solidFill>
            </a:endParaRPr>
          </a:p>
          <a:p>
            <a:r>
              <a:rPr lang="en-US" dirty="0" smtClean="0"/>
              <a:t>Online delegation </a:t>
            </a:r>
            <a:r>
              <a:rPr lang="en-US" sz="2000" dirty="0" smtClean="0">
                <a:solidFill>
                  <a:schemeClr val="bg2"/>
                </a:solidFill>
              </a:rPr>
              <a:t>[Gerede-Ibarra-Ravikumar-S. TCS 08]</a:t>
            </a:r>
            <a:endParaRPr lang="en-US" dirty="0">
              <a:solidFill>
                <a:schemeClr val="bg2"/>
              </a:solidFill>
            </a:endParaRPr>
          </a:p>
          <a:p>
            <a:r>
              <a:rPr lang="en-US" dirty="0" smtClean="0"/>
              <a:t>Use only a subset of services </a:t>
            </a:r>
            <a:r>
              <a:rPr lang="en-US" sz="2000" dirty="0" smtClean="0">
                <a:solidFill>
                  <a:schemeClr val="bg2"/>
                </a:solidFill>
              </a:rPr>
              <a:t>[Hassen-Nourine-Toumani ICSOC 08]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038600" y="7072313"/>
            <a:ext cx="2000250" cy="242887"/>
          </a:xfrm>
        </p:spPr>
        <p:txBody>
          <a:bodyPr/>
          <a:lstStyle/>
          <a:p>
            <a:r>
              <a:rPr lang="en-US" dirty="0" smtClean="0"/>
              <a:t>2012/11/15</a:t>
            </a:r>
            <a:endParaRPr lang="en-US" altLang="zh-CN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7072313"/>
            <a:ext cx="3041650" cy="242887"/>
          </a:xfrm>
        </p:spPr>
        <p:txBody>
          <a:bodyPr/>
          <a:lstStyle/>
          <a:p>
            <a:r>
              <a:rPr lang="en-US" altLang="zh-CN" dirty="0" smtClean="0"/>
              <a:t>ICSOC 2012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68519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2012/11/15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ICSOC 2012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8EAA-B8BE-43FF-9908-70BCF7FFAB0B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67584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Web Services: The Big Questions</a:t>
            </a:r>
          </a:p>
        </p:txBody>
      </p:sp>
      <p:sp>
        <p:nvSpPr>
          <p:cNvPr id="67584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28600" y="869950"/>
            <a:ext cx="8815387" cy="56896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>
                <a:solidFill>
                  <a:srgbClr val="CC0099"/>
                </a:solidFill>
              </a:rPr>
              <a:t>Simplify and/or automate web service </a:t>
            </a:r>
          </a:p>
          <a:p>
            <a:pPr>
              <a:lnSpc>
                <a:spcPct val="90000"/>
              </a:lnSpc>
              <a:buClr>
                <a:srgbClr val="000000"/>
              </a:buClr>
            </a:pPr>
            <a:r>
              <a:rPr lang="en-US" sz="2400" dirty="0">
                <a:solidFill>
                  <a:srgbClr val="CC0099"/>
                </a:solidFill>
              </a:rPr>
              <a:t>Discovery</a:t>
            </a:r>
          </a:p>
          <a:p>
            <a:pPr lvl="1" indent="-284163">
              <a:lnSpc>
                <a:spcPct val="90000"/>
              </a:lnSpc>
              <a:buClr>
                <a:srgbClr val="000000"/>
              </a:buClr>
            </a:pPr>
            <a:r>
              <a:rPr lang="en-US" sz="2400" dirty="0"/>
              <a:t>What properties should be described?</a:t>
            </a:r>
          </a:p>
          <a:p>
            <a:pPr lvl="1" indent="-284163">
              <a:lnSpc>
                <a:spcPct val="90000"/>
              </a:lnSpc>
              <a:buClr>
                <a:srgbClr val="000000"/>
              </a:buClr>
            </a:pPr>
            <a:r>
              <a:rPr lang="en-US" sz="2400" dirty="0"/>
              <a:t>How to efficiently query against them?</a:t>
            </a:r>
          </a:p>
          <a:p>
            <a:pPr>
              <a:lnSpc>
                <a:spcPct val="90000"/>
              </a:lnSpc>
              <a:buClr>
                <a:srgbClr val="000000"/>
              </a:buClr>
            </a:pPr>
            <a:r>
              <a:rPr lang="en-US" sz="2400" dirty="0">
                <a:solidFill>
                  <a:srgbClr val="CC0099"/>
                </a:solidFill>
              </a:rPr>
              <a:t>Composition</a:t>
            </a:r>
          </a:p>
          <a:p>
            <a:pPr lvl="1" indent="-284163">
              <a:lnSpc>
                <a:spcPct val="90000"/>
              </a:lnSpc>
              <a:buClr>
                <a:srgbClr val="000000"/>
              </a:buClr>
            </a:pPr>
            <a:r>
              <a:rPr lang="en-US" sz="2400" dirty="0"/>
              <a:t>Specifying goals of a composition</a:t>
            </a:r>
          </a:p>
          <a:p>
            <a:pPr lvl="1" indent="-284163">
              <a:lnSpc>
                <a:spcPct val="90000"/>
              </a:lnSpc>
              <a:buClr>
                <a:srgbClr val="000000"/>
              </a:buClr>
            </a:pPr>
            <a:r>
              <a:rPr lang="en-US" sz="2400" dirty="0"/>
              <a:t>Specifying constraints on a composition</a:t>
            </a:r>
          </a:p>
          <a:p>
            <a:pPr lvl="1" indent="-284163">
              <a:lnSpc>
                <a:spcPct val="90000"/>
              </a:lnSpc>
              <a:buClr>
                <a:srgbClr val="000000"/>
              </a:buClr>
            </a:pPr>
            <a:r>
              <a:rPr lang="en-US" sz="2400" dirty="0"/>
              <a:t>Building a composition      </a:t>
            </a:r>
          </a:p>
          <a:p>
            <a:pPr lvl="1" indent="-284163">
              <a:lnSpc>
                <a:spcPct val="90000"/>
              </a:lnSpc>
              <a:buClr>
                <a:srgbClr val="000000"/>
              </a:buClr>
            </a:pPr>
            <a:r>
              <a:rPr lang="en-US" sz="2400" dirty="0"/>
              <a:t>Analysis of compositions</a:t>
            </a:r>
          </a:p>
          <a:p>
            <a:pPr>
              <a:lnSpc>
                <a:spcPct val="90000"/>
              </a:lnSpc>
              <a:buClr>
                <a:srgbClr val="000000"/>
              </a:buClr>
            </a:pPr>
            <a:r>
              <a:rPr lang="en-US" sz="2400" dirty="0">
                <a:solidFill>
                  <a:srgbClr val="CC0099"/>
                </a:solidFill>
              </a:rPr>
              <a:t>Invocation</a:t>
            </a:r>
            <a:endParaRPr lang="en-US" sz="2400" dirty="0"/>
          </a:p>
          <a:p>
            <a:pPr lvl="1" indent="-284163">
              <a:lnSpc>
                <a:spcPct val="90000"/>
              </a:lnSpc>
              <a:buClr>
                <a:srgbClr val="000000"/>
              </a:buClr>
            </a:pPr>
            <a:r>
              <a:rPr lang="en-US" sz="2400" dirty="0"/>
              <a:t>Keeping enactments separated</a:t>
            </a:r>
          </a:p>
          <a:p>
            <a:pPr lvl="1" indent="-284163">
              <a:lnSpc>
                <a:spcPct val="90000"/>
              </a:lnSpc>
              <a:buClr>
                <a:srgbClr val="000000"/>
              </a:buClr>
            </a:pPr>
            <a:r>
              <a:rPr lang="en-US" sz="2400" dirty="0"/>
              <a:t>Providing transactional guarantees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CC0099"/>
                </a:solidFill>
              </a:rPr>
              <a:t>Monitoring</a:t>
            </a:r>
          </a:p>
          <a:p>
            <a:pPr lvl="1" indent="-284163">
              <a:lnSpc>
                <a:spcPct val="90000"/>
              </a:lnSpc>
            </a:pPr>
            <a:r>
              <a:rPr lang="en-US" sz="2400" dirty="0"/>
              <a:t>How to track enactments</a:t>
            </a:r>
          </a:p>
          <a:p>
            <a:pPr lvl="1" indent="-284163">
              <a:lnSpc>
                <a:spcPct val="90000"/>
              </a:lnSpc>
            </a:pPr>
            <a:r>
              <a:rPr lang="en-US" sz="2400" dirty="0"/>
              <a:t>Recovering from failed enactments</a:t>
            </a:r>
          </a:p>
        </p:txBody>
      </p:sp>
      <p:grpSp>
        <p:nvGrpSpPr>
          <p:cNvPr id="675847" name="Group 1031"/>
          <p:cNvGrpSpPr>
            <a:grpSpLocks/>
          </p:cNvGrpSpPr>
          <p:nvPr/>
        </p:nvGrpSpPr>
        <p:grpSpPr bwMode="auto">
          <a:xfrm>
            <a:off x="6465888" y="2841625"/>
            <a:ext cx="2682876" cy="1744663"/>
            <a:chOff x="4262" y="1790"/>
            <a:chExt cx="1690" cy="1099"/>
          </a:xfrm>
        </p:grpSpPr>
        <p:sp>
          <p:nvSpPr>
            <p:cNvPr id="675845" name="AutoShape 1029"/>
            <p:cNvSpPr>
              <a:spLocks/>
            </p:cNvSpPr>
            <p:nvPr/>
          </p:nvSpPr>
          <p:spPr bwMode="auto">
            <a:xfrm>
              <a:off x="4262" y="1790"/>
              <a:ext cx="371" cy="1099"/>
            </a:xfrm>
            <a:prstGeom prst="rightBrace">
              <a:avLst>
                <a:gd name="adj1" fmla="val 24686"/>
                <a:gd name="adj2" fmla="val 50000"/>
              </a:avLst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02583" tIns="51293" rIns="102583" bIns="51293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675846" name="Text Box 1030"/>
            <p:cNvSpPr txBox="1">
              <a:spLocks noChangeArrowheads="1"/>
            </p:cNvSpPr>
            <p:nvPr/>
          </p:nvSpPr>
          <p:spPr bwMode="auto">
            <a:xfrm>
              <a:off x="4636" y="2067"/>
              <a:ext cx="1316" cy="5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102583" tIns="51293" rIns="102583" bIns="51293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</a:rPr>
                <a:t>Primary focus</a:t>
              </a:r>
            </a:p>
            <a:p>
              <a:r>
                <a:rPr lang="en-US" dirty="0">
                  <a:solidFill>
                    <a:schemeClr val="tx2"/>
                  </a:solidFill>
                </a:rPr>
                <a:t>of this tutorial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059613" y="838200"/>
            <a:ext cx="2541587" cy="149579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0" rIns="0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An old slide from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SIGMOD tutorial [Hull-S. 04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SIGMOD Rec 05]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52400" y="2438400"/>
            <a:ext cx="6400800" cy="4572000"/>
          </a:xfrm>
          <a:prstGeom prst="rect">
            <a:avLst/>
          </a:prstGeom>
          <a:solidFill>
            <a:srgbClr val="CCFFCC">
              <a:alpha val="50980"/>
            </a:srgbClr>
          </a:solidFill>
          <a:ln w="381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583" tIns="51293" rIns="102583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88925" marR="0" indent="-288925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53200" y="5715000"/>
            <a:ext cx="1922975" cy="762000"/>
          </a:xfrm>
          <a:prstGeom prst="rect">
            <a:avLst/>
          </a:prstGeom>
          <a:solidFill>
            <a:srgbClr val="CCFFCC">
              <a:alpha val="5098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2583" tIns="51293" rIns="102583" bIns="5129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288925" marR="0" indent="-288925" defTabSz="966788" latinLnBrk="0">
              <a:buNone/>
              <a:tabLst/>
              <a:defRPr b="0" i="0" u="none" strike="noStrike" cap="none" normalizeH="0" baseline="0">
                <a:ln>
                  <a:noFill/>
                </a:ln>
                <a:effectLst/>
              </a:defRPr>
            </a:lvl1pPr>
          </a:lstStyle>
          <a:p>
            <a:r>
              <a:rPr lang="en-US" sz="4000" dirty="0">
                <a:solidFill>
                  <a:schemeClr val="accent5">
                    <a:lumMod val="75000"/>
                  </a:schemeClr>
                </a:solidFill>
              </a:rPr>
              <a:t>+ Data</a:t>
            </a:r>
          </a:p>
        </p:txBody>
      </p:sp>
    </p:spTree>
    <p:extLst>
      <p:ext uri="{BB962C8B-B14F-4D97-AF65-F5344CB8AC3E}">
        <p14:creationId xmlns:p14="http://schemas.microsoft.com/office/powerpoint/2010/main" val="19113142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 bwMode="auto">
          <a:xfrm>
            <a:off x="609600" y="2595810"/>
            <a:ext cx="8458200" cy="3048000"/>
          </a:xfrm>
          <a:prstGeom prst="rect">
            <a:avLst/>
          </a:prstGeom>
          <a:solidFill>
            <a:srgbClr val="FFFFCC"/>
          </a:solidFill>
          <a:ln w="190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583" tIns="51293" rIns="102583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88925" marR="0" indent="-288925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601200" cy="762000"/>
          </a:xfrm>
        </p:spPr>
        <p:txBody>
          <a:bodyPr/>
          <a:lstStyle/>
          <a:p>
            <a:r>
              <a:rPr lang="en-US" sz="3200" dirty="0" smtClean="0"/>
              <a:t>Legacy Services in Practice: Limited Applicability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2012/11/15</a:t>
            </a:r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ICSOC 2012</a:t>
            </a: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25EB-DA1F-4BFC-A014-C46DB84F6DC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 bwMode="auto">
          <a:xfrm>
            <a:off x="1257300" y="4201020"/>
            <a:ext cx="1066800" cy="6096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r>
              <a:rPr kumimoji="1" lang="en-US" sz="1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Tax</a:t>
            </a:r>
            <a:r>
              <a:rPr kumimoji="1" lang="en-US" sz="1400" b="0" i="0" u="none" strike="noStrike" cap="none" normalizeH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Calculation</a:t>
            </a: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838200" y="3114677"/>
            <a:ext cx="1295400" cy="6096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Reassessment</a:t>
            </a: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7216611" y="3118116"/>
            <a:ext cx="1111250" cy="6096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Title Change</a:t>
            </a: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5722234" y="2860545"/>
            <a:ext cx="1111250" cy="6096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Inheritance</a:t>
            </a: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5029200" y="4011104"/>
            <a:ext cx="1111250" cy="6096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Sales-transaction</a:t>
            </a: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3055463" y="4217612"/>
            <a:ext cx="1066800" cy="6096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r>
              <a:rPr kumimoji="1" lang="en-US" sz="1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Determine tax base</a:t>
            </a:r>
          </a:p>
        </p:txBody>
      </p:sp>
      <p:sp>
        <p:nvSpPr>
          <p:cNvPr id="18" name="Rounded Rectangle 17"/>
          <p:cNvSpPr/>
          <p:nvPr/>
        </p:nvSpPr>
        <p:spPr bwMode="auto">
          <a:xfrm>
            <a:off x="6980548" y="4370012"/>
            <a:ext cx="472126" cy="3048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8008299" y="4943477"/>
            <a:ext cx="472126" cy="3048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6629400" y="3858704"/>
            <a:ext cx="472126" cy="3048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>
            <a:off x="2453162" y="3982526"/>
            <a:ext cx="472126" cy="3048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1485900" y="4950940"/>
            <a:ext cx="472126" cy="3048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2217099" y="5039709"/>
            <a:ext cx="472126" cy="3048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 bwMode="auto">
          <a:xfrm>
            <a:off x="4122263" y="5023605"/>
            <a:ext cx="472126" cy="3048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ounded Rectangle 26"/>
          <p:cNvSpPr/>
          <p:nvPr/>
        </p:nvSpPr>
        <p:spPr bwMode="auto">
          <a:xfrm>
            <a:off x="4064720" y="2180542"/>
            <a:ext cx="1059337" cy="685800"/>
          </a:xfrm>
          <a:prstGeom prst="roundRect">
            <a:avLst/>
          </a:prstGeom>
          <a:solidFill>
            <a:srgbClr val="92D050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583" tIns="51293" rIns="102583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88925" marR="0" indent="-288925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r>
              <a:rPr kumimoji="1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Certificate</a:t>
            </a:r>
          </a:p>
        </p:txBody>
      </p:sp>
      <p:cxnSp>
        <p:nvCxnSpPr>
          <p:cNvPr id="29" name="Straight Connector 28"/>
          <p:cNvCxnSpPr/>
          <p:nvPr/>
        </p:nvCxnSpPr>
        <p:spPr bwMode="auto">
          <a:xfrm>
            <a:off x="5124057" y="2743200"/>
            <a:ext cx="590943" cy="15741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1" name="Straight Connector 30"/>
          <p:cNvCxnSpPr/>
          <p:nvPr/>
        </p:nvCxnSpPr>
        <p:spPr bwMode="auto">
          <a:xfrm>
            <a:off x="5131291" y="2404280"/>
            <a:ext cx="2877008" cy="7103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3" name="Straight Connector 32"/>
          <p:cNvCxnSpPr>
            <a:endCxn id="9" idx="0"/>
          </p:cNvCxnSpPr>
          <p:nvPr/>
        </p:nvCxnSpPr>
        <p:spPr bwMode="auto">
          <a:xfrm flipH="1">
            <a:off x="3716976" y="2860545"/>
            <a:ext cx="555625" cy="5241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/>
          <p:nvPr/>
        </p:nvCxnSpPr>
        <p:spPr bwMode="auto">
          <a:xfrm flipV="1">
            <a:off x="2005619" y="2595810"/>
            <a:ext cx="2059101" cy="159455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1" name="Straight Connector 40"/>
          <p:cNvCxnSpPr/>
          <p:nvPr/>
        </p:nvCxnSpPr>
        <p:spPr bwMode="auto">
          <a:xfrm flipV="1">
            <a:off x="4122263" y="2860545"/>
            <a:ext cx="716437" cy="15094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5" name="Straight Connector 44"/>
          <p:cNvCxnSpPr/>
          <p:nvPr/>
        </p:nvCxnSpPr>
        <p:spPr bwMode="auto">
          <a:xfrm flipV="1">
            <a:off x="5131291" y="1219200"/>
            <a:ext cx="3784109" cy="1066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7" name="Straight Connector 46"/>
          <p:cNvCxnSpPr/>
          <p:nvPr/>
        </p:nvCxnSpPr>
        <p:spPr bwMode="auto">
          <a:xfrm>
            <a:off x="304800" y="1828800"/>
            <a:ext cx="3759920" cy="56182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48" name="TextBox 47"/>
          <p:cNvSpPr txBox="1"/>
          <p:nvPr/>
        </p:nvSpPr>
        <p:spPr>
          <a:xfrm>
            <a:off x="3886200" y="1828800"/>
            <a:ext cx="1539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</a:rPr>
              <a:t>n</a:t>
            </a:r>
            <a:r>
              <a:rPr lang="en-US" sz="2000" dirty="0" smtClean="0">
                <a:solidFill>
                  <a:schemeClr val="bg2"/>
                </a:solidFill>
              </a:rPr>
              <a:t>ew service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951488" y="1559624"/>
            <a:ext cx="2650084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900CC"/>
                </a:solidFill>
              </a:rPr>
              <a:t>How to compose?</a:t>
            </a:r>
          </a:p>
          <a:p>
            <a:r>
              <a:rPr lang="en-US" dirty="0" smtClean="0">
                <a:solidFill>
                  <a:srgbClr val="9900CC"/>
                </a:solidFill>
              </a:rPr>
              <a:t>Is it “correct”?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3200400" y="3276600"/>
            <a:ext cx="1039607" cy="152400"/>
            <a:chOff x="4262643" y="6172200"/>
            <a:chExt cx="1039607" cy="152400"/>
          </a:xfrm>
        </p:grpSpPr>
        <p:sp>
          <p:nvSpPr>
            <p:cNvPr id="52" name="Rectangle 51"/>
            <p:cNvSpPr/>
            <p:nvPr/>
          </p:nvSpPr>
          <p:spPr bwMode="auto">
            <a:xfrm>
              <a:off x="4262643" y="6176818"/>
              <a:ext cx="690357" cy="147782"/>
            </a:xfrm>
            <a:prstGeom prst="rect">
              <a:avLst/>
            </a:prstGeom>
            <a:solidFill>
              <a:schemeClr val="bg2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45720" tIns="51293" rIns="45720" bIns="5129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66788"/>
              <a:endParaRPr lang="en-US" sz="1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4838700" y="6172200"/>
              <a:ext cx="463550" cy="152400"/>
            </a:xfrm>
            <a:prstGeom prst="rect">
              <a:avLst/>
            </a:prstGeom>
            <a:solidFill>
              <a:srgbClr val="FFFFCC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45720" tIns="51293" rIns="45720" bIns="5129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66788"/>
              <a:endParaRPr lang="en-US" sz="1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4267200" y="6172200"/>
              <a:ext cx="1029649" cy="152400"/>
            </a:xfrm>
            <a:prstGeom prst="rect">
              <a:avLst/>
            </a:prstGeom>
            <a:noFill/>
            <a:ln w="63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45720" tIns="51293" rIns="45720" bIns="5129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66788"/>
              <a:endParaRPr lang="en-US" sz="1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Rounded Rectangle 8"/>
          <p:cNvSpPr/>
          <p:nvPr/>
        </p:nvSpPr>
        <p:spPr bwMode="auto">
          <a:xfrm>
            <a:off x="3161351" y="3384710"/>
            <a:ext cx="1111250" cy="6096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Appraisal</a:t>
            </a: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8008299" y="5248277"/>
            <a:ext cx="1008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ADB8FF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services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0" y="1295400"/>
            <a:ext cx="3308919" cy="149579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900CC"/>
                </a:solidFill>
              </a:rPr>
              <a:t>How to query?</a:t>
            </a:r>
          </a:p>
          <a:p>
            <a:r>
              <a:rPr lang="en-US" i="1" dirty="0" smtClean="0">
                <a:solidFill>
                  <a:schemeClr val="bg2"/>
                </a:solidFill>
                <a:latin typeface="Book Antiqua" pitchFamily="18" charset="0"/>
                <a:cs typeface="Times New Roman" pitchFamily="18" charset="0"/>
              </a:rPr>
              <a:t>Warn if #applications</a:t>
            </a:r>
            <a:br>
              <a:rPr lang="en-US" i="1" dirty="0" smtClean="0">
                <a:solidFill>
                  <a:schemeClr val="bg2"/>
                </a:solidFill>
                <a:latin typeface="Book Antiqua" pitchFamily="18" charset="0"/>
                <a:cs typeface="Times New Roman" pitchFamily="18" charset="0"/>
              </a:rPr>
            </a:br>
            <a:r>
              <a:rPr lang="en-US" i="1" dirty="0" smtClean="0">
                <a:solidFill>
                  <a:schemeClr val="bg2"/>
                </a:solidFill>
                <a:latin typeface="Book Antiqua" pitchFamily="18" charset="0"/>
                <a:cs typeface="Times New Roman" pitchFamily="18" charset="0"/>
              </a:rPr>
              <a:t>for title change involving</a:t>
            </a:r>
            <a:br>
              <a:rPr lang="en-US" i="1" dirty="0" smtClean="0">
                <a:solidFill>
                  <a:schemeClr val="bg2"/>
                </a:solidFill>
                <a:latin typeface="Book Antiqua" pitchFamily="18" charset="0"/>
                <a:cs typeface="Times New Roman" pitchFamily="18" charset="0"/>
              </a:rPr>
            </a:br>
            <a:r>
              <a:rPr lang="en-US" i="1" dirty="0" smtClean="0">
                <a:solidFill>
                  <a:schemeClr val="bg2"/>
                </a:solidFill>
                <a:latin typeface="Book Antiqua" pitchFamily="18" charset="0"/>
                <a:cs typeface="Times New Roman" pitchFamily="18" charset="0"/>
              </a:rPr>
              <a:t>tax reassessment reach 5</a:t>
            </a:r>
          </a:p>
        </p:txBody>
      </p:sp>
      <p:sp>
        <p:nvSpPr>
          <p:cNvPr id="64" name="Rounded Rectangle 63"/>
          <p:cNvSpPr/>
          <p:nvPr/>
        </p:nvSpPr>
        <p:spPr bwMode="auto">
          <a:xfrm>
            <a:off x="5257800" y="4397411"/>
            <a:ext cx="1111250" cy="6096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bg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r>
              <a:rPr lang="en-US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Sales-transaction</a:t>
            </a: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4741933" y="4962196"/>
            <a:ext cx="2400300" cy="4276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i="1" dirty="0" smtClean="0">
                <a:solidFill>
                  <a:schemeClr val="bg2"/>
                </a:solidFill>
                <a:latin typeface="Book Antiqua" pitchFamily="18" charset="0"/>
                <a:cs typeface="Times New Roman" pitchFamily="18" charset="0"/>
              </a:rPr>
              <a:t>Add new edu tax </a:t>
            </a:r>
            <a:endParaRPr lang="en-US" i="1" dirty="0">
              <a:solidFill>
                <a:schemeClr val="bg2"/>
              </a:solidFill>
              <a:latin typeface="Book Antiqua" pitchFamily="18" charset="0"/>
              <a:cs typeface="Times New Roman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301820" y="5796070"/>
            <a:ext cx="2239716" cy="7571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900CC"/>
                </a:solidFill>
              </a:rPr>
              <a:t>How to change</a:t>
            </a:r>
            <a:br>
              <a:rPr lang="en-US" dirty="0" smtClean="0">
                <a:solidFill>
                  <a:srgbClr val="9900CC"/>
                </a:solidFill>
              </a:rPr>
            </a:br>
            <a:r>
              <a:rPr lang="en-US" dirty="0" smtClean="0">
                <a:solidFill>
                  <a:srgbClr val="9900CC"/>
                </a:solidFill>
              </a:rPr>
              <a:t>&amp; evole?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2300638" y="5643810"/>
            <a:ext cx="4800888" cy="988638"/>
            <a:chOff x="2300638" y="5643810"/>
            <a:chExt cx="4800888" cy="988638"/>
          </a:xfrm>
        </p:grpSpPr>
        <p:sp>
          <p:nvSpPr>
            <p:cNvPr id="54" name="Flowchart: Magnetic Disk 53"/>
            <p:cNvSpPr/>
            <p:nvPr/>
          </p:nvSpPr>
          <p:spPr bwMode="auto">
            <a:xfrm>
              <a:off x="2300638" y="6019800"/>
              <a:ext cx="914400" cy="612648"/>
            </a:xfrm>
            <a:prstGeom prst="flowChartMagneticDisk">
              <a:avLst/>
            </a:prstGeom>
            <a:noFill/>
            <a:ln w="1905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2583" tIns="51293" rIns="102583" bIns="51293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288925" marR="0" indent="-288925" algn="l" defTabSz="966788" rtl="0" eaLnBrk="0" fontAlgn="base" latinLnBrk="0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SzPct val="80000"/>
                <a:buFont typeface="Wingdings" pitchFamily="2" charset="2"/>
                <a:buNone/>
                <a:tabLst/>
              </a:pPr>
              <a:endParaRPr kumimoji="1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6" name="Flowchart: Magnetic Disk 55"/>
            <p:cNvSpPr/>
            <p:nvPr/>
          </p:nvSpPr>
          <p:spPr bwMode="auto">
            <a:xfrm>
              <a:off x="4265879" y="6019800"/>
              <a:ext cx="914400" cy="612648"/>
            </a:xfrm>
            <a:prstGeom prst="flowChartMagneticDisk">
              <a:avLst/>
            </a:prstGeom>
            <a:noFill/>
            <a:ln w="1905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2583" tIns="51293" rIns="102583" bIns="51293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288925" marR="0" indent="-288925" algn="l" defTabSz="966788" rtl="0" eaLnBrk="0" fontAlgn="base" latinLnBrk="0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SzPct val="80000"/>
                <a:buFont typeface="Wingdings" pitchFamily="2" charset="2"/>
                <a:buNone/>
                <a:tabLst/>
              </a:pPr>
              <a:endParaRPr kumimoji="1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7" name="Flowchart: Magnetic Disk 56"/>
            <p:cNvSpPr/>
            <p:nvPr/>
          </p:nvSpPr>
          <p:spPr bwMode="auto">
            <a:xfrm>
              <a:off x="6187126" y="6019800"/>
              <a:ext cx="914400" cy="612648"/>
            </a:xfrm>
            <a:prstGeom prst="flowChartMagneticDisk">
              <a:avLst/>
            </a:prstGeom>
            <a:noFill/>
            <a:ln w="1905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2583" tIns="51293" rIns="102583" bIns="51293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288925" marR="0" indent="-288925" algn="l" defTabSz="966788" rtl="0" eaLnBrk="0" fontAlgn="base" latinLnBrk="0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SzPct val="80000"/>
                <a:buFont typeface="Wingdings" pitchFamily="2" charset="2"/>
                <a:buNone/>
                <a:tabLst/>
              </a:pPr>
              <a:endParaRPr kumimoji="1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65" name="Straight Connector 64"/>
            <p:cNvCxnSpPr>
              <a:stCxn id="54" idx="1"/>
            </p:cNvCxnSpPr>
            <p:nvPr/>
          </p:nvCxnSpPr>
          <p:spPr bwMode="auto">
            <a:xfrm flipV="1">
              <a:off x="2757838" y="5643810"/>
              <a:ext cx="0" cy="37599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77" name="Straight Connector 76"/>
            <p:cNvCxnSpPr>
              <a:stCxn id="56" idx="1"/>
            </p:cNvCxnSpPr>
            <p:nvPr/>
          </p:nvCxnSpPr>
          <p:spPr bwMode="auto">
            <a:xfrm flipV="1">
              <a:off x="4723079" y="5643810"/>
              <a:ext cx="1321" cy="37599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80" name="Straight Connector 79"/>
            <p:cNvCxnSpPr/>
            <p:nvPr/>
          </p:nvCxnSpPr>
          <p:spPr bwMode="auto">
            <a:xfrm flipV="1">
              <a:off x="6644326" y="5643810"/>
              <a:ext cx="0" cy="37599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sp>
        <p:nvSpPr>
          <p:cNvPr id="192" name="TextBox 191"/>
          <p:cNvSpPr txBox="1"/>
          <p:nvPr/>
        </p:nvSpPr>
        <p:spPr>
          <a:xfrm>
            <a:off x="92945" y="5796070"/>
            <a:ext cx="2016899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900CC"/>
                </a:solidFill>
              </a:rPr>
              <a:t>How to do</a:t>
            </a:r>
            <a:br>
              <a:rPr lang="en-US" dirty="0" smtClean="0">
                <a:solidFill>
                  <a:srgbClr val="9900CC"/>
                </a:solidFill>
              </a:rPr>
            </a:br>
            <a:r>
              <a:rPr lang="en-US" dirty="0" smtClean="0">
                <a:solidFill>
                  <a:srgbClr val="9900CC"/>
                </a:solidFill>
              </a:rPr>
              <a:t>transactions?</a:t>
            </a:r>
          </a:p>
        </p:txBody>
      </p:sp>
      <p:grpSp>
        <p:nvGrpSpPr>
          <p:cNvPr id="196" name="Group 195"/>
          <p:cNvGrpSpPr/>
          <p:nvPr/>
        </p:nvGrpSpPr>
        <p:grpSpPr>
          <a:xfrm>
            <a:off x="4401791" y="1410968"/>
            <a:ext cx="1391728" cy="979653"/>
            <a:chOff x="4401791" y="1410968"/>
            <a:chExt cx="1391728" cy="979653"/>
          </a:xfrm>
        </p:grpSpPr>
        <p:sp>
          <p:nvSpPr>
            <p:cNvPr id="193" name="TextBox 192"/>
            <p:cNvSpPr txBox="1"/>
            <p:nvPr/>
          </p:nvSpPr>
          <p:spPr>
            <a:xfrm>
              <a:off x="4401791" y="1410968"/>
              <a:ext cx="1391728" cy="3416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age&gt;55 &amp; …</a:t>
              </a:r>
              <a:endParaRPr lang="en-US" sz="1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95" name="Straight Arrow Connector 194"/>
            <p:cNvCxnSpPr>
              <a:stCxn id="193" idx="2"/>
            </p:cNvCxnSpPr>
            <p:nvPr/>
          </p:nvCxnSpPr>
          <p:spPr bwMode="auto">
            <a:xfrm flipH="1">
              <a:off x="4781350" y="1752600"/>
              <a:ext cx="316305" cy="63802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40118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Application Needs</a:t>
            </a:r>
          </a:p>
          <a:p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dirty="0" smtClean="0">
                <a:solidFill>
                  <a:srgbClr val="002060"/>
                </a:solidFill>
              </a:rPr>
              <a:t>Legacy</a:t>
            </a:r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</a:t>
            </a:r>
            <a:r>
              <a:rPr lang="en-US" dirty="0" smtClean="0">
                <a:solidFill>
                  <a:srgbClr val="002060"/>
                </a:solidFill>
              </a:rPr>
              <a:t> Services</a:t>
            </a:r>
          </a:p>
          <a:p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dirty="0" smtClean="0">
                <a:solidFill>
                  <a:srgbClr val="FF0000"/>
                </a:solidFill>
              </a:rPr>
              <a:t>Programmable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”</a:t>
            </a:r>
            <a:r>
              <a:rPr lang="en-US" dirty="0" smtClean="0">
                <a:solidFill>
                  <a:srgbClr val="FF0000"/>
                </a:solidFill>
              </a:rPr>
              <a:t> Services</a:t>
            </a:r>
          </a:p>
          <a:p>
            <a:r>
              <a:rPr lang="en-US" dirty="0" smtClean="0"/>
              <a:t>Data Encapsulating Services</a:t>
            </a:r>
          </a:p>
          <a:p>
            <a:r>
              <a:rPr lang="en-US" dirty="0" smtClean="0"/>
              <a:t>Research Challenges</a:t>
            </a:r>
          </a:p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038600" y="7072313"/>
            <a:ext cx="2000250" cy="242887"/>
          </a:xfrm>
        </p:spPr>
        <p:txBody>
          <a:bodyPr/>
          <a:lstStyle/>
          <a:p>
            <a:r>
              <a:rPr lang="en-US" dirty="0" smtClean="0"/>
              <a:t>2012/11/15</a:t>
            </a:r>
            <a:endParaRPr lang="en-US" altLang="zh-C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7072313"/>
            <a:ext cx="3041650" cy="242887"/>
          </a:xfrm>
        </p:spPr>
        <p:txBody>
          <a:bodyPr/>
          <a:lstStyle/>
          <a:p>
            <a:r>
              <a:rPr lang="en-US" altLang="zh-CN" dirty="0" smtClean="0"/>
              <a:t>ICSOC 2012</a:t>
            </a:r>
            <a:endParaRPr lang="en-US" altLang="zh-C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00950" y="7072313"/>
            <a:ext cx="2000250" cy="242887"/>
          </a:xfrm>
        </p:spPr>
        <p:txBody>
          <a:bodyPr/>
          <a:lstStyle/>
          <a:p>
            <a:fld id="{9D5D25EB-DA1F-4BFC-A014-C46DB84F6DC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50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Roughly: finite states plus variables</a:t>
            </a:r>
          </a:p>
          <a:p>
            <a:pPr lvl="1"/>
            <a:r>
              <a:rPr lang="en-US" dirty="0" smtClean="0"/>
              <a:t>Pragmatic approach</a:t>
            </a:r>
          </a:p>
          <a:p>
            <a:r>
              <a:rPr lang="en-US" dirty="0" smtClean="0"/>
              <a:t>Examples: BPEL, jBPM, YAWL, …</a:t>
            </a:r>
          </a:p>
          <a:p>
            <a:endParaRPr lang="en-US" dirty="0"/>
          </a:p>
          <a:p>
            <a:r>
              <a:rPr lang="en-US" dirty="0" smtClean="0"/>
              <a:t>Design:</a:t>
            </a:r>
            <a:br>
              <a:rPr lang="en-US" dirty="0" smtClean="0"/>
            </a:br>
            <a:r>
              <a:rPr lang="en-US" dirty="0" smtClean="0"/>
              <a:t>Programming with services</a:t>
            </a:r>
          </a:p>
          <a:p>
            <a:endParaRPr lang="en-US" dirty="0"/>
          </a:p>
          <a:p>
            <a:r>
              <a:rPr lang="en-US" dirty="0" smtClean="0"/>
              <a:t>Analysis/checking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dirty="0" smtClean="0"/>
              <a:t>correctness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”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well, undecidable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Programming: Data as Variables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2012/11/15</a:t>
            </a:r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ICSOC 2012</a:t>
            </a: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25EB-DA1F-4BFC-A014-C46DB84F6DC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721042" y="1444625"/>
            <a:ext cx="2235200" cy="3967162"/>
          </a:xfrm>
          <a:prstGeom prst="rect">
            <a:avLst/>
          </a:prstGeom>
          <a:solidFill>
            <a:srgbClr val="EB9DB9">
              <a:alpha val="47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2583" tIns="51293" rIns="102583" bIns="51293" anchor="ctr">
            <a:spAutoFit/>
          </a:bodyPr>
          <a:lstStyle/>
          <a:p>
            <a:endParaRPr lang="en-US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6629400" y="5492750"/>
            <a:ext cx="242361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1019175" eaLnBrk="1" hangingPunct="1">
              <a:lnSpc>
                <a:spcPct val="100000"/>
              </a:lnSpc>
              <a:buClr>
                <a:schemeClr val="hlink"/>
              </a:buClr>
              <a:buSzPct val="55000"/>
            </a:pPr>
            <a:r>
              <a:rPr kumimoji="0" lang="en-US" sz="2800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A BPEL Process</a:t>
            </a:r>
          </a:p>
        </p:txBody>
      </p:sp>
      <p:cxnSp>
        <p:nvCxnSpPr>
          <p:cNvPr id="9" name="AutoShape 11"/>
          <p:cNvCxnSpPr>
            <a:cxnSpLocks noChangeShapeType="1"/>
            <a:stCxn id="22" idx="0"/>
            <a:endCxn id="14" idx="0"/>
          </p:cNvCxnSpPr>
          <p:nvPr/>
        </p:nvCxnSpPr>
        <p:spPr bwMode="auto">
          <a:xfrm>
            <a:off x="7319529" y="2901950"/>
            <a:ext cx="479425" cy="1781175"/>
          </a:xfrm>
          <a:prstGeom prst="straightConnector1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0" name="AutoShape 12"/>
          <p:cNvCxnSpPr>
            <a:cxnSpLocks noChangeShapeType="1"/>
            <a:stCxn id="15" idx="4"/>
            <a:endCxn id="17" idx="0"/>
          </p:cNvCxnSpPr>
          <p:nvPr/>
        </p:nvCxnSpPr>
        <p:spPr bwMode="auto">
          <a:xfrm>
            <a:off x="8278379" y="3225800"/>
            <a:ext cx="0" cy="647700"/>
          </a:xfrm>
          <a:prstGeom prst="straightConnector1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1" name="AutoShape 13"/>
          <p:cNvCxnSpPr>
            <a:cxnSpLocks noChangeShapeType="1"/>
            <a:stCxn id="16" idx="4"/>
            <a:endCxn id="15" idx="0"/>
          </p:cNvCxnSpPr>
          <p:nvPr/>
        </p:nvCxnSpPr>
        <p:spPr bwMode="auto">
          <a:xfrm>
            <a:off x="7798954" y="2092325"/>
            <a:ext cx="479425" cy="809625"/>
          </a:xfrm>
          <a:prstGeom prst="straightConnector1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2" name="AutoShape 14"/>
          <p:cNvCxnSpPr>
            <a:cxnSpLocks noChangeShapeType="1"/>
            <a:stCxn id="17" idx="7"/>
            <a:endCxn id="14" idx="7"/>
          </p:cNvCxnSpPr>
          <p:nvPr/>
        </p:nvCxnSpPr>
        <p:spPr bwMode="auto">
          <a:xfrm flipH="1">
            <a:off x="7911667" y="3921125"/>
            <a:ext cx="479425" cy="809625"/>
          </a:xfrm>
          <a:prstGeom prst="straightConnector1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3" name="AutoShape 15"/>
          <p:cNvCxnSpPr>
            <a:cxnSpLocks noChangeShapeType="1"/>
            <a:stCxn id="16" idx="4"/>
            <a:endCxn id="22" idx="0"/>
          </p:cNvCxnSpPr>
          <p:nvPr/>
        </p:nvCxnSpPr>
        <p:spPr bwMode="auto">
          <a:xfrm flipH="1">
            <a:off x="7319529" y="2092325"/>
            <a:ext cx="479425" cy="809625"/>
          </a:xfrm>
          <a:prstGeom prst="straightConnector1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4" name="Oval 16"/>
          <p:cNvSpPr>
            <a:spLocks noChangeArrowheads="1"/>
          </p:cNvSpPr>
          <p:nvPr/>
        </p:nvSpPr>
        <p:spPr bwMode="auto">
          <a:xfrm>
            <a:off x="7638617" y="4683125"/>
            <a:ext cx="319087" cy="32385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2583" tIns="51293" rIns="102583" bIns="51293" anchor="ctr">
            <a:spAutoFit/>
          </a:bodyPr>
          <a:lstStyle/>
          <a:p>
            <a:endParaRPr lang="en-US" dirty="0"/>
          </a:p>
        </p:txBody>
      </p:sp>
      <p:sp>
        <p:nvSpPr>
          <p:cNvPr id="15" name="Oval 17"/>
          <p:cNvSpPr>
            <a:spLocks noChangeArrowheads="1"/>
          </p:cNvSpPr>
          <p:nvPr/>
        </p:nvSpPr>
        <p:spPr bwMode="auto">
          <a:xfrm>
            <a:off x="8118042" y="2901950"/>
            <a:ext cx="320675" cy="32385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2583" tIns="51293" rIns="102583" bIns="51293" anchor="ctr">
            <a:spAutoFit/>
          </a:bodyPr>
          <a:lstStyle/>
          <a:p>
            <a:endParaRPr lang="en-US" dirty="0"/>
          </a:p>
        </p:txBody>
      </p:sp>
      <p:sp>
        <p:nvSpPr>
          <p:cNvPr id="16" name="Oval 18"/>
          <p:cNvSpPr>
            <a:spLocks noChangeArrowheads="1"/>
          </p:cNvSpPr>
          <p:nvPr/>
        </p:nvSpPr>
        <p:spPr bwMode="auto">
          <a:xfrm>
            <a:off x="7638617" y="1768475"/>
            <a:ext cx="319087" cy="32385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2583" tIns="51293" rIns="102583" bIns="51293" anchor="ctr">
            <a:spAutoFit/>
          </a:bodyPr>
          <a:lstStyle/>
          <a:p>
            <a:endParaRPr lang="en-US" dirty="0"/>
          </a:p>
        </p:txBody>
      </p:sp>
      <p:sp>
        <p:nvSpPr>
          <p:cNvPr id="17" name="Oval 19"/>
          <p:cNvSpPr>
            <a:spLocks noChangeArrowheads="1"/>
          </p:cNvSpPr>
          <p:nvPr/>
        </p:nvSpPr>
        <p:spPr bwMode="auto">
          <a:xfrm>
            <a:off x="8118042" y="3873500"/>
            <a:ext cx="320675" cy="32385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2583" tIns="51293" rIns="102583" bIns="51293" anchor="ctr">
            <a:spAutoFit/>
          </a:bodyPr>
          <a:lstStyle/>
          <a:p>
            <a:endParaRPr lang="en-US" dirty="0"/>
          </a:p>
        </p:txBody>
      </p:sp>
      <p:sp>
        <p:nvSpPr>
          <p:cNvPr id="19" name="Oval 30"/>
          <p:cNvSpPr>
            <a:spLocks noChangeArrowheads="1"/>
          </p:cNvSpPr>
          <p:nvPr/>
        </p:nvSpPr>
        <p:spPr bwMode="auto">
          <a:xfrm>
            <a:off x="6919479" y="3873500"/>
            <a:ext cx="319088" cy="323850"/>
          </a:xfrm>
          <a:prstGeom prst="ellipse">
            <a:avLst/>
          </a:prstGeom>
          <a:gradFill rotWithShape="1">
            <a:gsLst>
              <a:gs pos="0">
                <a:srgbClr val="CC6600"/>
              </a:gs>
              <a:gs pos="100000">
                <a:srgbClr val="CC66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2583" tIns="51293" rIns="102583" bIns="51293" anchor="ctr">
            <a:spAutoFit/>
          </a:bodyPr>
          <a:lstStyle/>
          <a:p>
            <a:endParaRPr lang="en-US" dirty="0"/>
          </a:p>
        </p:txBody>
      </p:sp>
      <p:cxnSp>
        <p:nvCxnSpPr>
          <p:cNvPr id="20" name="AutoShape 31"/>
          <p:cNvCxnSpPr>
            <a:cxnSpLocks noChangeShapeType="1"/>
            <a:stCxn id="22" idx="0"/>
            <a:endCxn id="19" idx="0"/>
          </p:cNvCxnSpPr>
          <p:nvPr/>
        </p:nvCxnSpPr>
        <p:spPr bwMode="auto">
          <a:xfrm flipH="1">
            <a:off x="7079817" y="2901950"/>
            <a:ext cx="239712" cy="971550"/>
          </a:xfrm>
          <a:prstGeom prst="straightConnector1">
            <a:avLst/>
          </a:prstGeom>
          <a:noFill/>
          <a:ln w="38100">
            <a:solidFill>
              <a:srgbClr val="CCCC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1" name="AutoShape 32"/>
          <p:cNvCxnSpPr>
            <a:cxnSpLocks noChangeShapeType="1"/>
            <a:stCxn id="19" idx="5"/>
            <a:endCxn id="14" idx="1"/>
          </p:cNvCxnSpPr>
          <p:nvPr/>
        </p:nvCxnSpPr>
        <p:spPr bwMode="auto">
          <a:xfrm>
            <a:off x="7192529" y="4149725"/>
            <a:ext cx="492125" cy="581025"/>
          </a:xfrm>
          <a:prstGeom prst="straightConnector1">
            <a:avLst/>
          </a:prstGeom>
          <a:noFill/>
          <a:ln w="38100">
            <a:solidFill>
              <a:srgbClr val="CCCC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2" name="Oval 35"/>
          <p:cNvSpPr>
            <a:spLocks noChangeArrowheads="1"/>
          </p:cNvSpPr>
          <p:nvPr/>
        </p:nvSpPr>
        <p:spPr bwMode="auto">
          <a:xfrm>
            <a:off x="7159192" y="2901950"/>
            <a:ext cx="319087" cy="32385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2583" tIns="51293" rIns="102583" bIns="51293" anchor="ctr">
            <a:spAutoFit/>
          </a:bodyPr>
          <a:lstStyle/>
          <a:p>
            <a:endParaRPr lang="en-US" dirty="0"/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6482917" y="2399506"/>
            <a:ext cx="249237" cy="16398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4" name="Freeform 9"/>
          <p:cNvSpPr>
            <a:spLocks/>
          </p:cNvSpPr>
          <p:nvPr/>
        </p:nvSpPr>
        <p:spPr bwMode="auto">
          <a:xfrm flipV="1">
            <a:off x="5730442" y="2706831"/>
            <a:ext cx="803130" cy="554038"/>
          </a:xfrm>
          <a:custGeom>
            <a:avLst/>
            <a:gdLst>
              <a:gd name="T0" fmla="*/ 0 w 640"/>
              <a:gd name="T1" fmla="*/ 208 h 208"/>
              <a:gd name="T2" fmla="*/ 264 w 640"/>
              <a:gd name="T3" fmla="*/ 40 h 208"/>
              <a:gd name="T4" fmla="*/ 640 w 640"/>
              <a:gd name="T5" fmla="*/ 0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40" h="208">
                <a:moveTo>
                  <a:pt x="0" y="208"/>
                </a:moveTo>
                <a:cubicBezTo>
                  <a:pt x="44" y="180"/>
                  <a:pt x="157" y="75"/>
                  <a:pt x="264" y="40"/>
                </a:cubicBezTo>
                <a:cubicBezTo>
                  <a:pt x="371" y="5"/>
                  <a:pt x="562" y="8"/>
                  <a:pt x="640" y="0"/>
                </a:cubicBezTo>
              </a:path>
            </a:pathLst>
          </a:custGeom>
          <a:noFill/>
          <a:ln w="38100" cap="flat" cmpd="sng">
            <a:solidFill>
              <a:srgbClr val="008080"/>
            </a:solidFill>
            <a:prstDash val="solid"/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25" name="AutoShape 10"/>
          <p:cNvSpPr>
            <a:spLocks noChangeArrowheads="1"/>
          </p:cNvSpPr>
          <p:nvPr/>
        </p:nvSpPr>
        <p:spPr bwMode="auto">
          <a:xfrm>
            <a:off x="6494029" y="3091656"/>
            <a:ext cx="239713" cy="242887"/>
          </a:xfrm>
          <a:prstGeom prst="homePlate">
            <a:avLst>
              <a:gd name="adj" fmla="val 25000"/>
            </a:avLst>
          </a:prstGeom>
          <a:solidFill>
            <a:schemeClr val="tx1"/>
          </a:solidFill>
          <a:ln w="9525" algn="ctr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2583" tIns="51293" rIns="102583" bIns="51293" anchor="ctr">
            <a:spAutoFit/>
          </a:bodyPr>
          <a:lstStyle/>
          <a:p>
            <a:endParaRPr lang="en-US" dirty="0"/>
          </a:p>
        </p:txBody>
      </p:sp>
      <p:cxnSp>
        <p:nvCxnSpPr>
          <p:cNvPr id="26" name="AutoShape 25"/>
          <p:cNvCxnSpPr>
            <a:cxnSpLocks noChangeShapeType="1"/>
          </p:cNvCxnSpPr>
          <p:nvPr/>
        </p:nvCxnSpPr>
        <p:spPr bwMode="auto">
          <a:xfrm flipV="1">
            <a:off x="8389938" y="2606170"/>
            <a:ext cx="1206500" cy="363538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00808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AutoShape 21"/>
          <p:cNvCxnSpPr>
            <a:cxnSpLocks noChangeShapeType="1"/>
          </p:cNvCxnSpPr>
          <p:nvPr/>
        </p:nvCxnSpPr>
        <p:spPr bwMode="auto">
          <a:xfrm flipV="1">
            <a:off x="6733742" y="3064668"/>
            <a:ext cx="439737" cy="148431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rgbClr val="FF00FF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Rectangle 28"/>
          <p:cNvSpPr/>
          <p:nvPr/>
        </p:nvSpPr>
        <p:spPr bwMode="auto">
          <a:xfrm>
            <a:off x="8089467" y="1642268"/>
            <a:ext cx="603250" cy="2881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583" tIns="51293" rIns="102583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88925" marR="0" indent="-288925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8278379" y="2518930"/>
            <a:ext cx="603250" cy="288132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583" tIns="51293" rIns="102583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88925" marR="0" indent="-288925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7486217" y="3116803"/>
            <a:ext cx="603250" cy="2881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583" tIns="51293" rIns="102583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88925" marR="0" indent="-288925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7957704" y="5006975"/>
            <a:ext cx="603250" cy="288132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583" tIns="51293" rIns="102583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88925" marR="0" indent="-288925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9" name="Elbow Connector 38"/>
          <p:cNvCxnSpPr>
            <a:stCxn id="14" idx="6"/>
            <a:endCxn id="15" idx="6"/>
          </p:cNvCxnSpPr>
          <p:nvPr/>
        </p:nvCxnSpPr>
        <p:spPr bwMode="auto">
          <a:xfrm flipV="1">
            <a:off x="7957704" y="3063875"/>
            <a:ext cx="481013" cy="1781175"/>
          </a:xfrm>
          <a:prstGeom prst="bentConnector3">
            <a:avLst>
              <a:gd name="adj1" fmla="val 147525"/>
            </a:avLst>
          </a:prstGeom>
          <a:noFill/>
          <a:ln w="28575">
            <a:solidFill>
              <a:srgbClr val="FF00FF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84825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Content Placeholder 2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0106091"/>
              </p:ext>
            </p:extLst>
          </p:nvPr>
        </p:nvGraphicFramePr>
        <p:xfrm>
          <a:off x="7384329" y="3047999"/>
          <a:ext cx="1538144" cy="1219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16696"/>
                <a:gridCol w="305362"/>
                <a:gridCol w="305362"/>
                <a:gridCol w="305362"/>
                <a:gridCol w="305362"/>
              </a:tblGrid>
              <a:tr h="406400">
                <a:tc>
                  <a:txBody>
                    <a:bodyPr/>
                    <a:lstStyle/>
                    <a:p>
                      <a:r>
                        <a:rPr lang="en-US" sz="2000" b="0" i="1" dirty="0" smtClean="0"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a</a:t>
                      </a:r>
                      <a:endParaRPr lang="en-US" sz="2000" b="0" i="1" dirty="0"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1" kern="1200" dirty="0" smtClean="0"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+mn-ea"/>
                          <a:cs typeface="Times New Roman" pitchFamily="18" charset="0"/>
                        </a:rPr>
                        <a:t>q</a:t>
                      </a:r>
                      <a:endParaRPr lang="en-US" sz="2000" b="0" i="1" kern="1200" dirty="0"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1" kern="1200" dirty="0" smtClean="0"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+mn-ea"/>
                          <a:cs typeface="Times New Roman" pitchFamily="18" charset="0"/>
                        </a:rPr>
                        <a:t>a</a:t>
                      </a:r>
                      <a:endParaRPr lang="en-US" sz="2000" b="0" i="1" kern="1200" dirty="0"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1" kern="1200" dirty="0" smtClean="0"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+mn-ea"/>
                          <a:cs typeface="Times New Roman" pitchFamily="18" charset="0"/>
                        </a:rPr>
                        <a:t>r</a:t>
                      </a:r>
                      <a:endParaRPr lang="en-US" sz="2000" b="0" i="1" kern="1200" dirty="0"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1" kern="1200" dirty="0" smtClean="0"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+mn-ea"/>
                          <a:cs typeface="Times New Roman" pitchFamily="18" charset="0"/>
                        </a:rPr>
                        <a:t>L</a:t>
                      </a:r>
                      <a:endParaRPr lang="en-US" sz="2000" b="0" i="1" kern="1200" dirty="0"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400">
                <a:tc>
                  <a:txBody>
                    <a:bodyPr/>
                    <a:lstStyle/>
                    <a:p>
                      <a:r>
                        <a:rPr lang="en-US" sz="2000" i="1" dirty="0" smtClean="0">
                          <a:solidFill>
                            <a:srgbClr val="C000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b</a:t>
                      </a:r>
                      <a:endParaRPr lang="en-US" sz="2000" i="1" dirty="0">
                        <a:solidFill>
                          <a:srgbClr val="C00000"/>
                        </a:solidFill>
                        <a:effectLst/>
                        <a:latin typeface="Book Antiqua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1" kern="1200" dirty="0" smtClean="0">
                          <a:solidFill>
                            <a:srgbClr val="C00000"/>
                          </a:solidFill>
                          <a:effectLst/>
                          <a:latin typeface="Book Antiqua" pitchFamily="18" charset="0"/>
                          <a:ea typeface="+mn-ea"/>
                          <a:cs typeface="Times New Roman" pitchFamily="18" charset="0"/>
                        </a:rPr>
                        <a:t>q</a:t>
                      </a:r>
                      <a:endParaRPr lang="en-US" sz="2000" b="0" i="1" kern="1200" dirty="0">
                        <a:solidFill>
                          <a:srgbClr val="C00000"/>
                        </a:solidFill>
                        <a:effectLst/>
                        <a:latin typeface="Book Antiqua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1" kern="1200" dirty="0" smtClean="0">
                          <a:solidFill>
                            <a:srgbClr val="C00000"/>
                          </a:solidFill>
                          <a:effectLst/>
                          <a:latin typeface="Book Antiqua" pitchFamily="18" charset="0"/>
                          <a:ea typeface="+mn-ea"/>
                          <a:cs typeface="Times New Roman" pitchFamily="18" charset="0"/>
                        </a:rPr>
                        <a:t>a</a:t>
                      </a:r>
                      <a:endParaRPr lang="en-US" sz="2000" b="0" i="1" kern="1200" dirty="0">
                        <a:solidFill>
                          <a:srgbClr val="C00000"/>
                        </a:solidFill>
                        <a:effectLst/>
                        <a:latin typeface="Book Antiqua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1" kern="1200" dirty="0" smtClean="0">
                          <a:solidFill>
                            <a:srgbClr val="C00000"/>
                          </a:solidFill>
                          <a:effectLst/>
                          <a:latin typeface="Book Antiqua" pitchFamily="18" charset="0"/>
                          <a:ea typeface="+mn-ea"/>
                          <a:cs typeface="Times New Roman" pitchFamily="18" charset="0"/>
                        </a:rPr>
                        <a:t>p</a:t>
                      </a:r>
                      <a:endParaRPr lang="en-US" sz="2000" b="0" i="1" kern="1200" dirty="0">
                        <a:solidFill>
                          <a:srgbClr val="C00000"/>
                        </a:solidFill>
                        <a:effectLst/>
                        <a:latin typeface="Book Antiqua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1" kern="1200" dirty="0" smtClean="0">
                          <a:solidFill>
                            <a:srgbClr val="C00000"/>
                          </a:solidFill>
                          <a:effectLst/>
                          <a:latin typeface="Book Antiqua" pitchFamily="18" charset="0"/>
                          <a:ea typeface="+mn-ea"/>
                          <a:cs typeface="Times New Roman" pitchFamily="18" charset="0"/>
                        </a:rPr>
                        <a:t>R</a:t>
                      </a:r>
                      <a:endParaRPr lang="en-US" sz="2000" b="0" i="1" kern="1200" dirty="0">
                        <a:solidFill>
                          <a:srgbClr val="C00000"/>
                        </a:solidFill>
                        <a:effectLst/>
                        <a:latin typeface="Book Antiqua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400">
                <a:tc>
                  <a:txBody>
                    <a:bodyPr/>
                    <a:lstStyle/>
                    <a:p>
                      <a:r>
                        <a:rPr lang="en-US" sz="2000" i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  <a:endParaRPr lang="en-US" sz="2000" i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b="0" i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b="0" i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b="0" i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BPEL is Turing Complete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2012/11/15</a:t>
            </a:r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ICSOC 2012</a:t>
            </a: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25EB-DA1F-4BFC-A014-C46DB84F6DC5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6553200" y="1066799"/>
            <a:ext cx="457200" cy="4572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583" tIns="51293" rIns="102583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88925" marR="0" indent="-288925" algn="ctr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r>
              <a:rPr kumimoji="1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7010400" y="1066799"/>
            <a:ext cx="457200" cy="4572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583" tIns="51293" rIns="102583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88925" marR="0" indent="-288925" algn="ctr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r>
              <a:rPr kumimoji="1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7467600" y="1066799"/>
            <a:ext cx="457200" cy="4572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583" tIns="51293" rIns="102583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88925" marR="0" indent="-288925" algn="ctr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r>
              <a:rPr kumimoji="1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7924800" y="1066799"/>
            <a:ext cx="457200" cy="4572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583" tIns="51293" rIns="102583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88925" marR="0" indent="-288925" algn="ctr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r>
              <a:rPr kumimoji="1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8382000" y="1066799"/>
            <a:ext cx="457200" cy="4572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583" tIns="51293" rIns="102583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88925" marR="0" indent="-288925" algn="ctr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r>
              <a:rPr kumimoji="1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6553200" y="2252178"/>
            <a:ext cx="2438400" cy="2091222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583" tIns="51293" rIns="102583" bIns="51293" numCol="1" rtlCol="0" anchor="t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r>
              <a:rPr kumimoji="1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Finite State</a:t>
            </a:r>
            <a:br>
              <a:rPr kumimoji="1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Control</a:t>
            </a:r>
            <a:endParaRPr kumimoji="1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Isosceles Triangle 12"/>
          <p:cNvSpPr/>
          <p:nvPr/>
        </p:nvSpPr>
        <p:spPr bwMode="auto">
          <a:xfrm>
            <a:off x="7543800" y="1528378"/>
            <a:ext cx="304800" cy="262759"/>
          </a:xfrm>
          <a:prstGeom prst="triangl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583" tIns="51293" rIns="102583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88925" indent="-288925" algn="ctr" defTabSz="966788"/>
            <a:endParaRPr lang="en-US" dirty="0">
              <a:latin typeface="Book Antiqua" pitchFamily="18" charset="0"/>
            </a:endParaRPr>
          </a:p>
        </p:txBody>
      </p:sp>
      <p:cxnSp>
        <p:nvCxnSpPr>
          <p:cNvPr id="15" name="Elbow Connector 14"/>
          <p:cNvCxnSpPr>
            <a:stCxn id="13" idx="3"/>
            <a:endCxn id="12" idx="0"/>
          </p:cNvCxnSpPr>
          <p:nvPr/>
        </p:nvCxnSpPr>
        <p:spPr bwMode="auto">
          <a:xfrm rot="16200000" flipH="1">
            <a:off x="7503780" y="1983557"/>
            <a:ext cx="461041" cy="76200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>
            <a:off x="8839200" y="1066799"/>
            <a:ext cx="533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>
            <a:off x="8839200" y="1528378"/>
            <a:ext cx="533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1" name="Rectangle 20"/>
          <p:cNvSpPr/>
          <p:nvPr/>
        </p:nvSpPr>
        <p:spPr bwMode="auto">
          <a:xfrm>
            <a:off x="200891" y="977103"/>
            <a:ext cx="1981200" cy="1712152"/>
          </a:xfrm>
          <a:prstGeom prst="rect">
            <a:avLst/>
          </a:prstGeom>
          <a:solidFill>
            <a:srgbClr val="70FF70">
              <a:alpha val="34902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583" tIns="51293" rIns="102583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88925" marR="0" indent="-288925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r>
              <a:rPr kumimoji="1" lang="en-US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</a:rPr>
              <a:t>Before: </a:t>
            </a:r>
            <a:r>
              <a:rPr lang="en-US" i="1" dirty="0">
                <a:latin typeface="Book Antiqua" pitchFamily="18" charset="0"/>
                <a:cs typeface="Times New Roman" pitchFamily="18" charset="0"/>
              </a:rPr>
              <a:t>b a</a:t>
            </a:r>
          </a:p>
          <a:p>
            <a:pPr marL="288925" marR="0" indent="-288925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r>
              <a:rPr lang="en-US" dirty="0" smtClean="0">
                <a:solidFill>
                  <a:schemeClr val="bg2"/>
                </a:solidFill>
              </a:rPr>
              <a:t>Current: </a:t>
            </a:r>
            <a:r>
              <a:rPr lang="en-US" i="1" dirty="0">
                <a:latin typeface="Book Antiqua" pitchFamily="18" charset="0"/>
                <a:cs typeface="Times New Roman" pitchFamily="18" charset="0"/>
              </a:rPr>
              <a:t>b</a:t>
            </a:r>
          </a:p>
          <a:p>
            <a:pPr marL="288925" marR="0" indent="-288925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r>
              <a:rPr kumimoji="1" lang="en-US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</a:rPr>
              <a:t>After: </a:t>
            </a:r>
            <a:r>
              <a:rPr lang="en-US" i="1" dirty="0">
                <a:latin typeface="Book Antiqua" pitchFamily="18" charset="0"/>
                <a:cs typeface="Times New Roman" pitchFamily="18" charset="0"/>
              </a:rPr>
              <a:t>c a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…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  <a:p>
            <a:pPr marL="288925" marR="0" indent="-288925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r>
              <a:rPr lang="en-US" baseline="0" dirty="0" smtClean="0">
                <a:solidFill>
                  <a:schemeClr val="bg2"/>
                </a:solidFill>
              </a:rPr>
              <a:t>State: </a:t>
            </a:r>
            <a:r>
              <a:rPr lang="en-US" i="1" dirty="0">
                <a:latin typeface="Book Antiqua" pitchFamily="18" charset="0"/>
                <a:cs typeface="Times New Roman" pitchFamily="18" charset="0"/>
              </a:rPr>
              <a:t>q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2" name="Oval 21"/>
          <p:cNvSpPr/>
          <p:nvPr/>
        </p:nvSpPr>
        <p:spPr bwMode="auto">
          <a:xfrm>
            <a:off x="6781800" y="3373987"/>
            <a:ext cx="381000" cy="38100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583" tIns="51293" rIns="102583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88925" indent="-288925" algn="ctr" defTabSz="966788"/>
            <a:r>
              <a:rPr lang="en-US" i="1" dirty="0" smtClean="0">
                <a:latin typeface="Book Antiqua" pitchFamily="18" charset="0"/>
                <a:cs typeface="Times New Roman" pitchFamily="18" charset="0"/>
              </a:rPr>
              <a:t>q</a:t>
            </a:r>
            <a:endParaRPr lang="en-US" i="1" dirty="0">
              <a:latin typeface="Book Antiqua" pitchFamily="18" charset="0"/>
              <a:cs typeface="Times New Roman" pitchFamily="18" charset="0"/>
            </a:endParaRPr>
          </a:p>
        </p:txBody>
      </p:sp>
      <p:cxnSp>
        <p:nvCxnSpPr>
          <p:cNvPr id="30" name="AutoShape 13"/>
          <p:cNvCxnSpPr>
            <a:cxnSpLocks noChangeShapeType="1"/>
            <a:stCxn id="35" idx="4"/>
            <a:endCxn id="60" idx="0"/>
          </p:cNvCxnSpPr>
          <p:nvPr/>
        </p:nvCxnSpPr>
        <p:spPr bwMode="auto">
          <a:xfrm>
            <a:off x="2278063" y="3448050"/>
            <a:ext cx="0" cy="7239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5" name="Oval 18"/>
          <p:cNvSpPr>
            <a:spLocks noChangeArrowheads="1"/>
          </p:cNvSpPr>
          <p:nvPr/>
        </p:nvSpPr>
        <p:spPr bwMode="auto">
          <a:xfrm>
            <a:off x="2118519" y="3124200"/>
            <a:ext cx="319087" cy="32385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102583" tIns="51293" rIns="102583" bIns="51293" anchor="ctr">
            <a:spAutoFit/>
          </a:bodyPr>
          <a:lstStyle/>
          <a:p>
            <a:endParaRPr lang="en-US" dirty="0"/>
          </a:p>
        </p:txBody>
      </p:sp>
      <p:cxnSp>
        <p:nvCxnSpPr>
          <p:cNvPr id="47" name="Elbow Connector 46"/>
          <p:cNvCxnSpPr>
            <a:stCxn id="35" idx="2"/>
            <a:endCxn id="35" idx="0"/>
          </p:cNvCxnSpPr>
          <p:nvPr/>
        </p:nvCxnSpPr>
        <p:spPr bwMode="auto">
          <a:xfrm rot="10800000" flipH="1">
            <a:off x="2118519" y="3124201"/>
            <a:ext cx="159544" cy="161925"/>
          </a:xfrm>
          <a:prstGeom prst="bentConnector4">
            <a:avLst>
              <a:gd name="adj1" fmla="val -143283"/>
              <a:gd name="adj2" fmla="val 241176"/>
            </a:avLst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6" name="Rectangle 55"/>
          <p:cNvSpPr/>
          <p:nvPr/>
        </p:nvSpPr>
        <p:spPr bwMode="auto">
          <a:xfrm>
            <a:off x="2362200" y="972724"/>
            <a:ext cx="1981200" cy="1712152"/>
          </a:xfrm>
          <a:prstGeom prst="rect">
            <a:avLst/>
          </a:prstGeom>
          <a:solidFill>
            <a:srgbClr val="70FF70">
              <a:alpha val="34902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583" tIns="51293" rIns="102583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88925" indent="-288925" defTabSz="966788"/>
            <a:r>
              <a:rPr kumimoji="1" lang="en-US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</a:rPr>
              <a:t>Before: </a:t>
            </a:r>
            <a:r>
              <a:rPr lang="en-US" i="1" dirty="0" smtClean="0">
                <a:latin typeface="Book Antiqua" pitchFamily="18" charset="0"/>
                <a:cs typeface="Times New Roman" pitchFamily="18" charset="0"/>
              </a:rPr>
              <a:t>a b </a:t>
            </a:r>
            <a:r>
              <a:rPr lang="en-US" i="1" dirty="0">
                <a:solidFill>
                  <a:srgbClr val="CC6600"/>
                </a:solidFill>
                <a:latin typeface="Book Antiqua" pitchFamily="18" charset="0"/>
                <a:cs typeface="Times New Roman" pitchFamily="18" charset="0"/>
              </a:rPr>
              <a:t>a</a:t>
            </a:r>
          </a:p>
          <a:p>
            <a:pPr marL="288925" marR="0" indent="-288925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r>
              <a:rPr lang="en-US" dirty="0" smtClean="0">
                <a:solidFill>
                  <a:schemeClr val="bg2"/>
                </a:solidFill>
              </a:rPr>
              <a:t>Current: </a:t>
            </a:r>
            <a:r>
              <a:rPr lang="en-US" i="1" dirty="0">
                <a:latin typeface="Book Antiqua" pitchFamily="18" charset="0"/>
                <a:cs typeface="Times New Roman" pitchFamily="18" charset="0"/>
              </a:rPr>
              <a:t>c</a:t>
            </a:r>
          </a:p>
          <a:p>
            <a:pPr marL="288925" marR="0" indent="-288925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r>
              <a:rPr kumimoji="1" lang="en-US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</a:rPr>
              <a:t>After: </a:t>
            </a:r>
            <a:r>
              <a:rPr lang="en-US" i="1" dirty="0">
                <a:latin typeface="Book Antiqua" pitchFamily="18" charset="0"/>
                <a:cs typeface="Times New Roman" pitchFamily="18" charset="0"/>
              </a:rPr>
              <a:t>a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…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  <a:p>
            <a:pPr marL="288925" marR="0" indent="-288925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r>
              <a:rPr lang="en-US" baseline="0" dirty="0" smtClean="0">
                <a:solidFill>
                  <a:schemeClr val="bg2"/>
                </a:solidFill>
              </a:rPr>
              <a:t>State: </a:t>
            </a:r>
            <a:r>
              <a:rPr lang="en-US" i="1" dirty="0">
                <a:solidFill>
                  <a:srgbClr val="CC6600"/>
                </a:solidFill>
                <a:latin typeface="Book Antiqua" pitchFamily="18" charset="0"/>
                <a:cs typeface="Times New Roman" pitchFamily="18" charset="0"/>
              </a:rPr>
              <a:t>p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Oval 17"/>
          <p:cNvSpPr>
            <a:spLocks noChangeArrowheads="1"/>
          </p:cNvSpPr>
          <p:nvPr/>
        </p:nvSpPr>
        <p:spPr bwMode="auto">
          <a:xfrm>
            <a:off x="2117725" y="4171950"/>
            <a:ext cx="320675" cy="323850"/>
          </a:xfrm>
          <a:prstGeom prst="ellipse">
            <a:avLst/>
          </a:prstGeom>
          <a:noFill/>
          <a:ln w="47625" cmpd="dbl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lIns="102583" tIns="51293" rIns="102583" bIns="51293" anchor="ctr">
            <a:spAutoFit/>
          </a:bodyPr>
          <a:lstStyle/>
          <a:p>
            <a:endParaRPr lang="en-US" dirty="0"/>
          </a:p>
        </p:txBody>
      </p:sp>
      <p:sp>
        <p:nvSpPr>
          <p:cNvPr id="64" name="Content Placeholder 1"/>
          <p:cNvSpPr txBox="1">
            <a:spLocks/>
          </p:cNvSpPr>
          <p:nvPr/>
        </p:nvSpPr>
        <p:spPr bwMode="auto">
          <a:xfrm>
            <a:off x="160338" y="4953000"/>
            <a:ext cx="9280525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7311" tIns="48657" rIns="97311" bIns="48657" numCol="1" anchor="t" anchorCtr="0" compatLnSpc="1">
            <a:prstTxWarp prst="textNoShape">
              <a:avLst/>
            </a:prstTxWarp>
          </a:bodyPr>
          <a:lstStyle>
            <a:lvl1pPr marL="282575" indent="-282575" algn="l" defTabSz="966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Char char="n"/>
              <a:defRPr kumimoji="1" sz="28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682625" indent="-287338" algn="l" defTabSz="966788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v"/>
              <a:defRPr kumimoji="1" sz="2800">
                <a:solidFill>
                  <a:srgbClr val="000066"/>
                </a:solidFill>
                <a:latin typeface="+mn-lt"/>
              </a:defRPr>
            </a:lvl2pPr>
            <a:lvl3pPr marL="1030288" indent="-233363" algn="l" defTabSz="966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Char char="l"/>
              <a:defRPr kumimoji="1" sz="2400">
                <a:solidFill>
                  <a:srgbClr val="000066"/>
                </a:solidFill>
                <a:latin typeface="+mn-lt"/>
              </a:defRPr>
            </a:lvl3pPr>
            <a:lvl4pPr marL="1312863" indent="-168275" algn="l" defTabSz="966788" rtl="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Char char="²"/>
              <a:defRPr kumimoji="1" sz="2400">
                <a:solidFill>
                  <a:srgbClr val="000066"/>
                </a:solidFill>
                <a:latin typeface="+mn-lt"/>
              </a:defRPr>
            </a:lvl4pPr>
            <a:lvl5pPr marL="1662113" indent="-234950" algn="l" defTabSz="966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ingdings" pitchFamily="2" charset="2"/>
              <a:buChar char="u"/>
              <a:defRPr kumimoji="1" sz="2400">
                <a:solidFill>
                  <a:srgbClr val="000066"/>
                </a:solidFill>
                <a:latin typeface="+mn-lt"/>
              </a:defRPr>
            </a:lvl5pPr>
            <a:lvl6pPr marL="2119313" indent="-234950" algn="l" defTabSz="966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ingdings" pitchFamily="2" charset="2"/>
              <a:buChar char="u"/>
              <a:defRPr kumimoji="1" sz="2400">
                <a:solidFill>
                  <a:srgbClr val="000066"/>
                </a:solidFill>
                <a:latin typeface="+mn-lt"/>
              </a:defRPr>
            </a:lvl6pPr>
            <a:lvl7pPr marL="2576513" indent="-234950" algn="l" defTabSz="966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ingdings" pitchFamily="2" charset="2"/>
              <a:buChar char="u"/>
              <a:defRPr kumimoji="1" sz="2400">
                <a:solidFill>
                  <a:srgbClr val="000066"/>
                </a:solidFill>
                <a:latin typeface="+mn-lt"/>
              </a:defRPr>
            </a:lvl7pPr>
            <a:lvl8pPr marL="3033713" indent="-234950" algn="l" defTabSz="966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ingdings" pitchFamily="2" charset="2"/>
              <a:buChar char="u"/>
              <a:defRPr kumimoji="1" sz="2400">
                <a:solidFill>
                  <a:srgbClr val="000066"/>
                </a:solidFill>
                <a:latin typeface="+mn-lt"/>
              </a:defRPr>
            </a:lvl8pPr>
            <a:lvl9pPr marL="3490913" indent="-234950" algn="l" defTabSz="966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ingdings" pitchFamily="2" charset="2"/>
              <a:buChar char="u"/>
              <a:defRPr kumimoji="1" sz="2400">
                <a:solidFill>
                  <a:srgbClr val="000066"/>
                </a:solidFill>
                <a:latin typeface="+mn-lt"/>
              </a:defRPr>
            </a:lvl9pPr>
          </a:lstStyle>
          <a:p>
            <a:r>
              <a:rPr lang="en-US" dirty="0" smtClean="0"/>
              <a:t>BPEL can express all </a:t>
            </a:r>
            <a:r>
              <a:rPr lang="en-US" dirty="0"/>
              <a:t>Turing </a:t>
            </a:r>
            <a:r>
              <a:rPr lang="en-US" dirty="0" smtClean="0"/>
              <a:t>computations</a:t>
            </a:r>
          </a:p>
          <a:p>
            <a:r>
              <a:rPr lang="en-US" dirty="0" smtClean="0"/>
              <a:t>Checking properties for standalone BPEL is not solvable</a:t>
            </a:r>
          </a:p>
          <a:p>
            <a:r>
              <a:rPr lang="en-US" dirty="0" smtClean="0"/>
              <a:t>Take a step back: finite state variables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94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BPEL control structure </a:t>
            </a:r>
            <a:r>
              <a:rPr lang="en-US" dirty="0" smtClean="0">
                <a:sym typeface="Wingdings" pitchFamily="2" charset="2"/>
              </a:rPr>
              <a:t> a finite state machine</a:t>
            </a:r>
          </a:p>
          <a:p>
            <a:r>
              <a:rPr lang="en-US" dirty="0" smtClean="0"/>
              <a:t>XML Schema typed variables:</a:t>
            </a:r>
          </a:p>
          <a:p>
            <a:pPr lvl="1"/>
            <a:r>
              <a:rPr lang="en-US" dirty="0" smtClean="0"/>
              <a:t>primitive types limited to a finite set of values</a:t>
            </a:r>
          </a:p>
          <a:p>
            <a:pPr lvl="1"/>
            <a:r>
              <a:rPr lang="en-US" dirty="0" smtClean="0"/>
              <a:t>Structured: finitely many </a:t>
            </a:r>
            <a:r>
              <a:rPr lang="en-US" dirty="0">
                <a:latin typeface="Arial" pitchFamily="34" charset="0"/>
                <a:ea typeface="+mn-ea"/>
                <a:cs typeface="Arial" pitchFamily="34" charset="0"/>
              </a:rPr>
              <a:t>“</a:t>
            </a:r>
            <a:r>
              <a:rPr lang="en-US" dirty="0" smtClean="0"/>
              <a:t>repeats</a:t>
            </a:r>
            <a:r>
              <a:rPr lang="en-US" dirty="0">
                <a:latin typeface="Arial" pitchFamily="34" charset="0"/>
                <a:ea typeface="+mn-ea"/>
                <a:cs typeface="Arial" pitchFamily="34" charset="0"/>
              </a:rPr>
              <a:t>”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Can be improved with the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dirty="0" smtClean="0"/>
              <a:t>hyperplane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”</a:t>
            </a:r>
            <a:r>
              <a:rPr lang="en-US" dirty="0" smtClean="0"/>
              <a:t> technique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						         </a:t>
            </a:r>
            <a:r>
              <a:rPr lang="en-US" sz="2000" dirty="0" smtClean="0">
                <a:solidFill>
                  <a:schemeClr val="bg2"/>
                </a:solidFill>
              </a:rPr>
              <a:t>[Gerede-S. ICSOC 07]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“Finite State” Variables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2012/11/15</a:t>
            </a:r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ICSOC 2012</a:t>
            </a: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25EB-DA1F-4BFC-A014-C46DB84F6DC5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5809" y="2895600"/>
            <a:ext cx="3479800" cy="2097259"/>
          </a:xfrm>
          <a:prstGeom prst="rect">
            <a:avLst/>
          </a:prstGeom>
          <a:noFill/>
          <a:ln w="9525" algn="ctr">
            <a:solidFill>
              <a:schemeClr val="folHlink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1872" tIns="50936" rIns="101872" bIns="50936">
            <a:spAutoFit/>
          </a:bodyPr>
          <a:lstStyle/>
          <a:p>
            <a:pPr algn="l" defTabSz="441325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sz="20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&lt;invoke operation="approve"</a:t>
            </a:r>
            <a:r>
              <a:rPr kumimoji="0" lang="en-US" altLang="zh-CN" sz="20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, </a:t>
            </a:r>
          </a:p>
          <a:p>
            <a:pPr algn="l" defTabSz="441325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CN" sz="20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    </a:t>
            </a:r>
            <a:r>
              <a:rPr kumimoji="0" lang="en-US" sz="20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invar="request"</a:t>
            </a:r>
            <a:r>
              <a:rPr kumimoji="0" lang="en-US" altLang="zh-CN" sz="20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,</a:t>
            </a:r>
          </a:p>
          <a:p>
            <a:pPr algn="l" defTabSz="441325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CN" sz="20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 	 o</a:t>
            </a:r>
            <a:r>
              <a:rPr kumimoji="0" lang="en-US" sz="20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utvar="aprvInfo" </a:t>
            </a:r>
            <a:r>
              <a:rPr kumimoji="0" lang="en-US" altLang="zh-CN" sz="20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&gt;</a:t>
            </a:r>
            <a:endParaRPr kumimoji="0" lang="en-US" sz="2000"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algn="l" defTabSz="441325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CN" sz="20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</a:t>
            </a:r>
            <a:r>
              <a:rPr kumimoji="0" lang="en-US" sz="20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&lt;catch faultname="loanfault"</a:t>
            </a:r>
            <a:r>
              <a:rPr kumimoji="0" lang="en-US" altLang="zh-CN" sz="20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&gt;</a:t>
            </a:r>
            <a:endParaRPr kumimoji="0" lang="en-US" sz="2000"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algn="l" defTabSz="441325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CN" sz="20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</a:t>
            </a:r>
            <a:r>
              <a:rPr kumimoji="0" lang="en-US" sz="20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&lt; </a:t>
            </a:r>
            <a:r>
              <a:rPr kumimoji="0" lang="en-US" sz="2000">
                <a:latin typeface="Times New Roman" pitchFamily="18" charset="0"/>
                <a:ea typeface="SimSun" pitchFamily="2" charset="-122"/>
                <a:cs typeface="Times New Roman" pitchFamily="18" charset="0"/>
                <a:sym typeface="MT Extra" pitchFamily="18" charset="2"/>
              </a:rPr>
              <a:t></a:t>
            </a:r>
            <a:r>
              <a:rPr kumimoji="0" lang="en-US" sz="20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sz="2000" i="1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handler1</a:t>
            </a:r>
            <a:r>
              <a:rPr kumimoji="0" lang="en-US" sz="20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sz="2000">
                <a:latin typeface="Times New Roman" pitchFamily="18" charset="0"/>
                <a:ea typeface="SimSun" pitchFamily="2" charset="-122"/>
                <a:cs typeface="Times New Roman" pitchFamily="18" charset="0"/>
                <a:sym typeface="MT Extra" pitchFamily="18" charset="2"/>
              </a:rPr>
              <a:t></a:t>
            </a:r>
            <a:r>
              <a:rPr kumimoji="0" lang="en-US" sz="20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20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/&gt;</a:t>
            </a:r>
            <a:endParaRPr kumimoji="0" lang="en-US" sz="2000"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algn="l" defTabSz="441325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CN" sz="20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</a:t>
            </a:r>
            <a:r>
              <a:rPr kumimoji="0" lang="en-US" sz="20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&lt;/catch&gt;</a:t>
            </a:r>
          </a:p>
          <a:p>
            <a:pPr algn="l" defTabSz="441325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sz="20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&lt;/</a:t>
            </a:r>
            <a:r>
              <a:rPr kumimoji="0" lang="en-US" altLang="zh-CN" sz="20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invoke</a:t>
            </a:r>
            <a:r>
              <a:rPr kumimoji="0" lang="en-US" sz="20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&gt;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153275" y="4108287"/>
            <a:ext cx="824778" cy="669667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1872" tIns="50936" rIns="101872" bIns="50936" anchor="ctr"/>
          <a:lstStyle/>
          <a:p>
            <a:pPr defTabSz="1019175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CN" sz="1200" b="1" dirty="0">
                <a:latin typeface="Arial" charset="0"/>
                <a:ea typeface="SimSun" pitchFamily="2" charset="-122"/>
              </a:rPr>
              <a:t>handler1</a:t>
            </a:r>
            <a:endParaRPr kumimoji="0" lang="en-US" sz="1200" b="1" dirty="0">
              <a:latin typeface="Arial" charset="0"/>
            </a:endParaRPr>
          </a:p>
        </p:txBody>
      </p:sp>
      <p:cxnSp>
        <p:nvCxnSpPr>
          <p:cNvPr id="10" name="AutoShape 7"/>
          <p:cNvCxnSpPr>
            <a:cxnSpLocks noChangeShapeType="1"/>
            <a:stCxn id="26" idx="5"/>
            <a:endCxn id="30" idx="1"/>
          </p:cNvCxnSpPr>
          <p:nvPr/>
        </p:nvCxnSpPr>
        <p:spPr bwMode="auto">
          <a:xfrm>
            <a:off x="3768962" y="3113576"/>
            <a:ext cx="721169" cy="60215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AutoShape 8"/>
          <p:cNvCxnSpPr>
            <a:cxnSpLocks noChangeShapeType="1"/>
            <a:stCxn id="30" idx="4"/>
            <a:endCxn id="29" idx="0"/>
          </p:cNvCxnSpPr>
          <p:nvPr/>
        </p:nvCxnSpPr>
        <p:spPr bwMode="auto">
          <a:xfrm>
            <a:off x="4567822" y="3908917"/>
            <a:ext cx="0" cy="50599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AutoShape 9"/>
          <p:cNvCxnSpPr>
            <a:cxnSpLocks noChangeShapeType="1"/>
            <a:stCxn id="29" idx="4"/>
            <a:endCxn id="28" idx="0"/>
          </p:cNvCxnSpPr>
          <p:nvPr/>
        </p:nvCxnSpPr>
        <p:spPr bwMode="auto">
          <a:xfrm>
            <a:off x="4567822" y="4641244"/>
            <a:ext cx="0" cy="61215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4207991" y="3166449"/>
            <a:ext cx="1167107" cy="287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50936" rIns="0" bIns="50936">
            <a:spAutoFit/>
          </a:bodyPr>
          <a:lstStyle>
            <a:lvl1pPr algn="l" defTabSz="101917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08000" algn="l" defTabSz="101917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019175" algn="l" defTabSz="101917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27175" algn="l" defTabSz="101917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8350" algn="l" defTabSz="101917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zh-CN" sz="1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SimSun" pitchFamily="2" charset="-122"/>
              </a:rPr>
              <a:t>!</a:t>
            </a:r>
            <a:r>
              <a:rPr kumimoji="0" lang="en-US" altLang="zh-CN" sz="1200" b="1" dirty="0">
                <a:latin typeface="Arial" charset="0"/>
                <a:ea typeface="SimSun" pitchFamily="2" charset="-122"/>
              </a:rPr>
              <a:t> </a:t>
            </a:r>
            <a:r>
              <a:rPr kumimoji="0" lang="en-US" altLang="zh-CN" sz="1200" dirty="0">
                <a:latin typeface="Arial" charset="0"/>
                <a:ea typeface="SimSun" pitchFamily="2" charset="-122"/>
              </a:rPr>
              <a:t>approve_In</a:t>
            </a:r>
            <a:endParaRPr kumimoji="0" lang="en-US" sz="1200" dirty="0">
              <a:latin typeface="Arial" charset="0"/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3647958" y="3987382"/>
            <a:ext cx="87594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algn="l" defTabSz="101917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08000" algn="l" defTabSz="101917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019175" algn="l" defTabSz="101917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27175" algn="l" defTabSz="101917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8350" algn="l" defTabSz="101917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zh-CN" sz="1200" dirty="0">
                <a:ea typeface="SimSun" pitchFamily="2" charset="-122"/>
              </a:rPr>
              <a:t>?</a:t>
            </a:r>
            <a:r>
              <a:rPr kumimoji="0" lang="en-US" altLang="zh-CN" sz="1200" i="1" dirty="0">
                <a:ea typeface="SimSun" pitchFamily="2" charset="-122"/>
              </a:rPr>
              <a:t>approve_Out</a:t>
            </a:r>
            <a:endParaRPr kumimoji="0" lang="en-US" sz="1200" i="1" dirty="0">
              <a:ea typeface="SimSun" pitchFamily="2" charset="-122"/>
            </a:endParaRPr>
          </a:p>
        </p:txBody>
      </p:sp>
      <p:sp>
        <p:nvSpPr>
          <p:cNvPr id="15" name="Oval 12"/>
          <p:cNvSpPr>
            <a:spLocks noChangeArrowheads="1"/>
          </p:cNvSpPr>
          <p:nvPr/>
        </p:nvSpPr>
        <p:spPr bwMode="auto">
          <a:xfrm>
            <a:off x="5511791" y="3733837"/>
            <a:ext cx="125412" cy="123825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200"/>
          </a:p>
        </p:txBody>
      </p:sp>
      <p:cxnSp>
        <p:nvCxnSpPr>
          <p:cNvPr id="16" name="AutoShape 13"/>
          <p:cNvCxnSpPr>
            <a:cxnSpLocks noChangeShapeType="1"/>
            <a:stCxn id="30" idx="6"/>
            <a:endCxn id="15" idx="2"/>
          </p:cNvCxnSpPr>
          <p:nvPr/>
        </p:nvCxnSpPr>
        <p:spPr bwMode="auto">
          <a:xfrm>
            <a:off x="4677693" y="3795750"/>
            <a:ext cx="834098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4600103" y="3547449"/>
            <a:ext cx="1377950" cy="287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72" tIns="50936" rIns="101872" bIns="50936">
            <a:spAutoFit/>
          </a:bodyPr>
          <a:lstStyle>
            <a:lvl1pPr algn="l" defTabSz="101917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08000" algn="l" defTabSz="101917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019175" algn="l" defTabSz="101917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27175" algn="l" defTabSz="101917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8350" algn="l" defTabSz="101917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zh-CN" sz="1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SimSun" pitchFamily="2" charset="-122"/>
                <a:sym typeface="Symbol" pitchFamily="18" charset="2"/>
              </a:rPr>
              <a:t>? </a:t>
            </a:r>
            <a:r>
              <a:rPr kumimoji="0" lang="en-US" altLang="zh-CN" sz="1200" dirty="0">
                <a:latin typeface="Arial" charset="0"/>
                <a:ea typeface="SimSun" pitchFamily="2" charset="-122"/>
              </a:rPr>
              <a:t>loanfault</a:t>
            </a:r>
            <a:endParaRPr kumimoji="0" lang="en-US" sz="1200" dirty="0">
              <a:latin typeface="Arial" charset="0"/>
            </a:endParaRPr>
          </a:p>
        </p:txBody>
      </p:sp>
      <p:sp>
        <p:nvSpPr>
          <p:cNvPr id="18" name="AutoShape 15"/>
          <p:cNvSpPr>
            <a:spLocks noChangeArrowheads="1"/>
          </p:cNvSpPr>
          <p:nvPr/>
        </p:nvSpPr>
        <p:spPr bwMode="auto">
          <a:xfrm>
            <a:off x="5137400" y="3225577"/>
            <a:ext cx="986703" cy="349250"/>
          </a:xfrm>
          <a:prstGeom prst="wedgeEllipseCallout">
            <a:avLst>
              <a:gd name="adj1" fmla="val -5442"/>
              <a:gd name="adj2" fmla="val 92803"/>
            </a:avLst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50936" rIns="0" bIns="50936"/>
          <a:lstStyle/>
          <a:p>
            <a:pPr defTabSz="1019175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CN" sz="1200" b="1" dirty="0">
                <a:latin typeface="Arial" charset="0"/>
                <a:ea typeface="SimSun" pitchFamily="2" charset="-122"/>
              </a:rPr>
              <a:t>loanfault</a:t>
            </a:r>
            <a:endParaRPr kumimoji="0" lang="en-US" sz="1200" b="1" dirty="0">
              <a:latin typeface="Arial" charset="0"/>
            </a:endParaRPr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5402056" y="3827018"/>
            <a:ext cx="249384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1019175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CN" sz="1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SimSun" pitchFamily="2" charset="-122"/>
                <a:sym typeface="Symbol" pitchFamily="18" charset="2"/>
              </a:rPr>
              <a:t></a:t>
            </a:r>
            <a:endParaRPr kumimoji="0" lang="en-US" sz="12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sym typeface="Symbol" pitchFamily="18" charset="2"/>
            </a:endParaRP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3914304" y="2920387"/>
            <a:ext cx="2057400" cy="287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50936" rIns="0" bIns="50936">
            <a:spAutoFit/>
          </a:bodyPr>
          <a:lstStyle>
            <a:lvl1pPr algn="l" defTabSz="101917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08000" algn="l" defTabSz="101917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019175" algn="l" defTabSz="101917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27175" algn="l" defTabSz="101917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8350" algn="l" defTabSz="101917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zh-CN" sz="1200" b="1" dirty="0">
                <a:latin typeface="Arial" charset="0"/>
                <a:ea typeface="SimSun" pitchFamily="2" charset="-122"/>
              </a:rPr>
              <a:t>  </a:t>
            </a:r>
            <a:r>
              <a:rPr kumimoji="0" lang="en-US" altLang="zh-CN" sz="1200" dirty="0">
                <a:latin typeface="Arial" charset="0"/>
                <a:ea typeface="SimSun" pitchFamily="2" charset="-122"/>
              </a:rPr>
              <a:t>[approve_In </a:t>
            </a:r>
            <a:r>
              <a:rPr kumimoji="0" lang="en-US" altLang="zh-CN" sz="1200" dirty="0">
                <a:latin typeface="Symbol" pitchFamily="18" charset="2"/>
                <a:ea typeface="SimSun" pitchFamily="2" charset="-122"/>
              </a:rPr>
              <a:t>:=</a:t>
            </a:r>
            <a:r>
              <a:rPr kumimoji="0" lang="en-US" altLang="zh-CN" sz="1200" dirty="0">
                <a:latin typeface="Arial" charset="0"/>
                <a:ea typeface="SimSun" pitchFamily="2" charset="-122"/>
              </a:rPr>
              <a:t> request]</a:t>
            </a:r>
            <a:endParaRPr kumimoji="0" lang="en-US" sz="1200" dirty="0">
              <a:latin typeface="Arial" charset="0"/>
            </a:endParaRPr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3608532" y="4884161"/>
            <a:ext cx="1645387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algn="l" defTabSz="101917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08000" algn="l" defTabSz="101917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019175" algn="l" defTabSz="101917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27175" algn="l" defTabSz="101917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8350" algn="l" defTabSz="101917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zh-CN" sz="1200" dirty="0">
                <a:ea typeface="SimSun" pitchFamily="2" charset="-122"/>
              </a:rPr>
              <a:t>[</a:t>
            </a:r>
            <a:r>
              <a:rPr kumimoji="0" lang="en-US" altLang="zh-CN" sz="1200" i="1" dirty="0">
                <a:ea typeface="SimSun" pitchFamily="2" charset="-122"/>
              </a:rPr>
              <a:t>aprvInfo</a:t>
            </a:r>
            <a:r>
              <a:rPr kumimoji="0" lang="en-US" altLang="zh-CN" sz="1200" dirty="0">
                <a:ea typeface="SimSun" pitchFamily="2" charset="-122"/>
              </a:rPr>
              <a:t> </a:t>
            </a:r>
            <a:r>
              <a:rPr kumimoji="0" lang="en-US" altLang="zh-CN" sz="1200" dirty="0">
                <a:latin typeface="Symbol" pitchFamily="18" charset="2"/>
                <a:ea typeface="SimSun" pitchFamily="2" charset="-122"/>
              </a:rPr>
              <a:t>:=</a:t>
            </a:r>
            <a:r>
              <a:rPr kumimoji="0" lang="en-US" altLang="zh-CN" sz="1200" dirty="0">
                <a:ea typeface="SimSun" pitchFamily="2" charset="-122"/>
              </a:rPr>
              <a:t> </a:t>
            </a:r>
            <a:r>
              <a:rPr kumimoji="0" lang="en-US" altLang="zh-CN" sz="1200" i="1" dirty="0">
                <a:ea typeface="SimSun" pitchFamily="2" charset="-122"/>
              </a:rPr>
              <a:t>approve_Out</a:t>
            </a:r>
            <a:r>
              <a:rPr kumimoji="0" lang="en-US" altLang="zh-CN" sz="1200" dirty="0">
                <a:ea typeface="SimSun" pitchFamily="2" charset="-122"/>
              </a:rPr>
              <a:t>]</a:t>
            </a:r>
            <a:endParaRPr kumimoji="0" lang="en-US" sz="1200" dirty="0">
              <a:ea typeface="SimSun" pitchFamily="2" charset="-122"/>
            </a:endParaRPr>
          </a:p>
        </p:txBody>
      </p:sp>
      <p:sp>
        <p:nvSpPr>
          <p:cNvPr id="26" name="Oval 23"/>
          <p:cNvSpPr>
            <a:spLocks noChangeArrowheads="1"/>
          </p:cNvSpPr>
          <p:nvPr/>
        </p:nvSpPr>
        <p:spPr bwMode="auto">
          <a:xfrm>
            <a:off x="3581400" y="2920387"/>
            <a:ext cx="219743" cy="22633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8" name="Oval 25"/>
          <p:cNvSpPr>
            <a:spLocks noChangeArrowheads="1"/>
          </p:cNvSpPr>
          <p:nvPr/>
        </p:nvSpPr>
        <p:spPr bwMode="auto">
          <a:xfrm>
            <a:off x="4457950" y="5253397"/>
            <a:ext cx="219743" cy="226335"/>
          </a:xfrm>
          <a:prstGeom prst="ellips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9" name="Oval 26"/>
          <p:cNvSpPr>
            <a:spLocks noChangeArrowheads="1"/>
          </p:cNvSpPr>
          <p:nvPr/>
        </p:nvSpPr>
        <p:spPr bwMode="auto">
          <a:xfrm>
            <a:off x="4457950" y="4414909"/>
            <a:ext cx="219743" cy="22633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0" name="Oval 27"/>
          <p:cNvSpPr>
            <a:spLocks noChangeArrowheads="1"/>
          </p:cNvSpPr>
          <p:nvPr/>
        </p:nvSpPr>
        <p:spPr bwMode="auto">
          <a:xfrm>
            <a:off x="4457950" y="3682582"/>
            <a:ext cx="219743" cy="22633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1" name="TextBox 30"/>
          <p:cNvSpPr txBox="1"/>
          <p:nvPr/>
        </p:nvSpPr>
        <p:spPr>
          <a:xfrm>
            <a:off x="1197014" y="5231150"/>
            <a:ext cx="2917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  <a:latin typeface="+mn-lt"/>
              </a:rPr>
              <a:t>[Fu-Bultan-S. WWW 04]</a:t>
            </a:r>
            <a:endParaRPr lang="en-US" sz="2000" dirty="0">
              <a:solidFill>
                <a:schemeClr val="bg2"/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581" y="2920390"/>
            <a:ext cx="3226419" cy="17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3" name="Straight Arrow Connector 42"/>
          <p:cNvCxnSpPr>
            <a:stCxn id="15" idx="4"/>
            <a:endCxn id="46" idx="0"/>
          </p:cNvCxnSpPr>
          <p:nvPr/>
        </p:nvCxnSpPr>
        <p:spPr bwMode="auto">
          <a:xfrm>
            <a:off x="5574497" y="3857662"/>
            <a:ext cx="1" cy="350984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Oval 45"/>
          <p:cNvSpPr/>
          <p:nvPr/>
        </p:nvSpPr>
        <p:spPr bwMode="auto">
          <a:xfrm>
            <a:off x="5517914" y="4208646"/>
            <a:ext cx="113167" cy="11316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200"/>
          </a:p>
        </p:txBody>
      </p:sp>
      <p:grpSp>
        <p:nvGrpSpPr>
          <p:cNvPr id="51" name="Group 50"/>
          <p:cNvGrpSpPr/>
          <p:nvPr/>
        </p:nvGrpSpPr>
        <p:grpSpPr>
          <a:xfrm>
            <a:off x="5517914" y="4636215"/>
            <a:ext cx="113167" cy="113167"/>
            <a:chOff x="6536246" y="4861964"/>
            <a:chExt cx="113167" cy="113167"/>
          </a:xfrm>
        </p:grpSpPr>
        <p:sp>
          <p:nvSpPr>
            <p:cNvPr id="50" name="Oval 49"/>
            <p:cNvSpPr/>
            <p:nvPr/>
          </p:nvSpPr>
          <p:spPr bwMode="auto">
            <a:xfrm>
              <a:off x="6564538" y="4890256"/>
              <a:ext cx="56583" cy="5658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52" name="Oval 51"/>
            <p:cNvSpPr/>
            <p:nvPr/>
          </p:nvSpPr>
          <p:spPr bwMode="auto">
            <a:xfrm>
              <a:off x="6536246" y="4861964"/>
              <a:ext cx="113167" cy="11316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6477000" y="5231150"/>
            <a:ext cx="2881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  <a:latin typeface="+mn-lt"/>
              </a:rPr>
              <a:t>[Fu-Bultan-S. ISSTA 04]</a:t>
            </a:r>
            <a:endParaRPr lang="en-US" sz="2000" dirty="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2691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 bwMode="auto">
          <a:xfrm>
            <a:off x="609600" y="2249865"/>
            <a:ext cx="8458200" cy="3048000"/>
          </a:xfrm>
          <a:prstGeom prst="rect">
            <a:avLst/>
          </a:prstGeom>
          <a:solidFill>
            <a:srgbClr val="FFFFCC"/>
          </a:solidFill>
          <a:ln w="190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583" tIns="51293" rIns="102583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88925" marR="0" indent="-288925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601200" cy="762000"/>
          </a:xfrm>
        </p:spPr>
        <p:txBody>
          <a:bodyPr/>
          <a:lstStyle/>
          <a:p>
            <a:r>
              <a:rPr lang="en-US" dirty="0" smtClean="0"/>
              <a:t>Helps, But Services Are Connected via Data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2012/11/15</a:t>
            </a:r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ICSOC 2012</a:t>
            </a: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25EB-DA1F-4BFC-A014-C46DB84F6DC5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 bwMode="auto">
          <a:xfrm>
            <a:off x="1257300" y="3855075"/>
            <a:ext cx="1066800" cy="6096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r>
              <a:rPr kumimoji="1" lang="en-US" sz="1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Tax</a:t>
            </a:r>
            <a:r>
              <a:rPr kumimoji="1" lang="en-US" sz="1400" b="0" i="0" u="none" strike="noStrike" cap="none" normalizeH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Calculation</a:t>
            </a: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838200" y="2768732"/>
            <a:ext cx="1295400" cy="6096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Reassessment</a:t>
            </a: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7216611" y="2772171"/>
            <a:ext cx="1111250" cy="6096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Title Change</a:t>
            </a: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5722234" y="2514600"/>
            <a:ext cx="1111250" cy="6096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Inheritance</a:t>
            </a: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5029200" y="3665159"/>
            <a:ext cx="1111250" cy="6096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Sales-transaction</a:t>
            </a: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3055463" y="3871667"/>
            <a:ext cx="1066800" cy="6096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r>
              <a:rPr kumimoji="1" lang="en-US" sz="1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Determine tax base</a:t>
            </a:r>
          </a:p>
        </p:txBody>
      </p:sp>
      <p:sp>
        <p:nvSpPr>
          <p:cNvPr id="18" name="Rounded Rectangle 17"/>
          <p:cNvSpPr/>
          <p:nvPr/>
        </p:nvSpPr>
        <p:spPr bwMode="auto">
          <a:xfrm>
            <a:off x="6980548" y="4024067"/>
            <a:ext cx="472126" cy="3048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8008299" y="4597532"/>
            <a:ext cx="472126" cy="3048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6629400" y="3512759"/>
            <a:ext cx="472126" cy="3048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>
            <a:off x="2453162" y="3636581"/>
            <a:ext cx="472126" cy="3048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1485900" y="4604995"/>
            <a:ext cx="472126" cy="3048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2217099" y="4693764"/>
            <a:ext cx="472126" cy="3048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 bwMode="auto">
          <a:xfrm>
            <a:off x="4122263" y="4677660"/>
            <a:ext cx="472126" cy="3048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ounded Rectangle 26"/>
          <p:cNvSpPr/>
          <p:nvPr/>
        </p:nvSpPr>
        <p:spPr bwMode="auto">
          <a:xfrm>
            <a:off x="4064720" y="1799542"/>
            <a:ext cx="1059337" cy="685800"/>
          </a:xfrm>
          <a:prstGeom prst="roundRect">
            <a:avLst/>
          </a:prstGeom>
          <a:solidFill>
            <a:srgbClr val="92D050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583" tIns="51293" rIns="102583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88925" marR="0" indent="-288925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r>
              <a:rPr kumimoji="1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Certificate</a:t>
            </a:r>
          </a:p>
        </p:txBody>
      </p:sp>
      <p:cxnSp>
        <p:nvCxnSpPr>
          <p:cNvPr id="29" name="Straight Connector 28"/>
          <p:cNvCxnSpPr/>
          <p:nvPr/>
        </p:nvCxnSpPr>
        <p:spPr bwMode="auto">
          <a:xfrm>
            <a:off x="5124057" y="2362200"/>
            <a:ext cx="590943" cy="15741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1" name="Straight Connector 30"/>
          <p:cNvCxnSpPr/>
          <p:nvPr/>
        </p:nvCxnSpPr>
        <p:spPr bwMode="auto">
          <a:xfrm>
            <a:off x="5131291" y="2023280"/>
            <a:ext cx="2877008" cy="7103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3" name="Straight Connector 32"/>
          <p:cNvCxnSpPr/>
          <p:nvPr/>
        </p:nvCxnSpPr>
        <p:spPr bwMode="auto">
          <a:xfrm flipH="1">
            <a:off x="3716976" y="2523835"/>
            <a:ext cx="555625" cy="5241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/>
          <p:nvPr/>
        </p:nvCxnSpPr>
        <p:spPr bwMode="auto">
          <a:xfrm flipV="1">
            <a:off x="2005619" y="2214810"/>
            <a:ext cx="2059101" cy="159455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1" name="Straight Connector 40"/>
          <p:cNvCxnSpPr/>
          <p:nvPr/>
        </p:nvCxnSpPr>
        <p:spPr bwMode="auto">
          <a:xfrm flipV="1">
            <a:off x="4122263" y="2514600"/>
            <a:ext cx="716437" cy="15094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5" name="Straight Connector 44"/>
          <p:cNvCxnSpPr/>
          <p:nvPr/>
        </p:nvCxnSpPr>
        <p:spPr bwMode="auto">
          <a:xfrm flipV="1">
            <a:off x="5131291" y="838200"/>
            <a:ext cx="3784109" cy="1066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7" name="Straight Connector 46"/>
          <p:cNvCxnSpPr/>
          <p:nvPr/>
        </p:nvCxnSpPr>
        <p:spPr bwMode="auto">
          <a:xfrm>
            <a:off x="304800" y="1447800"/>
            <a:ext cx="3759920" cy="56182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48" name="TextBox 47"/>
          <p:cNvSpPr txBox="1"/>
          <p:nvPr/>
        </p:nvSpPr>
        <p:spPr>
          <a:xfrm>
            <a:off x="3886200" y="1447800"/>
            <a:ext cx="1539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</a:rPr>
              <a:t>n</a:t>
            </a:r>
            <a:r>
              <a:rPr lang="en-US" sz="2000" dirty="0" smtClean="0">
                <a:solidFill>
                  <a:schemeClr val="bg2"/>
                </a:solidFill>
              </a:rPr>
              <a:t>ew service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951488" y="1178624"/>
            <a:ext cx="2650084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900CC"/>
                </a:solidFill>
              </a:rPr>
              <a:t>How to compose?</a:t>
            </a:r>
          </a:p>
          <a:p>
            <a:r>
              <a:rPr lang="en-US" dirty="0" smtClean="0">
                <a:solidFill>
                  <a:srgbClr val="9900CC"/>
                </a:solidFill>
              </a:rPr>
              <a:t>Is it “correct”?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3200400" y="2930655"/>
            <a:ext cx="1039607" cy="152400"/>
            <a:chOff x="4262643" y="6172200"/>
            <a:chExt cx="1039607" cy="152400"/>
          </a:xfrm>
        </p:grpSpPr>
        <p:sp>
          <p:nvSpPr>
            <p:cNvPr id="52" name="Rectangle 51"/>
            <p:cNvSpPr/>
            <p:nvPr/>
          </p:nvSpPr>
          <p:spPr bwMode="auto">
            <a:xfrm>
              <a:off x="4262643" y="6176818"/>
              <a:ext cx="690357" cy="147782"/>
            </a:xfrm>
            <a:prstGeom prst="rect">
              <a:avLst/>
            </a:prstGeom>
            <a:solidFill>
              <a:schemeClr val="bg2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45720" tIns="51293" rIns="45720" bIns="5129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66788"/>
              <a:endParaRPr lang="en-US" sz="1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4838700" y="6172200"/>
              <a:ext cx="463550" cy="152400"/>
            </a:xfrm>
            <a:prstGeom prst="rect">
              <a:avLst/>
            </a:prstGeom>
            <a:solidFill>
              <a:srgbClr val="FFFFCC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45720" tIns="51293" rIns="45720" bIns="5129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66788"/>
              <a:endParaRPr lang="en-US" sz="1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4267200" y="6172200"/>
              <a:ext cx="1029649" cy="152400"/>
            </a:xfrm>
            <a:prstGeom prst="rect">
              <a:avLst/>
            </a:prstGeom>
            <a:noFill/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45720" tIns="51293" rIns="45720" bIns="5129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66788"/>
              <a:endParaRPr lang="en-US" sz="1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Rounded Rectangle 8"/>
          <p:cNvSpPr/>
          <p:nvPr/>
        </p:nvSpPr>
        <p:spPr bwMode="auto">
          <a:xfrm>
            <a:off x="3161351" y="3038765"/>
            <a:ext cx="1111250" cy="6096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Appraisal</a:t>
            </a: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8008299" y="4902332"/>
            <a:ext cx="1008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ADB8FF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services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0" y="914400"/>
            <a:ext cx="3308919" cy="149579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900CC"/>
                </a:solidFill>
              </a:rPr>
              <a:t>How to query?</a:t>
            </a:r>
          </a:p>
          <a:p>
            <a:r>
              <a:rPr lang="en-US" i="1" dirty="0" smtClean="0">
                <a:solidFill>
                  <a:schemeClr val="bg2"/>
                </a:solidFill>
                <a:latin typeface="Book Antiqua" pitchFamily="18" charset="0"/>
                <a:cs typeface="Times New Roman" pitchFamily="18" charset="0"/>
              </a:rPr>
              <a:t>Warn if #applications</a:t>
            </a:r>
            <a:br>
              <a:rPr lang="en-US" i="1" dirty="0" smtClean="0">
                <a:solidFill>
                  <a:schemeClr val="bg2"/>
                </a:solidFill>
                <a:latin typeface="Book Antiqua" pitchFamily="18" charset="0"/>
                <a:cs typeface="Times New Roman" pitchFamily="18" charset="0"/>
              </a:rPr>
            </a:br>
            <a:r>
              <a:rPr lang="en-US" i="1" dirty="0" smtClean="0">
                <a:solidFill>
                  <a:schemeClr val="bg2"/>
                </a:solidFill>
                <a:latin typeface="Book Antiqua" pitchFamily="18" charset="0"/>
                <a:cs typeface="Times New Roman" pitchFamily="18" charset="0"/>
              </a:rPr>
              <a:t>for title change involving</a:t>
            </a:r>
            <a:br>
              <a:rPr lang="en-US" i="1" dirty="0" smtClean="0">
                <a:solidFill>
                  <a:schemeClr val="bg2"/>
                </a:solidFill>
                <a:latin typeface="Book Antiqua" pitchFamily="18" charset="0"/>
                <a:cs typeface="Times New Roman" pitchFamily="18" charset="0"/>
              </a:rPr>
            </a:br>
            <a:r>
              <a:rPr lang="en-US" i="1" dirty="0" smtClean="0">
                <a:solidFill>
                  <a:schemeClr val="bg2"/>
                </a:solidFill>
                <a:latin typeface="Book Antiqua" pitchFamily="18" charset="0"/>
                <a:cs typeface="Times New Roman" pitchFamily="18" charset="0"/>
              </a:rPr>
              <a:t>tax reassessment reach 5</a:t>
            </a:r>
          </a:p>
        </p:txBody>
      </p:sp>
      <p:sp>
        <p:nvSpPr>
          <p:cNvPr id="64" name="Rounded Rectangle 63"/>
          <p:cNvSpPr/>
          <p:nvPr/>
        </p:nvSpPr>
        <p:spPr bwMode="auto">
          <a:xfrm>
            <a:off x="5257800" y="4051466"/>
            <a:ext cx="1111250" cy="6096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bg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r>
              <a:rPr lang="en-US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Sales-transaction</a:t>
            </a: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4741933" y="4616251"/>
            <a:ext cx="2400300" cy="4276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i="1" dirty="0" smtClean="0">
                <a:solidFill>
                  <a:schemeClr val="bg2"/>
                </a:solidFill>
                <a:latin typeface="Book Antiqua" pitchFamily="18" charset="0"/>
                <a:cs typeface="Times New Roman" pitchFamily="18" charset="0"/>
              </a:rPr>
              <a:t>Add new edu tax </a:t>
            </a:r>
            <a:endParaRPr lang="en-US" i="1" dirty="0">
              <a:solidFill>
                <a:schemeClr val="bg2"/>
              </a:solidFill>
              <a:latin typeface="Book Antiqua" pitchFamily="18" charset="0"/>
              <a:cs typeface="Times New Roman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301820" y="5334000"/>
            <a:ext cx="2239716" cy="7571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900CC"/>
                </a:solidFill>
              </a:rPr>
              <a:t>How to change</a:t>
            </a:r>
            <a:br>
              <a:rPr lang="en-US" dirty="0" smtClean="0">
                <a:solidFill>
                  <a:srgbClr val="9900CC"/>
                </a:solidFill>
              </a:rPr>
            </a:br>
            <a:r>
              <a:rPr lang="en-US" dirty="0" smtClean="0">
                <a:solidFill>
                  <a:srgbClr val="9900CC"/>
                </a:solidFill>
              </a:rPr>
              <a:t>&amp; evole?</a:t>
            </a:r>
          </a:p>
        </p:txBody>
      </p:sp>
      <p:sp>
        <p:nvSpPr>
          <p:cNvPr id="192" name="TextBox 191"/>
          <p:cNvSpPr txBox="1"/>
          <p:nvPr/>
        </p:nvSpPr>
        <p:spPr>
          <a:xfrm>
            <a:off x="92945" y="5334000"/>
            <a:ext cx="2016899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900CC"/>
                </a:solidFill>
              </a:rPr>
              <a:t>How to do</a:t>
            </a:r>
            <a:br>
              <a:rPr lang="en-US" dirty="0" smtClean="0">
                <a:solidFill>
                  <a:srgbClr val="9900CC"/>
                </a:solidFill>
              </a:rPr>
            </a:br>
            <a:r>
              <a:rPr lang="en-US" dirty="0" smtClean="0">
                <a:solidFill>
                  <a:srgbClr val="9900CC"/>
                </a:solidFill>
              </a:rPr>
              <a:t>transactions?</a:t>
            </a:r>
          </a:p>
        </p:txBody>
      </p:sp>
      <p:grpSp>
        <p:nvGrpSpPr>
          <p:cNvPr id="196" name="Group 195"/>
          <p:cNvGrpSpPr/>
          <p:nvPr/>
        </p:nvGrpSpPr>
        <p:grpSpPr>
          <a:xfrm>
            <a:off x="4401791" y="1029968"/>
            <a:ext cx="1391728" cy="979653"/>
            <a:chOff x="4401791" y="1410968"/>
            <a:chExt cx="1391728" cy="979653"/>
          </a:xfrm>
        </p:grpSpPr>
        <p:sp>
          <p:nvSpPr>
            <p:cNvPr id="193" name="TextBox 192"/>
            <p:cNvSpPr txBox="1"/>
            <p:nvPr/>
          </p:nvSpPr>
          <p:spPr>
            <a:xfrm>
              <a:off x="4401791" y="1410968"/>
              <a:ext cx="1391728" cy="3416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age&gt;55 &amp; …</a:t>
              </a:r>
              <a:endParaRPr lang="en-US" sz="1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95" name="Straight Arrow Connector 194"/>
            <p:cNvCxnSpPr>
              <a:stCxn id="193" idx="2"/>
            </p:cNvCxnSpPr>
            <p:nvPr/>
          </p:nvCxnSpPr>
          <p:spPr bwMode="auto">
            <a:xfrm flipH="1">
              <a:off x="4781350" y="1752600"/>
              <a:ext cx="316305" cy="63802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grpSp>
        <p:nvGrpSpPr>
          <p:cNvPr id="43" name="Group 42"/>
          <p:cNvGrpSpPr/>
          <p:nvPr/>
        </p:nvGrpSpPr>
        <p:grpSpPr>
          <a:xfrm>
            <a:off x="2228272" y="5257800"/>
            <a:ext cx="914400" cy="1001314"/>
            <a:chOff x="2286000" y="5643810"/>
            <a:chExt cx="914400" cy="1001314"/>
          </a:xfrm>
        </p:grpSpPr>
        <p:cxnSp>
          <p:nvCxnSpPr>
            <p:cNvPr id="32" name="Straight Connector 31"/>
            <p:cNvCxnSpPr/>
            <p:nvPr/>
          </p:nvCxnSpPr>
          <p:spPr bwMode="auto">
            <a:xfrm flipV="1">
              <a:off x="2757838" y="5643810"/>
              <a:ext cx="0" cy="37599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42" name="Flowchart: Magnetic Disk 41"/>
            <p:cNvSpPr/>
            <p:nvPr/>
          </p:nvSpPr>
          <p:spPr bwMode="auto">
            <a:xfrm>
              <a:off x="2286000" y="6032476"/>
              <a:ext cx="914400" cy="612648"/>
            </a:xfrm>
            <a:prstGeom prst="flowChartMagneticDisk">
              <a:avLst/>
            </a:prstGeom>
            <a:noFill/>
            <a:ln w="1905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2583" tIns="51293" rIns="102583" bIns="51293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288925" indent="-288925" defTabSz="966788"/>
              <a:endParaRPr lang="en-US"/>
            </a:p>
          </p:txBody>
        </p:sp>
      </p:grpSp>
      <p:grpSp>
        <p:nvGrpSpPr>
          <p:cNvPr id="186" name="Group 185"/>
          <p:cNvGrpSpPr/>
          <p:nvPr/>
        </p:nvGrpSpPr>
        <p:grpSpPr>
          <a:xfrm>
            <a:off x="4272601" y="5257800"/>
            <a:ext cx="914400" cy="1001314"/>
            <a:chOff x="2286000" y="5643810"/>
            <a:chExt cx="914400" cy="1001314"/>
          </a:xfrm>
        </p:grpSpPr>
        <p:cxnSp>
          <p:nvCxnSpPr>
            <p:cNvPr id="191" name="Straight Connector 190"/>
            <p:cNvCxnSpPr/>
            <p:nvPr/>
          </p:nvCxnSpPr>
          <p:spPr bwMode="auto">
            <a:xfrm flipV="1">
              <a:off x="2757838" y="5643810"/>
              <a:ext cx="0" cy="37599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194" name="Flowchart: Magnetic Disk 193"/>
            <p:cNvSpPr/>
            <p:nvPr/>
          </p:nvSpPr>
          <p:spPr bwMode="auto">
            <a:xfrm>
              <a:off x="2286000" y="6032476"/>
              <a:ext cx="914400" cy="612648"/>
            </a:xfrm>
            <a:prstGeom prst="flowChartMagneticDisk">
              <a:avLst/>
            </a:prstGeom>
            <a:noFill/>
            <a:ln w="1905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2583" tIns="51293" rIns="102583" bIns="51293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288925" indent="-288925" defTabSz="966788"/>
              <a:endParaRPr lang="en-US"/>
            </a:p>
          </p:txBody>
        </p:sp>
      </p:grpSp>
      <p:grpSp>
        <p:nvGrpSpPr>
          <p:cNvPr id="197" name="Group 196"/>
          <p:cNvGrpSpPr/>
          <p:nvPr/>
        </p:nvGrpSpPr>
        <p:grpSpPr>
          <a:xfrm>
            <a:off x="6216927" y="5257800"/>
            <a:ext cx="914400" cy="1001314"/>
            <a:chOff x="2286000" y="5643810"/>
            <a:chExt cx="914400" cy="1001314"/>
          </a:xfrm>
        </p:grpSpPr>
        <p:cxnSp>
          <p:nvCxnSpPr>
            <p:cNvPr id="198" name="Straight Connector 197"/>
            <p:cNvCxnSpPr/>
            <p:nvPr/>
          </p:nvCxnSpPr>
          <p:spPr bwMode="auto">
            <a:xfrm flipV="1">
              <a:off x="2757838" y="5643810"/>
              <a:ext cx="0" cy="37599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199" name="Flowchart: Magnetic Disk 198"/>
            <p:cNvSpPr/>
            <p:nvPr/>
          </p:nvSpPr>
          <p:spPr bwMode="auto">
            <a:xfrm>
              <a:off x="2286000" y="6032476"/>
              <a:ext cx="914400" cy="612648"/>
            </a:xfrm>
            <a:prstGeom prst="flowChartMagneticDisk">
              <a:avLst/>
            </a:prstGeom>
            <a:noFill/>
            <a:ln w="1905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2583" tIns="51293" rIns="102583" bIns="51293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288925" indent="-288925" defTabSz="966788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5890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finite state machines</a:t>
            </a:r>
            <a:br>
              <a:rPr lang="en-US" dirty="0" smtClean="0"/>
            </a:br>
            <a:r>
              <a:rPr lang="en-US" dirty="0" smtClean="0"/>
              <a:t>with input queues can simulate</a:t>
            </a:r>
            <a:br>
              <a:rPr lang="en-US" dirty="0" smtClean="0"/>
            </a:br>
            <a:r>
              <a:rPr lang="en-US" dirty="0" smtClean="0"/>
              <a:t>Turing machines </a:t>
            </a:r>
            <a:r>
              <a:rPr lang="en-US" sz="2000" dirty="0">
                <a:solidFill>
                  <a:schemeClr val="bg2"/>
                </a:solidFill>
              </a:rPr>
              <a:t>[Brand-Zafiropulo JACM 83</a:t>
            </a:r>
            <a:r>
              <a:rPr lang="en-US" sz="2000" dirty="0" smtClean="0">
                <a:solidFill>
                  <a:schemeClr val="bg2"/>
                </a:solidFill>
              </a:rPr>
              <a:t>]</a:t>
            </a:r>
            <a:endParaRPr lang="en-US" dirty="0" smtClean="0"/>
          </a:p>
          <a:p>
            <a:r>
              <a:rPr lang="en-US" dirty="0" smtClean="0"/>
              <a:t>Model checking BPEL services</a:t>
            </a:r>
            <a:br>
              <a:rPr lang="en-US" dirty="0" smtClean="0"/>
            </a:br>
            <a:r>
              <a:rPr lang="en-US" dirty="0" smtClean="0"/>
              <a:t>with queues and</a:t>
            </a:r>
            <a:br>
              <a:rPr lang="en-US" dirty="0" smtClean="0"/>
            </a:br>
            <a:r>
              <a:rPr lang="en-US" dirty="0" smtClean="0"/>
              <a:t>finite state variables is not solvable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Collaborating BPEL Services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2012/11/15</a:t>
            </a:r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ICSOC 2012</a:t>
            </a: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25EB-DA1F-4BFC-A014-C46DB84F6DC5}" type="slidenum">
              <a:rPr lang="en-US" smtClean="0"/>
              <a:pPr/>
              <a:t>26</a:t>
            </a:fld>
            <a:endParaRPr lang="en-US" dirty="0"/>
          </a:p>
        </p:txBody>
      </p:sp>
      <p:graphicFrame>
        <p:nvGraphicFramePr>
          <p:cNvPr id="7" name="Content Placeholder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9074034"/>
              </p:ext>
            </p:extLst>
          </p:nvPr>
        </p:nvGraphicFramePr>
        <p:xfrm>
          <a:off x="7384329" y="3047999"/>
          <a:ext cx="1538144" cy="1219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16696"/>
                <a:gridCol w="305362"/>
                <a:gridCol w="305362"/>
                <a:gridCol w="305362"/>
                <a:gridCol w="305362"/>
              </a:tblGrid>
              <a:tr h="406400">
                <a:tc>
                  <a:txBody>
                    <a:bodyPr/>
                    <a:lstStyle/>
                    <a:p>
                      <a:r>
                        <a:rPr lang="en-US" sz="2000" b="0" i="1" dirty="0" smtClean="0"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a</a:t>
                      </a:r>
                      <a:endParaRPr lang="en-US" sz="2000" b="0" i="1" dirty="0"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1" kern="1200" dirty="0" smtClean="0"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+mn-ea"/>
                          <a:cs typeface="Times New Roman" pitchFamily="18" charset="0"/>
                        </a:rPr>
                        <a:t>q</a:t>
                      </a:r>
                      <a:endParaRPr lang="en-US" sz="2000" b="0" i="1" kern="1200" dirty="0"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1" kern="1200" dirty="0" smtClean="0"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+mn-ea"/>
                          <a:cs typeface="Times New Roman" pitchFamily="18" charset="0"/>
                        </a:rPr>
                        <a:t>a</a:t>
                      </a:r>
                      <a:endParaRPr lang="en-US" sz="2000" b="0" i="1" kern="1200" dirty="0"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1" kern="1200" dirty="0" smtClean="0"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+mn-ea"/>
                          <a:cs typeface="Times New Roman" pitchFamily="18" charset="0"/>
                        </a:rPr>
                        <a:t>r</a:t>
                      </a:r>
                      <a:endParaRPr lang="en-US" sz="2000" b="0" i="1" kern="1200" dirty="0"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1" kern="1200" dirty="0" smtClean="0"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+mn-ea"/>
                          <a:cs typeface="Times New Roman" pitchFamily="18" charset="0"/>
                        </a:rPr>
                        <a:t>L</a:t>
                      </a:r>
                      <a:endParaRPr lang="en-US" sz="2000" b="0" i="1" kern="1200" dirty="0"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400">
                <a:tc>
                  <a:txBody>
                    <a:bodyPr/>
                    <a:lstStyle/>
                    <a:p>
                      <a:r>
                        <a:rPr lang="en-US" sz="2000" i="1" dirty="0" smtClean="0">
                          <a:solidFill>
                            <a:srgbClr val="C000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b</a:t>
                      </a:r>
                      <a:endParaRPr lang="en-US" sz="2000" i="1" dirty="0">
                        <a:solidFill>
                          <a:srgbClr val="C00000"/>
                        </a:solidFill>
                        <a:effectLst/>
                        <a:latin typeface="Book Antiqua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1" kern="1200" dirty="0" smtClean="0">
                          <a:solidFill>
                            <a:srgbClr val="C00000"/>
                          </a:solidFill>
                          <a:effectLst/>
                          <a:latin typeface="Book Antiqua" pitchFamily="18" charset="0"/>
                          <a:ea typeface="+mn-ea"/>
                          <a:cs typeface="Times New Roman" pitchFamily="18" charset="0"/>
                        </a:rPr>
                        <a:t>q</a:t>
                      </a:r>
                      <a:endParaRPr lang="en-US" sz="2000" b="0" i="1" kern="1200" dirty="0">
                        <a:solidFill>
                          <a:srgbClr val="C00000"/>
                        </a:solidFill>
                        <a:effectLst/>
                        <a:latin typeface="Book Antiqua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1" kern="1200" dirty="0" smtClean="0">
                          <a:solidFill>
                            <a:srgbClr val="C00000"/>
                          </a:solidFill>
                          <a:effectLst/>
                          <a:latin typeface="Book Antiqua" pitchFamily="18" charset="0"/>
                          <a:ea typeface="+mn-ea"/>
                          <a:cs typeface="Times New Roman" pitchFamily="18" charset="0"/>
                        </a:rPr>
                        <a:t>a</a:t>
                      </a:r>
                      <a:endParaRPr lang="en-US" sz="2000" b="0" i="1" kern="1200" dirty="0">
                        <a:solidFill>
                          <a:srgbClr val="C00000"/>
                        </a:solidFill>
                        <a:effectLst/>
                        <a:latin typeface="Book Antiqua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1" kern="1200" dirty="0" smtClean="0">
                          <a:solidFill>
                            <a:srgbClr val="C00000"/>
                          </a:solidFill>
                          <a:effectLst/>
                          <a:latin typeface="Book Antiqua" pitchFamily="18" charset="0"/>
                          <a:ea typeface="+mn-ea"/>
                          <a:cs typeface="Times New Roman" pitchFamily="18" charset="0"/>
                        </a:rPr>
                        <a:t>p</a:t>
                      </a:r>
                      <a:endParaRPr lang="en-US" sz="2000" b="0" i="1" kern="1200" dirty="0">
                        <a:solidFill>
                          <a:srgbClr val="C00000"/>
                        </a:solidFill>
                        <a:effectLst/>
                        <a:latin typeface="Book Antiqua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1" kern="1200" dirty="0" smtClean="0">
                          <a:solidFill>
                            <a:srgbClr val="C00000"/>
                          </a:solidFill>
                          <a:effectLst/>
                          <a:latin typeface="Book Antiqua" pitchFamily="18" charset="0"/>
                          <a:ea typeface="+mn-ea"/>
                          <a:cs typeface="Times New Roman" pitchFamily="18" charset="0"/>
                        </a:rPr>
                        <a:t>R</a:t>
                      </a:r>
                      <a:endParaRPr lang="en-US" sz="2000" b="0" i="1" kern="1200" dirty="0">
                        <a:solidFill>
                          <a:srgbClr val="C00000"/>
                        </a:solidFill>
                        <a:effectLst/>
                        <a:latin typeface="Book Antiqua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400">
                <a:tc>
                  <a:txBody>
                    <a:bodyPr/>
                    <a:lstStyle/>
                    <a:p>
                      <a:r>
                        <a:rPr lang="en-US" sz="2000" i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  <a:endParaRPr lang="en-US" sz="2000" i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b="0" i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b="0" i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b="0" i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 bwMode="auto">
          <a:xfrm>
            <a:off x="6553200" y="1066799"/>
            <a:ext cx="457200" cy="4572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583" tIns="51293" rIns="102583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88925" marR="0" indent="-288925" algn="ctr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r>
              <a:rPr kumimoji="1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7010400" y="1066799"/>
            <a:ext cx="457200" cy="4572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583" tIns="51293" rIns="102583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88925" marR="0" indent="-288925" algn="ctr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r>
              <a:rPr kumimoji="1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7467600" y="1066799"/>
            <a:ext cx="457200" cy="4572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583" tIns="51293" rIns="102583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88925" marR="0" indent="-288925" algn="ctr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r>
              <a:rPr kumimoji="1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7924800" y="1066799"/>
            <a:ext cx="457200" cy="4572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583" tIns="51293" rIns="102583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88925" marR="0" indent="-288925" algn="ctr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r>
              <a:rPr kumimoji="1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8382000" y="1066799"/>
            <a:ext cx="457200" cy="4572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583" tIns="51293" rIns="102583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88925" marR="0" indent="-288925" algn="ctr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r>
              <a:rPr kumimoji="1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6553200" y="2252178"/>
            <a:ext cx="2438400" cy="2091222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583" tIns="51293" rIns="102583" bIns="51293" numCol="1" rtlCol="0" anchor="t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r>
              <a:rPr kumimoji="1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Finite State</a:t>
            </a:r>
            <a:br>
              <a:rPr kumimoji="1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Control</a:t>
            </a:r>
            <a:endParaRPr kumimoji="1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Isosceles Triangle 13"/>
          <p:cNvSpPr/>
          <p:nvPr/>
        </p:nvSpPr>
        <p:spPr bwMode="auto">
          <a:xfrm>
            <a:off x="7543800" y="1528378"/>
            <a:ext cx="304800" cy="262759"/>
          </a:xfrm>
          <a:prstGeom prst="triangl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583" tIns="51293" rIns="102583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88925" indent="-288925" algn="ctr" defTabSz="966788"/>
            <a:endParaRPr lang="en-US" dirty="0">
              <a:latin typeface="Book Antiqua" pitchFamily="18" charset="0"/>
            </a:endParaRPr>
          </a:p>
        </p:txBody>
      </p:sp>
      <p:cxnSp>
        <p:nvCxnSpPr>
          <p:cNvPr id="15" name="Elbow Connector 14"/>
          <p:cNvCxnSpPr>
            <a:stCxn id="14" idx="3"/>
            <a:endCxn id="13" idx="0"/>
          </p:cNvCxnSpPr>
          <p:nvPr/>
        </p:nvCxnSpPr>
        <p:spPr bwMode="auto">
          <a:xfrm rot="16200000" flipH="1">
            <a:off x="7503780" y="1983557"/>
            <a:ext cx="461041" cy="76200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>
            <a:off x="8839200" y="1066799"/>
            <a:ext cx="533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>
            <a:off x="8839200" y="1528378"/>
            <a:ext cx="533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8" name="Oval 17"/>
          <p:cNvSpPr/>
          <p:nvPr/>
        </p:nvSpPr>
        <p:spPr bwMode="auto">
          <a:xfrm>
            <a:off x="6781800" y="3373987"/>
            <a:ext cx="381000" cy="38100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583" tIns="51293" rIns="102583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88925" indent="-288925" algn="ctr" defTabSz="966788"/>
            <a:r>
              <a:rPr lang="en-US" i="1" dirty="0" smtClean="0">
                <a:latin typeface="Book Antiqua" pitchFamily="18" charset="0"/>
                <a:cs typeface="Times New Roman" pitchFamily="18" charset="0"/>
              </a:rPr>
              <a:t>q</a:t>
            </a:r>
            <a:endParaRPr lang="en-US" i="1" dirty="0">
              <a:latin typeface="Book Antiqua" pitchFamily="18" charset="0"/>
              <a:cs typeface="Times New Roma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838200" y="4093958"/>
            <a:ext cx="914400" cy="91440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583" tIns="51293" rIns="102583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88925" marR="0" indent="-288925" algn="ctr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r>
              <a:rPr kumimoji="1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</a:rPr>
              <a:t>M</a:t>
            </a:r>
            <a:r>
              <a:rPr kumimoji="1" lang="en-US" sz="24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rPr>
              <a:t>1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1945410" y="4319363"/>
            <a:ext cx="2667000" cy="4572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583" tIns="51293" rIns="102583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88925" marR="0" indent="-288925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r>
              <a:rPr kumimoji="1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cs typeface="Times New Roman" pitchFamily="18" charset="0"/>
              </a:rPr>
              <a:t>a b # b # q # c a </a:t>
            </a:r>
            <a:r>
              <a:rPr kumimoji="1" lang="en-US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945410" y="3881592"/>
            <a:ext cx="1042273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queue</a:t>
            </a:r>
            <a:endParaRPr lang="en-US" dirty="0"/>
          </a:p>
        </p:txBody>
      </p:sp>
      <p:sp>
        <p:nvSpPr>
          <p:cNvPr id="35" name="Rounded Rectangle 34"/>
          <p:cNvSpPr/>
          <p:nvPr/>
        </p:nvSpPr>
        <p:spPr bwMode="auto">
          <a:xfrm>
            <a:off x="4993410" y="5943600"/>
            <a:ext cx="914400" cy="91440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583" tIns="51293" rIns="102583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88925" marR="0" indent="-288925" algn="ctr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r>
              <a:rPr kumimoji="1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</a:rPr>
              <a:t>M</a:t>
            </a:r>
            <a:r>
              <a:rPr kumimoji="1" lang="en-US" sz="24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rPr>
              <a:t>2</a:t>
            </a:r>
          </a:p>
        </p:txBody>
      </p:sp>
      <p:cxnSp>
        <p:nvCxnSpPr>
          <p:cNvPr id="36" name="Curved Connector 35"/>
          <p:cNvCxnSpPr>
            <a:stCxn id="35" idx="0"/>
            <a:endCxn id="22" idx="3"/>
          </p:cNvCxnSpPr>
          <p:nvPr/>
        </p:nvCxnSpPr>
        <p:spPr bwMode="auto">
          <a:xfrm rot="16200000" flipV="1">
            <a:off x="4333692" y="4826682"/>
            <a:ext cx="1395637" cy="838200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45" name="Rectangle 44"/>
          <p:cNvSpPr/>
          <p:nvPr/>
        </p:nvSpPr>
        <p:spPr bwMode="auto">
          <a:xfrm>
            <a:off x="2097810" y="6172200"/>
            <a:ext cx="2667000" cy="4572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583" tIns="51293" rIns="102583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88925" indent="-288925" algn="r" defTabSz="966788"/>
            <a:r>
              <a:rPr lang="en-US" dirty="0" smtClean="0">
                <a:latin typeface="Book Antiqua" pitchFamily="18" charset="0"/>
                <a:cs typeface="Times New Roman" pitchFamily="18" charset="0"/>
              </a:rPr>
              <a:t>… </a:t>
            </a:r>
            <a:r>
              <a:rPr lang="en-US" i="1" dirty="0" smtClean="0">
                <a:latin typeface="Book Antiqua" pitchFamily="18" charset="0"/>
                <a:cs typeface="Times New Roman" pitchFamily="18" charset="0"/>
              </a:rPr>
              <a:t>a # </a:t>
            </a:r>
            <a:r>
              <a:rPr kumimoji="1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cs typeface="Times New Roman" pitchFamily="18" charset="0"/>
              </a:rPr>
              <a:t>p # c # a c a</a:t>
            </a:r>
            <a:endParaRPr kumimoji="1" lang="en-US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Times New Roman" pitchFamily="18" charset="0"/>
            </a:endParaRPr>
          </a:p>
        </p:txBody>
      </p:sp>
      <p:cxnSp>
        <p:nvCxnSpPr>
          <p:cNvPr id="48" name="Straight Arrow Connector 47"/>
          <p:cNvCxnSpPr>
            <a:stCxn id="45" idx="3"/>
            <a:endCxn id="35" idx="1"/>
          </p:cNvCxnSpPr>
          <p:nvPr/>
        </p:nvCxnSpPr>
        <p:spPr bwMode="auto">
          <a:xfrm>
            <a:off x="4764810" y="6400800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9" name="Straight Arrow Connector 48"/>
          <p:cNvCxnSpPr>
            <a:stCxn id="22" idx="1"/>
            <a:endCxn id="19" idx="3"/>
          </p:cNvCxnSpPr>
          <p:nvPr/>
        </p:nvCxnSpPr>
        <p:spPr bwMode="auto">
          <a:xfrm flipH="1">
            <a:off x="1752600" y="4547963"/>
            <a:ext cx="192810" cy="319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2" name="Curved Connector 51"/>
          <p:cNvCxnSpPr>
            <a:stCxn id="19" idx="2"/>
            <a:endCxn id="45" idx="1"/>
          </p:cNvCxnSpPr>
          <p:nvPr/>
        </p:nvCxnSpPr>
        <p:spPr bwMode="auto">
          <a:xfrm rot="16200000" flipH="1">
            <a:off x="1000384" y="5303374"/>
            <a:ext cx="1392442" cy="802410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55" name="TextBox 54"/>
          <p:cNvSpPr txBox="1"/>
          <p:nvPr/>
        </p:nvSpPr>
        <p:spPr>
          <a:xfrm>
            <a:off x="3722537" y="5747468"/>
            <a:ext cx="1042273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queue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1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 bwMode="auto">
          <a:xfrm>
            <a:off x="609600" y="2249865"/>
            <a:ext cx="8458200" cy="3048000"/>
          </a:xfrm>
          <a:prstGeom prst="rect">
            <a:avLst/>
          </a:prstGeom>
          <a:solidFill>
            <a:srgbClr val="FFFFCC"/>
          </a:solidFill>
          <a:ln w="190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583" tIns="51293" rIns="102583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88925" marR="0" indent="-288925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Programming is an Art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2012/11/15</a:t>
            </a:r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ICSOC 2012</a:t>
            </a: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25EB-DA1F-4BFC-A014-C46DB84F6DC5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 bwMode="auto">
          <a:xfrm>
            <a:off x="1257300" y="3855075"/>
            <a:ext cx="1066800" cy="6096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r>
              <a:rPr kumimoji="1" lang="en-US" sz="1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Tax</a:t>
            </a:r>
            <a:r>
              <a:rPr kumimoji="1" lang="en-US" sz="1400" b="0" i="0" u="none" strike="noStrike" cap="none" normalizeH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Calculation</a:t>
            </a: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838200" y="2768732"/>
            <a:ext cx="1295400" cy="6096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Reassessment</a:t>
            </a: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7216611" y="2772171"/>
            <a:ext cx="1111250" cy="6096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Title Change</a:t>
            </a: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5722234" y="2514600"/>
            <a:ext cx="1111250" cy="6096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Inheritance</a:t>
            </a: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5029200" y="3665159"/>
            <a:ext cx="1111250" cy="6096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Sales-transaction</a:t>
            </a: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3055463" y="3871667"/>
            <a:ext cx="1066800" cy="6096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r>
              <a:rPr kumimoji="1" lang="en-US" sz="1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Determine tax base</a:t>
            </a:r>
          </a:p>
        </p:txBody>
      </p:sp>
      <p:sp>
        <p:nvSpPr>
          <p:cNvPr id="18" name="Rounded Rectangle 17"/>
          <p:cNvSpPr/>
          <p:nvPr/>
        </p:nvSpPr>
        <p:spPr bwMode="auto">
          <a:xfrm>
            <a:off x="6980548" y="4024067"/>
            <a:ext cx="472126" cy="3048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8008299" y="4597532"/>
            <a:ext cx="472126" cy="3048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6629400" y="3512759"/>
            <a:ext cx="472126" cy="3048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>
            <a:off x="2453162" y="3636581"/>
            <a:ext cx="472126" cy="3048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1485900" y="4604995"/>
            <a:ext cx="472126" cy="3048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2217099" y="4693764"/>
            <a:ext cx="472126" cy="3048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 bwMode="auto">
          <a:xfrm>
            <a:off x="4122263" y="4677660"/>
            <a:ext cx="472126" cy="3048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ounded Rectangle 26"/>
          <p:cNvSpPr/>
          <p:nvPr/>
        </p:nvSpPr>
        <p:spPr bwMode="auto">
          <a:xfrm>
            <a:off x="4064720" y="1799542"/>
            <a:ext cx="1059337" cy="685800"/>
          </a:xfrm>
          <a:prstGeom prst="roundRect">
            <a:avLst/>
          </a:prstGeom>
          <a:solidFill>
            <a:srgbClr val="92D050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583" tIns="51293" rIns="102583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88925" marR="0" indent="-288925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r>
              <a:rPr kumimoji="1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Certificate</a:t>
            </a:r>
          </a:p>
        </p:txBody>
      </p:sp>
      <p:cxnSp>
        <p:nvCxnSpPr>
          <p:cNvPr id="29" name="Straight Connector 28"/>
          <p:cNvCxnSpPr/>
          <p:nvPr/>
        </p:nvCxnSpPr>
        <p:spPr bwMode="auto">
          <a:xfrm>
            <a:off x="5124057" y="2362200"/>
            <a:ext cx="590943" cy="15741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1" name="Straight Connector 30"/>
          <p:cNvCxnSpPr/>
          <p:nvPr/>
        </p:nvCxnSpPr>
        <p:spPr bwMode="auto">
          <a:xfrm>
            <a:off x="5131291" y="2023280"/>
            <a:ext cx="2877008" cy="7103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3" name="Straight Connector 32"/>
          <p:cNvCxnSpPr/>
          <p:nvPr/>
        </p:nvCxnSpPr>
        <p:spPr bwMode="auto">
          <a:xfrm flipH="1">
            <a:off x="3716976" y="2523835"/>
            <a:ext cx="555625" cy="5241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/>
          <p:nvPr/>
        </p:nvCxnSpPr>
        <p:spPr bwMode="auto">
          <a:xfrm flipV="1">
            <a:off x="2005619" y="2214810"/>
            <a:ext cx="2059101" cy="159455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1" name="Straight Connector 40"/>
          <p:cNvCxnSpPr/>
          <p:nvPr/>
        </p:nvCxnSpPr>
        <p:spPr bwMode="auto">
          <a:xfrm flipV="1">
            <a:off x="4122263" y="2514600"/>
            <a:ext cx="716437" cy="15094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5" name="Straight Connector 44"/>
          <p:cNvCxnSpPr/>
          <p:nvPr/>
        </p:nvCxnSpPr>
        <p:spPr bwMode="auto">
          <a:xfrm flipV="1">
            <a:off x="5131291" y="838200"/>
            <a:ext cx="3784109" cy="1066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7" name="Straight Connector 46"/>
          <p:cNvCxnSpPr/>
          <p:nvPr/>
        </p:nvCxnSpPr>
        <p:spPr bwMode="auto">
          <a:xfrm>
            <a:off x="304800" y="1447800"/>
            <a:ext cx="3759920" cy="56182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48" name="TextBox 47"/>
          <p:cNvSpPr txBox="1"/>
          <p:nvPr/>
        </p:nvSpPr>
        <p:spPr>
          <a:xfrm>
            <a:off x="3886200" y="1447800"/>
            <a:ext cx="1539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</a:rPr>
              <a:t>n</a:t>
            </a:r>
            <a:r>
              <a:rPr lang="en-US" sz="2000" dirty="0" smtClean="0">
                <a:solidFill>
                  <a:schemeClr val="bg2"/>
                </a:solidFill>
              </a:rPr>
              <a:t>ew service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951488" y="1178624"/>
            <a:ext cx="2650084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900CC"/>
                </a:solidFill>
              </a:rPr>
              <a:t>How to compose?</a:t>
            </a:r>
          </a:p>
          <a:p>
            <a:r>
              <a:rPr lang="en-US" dirty="0" smtClean="0">
                <a:solidFill>
                  <a:srgbClr val="9900CC"/>
                </a:solidFill>
              </a:rPr>
              <a:t>Is it “correct”?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3200400" y="2930655"/>
            <a:ext cx="1039607" cy="152400"/>
            <a:chOff x="4262643" y="6172200"/>
            <a:chExt cx="1039607" cy="152400"/>
          </a:xfrm>
        </p:grpSpPr>
        <p:sp>
          <p:nvSpPr>
            <p:cNvPr id="52" name="Rectangle 51"/>
            <p:cNvSpPr/>
            <p:nvPr/>
          </p:nvSpPr>
          <p:spPr bwMode="auto">
            <a:xfrm>
              <a:off x="4262643" y="6176818"/>
              <a:ext cx="690357" cy="147782"/>
            </a:xfrm>
            <a:prstGeom prst="rect">
              <a:avLst/>
            </a:prstGeom>
            <a:solidFill>
              <a:schemeClr val="bg2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45720" tIns="51293" rIns="45720" bIns="5129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66788"/>
              <a:endParaRPr lang="en-US" sz="1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4838700" y="6172200"/>
              <a:ext cx="463550" cy="152400"/>
            </a:xfrm>
            <a:prstGeom prst="rect">
              <a:avLst/>
            </a:prstGeom>
            <a:solidFill>
              <a:srgbClr val="FFFFCC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45720" tIns="51293" rIns="45720" bIns="5129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66788"/>
              <a:endParaRPr lang="en-US" sz="1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4267200" y="6172200"/>
              <a:ext cx="1029649" cy="152400"/>
            </a:xfrm>
            <a:prstGeom prst="rect">
              <a:avLst/>
            </a:prstGeom>
            <a:noFill/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45720" tIns="51293" rIns="45720" bIns="5129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66788"/>
              <a:endParaRPr lang="en-US" sz="1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Rounded Rectangle 8"/>
          <p:cNvSpPr/>
          <p:nvPr/>
        </p:nvSpPr>
        <p:spPr bwMode="auto">
          <a:xfrm>
            <a:off x="3161351" y="3038765"/>
            <a:ext cx="1111250" cy="6096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Appraisal</a:t>
            </a: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8008299" y="4902332"/>
            <a:ext cx="1008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ADB8FF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services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0" y="914400"/>
            <a:ext cx="3308919" cy="149579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900CC"/>
                </a:solidFill>
              </a:rPr>
              <a:t>How to query?</a:t>
            </a:r>
          </a:p>
          <a:p>
            <a:r>
              <a:rPr lang="en-US" i="1" dirty="0" smtClean="0">
                <a:solidFill>
                  <a:schemeClr val="bg2"/>
                </a:solidFill>
                <a:latin typeface="Book Antiqua" pitchFamily="18" charset="0"/>
                <a:cs typeface="Times New Roman" pitchFamily="18" charset="0"/>
              </a:rPr>
              <a:t>Warn if #applications</a:t>
            </a:r>
            <a:br>
              <a:rPr lang="en-US" i="1" dirty="0" smtClean="0">
                <a:solidFill>
                  <a:schemeClr val="bg2"/>
                </a:solidFill>
                <a:latin typeface="Book Antiqua" pitchFamily="18" charset="0"/>
                <a:cs typeface="Times New Roman" pitchFamily="18" charset="0"/>
              </a:rPr>
            </a:br>
            <a:r>
              <a:rPr lang="en-US" i="1" dirty="0" smtClean="0">
                <a:solidFill>
                  <a:schemeClr val="bg2"/>
                </a:solidFill>
                <a:latin typeface="Book Antiqua" pitchFamily="18" charset="0"/>
                <a:cs typeface="Times New Roman" pitchFamily="18" charset="0"/>
              </a:rPr>
              <a:t>for title change involving</a:t>
            </a:r>
            <a:br>
              <a:rPr lang="en-US" i="1" dirty="0" smtClean="0">
                <a:solidFill>
                  <a:schemeClr val="bg2"/>
                </a:solidFill>
                <a:latin typeface="Book Antiqua" pitchFamily="18" charset="0"/>
                <a:cs typeface="Times New Roman" pitchFamily="18" charset="0"/>
              </a:rPr>
            </a:br>
            <a:r>
              <a:rPr lang="en-US" i="1" dirty="0" smtClean="0">
                <a:solidFill>
                  <a:schemeClr val="bg2"/>
                </a:solidFill>
                <a:latin typeface="Book Antiqua" pitchFamily="18" charset="0"/>
                <a:cs typeface="Times New Roman" pitchFamily="18" charset="0"/>
              </a:rPr>
              <a:t>tax reassessment reach 5</a:t>
            </a:r>
          </a:p>
        </p:txBody>
      </p:sp>
      <p:sp>
        <p:nvSpPr>
          <p:cNvPr id="64" name="Rounded Rectangle 63"/>
          <p:cNvSpPr/>
          <p:nvPr/>
        </p:nvSpPr>
        <p:spPr bwMode="auto">
          <a:xfrm>
            <a:off x="5257800" y="4051466"/>
            <a:ext cx="1111250" cy="6096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bg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r>
              <a:rPr lang="en-US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Sales-transaction</a:t>
            </a: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4741933" y="4616251"/>
            <a:ext cx="2400300" cy="4276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i="1" dirty="0" smtClean="0">
                <a:solidFill>
                  <a:schemeClr val="bg2"/>
                </a:solidFill>
                <a:latin typeface="Book Antiqua" pitchFamily="18" charset="0"/>
                <a:cs typeface="Times New Roman" pitchFamily="18" charset="0"/>
              </a:rPr>
              <a:t>Add new edu tax </a:t>
            </a:r>
            <a:endParaRPr lang="en-US" i="1" dirty="0">
              <a:solidFill>
                <a:schemeClr val="bg2"/>
              </a:solidFill>
              <a:latin typeface="Book Antiqua" pitchFamily="18" charset="0"/>
              <a:cs typeface="Times New Roman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301820" y="5334000"/>
            <a:ext cx="2239716" cy="7571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900CC"/>
                </a:solidFill>
              </a:rPr>
              <a:t>How to change</a:t>
            </a:r>
            <a:br>
              <a:rPr lang="en-US" dirty="0" smtClean="0">
                <a:solidFill>
                  <a:srgbClr val="9900CC"/>
                </a:solidFill>
              </a:rPr>
            </a:br>
            <a:r>
              <a:rPr lang="en-US" dirty="0" smtClean="0">
                <a:solidFill>
                  <a:srgbClr val="9900CC"/>
                </a:solidFill>
              </a:rPr>
              <a:t>&amp; evole?</a:t>
            </a:r>
          </a:p>
        </p:txBody>
      </p:sp>
      <p:grpSp>
        <p:nvGrpSpPr>
          <p:cNvPr id="190" name="Group 189"/>
          <p:cNvGrpSpPr/>
          <p:nvPr/>
        </p:nvGrpSpPr>
        <p:grpSpPr>
          <a:xfrm>
            <a:off x="1066800" y="2788405"/>
            <a:ext cx="7924800" cy="2854454"/>
            <a:chOff x="1066800" y="3165346"/>
            <a:chExt cx="7924800" cy="2854454"/>
          </a:xfrm>
        </p:grpSpPr>
        <p:grpSp>
          <p:nvGrpSpPr>
            <p:cNvPr id="187" name="Group 186"/>
            <p:cNvGrpSpPr/>
            <p:nvPr/>
          </p:nvGrpSpPr>
          <p:grpSpPr>
            <a:xfrm>
              <a:off x="1066800" y="3165346"/>
              <a:ext cx="7674403" cy="2831104"/>
              <a:chOff x="1335674" y="5128204"/>
              <a:chExt cx="1926000" cy="375990"/>
            </a:xfrm>
          </p:grpSpPr>
          <p:cxnSp>
            <p:nvCxnSpPr>
              <p:cNvPr id="144" name="Straight Connector 143"/>
              <p:cNvCxnSpPr/>
              <p:nvPr/>
            </p:nvCxnSpPr>
            <p:spPr bwMode="auto">
              <a:xfrm flipH="1" flipV="1">
                <a:off x="2347274" y="5128204"/>
                <a:ext cx="395638" cy="37599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5" name="Straight Connector 144"/>
              <p:cNvCxnSpPr/>
              <p:nvPr/>
            </p:nvCxnSpPr>
            <p:spPr bwMode="auto">
              <a:xfrm flipH="1" flipV="1">
                <a:off x="2499674" y="5128204"/>
                <a:ext cx="243238" cy="37599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6" name="Straight Connector 145"/>
              <p:cNvCxnSpPr/>
              <p:nvPr/>
            </p:nvCxnSpPr>
            <p:spPr bwMode="auto">
              <a:xfrm flipH="1" flipV="1">
                <a:off x="2652074" y="5128204"/>
                <a:ext cx="90838" cy="37599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7" name="Straight Connector 146"/>
              <p:cNvCxnSpPr/>
              <p:nvPr/>
            </p:nvCxnSpPr>
            <p:spPr bwMode="auto">
              <a:xfrm flipV="1">
                <a:off x="2742912" y="5128204"/>
                <a:ext cx="61562" cy="37599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8" name="Straight Connector 147"/>
              <p:cNvCxnSpPr/>
              <p:nvPr/>
            </p:nvCxnSpPr>
            <p:spPr bwMode="auto">
              <a:xfrm flipV="1">
                <a:off x="2742912" y="5128204"/>
                <a:ext cx="213962" cy="37599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9" name="Straight Connector 148"/>
              <p:cNvCxnSpPr/>
              <p:nvPr/>
            </p:nvCxnSpPr>
            <p:spPr bwMode="auto">
              <a:xfrm flipV="1">
                <a:off x="2742912" y="5128204"/>
                <a:ext cx="366362" cy="37599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0" name="Straight Connector 149"/>
              <p:cNvCxnSpPr/>
              <p:nvPr/>
            </p:nvCxnSpPr>
            <p:spPr bwMode="auto">
              <a:xfrm flipV="1">
                <a:off x="2742912" y="5128204"/>
                <a:ext cx="518762" cy="37599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5" name="Straight Connector 164"/>
              <p:cNvCxnSpPr/>
              <p:nvPr/>
            </p:nvCxnSpPr>
            <p:spPr bwMode="auto">
              <a:xfrm flipH="1" flipV="1">
                <a:off x="1335674" y="5128204"/>
                <a:ext cx="1407238" cy="37599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6" name="Straight Connector 165"/>
              <p:cNvCxnSpPr/>
              <p:nvPr/>
            </p:nvCxnSpPr>
            <p:spPr bwMode="auto">
              <a:xfrm flipH="1" flipV="1">
                <a:off x="1488074" y="5128204"/>
                <a:ext cx="1254838" cy="37599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7" name="Straight Connector 166"/>
              <p:cNvCxnSpPr/>
              <p:nvPr/>
            </p:nvCxnSpPr>
            <p:spPr bwMode="auto">
              <a:xfrm flipH="1" flipV="1">
                <a:off x="1640474" y="5128204"/>
                <a:ext cx="1102438" cy="37599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8" name="Straight Connector 167"/>
              <p:cNvCxnSpPr/>
              <p:nvPr/>
            </p:nvCxnSpPr>
            <p:spPr bwMode="auto">
              <a:xfrm flipH="1" flipV="1">
                <a:off x="1792874" y="5128204"/>
                <a:ext cx="950038" cy="37599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9" name="Straight Connector 168"/>
              <p:cNvCxnSpPr/>
              <p:nvPr/>
            </p:nvCxnSpPr>
            <p:spPr bwMode="auto">
              <a:xfrm flipH="1" flipV="1">
                <a:off x="1945274" y="5128204"/>
                <a:ext cx="797638" cy="37599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0" name="Straight Connector 169"/>
              <p:cNvCxnSpPr/>
              <p:nvPr/>
            </p:nvCxnSpPr>
            <p:spPr bwMode="auto">
              <a:xfrm flipH="1" flipV="1">
                <a:off x="2097674" y="5128204"/>
                <a:ext cx="645238" cy="37599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1" name="Straight Connector 170"/>
              <p:cNvCxnSpPr/>
              <p:nvPr/>
            </p:nvCxnSpPr>
            <p:spPr bwMode="auto">
              <a:xfrm flipH="1" flipV="1">
                <a:off x="2250074" y="5128204"/>
                <a:ext cx="492838" cy="37599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88" name="Group 187"/>
            <p:cNvGrpSpPr/>
            <p:nvPr/>
          </p:nvGrpSpPr>
          <p:grpSpPr>
            <a:xfrm>
              <a:off x="1170036" y="3276600"/>
              <a:ext cx="7516764" cy="2743200"/>
              <a:chOff x="3795074" y="5128204"/>
              <a:chExt cx="1918295" cy="375990"/>
            </a:xfrm>
          </p:grpSpPr>
          <p:cxnSp>
            <p:nvCxnSpPr>
              <p:cNvPr id="151" name="Straight Connector 150"/>
              <p:cNvCxnSpPr/>
              <p:nvPr/>
            </p:nvCxnSpPr>
            <p:spPr bwMode="auto">
              <a:xfrm flipH="1" flipV="1">
                <a:off x="3795074" y="5128204"/>
                <a:ext cx="913079" cy="37599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2" name="Straight Connector 151"/>
              <p:cNvCxnSpPr/>
              <p:nvPr/>
            </p:nvCxnSpPr>
            <p:spPr bwMode="auto">
              <a:xfrm flipH="1" flipV="1">
                <a:off x="3947474" y="5128204"/>
                <a:ext cx="760679" cy="37599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3" name="Straight Connector 152"/>
              <p:cNvCxnSpPr/>
              <p:nvPr/>
            </p:nvCxnSpPr>
            <p:spPr bwMode="auto">
              <a:xfrm flipH="1" flipV="1">
                <a:off x="4099874" y="5128204"/>
                <a:ext cx="608279" cy="37599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4" name="Straight Connector 153"/>
              <p:cNvCxnSpPr/>
              <p:nvPr/>
            </p:nvCxnSpPr>
            <p:spPr bwMode="auto">
              <a:xfrm flipH="1" flipV="1">
                <a:off x="4252274" y="5128204"/>
                <a:ext cx="455879" cy="37599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5" name="Straight Connector 154"/>
              <p:cNvCxnSpPr/>
              <p:nvPr/>
            </p:nvCxnSpPr>
            <p:spPr bwMode="auto">
              <a:xfrm flipH="1" flipV="1">
                <a:off x="4404674" y="5128204"/>
                <a:ext cx="303479" cy="37599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6" name="Straight Connector 155"/>
              <p:cNvCxnSpPr/>
              <p:nvPr/>
            </p:nvCxnSpPr>
            <p:spPr bwMode="auto">
              <a:xfrm flipH="1" flipV="1">
                <a:off x="4557074" y="5128204"/>
                <a:ext cx="151079" cy="37599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7" name="Straight Connector 156"/>
              <p:cNvCxnSpPr/>
              <p:nvPr/>
            </p:nvCxnSpPr>
            <p:spPr bwMode="auto">
              <a:xfrm flipV="1">
                <a:off x="4708153" y="5128204"/>
                <a:ext cx="1321" cy="37599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2" name="Straight Connector 171"/>
              <p:cNvCxnSpPr/>
              <p:nvPr/>
            </p:nvCxnSpPr>
            <p:spPr bwMode="auto">
              <a:xfrm flipV="1">
                <a:off x="4708153" y="5128204"/>
                <a:ext cx="90816" cy="37599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3" name="Straight Connector 172"/>
              <p:cNvCxnSpPr/>
              <p:nvPr/>
            </p:nvCxnSpPr>
            <p:spPr bwMode="auto">
              <a:xfrm flipV="1">
                <a:off x="4708153" y="5128204"/>
                <a:ext cx="243216" cy="37599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4" name="Straight Connector 173"/>
              <p:cNvCxnSpPr/>
              <p:nvPr/>
            </p:nvCxnSpPr>
            <p:spPr bwMode="auto">
              <a:xfrm flipV="1">
                <a:off x="4708153" y="5128204"/>
                <a:ext cx="395616" cy="37599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5" name="Straight Connector 174"/>
              <p:cNvCxnSpPr/>
              <p:nvPr/>
            </p:nvCxnSpPr>
            <p:spPr bwMode="auto">
              <a:xfrm flipV="1">
                <a:off x="4708153" y="5128204"/>
                <a:ext cx="548016" cy="37599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6" name="Straight Connector 175"/>
              <p:cNvCxnSpPr/>
              <p:nvPr/>
            </p:nvCxnSpPr>
            <p:spPr bwMode="auto">
              <a:xfrm flipV="1">
                <a:off x="4708153" y="5128204"/>
                <a:ext cx="700416" cy="37599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7" name="Straight Connector 176"/>
              <p:cNvCxnSpPr/>
              <p:nvPr/>
            </p:nvCxnSpPr>
            <p:spPr bwMode="auto">
              <a:xfrm flipV="1">
                <a:off x="4708153" y="5128204"/>
                <a:ext cx="852816" cy="37599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8" name="Straight Connector 177"/>
              <p:cNvCxnSpPr/>
              <p:nvPr/>
            </p:nvCxnSpPr>
            <p:spPr bwMode="auto">
              <a:xfrm flipV="1">
                <a:off x="4708153" y="5128204"/>
                <a:ext cx="1005216" cy="37599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89" name="Group 188"/>
            <p:cNvGrpSpPr/>
            <p:nvPr/>
          </p:nvGrpSpPr>
          <p:grpSpPr>
            <a:xfrm>
              <a:off x="1143000" y="3493697"/>
              <a:ext cx="7848600" cy="2510230"/>
              <a:chOff x="6233762" y="5128204"/>
              <a:chExt cx="1973275" cy="375990"/>
            </a:xfrm>
          </p:grpSpPr>
          <p:cxnSp>
            <p:nvCxnSpPr>
              <p:cNvPr id="158" name="Straight Connector 157"/>
              <p:cNvCxnSpPr/>
              <p:nvPr/>
            </p:nvCxnSpPr>
            <p:spPr bwMode="auto">
              <a:xfrm flipH="1" flipV="1">
                <a:off x="6233762" y="5128204"/>
                <a:ext cx="395638" cy="37599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9" name="Straight Connector 158"/>
              <p:cNvCxnSpPr/>
              <p:nvPr/>
            </p:nvCxnSpPr>
            <p:spPr bwMode="auto">
              <a:xfrm flipH="1" flipV="1">
                <a:off x="6386162" y="5128204"/>
                <a:ext cx="243238" cy="37599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0" name="Straight Connector 159"/>
              <p:cNvCxnSpPr/>
              <p:nvPr/>
            </p:nvCxnSpPr>
            <p:spPr bwMode="auto">
              <a:xfrm flipH="1" flipV="1">
                <a:off x="6538562" y="5128204"/>
                <a:ext cx="90838" cy="37599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1" name="Straight Connector 160"/>
              <p:cNvCxnSpPr/>
              <p:nvPr/>
            </p:nvCxnSpPr>
            <p:spPr bwMode="auto">
              <a:xfrm flipV="1">
                <a:off x="6629400" y="5128204"/>
                <a:ext cx="61562" cy="37599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2" name="Straight Connector 161"/>
              <p:cNvCxnSpPr/>
              <p:nvPr/>
            </p:nvCxnSpPr>
            <p:spPr bwMode="auto">
              <a:xfrm flipV="1">
                <a:off x="6629400" y="5128204"/>
                <a:ext cx="213962" cy="37599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3" name="Straight Connector 162"/>
              <p:cNvCxnSpPr/>
              <p:nvPr/>
            </p:nvCxnSpPr>
            <p:spPr bwMode="auto">
              <a:xfrm flipV="1">
                <a:off x="6629400" y="5128204"/>
                <a:ext cx="366362" cy="37599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4" name="Straight Connector 163"/>
              <p:cNvCxnSpPr/>
              <p:nvPr/>
            </p:nvCxnSpPr>
            <p:spPr bwMode="auto">
              <a:xfrm flipV="1">
                <a:off x="6629400" y="5128204"/>
                <a:ext cx="518762" cy="37599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9" name="Straight Connector 178"/>
              <p:cNvCxnSpPr/>
              <p:nvPr/>
            </p:nvCxnSpPr>
            <p:spPr bwMode="auto">
              <a:xfrm flipV="1">
                <a:off x="6629400" y="5128204"/>
                <a:ext cx="663237" cy="37599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0" name="Straight Connector 179"/>
              <p:cNvCxnSpPr/>
              <p:nvPr/>
            </p:nvCxnSpPr>
            <p:spPr bwMode="auto">
              <a:xfrm flipV="1">
                <a:off x="6629400" y="5128204"/>
                <a:ext cx="815637" cy="37599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1" name="Straight Connector 180"/>
              <p:cNvCxnSpPr/>
              <p:nvPr/>
            </p:nvCxnSpPr>
            <p:spPr bwMode="auto">
              <a:xfrm flipV="1">
                <a:off x="6629400" y="5128204"/>
                <a:ext cx="968037" cy="37599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2" name="Straight Connector 181"/>
              <p:cNvCxnSpPr/>
              <p:nvPr/>
            </p:nvCxnSpPr>
            <p:spPr bwMode="auto">
              <a:xfrm flipV="1">
                <a:off x="6629400" y="5128204"/>
                <a:ext cx="1120437" cy="37599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3" name="Straight Connector 182"/>
              <p:cNvCxnSpPr/>
              <p:nvPr/>
            </p:nvCxnSpPr>
            <p:spPr bwMode="auto">
              <a:xfrm flipV="1">
                <a:off x="6629400" y="5128204"/>
                <a:ext cx="1272837" cy="37599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4" name="Straight Connector 183"/>
              <p:cNvCxnSpPr/>
              <p:nvPr/>
            </p:nvCxnSpPr>
            <p:spPr bwMode="auto">
              <a:xfrm flipV="1">
                <a:off x="6629400" y="5128204"/>
                <a:ext cx="1425237" cy="37599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5" name="Straight Connector 184"/>
              <p:cNvCxnSpPr/>
              <p:nvPr/>
            </p:nvCxnSpPr>
            <p:spPr bwMode="auto">
              <a:xfrm flipV="1">
                <a:off x="6629400" y="5128204"/>
                <a:ext cx="1577637" cy="37599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92" name="TextBox 191"/>
          <p:cNvSpPr txBox="1"/>
          <p:nvPr/>
        </p:nvSpPr>
        <p:spPr>
          <a:xfrm>
            <a:off x="92945" y="5334000"/>
            <a:ext cx="2016899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900CC"/>
                </a:solidFill>
              </a:rPr>
              <a:t>How to do</a:t>
            </a:r>
            <a:br>
              <a:rPr lang="en-US" dirty="0" smtClean="0">
                <a:solidFill>
                  <a:srgbClr val="9900CC"/>
                </a:solidFill>
              </a:rPr>
            </a:br>
            <a:r>
              <a:rPr lang="en-US" dirty="0" smtClean="0">
                <a:solidFill>
                  <a:srgbClr val="9900CC"/>
                </a:solidFill>
              </a:rPr>
              <a:t>transactions?</a:t>
            </a:r>
          </a:p>
        </p:txBody>
      </p:sp>
      <p:grpSp>
        <p:nvGrpSpPr>
          <p:cNvPr id="196" name="Group 195"/>
          <p:cNvGrpSpPr/>
          <p:nvPr/>
        </p:nvGrpSpPr>
        <p:grpSpPr>
          <a:xfrm>
            <a:off x="4401791" y="1029968"/>
            <a:ext cx="1391728" cy="979653"/>
            <a:chOff x="4401791" y="1410968"/>
            <a:chExt cx="1391728" cy="979653"/>
          </a:xfrm>
        </p:grpSpPr>
        <p:sp>
          <p:nvSpPr>
            <p:cNvPr id="193" name="TextBox 192"/>
            <p:cNvSpPr txBox="1"/>
            <p:nvPr/>
          </p:nvSpPr>
          <p:spPr>
            <a:xfrm>
              <a:off x="4401791" y="1410968"/>
              <a:ext cx="1391728" cy="3416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age&gt;55 &amp; …</a:t>
              </a:r>
              <a:endParaRPr lang="en-US" sz="1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95" name="Straight Arrow Connector 194"/>
            <p:cNvCxnSpPr>
              <a:stCxn id="193" idx="2"/>
            </p:cNvCxnSpPr>
            <p:nvPr/>
          </p:nvCxnSpPr>
          <p:spPr bwMode="auto">
            <a:xfrm flipH="1">
              <a:off x="4781350" y="1752600"/>
              <a:ext cx="316305" cy="63802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grpSp>
        <p:nvGrpSpPr>
          <p:cNvPr id="43" name="Group 42"/>
          <p:cNvGrpSpPr/>
          <p:nvPr/>
        </p:nvGrpSpPr>
        <p:grpSpPr>
          <a:xfrm>
            <a:off x="2228272" y="5257800"/>
            <a:ext cx="914400" cy="1001314"/>
            <a:chOff x="2286000" y="5643810"/>
            <a:chExt cx="914400" cy="1001314"/>
          </a:xfrm>
        </p:grpSpPr>
        <p:cxnSp>
          <p:nvCxnSpPr>
            <p:cNvPr id="32" name="Straight Connector 31"/>
            <p:cNvCxnSpPr/>
            <p:nvPr/>
          </p:nvCxnSpPr>
          <p:spPr bwMode="auto">
            <a:xfrm flipV="1">
              <a:off x="2757838" y="5643810"/>
              <a:ext cx="0" cy="37599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42" name="Flowchart: Magnetic Disk 41"/>
            <p:cNvSpPr/>
            <p:nvPr/>
          </p:nvSpPr>
          <p:spPr bwMode="auto">
            <a:xfrm>
              <a:off x="2286000" y="6032476"/>
              <a:ext cx="914400" cy="612648"/>
            </a:xfrm>
            <a:prstGeom prst="flowChartMagneticDisk">
              <a:avLst/>
            </a:prstGeom>
            <a:noFill/>
            <a:ln w="1905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2583" tIns="51293" rIns="102583" bIns="51293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288925" indent="-288925" defTabSz="966788"/>
              <a:endParaRPr lang="en-US"/>
            </a:p>
          </p:txBody>
        </p:sp>
      </p:grpSp>
      <p:grpSp>
        <p:nvGrpSpPr>
          <p:cNvPr id="186" name="Group 185"/>
          <p:cNvGrpSpPr/>
          <p:nvPr/>
        </p:nvGrpSpPr>
        <p:grpSpPr>
          <a:xfrm>
            <a:off x="4272601" y="5257800"/>
            <a:ext cx="914400" cy="1001314"/>
            <a:chOff x="2286000" y="5643810"/>
            <a:chExt cx="914400" cy="1001314"/>
          </a:xfrm>
        </p:grpSpPr>
        <p:cxnSp>
          <p:nvCxnSpPr>
            <p:cNvPr id="191" name="Straight Connector 190"/>
            <p:cNvCxnSpPr/>
            <p:nvPr/>
          </p:nvCxnSpPr>
          <p:spPr bwMode="auto">
            <a:xfrm flipV="1">
              <a:off x="2757838" y="5643810"/>
              <a:ext cx="0" cy="37599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194" name="Flowchart: Magnetic Disk 193"/>
            <p:cNvSpPr/>
            <p:nvPr/>
          </p:nvSpPr>
          <p:spPr bwMode="auto">
            <a:xfrm>
              <a:off x="2286000" y="6032476"/>
              <a:ext cx="914400" cy="612648"/>
            </a:xfrm>
            <a:prstGeom prst="flowChartMagneticDisk">
              <a:avLst/>
            </a:prstGeom>
            <a:noFill/>
            <a:ln w="1905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2583" tIns="51293" rIns="102583" bIns="51293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288925" indent="-288925" defTabSz="966788"/>
              <a:endParaRPr lang="en-US"/>
            </a:p>
          </p:txBody>
        </p:sp>
      </p:grpSp>
      <p:grpSp>
        <p:nvGrpSpPr>
          <p:cNvPr id="197" name="Group 196"/>
          <p:cNvGrpSpPr/>
          <p:nvPr/>
        </p:nvGrpSpPr>
        <p:grpSpPr>
          <a:xfrm>
            <a:off x="6216927" y="5257800"/>
            <a:ext cx="914400" cy="1001314"/>
            <a:chOff x="2286000" y="5643810"/>
            <a:chExt cx="914400" cy="1001314"/>
          </a:xfrm>
        </p:grpSpPr>
        <p:cxnSp>
          <p:nvCxnSpPr>
            <p:cNvPr id="198" name="Straight Connector 197"/>
            <p:cNvCxnSpPr/>
            <p:nvPr/>
          </p:nvCxnSpPr>
          <p:spPr bwMode="auto">
            <a:xfrm flipV="1">
              <a:off x="2757838" y="5643810"/>
              <a:ext cx="0" cy="37599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199" name="Flowchart: Magnetic Disk 198"/>
            <p:cNvSpPr/>
            <p:nvPr/>
          </p:nvSpPr>
          <p:spPr bwMode="auto">
            <a:xfrm>
              <a:off x="2286000" y="6032476"/>
              <a:ext cx="914400" cy="612648"/>
            </a:xfrm>
            <a:prstGeom prst="flowChartMagneticDisk">
              <a:avLst/>
            </a:prstGeom>
            <a:noFill/>
            <a:ln w="1905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2583" tIns="51293" rIns="102583" bIns="51293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288925" indent="-288925" defTabSz="966788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51550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and services are </a:t>
            </a:r>
            <a:r>
              <a:rPr lang="en-US" dirty="0" smtClean="0">
                <a:solidFill>
                  <a:schemeClr val="accent1"/>
                </a:solidFill>
              </a:rPr>
              <a:t>separately</a:t>
            </a:r>
            <a:r>
              <a:rPr lang="en-US" dirty="0" smtClean="0"/>
              <a:t> modeled, designed, managed</a:t>
            </a:r>
          </a:p>
          <a:p>
            <a:r>
              <a:rPr lang="en-US" dirty="0" smtClean="0"/>
              <a:t>The separation adds difficulties in design, execution, maintenance, changes</a:t>
            </a:r>
          </a:p>
          <a:p>
            <a:r>
              <a:rPr lang="en-US" dirty="0" smtClean="0"/>
              <a:t>In addition, many issues can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’</a:t>
            </a:r>
            <a:r>
              <a:rPr lang="en-US" dirty="0" smtClean="0"/>
              <a:t>t be addressed</a:t>
            </a:r>
          </a:p>
          <a:p>
            <a:pPr lvl="1"/>
            <a:r>
              <a:rPr lang="en-US" dirty="0" smtClean="0"/>
              <a:t>Workflow transaction remains an art</a:t>
            </a:r>
          </a:p>
          <a:p>
            <a:pPr lvl="1"/>
            <a:r>
              <a:rPr lang="en-US" dirty="0" smtClean="0"/>
              <a:t>Data consistency is a concern of DBMS even though violations are caused by service execution</a:t>
            </a:r>
          </a:p>
          <a:p>
            <a:pPr lvl="1"/>
            <a:r>
              <a:rPr lang="en-US" dirty="0" smtClean="0"/>
              <a:t>Biz analytics is an after thought</a:t>
            </a:r>
          </a:p>
          <a:p>
            <a:pPr lvl="1"/>
            <a:r>
              <a:rPr lang="en-US" dirty="0" smtClean="0"/>
              <a:t>Long tail </a:t>
            </a:r>
            <a:r>
              <a:rPr lang="en-US" dirty="0"/>
              <a:t>phenomenon is a </a:t>
            </a:r>
            <a:r>
              <a:rPr lang="en-US" dirty="0">
                <a:latin typeface="Arial" charset="0"/>
              </a:rPr>
              <a:t>“</a:t>
            </a:r>
            <a:r>
              <a:rPr lang="en-US" dirty="0"/>
              <a:t>holy grail</a:t>
            </a:r>
            <a:r>
              <a:rPr lang="en-US" dirty="0">
                <a:latin typeface="Arial" charset="0"/>
              </a:rPr>
              <a:t>”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0338" y="0"/>
            <a:ext cx="9280525" cy="762000"/>
          </a:xfrm>
        </p:spPr>
        <p:txBody>
          <a:bodyPr/>
          <a:lstStyle/>
          <a:p>
            <a:r>
              <a:rPr lang="en-US" dirty="0" smtClean="0"/>
              <a:t>Current Practice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2012/11/15</a:t>
            </a:r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ICSOC 2012</a:t>
            </a: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25EB-DA1F-4BFC-A014-C46DB84F6DC5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36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800600" y="838200"/>
            <a:ext cx="48006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7311" tIns="48657" rIns="97311" bIns="48657" numCol="1" anchor="t" anchorCtr="0" compatLnSpc="1">
            <a:prstTxWarp prst="textNoShape">
              <a:avLst/>
            </a:prstTxWarp>
          </a:bodyPr>
          <a:lstStyle>
            <a:lvl1pPr marL="282575" indent="-282575" algn="l" defTabSz="966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Char char="n"/>
              <a:defRPr kumimoji="1" sz="28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682625" indent="-287338" algn="l" defTabSz="966788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v"/>
              <a:defRPr kumimoji="1" sz="2800">
                <a:solidFill>
                  <a:srgbClr val="000066"/>
                </a:solidFill>
                <a:latin typeface="+mn-lt"/>
              </a:defRPr>
            </a:lvl2pPr>
            <a:lvl3pPr marL="1030288" indent="-233363" algn="l" defTabSz="966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Char char="l"/>
              <a:defRPr kumimoji="1" sz="2400">
                <a:solidFill>
                  <a:srgbClr val="000066"/>
                </a:solidFill>
                <a:latin typeface="+mn-lt"/>
              </a:defRPr>
            </a:lvl3pPr>
            <a:lvl4pPr marL="1312863" indent="-168275" algn="l" defTabSz="966788" rtl="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Char char="²"/>
              <a:defRPr kumimoji="1" sz="2400">
                <a:solidFill>
                  <a:srgbClr val="000066"/>
                </a:solidFill>
                <a:latin typeface="+mn-lt"/>
              </a:defRPr>
            </a:lvl4pPr>
            <a:lvl5pPr marL="1662113" indent="-234950" algn="l" defTabSz="966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ingdings" pitchFamily="2" charset="2"/>
              <a:buChar char="u"/>
              <a:defRPr kumimoji="1" sz="2400">
                <a:solidFill>
                  <a:srgbClr val="000066"/>
                </a:solidFill>
                <a:latin typeface="+mn-lt"/>
              </a:defRPr>
            </a:lvl5pPr>
            <a:lvl6pPr marL="2119313" indent="-234950" algn="l" defTabSz="966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ingdings" pitchFamily="2" charset="2"/>
              <a:buChar char="u"/>
              <a:defRPr kumimoji="1" sz="2400">
                <a:solidFill>
                  <a:srgbClr val="000066"/>
                </a:solidFill>
                <a:latin typeface="+mn-lt"/>
              </a:defRPr>
            </a:lvl6pPr>
            <a:lvl7pPr marL="2576513" indent="-234950" algn="l" defTabSz="966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ingdings" pitchFamily="2" charset="2"/>
              <a:buChar char="u"/>
              <a:defRPr kumimoji="1" sz="2400">
                <a:solidFill>
                  <a:srgbClr val="000066"/>
                </a:solidFill>
                <a:latin typeface="+mn-lt"/>
              </a:defRPr>
            </a:lvl7pPr>
            <a:lvl8pPr marL="3033713" indent="-234950" algn="l" defTabSz="966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ingdings" pitchFamily="2" charset="2"/>
              <a:buChar char="u"/>
              <a:defRPr kumimoji="1" sz="2400">
                <a:solidFill>
                  <a:srgbClr val="000066"/>
                </a:solidFill>
                <a:latin typeface="+mn-lt"/>
              </a:defRPr>
            </a:lvl8pPr>
            <a:lvl9pPr marL="3490913" indent="-234950" algn="l" defTabSz="966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ingdings" pitchFamily="2" charset="2"/>
              <a:buChar char="u"/>
              <a:defRPr kumimoji="1" sz="2400">
                <a:solidFill>
                  <a:srgbClr val="000066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 smtClean="0"/>
              <a:t>Mckinsey Global Institute, June 2011: </a:t>
            </a:r>
            <a:r>
              <a:rPr lang="en-US" b="1" dirty="0" smtClean="0">
                <a:solidFill>
                  <a:schemeClr val="hlink"/>
                </a:solidFill>
                <a:latin typeface="Times New Roman" pitchFamily="18" charset="0"/>
              </a:rPr>
              <a:t>Big data: The next frontier for innovation, competition, and productivity</a:t>
            </a:r>
          </a:p>
          <a:p>
            <a:pPr>
              <a:lnSpc>
                <a:spcPct val="100000"/>
              </a:lnSpc>
            </a:pPr>
            <a:endParaRPr lang="en-US" b="1" dirty="0" smtClean="0">
              <a:solidFill>
                <a:schemeClr val="hlink"/>
              </a:solidFill>
              <a:latin typeface="Times New Roman" pitchFamily="18" charset="0"/>
            </a:endParaRPr>
          </a:p>
          <a:p>
            <a:pPr>
              <a:lnSpc>
                <a:spcPct val="100000"/>
              </a:lnSpc>
            </a:pPr>
            <a:r>
              <a:rPr lang="en-US" dirty="0" smtClean="0"/>
              <a:t>Availability of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dirty="0" smtClean="0"/>
              <a:t>big data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”</a:t>
            </a:r>
            <a:r>
              <a:rPr lang="en-US" dirty="0" smtClean="0"/>
              <a:t> brings opportunities for improving productivity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7072313"/>
            <a:ext cx="3041650" cy="242887"/>
          </a:xfrm>
        </p:spPr>
        <p:txBody>
          <a:bodyPr/>
          <a:lstStyle/>
          <a:p>
            <a:r>
              <a:rPr lang="en-US" altLang="zh-CN" dirty="0" smtClean="0"/>
              <a:t>ICSOC 2012</a:t>
            </a: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00950" y="7072313"/>
            <a:ext cx="2000250" cy="242887"/>
          </a:xfrm>
        </p:spPr>
        <p:txBody>
          <a:bodyPr/>
          <a:lstStyle/>
          <a:p>
            <a:fld id="{59C42C5E-2ECF-44E7-BA08-488FBF4BF504}" type="slidenum">
              <a:rPr lang="en-US"/>
              <a:pPr/>
              <a:t>29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038600" y="7072313"/>
            <a:ext cx="2000250" cy="242887"/>
          </a:xfrm>
        </p:spPr>
        <p:txBody>
          <a:bodyPr/>
          <a:lstStyle/>
          <a:p>
            <a:r>
              <a:rPr lang="en-US" dirty="0" smtClean="0"/>
              <a:t>2012/11/15</a:t>
            </a:r>
            <a:endParaRPr lang="en-US" altLang="zh-CN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60338" y="0"/>
            <a:ext cx="9280525" cy="762000"/>
          </a:xfrm>
        </p:spPr>
        <p:txBody>
          <a:bodyPr/>
          <a:lstStyle/>
          <a:p>
            <a:r>
              <a:rPr lang="en-US" dirty="0" smtClean="0"/>
              <a:t>Big Data—A Gowing Torrent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4560546" cy="518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974" y="5257800"/>
            <a:ext cx="5317299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Bent Arrow 6"/>
          <p:cNvSpPr/>
          <p:nvPr/>
        </p:nvSpPr>
        <p:spPr bwMode="auto">
          <a:xfrm flipV="1">
            <a:off x="2819400" y="6172200"/>
            <a:ext cx="1457574" cy="914400"/>
          </a:xfrm>
          <a:prstGeom prst="bentArrow">
            <a:avLst>
              <a:gd name="adj1" fmla="val 25000"/>
              <a:gd name="adj2" fmla="val 25000"/>
              <a:gd name="adj3" fmla="val 39141"/>
              <a:gd name="adj4" fmla="val 43750"/>
            </a:avLst>
          </a:prstGeom>
          <a:solidFill>
            <a:srgbClr val="FFCCCC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583" tIns="51293" rIns="102583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88925" marR="0" indent="-288925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600200" y="4876800"/>
            <a:ext cx="2667000" cy="12954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583" tIns="51293" rIns="102583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88925" marR="0" indent="-288925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5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" y="838200"/>
            <a:ext cx="9372600" cy="2403475"/>
          </a:xfrm>
        </p:spPr>
        <p:txBody>
          <a:bodyPr/>
          <a:lstStyle/>
          <a:p>
            <a:pPr algn="ctr">
              <a:lnSpc>
                <a:spcPct val="140000"/>
              </a:lnSpc>
            </a:pPr>
            <a:r>
              <a:rPr lang="en-US" altLang="zh-CN" dirty="0" smtClean="0">
                <a:solidFill>
                  <a:srgbClr val="C00000"/>
                </a:solidFill>
                <a:latin typeface="Comic Sans MS" pitchFamily="66" charset="0"/>
                <a:ea typeface="SimSun" pitchFamily="2" charset="-122"/>
              </a:rPr>
              <a:t>Data for Services: A New Frontier</a:t>
            </a:r>
            <a:endParaRPr lang="en-US" altLang="zh-CN" dirty="0">
              <a:solidFill>
                <a:srgbClr val="C00000"/>
              </a:solidFill>
              <a:latin typeface="Comic Sans MS" pitchFamily="66" charset="0"/>
              <a:ea typeface="SimSun" pitchFamily="2" charset="-122"/>
            </a:endParaRPr>
          </a:p>
        </p:txBody>
      </p:sp>
      <p:sp>
        <p:nvSpPr>
          <p:cNvPr id="12165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4371975"/>
            <a:ext cx="8229600" cy="1800225"/>
          </a:xfrm>
        </p:spPr>
        <p:txBody>
          <a:bodyPr/>
          <a:lstStyle/>
          <a:p>
            <a:pPr algn="ctr"/>
            <a:r>
              <a:rPr lang="en-US" dirty="0"/>
              <a:t>Jianwen Su</a:t>
            </a:r>
            <a:endParaRPr lang="en-US" altLang="zh-CN" dirty="0">
              <a:ea typeface="SimSun" pitchFamily="2" charset="-122"/>
            </a:endParaRPr>
          </a:p>
          <a:p>
            <a:pPr algn="ctr"/>
            <a:r>
              <a:rPr lang="en-US" dirty="0"/>
              <a:t>University of California, Santa Barbara</a:t>
            </a:r>
          </a:p>
        </p:txBody>
      </p:sp>
    </p:spTree>
    <p:extLst>
      <p:ext uri="{BB962C8B-B14F-4D97-AF65-F5344CB8AC3E}">
        <p14:creationId xmlns:p14="http://schemas.microsoft.com/office/powerpoint/2010/main" val="279873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ICSOC 2012</a:t>
            </a:r>
            <a:endParaRPr lang="en-US" altLang="zh-CN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92962-8CB8-4357-A818-576F0E311795}" type="slidenum">
              <a:rPr lang="en-US"/>
              <a:pPr/>
              <a:t>30</a:t>
            </a:fld>
            <a:endParaRPr lang="en-US" dirty="0"/>
          </a:p>
        </p:txBody>
      </p:sp>
      <p:sp>
        <p:nvSpPr>
          <p:cNvPr id="166400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Data + Biz </a:t>
            </a:r>
            <a:r>
              <a:rPr lang="en-US" dirty="0" smtClean="0"/>
              <a:t>Processes      Big Potential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2012/11/15</a:t>
            </a:r>
            <a:endParaRPr lang="en-US" altLang="zh-CN" dirty="0"/>
          </a:p>
        </p:txBody>
      </p:sp>
      <p:sp>
        <p:nvSpPr>
          <p:cNvPr id="8" name="TextBox 7"/>
          <p:cNvSpPr txBox="1"/>
          <p:nvPr/>
        </p:nvSpPr>
        <p:spPr>
          <a:xfrm>
            <a:off x="7162800" y="5715000"/>
            <a:ext cx="16805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</a:rPr>
              <a:t>Source:</a:t>
            </a:r>
            <a:br>
              <a:rPr lang="en-US" sz="2000" dirty="0" smtClean="0">
                <a:solidFill>
                  <a:schemeClr val="bg2"/>
                </a:solidFill>
              </a:rPr>
            </a:br>
            <a:r>
              <a:rPr lang="en-US" sz="2000" dirty="0" smtClean="0">
                <a:solidFill>
                  <a:schemeClr val="bg2"/>
                </a:solidFill>
              </a:rPr>
              <a:t>MGI Analysis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599" y="3657600"/>
            <a:ext cx="6477001" cy="289560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vert="horz" wrap="square" lIns="97311" tIns="48657" rIns="97311" bIns="48657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282575" indent="-282575" defTabSz="966788">
              <a:lnSpc>
                <a:spcPct val="100000"/>
              </a:lnSpc>
              <a:buChar char="n"/>
              <a:defRPr sz="2800">
                <a:solidFill>
                  <a:srgbClr val="000066"/>
                </a:solidFill>
                <a:latin typeface="+mn-lt"/>
              </a:defRPr>
            </a:lvl1pPr>
            <a:lvl2pPr marL="682625" indent="-287338" defTabSz="966788">
              <a:buChar char="v"/>
              <a:defRPr sz="2800">
                <a:solidFill>
                  <a:srgbClr val="000066"/>
                </a:solidFill>
                <a:latin typeface="+mn-lt"/>
              </a:defRPr>
            </a:lvl2pPr>
            <a:lvl3pPr marL="1030288" indent="-233363" defTabSz="966788">
              <a:buChar char="l"/>
              <a:defRPr>
                <a:solidFill>
                  <a:srgbClr val="000066"/>
                </a:solidFill>
                <a:latin typeface="+mn-lt"/>
              </a:defRPr>
            </a:lvl3pPr>
            <a:lvl4pPr marL="1312863" indent="-168275" defTabSz="966788">
              <a:buSzPct val="90000"/>
              <a:buChar char="²"/>
              <a:defRPr>
                <a:solidFill>
                  <a:srgbClr val="000066"/>
                </a:solidFill>
                <a:latin typeface="+mn-lt"/>
              </a:defRPr>
            </a:lvl4pPr>
            <a:lvl5pPr marL="1662113" indent="-234950" defTabSz="966788">
              <a:buSzPct val="70000"/>
              <a:buChar char="u"/>
              <a:defRPr>
                <a:solidFill>
                  <a:srgbClr val="000066"/>
                </a:solidFill>
                <a:latin typeface="+mn-lt"/>
              </a:defRPr>
            </a:lvl5pPr>
            <a:lvl6pPr marL="2119313" indent="-23495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ingdings" pitchFamily="2" charset="2"/>
              <a:buChar char="u"/>
              <a:defRPr>
                <a:solidFill>
                  <a:srgbClr val="000066"/>
                </a:solidFill>
                <a:latin typeface="+mn-lt"/>
              </a:defRPr>
            </a:lvl6pPr>
            <a:lvl7pPr marL="2576513" indent="-23495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ingdings" pitchFamily="2" charset="2"/>
              <a:buChar char="u"/>
              <a:defRPr>
                <a:solidFill>
                  <a:srgbClr val="000066"/>
                </a:solidFill>
                <a:latin typeface="+mn-lt"/>
              </a:defRPr>
            </a:lvl7pPr>
            <a:lvl8pPr marL="3033713" indent="-23495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ingdings" pitchFamily="2" charset="2"/>
              <a:buChar char="u"/>
              <a:defRPr>
                <a:solidFill>
                  <a:srgbClr val="000066"/>
                </a:solidFill>
                <a:latin typeface="+mn-lt"/>
              </a:defRPr>
            </a:lvl8pPr>
            <a:lvl9pPr marL="3490913" indent="-23495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ingdings" pitchFamily="2" charset="2"/>
              <a:buChar char="u"/>
              <a:defRPr>
                <a:solidFill>
                  <a:srgbClr val="000066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Two observations</a:t>
            </a:r>
          </a:p>
          <a:p>
            <a:r>
              <a:rPr lang="en-US" dirty="0" smtClean="0"/>
              <a:t>A </a:t>
            </a:r>
            <a:r>
              <a:rPr lang="en-US" dirty="0"/>
              <a:t>significant portion of big data </a:t>
            </a:r>
            <a:r>
              <a:rPr lang="en-US" dirty="0">
                <a:solidFill>
                  <a:srgbClr val="9900CC"/>
                </a:solidFill>
              </a:rPr>
              <a:t>generated </a:t>
            </a:r>
            <a:r>
              <a:rPr lang="en-US" dirty="0" smtClean="0">
                <a:solidFill>
                  <a:srgbClr val="9900CC"/>
                </a:solidFill>
              </a:rPr>
              <a:t>by biz processes</a:t>
            </a:r>
          </a:p>
          <a:p>
            <a:r>
              <a:rPr lang="en-US" dirty="0" smtClean="0"/>
              <a:t>Productivity growth only obtainable via </a:t>
            </a:r>
            <a:r>
              <a:rPr lang="en-US" dirty="0" smtClean="0">
                <a:solidFill>
                  <a:srgbClr val="9900CC"/>
                </a:solidFill>
              </a:rPr>
              <a:t>more efficient/effective biz processes</a:t>
            </a:r>
            <a:endParaRPr lang="en-US" dirty="0">
              <a:solidFill>
                <a:srgbClr val="9900CC"/>
              </a:solidFill>
            </a:endParaRPr>
          </a:p>
          <a:p>
            <a:endParaRPr lang="en-US" dirty="0"/>
          </a:p>
        </p:txBody>
      </p:sp>
      <p:pic>
        <p:nvPicPr>
          <p:cNvPr id="1664014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44314"/>
            <a:ext cx="1842668" cy="2270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64015" name="Picture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844314"/>
            <a:ext cx="2199293" cy="2331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64016" name="Picture 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844314"/>
            <a:ext cx="2408960" cy="2405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64017" name="Picture 1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252" y="844314"/>
            <a:ext cx="2381250" cy="2206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64018" name="Picture 1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630" y="3294199"/>
            <a:ext cx="2092263" cy="235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Right Arrow 2"/>
          <p:cNvSpPr/>
          <p:nvPr/>
        </p:nvSpPr>
        <p:spPr bwMode="auto">
          <a:xfrm>
            <a:off x="5638800" y="304800"/>
            <a:ext cx="533400" cy="242316"/>
          </a:xfrm>
          <a:prstGeom prst="rightArrow">
            <a:avLst>
              <a:gd name="adj1" fmla="val 11883"/>
              <a:gd name="adj2" fmla="val 44282"/>
            </a:avLst>
          </a:prstGeom>
          <a:solidFill>
            <a:schemeClr val="tx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583" tIns="51293" rIns="102583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88925" marR="0" indent="-288925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 bwMode="auto">
          <a:xfrm>
            <a:off x="609600" y="2249865"/>
            <a:ext cx="8458200" cy="3048000"/>
          </a:xfrm>
          <a:prstGeom prst="rect">
            <a:avLst/>
          </a:prstGeom>
          <a:solidFill>
            <a:srgbClr val="FFFFCC"/>
          </a:solidFill>
          <a:ln w="190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583" tIns="51293" rIns="102583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88925" marR="0" indent="-288925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Programming is an Art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2012/11/15</a:t>
            </a:r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ICSOC 2012</a:t>
            </a: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25EB-DA1F-4BFC-A014-C46DB84F6DC5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 bwMode="auto">
          <a:xfrm>
            <a:off x="1257300" y="3855075"/>
            <a:ext cx="1066800" cy="6096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r>
              <a:rPr kumimoji="1" lang="en-US" sz="1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Tax</a:t>
            </a:r>
            <a:r>
              <a:rPr kumimoji="1" lang="en-US" sz="1400" b="0" i="0" u="none" strike="noStrike" cap="none" normalizeH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Calculation</a:t>
            </a: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838200" y="2768732"/>
            <a:ext cx="1295400" cy="6096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Reassessment</a:t>
            </a: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7216611" y="2772171"/>
            <a:ext cx="1111250" cy="6096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Title Change</a:t>
            </a: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5722234" y="2514600"/>
            <a:ext cx="1111250" cy="6096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Inheritance</a:t>
            </a: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5029200" y="3665159"/>
            <a:ext cx="1111250" cy="6096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Sales-transaction</a:t>
            </a: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3055463" y="3871667"/>
            <a:ext cx="1066800" cy="6096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r>
              <a:rPr kumimoji="1" lang="en-US" sz="1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Determine tax base</a:t>
            </a:r>
          </a:p>
        </p:txBody>
      </p:sp>
      <p:sp>
        <p:nvSpPr>
          <p:cNvPr id="18" name="Rounded Rectangle 17"/>
          <p:cNvSpPr/>
          <p:nvPr/>
        </p:nvSpPr>
        <p:spPr bwMode="auto">
          <a:xfrm>
            <a:off x="6980548" y="4024067"/>
            <a:ext cx="472126" cy="3048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8008299" y="4597532"/>
            <a:ext cx="472126" cy="3048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6629400" y="3512759"/>
            <a:ext cx="472126" cy="3048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>
            <a:off x="2453162" y="3636581"/>
            <a:ext cx="472126" cy="3048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1485900" y="4604995"/>
            <a:ext cx="472126" cy="3048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2217099" y="4693764"/>
            <a:ext cx="472126" cy="3048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 bwMode="auto">
          <a:xfrm>
            <a:off x="4122263" y="4677660"/>
            <a:ext cx="472126" cy="3048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ounded Rectangle 26"/>
          <p:cNvSpPr/>
          <p:nvPr/>
        </p:nvSpPr>
        <p:spPr bwMode="auto">
          <a:xfrm>
            <a:off x="4064720" y="1799542"/>
            <a:ext cx="1059337" cy="685800"/>
          </a:xfrm>
          <a:prstGeom prst="roundRect">
            <a:avLst/>
          </a:prstGeom>
          <a:solidFill>
            <a:srgbClr val="92D050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583" tIns="51293" rIns="102583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88925" marR="0" indent="-288925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r>
              <a:rPr kumimoji="1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Certificate</a:t>
            </a:r>
          </a:p>
        </p:txBody>
      </p:sp>
      <p:cxnSp>
        <p:nvCxnSpPr>
          <p:cNvPr id="29" name="Straight Connector 28"/>
          <p:cNvCxnSpPr/>
          <p:nvPr/>
        </p:nvCxnSpPr>
        <p:spPr bwMode="auto">
          <a:xfrm>
            <a:off x="5124057" y="2362200"/>
            <a:ext cx="590943" cy="15741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1" name="Straight Connector 30"/>
          <p:cNvCxnSpPr/>
          <p:nvPr/>
        </p:nvCxnSpPr>
        <p:spPr bwMode="auto">
          <a:xfrm>
            <a:off x="5131291" y="2023280"/>
            <a:ext cx="2877008" cy="7103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3" name="Straight Connector 32"/>
          <p:cNvCxnSpPr/>
          <p:nvPr/>
        </p:nvCxnSpPr>
        <p:spPr bwMode="auto">
          <a:xfrm flipH="1">
            <a:off x="3716976" y="2529133"/>
            <a:ext cx="555625" cy="5241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/>
          <p:nvPr/>
        </p:nvCxnSpPr>
        <p:spPr bwMode="auto">
          <a:xfrm flipV="1">
            <a:off x="2005619" y="2214810"/>
            <a:ext cx="2059101" cy="159455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1" name="Straight Connector 40"/>
          <p:cNvCxnSpPr/>
          <p:nvPr/>
        </p:nvCxnSpPr>
        <p:spPr bwMode="auto">
          <a:xfrm flipV="1">
            <a:off x="4122263" y="2529133"/>
            <a:ext cx="716437" cy="15094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5" name="Straight Connector 44"/>
          <p:cNvCxnSpPr/>
          <p:nvPr/>
        </p:nvCxnSpPr>
        <p:spPr bwMode="auto">
          <a:xfrm flipV="1">
            <a:off x="5131291" y="838200"/>
            <a:ext cx="3784109" cy="1066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7" name="Straight Connector 46"/>
          <p:cNvCxnSpPr/>
          <p:nvPr/>
        </p:nvCxnSpPr>
        <p:spPr bwMode="auto">
          <a:xfrm>
            <a:off x="304800" y="1447800"/>
            <a:ext cx="3759920" cy="56182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48" name="TextBox 47"/>
          <p:cNvSpPr txBox="1"/>
          <p:nvPr/>
        </p:nvSpPr>
        <p:spPr>
          <a:xfrm>
            <a:off x="3886200" y="1447800"/>
            <a:ext cx="1539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</a:rPr>
              <a:t>n</a:t>
            </a:r>
            <a:r>
              <a:rPr lang="en-US" sz="2000" dirty="0" smtClean="0">
                <a:solidFill>
                  <a:schemeClr val="bg2"/>
                </a:solidFill>
              </a:rPr>
              <a:t>ew service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951488" y="1178624"/>
            <a:ext cx="2650084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900CC"/>
                </a:solidFill>
              </a:rPr>
              <a:t>How to compose?</a:t>
            </a:r>
          </a:p>
          <a:p>
            <a:r>
              <a:rPr lang="en-US" dirty="0" smtClean="0">
                <a:solidFill>
                  <a:srgbClr val="9900CC"/>
                </a:solidFill>
              </a:rPr>
              <a:t>Is it “correct”?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3200400" y="2930655"/>
            <a:ext cx="1039607" cy="152400"/>
            <a:chOff x="4262643" y="6172200"/>
            <a:chExt cx="1039607" cy="152400"/>
          </a:xfrm>
        </p:grpSpPr>
        <p:sp>
          <p:nvSpPr>
            <p:cNvPr id="52" name="Rectangle 51"/>
            <p:cNvSpPr/>
            <p:nvPr/>
          </p:nvSpPr>
          <p:spPr bwMode="auto">
            <a:xfrm>
              <a:off x="4262643" y="6176818"/>
              <a:ext cx="690357" cy="147782"/>
            </a:xfrm>
            <a:prstGeom prst="rect">
              <a:avLst/>
            </a:prstGeom>
            <a:solidFill>
              <a:schemeClr val="bg2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45720" tIns="51293" rIns="45720" bIns="5129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66788"/>
              <a:endParaRPr lang="en-US" sz="1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4838700" y="6172200"/>
              <a:ext cx="463550" cy="152400"/>
            </a:xfrm>
            <a:prstGeom prst="rect">
              <a:avLst/>
            </a:prstGeom>
            <a:solidFill>
              <a:srgbClr val="FFFFCC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45720" tIns="51293" rIns="45720" bIns="5129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66788"/>
              <a:endParaRPr lang="en-US" sz="1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4267200" y="6172200"/>
              <a:ext cx="1029649" cy="152400"/>
            </a:xfrm>
            <a:prstGeom prst="rect">
              <a:avLst/>
            </a:prstGeom>
            <a:noFill/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45720" tIns="51293" rIns="45720" bIns="5129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66788"/>
              <a:endParaRPr lang="en-US" sz="1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Rounded Rectangle 8"/>
          <p:cNvSpPr/>
          <p:nvPr/>
        </p:nvSpPr>
        <p:spPr bwMode="auto">
          <a:xfrm>
            <a:off x="3161351" y="3038765"/>
            <a:ext cx="1111250" cy="6096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Appraisal</a:t>
            </a: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8008299" y="4902332"/>
            <a:ext cx="1008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ADB8FF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services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0" y="914400"/>
            <a:ext cx="3308919" cy="149579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900CC"/>
                </a:solidFill>
              </a:rPr>
              <a:t>How to query?</a:t>
            </a:r>
          </a:p>
          <a:p>
            <a:r>
              <a:rPr lang="en-US" i="1" dirty="0" smtClean="0">
                <a:solidFill>
                  <a:schemeClr val="bg2"/>
                </a:solidFill>
                <a:latin typeface="Book Antiqua" pitchFamily="18" charset="0"/>
                <a:cs typeface="Times New Roman" pitchFamily="18" charset="0"/>
              </a:rPr>
              <a:t>Warn if #applications</a:t>
            </a:r>
            <a:br>
              <a:rPr lang="en-US" i="1" dirty="0" smtClean="0">
                <a:solidFill>
                  <a:schemeClr val="bg2"/>
                </a:solidFill>
                <a:latin typeface="Book Antiqua" pitchFamily="18" charset="0"/>
                <a:cs typeface="Times New Roman" pitchFamily="18" charset="0"/>
              </a:rPr>
            </a:br>
            <a:r>
              <a:rPr lang="en-US" i="1" dirty="0" smtClean="0">
                <a:solidFill>
                  <a:schemeClr val="bg2"/>
                </a:solidFill>
                <a:latin typeface="Book Antiqua" pitchFamily="18" charset="0"/>
                <a:cs typeface="Times New Roman" pitchFamily="18" charset="0"/>
              </a:rPr>
              <a:t>for title change involving</a:t>
            </a:r>
            <a:br>
              <a:rPr lang="en-US" i="1" dirty="0" smtClean="0">
                <a:solidFill>
                  <a:schemeClr val="bg2"/>
                </a:solidFill>
                <a:latin typeface="Book Antiqua" pitchFamily="18" charset="0"/>
                <a:cs typeface="Times New Roman" pitchFamily="18" charset="0"/>
              </a:rPr>
            </a:br>
            <a:r>
              <a:rPr lang="en-US" i="1" dirty="0" smtClean="0">
                <a:solidFill>
                  <a:schemeClr val="bg2"/>
                </a:solidFill>
                <a:latin typeface="Book Antiqua" pitchFamily="18" charset="0"/>
                <a:cs typeface="Times New Roman" pitchFamily="18" charset="0"/>
              </a:rPr>
              <a:t>tax reassessment reach 5</a:t>
            </a:r>
          </a:p>
        </p:txBody>
      </p:sp>
      <p:sp>
        <p:nvSpPr>
          <p:cNvPr id="64" name="Rounded Rectangle 63"/>
          <p:cNvSpPr/>
          <p:nvPr/>
        </p:nvSpPr>
        <p:spPr bwMode="auto">
          <a:xfrm>
            <a:off x="5257800" y="4051466"/>
            <a:ext cx="1111250" cy="6096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bg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r>
              <a:rPr lang="en-US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Sales-transaction</a:t>
            </a: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4741933" y="4616251"/>
            <a:ext cx="2400300" cy="4276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i="1" dirty="0" smtClean="0">
                <a:solidFill>
                  <a:schemeClr val="bg2"/>
                </a:solidFill>
                <a:latin typeface="Book Antiqua" pitchFamily="18" charset="0"/>
                <a:cs typeface="Times New Roman" pitchFamily="18" charset="0"/>
              </a:rPr>
              <a:t>Add new edu tax </a:t>
            </a:r>
            <a:endParaRPr lang="en-US" i="1" dirty="0">
              <a:solidFill>
                <a:schemeClr val="bg2"/>
              </a:solidFill>
              <a:latin typeface="Book Antiqua" pitchFamily="18" charset="0"/>
              <a:cs typeface="Times New Roman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301820" y="5334000"/>
            <a:ext cx="2239716" cy="7571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900CC"/>
                </a:solidFill>
              </a:rPr>
              <a:t>How to change</a:t>
            </a:r>
            <a:br>
              <a:rPr lang="en-US" dirty="0" smtClean="0">
                <a:solidFill>
                  <a:srgbClr val="9900CC"/>
                </a:solidFill>
              </a:rPr>
            </a:br>
            <a:r>
              <a:rPr lang="en-US" dirty="0" smtClean="0">
                <a:solidFill>
                  <a:srgbClr val="9900CC"/>
                </a:solidFill>
              </a:rPr>
              <a:t>&amp; evole?</a:t>
            </a:r>
          </a:p>
        </p:txBody>
      </p:sp>
      <p:grpSp>
        <p:nvGrpSpPr>
          <p:cNvPr id="190" name="Group 189"/>
          <p:cNvGrpSpPr/>
          <p:nvPr/>
        </p:nvGrpSpPr>
        <p:grpSpPr>
          <a:xfrm>
            <a:off x="1066800" y="2788405"/>
            <a:ext cx="7924800" cy="2854454"/>
            <a:chOff x="1066800" y="3165346"/>
            <a:chExt cx="7924800" cy="2854454"/>
          </a:xfrm>
        </p:grpSpPr>
        <p:grpSp>
          <p:nvGrpSpPr>
            <p:cNvPr id="187" name="Group 186"/>
            <p:cNvGrpSpPr/>
            <p:nvPr/>
          </p:nvGrpSpPr>
          <p:grpSpPr>
            <a:xfrm>
              <a:off x="1066800" y="3165346"/>
              <a:ext cx="7674403" cy="2831104"/>
              <a:chOff x="1335674" y="5128204"/>
              <a:chExt cx="1926000" cy="375990"/>
            </a:xfrm>
          </p:grpSpPr>
          <p:cxnSp>
            <p:nvCxnSpPr>
              <p:cNvPr id="144" name="Straight Connector 143"/>
              <p:cNvCxnSpPr/>
              <p:nvPr/>
            </p:nvCxnSpPr>
            <p:spPr bwMode="auto">
              <a:xfrm flipH="1" flipV="1">
                <a:off x="2347274" y="5128204"/>
                <a:ext cx="395638" cy="37599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5" name="Straight Connector 144"/>
              <p:cNvCxnSpPr/>
              <p:nvPr/>
            </p:nvCxnSpPr>
            <p:spPr bwMode="auto">
              <a:xfrm flipH="1" flipV="1">
                <a:off x="2499674" y="5128204"/>
                <a:ext cx="243238" cy="37599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6" name="Straight Connector 145"/>
              <p:cNvCxnSpPr/>
              <p:nvPr/>
            </p:nvCxnSpPr>
            <p:spPr bwMode="auto">
              <a:xfrm flipH="1" flipV="1">
                <a:off x="2652074" y="5128204"/>
                <a:ext cx="90838" cy="37599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7" name="Straight Connector 146"/>
              <p:cNvCxnSpPr/>
              <p:nvPr/>
            </p:nvCxnSpPr>
            <p:spPr bwMode="auto">
              <a:xfrm flipV="1">
                <a:off x="2742912" y="5128204"/>
                <a:ext cx="61562" cy="37599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8" name="Straight Connector 147"/>
              <p:cNvCxnSpPr/>
              <p:nvPr/>
            </p:nvCxnSpPr>
            <p:spPr bwMode="auto">
              <a:xfrm flipV="1">
                <a:off x="2742912" y="5128204"/>
                <a:ext cx="213962" cy="37599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9" name="Straight Connector 148"/>
              <p:cNvCxnSpPr/>
              <p:nvPr/>
            </p:nvCxnSpPr>
            <p:spPr bwMode="auto">
              <a:xfrm flipV="1">
                <a:off x="2742912" y="5128204"/>
                <a:ext cx="366362" cy="37599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0" name="Straight Connector 149"/>
              <p:cNvCxnSpPr/>
              <p:nvPr/>
            </p:nvCxnSpPr>
            <p:spPr bwMode="auto">
              <a:xfrm flipV="1">
                <a:off x="2742912" y="5128204"/>
                <a:ext cx="518762" cy="37599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5" name="Straight Connector 164"/>
              <p:cNvCxnSpPr/>
              <p:nvPr/>
            </p:nvCxnSpPr>
            <p:spPr bwMode="auto">
              <a:xfrm flipH="1" flipV="1">
                <a:off x="1335674" y="5128204"/>
                <a:ext cx="1407238" cy="37599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6" name="Straight Connector 165"/>
              <p:cNvCxnSpPr/>
              <p:nvPr/>
            </p:nvCxnSpPr>
            <p:spPr bwMode="auto">
              <a:xfrm flipH="1" flipV="1">
                <a:off x="1488074" y="5128204"/>
                <a:ext cx="1254838" cy="37599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7" name="Straight Connector 166"/>
              <p:cNvCxnSpPr/>
              <p:nvPr/>
            </p:nvCxnSpPr>
            <p:spPr bwMode="auto">
              <a:xfrm flipH="1" flipV="1">
                <a:off x="1640474" y="5128204"/>
                <a:ext cx="1102438" cy="37599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8" name="Straight Connector 167"/>
              <p:cNvCxnSpPr/>
              <p:nvPr/>
            </p:nvCxnSpPr>
            <p:spPr bwMode="auto">
              <a:xfrm flipH="1" flipV="1">
                <a:off x="1792874" y="5128204"/>
                <a:ext cx="950038" cy="37599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9" name="Straight Connector 168"/>
              <p:cNvCxnSpPr/>
              <p:nvPr/>
            </p:nvCxnSpPr>
            <p:spPr bwMode="auto">
              <a:xfrm flipH="1" flipV="1">
                <a:off x="1945274" y="5128204"/>
                <a:ext cx="797638" cy="37599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0" name="Straight Connector 169"/>
              <p:cNvCxnSpPr/>
              <p:nvPr/>
            </p:nvCxnSpPr>
            <p:spPr bwMode="auto">
              <a:xfrm flipH="1" flipV="1">
                <a:off x="2097674" y="5128204"/>
                <a:ext cx="645238" cy="37599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1" name="Straight Connector 170"/>
              <p:cNvCxnSpPr/>
              <p:nvPr/>
            </p:nvCxnSpPr>
            <p:spPr bwMode="auto">
              <a:xfrm flipH="1" flipV="1">
                <a:off x="2250074" y="5128204"/>
                <a:ext cx="492838" cy="37599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88" name="Group 187"/>
            <p:cNvGrpSpPr/>
            <p:nvPr/>
          </p:nvGrpSpPr>
          <p:grpSpPr>
            <a:xfrm>
              <a:off x="1170036" y="3276600"/>
              <a:ext cx="7516764" cy="2743200"/>
              <a:chOff x="3795074" y="5128204"/>
              <a:chExt cx="1918295" cy="375990"/>
            </a:xfrm>
          </p:grpSpPr>
          <p:cxnSp>
            <p:nvCxnSpPr>
              <p:cNvPr id="151" name="Straight Connector 150"/>
              <p:cNvCxnSpPr/>
              <p:nvPr/>
            </p:nvCxnSpPr>
            <p:spPr bwMode="auto">
              <a:xfrm flipH="1" flipV="1">
                <a:off x="3795074" y="5128204"/>
                <a:ext cx="913079" cy="37599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2" name="Straight Connector 151"/>
              <p:cNvCxnSpPr/>
              <p:nvPr/>
            </p:nvCxnSpPr>
            <p:spPr bwMode="auto">
              <a:xfrm flipH="1" flipV="1">
                <a:off x="3947474" y="5128204"/>
                <a:ext cx="760679" cy="37599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3" name="Straight Connector 152"/>
              <p:cNvCxnSpPr/>
              <p:nvPr/>
            </p:nvCxnSpPr>
            <p:spPr bwMode="auto">
              <a:xfrm flipH="1" flipV="1">
                <a:off x="4099874" y="5128204"/>
                <a:ext cx="608279" cy="37599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4" name="Straight Connector 153"/>
              <p:cNvCxnSpPr/>
              <p:nvPr/>
            </p:nvCxnSpPr>
            <p:spPr bwMode="auto">
              <a:xfrm flipH="1" flipV="1">
                <a:off x="4252274" y="5128204"/>
                <a:ext cx="455879" cy="37599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5" name="Straight Connector 154"/>
              <p:cNvCxnSpPr/>
              <p:nvPr/>
            </p:nvCxnSpPr>
            <p:spPr bwMode="auto">
              <a:xfrm flipH="1" flipV="1">
                <a:off x="4404674" y="5128204"/>
                <a:ext cx="303479" cy="37599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6" name="Straight Connector 155"/>
              <p:cNvCxnSpPr/>
              <p:nvPr/>
            </p:nvCxnSpPr>
            <p:spPr bwMode="auto">
              <a:xfrm flipH="1" flipV="1">
                <a:off x="4557074" y="5128204"/>
                <a:ext cx="151079" cy="37599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7" name="Straight Connector 156"/>
              <p:cNvCxnSpPr/>
              <p:nvPr/>
            </p:nvCxnSpPr>
            <p:spPr bwMode="auto">
              <a:xfrm flipV="1">
                <a:off x="4708153" y="5128204"/>
                <a:ext cx="1321" cy="37599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2" name="Straight Connector 171"/>
              <p:cNvCxnSpPr/>
              <p:nvPr/>
            </p:nvCxnSpPr>
            <p:spPr bwMode="auto">
              <a:xfrm flipV="1">
                <a:off x="4708153" y="5128204"/>
                <a:ext cx="90816" cy="37599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3" name="Straight Connector 172"/>
              <p:cNvCxnSpPr/>
              <p:nvPr/>
            </p:nvCxnSpPr>
            <p:spPr bwMode="auto">
              <a:xfrm flipV="1">
                <a:off x="4708153" y="5128204"/>
                <a:ext cx="243216" cy="37599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4" name="Straight Connector 173"/>
              <p:cNvCxnSpPr/>
              <p:nvPr/>
            </p:nvCxnSpPr>
            <p:spPr bwMode="auto">
              <a:xfrm flipV="1">
                <a:off x="4708153" y="5128204"/>
                <a:ext cx="395616" cy="37599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5" name="Straight Connector 174"/>
              <p:cNvCxnSpPr/>
              <p:nvPr/>
            </p:nvCxnSpPr>
            <p:spPr bwMode="auto">
              <a:xfrm flipV="1">
                <a:off x="4708153" y="5128204"/>
                <a:ext cx="548016" cy="37599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6" name="Straight Connector 175"/>
              <p:cNvCxnSpPr/>
              <p:nvPr/>
            </p:nvCxnSpPr>
            <p:spPr bwMode="auto">
              <a:xfrm flipV="1">
                <a:off x="4708153" y="5128204"/>
                <a:ext cx="700416" cy="37599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7" name="Straight Connector 176"/>
              <p:cNvCxnSpPr/>
              <p:nvPr/>
            </p:nvCxnSpPr>
            <p:spPr bwMode="auto">
              <a:xfrm flipV="1">
                <a:off x="4708153" y="5128204"/>
                <a:ext cx="852816" cy="37599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8" name="Straight Connector 177"/>
              <p:cNvCxnSpPr/>
              <p:nvPr/>
            </p:nvCxnSpPr>
            <p:spPr bwMode="auto">
              <a:xfrm flipV="1">
                <a:off x="4708153" y="5128204"/>
                <a:ext cx="1005216" cy="37599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89" name="Group 188"/>
            <p:cNvGrpSpPr/>
            <p:nvPr/>
          </p:nvGrpSpPr>
          <p:grpSpPr>
            <a:xfrm>
              <a:off x="1143000" y="3493697"/>
              <a:ext cx="7848600" cy="2510230"/>
              <a:chOff x="6233762" y="5128204"/>
              <a:chExt cx="1973275" cy="375990"/>
            </a:xfrm>
          </p:grpSpPr>
          <p:cxnSp>
            <p:nvCxnSpPr>
              <p:cNvPr id="158" name="Straight Connector 157"/>
              <p:cNvCxnSpPr/>
              <p:nvPr/>
            </p:nvCxnSpPr>
            <p:spPr bwMode="auto">
              <a:xfrm flipH="1" flipV="1">
                <a:off x="6233762" y="5128204"/>
                <a:ext cx="395638" cy="37599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9" name="Straight Connector 158"/>
              <p:cNvCxnSpPr/>
              <p:nvPr/>
            </p:nvCxnSpPr>
            <p:spPr bwMode="auto">
              <a:xfrm flipH="1" flipV="1">
                <a:off x="6386162" y="5128204"/>
                <a:ext cx="243238" cy="37599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0" name="Straight Connector 159"/>
              <p:cNvCxnSpPr/>
              <p:nvPr/>
            </p:nvCxnSpPr>
            <p:spPr bwMode="auto">
              <a:xfrm flipH="1" flipV="1">
                <a:off x="6538562" y="5128204"/>
                <a:ext cx="90838" cy="37599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1" name="Straight Connector 160"/>
              <p:cNvCxnSpPr/>
              <p:nvPr/>
            </p:nvCxnSpPr>
            <p:spPr bwMode="auto">
              <a:xfrm flipV="1">
                <a:off x="6629400" y="5128204"/>
                <a:ext cx="61562" cy="37599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2" name="Straight Connector 161"/>
              <p:cNvCxnSpPr/>
              <p:nvPr/>
            </p:nvCxnSpPr>
            <p:spPr bwMode="auto">
              <a:xfrm flipV="1">
                <a:off x="6629400" y="5128204"/>
                <a:ext cx="213962" cy="37599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3" name="Straight Connector 162"/>
              <p:cNvCxnSpPr/>
              <p:nvPr/>
            </p:nvCxnSpPr>
            <p:spPr bwMode="auto">
              <a:xfrm flipV="1">
                <a:off x="6629400" y="5128204"/>
                <a:ext cx="366362" cy="37599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4" name="Straight Connector 163"/>
              <p:cNvCxnSpPr/>
              <p:nvPr/>
            </p:nvCxnSpPr>
            <p:spPr bwMode="auto">
              <a:xfrm flipV="1">
                <a:off x="6629400" y="5128204"/>
                <a:ext cx="518762" cy="37599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9" name="Straight Connector 178"/>
              <p:cNvCxnSpPr/>
              <p:nvPr/>
            </p:nvCxnSpPr>
            <p:spPr bwMode="auto">
              <a:xfrm flipV="1">
                <a:off x="6629400" y="5128204"/>
                <a:ext cx="663237" cy="37599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0" name="Straight Connector 179"/>
              <p:cNvCxnSpPr/>
              <p:nvPr/>
            </p:nvCxnSpPr>
            <p:spPr bwMode="auto">
              <a:xfrm flipV="1">
                <a:off x="6629400" y="5128204"/>
                <a:ext cx="815637" cy="37599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1" name="Straight Connector 180"/>
              <p:cNvCxnSpPr/>
              <p:nvPr/>
            </p:nvCxnSpPr>
            <p:spPr bwMode="auto">
              <a:xfrm flipV="1">
                <a:off x="6629400" y="5128204"/>
                <a:ext cx="968037" cy="37599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2" name="Straight Connector 181"/>
              <p:cNvCxnSpPr/>
              <p:nvPr/>
            </p:nvCxnSpPr>
            <p:spPr bwMode="auto">
              <a:xfrm flipV="1">
                <a:off x="6629400" y="5128204"/>
                <a:ext cx="1120437" cy="37599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3" name="Straight Connector 182"/>
              <p:cNvCxnSpPr/>
              <p:nvPr/>
            </p:nvCxnSpPr>
            <p:spPr bwMode="auto">
              <a:xfrm flipV="1">
                <a:off x="6629400" y="5128204"/>
                <a:ext cx="1272837" cy="37599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4" name="Straight Connector 183"/>
              <p:cNvCxnSpPr/>
              <p:nvPr/>
            </p:nvCxnSpPr>
            <p:spPr bwMode="auto">
              <a:xfrm flipV="1">
                <a:off x="6629400" y="5128204"/>
                <a:ext cx="1425237" cy="37599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5" name="Straight Connector 184"/>
              <p:cNvCxnSpPr/>
              <p:nvPr/>
            </p:nvCxnSpPr>
            <p:spPr bwMode="auto">
              <a:xfrm flipV="1">
                <a:off x="6629400" y="5128204"/>
                <a:ext cx="1577637" cy="37599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92" name="TextBox 191"/>
          <p:cNvSpPr txBox="1"/>
          <p:nvPr/>
        </p:nvSpPr>
        <p:spPr>
          <a:xfrm>
            <a:off x="92945" y="5334000"/>
            <a:ext cx="2016899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900CC"/>
                </a:solidFill>
              </a:rPr>
              <a:t>How to do</a:t>
            </a:r>
            <a:br>
              <a:rPr lang="en-US" dirty="0" smtClean="0">
                <a:solidFill>
                  <a:srgbClr val="9900CC"/>
                </a:solidFill>
              </a:rPr>
            </a:br>
            <a:r>
              <a:rPr lang="en-US" dirty="0" smtClean="0">
                <a:solidFill>
                  <a:srgbClr val="9900CC"/>
                </a:solidFill>
              </a:rPr>
              <a:t>transactions?</a:t>
            </a:r>
          </a:p>
        </p:txBody>
      </p:sp>
      <p:grpSp>
        <p:nvGrpSpPr>
          <p:cNvPr id="196" name="Group 195"/>
          <p:cNvGrpSpPr/>
          <p:nvPr/>
        </p:nvGrpSpPr>
        <p:grpSpPr>
          <a:xfrm>
            <a:off x="4401791" y="1029968"/>
            <a:ext cx="1391728" cy="979653"/>
            <a:chOff x="4401791" y="1410968"/>
            <a:chExt cx="1391728" cy="979653"/>
          </a:xfrm>
        </p:grpSpPr>
        <p:sp>
          <p:nvSpPr>
            <p:cNvPr id="193" name="TextBox 192"/>
            <p:cNvSpPr txBox="1"/>
            <p:nvPr/>
          </p:nvSpPr>
          <p:spPr>
            <a:xfrm>
              <a:off x="4401791" y="1410968"/>
              <a:ext cx="1391728" cy="3416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age&gt;55 &amp; …</a:t>
              </a:r>
              <a:endParaRPr lang="en-US" sz="1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95" name="Straight Arrow Connector 194"/>
            <p:cNvCxnSpPr>
              <a:stCxn id="193" idx="2"/>
            </p:cNvCxnSpPr>
            <p:nvPr/>
          </p:nvCxnSpPr>
          <p:spPr bwMode="auto">
            <a:xfrm flipH="1">
              <a:off x="4781350" y="1752600"/>
              <a:ext cx="316305" cy="63802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sp>
        <p:nvSpPr>
          <p:cNvPr id="40" name="TextBox 39"/>
          <p:cNvSpPr txBox="1"/>
          <p:nvPr/>
        </p:nvSpPr>
        <p:spPr>
          <a:xfrm>
            <a:off x="2052195" y="6392382"/>
            <a:ext cx="4847674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The real world is not too kind</a:t>
            </a:r>
            <a:endParaRPr lang="en-US" sz="2800" dirty="0">
              <a:solidFill>
                <a:srgbClr val="FF0000"/>
              </a:solidFill>
              <a:latin typeface="+mn-lt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2228272" y="5257800"/>
            <a:ext cx="914400" cy="1001314"/>
            <a:chOff x="2286000" y="5643810"/>
            <a:chExt cx="914400" cy="1001314"/>
          </a:xfrm>
        </p:grpSpPr>
        <p:cxnSp>
          <p:nvCxnSpPr>
            <p:cNvPr id="32" name="Straight Connector 31"/>
            <p:cNvCxnSpPr/>
            <p:nvPr/>
          </p:nvCxnSpPr>
          <p:spPr bwMode="auto">
            <a:xfrm flipV="1">
              <a:off x="2757838" y="5643810"/>
              <a:ext cx="0" cy="37599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42" name="Flowchart: Magnetic Disk 41"/>
            <p:cNvSpPr/>
            <p:nvPr/>
          </p:nvSpPr>
          <p:spPr bwMode="auto">
            <a:xfrm>
              <a:off x="2286000" y="6032476"/>
              <a:ext cx="914400" cy="612648"/>
            </a:xfrm>
            <a:prstGeom prst="flowChartMagneticDisk">
              <a:avLst/>
            </a:prstGeom>
            <a:noFill/>
            <a:ln w="1905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2583" tIns="51293" rIns="102583" bIns="51293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288925" indent="-288925" defTabSz="966788"/>
              <a:endParaRPr lang="en-US"/>
            </a:p>
          </p:txBody>
        </p:sp>
      </p:grpSp>
      <p:grpSp>
        <p:nvGrpSpPr>
          <p:cNvPr id="186" name="Group 185"/>
          <p:cNvGrpSpPr/>
          <p:nvPr/>
        </p:nvGrpSpPr>
        <p:grpSpPr>
          <a:xfrm>
            <a:off x="4272601" y="5257800"/>
            <a:ext cx="914400" cy="1001314"/>
            <a:chOff x="2286000" y="5643810"/>
            <a:chExt cx="914400" cy="1001314"/>
          </a:xfrm>
        </p:grpSpPr>
        <p:cxnSp>
          <p:nvCxnSpPr>
            <p:cNvPr id="191" name="Straight Connector 190"/>
            <p:cNvCxnSpPr/>
            <p:nvPr/>
          </p:nvCxnSpPr>
          <p:spPr bwMode="auto">
            <a:xfrm flipV="1">
              <a:off x="2757838" y="5643810"/>
              <a:ext cx="0" cy="37599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194" name="Flowchart: Magnetic Disk 193"/>
            <p:cNvSpPr/>
            <p:nvPr/>
          </p:nvSpPr>
          <p:spPr bwMode="auto">
            <a:xfrm>
              <a:off x="2286000" y="6032476"/>
              <a:ext cx="914400" cy="612648"/>
            </a:xfrm>
            <a:prstGeom prst="flowChartMagneticDisk">
              <a:avLst/>
            </a:prstGeom>
            <a:noFill/>
            <a:ln w="1905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2583" tIns="51293" rIns="102583" bIns="51293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288925" indent="-288925" defTabSz="966788"/>
              <a:endParaRPr lang="en-US"/>
            </a:p>
          </p:txBody>
        </p:sp>
      </p:grpSp>
      <p:grpSp>
        <p:nvGrpSpPr>
          <p:cNvPr id="197" name="Group 196"/>
          <p:cNvGrpSpPr/>
          <p:nvPr/>
        </p:nvGrpSpPr>
        <p:grpSpPr>
          <a:xfrm>
            <a:off x="6216927" y="5257800"/>
            <a:ext cx="914400" cy="1001314"/>
            <a:chOff x="2286000" y="5643810"/>
            <a:chExt cx="914400" cy="1001314"/>
          </a:xfrm>
        </p:grpSpPr>
        <p:cxnSp>
          <p:nvCxnSpPr>
            <p:cNvPr id="198" name="Straight Connector 197"/>
            <p:cNvCxnSpPr/>
            <p:nvPr/>
          </p:nvCxnSpPr>
          <p:spPr bwMode="auto">
            <a:xfrm flipV="1">
              <a:off x="2757838" y="5643810"/>
              <a:ext cx="0" cy="37599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199" name="Flowchart: Magnetic Disk 198"/>
            <p:cNvSpPr/>
            <p:nvPr/>
          </p:nvSpPr>
          <p:spPr bwMode="auto">
            <a:xfrm>
              <a:off x="2286000" y="6032476"/>
              <a:ext cx="914400" cy="612648"/>
            </a:xfrm>
            <a:prstGeom prst="flowChartMagneticDisk">
              <a:avLst/>
            </a:prstGeom>
            <a:noFill/>
            <a:ln w="1905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2583" tIns="51293" rIns="102583" bIns="51293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288925" indent="-288925" defTabSz="966788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526319" y="3521853"/>
            <a:ext cx="3074881" cy="5355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HELP NEEDED</a:t>
            </a:r>
            <a:endParaRPr lang="en-US" sz="32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186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 bwMode="auto">
          <a:xfrm>
            <a:off x="990600" y="4153578"/>
            <a:ext cx="3657600" cy="1382696"/>
          </a:xfrm>
          <a:prstGeom prst="roundRect">
            <a:avLst>
              <a:gd name="adj" fmla="val 8794"/>
            </a:avLst>
          </a:prstGeom>
          <a:solidFill>
            <a:srgbClr val="FFFFCC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966788"/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5638800" y="2775989"/>
            <a:ext cx="3240634" cy="2574921"/>
          </a:xfrm>
          <a:prstGeom prst="roundRect">
            <a:avLst>
              <a:gd name="adj" fmla="val 6521"/>
            </a:avLst>
          </a:prstGeom>
          <a:solidFill>
            <a:srgbClr val="FFFFCC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966788"/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1001599" y="2460537"/>
            <a:ext cx="2209800" cy="1382696"/>
          </a:xfrm>
          <a:prstGeom prst="roundRect">
            <a:avLst>
              <a:gd name="adj" fmla="val 8794"/>
            </a:avLst>
          </a:prstGeom>
          <a:solidFill>
            <a:srgbClr val="FFFFCC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966788"/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Business Process as a Service (BPaaS)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Needed: Enterprise Data Management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2012/11/15</a:t>
            </a:r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ICSOC 2012</a:t>
            </a: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25EB-DA1F-4BFC-A014-C46DB84F6DC5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609600" y="1524000"/>
            <a:ext cx="8534400" cy="4191000"/>
          </a:xfrm>
          <a:prstGeom prst="rect">
            <a:avLst/>
          </a:prstGeom>
          <a:noFill/>
          <a:ln w="19050" cap="flat" cmpd="sng" algn="ctr">
            <a:solidFill>
              <a:schemeClr val="accent1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2583" tIns="51293" rIns="102583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88925" marR="0" indent="-288925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1206408" y="4234789"/>
            <a:ext cx="1066800" cy="6096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rgbClr val="3366FF">
                <a:alpha val="47843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r>
              <a:rPr kumimoji="1" lang="en-US" sz="1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Tax</a:t>
            </a:r>
            <a:r>
              <a:rPr kumimoji="1" lang="en-US" sz="1400" b="0" i="0" u="none" strike="noStrike" cap="none" normalizeH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Calculation</a:t>
            </a: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1103107" y="2881470"/>
            <a:ext cx="1295400" cy="6096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Reassessment</a:t>
            </a: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7165719" y="3151885"/>
            <a:ext cx="1111250" cy="6096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Title Change</a:t>
            </a: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5818406" y="2934379"/>
            <a:ext cx="1111250" cy="6096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Inheritance</a:t>
            </a: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2841739" y="4234789"/>
            <a:ext cx="1066800" cy="6096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rgbClr val="3366FF">
                <a:alpha val="47843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r>
              <a:rPr kumimoji="1" lang="en-US" sz="1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Determine tax base</a:t>
            </a:r>
          </a:p>
        </p:txBody>
      </p:sp>
      <p:sp>
        <p:nvSpPr>
          <p:cNvPr id="14" name="Rounded Rectangle 13"/>
          <p:cNvSpPr/>
          <p:nvPr/>
        </p:nvSpPr>
        <p:spPr bwMode="auto">
          <a:xfrm>
            <a:off x="6929656" y="4403781"/>
            <a:ext cx="472126" cy="3048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7957407" y="4977246"/>
            <a:ext cx="472126" cy="3048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6578508" y="3892473"/>
            <a:ext cx="472126" cy="3048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2352944" y="3473097"/>
            <a:ext cx="472126" cy="3048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1435008" y="5142705"/>
            <a:ext cx="472126" cy="3048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rgbClr val="3366FF">
                <a:alpha val="47843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2166207" y="5198511"/>
            <a:ext cx="472126" cy="3048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rgbClr val="3366FF">
                <a:alpha val="47843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4071371" y="5057374"/>
            <a:ext cx="472126" cy="3048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rgbClr val="3366FF">
                <a:alpha val="47843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>
            <a:off x="3665007" y="2685035"/>
            <a:ext cx="1284854" cy="667013"/>
          </a:xfrm>
          <a:prstGeom prst="roundRect">
            <a:avLst/>
          </a:prstGeom>
          <a:solidFill>
            <a:srgbClr val="FFFFCC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AppraisalPal</a:t>
            </a:r>
            <a:endParaRPr kumimoji="1" lang="en-US" sz="1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09999" y="4795739"/>
            <a:ext cx="716415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66788"/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TaxPal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688066" y="4988479"/>
            <a:ext cx="788934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TitlePal</a:t>
            </a:r>
            <a:endParaRPr lang="en-US" sz="1400" dirty="0"/>
          </a:p>
        </p:txBody>
      </p:sp>
      <p:sp>
        <p:nvSpPr>
          <p:cNvPr id="27" name="Rounded Rectangle 26"/>
          <p:cNvSpPr/>
          <p:nvPr/>
        </p:nvSpPr>
        <p:spPr bwMode="auto">
          <a:xfrm>
            <a:off x="1272710" y="990599"/>
            <a:ext cx="1284854" cy="667013"/>
          </a:xfrm>
          <a:prstGeom prst="roundRect">
            <a:avLst/>
          </a:prstGeom>
          <a:solidFill>
            <a:srgbClr val="FFFFCC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HRPal</a:t>
            </a:r>
            <a:endParaRPr kumimoji="1" lang="en-US" sz="1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7314980" y="990600"/>
            <a:ext cx="1284854" cy="667013"/>
          </a:xfrm>
          <a:prstGeom prst="roundRect">
            <a:avLst/>
          </a:prstGeom>
          <a:solidFill>
            <a:srgbClr val="FFFFCC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AccountingPal</a:t>
            </a:r>
            <a:endParaRPr kumimoji="1" lang="en-US" sz="1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135764" y="2524287"/>
            <a:ext cx="1095172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AssessorPal</a:t>
            </a:r>
            <a:endParaRPr lang="en-US" dirty="0"/>
          </a:p>
        </p:txBody>
      </p:sp>
      <p:sp>
        <p:nvSpPr>
          <p:cNvPr id="31" name="Flowchart: Magnetic Disk 30"/>
          <p:cNvSpPr/>
          <p:nvPr/>
        </p:nvSpPr>
        <p:spPr bwMode="auto">
          <a:xfrm>
            <a:off x="8329147" y="6172200"/>
            <a:ext cx="686937" cy="460248"/>
          </a:xfrm>
          <a:prstGeom prst="flowChartMagneticDisk">
            <a:avLst/>
          </a:prstGeom>
          <a:solidFill>
            <a:srgbClr val="CCFFCC"/>
          </a:solidFill>
          <a:ln w="190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583" tIns="51293" rIns="102583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88925" marR="0" indent="-288925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Flowchart: Magnetic Disk 31"/>
          <p:cNvSpPr/>
          <p:nvPr/>
        </p:nvSpPr>
        <p:spPr bwMode="auto">
          <a:xfrm>
            <a:off x="7517932" y="6172200"/>
            <a:ext cx="686937" cy="460248"/>
          </a:xfrm>
          <a:prstGeom prst="flowChartMagneticDisk">
            <a:avLst/>
          </a:prstGeom>
          <a:solidFill>
            <a:srgbClr val="CCFFCC"/>
          </a:solidFill>
          <a:ln w="190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583" tIns="51293" rIns="102583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88925" marR="0" indent="-288925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Flowchart: Magnetic Disk 32"/>
          <p:cNvSpPr/>
          <p:nvPr/>
        </p:nvSpPr>
        <p:spPr bwMode="auto">
          <a:xfrm>
            <a:off x="6707165" y="6167587"/>
            <a:ext cx="686937" cy="460248"/>
          </a:xfrm>
          <a:prstGeom prst="flowChartMagneticDisk">
            <a:avLst/>
          </a:prstGeom>
          <a:solidFill>
            <a:srgbClr val="CCFFCC"/>
          </a:solidFill>
          <a:ln w="190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583" tIns="51293" rIns="102583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88925" marR="0" indent="-288925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Right Arrow 21"/>
          <p:cNvSpPr/>
          <p:nvPr/>
        </p:nvSpPr>
        <p:spPr bwMode="auto">
          <a:xfrm rot="14272528">
            <a:off x="4653495" y="4746163"/>
            <a:ext cx="2648314" cy="484632"/>
          </a:xfrm>
          <a:prstGeom prst="rightArrow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583" tIns="51293" rIns="102583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88925" marR="0" indent="-288925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48847" y="3395994"/>
            <a:ext cx="441146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?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09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Served by an alliance of</a:t>
            </a:r>
            <a:br>
              <a:rPr lang="en-US" dirty="0" smtClean="0"/>
            </a:br>
            <a:r>
              <a:rPr lang="en-US" dirty="0" smtClean="0"/>
              <a:t>PALs lead by a major player</a:t>
            </a:r>
          </a:p>
          <a:p>
            <a:r>
              <a:rPr lang="en-US" dirty="0" smtClean="0"/>
              <a:t>The major player defines</a:t>
            </a:r>
            <a:br>
              <a:rPr lang="en-US" dirty="0" smtClean="0"/>
            </a:br>
            <a:r>
              <a:rPr lang="en-US" dirty="0" smtClean="0"/>
              <a:t>data management,</a:t>
            </a:r>
            <a:br>
              <a:rPr lang="en-US" dirty="0" smtClean="0"/>
            </a:br>
            <a:r>
              <a:rPr lang="en-US" dirty="0" smtClean="0"/>
              <a:t>protocols, etc.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0338" y="0"/>
            <a:ext cx="9280525" cy="762000"/>
          </a:xfrm>
        </p:spPr>
        <p:txBody>
          <a:bodyPr/>
          <a:lstStyle/>
          <a:p>
            <a:r>
              <a:rPr lang="en-US" dirty="0" smtClean="0"/>
              <a:t>Possibility 1: Monopoly Model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2012/11/15</a:t>
            </a:r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ICSOC 2012</a:t>
            </a: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25EB-DA1F-4BFC-A014-C46DB84F6DC5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184856" y="4267200"/>
            <a:ext cx="3429000" cy="2743200"/>
          </a:xfrm>
          <a:prstGeom prst="rect">
            <a:avLst/>
          </a:prstGeom>
          <a:noFill/>
          <a:ln w="19050" cap="flat" cmpd="sng" algn="ctr">
            <a:solidFill>
              <a:schemeClr val="accent1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2583" tIns="51293" rIns="102583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88925" marR="0" indent="-288925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5241566"/>
            <a:ext cx="2648482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Enterprise system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 bwMode="auto">
          <a:xfrm>
            <a:off x="4715934" y="2781749"/>
            <a:ext cx="2209800" cy="1382696"/>
          </a:xfrm>
          <a:prstGeom prst="roundRect">
            <a:avLst>
              <a:gd name="adj" fmla="val 8794"/>
            </a:avLst>
          </a:prstGeom>
          <a:solidFill>
            <a:srgbClr val="FFFFCC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966788"/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35719" y="2971800"/>
            <a:ext cx="1260281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KingPal</a:t>
            </a:r>
            <a:endParaRPr lang="en-US" sz="4000" dirty="0"/>
          </a:p>
        </p:txBody>
      </p:sp>
      <p:sp>
        <p:nvSpPr>
          <p:cNvPr id="13" name="Rounded Rectangle 12"/>
          <p:cNvSpPr/>
          <p:nvPr/>
        </p:nvSpPr>
        <p:spPr bwMode="auto">
          <a:xfrm>
            <a:off x="5362223" y="5486400"/>
            <a:ext cx="917222" cy="615920"/>
          </a:xfrm>
          <a:prstGeom prst="roundRect">
            <a:avLst>
              <a:gd name="adj" fmla="val 6521"/>
            </a:avLst>
          </a:prstGeom>
          <a:solidFill>
            <a:srgbClr val="FFFFCC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966788"/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4279900" y="1027860"/>
            <a:ext cx="4876800" cy="56388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2583" tIns="51293" rIns="102583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88925" marR="0" indent="-288925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5820834" y="1447800"/>
            <a:ext cx="1371600" cy="871344"/>
          </a:xfrm>
          <a:prstGeom prst="roundRect">
            <a:avLst>
              <a:gd name="adj" fmla="val 6521"/>
            </a:avLst>
          </a:prstGeom>
          <a:solidFill>
            <a:srgbClr val="FFFFCC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966788"/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7315200" y="2748494"/>
            <a:ext cx="685800" cy="435672"/>
          </a:xfrm>
          <a:prstGeom prst="roundRect">
            <a:avLst>
              <a:gd name="adj" fmla="val 6521"/>
            </a:avLst>
          </a:prstGeom>
          <a:solidFill>
            <a:srgbClr val="FFFFCC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966788"/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7543800" y="5197484"/>
            <a:ext cx="685800" cy="435672"/>
          </a:xfrm>
          <a:prstGeom prst="roundRect">
            <a:avLst>
              <a:gd name="adj" fmla="val 6521"/>
            </a:avLst>
          </a:prstGeom>
          <a:solidFill>
            <a:srgbClr val="FFFFCC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966788"/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7507111" y="3946609"/>
            <a:ext cx="685800" cy="435672"/>
          </a:xfrm>
          <a:prstGeom prst="roundRect">
            <a:avLst>
              <a:gd name="adj" fmla="val 6521"/>
            </a:avLst>
          </a:prstGeom>
          <a:solidFill>
            <a:srgbClr val="FFFFCC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966788"/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 flipV="1">
            <a:off x="2743200" y="3946609"/>
            <a:ext cx="1940278" cy="100639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>
            <a:endCxn id="13" idx="1"/>
          </p:cNvCxnSpPr>
          <p:nvPr/>
        </p:nvCxnSpPr>
        <p:spPr bwMode="auto">
          <a:xfrm flipV="1">
            <a:off x="3124200" y="5794360"/>
            <a:ext cx="2238023" cy="30796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5" name="Straight Arrow Connector 24"/>
          <p:cNvCxnSpPr>
            <a:endCxn id="18" idx="1"/>
          </p:cNvCxnSpPr>
          <p:nvPr/>
        </p:nvCxnSpPr>
        <p:spPr bwMode="auto">
          <a:xfrm flipV="1">
            <a:off x="3124199" y="4164445"/>
            <a:ext cx="4382912" cy="12508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2105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 bwMode="auto">
          <a:xfrm>
            <a:off x="533400" y="3505200"/>
            <a:ext cx="1371600" cy="871344"/>
          </a:xfrm>
          <a:prstGeom prst="roundRect">
            <a:avLst>
              <a:gd name="adj" fmla="val 6521"/>
            </a:avLst>
          </a:prstGeom>
          <a:solidFill>
            <a:srgbClr val="FFFFCC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966788"/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major players</a:t>
            </a:r>
          </a:p>
          <a:p>
            <a:r>
              <a:rPr lang="en-US" dirty="0" smtClean="0"/>
              <a:t>Enterprise makes its own data</a:t>
            </a:r>
            <a:br>
              <a:rPr lang="en-US" dirty="0" smtClean="0"/>
            </a:br>
            <a:r>
              <a:rPr lang="en-US" dirty="0" smtClean="0"/>
              <a:t>management plan</a:t>
            </a:r>
          </a:p>
          <a:p>
            <a:r>
              <a:rPr lang="en-US" dirty="0">
                <a:solidFill>
                  <a:srgbClr val="FF0000"/>
                </a:solidFill>
              </a:rPr>
              <a:t>Bring Your Own Data (BYOD)</a:t>
            </a:r>
          </a:p>
          <a:p>
            <a:r>
              <a:rPr lang="en-US" dirty="0" smtClean="0"/>
              <a:t>Could also use a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dirty="0" smtClean="0"/>
              <a:t>dataPal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”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Possibility 2: Open Market Model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2012/11/15</a:t>
            </a:r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ICSOC 2012</a:t>
            </a: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25EB-DA1F-4BFC-A014-C46DB84F6DC5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184856" y="4495800"/>
            <a:ext cx="3429000" cy="2133600"/>
          </a:xfrm>
          <a:prstGeom prst="rect">
            <a:avLst/>
          </a:prstGeom>
          <a:noFill/>
          <a:ln w="19050" cap="flat" cmpd="sng" algn="ctr">
            <a:solidFill>
              <a:schemeClr val="accent1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2583" tIns="51293" rIns="102583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88925" marR="0" indent="-288925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6821311" y="1219200"/>
            <a:ext cx="1371600" cy="871344"/>
          </a:xfrm>
          <a:prstGeom prst="roundRect">
            <a:avLst>
              <a:gd name="adj" fmla="val 6521"/>
            </a:avLst>
          </a:prstGeom>
          <a:solidFill>
            <a:srgbClr val="FFFFCC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966788"/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Arrow Connector 13"/>
          <p:cNvCxnSpPr>
            <a:endCxn id="17" idx="1"/>
          </p:cNvCxnSpPr>
          <p:nvPr/>
        </p:nvCxnSpPr>
        <p:spPr bwMode="auto">
          <a:xfrm flipV="1">
            <a:off x="3266722" y="3063048"/>
            <a:ext cx="4048478" cy="233794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8000"/>
            </a:solidFill>
            <a:prstDash val="solid"/>
            <a:round/>
            <a:headEnd type="arrow" w="lg" len="lg"/>
            <a:tailEnd type="arrow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>
            <a:endCxn id="19" idx="1"/>
          </p:cNvCxnSpPr>
          <p:nvPr/>
        </p:nvCxnSpPr>
        <p:spPr bwMode="auto">
          <a:xfrm>
            <a:off x="3266722" y="6102320"/>
            <a:ext cx="404847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8000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>
            <a:endCxn id="18" idx="1"/>
          </p:cNvCxnSpPr>
          <p:nvPr/>
        </p:nvCxnSpPr>
        <p:spPr bwMode="auto">
          <a:xfrm flipV="1">
            <a:off x="3266722" y="4566250"/>
            <a:ext cx="4240389" cy="113443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8000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7" name="Rounded Rectangle 16"/>
          <p:cNvSpPr/>
          <p:nvPr/>
        </p:nvSpPr>
        <p:spPr bwMode="auto">
          <a:xfrm>
            <a:off x="7315200" y="2627376"/>
            <a:ext cx="1371600" cy="871344"/>
          </a:xfrm>
          <a:prstGeom prst="roundRect">
            <a:avLst>
              <a:gd name="adj" fmla="val 6521"/>
            </a:avLst>
          </a:prstGeom>
          <a:solidFill>
            <a:srgbClr val="FFFFCC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966788"/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7507111" y="4130578"/>
            <a:ext cx="1371600" cy="871344"/>
          </a:xfrm>
          <a:prstGeom prst="roundRect">
            <a:avLst>
              <a:gd name="adj" fmla="val 6521"/>
            </a:avLst>
          </a:prstGeom>
          <a:solidFill>
            <a:srgbClr val="FFFFCC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966788"/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7315200" y="5666648"/>
            <a:ext cx="1371600" cy="871344"/>
          </a:xfrm>
          <a:prstGeom prst="roundRect">
            <a:avLst>
              <a:gd name="adj" fmla="val 6521"/>
            </a:avLst>
          </a:prstGeom>
          <a:solidFill>
            <a:srgbClr val="FFFFCC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966788"/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Straight Arrow Connector 23"/>
          <p:cNvCxnSpPr>
            <a:endCxn id="10" idx="2"/>
          </p:cNvCxnSpPr>
          <p:nvPr/>
        </p:nvCxnSpPr>
        <p:spPr bwMode="auto">
          <a:xfrm flipV="1">
            <a:off x="3266722" y="2090544"/>
            <a:ext cx="4240389" cy="262503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8000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7" name="Flowchart: Magnetic Disk 26"/>
          <p:cNvSpPr/>
          <p:nvPr/>
        </p:nvSpPr>
        <p:spPr bwMode="auto">
          <a:xfrm>
            <a:off x="1295400" y="4873752"/>
            <a:ext cx="914400" cy="612648"/>
          </a:xfrm>
          <a:prstGeom prst="flowChartMagneticDisk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583" tIns="51293" rIns="102583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88925" marR="0" indent="-288925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Flowchart: Magnetic Disk 27"/>
          <p:cNvSpPr/>
          <p:nvPr/>
        </p:nvSpPr>
        <p:spPr bwMode="auto">
          <a:xfrm>
            <a:off x="762000" y="3634548"/>
            <a:ext cx="914400" cy="612648"/>
          </a:xfrm>
          <a:prstGeom prst="flowChartMagneticDisk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583" tIns="51293" rIns="102583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88925" marR="0" indent="-288925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09600" y="6052268"/>
            <a:ext cx="2648482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Enterprise system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19771148">
            <a:off x="3582576" y="3721372"/>
            <a:ext cx="36086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Data needed for services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+ services states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93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8" grpId="0" animBg="1"/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0338" y="838200"/>
            <a:ext cx="9280525" cy="6172200"/>
          </a:xfrm>
        </p:spPr>
        <p:txBody>
          <a:bodyPr/>
          <a:lstStyle/>
          <a:p>
            <a:r>
              <a:rPr lang="en-US" dirty="0" smtClean="0"/>
              <a:t>What are appropriate models for both:</a:t>
            </a:r>
          </a:p>
          <a:p>
            <a:pPr lvl="1"/>
            <a:r>
              <a:rPr lang="en-US" dirty="0" smtClean="0"/>
              <a:t>Enterprise data and management</a:t>
            </a:r>
          </a:p>
          <a:p>
            <a:pPr lvl="1"/>
            <a:r>
              <a:rPr lang="en-US" dirty="0" smtClean="0"/>
              <a:t>Enterprise services inter-related through persistent data</a:t>
            </a:r>
          </a:p>
          <a:p>
            <a:endParaRPr lang="en-US" dirty="0" smtClean="0"/>
          </a:p>
          <a:p>
            <a:r>
              <a:rPr lang="en-US" dirty="0" smtClean="0"/>
              <a:t>Must support</a:t>
            </a:r>
          </a:p>
          <a:p>
            <a:pPr lvl="1"/>
            <a:r>
              <a:rPr lang="en-US" dirty="0" smtClean="0"/>
              <a:t>Composition design and analysis</a:t>
            </a:r>
          </a:p>
          <a:p>
            <a:pPr lvl="1"/>
            <a:r>
              <a:rPr lang="en-US" dirty="0"/>
              <a:t>Runtime service execution management</a:t>
            </a:r>
          </a:p>
          <a:p>
            <a:pPr lvl="1"/>
            <a:r>
              <a:rPr lang="en-US" dirty="0" smtClean="0"/>
              <a:t>Transactions</a:t>
            </a:r>
            <a:endParaRPr lang="en-US" dirty="0"/>
          </a:p>
          <a:p>
            <a:pPr lvl="1"/>
            <a:r>
              <a:rPr lang="en-US" dirty="0" smtClean="0"/>
              <a:t>Process evolution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Application Challenge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2012/11/15</a:t>
            </a:r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ICSOC 2012</a:t>
            </a: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25EB-DA1F-4BFC-A014-C46DB84F6DC5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78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Application Needs</a:t>
            </a:r>
          </a:p>
          <a:p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dirty="0" smtClean="0">
                <a:solidFill>
                  <a:srgbClr val="002060"/>
                </a:solidFill>
              </a:rPr>
              <a:t>Legacy</a:t>
            </a:r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</a:t>
            </a:r>
            <a:r>
              <a:rPr lang="en-US" dirty="0" smtClean="0">
                <a:solidFill>
                  <a:srgbClr val="002060"/>
                </a:solidFill>
              </a:rPr>
              <a:t> Services</a:t>
            </a:r>
          </a:p>
          <a:p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dirty="0" smtClean="0">
                <a:solidFill>
                  <a:srgbClr val="002060"/>
                </a:solidFill>
              </a:rPr>
              <a:t>Programmable</a:t>
            </a:r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</a:t>
            </a:r>
            <a:r>
              <a:rPr lang="en-US" dirty="0" smtClean="0">
                <a:solidFill>
                  <a:srgbClr val="002060"/>
                </a:solidFill>
              </a:rPr>
              <a:t> Services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Data Encapsulating Services</a:t>
            </a:r>
          </a:p>
          <a:p>
            <a:r>
              <a:rPr lang="en-US" dirty="0" smtClean="0"/>
              <a:t>Research Challenges</a:t>
            </a:r>
          </a:p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038600" y="7072313"/>
            <a:ext cx="2000250" cy="242887"/>
          </a:xfrm>
        </p:spPr>
        <p:txBody>
          <a:bodyPr/>
          <a:lstStyle/>
          <a:p>
            <a:r>
              <a:rPr lang="en-US" dirty="0" smtClean="0"/>
              <a:t>2012/11/15</a:t>
            </a:r>
            <a:endParaRPr lang="en-US" altLang="zh-C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7072313"/>
            <a:ext cx="3041650" cy="242887"/>
          </a:xfrm>
        </p:spPr>
        <p:txBody>
          <a:bodyPr/>
          <a:lstStyle/>
          <a:p>
            <a:r>
              <a:rPr lang="en-US" altLang="zh-CN" dirty="0" smtClean="0"/>
              <a:t>ICSOC 2012</a:t>
            </a:r>
            <a:endParaRPr lang="en-US" altLang="zh-C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00950" y="7072313"/>
            <a:ext cx="2000250" cy="242887"/>
          </a:xfrm>
        </p:spPr>
        <p:txBody>
          <a:bodyPr/>
          <a:lstStyle/>
          <a:p>
            <a:fld id="{9D5D25EB-DA1F-4BFC-A014-C46DB84F6DC5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70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 bwMode="auto">
          <a:xfrm>
            <a:off x="609600" y="3001151"/>
            <a:ext cx="8458200" cy="3048000"/>
          </a:xfrm>
          <a:prstGeom prst="rect">
            <a:avLst/>
          </a:prstGeom>
          <a:solidFill>
            <a:srgbClr val="FFFFCC"/>
          </a:solidFill>
          <a:ln w="190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583" tIns="51293" rIns="102583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88925" marR="0" indent="-288925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Services Aware of Data Management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2012/11/15</a:t>
            </a:r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ICSOC 2012</a:t>
            </a: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25EB-DA1F-4BFC-A014-C46DB84F6DC5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 bwMode="auto">
          <a:xfrm>
            <a:off x="1257300" y="4606361"/>
            <a:ext cx="1066800" cy="6096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r>
              <a:rPr kumimoji="1" lang="en-US" sz="1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Tax</a:t>
            </a:r>
            <a:r>
              <a:rPr kumimoji="1" lang="en-US" sz="1400" b="0" i="0" u="none" strike="noStrike" cap="none" normalizeH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Calculation</a:t>
            </a: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838200" y="3520018"/>
            <a:ext cx="1295400" cy="6096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Reassessment</a:t>
            </a: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7216611" y="3523457"/>
            <a:ext cx="1111250" cy="6096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Title Change</a:t>
            </a: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5722234" y="3265886"/>
            <a:ext cx="1111250" cy="6096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Inheritance</a:t>
            </a: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5029200" y="4416445"/>
            <a:ext cx="1111250" cy="6096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Sales-transaction</a:t>
            </a: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3055463" y="4622953"/>
            <a:ext cx="1066800" cy="6096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r>
              <a:rPr kumimoji="1" lang="en-US" sz="1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Determine tax base</a:t>
            </a:r>
          </a:p>
        </p:txBody>
      </p:sp>
      <p:sp>
        <p:nvSpPr>
          <p:cNvPr id="18" name="Rounded Rectangle 17"/>
          <p:cNvSpPr/>
          <p:nvPr/>
        </p:nvSpPr>
        <p:spPr bwMode="auto">
          <a:xfrm>
            <a:off x="6980548" y="4775353"/>
            <a:ext cx="472126" cy="3048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8008299" y="5348818"/>
            <a:ext cx="472126" cy="3048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6629400" y="4264045"/>
            <a:ext cx="472126" cy="3048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>
            <a:off x="2453162" y="4387867"/>
            <a:ext cx="472126" cy="3048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1485900" y="5356281"/>
            <a:ext cx="472126" cy="3048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2217099" y="5445050"/>
            <a:ext cx="472126" cy="3048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 bwMode="auto">
          <a:xfrm>
            <a:off x="4122263" y="5428946"/>
            <a:ext cx="472126" cy="3048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ounded Rectangle 26"/>
          <p:cNvSpPr/>
          <p:nvPr/>
        </p:nvSpPr>
        <p:spPr bwMode="auto">
          <a:xfrm>
            <a:off x="4064720" y="2550828"/>
            <a:ext cx="1059337" cy="685800"/>
          </a:xfrm>
          <a:prstGeom prst="roundRect">
            <a:avLst/>
          </a:prstGeom>
          <a:solidFill>
            <a:srgbClr val="92D050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583" tIns="51293" rIns="102583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88925" marR="0" indent="-288925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r>
              <a:rPr kumimoji="1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Certificate</a:t>
            </a:r>
          </a:p>
        </p:txBody>
      </p:sp>
      <p:cxnSp>
        <p:nvCxnSpPr>
          <p:cNvPr id="29" name="Straight Connector 28"/>
          <p:cNvCxnSpPr/>
          <p:nvPr/>
        </p:nvCxnSpPr>
        <p:spPr bwMode="auto">
          <a:xfrm>
            <a:off x="5124057" y="3113486"/>
            <a:ext cx="590943" cy="15741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1" name="Straight Connector 30"/>
          <p:cNvCxnSpPr/>
          <p:nvPr/>
        </p:nvCxnSpPr>
        <p:spPr bwMode="auto">
          <a:xfrm>
            <a:off x="5131291" y="2774566"/>
            <a:ext cx="2877008" cy="7103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3" name="Straight Connector 32"/>
          <p:cNvCxnSpPr/>
          <p:nvPr/>
        </p:nvCxnSpPr>
        <p:spPr bwMode="auto">
          <a:xfrm flipH="1">
            <a:off x="3716976" y="3275121"/>
            <a:ext cx="555625" cy="5241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/>
          <p:nvPr/>
        </p:nvCxnSpPr>
        <p:spPr bwMode="auto">
          <a:xfrm flipV="1">
            <a:off x="2005619" y="2966096"/>
            <a:ext cx="2059101" cy="159455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1" name="Straight Connector 40"/>
          <p:cNvCxnSpPr/>
          <p:nvPr/>
        </p:nvCxnSpPr>
        <p:spPr bwMode="auto">
          <a:xfrm flipV="1">
            <a:off x="4122263" y="3280419"/>
            <a:ext cx="716437" cy="15094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5" name="Straight Connector 44"/>
          <p:cNvCxnSpPr/>
          <p:nvPr/>
        </p:nvCxnSpPr>
        <p:spPr bwMode="auto">
          <a:xfrm flipV="1">
            <a:off x="5131291" y="2122886"/>
            <a:ext cx="4088909" cy="533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7" name="Straight Connector 46"/>
          <p:cNvCxnSpPr/>
          <p:nvPr/>
        </p:nvCxnSpPr>
        <p:spPr bwMode="auto">
          <a:xfrm>
            <a:off x="92945" y="2441896"/>
            <a:ext cx="3971775" cy="31901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48" name="TextBox 47"/>
          <p:cNvSpPr txBox="1"/>
          <p:nvPr/>
        </p:nvSpPr>
        <p:spPr>
          <a:xfrm>
            <a:off x="3886200" y="2199086"/>
            <a:ext cx="1539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</a:rPr>
              <a:t>n</a:t>
            </a:r>
            <a:r>
              <a:rPr lang="en-US" sz="2000" dirty="0" smtClean="0">
                <a:solidFill>
                  <a:schemeClr val="bg2"/>
                </a:solidFill>
              </a:rPr>
              <a:t>ew service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951488" y="2122886"/>
            <a:ext cx="2650084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900CC"/>
                </a:solidFill>
              </a:rPr>
              <a:t>How to compose?</a:t>
            </a:r>
          </a:p>
          <a:p>
            <a:r>
              <a:rPr lang="en-US" dirty="0" smtClean="0">
                <a:solidFill>
                  <a:srgbClr val="9900CC"/>
                </a:solidFill>
              </a:rPr>
              <a:t>Is it “correct”?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3200400" y="3681941"/>
            <a:ext cx="1039607" cy="152400"/>
            <a:chOff x="4262643" y="6172200"/>
            <a:chExt cx="1039607" cy="152400"/>
          </a:xfrm>
        </p:grpSpPr>
        <p:sp>
          <p:nvSpPr>
            <p:cNvPr id="52" name="Rectangle 51"/>
            <p:cNvSpPr/>
            <p:nvPr/>
          </p:nvSpPr>
          <p:spPr bwMode="auto">
            <a:xfrm>
              <a:off x="4262643" y="6176818"/>
              <a:ext cx="690357" cy="147782"/>
            </a:xfrm>
            <a:prstGeom prst="rect">
              <a:avLst/>
            </a:prstGeom>
            <a:solidFill>
              <a:schemeClr val="bg2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45720" tIns="51293" rIns="45720" bIns="5129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66788"/>
              <a:endParaRPr lang="en-US" sz="1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4838700" y="6172200"/>
              <a:ext cx="463550" cy="152400"/>
            </a:xfrm>
            <a:prstGeom prst="rect">
              <a:avLst/>
            </a:prstGeom>
            <a:solidFill>
              <a:srgbClr val="FFFFCC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45720" tIns="51293" rIns="45720" bIns="5129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66788"/>
              <a:endParaRPr lang="en-US" sz="1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4267200" y="6172200"/>
              <a:ext cx="1029649" cy="152400"/>
            </a:xfrm>
            <a:prstGeom prst="rect">
              <a:avLst/>
            </a:prstGeom>
            <a:noFill/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45720" tIns="51293" rIns="45720" bIns="5129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66788"/>
              <a:endParaRPr lang="en-US" sz="1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Rounded Rectangle 8"/>
          <p:cNvSpPr/>
          <p:nvPr/>
        </p:nvSpPr>
        <p:spPr bwMode="auto">
          <a:xfrm>
            <a:off x="3161351" y="3790051"/>
            <a:ext cx="1111250" cy="6096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Appraisal</a:t>
            </a: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8008299" y="5653618"/>
            <a:ext cx="1008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ADB8FF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services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0" y="2441896"/>
            <a:ext cx="2170787" cy="4247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900CC"/>
                </a:solidFill>
              </a:rPr>
              <a:t>How to query?</a:t>
            </a:r>
          </a:p>
        </p:txBody>
      </p:sp>
      <p:sp>
        <p:nvSpPr>
          <p:cNvPr id="64" name="Rounded Rectangle 63"/>
          <p:cNvSpPr/>
          <p:nvPr/>
        </p:nvSpPr>
        <p:spPr bwMode="auto">
          <a:xfrm>
            <a:off x="5257800" y="4802752"/>
            <a:ext cx="1111250" cy="6096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bg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r>
              <a:rPr lang="en-US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Sales-transaction</a:t>
            </a: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4741933" y="5367537"/>
            <a:ext cx="2400300" cy="4276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i="1" dirty="0" smtClean="0">
                <a:solidFill>
                  <a:schemeClr val="bg2"/>
                </a:solidFill>
                <a:latin typeface="Book Antiqua" pitchFamily="18" charset="0"/>
                <a:cs typeface="Times New Roman" pitchFamily="18" charset="0"/>
              </a:rPr>
              <a:t>Add new edu tax </a:t>
            </a:r>
            <a:endParaRPr lang="en-US" i="1" dirty="0">
              <a:solidFill>
                <a:schemeClr val="bg2"/>
              </a:solidFill>
              <a:latin typeface="Book Antiqua" pitchFamily="18" charset="0"/>
              <a:cs typeface="Times New Roman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301820" y="6085286"/>
            <a:ext cx="2239716" cy="7571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900CC"/>
                </a:solidFill>
              </a:rPr>
              <a:t>How to change</a:t>
            </a:r>
            <a:br>
              <a:rPr lang="en-US" dirty="0" smtClean="0">
                <a:solidFill>
                  <a:srgbClr val="9900CC"/>
                </a:solidFill>
              </a:rPr>
            </a:br>
            <a:r>
              <a:rPr lang="en-US" dirty="0" smtClean="0">
                <a:solidFill>
                  <a:srgbClr val="9900CC"/>
                </a:solidFill>
              </a:rPr>
              <a:t>&amp; evole?</a:t>
            </a:r>
          </a:p>
        </p:txBody>
      </p:sp>
      <p:sp>
        <p:nvSpPr>
          <p:cNvPr id="192" name="TextBox 191"/>
          <p:cNvSpPr txBox="1"/>
          <p:nvPr/>
        </p:nvSpPr>
        <p:spPr>
          <a:xfrm>
            <a:off x="92945" y="6085286"/>
            <a:ext cx="2016899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900CC"/>
                </a:solidFill>
              </a:rPr>
              <a:t>How to do</a:t>
            </a:r>
            <a:br>
              <a:rPr lang="en-US" dirty="0" smtClean="0">
                <a:solidFill>
                  <a:srgbClr val="9900CC"/>
                </a:solidFill>
              </a:rPr>
            </a:br>
            <a:r>
              <a:rPr lang="en-US" dirty="0" smtClean="0">
                <a:solidFill>
                  <a:srgbClr val="9900CC"/>
                </a:solidFill>
              </a:rPr>
              <a:t>transactions?</a:t>
            </a:r>
          </a:p>
        </p:txBody>
      </p:sp>
      <p:grpSp>
        <p:nvGrpSpPr>
          <p:cNvPr id="196" name="Group 195"/>
          <p:cNvGrpSpPr/>
          <p:nvPr/>
        </p:nvGrpSpPr>
        <p:grpSpPr>
          <a:xfrm>
            <a:off x="4628072" y="2020568"/>
            <a:ext cx="1391728" cy="979653"/>
            <a:chOff x="4628072" y="1650282"/>
            <a:chExt cx="1391728" cy="979653"/>
          </a:xfrm>
        </p:grpSpPr>
        <p:sp>
          <p:nvSpPr>
            <p:cNvPr id="193" name="TextBox 192"/>
            <p:cNvSpPr txBox="1"/>
            <p:nvPr/>
          </p:nvSpPr>
          <p:spPr>
            <a:xfrm>
              <a:off x="4628072" y="1650282"/>
              <a:ext cx="1391728" cy="3416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age&gt;55 &amp; …</a:t>
              </a:r>
              <a:endParaRPr lang="en-US" sz="1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95" name="Straight Arrow Connector 194"/>
            <p:cNvCxnSpPr>
              <a:stCxn id="193" idx="2"/>
            </p:cNvCxnSpPr>
            <p:nvPr/>
          </p:nvCxnSpPr>
          <p:spPr bwMode="auto">
            <a:xfrm flipH="1">
              <a:off x="5007631" y="1991914"/>
              <a:ext cx="316305" cy="63802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sp>
        <p:nvSpPr>
          <p:cNvPr id="42" name="Flowchart: Magnetic Disk 41"/>
          <p:cNvSpPr/>
          <p:nvPr/>
        </p:nvSpPr>
        <p:spPr bwMode="auto">
          <a:xfrm>
            <a:off x="2228272" y="6397752"/>
            <a:ext cx="914400" cy="612648"/>
          </a:xfrm>
          <a:prstGeom prst="flowChartMagneticDisk">
            <a:avLst/>
          </a:prstGeom>
          <a:noFill/>
          <a:ln w="190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583" tIns="51293" rIns="102583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88925" indent="-288925" defTabSz="966788"/>
            <a:endParaRPr lang="en-US"/>
          </a:p>
        </p:txBody>
      </p:sp>
      <p:sp>
        <p:nvSpPr>
          <p:cNvPr id="194" name="Flowchart: Magnetic Disk 193"/>
          <p:cNvSpPr/>
          <p:nvPr/>
        </p:nvSpPr>
        <p:spPr bwMode="auto">
          <a:xfrm>
            <a:off x="4272601" y="6397752"/>
            <a:ext cx="914400" cy="612648"/>
          </a:xfrm>
          <a:prstGeom prst="flowChartMagneticDisk">
            <a:avLst/>
          </a:prstGeom>
          <a:noFill/>
          <a:ln w="190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583" tIns="51293" rIns="102583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88925" indent="-288925" defTabSz="966788"/>
            <a:endParaRPr lang="en-US"/>
          </a:p>
        </p:txBody>
      </p:sp>
      <p:sp>
        <p:nvSpPr>
          <p:cNvPr id="199" name="Flowchart: Magnetic Disk 198"/>
          <p:cNvSpPr/>
          <p:nvPr/>
        </p:nvSpPr>
        <p:spPr bwMode="auto">
          <a:xfrm>
            <a:off x="6216927" y="6397752"/>
            <a:ext cx="914400" cy="612648"/>
          </a:xfrm>
          <a:prstGeom prst="flowChartMagneticDisk">
            <a:avLst/>
          </a:prstGeom>
          <a:noFill/>
          <a:ln w="190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583" tIns="51293" rIns="102583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88925" indent="-288925" defTabSz="966788"/>
            <a:endParaRPr lang="en-US"/>
          </a:p>
        </p:txBody>
      </p:sp>
      <p:cxnSp>
        <p:nvCxnSpPr>
          <p:cNvPr id="17" name="Curved Connector 16"/>
          <p:cNvCxnSpPr>
            <a:stCxn id="7" idx="2"/>
            <a:endCxn id="42" idx="2"/>
          </p:cNvCxnSpPr>
          <p:nvPr/>
        </p:nvCxnSpPr>
        <p:spPr bwMode="auto">
          <a:xfrm rot="16200000" flipH="1">
            <a:off x="1265429" y="5741232"/>
            <a:ext cx="1488115" cy="437572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05" name="Curved Connector 104"/>
          <p:cNvCxnSpPr>
            <a:stCxn id="42" idx="1"/>
            <a:endCxn id="13" idx="1"/>
          </p:cNvCxnSpPr>
          <p:nvPr/>
        </p:nvCxnSpPr>
        <p:spPr bwMode="auto">
          <a:xfrm rot="5400000" flipH="1" flipV="1">
            <a:off x="2135468" y="5477758"/>
            <a:ext cx="1469999" cy="369991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08" name="Curved Connector 107"/>
          <p:cNvCxnSpPr>
            <a:stCxn id="42" idx="4"/>
            <a:endCxn id="24" idx="1"/>
          </p:cNvCxnSpPr>
          <p:nvPr/>
        </p:nvCxnSpPr>
        <p:spPr bwMode="auto">
          <a:xfrm flipV="1">
            <a:off x="3142672" y="5581346"/>
            <a:ext cx="979591" cy="112273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11" name="Curved Connector 110"/>
          <p:cNvCxnSpPr>
            <a:stCxn id="194" idx="1"/>
            <a:endCxn id="12" idx="1"/>
          </p:cNvCxnSpPr>
          <p:nvPr/>
        </p:nvCxnSpPr>
        <p:spPr bwMode="auto">
          <a:xfrm rot="5400000" flipH="1" flipV="1">
            <a:off x="4041247" y="5409800"/>
            <a:ext cx="1676507" cy="299399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54" name="Content Placeholder 1"/>
          <p:cNvSpPr>
            <a:spLocks noGrp="1"/>
          </p:cNvSpPr>
          <p:nvPr>
            <p:ph idx="1"/>
          </p:nvPr>
        </p:nvSpPr>
        <p:spPr>
          <a:xfrm>
            <a:off x="160338" y="838200"/>
            <a:ext cx="9280525" cy="1700184"/>
          </a:xfrm>
          <a:solidFill>
            <a:srgbClr val="CCFFCC"/>
          </a:solidFill>
        </p:spPr>
        <p:txBody>
          <a:bodyPr/>
          <a:lstStyle/>
          <a:p>
            <a:r>
              <a:rPr lang="en-US" dirty="0" smtClean="0"/>
              <a:t>First attempt: services + persistent data + mappings</a:t>
            </a:r>
          </a:p>
          <a:p>
            <a:r>
              <a:rPr lang="en-US" dirty="0" smtClean="0"/>
              <a:t>Verbatim copy of the reality, not much help</a:t>
            </a:r>
          </a:p>
          <a:p>
            <a:r>
              <a:rPr lang="en-US" dirty="0" smtClean="0"/>
              <a:t>Services and data are not intimately related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4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7072313"/>
            <a:ext cx="3041650" cy="242887"/>
          </a:xfrm>
        </p:spPr>
        <p:txBody>
          <a:bodyPr/>
          <a:lstStyle/>
          <a:p>
            <a:r>
              <a:rPr lang="en-US" altLang="zh-CN" dirty="0" smtClean="0"/>
              <a:t>ICSOC 2012</a:t>
            </a: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00950" y="7072313"/>
            <a:ext cx="2000250" cy="242887"/>
          </a:xfrm>
        </p:spPr>
        <p:txBody>
          <a:bodyPr/>
          <a:lstStyle/>
          <a:p>
            <a:fld id="{0FAFAFCC-F63B-42AD-81BC-0F1903D3B710}" type="slidenum">
              <a:rPr lang="en-US"/>
              <a:pPr/>
              <a:t>38</a:t>
            </a:fld>
            <a:endParaRPr lang="en-US" dirty="0"/>
          </a:p>
        </p:txBody>
      </p:sp>
      <p:sp>
        <p:nvSpPr>
          <p:cNvPr id="1896450" name="Rectangle 2"/>
          <p:cNvSpPr>
            <a:spLocks noGrp="1" noChangeArrowheads="1"/>
          </p:cNvSpPr>
          <p:nvPr>
            <p:ph type="title"/>
          </p:nvPr>
        </p:nvSpPr>
        <p:spPr>
          <a:xfrm>
            <a:off x="160338" y="0"/>
            <a:ext cx="9280525" cy="762000"/>
          </a:xfrm>
        </p:spPr>
        <p:txBody>
          <a:bodyPr/>
          <a:lstStyle/>
          <a:p>
            <a:r>
              <a:rPr lang="en-US" dirty="0">
                <a:solidFill>
                  <a:srgbClr val="9900CC"/>
                </a:solidFill>
              </a:rPr>
              <a:t>Four Kinds of </a:t>
            </a:r>
            <a:r>
              <a:rPr lang="en-US" dirty="0" smtClean="0">
                <a:solidFill>
                  <a:srgbClr val="9900CC"/>
                </a:solidFill>
              </a:rPr>
              <a:t>Data</a:t>
            </a:r>
            <a:endParaRPr lang="en-US" dirty="0"/>
          </a:p>
        </p:txBody>
      </p:sp>
      <p:sp>
        <p:nvSpPr>
          <p:cNvPr id="1896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Business data</a:t>
            </a:r>
            <a:r>
              <a:rPr lang="en-US" dirty="0"/>
              <a:t> essential for business logic</a:t>
            </a:r>
          </a:p>
          <a:p>
            <a:pPr lvl="1">
              <a:buFont typeface="Book Antiqua" pitchFamily="18" charset="0"/>
              <a:buChar char="−"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Examples: </a:t>
            </a:r>
            <a:r>
              <a:rPr lang="en-US" i="1" dirty="0">
                <a:solidFill>
                  <a:schemeClr val="tx1"/>
                </a:solidFill>
                <a:latin typeface="Book Antiqua" pitchFamily="18" charset="0"/>
              </a:rPr>
              <a:t>items, shipping </a:t>
            </a:r>
            <a:r>
              <a:rPr lang="en-US" i="1" dirty="0" smtClean="0">
                <a:solidFill>
                  <a:schemeClr val="tx1"/>
                </a:solidFill>
                <a:latin typeface="Book Antiqua" pitchFamily="18" charset="0"/>
              </a:rPr>
              <a:t>addresses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Enactment status</a:t>
            </a:r>
            <a:r>
              <a:rPr lang="en-US" dirty="0"/>
              <a:t>: the current execution snapshot</a:t>
            </a:r>
          </a:p>
          <a:p>
            <a:pPr lvl="1">
              <a:buFont typeface="Book Antiqua" pitchFamily="18" charset="0"/>
              <a:buChar char="−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Examples: </a:t>
            </a:r>
            <a:r>
              <a:rPr lang="en-US" i="1" dirty="0" smtClean="0">
                <a:solidFill>
                  <a:schemeClr val="tx1"/>
                </a:solidFill>
                <a:latin typeface="Book Antiqua" pitchFamily="18" charset="0"/>
              </a:rPr>
              <a:t>order sent, shipping request made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Resource </a:t>
            </a:r>
            <a:r>
              <a:rPr lang="en-US" dirty="0">
                <a:solidFill>
                  <a:srgbClr val="FF0000"/>
                </a:solidFill>
              </a:rPr>
              <a:t>usage and state</a:t>
            </a:r>
            <a:r>
              <a:rPr lang="en-US" dirty="0"/>
              <a:t> needed for </a:t>
            </a:r>
            <a:r>
              <a:rPr lang="en-US" dirty="0" smtClean="0"/>
              <a:t>service execution</a:t>
            </a:r>
            <a:endParaRPr lang="en-US" dirty="0"/>
          </a:p>
          <a:p>
            <a:pPr lvl="1">
              <a:buFont typeface="Book Antiqua" pitchFamily="18" charset="0"/>
              <a:buChar char="−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Examples:</a:t>
            </a:r>
            <a:r>
              <a:rPr lang="en-US" i="1" dirty="0" smtClean="0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en-US" i="1" dirty="0">
                <a:solidFill>
                  <a:schemeClr val="tx1"/>
                </a:solidFill>
                <a:latin typeface="Book Antiqua" pitchFamily="18" charset="0"/>
              </a:rPr>
              <a:t>cargo space reserved, truck schedule </a:t>
            </a:r>
            <a:r>
              <a:rPr lang="en-US" i="1" dirty="0" smtClean="0">
                <a:solidFill>
                  <a:schemeClr val="tx1"/>
                </a:solidFill>
                <a:latin typeface="Book Antiqua" pitchFamily="18" charset="0"/>
              </a:rPr>
              <a:t>to </a:t>
            </a:r>
            <a:r>
              <a:rPr lang="en-US" i="1" dirty="0">
                <a:solidFill>
                  <a:schemeClr val="tx1"/>
                </a:solidFill>
                <a:latin typeface="Book Antiqua" pitchFamily="18" charset="0"/>
              </a:rPr>
              <a:t>be determined</a:t>
            </a:r>
          </a:p>
          <a:p>
            <a:r>
              <a:rPr lang="en-US" dirty="0">
                <a:solidFill>
                  <a:srgbClr val="FF0000"/>
                </a:solidFill>
              </a:rPr>
              <a:t>Correlation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/>
              <a:t>between processes instances</a:t>
            </a:r>
          </a:p>
          <a:p>
            <a:pPr lvl="1">
              <a:buFont typeface="Book Antiqua" pitchFamily="18" charset="0"/>
              <a:buChar char="−"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Example: </a:t>
            </a:r>
            <a:r>
              <a:rPr lang="en-US" i="1" dirty="0">
                <a:solidFill>
                  <a:schemeClr val="tx1"/>
                </a:solidFill>
                <a:latin typeface="Book Antiqua" pitchFamily="18" charset="0"/>
              </a:rPr>
              <a:t>3 warehouse fulfillment process instances for Jane’s </a:t>
            </a:r>
            <a:r>
              <a:rPr lang="en-US" i="1" dirty="0" smtClean="0">
                <a:solidFill>
                  <a:schemeClr val="tx1"/>
                </a:solidFill>
                <a:latin typeface="Book Antiqua" pitchFamily="18" charset="0"/>
              </a:rPr>
              <a:t>order</a:t>
            </a:r>
          </a:p>
          <a:p>
            <a:pPr>
              <a:spcBef>
                <a:spcPct val="70000"/>
              </a:spcBef>
            </a:pPr>
            <a:r>
              <a:rPr lang="en-US" dirty="0" smtClean="0"/>
              <a:t>Need models that include both control and data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038600" y="7072313"/>
            <a:ext cx="2000250" cy="242887"/>
          </a:xfrm>
        </p:spPr>
        <p:txBody>
          <a:bodyPr/>
          <a:lstStyle/>
          <a:p>
            <a:r>
              <a:rPr lang="en-US" dirty="0" smtClean="0"/>
              <a:t>2012/11/15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7072313"/>
            <a:ext cx="3041650" cy="242887"/>
          </a:xfrm>
        </p:spPr>
        <p:txBody>
          <a:bodyPr/>
          <a:lstStyle/>
          <a:p>
            <a:r>
              <a:rPr lang="en-US" altLang="zh-CN" dirty="0" smtClean="0"/>
              <a:t>ICSOC 2012</a:t>
            </a: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00950" y="7072313"/>
            <a:ext cx="2000250" cy="242887"/>
          </a:xfrm>
        </p:spPr>
        <p:txBody>
          <a:bodyPr/>
          <a:lstStyle/>
          <a:p>
            <a:fld id="{50EF297C-E2EC-47EC-9771-A305F3753C23}" type="slidenum">
              <a:rPr lang="en-US"/>
              <a:pPr/>
              <a:t>39</a:t>
            </a:fld>
            <a:endParaRPr lang="en-US" dirty="0"/>
          </a:p>
        </p:txBody>
      </p:sp>
      <p:sp>
        <p:nvSpPr>
          <p:cNvPr id="1897474" name="Rectangle 2"/>
          <p:cNvSpPr>
            <a:spLocks noGrp="1" noChangeArrowheads="1"/>
          </p:cNvSpPr>
          <p:nvPr>
            <p:ph type="title"/>
          </p:nvPr>
        </p:nvSpPr>
        <p:spPr>
          <a:xfrm>
            <a:off x="160338" y="0"/>
            <a:ext cx="9280525" cy="762000"/>
          </a:xfrm>
        </p:spPr>
        <p:txBody>
          <a:bodyPr/>
          <a:lstStyle/>
          <a:p>
            <a:r>
              <a:rPr lang="en-US" dirty="0" smtClean="0"/>
              <a:t>Process Models &amp; </a:t>
            </a:r>
            <a:r>
              <a:rPr lang="en-US" dirty="0" smtClean="0">
                <a:solidFill>
                  <a:srgbClr val="0000CC"/>
                </a:solidFill>
              </a:rPr>
              <a:t>Data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1897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/>
              <a:t>Four classes of </a:t>
            </a:r>
            <a:r>
              <a:rPr lang="en-US" dirty="0" smtClean="0"/>
              <a:t>process </a:t>
            </a:r>
            <a:r>
              <a:rPr lang="en-US" dirty="0"/>
              <a:t>models: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CC0099"/>
                </a:solidFill>
              </a:rPr>
              <a:t>Data abstraction</a:t>
            </a:r>
            <a:r>
              <a:rPr lang="en-US" dirty="0"/>
              <a:t> models: data mostly </a:t>
            </a:r>
            <a:r>
              <a:rPr lang="en-US" dirty="0" smtClean="0"/>
              <a:t>absent</a:t>
            </a:r>
            <a:endParaRPr lang="en-US" dirty="0"/>
          </a:p>
          <a:p>
            <a:pPr lvl="1">
              <a:lnSpc>
                <a:spcPct val="90000"/>
              </a:lnSpc>
              <a:buFont typeface="Times New Roman" pitchFamily="18" charset="0"/>
              <a:buChar char="–"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WF (Petri) nets, BPMN, UML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Activity Diagrams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CC0099"/>
                </a:solidFill>
              </a:rPr>
              <a:t>Data-aware</a:t>
            </a:r>
            <a:r>
              <a:rPr lang="en-US" dirty="0" smtClean="0"/>
              <a:t> models: data </a:t>
            </a:r>
            <a:r>
              <a:rPr lang="en-US" dirty="0"/>
              <a:t>present </a:t>
            </a:r>
            <a:r>
              <a:rPr lang="en-US" dirty="0" smtClean="0"/>
              <a:t>(as variables</a:t>
            </a:r>
            <a:r>
              <a:rPr lang="en-US" dirty="0"/>
              <a:t>), </a:t>
            </a:r>
            <a:r>
              <a:rPr lang="en-US" dirty="0" smtClean="0"/>
              <a:t>but storage and management hidden</a:t>
            </a:r>
          </a:p>
          <a:p>
            <a:pPr lvl="1">
              <a:lnSpc>
                <a:spcPct val="90000"/>
              </a:lnSpc>
              <a:buFont typeface="Times New Roman" pitchFamily="18" charset="0"/>
              <a:buChar char="–"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BPEL, YAWL, …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CC0099"/>
                </a:solidFill>
              </a:rPr>
              <a:t>Storage-aware</a:t>
            </a:r>
            <a:r>
              <a:rPr lang="en-US" dirty="0" smtClean="0"/>
              <a:t> </a:t>
            </a:r>
            <a:r>
              <a:rPr lang="en-US" dirty="0"/>
              <a:t>models: schemas for persistent stores, mappings to/from data in BPs defined and managed manually </a:t>
            </a:r>
          </a:p>
          <a:p>
            <a:pPr lvl="1">
              <a:lnSpc>
                <a:spcPct val="90000"/>
              </a:lnSpc>
              <a:buFont typeface="Times New Roman" pitchFamily="18" charset="0"/>
              <a:buChar char="–"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jBPM, …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CC0099"/>
                </a:solidFill>
              </a:rPr>
              <a:t>Data encapsulting</a:t>
            </a:r>
            <a:r>
              <a:rPr lang="en-US" dirty="0" smtClean="0"/>
              <a:t> </a:t>
            </a:r>
            <a:r>
              <a:rPr lang="en-US" dirty="0"/>
              <a:t>models: logical </a:t>
            </a:r>
            <a:r>
              <a:rPr lang="en-US" dirty="0" smtClean="0"/>
              <a:t>data modeling, automated </a:t>
            </a:r>
            <a:r>
              <a:rPr lang="en-US" dirty="0"/>
              <a:t>modeling other 3 types, data-storage mapping</a:t>
            </a:r>
          </a:p>
          <a:p>
            <a:pPr lvl="1">
              <a:lnSpc>
                <a:spcPct val="90000"/>
              </a:lnSpc>
              <a:buFont typeface="Times New Roman" pitchFamily="18" charset="0"/>
              <a:buChar char="–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Business artifact-centric models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038600" y="7072313"/>
            <a:ext cx="2000250" cy="242887"/>
          </a:xfrm>
        </p:spPr>
        <p:txBody>
          <a:bodyPr/>
          <a:lstStyle/>
          <a:p>
            <a:r>
              <a:rPr lang="en-US" dirty="0" smtClean="0"/>
              <a:t>2012/11/15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64312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Application Needs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dirty="0" smtClean="0"/>
              <a:t>Legacy</a:t>
            </a:r>
            <a:r>
              <a:rPr lang="en-US" dirty="0">
                <a:latin typeface="Arial" pitchFamily="34" charset="0"/>
                <a:cs typeface="Arial" pitchFamily="34" charset="0"/>
              </a:rPr>
              <a:t>”</a:t>
            </a:r>
            <a:r>
              <a:rPr lang="en-US" dirty="0" smtClean="0"/>
              <a:t> Services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“</a:t>
            </a:r>
            <a:r>
              <a:rPr lang="en-US" dirty="0" smtClean="0"/>
              <a:t>Programmable</a:t>
            </a:r>
            <a:r>
              <a:rPr lang="en-US" dirty="0">
                <a:latin typeface="Arial" pitchFamily="34" charset="0"/>
                <a:cs typeface="Arial" pitchFamily="34" charset="0"/>
              </a:rPr>
              <a:t>”</a:t>
            </a:r>
            <a:r>
              <a:rPr lang="en-US" dirty="0" smtClean="0"/>
              <a:t> Services</a:t>
            </a:r>
          </a:p>
          <a:p>
            <a:r>
              <a:rPr lang="en-US" dirty="0" smtClean="0"/>
              <a:t>Data Encapsulating Services</a:t>
            </a:r>
          </a:p>
          <a:p>
            <a:r>
              <a:rPr lang="en-US" dirty="0" smtClean="0"/>
              <a:t>Research Challenges</a:t>
            </a:r>
          </a:p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038600" y="7072313"/>
            <a:ext cx="2000250" cy="242887"/>
          </a:xfrm>
        </p:spPr>
        <p:txBody>
          <a:bodyPr/>
          <a:lstStyle/>
          <a:p>
            <a:r>
              <a:rPr lang="en-US" dirty="0" smtClean="0"/>
              <a:t>2012/11/15</a:t>
            </a:r>
            <a:endParaRPr lang="en-US" altLang="zh-C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7072313"/>
            <a:ext cx="3041650" cy="242887"/>
          </a:xfrm>
        </p:spPr>
        <p:txBody>
          <a:bodyPr/>
          <a:lstStyle/>
          <a:p>
            <a:r>
              <a:rPr lang="en-US" altLang="zh-CN" dirty="0" smtClean="0"/>
              <a:t>ICSOC 2012</a:t>
            </a:r>
            <a:endParaRPr lang="en-US" altLang="zh-C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00950" y="7072313"/>
            <a:ext cx="2000250" cy="242887"/>
          </a:xfrm>
        </p:spPr>
        <p:txBody>
          <a:bodyPr/>
          <a:lstStyle/>
          <a:p>
            <a:fld id="{9D5D25EB-DA1F-4BFC-A014-C46DB84F6DC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14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6019800"/>
            <a:ext cx="9601200" cy="457200"/>
          </a:xfrm>
          <a:prstGeom prst="rect">
            <a:avLst/>
          </a:prstGeom>
          <a:solidFill>
            <a:srgbClr val="FFFFCC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583" tIns="51293" rIns="102583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88925" marR="0" indent="-288925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7072313"/>
            <a:ext cx="3041650" cy="242887"/>
          </a:xfrm>
        </p:spPr>
        <p:txBody>
          <a:bodyPr/>
          <a:lstStyle/>
          <a:p>
            <a:r>
              <a:rPr lang="en-US" altLang="zh-CN" dirty="0" smtClean="0"/>
              <a:t>ICSOC 2012</a:t>
            </a: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00950" y="7072313"/>
            <a:ext cx="2000250" cy="242887"/>
          </a:xfrm>
        </p:spPr>
        <p:txBody>
          <a:bodyPr/>
          <a:lstStyle/>
          <a:p>
            <a:fld id="{4FAF33E0-30B9-47C1-817E-9676FF20D595}" type="slidenum">
              <a:rPr lang="en-US"/>
              <a:pPr/>
              <a:t>40</a:t>
            </a:fld>
            <a:endParaRPr lang="en-US" dirty="0"/>
          </a:p>
        </p:txBody>
      </p:sp>
      <p:sp>
        <p:nvSpPr>
          <p:cNvPr id="1717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60338" y="0"/>
            <a:ext cx="9280525" cy="762000"/>
          </a:xfrm>
        </p:spPr>
        <p:txBody>
          <a:bodyPr/>
          <a:lstStyle/>
          <a:p>
            <a:r>
              <a:rPr lang="en-US" dirty="0"/>
              <a:t>Business Artifacts</a:t>
            </a:r>
          </a:p>
        </p:txBody>
      </p:sp>
      <p:sp>
        <p:nvSpPr>
          <p:cNvPr id="1717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>
                <a:solidFill>
                  <a:schemeClr val="hlink"/>
                </a:solidFill>
              </a:rPr>
              <a:t>business artifact</a:t>
            </a:r>
            <a:r>
              <a:rPr lang="en-US" dirty="0"/>
              <a:t> is a key conceptual business entity that is used in guiding the operation of the business</a:t>
            </a:r>
          </a:p>
          <a:p>
            <a:pPr lvl="1">
              <a:spcBef>
                <a:spcPts val="300"/>
              </a:spcBef>
            </a:pPr>
            <a:r>
              <a:rPr lang="en-US" i="1" dirty="0">
                <a:solidFill>
                  <a:schemeClr val="tx1"/>
                </a:solidFill>
                <a:latin typeface="Book Antiqua" pitchFamily="18" charset="0"/>
              </a:rPr>
              <a:t>fedex package delivery</a:t>
            </a:r>
            <a:r>
              <a:rPr lang="en-US" dirty="0"/>
              <a:t>, </a:t>
            </a:r>
            <a:r>
              <a:rPr lang="en-US" i="1" dirty="0">
                <a:solidFill>
                  <a:schemeClr val="tx1"/>
                </a:solidFill>
                <a:latin typeface="Book Antiqua" pitchFamily="18" charset="0"/>
              </a:rPr>
              <a:t>patient visit</a:t>
            </a:r>
            <a:r>
              <a:rPr lang="en-US" dirty="0"/>
              <a:t>, </a:t>
            </a:r>
            <a:r>
              <a:rPr lang="en-US" i="1" dirty="0">
                <a:solidFill>
                  <a:schemeClr val="tx1"/>
                </a:solidFill>
                <a:latin typeface="Book Antiqua" pitchFamily="18" charset="0"/>
              </a:rPr>
              <a:t>application form</a:t>
            </a:r>
            <a:r>
              <a:rPr lang="en-US" dirty="0"/>
              <a:t>, </a:t>
            </a:r>
            <a:r>
              <a:rPr lang="en-US" i="1" dirty="0">
                <a:solidFill>
                  <a:schemeClr val="tx1"/>
                </a:solidFill>
                <a:latin typeface="Book Antiqua" pitchFamily="18" charset="0"/>
              </a:rPr>
              <a:t>insurance claim</a:t>
            </a:r>
            <a:r>
              <a:rPr lang="en-US" dirty="0"/>
              <a:t>, </a:t>
            </a:r>
            <a:r>
              <a:rPr lang="en-US" i="1" dirty="0">
                <a:solidFill>
                  <a:schemeClr val="tx1"/>
                </a:solidFill>
                <a:latin typeface="Book Antiqua" pitchFamily="18" charset="0"/>
              </a:rPr>
              <a:t>order</a:t>
            </a:r>
            <a:r>
              <a:rPr lang="en-US" dirty="0"/>
              <a:t>, </a:t>
            </a:r>
            <a:r>
              <a:rPr lang="en-US" i="1" dirty="0">
                <a:solidFill>
                  <a:schemeClr val="tx1"/>
                </a:solidFill>
                <a:latin typeface="Book Antiqua" pitchFamily="18" charset="0"/>
              </a:rPr>
              <a:t>financial deal</a:t>
            </a:r>
            <a:r>
              <a:rPr lang="en-US" dirty="0"/>
              <a:t>, </a:t>
            </a:r>
            <a:r>
              <a:rPr lang="en-US" i="1" dirty="0">
                <a:solidFill>
                  <a:schemeClr val="tx1"/>
                </a:solidFill>
                <a:latin typeface="Book Antiqua" pitchFamily="18" charset="0"/>
              </a:rPr>
              <a:t>registration</a:t>
            </a:r>
            <a:r>
              <a:rPr lang="en-US" dirty="0"/>
              <a:t>, …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both </a:t>
            </a:r>
            <a:r>
              <a:rPr lang="en-US" dirty="0">
                <a:latin typeface="Arial" charset="0"/>
              </a:rPr>
              <a:t>“</a:t>
            </a:r>
            <a:r>
              <a:rPr lang="en-US" dirty="0"/>
              <a:t>information carrier</a:t>
            </a:r>
            <a:r>
              <a:rPr lang="en-US" dirty="0">
                <a:latin typeface="Arial" charset="0"/>
              </a:rPr>
              <a:t>”</a:t>
            </a:r>
            <a:r>
              <a:rPr lang="en-US" dirty="0"/>
              <a:t> and </a:t>
            </a:r>
            <a:r>
              <a:rPr lang="en-US" dirty="0">
                <a:latin typeface="Arial" charset="0"/>
              </a:rPr>
              <a:t>“</a:t>
            </a:r>
            <a:r>
              <a:rPr lang="en-US" dirty="0"/>
              <a:t>road-maps</a:t>
            </a:r>
            <a:r>
              <a:rPr lang="en-US" dirty="0">
                <a:latin typeface="Arial" charset="0"/>
              </a:rPr>
              <a:t>”</a:t>
            </a:r>
            <a:r>
              <a:rPr lang="en-US" dirty="0"/>
              <a:t> </a:t>
            </a:r>
          </a:p>
          <a:p>
            <a:pPr>
              <a:spcBef>
                <a:spcPts val="1500"/>
              </a:spcBef>
            </a:pPr>
            <a:r>
              <a:rPr lang="en-US" dirty="0" smtClean="0"/>
              <a:t>Technically, it includes </a:t>
            </a:r>
            <a:r>
              <a:rPr lang="en-US" dirty="0"/>
              <a:t>two parts:</a:t>
            </a:r>
          </a:p>
          <a:p>
            <a:pPr lvl="1">
              <a:spcBef>
                <a:spcPts val="300"/>
              </a:spcBef>
            </a:pPr>
            <a:r>
              <a:rPr lang="en-US" dirty="0">
                <a:solidFill>
                  <a:srgbClr val="CC9900"/>
                </a:solidFill>
              </a:rPr>
              <a:t>Information model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	data needed to move through workflow</a:t>
            </a:r>
          </a:p>
          <a:p>
            <a:pPr lvl="1">
              <a:spcBef>
                <a:spcPts val="300"/>
              </a:spcBef>
            </a:pPr>
            <a:r>
              <a:rPr lang="en-US" dirty="0">
                <a:solidFill>
                  <a:srgbClr val="CC9900"/>
                </a:solidFill>
              </a:rPr>
              <a:t>Lifecycle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	possible ways to evolve</a:t>
            </a:r>
          </a:p>
          <a:p>
            <a:pPr>
              <a:spcBef>
                <a:spcPts val="300"/>
              </a:spcBef>
            </a:pPr>
            <a:endParaRPr lang="en-US" dirty="0" smtClean="0"/>
          </a:p>
          <a:p>
            <a:pPr>
              <a:spcBef>
                <a:spcPts val="300"/>
              </a:spcBef>
              <a:buFont typeface="Wingdings" pitchFamily="2" charset="2"/>
              <a:buChar char=""/>
            </a:pPr>
            <a:r>
              <a:rPr lang="en-US" dirty="0" smtClean="0"/>
              <a:t>Very </a:t>
            </a:r>
            <a:r>
              <a:rPr lang="en-US" dirty="0"/>
              <a:t>natural to business managers and BP </a:t>
            </a:r>
            <a:r>
              <a:rPr lang="en-US" dirty="0" smtClean="0"/>
              <a:t>modelers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038600" y="7072313"/>
            <a:ext cx="2000250" cy="242887"/>
          </a:xfrm>
        </p:spPr>
        <p:txBody>
          <a:bodyPr/>
          <a:lstStyle/>
          <a:p>
            <a:r>
              <a:rPr lang="en-US" dirty="0" smtClean="0"/>
              <a:t>2012/11/15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ICSOC 2012</a:t>
            </a:r>
            <a:endParaRPr lang="en-US" altLang="zh-CN" dirty="0"/>
          </a:p>
        </p:txBody>
      </p:sp>
      <p:sp>
        <p:nvSpPr>
          <p:cNvPr id="3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8C290-298E-463C-8594-654F80F4FA7E}" type="slidenum">
              <a:rPr lang="en-US"/>
              <a:pPr/>
              <a:t>41</a:t>
            </a:fld>
            <a:endParaRPr lang="en-US" dirty="0"/>
          </a:p>
        </p:txBody>
      </p:sp>
      <p:sp>
        <p:nvSpPr>
          <p:cNvPr id="1719298" name="AutoShape 2"/>
          <p:cNvSpPr>
            <a:spLocks noChangeArrowheads="1"/>
          </p:cNvSpPr>
          <p:nvPr/>
        </p:nvSpPr>
        <p:spPr bwMode="auto">
          <a:xfrm>
            <a:off x="1817688" y="4984750"/>
            <a:ext cx="655637" cy="501650"/>
          </a:xfrm>
          <a:prstGeom prst="can">
            <a:avLst>
              <a:gd name="adj" fmla="val 25000"/>
            </a:avLst>
          </a:prstGeom>
          <a:solidFill>
            <a:srgbClr val="CCFFCC"/>
          </a:solidFill>
          <a:ln w="8001" cap="rnd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 defTabSz="966788"/>
            <a:r>
              <a:rPr lang="en-US" sz="1100" b="1" dirty="0"/>
              <a:t>Disagreed</a:t>
            </a:r>
            <a:br>
              <a:rPr lang="en-US" sz="1100" b="1" dirty="0"/>
            </a:br>
            <a:r>
              <a:rPr lang="en-US" sz="1100" b="1" dirty="0"/>
              <a:t>Receipts</a:t>
            </a:r>
          </a:p>
        </p:txBody>
      </p:sp>
      <p:sp>
        <p:nvSpPr>
          <p:cNvPr id="1719299" name="AutoShape 3"/>
          <p:cNvSpPr>
            <a:spLocks noChangeArrowheads="1"/>
          </p:cNvSpPr>
          <p:nvPr/>
        </p:nvSpPr>
        <p:spPr bwMode="auto">
          <a:xfrm>
            <a:off x="3273425" y="4123532"/>
            <a:ext cx="654050" cy="503237"/>
          </a:xfrm>
          <a:prstGeom prst="can">
            <a:avLst>
              <a:gd name="adj" fmla="val 25000"/>
            </a:avLst>
          </a:prstGeom>
          <a:solidFill>
            <a:srgbClr val="CCFFCC"/>
          </a:solidFill>
          <a:ln w="8001" cap="rnd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 defTabSz="966788"/>
            <a:r>
              <a:rPr lang="en-US" sz="1100" b="1" dirty="0"/>
              <a:t>Paid</a:t>
            </a:r>
            <a:br>
              <a:rPr lang="en-US" sz="1100" b="1" dirty="0"/>
            </a:br>
            <a:r>
              <a:rPr lang="en-US" sz="1100" b="1" dirty="0"/>
              <a:t>Receipts</a:t>
            </a:r>
          </a:p>
        </p:txBody>
      </p:sp>
      <p:sp>
        <p:nvSpPr>
          <p:cNvPr id="1719300" name="AutoShape 4"/>
          <p:cNvSpPr>
            <a:spLocks noChangeArrowheads="1"/>
          </p:cNvSpPr>
          <p:nvPr/>
        </p:nvSpPr>
        <p:spPr bwMode="auto">
          <a:xfrm>
            <a:off x="1828800" y="3047207"/>
            <a:ext cx="655637" cy="503237"/>
          </a:xfrm>
          <a:prstGeom prst="can">
            <a:avLst>
              <a:gd name="adj" fmla="val 25000"/>
            </a:avLst>
          </a:prstGeom>
          <a:solidFill>
            <a:srgbClr val="CCFFCC"/>
          </a:solidFill>
          <a:ln w="8001" cap="rnd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 defTabSz="966788"/>
            <a:r>
              <a:rPr lang="en-US" sz="1100" b="1" dirty="0"/>
              <a:t>Pending</a:t>
            </a:r>
            <a:br>
              <a:rPr lang="en-US" sz="1100" b="1" dirty="0"/>
            </a:br>
            <a:r>
              <a:rPr lang="en-US" sz="1100" b="1" dirty="0"/>
              <a:t>Receipts</a:t>
            </a:r>
          </a:p>
        </p:txBody>
      </p:sp>
      <p:sp>
        <p:nvSpPr>
          <p:cNvPr id="1719301" name="AutoShape 5"/>
          <p:cNvSpPr>
            <a:spLocks noChangeArrowheads="1"/>
          </p:cNvSpPr>
          <p:nvPr/>
        </p:nvSpPr>
        <p:spPr bwMode="auto">
          <a:xfrm>
            <a:off x="3352800" y="5903912"/>
            <a:ext cx="655638" cy="501650"/>
          </a:xfrm>
          <a:prstGeom prst="can">
            <a:avLst>
              <a:gd name="adj" fmla="val 25000"/>
            </a:avLst>
          </a:prstGeom>
          <a:solidFill>
            <a:srgbClr val="CCFFCC"/>
          </a:solidFill>
          <a:ln w="8001" cap="rnd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 defTabSz="966788"/>
            <a:r>
              <a:rPr lang="en-US" sz="1100" b="1" dirty="0"/>
              <a:t>Archived</a:t>
            </a:r>
            <a:br>
              <a:rPr lang="en-US" sz="1100" b="1" dirty="0"/>
            </a:br>
            <a:r>
              <a:rPr lang="en-US" sz="1100" b="1" dirty="0"/>
              <a:t>Receipts</a:t>
            </a:r>
          </a:p>
        </p:txBody>
      </p:sp>
      <p:sp>
        <p:nvSpPr>
          <p:cNvPr id="1719302" name="AutoShape 6"/>
          <p:cNvSpPr>
            <a:spLocks noChangeArrowheads="1"/>
          </p:cNvSpPr>
          <p:nvPr/>
        </p:nvSpPr>
        <p:spPr bwMode="auto">
          <a:xfrm>
            <a:off x="6975475" y="5903119"/>
            <a:ext cx="655637" cy="503237"/>
          </a:xfrm>
          <a:prstGeom prst="can">
            <a:avLst>
              <a:gd name="adj" fmla="val 25000"/>
            </a:avLst>
          </a:prstGeom>
          <a:solidFill>
            <a:srgbClr val="00FFFF"/>
          </a:solidFill>
          <a:ln w="8001" cap="rnd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 defTabSz="966788"/>
            <a:r>
              <a:rPr lang="en-US" sz="1100" b="1" dirty="0"/>
              <a:t>Archived</a:t>
            </a:r>
            <a:br>
              <a:rPr lang="en-US" sz="1100" b="1" dirty="0"/>
            </a:br>
            <a:r>
              <a:rPr lang="en-US" sz="1100" b="1" dirty="0"/>
              <a:t>KOs</a:t>
            </a:r>
          </a:p>
        </p:txBody>
      </p:sp>
      <p:sp>
        <p:nvSpPr>
          <p:cNvPr id="1719303" name="AutoShape 7"/>
          <p:cNvSpPr>
            <a:spLocks noChangeArrowheads="1"/>
          </p:cNvSpPr>
          <p:nvPr/>
        </p:nvSpPr>
        <p:spPr bwMode="auto">
          <a:xfrm>
            <a:off x="6976268" y="4016375"/>
            <a:ext cx="654050" cy="501650"/>
          </a:xfrm>
          <a:prstGeom prst="can">
            <a:avLst>
              <a:gd name="adj" fmla="val 25000"/>
            </a:avLst>
          </a:prstGeom>
          <a:solidFill>
            <a:srgbClr val="00FFFF"/>
          </a:solidFill>
          <a:ln w="8001" cap="rnd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 defTabSz="966788"/>
            <a:r>
              <a:rPr lang="en-US" sz="1100" b="1" dirty="0"/>
              <a:t>Ready</a:t>
            </a:r>
            <a:br>
              <a:rPr lang="en-US" sz="1100" b="1" dirty="0"/>
            </a:br>
            <a:r>
              <a:rPr lang="en-US" sz="1100" b="1" dirty="0"/>
              <a:t>KOs</a:t>
            </a:r>
          </a:p>
        </p:txBody>
      </p:sp>
      <p:sp>
        <p:nvSpPr>
          <p:cNvPr id="1719304" name="AutoShape 8"/>
          <p:cNvSpPr>
            <a:spLocks noChangeArrowheads="1"/>
          </p:cNvSpPr>
          <p:nvPr/>
        </p:nvSpPr>
        <p:spPr bwMode="auto">
          <a:xfrm>
            <a:off x="6976268" y="2007251"/>
            <a:ext cx="654050" cy="501650"/>
          </a:xfrm>
          <a:prstGeom prst="can">
            <a:avLst>
              <a:gd name="adj" fmla="val 25000"/>
            </a:avLst>
          </a:prstGeom>
          <a:solidFill>
            <a:srgbClr val="00FFFF"/>
          </a:solidFill>
          <a:ln w="8001" cap="rnd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 defTabSz="966788"/>
            <a:r>
              <a:rPr lang="en-US" sz="1100" b="1" dirty="0"/>
              <a:t>Pending</a:t>
            </a:r>
            <a:br>
              <a:rPr lang="en-US" sz="1100" b="1" dirty="0"/>
            </a:br>
            <a:r>
              <a:rPr lang="en-US" sz="1100" b="1" dirty="0"/>
              <a:t>KOs</a:t>
            </a:r>
          </a:p>
        </p:txBody>
      </p:sp>
      <p:sp>
        <p:nvSpPr>
          <p:cNvPr id="1719305" name="AutoShape 9"/>
          <p:cNvSpPr>
            <a:spLocks noChangeArrowheads="1"/>
          </p:cNvSpPr>
          <p:nvPr/>
        </p:nvSpPr>
        <p:spPr bwMode="auto">
          <a:xfrm>
            <a:off x="6757987" y="1039092"/>
            <a:ext cx="1090613" cy="5746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 defTabSz="966788"/>
            <a:r>
              <a:rPr lang="en-US" sz="1600" dirty="0">
                <a:latin typeface="Times New Roman" pitchFamily="18" charset="0"/>
              </a:rPr>
              <a:t>Add Item</a:t>
            </a:r>
          </a:p>
        </p:txBody>
      </p:sp>
      <p:sp>
        <p:nvSpPr>
          <p:cNvPr id="1719306" name="AutoShape 10"/>
          <p:cNvSpPr>
            <a:spLocks noChangeArrowheads="1"/>
          </p:cNvSpPr>
          <p:nvPr/>
        </p:nvSpPr>
        <p:spPr bwMode="auto">
          <a:xfrm>
            <a:off x="6757987" y="3011488"/>
            <a:ext cx="1090613" cy="5746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 defTabSz="966788"/>
            <a:r>
              <a:rPr lang="en-US" sz="1600" dirty="0">
                <a:latin typeface="Times New Roman" pitchFamily="18" charset="0"/>
              </a:rPr>
              <a:t>Prepare &amp;</a:t>
            </a:r>
            <a:br>
              <a:rPr lang="en-US" sz="1600" dirty="0">
                <a:latin typeface="Times New Roman" pitchFamily="18" charset="0"/>
              </a:rPr>
            </a:br>
            <a:r>
              <a:rPr lang="en-US" sz="1600" dirty="0">
                <a:latin typeface="Times New Roman" pitchFamily="18" charset="0"/>
              </a:rPr>
              <a:t>Test Quality</a:t>
            </a:r>
          </a:p>
        </p:txBody>
      </p:sp>
      <p:sp>
        <p:nvSpPr>
          <p:cNvPr id="1719307" name="AutoShape 11"/>
          <p:cNvSpPr>
            <a:spLocks noChangeArrowheads="1"/>
          </p:cNvSpPr>
          <p:nvPr/>
        </p:nvSpPr>
        <p:spPr bwMode="auto">
          <a:xfrm>
            <a:off x="6757987" y="4876800"/>
            <a:ext cx="1090613" cy="5730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 defTabSz="966788"/>
            <a:r>
              <a:rPr lang="en-US" sz="1600" dirty="0">
                <a:latin typeface="Times New Roman" pitchFamily="18" charset="0"/>
              </a:rPr>
              <a:t>Deliver</a:t>
            </a:r>
          </a:p>
        </p:txBody>
      </p:sp>
      <p:sp>
        <p:nvSpPr>
          <p:cNvPr id="1719308" name="AutoShape 12"/>
          <p:cNvSpPr>
            <a:spLocks noChangeArrowheads="1"/>
          </p:cNvSpPr>
          <p:nvPr/>
        </p:nvSpPr>
        <p:spPr bwMode="auto">
          <a:xfrm>
            <a:off x="1600200" y="4088606"/>
            <a:ext cx="1090613" cy="5730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 defTabSz="966788"/>
            <a:r>
              <a:rPr lang="en-US" sz="1600" dirty="0">
                <a:latin typeface="Times New Roman" pitchFamily="18" charset="0"/>
              </a:rPr>
              <a:t>Payment</a:t>
            </a:r>
          </a:p>
        </p:txBody>
      </p:sp>
      <p:sp>
        <p:nvSpPr>
          <p:cNvPr id="1719309" name="AutoShape 13"/>
          <p:cNvSpPr>
            <a:spLocks noChangeArrowheads="1"/>
          </p:cNvSpPr>
          <p:nvPr/>
        </p:nvSpPr>
        <p:spPr bwMode="auto">
          <a:xfrm>
            <a:off x="1600200" y="5867400"/>
            <a:ext cx="1090613" cy="5746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 defTabSz="966788"/>
            <a:r>
              <a:rPr lang="en-US" sz="1600" dirty="0">
                <a:latin typeface="Times New Roman" pitchFamily="18" charset="0"/>
              </a:rPr>
              <a:t>Recalculate</a:t>
            </a:r>
            <a:br>
              <a:rPr lang="en-US" sz="1600" dirty="0">
                <a:latin typeface="Times New Roman" pitchFamily="18" charset="0"/>
              </a:rPr>
            </a:br>
            <a:r>
              <a:rPr lang="en-US" sz="1600" dirty="0">
                <a:latin typeface="Times New Roman" pitchFamily="18" charset="0"/>
              </a:rPr>
              <a:t>Receipt</a:t>
            </a:r>
          </a:p>
        </p:txBody>
      </p:sp>
      <p:sp>
        <p:nvSpPr>
          <p:cNvPr id="1719310" name="AutoShape 14"/>
          <p:cNvSpPr>
            <a:spLocks noChangeArrowheads="1"/>
          </p:cNvSpPr>
          <p:nvPr/>
        </p:nvSpPr>
        <p:spPr bwMode="auto">
          <a:xfrm>
            <a:off x="2546350" y="1971533"/>
            <a:ext cx="1090613" cy="5730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 defTabSz="966788"/>
            <a:r>
              <a:rPr lang="en-US" sz="1600" dirty="0">
                <a:latin typeface="Times New Roman" pitchFamily="18" charset="0"/>
              </a:rPr>
              <a:t>Prepare</a:t>
            </a:r>
            <a:br>
              <a:rPr lang="en-US" sz="1600" dirty="0">
                <a:latin typeface="Times New Roman" pitchFamily="18" charset="0"/>
              </a:rPr>
            </a:br>
            <a:r>
              <a:rPr lang="en-US" sz="1600" dirty="0">
                <a:latin typeface="Times New Roman" pitchFamily="18" charset="0"/>
              </a:rPr>
              <a:t>Receipt</a:t>
            </a:r>
          </a:p>
        </p:txBody>
      </p:sp>
      <p:sp>
        <p:nvSpPr>
          <p:cNvPr id="1719311" name="AutoShape 15"/>
          <p:cNvSpPr>
            <a:spLocks noChangeArrowheads="1"/>
          </p:cNvSpPr>
          <p:nvPr/>
        </p:nvSpPr>
        <p:spPr bwMode="auto">
          <a:xfrm>
            <a:off x="3054350" y="1003300"/>
            <a:ext cx="1092200" cy="5746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 defTabSz="966788"/>
            <a:r>
              <a:rPr lang="en-US" sz="1600" dirty="0">
                <a:latin typeface="Times New Roman" pitchFamily="18" charset="0"/>
              </a:rPr>
              <a:t>Create</a:t>
            </a:r>
            <a:br>
              <a:rPr lang="en-US" sz="1600" dirty="0">
                <a:latin typeface="Times New Roman" pitchFamily="18" charset="0"/>
              </a:rPr>
            </a:br>
            <a:r>
              <a:rPr lang="en-US" sz="1600" dirty="0">
                <a:latin typeface="Times New Roman" pitchFamily="18" charset="0"/>
              </a:rPr>
              <a:t>Guest Check</a:t>
            </a:r>
          </a:p>
        </p:txBody>
      </p:sp>
      <p:sp>
        <p:nvSpPr>
          <p:cNvPr id="1719312" name="AutoShape 16"/>
          <p:cNvSpPr>
            <a:spLocks noChangeArrowheads="1"/>
          </p:cNvSpPr>
          <p:nvPr/>
        </p:nvSpPr>
        <p:spPr bwMode="auto">
          <a:xfrm>
            <a:off x="4437063" y="4087813"/>
            <a:ext cx="1090612" cy="5746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 defTabSz="966788"/>
            <a:r>
              <a:rPr lang="en-US" sz="1600" dirty="0">
                <a:latin typeface="Times New Roman" pitchFamily="18" charset="0"/>
              </a:rPr>
              <a:t>Update</a:t>
            </a:r>
            <a:br>
              <a:rPr lang="en-US" sz="1600" dirty="0">
                <a:latin typeface="Times New Roman" pitchFamily="18" charset="0"/>
              </a:rPr>
            </a:br>
            <a:r>
              <a:rPr lang="en-US" sz="1600" dirty="0">
                <a:latin typeface="Times New Roman" pitchFamily="18" charset="0"/>
              </a:rPr>
              <a:t>Cash Balance</a:t>
            </a:r>
          </a:p>
        </p:txBody>
      </p:sp>
      <p:sp>
        <p:nvSpPr>
          <p:cNvPr id="1719313" name="AutoShape 17"/>
          <p:cNvSpPr>
            <a:spLocks noChangeArrowheads="1"/>
          </p:cNvSpPr>
          <p:nvPr/>
        </p:nvSpPr>
        <p:spPr bwMode="auto">
          <a:xfrm>
            <a:off x="4637882" y="5903912"/>
            <a:ext cx="654050" cy="501650"/>
          </a:xfrm>
          <a:prstGeom prst="can">
            <a:avLst>
              <a:gd name="adj" fmla="val 25000"/>
            </a:avLst>
          </a:prstGeom>
          <a:solidFill>
            <a:srgbClr val="B2B2B2"/>
          </a:solidFill>
          <a:ln w="8001" cap="rnd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 defTabSz="966788"/>
            <a:r>
              <a:rPr lang="en-US" sz="1100" b="1" dirty="0"/>
              <a:t>Archived</a:t>
            </a:r>
            <a:br>
              <a:rPr lang="en-US" sz="1100" b="1" dirty="0"/>
            </a:br>
            <a:r>
              <a:rPr lang="en-US" sz="1100" b="1" dirty="0"/>
              <a:t>GCs</a:t>
            </a:r>
          </a:p>
        </p:txBody>
      </p:sp>
      <p:sp>
        <p:nvSpPr>
          <p:cNvPr id="1719314" name="AutoShape 18"/>
          <p:cNvSpPr>
            <a:spLocks noChangeArrowheads="1"/>
          </p:cNvSpPr>
          <p:nvPr/>
        </p:nvSpPr>
        <p:spPr bwMode="auto">
          <a:xfrm>
            <a:off x="3855244" y="3048000"/>
            <a:ext cx="654050" cy="501650"/>
          </a:xfrm>
          <a:prstGeom prst="can">
            <a:avLst>
              <a:gd name="adj" fmla="val 25000"/>
            </a:avLst>
          </a:prstGeom>
          <a:solidFill>
            <a:srgbClr val="B2B2B2"/>
          </a:solidFill>
          <a:ln w="8001" cap="rnd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 defTabSz="966788"/>
            <a:r>
              <a:rPr lang="en-US" sz="1100" b="1" dirty="0"/>
              <a:t>Closed</a:t>
            </a:r>
            <a:br>
              <a:rPr lang="en-US" sz="1100" b="1" dirty="0"/>
            </a:br>
            <a:r>
              <a:rPr lang="en-US" sz="1100" b="1" dirty="0"/>
              <a:t>GCs</a:t>
            </a:r>
          </a:p>
        </p:txBody>
      </p:sp>
      <p:sp>
        <p:nvSpPr>
          <p:cNvPr id="1719315" name="AutoShape 19"/>
          <p:cNvSpPr>
            <a:spLocks noChangeArrowheads="1"/>
          </p:cNvSpPr>
          <p:nvPr/>
        </p:nvSpPr>
        <p:spPr bwMode="auto">
          <a:xfrm>
            <a:off x="4873625" y="2007251"/>
            <a:ext cx="654050" cy="501650"/>
          </a:xfrm>
          <a:prstGeom prst="can">
            <a:avLst>
              <a:gd name="adj" fmla="val 25000"/>
            </a:avLst>
          </a:prstGeom>
          <a:solidFill>
            <a:srgbClr val="B2B2B2"/>
          </a:solidFill>
          <a:ln w="8001" cap="rnd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 defTabSz="966788"/>
            <a:r>
              <a:rPr lang="en-US" sz="1100" b="1" dirty="0"/>
              <a:t>Open</a:t>
            </a:r>
            <a:br>
              <a:rPr lang="en-US" sz="1100" b="1" dirty="0"/>
            </a:br>
            <a:r>
              <a:rPr lang="en-US" sz="1100" b="1" dirty="0"/>
              <a:t>GCs</a:t>
            </a:r>
          </a:p>
        </p:txBody>
      </p:sp>
      <p:sp>
        <p:nvSpPr>
          <p:cNvPr id="1719316" name="Rectangle 20"/>
          <p:cNvSpPr>
            <a:spLocks noChangeArrowheads="1"/>
          </p:cNvSpPr>
          <p:nvPr/>
        </p:nvSpPr>
        <p:spPr bwMode="auto">
          <a:xfrm>
            <a:off x="320675" y="1327150"/>
            <a:ext cx="1279525" cy="298450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749" tIns="0" rIns="0" bIns="0" anchor="ctr"/>
          <a:lstStyle/>
          <a:p>
            <a:pPr marL="288925" indent="-288925" defTabSz="966788"/>
            <a:r>
              <a:rPr lang="en-US" sz="1400" b="1" dirty="0"/>
              <a:t>Guest Check</a:t>
            </a:r>
          </a:p>
        </p:txBody>
      </p:sp>
      <p:sp>
        <p:nvSpPr>
          <p:cNvPr id="1719317" name="Text Box 21"/>
          <p:cNvSpPr txBox="1">
            <a:spLocks noChangeArrowheads="1"/>
          </p:cNvSpPr>
          <p:nvPr/>
        </p:nvSpPr>
        <p:spPr bwMode="auto">
          <a:xfrm>
            <a:off x="0" y="893763"/>
            <a:ext cx="1920875" cy="406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7268" tIns="48637" rIns="97268" bIns="48637">
            <a:spAutoFit/>
          </a:bodyPr>
          <a:lstStyle>
            <a:lvl1pPr marL="682625" indent="-287338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82600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66788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49388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33575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390775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47975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05175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62375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</a:pPr>
            <a:r>
              <a:rPr lang="en-US" sz="2000" i="1" dirty="0">
                <a:solidFill>
                  <a:srgbClr val="000066"/>
                </a:solidFill>
                <a:latin typeface="Book Antiqua" pitchFamily="18" charset="0"/>
              </a:rPr>
              <a:t>Artifacts</a:t>
            </a:r>
          </a:p>
        </p:txBody>
      </p:sp>
      <p:sp>
        <p:nvSpPr>
          <p:cNvPr id="1719318" name="Rectangle 22"/>
          <p:cNvSpPr>
            <a:spLocks noChangeArrowheads="1"/>
          </p:cNvSpPr>
          <p:nvPr/>
        </p:nvSpPr>
        <p:spPr bwMode="auto">
          <a:xfrm>
            <a:off x="320675" y="1787525"/>
            <a:ext cx="1279525" cy="298450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749" tIns="0" rIns="0" bIns="0" anchor="ctr"/>
          <a:lstStyle/>
          <a:p>
            <a:pPr marL="288925" indent="-288925" defTabSz="966788"/>
            <a:r>
              <a:rPr lang="en-US" sz="1400" b="1" dirty="0"/>
              <a:t>Kitchen Order</a:t>
            </a:r>
          </a:p>
        </p:txBody>
      </p:sp>
      <p:sp>
        <p:nvSpPr>
          <p:cNvPr id="1719319" name="Rectangle 23"/>
          <p:cNvSpPr>
            <a:spLocks noChangeArrowheads="1"/>
          </p:cNvSpPr>
          <p:nvPr/>
        </p:nvSpPr>
        <p:spPr bwMode="auto">
          <a:xfrm>
            <a:off x="320675" y="2276475"/>
            <a:ext cx="1279525" cy="296863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749" tIns="0" rIns="0" bIns="0" anchor="ctr"/>
          <a:lstStyle/>
          <a:p>
            <a:pPr marL="288925" indent="-288925" defTabSz="966788"/>
            <a:r>
              <a:rPr lang="en-US" sz="1400" b="1" dirty="0"/>
              <a:t>Receipt</a:t>
            </a:r>
          </a:p>
        </p:txBody>
      </p:sp>
      <p:sp>
        <p:nvSpPr>
          <p:cNvPr id="1719320" name="Rectangle 24"/>
          <p:cNvSpPr>
            <a:spLocks noChangeArrowheads="1"/>
          </p:cNvSpPr>
          <p:nvPr/>
        </p:nvSpPr>
        <p:spPr bwMode="auto">
          <a:xfrm>
            <a:off x="290513" y="2797175"/>
            <a:ext cx="1279525" cy="298450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749" tIns="0" rIns="0" bIns="0" anchor="ctr"/>
          <a:lstStyle/>
          <a:p>
            <a:pPr marL="288925" indent="-288925" defTabSz="966788"/>
            <a:r>
              <a:rPr lang="en-US" sz="1400" b="1" dirty="0"/>
              <a:t>Cash Balance</a:t>
            </a:r>
          </a:p>
        </p:txBody>
      </p:sp>
      <p:sp>
        <p:nvSpPr>
          <p:cNvPr id="1719321" name="Text Box 25"/>
          <p:cNvSpPr txBox="1">
            <a:spLocks noGrp="1" noChangeArrowheads="1"/>
          </p:cNvSpPr>
          <p:nvPr>
            <p:ph type="title"/>
          </p:nvPr>
        </p:nvSpPr>
        <p:spPr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7268" tIns="48637" rIns="97268" bIns="48637"/>
          <a:lstStyle/>
          <a:p>
            <a:pPr eaLnBrk="1" hangingPunct="1">
              <a:spcBef>
                <a:spcPct val="50000"/>
              </a:spcBef>
            </a:pPr>
            <a:r>
              <a:rPr kumimoji="0" lang="en-US" dirty="0"/>
              <a:t>Example: </a:t>
            </a:r>
            <a:r>
              <a:rPr kumimoji="0" lang="en-US" dirty="0" smtClean="0"/>
              <a:t>Restaurant Processes</a:t>
            </a:r>
            <a:endParaRPr kumimoji="0" lang="en-US" dirty="0"/>
          </a:p>
        </p:txBody>
      </p:sp>
      <p:sp>
        <p:nvSpPr>
          <p:cNvPr id="1719322" name="AutoShape 26"/>
          <p:cNvSpPr>
            <a:spLocks noChangeArrowheads="1"/>
          </p:cNvSpPr>
          <p:nvPr/>
        </p:nvSpPr>
        <p:spPr bwMode="auto">
          <a:xfrm>
            <a:off x="5821363" y="5903912"/>
            <a:ext cx="655637" cy="501650"/>
          </a:xfrm>
          <a:prstGeom prst="can">
            <a:avLst>
              <a:gd name="adj" fmla="val 25000"/>
            </a:avLst>
          </a:prstGeom>
          <a:solidFill>
            <a:srgbClr val="FFCC99"/>
          </a:solidFill>
          <a:ln w="8001" cap="rnd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 defTabSz="966788"/>
            <a:r>
              <a:rPr lang="en-US" sz="1100" b="1" dirty="0"/>
              <a:t>Cash</a:t>
            </a:r>
            <a:br>
              <a:rPr lang="en-US" sz="1100" b="1" dirty="0"/>
            </a:br>
            <a:r>
              <a:rPr lang="en-US" sz="1100" b="1" dirty="0"/>
              <a:t>Balance</a:t>
            </a:r>
          </a:p>
        </p:txBody>
      </p:sp>
      <p:sp>
        <p:nvSpPr>
          <p:cNvPr id="1719323" name="AutoShape 27"/>
          <p:cNvSpPr>
            <a:spLocks noChangeArrowheads="1"/>
          </p:cNvSpPr>
          <p:nvPr/>
        </p:nvSpPr>
        <p:spPr bwMode="auto">
          <a:xfrm>
            <a:off x="8510588" y="758031"/>
            <a:ext cx="1090612" cy="5730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 defTabSz="966788"/>
            <a:r>
              <a:rPr lang="en-US" sz="1700" i="1" dirty="0">
                <a:latin typeface="Book Antiqua" pitchFamily="18" charset="0"/>
              </a:rPr>
              <a:t>Activity</a:t>
            </a:r>
          </a:p>
        </p:txBody>
      </p:sp>
      <p:sp>
        <p:nvSpPr>
          <p:cNvPr id="1719324" name="AutoShape 28"/>
          <p:cNvSpPr>
            <a:spLocks noChangeArrowheads="1"/>
          </p:cNvSpPr>
          <p:nvPr/>
        </p:nvSpPr>
        <p:spPr bwMode="auto">
          <a:xfrm>
            <a:off x="8728075" y="142875"/>
            <a:ext cx="655638" cy="503238"/>
          </a:xfrm>
          <a:prstGeom prst="can">
            <a:avLst>
              <a:gd name="adj" fmla="val 25000"/>
            </a:avLst>
          </a:prstGeom>
          <a:noFill/>
          <a:ln w="8001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 defTabSz="966788"/>
            <a:r>
              <a:rPr lang="en-US" sz="1600" i="1" dirty="0">
                <a:latin typeface="Book Antiqua" pitchFamily="18" charset="0"/>
              </a:rPr>
              <a:t>repository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2012/11/15</a:t>
            </a:r>
            <a:endParaRPr lang="en-US" altLang="zh-CN" dirty="0"/>
          </a:p>
        </p:txBody>
      </p:sp>
      <p:grpSp>
        <p:nvGrpSpPr>
          <p:cNvPr id="32" name="Group 22"/>
          <p:cNvGrpSpPr>
            <a:grpSpLocks/>
          </p:cNvGrpSpPr>
          <p:nvPr/>
        </p:nvGrpSpPr>
        <p:grpSpPr bwMode="auto">
          <a:xfrm>
            <a:off x="3962400" y="990600"/>
            <a:ext cx="361950" cy="296863"/>
            <a:chOff x="192" y="784"/>
            <a:chExt cx="768" cy="176"/>
          </a:xfrm>
        </p:grpSpPr>
        <p:sp>
          <p:nvSpPr>
            <p:cNvPr id="33" name="Rectangle 23"/>
            <p:cNvSpPr>
              <a:spLocks noChangeArrowheads="1"/>
            </p:cNvSpPr>
            <p:nvPr/>
          </p:nvSpPr>
          <p:spPr bwMode="auto">
            <a:xfrm>
              <a:off x="192" y="784"/>
              <a:ext cx="768" cy="176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chemeClr val="hlink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Rectangle 24"/>
            <p:cNvSpPr>
              <a:spLocks noChangeArrowheads="1"/>
            </p:cNvSpPr>
            <p:nvPr/>
          </p:nvSpPr>
          <p:spPr bwMode="auto">
            <a:xfrm>
              <a:off x="337" y="816"/>
              <a:ext cx="501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66788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sz="1200" b="1" dirty="0">
                  <a:solidFill>
                    <a:srgbClr val="000000"/>
                  </a:solidFill>
                </a:rPr>
                <a:t>GC</a:t>
              </a:r>
              <a:endParaRPr kumimoji="0" lang="en-US" sz="3400" b="1" dirty="0"/>
            </a:p>
          </p:txBody>
        </p:sp>
      </p:grpSp>
      <p:grpSp>
        <p:nvGrpSpPr>
          <p:cNvPr id="35" name="Group 25"/>
          <p:cNvGrpSpPr>
            <a:grpSpLocks/>
          </p:cNvGrpSpPr>
          <p:nvPr/>
        </p:nvGrpSpPr>
        <p:grpSpPr bwMode="auto">
          <a:xfrm>
            <a:off x="7668418" y="1407210"/>
            <a:ext cx="360363" cy="296863"/>
            <a:chOff x="192" y="784"/>
            <a:chExt cx="768" cy="176"/>
          </a:xfrm>
        </p:grpSpPr>
        <p:sp>
          <p:nvSpPr>
            <p:cNvPr id="36" name="Rectangle 26"/>
            <p:cNvSpPr>
              <a:spLocks noChangeArrowheads="1"/>
            </p:cNvSpPr>
            <p:nvPr/>
          </p:nvSpPr>
          <p:spPr bwMode="auto">
            <a:xfrm>
              <a:off x="192" y="784"/>
              <a:ext cx="768" cy="176"/>
            </a:xfrm>
            <a:prstGeom prst="rect">
              <a:avLst/>
            </a:prstGeom>
            <a:solidFill>
              <a:srgbClr val="00FFFF"/>
            </a:solidFill>
            <a:ln w="19050">
              <a:solidFill>
                <a:schemeClr val="hlink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" name="Rectangle 27"/>
            <p:cNvSpPr>
              <a:spLocks noChangeArrowheads="1"/>
            </p:cNvSpPr>
            <p:nvPr/>
          </p:nvSpPr>
          <p:spPr bwMode="auto">
            <a:xfrm>
              <a:off x="337" y="816"/>
              <a:ext cx="488" cy="108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66788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sz="1200" b="1" dirty="0">
                  <a:solidFill>
                    <a:srgbClr val="000000"/>
                  </a:solidFill>
                </a:rPr>
                <a:t>KO</a:t>
              </a:r>
              <a:endParaRPr kumimoji="0" lang="en-US" sz="3400" b="1" dirty="0"/>
            </a:p>
          </p:txBody>
        </p:sp>
      </p:grpSp>
      <p:grpSp>
        <p:nvGrpSpPr>
          <p:cNvPr id="38" name="Group 28"/>
          <p:cNvGrpSpPr>
            <a:grpSpLocks/>
          </p:cNvGrpSpPr>
          <p:nvPr/>
        </p:nvGrpSpPr>
        <p:grpSpPr bwMode="auto">
          <a:xfrm>
            <a:off x="2422525" y="2141106"/>
            <a:ext cx="320675" cy="298450"/>
            <a:chOff x="192" y="784"/>
            <a:chExt cx="768" cy="176"/>
          </a:xfrm>
        </p:grpSpPr>
        <p:sp>
          <p:nvSpPr>
            <p:cNvPr id="39" name="Rectangle 29"/>
            <p:cNvSpPr>
              <a:spLocks noChangeArrowheads="1"/>
            </p:cNvSpPr>
            <p:nvPr/>
          </p:nvSpPr>
          <p:spPr bwMode="auto">
            <a:xfrm>
              <a:off x="192" y="784"/>
              <a:ext cx="768" cy="176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chemeClr val="hlink"/>
              </a:solidFill>
              <a:miter lim="800000"/>
              <a:headEnd/>
              <a:tailEnd/>
            </a:ln>
          </p:spPr>
          <p:txBody>
            <a:bodyPr lIns="96629" tIns="48314" rIns="96629" bIns="48314"/>
            <a:lstStyle/>
            <a:p>
              <a:pPr defTabSz="966788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sz="2700" b="1" dirty="0">
                <a:solidFill>
                  <a:srgbClr val="000066"/>
                </a:solidFill>
              </a:endParaRPr>
            </a:p>
          </p:txBody>
        </p:sp>
        <p:sp>
          <p:nvSpPr>
            <p:cNvPr id="40" name="Rectangle 30"/>
            <p:cNvSpPr>
              <a:spLocks noChangeArrowheads="1"/>
            </p:cNvSpPr>
            <p:nvPr/>
          </p:nvSpPr>
          <p:spPr bwMode="auto">
            <a:xfrm>
              <a:off x="336" y="816"/>
              <a:ext cx="525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66788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sz="1200" b="1" dirty="0">
                  <a:solidFill>
                    <a:srgbClr val="000000"/>
                  </a:solidFill>
                </a:rPr>
                <a:t>RC</a:t>
              </a:r>
              <a:endParaRPr kumimoji="0" lang="en-US" sz="3400" b="1" dirty="0"/>
            </a:p>
          </p:txBody>
        </p:sp>
      </p:grpSp>
      <p:grpSp>
        <p:nvGrpSpPr>
          <p:cNvPr id="41" name="Group 31"/>
          <p:cNvGrpSpPr>
            <a:grpSpLocks/>
          </p:cNvGrpSpPr>
          <p:nvPr/>
        </p:nvGrpSpPr>
        <p:grpSpPr bwMode="auto">
          <a:xfrm>
            <a:off x="6005512" y="5721350"/>
            <a:ext cx="319088" cy="298450"/>
            <a:chOff x="192" y="784"/>
            <a:chExt cx="768" cy="176"/>
          </a:xfrm>
        </p:grpSpPr>
        <p:sp>
          <p:nvSpPr>
            <p:cNvPr id="42" name="Rectangle 32"/>
            <p:cNvSpPr>
              <a:spLocks noChangeArrowheads="1"/>
            </p:cNvSpPr>
            <p:nvPr/>
          </p:nvSpPr>
          <p:spPr bwMode="auto">
            <a:xfrm>
              <a:off x="192" y="784"/>
              <a:ext cx="768" cy="176"/>
            </a:xfrm>
            <a:prstGeom prst="rect">
              <a:avLst/>
            </a:prstGeom>
            <a:solidFill>
              <a:srgbClr val="FFCC99"/>
            </a:solidFill>
            <a:ln w="19050">
              <a:solidFill>
                <a:schemeClr val="hlink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Rectangle 33"/>
            <p:cNvSpPr>
              <a:spLocks noChangeArrowheads="1"/>
            </p:cNvSpPr>
            <p:nvPr/>
          </p:nvSpPr>
          <p:spPr bwMode="auto">
            <a:xfrm>
              <a:off x="337" y="816"/>
              <a:ext cx="527" cy="107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66788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sz="1200" b="1" dirty="0">
                  <a:solidFill>
                    <a:srgbClr val="000000"/>
                  </a:solidFill>
                </a:rPr>
                <a:t>CB</a:t>
              </a:r>
              <a:endParaRPr kumimoji="0" lang="en-US" sz="3400" b="1" dirty="0"/>
            </a:p>
          </p:txBody>
        </p:sp>
      </p:grpSp>
      <p:cxnSp>
        <p:nvCxnSpPr>
          <p:cNvPr id="4" name="Straight Connector 3"/>
          <p:cNvCxnSpPr>
            <a:stCxn id="33" idx="3"/>
          </p:cNvCxnSpPr>
          <p:nvPr/>
        </p:nvCxnSpPr>
        <p:spPr bwMode="auto">
          <a:xfrm>
            <a:off x="4324350" y="1139032"/>
            <a:ext cx="583407" cy="94694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6" name="Straight Connector 45"/>
          <p:cNvCxnSpPr>
            <a:endCxn id="1719315" idx="4"/>
          </p:cNvCxnSpPr>
          <p:nvPr/>
        </p:nvCxnSpPr>
        <p:spPr bwMode="auto">
          <a:xfrm flipH="1">
            <a:off x="5527675" y="1523172"/>
            <a:ext cx="1230312" cy="73490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8" name="Elbow Connector 7"/>
          <p:cNvCxnSpPr>
            <a:stCxn id="1719315" idx="1"/>
            <a:endCxn id="1719305" idx="0"/>
          </p:cNvCxnSpPr>
          <p:nvPr/>
        </p:nvCxnSpPr>
        <p:spPr bwMode="auto">
          <a:xfrm rot="5400000" flipH="1" flipV="1">
            <a:off x="5767893" y="471850"/>
            <a:ext cx="968159" cy="2102644"/>
          </a:xfrm>
          <a:prstGeom prst="bentConnector3">
            <a:avLst>
              <a:gd name="adj1" fmla="val 123612"/>
            </a:avLst>
          </a:prstGeom>
          <a:solidFill>
            <a:schemeClr val="accent1"/>
          </a:solidFill>
          <a:ln w="1905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2" name="Straight Connector 51"/>
          <p:cNvCxnSpPr/>
          <p:nvPr/>
        </p:nvCxnSpPr>
        <p:spPr bwMode="auto">
          <a:xfrm>
            <a:off x="5527675" y="2443921"/>
            <a:ext cx="1482725" cy="243287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6" name="Straight Connector 55"/>
          <p:cNvCxnSpPr>
            <a:stCxn id="1719307" idx="1"/>
            <a:endCxn id="1719315" idx="3"/>
          </p:cNvCxnSpPr>
          <p:nvPr/>
        </p:nvCxnSpPr>
        <p:spPr bwMode="auto">
          <a:xfrm flipH="1" flipV="1">
            <a:off x="5200650" y="2508901"/>
            <a:ext cx="1557337" cy="265444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9" name="Straight Connector 58"/>
          <p:cNvCxnSpPr>
            <a:stCxn id="1719315" idx="2"/>
            <a:endCxn id="1719310" idx="3"/>
          </p:cNvCxnSpPr>
          <p:nvPr/>
        </p:nvCxnSpPr>
        <p:spPr bwMode="auto">
          <a:xfrm flipH="1">
            <a:off x="3636963" y="2258076"/>
            <a:ext cx="1236662" cy="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2" name="Straight Connector 61"/>
          <p:cNvCxnSpPr/>
          <p:nvPr/>
        </p:nvCxnSpPr>
        <p:spPr bwMode="auto">
          <a:xfrm>
            <a:off x="3609831" y="2518750"/>
            <a:ext cx="352569" cy="52925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5" name="Straight Connector 64"/>
          <p:cNvCxnSpPr>
            <a:stCxn id="1719312" idx="2"/>
            <a:endCxn id="1719313" idx="1"/>
          </p:cNvCxnSpPr>
          <p:nvPr/>
        </p:nvCxnSpPr>
        <p:spPr bwMode="auto">
          <a:xfrm flipH="1">
            <a:off x="4964907" y="4662488"/>
            <a:ext cx="17462" cy="124142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8" name="Straight Connector 67"/>
          <p:cNvCxnSpPr>
            <a:stCxn id="36" idx="1"/>
            <a:endCxn id="1719304" idx="1"/>
          </p:cNvCxnSpPr>
          <p:nvPr/>
        </p:nvCxnSpPr>
        <p:spPr bwMode="auto">
          <a:xfrm flipH="1">
            <a:off x="7303293" y="1555642"/>
            <a:ext cx="365125" cy="45160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9DEFB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2" name="Straight Connector 71"/>
          <p:cNvCxnSpPr/>
          <p:nvPr/>
        </p:nvCxnSpPr>
        <p:spPr bwMode="auto">
          <a:xfrm>
            <a:off x="7439817" y="2527986"/>
            <a:ext cx="1" cy="50165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9DEFB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5" name="Straight Connector 74"/>
          <p:cNvCxnSpPr/>
          <p:nvPr/>
        </p:nvCxnSpPr>
        <p:spPr bwMode="auto">
          <a:xfrm flipV="1">
            <a:off x="7206060" y="2509838"/>
            <a:ext cx="0" cy="50165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9DEFB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8" name="Straight Connector 77"/>
          <p:cNvCxnSpPr>
            <a:stCxn id="1719306" idx="2"/>
            <a:endCxn id="1719303" idx="1"/>
          </p:cNvCxnSpPr>
          <p:nvPr/>
        </p:nvCxnSpPr>
        <p:spPr bwMode="auto">
          <a:xfrm flipH="1">
            <a:off x="7303293" y="3586163"/>
            <a:ext cx="1" cy="43021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9DEFB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81" name="Straight Connector 80"/>
          <p:cNvCxnSpPr>
            <a:stCxn id="1719303" idx="3"/>
            <a:endCxn id="1719307" idx="0"/>
          </p:cNvCxnSpPr>
          <p:nvPr/>
        </p:nvCxnSpPr>
        <p:spPr bwMode="auto">
          <a:xfrm>
            <a:off x="7303293" y="4518025"/>
            <a:ext cx="1" cy="35877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9DEFB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86" name="Straight Connector 85"/>
          <p:cNvCxnSpPr>
            <a:stCxn id="1719307" idx="2"/>
            <a:endCxn id="1719302" idx="1"/>
          </p:cNvCxnSpPr>
          <p:nvPr/>
        </p:nvCxnSpPr>
        <p:spPr bwMode="auto">
          <a:xfrm>
            <a:off x="7303294" y="5449888"/>
            <a:ext cx="0" cy="45323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9DEFB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89" name="Straight Connector 88"/>
          <p:cNvCxnSpPr/>
          <p:nvPr/>
        </p:nvCxnSpPr>
        <p:spPr bwMode="auto">
          <a:xfrm>
            <a:off x="4324350" y="3549650"/>
            <a:ext cx="329009" cy="57388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2" name="Straight Connector 91"/>
          <p:cNvCxnSpPr>
            <a:stCxn id="39" idx="2"/>
          </p:cNvCxnSpPr>
          <p:nvPr/>
        </p:nvCxnSpPr>
        <p:spPr bwMode="auto">
          <a:xfrm flipH="1">
            <a:off x="2286000" y="2439556"/>
            <a:ext cx="296863" cy="60765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64EA74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5" name="Straight Connector 94"/>
          <p:cNvCxnSpPr>
            <a:stCxn id="1719300" idx="3"/>
            <a:endCxn id="1719308" idx="0"/>
          </p:cNvCxnSpPr>
          <p:nvPr/>
        </p:nvCxnSpPr>
        <p:spPr bwMode="auto">
          <a:xfrm flipH="1">
            <a:off x="2145507" y="3550444"/>
            <a:ext cx="11112" cy="53816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64EA74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8" name="Straight Connector 97"/>
          <p:cNvCxnSpPr>
            <a:endCxn id="1719299" idx="2"/>
          </p:cNvCxnSpPr>
          <p:nvPr/>
        </p:nvCxnSpPr>
        <p:spPr bwMode="auto">
          <a:xfrm>
            <a:off x="2702288" y="4375150"/>
            <a:ext cx="571137" cy="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64EA74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00" name="Straight Connector 99"/>
          <p:cNvCxnSpPr>
            <a:stCxn id="1719299" idx="4"/>
            <a:endCxn id="1719312" idx="1"/>
          </p:cNvCxnSpPr>
          <p:nvPr/>
        </p:nvCxnSpPr>
        <p:spPr bwMode="auto">
          <a:xfrm>
            <a:off x="3927475" y="4375151"/>
            <a:ext cx="50958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64EA74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04" name="Straight Connector 103"/>
          <p:cNvCxnSpPr>
            <a:endCxn id="1719301" idx="1"/>
          </p:cNvCxnSpPr>
          <p:nvPr/>
        </p:nvCxnSpPr>
        <p:spPr bwMode="auto">
          <a:xfrm flipH="1">
            <a:off x="3680619" y="4662488"/>
            <a:ext cx="828675" cy="124142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64EA74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18" name="Straight Connector 117"/>
          <p:cNvCxnSpPr>
            <a:stCxn id="42" idx="0"/>
          </p:cNvCxnSpPr>
          <p:nvPr/>
        </p:nvCxnSpPr>
        <p:spPr bwMode="auto">
          <a:xfrm flipH="1" flipV="1">
            <a:off x="5527675" y="4626769"/>
            <a:ext cx="637381" cy="109458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9900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21" name="Straight Connector 120"/>
          <p:cNvCxnSpPr>
            <a:endCxn id="42" idx="1"/>
          </p:cNvCxnSpPr>
          <p:nvPr/>
        </p:nvCxnSpPr>
        <p:spPr bwMode="auto">
          <a:xfrm>
            <a:off x="5257800" y="4661694"/>
            <a:ext cx="747712" cy="120888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9900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55" name="Straight Connector 154"/>
          <p:cNvCxnSpPr/>
          <p:nvPr/>
        </p:nvCxnSpPr>
        <p:spPr bwMode="auto">
          <a:xfrm>
            <a:off x="1981200" y="4661694"/>
            <a:ext cx="0" cy="32305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64EA74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58" name="Straight Connector 157"/>
          <p:cNvCxnSpPr>
            <a:stCxn id="1719298" idx="3"/>
            <a:endCxn id="1719309" idx="0"/>
          </p:cNvCxnSpPr>
          <p:nvPr/>
        </p:nvCxnSpPr>
        <p:spPr bwMode="auto">
          <a:xfrm>
            <a:off x="2145507" y="5486400"/>
            <a:ext cx="0" cy="3810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64EA74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61" name="Elbow Connector 160"/>
          <p:cNvCxnSpPr>
            <a:stCxn id="1719309" idx="1"/>
            <a:endCxn id="1719298" idx="2"/>
          </p:cNvCxnSpPr>
          <p:nvPr/>
        </p:nvCxnSpPr>
        <p:spPr bwMode="auto">
          <a:xfrm rot="10800000" flipH="1">
            <a:off x="1600200" y="5235576"/>
            <a:ext cx="217488" cy="919163"/>
          </a:xfrm>
          <a:prstGeom prst="bentConnector3">
            <a:avLst>
              <a:gd name="adj1" fmla="val -105109"/>
            </a:avLst>
          </a:prstGeom>
          <a:solidFill>
            <a:schemeClr val="accent1"/>
          </a:solidFill>
          <a:ln w="19050" cap="flat" cmpd="sng" algn="ctr">
            <a:solidFill>
              <a:srgbClr val="64EA74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64" name="Straight Connector 163"/>
          <p:cNvCxnSpPr/>
          <p:nvPr/>
        </p:nvCxnSpPr>
        <p:spPr bwMode="auto">
          <a:xfrm flipV="1">
            <a:off x="2286000" y="4662488"/>
            <a:ext cx="0" cy="32226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64EA74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7072313"/>
            <a:ext cx="3041650" cy="242887"/>
          </a:xfrm>
        </p:spPr>
        <p:txBody>
          <a:bodyPr/>
          <a:lstStyle/>
          <a:p>
            <a:r>
              <a:rPr lang="en-US" altLang="zh-CN" dirty="0" smtClean="0"/>
              <a:t>ICSOC 2012</a:t>
            </a:r>
            <a:endParaRPr lang="en-US" altLang="zh-CN" dirty="0"/>
          </a:p>
        </p:txBody>
      </p:sp>
      <p:sp>
        <p:nvSpPr>
          <p:cNvPr id="15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00950" y="7072313"/>
            <a:ext cx="2000250" cy="242887"/>
          </a:xfrm>
        </p:spPr>
        <p:txBody>
          <a:bodyPr/>
          <a:lstStyle/>
          <a:p>
            <a:fld id="{8FEB687B-47E9-41FC-B731-CF72A956F6EA}" type="slidenum">
              <a:rPr lang="en-US"/>
              <a:pPr/>
              <a:t>42</a:t>
            </a:fld>
            <a:endParaRPr lang="en-US" dirty="0"/>
          </a:p>
        </p:txBody>
      </p:sp>
      <p:sp>
        <p:nvSpPr>
          <p:cNvPr id="1727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60338" y="0"/>
            <a:ext cx="9280525" cy="762000"/>
          </a:xfrm>
        </p:spPr>
        <p:txBody>
          <a:bodyPr/>
          <a:lstStyle/>
          <a:p>
            <a:r>
              <a:rPr lang="en-US" dirty="0" smtClean="0"/>
              <a:t>Artifact-Centric Biz Process Models</a:t>
            </a:r>
            <a:endParaRPr lang="en-US" dirty="0"/>
          </a:p>
        </p:txBody>
      </p:sp>
      <p:sp>
        <p:nvSpPr>
          <p:cNvPr id="1727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114800"/>
            <a:ext cx="9601200" cy="2971800"/>
          </a:xfrm>
          <a:noFill/>
        </p:spPr>
        <p:txBody>
          <a:bodyPr rIns="0"/>
          <a:lstStyle/>
          <a:p>
            <a:pPr marL="225425" indent="-225425"/>
            <a:r>
              <a:rPr lang="en-US" dirty="0"/>
              <a:t>Informal model </a:t>
            </a:r>
            <a:r>
              <a:rPr lang="en-US" sz="2000" dirty="0">
                <a:solidFill>
                  <a:schemeClr val="bg2"/>
                </a:solidFill>
                <a:latin typeface="Arial" charset="0"/>
              </a:rPr>
              <a:t>[Nigam-Caswell IBM Sys J 03]</a:t>
            </a:r>
          </a:p>
          <a:p>
            <a:pPr marL="225425" indent="-225425"/>
            <a:r>
              <a:rPr lang="en-US" dirty="0"/>
              <a:t>Systems: BELA</a:t>
            </a:r>
            <a:r>
              <a:rPr lang="en-US" sz="2000" dirty="0">
                <a:solidFill>
                  <a:schemeClr val="bg2"/>
                </a:solidFill>
              </a:rPr>
              <a:t> (IBM 2005)</a:t>
            </a:r>
            <a:r>
              <a:rPr lang="en-US" dirty="0"/>
              <a:t>, Siena</a:t>
            </a:r>
            <a:r>
              <a:rPr lang="en-US" sz="2000" dirty="0">
                <a:solidFill>
                  <a:schemeClr val="bg2"/>
                </a:solidFill>
              </a:rPr>
              <a:t> (IBM 2007)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EZ-Flow (ArtiFlow)</a:t>
            </a:r>
            <a:r>
              <a:rPr lang="en-US" sz="2000" dirty="0">
                <a:solidFill>
                  <a:schemeClr val="bg2"/>
                </a:solidFill>
              </a:rPr>
              <a:t> (Fudan-UCSB 2010)</a:t>
            </a:r>
            <a:r>
              <a:rPr lang="en-US" dirty="0"/>
              <a:t>, Barcelona</a:t>
            </a:r>
            <a:r>
              <a:rPr lang="en-US" sz="2000" dirty="0">
                <a:solidFill>
                  <a:schemeClr val="bg2"/>
                </a:solidFill>
              </a:rPr>
              <a:t> (IBM 2010)</a:t>
            </a:r>
          </a:p>
          <a:p>
            <a:pPr marL="225425" indent="-225425"/>
            <a:r>
              <a:rPr lang="en-US" dirty="0"/>
              <a:t>Formal models</a:t>
            </a:r>
          </a:p>
          <a:p>
            <a:pPr marL="627063" lvl="1">
              <a:spcBef>
                <a:spcPct val="10000"/>
              </a:spcBef>
            </a:pPr>
            <a:r>
              <a:rPr lang="en-US" dirty="0"/>
              <a:t>State machines</a:t>
            </a:r>
            <a:r>
              <a:rPr lang="en-US" sz="2000" dirty="0"/>
              <a:t> </a:t>
            </a:r>
            <a:r>
              <a:rPr lang="en-US" sz="2000" dirty="0">
                <a:solidFill>
                  <a:schemeClr val="bg2"/>
                </a:solidFill>
              </a:rPr>
              <a:t>[Gerede-</a:t>
            </a:r>
            <a:r>
              <a:rPr kumimoji="0" lang="en-US" sz="2000" dirty="0" smtClean="0">
                <a:solidFill>
                  <a:schemeClr val="bg2"/>
                </a:solidFill>
              </a:rPr>
              <a:t>Bhattacharya</a:t>
            </a:r>
            <a:r>
              <a:rPr lang="en-US" sz="2000" dirty="0" smtClean="0">
                <a:solidFill>
                  <a:schemeClr val="bg2"/>
                </a:solidFill>
              </a:rPr>
              <a:t>-S</a:t>
            </a:r>
            <a:r>
              <a:rPr lang="en-US" sz="2000" dirty="0">
                <a:solidFill>
                  <a:schemeClr val="bg2"/>
                </a:solidFill>
              </a:rPr>
              <a:t>. SOCA 07][Gerede-S. ICSOC 07]</a:t>
            </a:r>
          </a:p>
          <a:p>
            <a:pPr marL="627063" lvl="1">
              <a:spcBef>
                <a:spcPct val="10000"/>
              </a:spcBef>
            </a:pPr>
            <a:r>
              <a:rPr lang="en-US" dirty="0"/>
              <a:t>Rules </a:t>
            </a:r>
            <a:r>
              <a:rPr lang="en-US" sz="2000" dirty="0">
                <a:solidFill>
                  <a:schemeClr val="bg2"/>
                </a:solidFill>
              </a:rPr>
              <a:t>[</a:t>
            </a:r>
            <a:r>
              <a:rPr kumimoji="0" lang="en-US" sz="2000" dirty="0">
                <a:solidFill>
                  <a:schemeClr val="bg2"/>
                </a:solidFill>
              </a:rPr>
              <a:t>Bhattacharya</a:t>
            </a:r>
            <a:r>
              <a:rPr lang="en-US" sz="2000" dirty="0">
                <a:solidFill>
                  <a:schemeClr val="bg2"/>
                </a:solidFill>
              </a:rPr>
              <a:t>-Gerede-Hull-Liu-S. BPM 07][Hull et al WSFM 2010]</a:t>
            </a:r>
          </a:p>
        </p:txBody>
      </p:sp>
      <p:sp>
        <p:nvSpPr>
          <p:cNvPr id="1727492" name="Rectangle 4"/>
          <p:cNvSpPr>
            <a:spLocks noChangeArrowheads="1"/>
          </p:cNvSpPr>
          <p:nvPr/>
        </p:nvSpPr>
        <p:spPr bwMode="auto">
          <a:xfrm>
            <a:off x="401638" y="2819400"/>
            <a:ext cx="8769350" cy="4683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spcAft>
                <a:spcPts val="1200"/>
              </a:spcAft>
              <a:buClr>
                <a:schemeClr val="bg1"/>
              </a:buClr>
              <a:buSzTx/>
              <a:buFont typeface="Times New Roman" pitchFamily="18" charset="0"/>
              <a:buChar char="•"/>
            </a:pPr>
            <a:endParaRPr kumimoji="0" lang="en-US" sz="1800" dirty="0">
              <a:latin typeface="Trebuchet MS" pitchFamily="34" charset="0"/>
            </a:endParaRPr>
          </a:p>
        </p:txBody>
      </p:sp>
      <p:grpSp>
        <p:nvGrpSpPr>
          <p:cNvPr id="1727493" name="Group 149"/>
          <p:cNvGrpSpPr>
            <a:grpSpLocks/>
          </p:cNvGrpSpPr>
          <p:nvPr/>
        </p:nvGrpSpPr>
        <p:grpSpPr bwMode="auto">
          <a:xfrm>
            <a:off x="2166938" y="1662113"/>
            <a:ext cx="1430337" cy="409575"/>
            <a:chOff x="1287" y="3296"/>
            <a:chExt cx="901" cy="258"/>
          </a:xfrm>
        </p:grpSpPr>
        <p:sp>
          <p:nvSpPr>
            <p:cNvPr id="1727494" name="Rectangle 150"/>
            <p:cNvSpPr>
              <a:spLocks noChangeArrowheads="1"/>
            </p:cNvSpPr>
            <p:nvPr/>
          </p:nvSpPr>
          <p:spPr bwMode="auto">
            <a:xfrm>
              <a:off x="1287" y="3296"/>
              <a:ext cx="901" cy="251"/>
            </a:xfrm>
            <a:prstGeom prst="rect">
              <a:avLst/>
            </a:prstGeom>
            <a:solidFill>
              <a:srgbClr val="FFFFFF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>
                <a:spcBef>
                  <a:spcPct val="0"/>
                </a:spcBef>
                <a:spcAft>
                  <a:spcPts val="1200"/>
                </a:spcAft>
                <a:buClr>
                  <a:schemeClr val="bg1"/>
                </a:buClr>
                <a:buSzTx/>
                <a:buFont typeface="Times New Roman" pitchFamily="18" charset="0"/>
                <a:buChar char="•"/>
              </a:pPr>
              <a:endParaRPr kumimoji="0" lang="en-US" sz="1800" dirty="0">
                <a:latin typeface="Trebuchet MS" pitchFamily="34" charset="0"/>
              </a:endParaRPr>
            </a:p>
          </p:txBody>
        </p:sp>
        <p:sp>
          <p:nvSpPr>
            <p:cNvPr id="1727495" name="Line 151"/>
            <p:cNvSpPr>
              <a:spLocks noChangeShapeType="1"/>
            </p:cNvSpPr>
            <p:nvPr/>
          </p:nvSpPr>
          <p:spPr bwMode="auto">
            <a:xfrm>
              <a:off x="1508" y="3311"/>
              <a:ext cx="0" cy="24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en-US" dirty="0"/>
            </a:p>
          </p:txBody>
        </p:sp>
        <p:sp>
          <p:nvSpPr>
            <p:cNvPr id="1727496" name="Line 152"/>
            <p:cNvSpPr>
              <a:spLocks noChangeShapeType="1"/>
            </p:cNvSpPr>
            <p:nvPr/>
          </p:nvSpPr>
          <p:spPr bwMode="auto">
            <a:xfrm>
              <a:off x="1744" y="3296"/>
              <a:ext cx="0" cy="24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en-US" dirty="0"/>
            </a:p>
          </p:txBody>
        </p:sp>
        <p:sp>
          <p:nvSpPr>
            <p:cNvPr id="1727497" name="Line 153"/>
            <p:cNvSpPr>
              <a:spLocks noChangeShapeType="1"/>
            </p:cNvSpPr>
            <p:nvPr/>
          </p:nvSpPr>
          <p:spPr bwMode="auto">
            <a:xfrm>
              <a:off x="1965" y="3299"/>
              <a:ext cx="0" cy="24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en-US" dirty="0"/>
            </a:p>
          </p:txBody>
        </p:sp>
      </p:grpSp>
      <p:grpSp>
        <p:nvGrpSpPr>
          <p:cNvPr id="1727498" name="Group 47"/>
          <p:cNvGrpSpPr>
            <a:grpSpLocks/>
          </p:cNvGrpSpPr>
          <p:nvPr/>
        </p:nvGrpSpPr>
        <p:grpSpPr bwMode="auto">
          <a:xfrm>
            <a:off x="2060575" y="1549400"/>
            <a:ext cx="1430338" cy="409575"/>
            <a:chOff x="1287" y="3296"/>
            <a:chExt cx="901" cy="258"/>
          </a:xfrm>
        </p:grpSpPr>
        <p:sp>
          <p:nvSpPr>
            <p:cNvPr id="1727499" name="Rectangle 48"/>
            <p:cNvSpPr>
              <a:spLocks noChangeArrowheads="1"/>
            </p:cNvSpPr>
            <p:nvPr/>
          </p:nvSpPr>
          <p:spPr bwMode="auto">
            <a:xfrm>
              <a:off x="1287" y="3296"/>
              <a:ext cx="901" cy="251"/>
            </a:xfrm>
            <a:prstGeom prst="rect">
              <a:avLst/>
            </a:prstGeom>
            <a:solidFill>
              <a:srgbClr val="FFFFFF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>
                <a:spcBef>
                  <a:spcPct val="0"/>
                </a:spcBef>
                <a:spcAft>
                  <a:spcPts val="1200"/>
                </a:spcAft>
                <a:buClr>
                  <a:schemeClr val="bg1"/>
                </a:buClr>
                <a:buSzTx/>
                <a:buFont typeface="Times New Roman" pitchFamily="18" charset="0"/>
                <a:buChar char="•"/>
              </a:pPr>
              <a:endParaRPr kumimoji="0" lang="en-US" sz="1800" dirty="0">
                <a:latin typeface="Trebuchet MS" pitchFamily="34" charset="0"/>
              </a:endParaRPr>
            </a:p>
          </p:txBody>
        </p:sp>
        <p:sp>
          <p:nvSpPr>
            <p:cNvPr id="1727500" name="Line 49"/>
            <p:cNvSpPr>
              <a:spLocks noChangeShapeType="1"/>
            </p:cNvSpPr>
            <p:nvPr/>
          </p:nvSpPr>
          <p:spPr bwMode="auto">
            <a:xfrm>
              <a:off x="1508" y="3311"/>
              <a:ext cx="0" cy="24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en-US" dirty="0"/>
            </a:p>
          </p:txBody>
        </p:sp>
        <p:sp>
          <p:nvSpPr>
            <p:cNvPr id="1727501" name="Line 50"/>
            <p:cNvSpPr>
              <a:spLocks noChangeShapeType="1"/>
            </p:cNvSpPr>
            <p:nvPr/>
          </p:nvSpPr>
          <p:spPr bwMode="auto">
            <a:xfrm>
              <a:off x="1744" y="3296"/>
              <a:ext cx="0" cy="24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en-US" dirty="0"/>
            </a:p>
          </p:txBody>
        </p:sp>
        <p:sp>
          <p:nvSpPr>
            <p:cNvPr id="1727502" name="Line 51"/>
            <p:cNvSpPr>
              <a:spLocks noChangeShapeType="1"/>
            </p:cNvSpPr>
            <p:nvPr/>
          </p:nvSpPr>
          <p:spPr bwMode="auto">
            <a:xfrm>
              <a:off x="1965" y="3299"/>
              <a:ext cx="0" cy="24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en-US" dirty="0"/>
            </a:p>
          </p:txBody>
        </p:sp>
      </p:grpSp>
      <p:grpSp>
        <p:nvGrpSpPr>
          <p:cNvPr id="1727503" name="Group 52"/>
          <p:cNvGrpSpPr>
            <a:grpSpLocks/>
          </p:cNvGrpSpPr>
          <p:nvPr/>
        </p:nvGrpSpPr>
        <p:grpSpPr bwMode="auto">
          <a:xfrm>
            <a:off x="1955800" y="1430338"/>
            <a:ext cx="1430338" cy="409575"/>
            <a:chOff x="1287" y="3296"/>
            <a:chExt cx="901" cy="258"/>
          </a:xfrm>
        </p:grpSpPr>
        <p:sp>
          <p:nvSpPr>
            <p:cNvPr id="1727504" name="Rectangle 53"/>
            <p:cNvSpPr>
              <a:spLocks noChangeArrowheads="1"/>
            </p:cNvSpPr>
            <p:nvPr/>
          </p:nvSpPr>
          <p:spPr bwMode="auto">
            <a:xfrm>
              <a:off x="1287" y="3296"/>
              <a:ext cx="901" cy="251"/>
            </a:xfrm>
            <a:prstGeom prst="rect">
              <a:avLst/>
            </a:prstGeom>
            <a:solidFill>
              <a:srgbClr val="FFFFFF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>
                <a:spcBef>
                  <a:spcPct val="0"/>
                </a:spcBef>
                <a:spcAft>
                  <a:spcPts val="1200"/>
                </a:spcAft>
                <a:buClr>
                  <a:schemeClr val="bg1"/>
                </a:buClr>
                <a:buSzTx/>
                <a:buFont typeface="Times New Roman" pitchFamily="18" charset="0"/>
                <a:buChar char="•"/>
              </a:pPr>
              <a:endParaRPr kumimoji="0" lang="en-US" sz="1800" dirty="0">
                <a:latin typeface="Trebuchet MS" pitchFamily="34" charset="0"/>
              </a:endParaRPr>
            </a:p>
          </p:txBody>
        </p:sp>
        <p:sp>
          <p:nvSpPr>
            <p:cNvPr id="1727505" name="Line 54"/>
            <p:cNvSpPr>
              <a:spLocks noChangeShapeType="1"/>
            </p:cNvSpPr>
            <p:nvPr/>
          </p:nvSpPr>
          <p:spPr bwMode="auto">
            <a:xfrm>
              <a:off x="1508" y="3311"/>
              <a:ext cx="0" cy="24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en-US" dirty="0"/>
            </a:p>
          </p:txBody>
        </p:sp>
        <p:sp>
          <p:nvSpPr>
            <p:cNvPr id="1727506" name="Line 55"/>
            <p:cNvSpPr>
              <a:spLocks noChangeShapeType="1"/>
            </p:cNvSpPr>
            <p:nvPr/>
          </p:nvSpPr>
          <p:spPr bwMode="auto">
            <a:xfrm>
              <a:off x="1744" y="3296"/>
              <a:ext cx="0" cy="24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en-US" dirty="0"/>
            </a:p>
          </p:txBody>
        </p:sp>
        <p:sp>
          <p:nvSpPr>
            <p:cNvPr id="1727507" name="Line 56"/>
            <p:cNvSpPr>
              <a:spLocks noChangeShapeType="1"/>
            </p:cNvSpPr>
            <p:nvPr/>
          </p:nvSpPr>
          <p:spPr bwMode="auto">
            <a:xfrm>
              <a:off x="1965" y="3299"/>
              <a:ext cx="0" cy="24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en-US" dirty="0"/>
            </a:p>
          </p:txBody>
        </p:sp>
      </p:grpSp>
      <p:sp>
        <p:nvSpPr>
          <p:cNvPr id="1727508" name="Rectangle 57"/>
          <p:cNvSpPr>
            <a:spLocks noChangeArrowheads="1"/>
          </p:cNvSpPr>
          <p:nvPr/>
        </p:nvSpPr>
        <p:spPr bwMode="auto">
          <a:xfrm>
            <a:off x="3654425" y="1295400"/>
            <a:ext cx="1544638" cy="360363"/>
          </a:xfrm>
          <a:prstGeom prst="rect">
            <a:avLst/>
          </a:prstGeom>
          <a:solidFill>
            <a:srgbClr val="FFFFFF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spcAft>
                <a:spcPts val="1200"/>
              </a:spcAft>
              <a:buClr>
                <a:schemeClr val="bg1"/>
              </a:buClr>
              <a:buSzTx/>
              <a:buFont typeface="Times New Roman" pitchFamily="18" charset="0"/>
              <a:buChar char="•"/>
            </a:pPr>
            <a:endParaRPr kumimoji="0" lang="en-US" sz="1800" dirty="0">
              <a:latin typeface="Trebuchet MS" pitchFamily="34" charset="0"/>
            </a:endParaRPr>
          </a:p>
        </p:txBody>
      </p:sp>
      <p:sp>
        <p:nvSpPr>
          <p:cNvPr id="1727509" name="Rectangle 58"/>
          <p:cNvSpPr>
            <a:spLocks noChangeArrowheads="1"/>
          </p:cNvSpPr>
          <p:nvPr/>
        </p:nvSpPr>
        <p:spPr bwMode="auto">
          <a:xfrm>
            <a:off x="396875" y="1295400"/>
            <a:ext cx="361950" cy="373063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spcAft>
                <a:spcPts val="1200"/>
              </a:spcAft>
              <a:buClr>
                <a:schemeClr val="bg1"/>
              </a:buClr>
              <a:buSzTx/>
              <a:buFont typeface="Times New Roman" pitchFamily="18" charset="0"/>
              <a:buChar char="•"/>
            </a:pPr>
            <a:endParaRPr kumimoji="0" lang="en-US" sz="1800" dirty="0">
              <a:latin typeface="Trebuchet MS" pitchFamily="34" charset="0"/>
            </a:endParaRPr>
          </a:p>
        </p:txBody>
      </p:sp>
      <p:sp>
        <p:nvSpPr>
          <p:cNvPr id="1727510" name="Rectangle 59"/>
          <p:cNvSpPr>
            <a:spLocks noChangeArrowheads="1"/>
          </p:cNvSpPr>
          <p:nvPr/>
        </p:nvSpPr>
        <p:spPr bwMode="auto">
          <a:xfrm>
            <a:off x="752475" y="1295400"/>
            <a:ext cx="361950" cy="373063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spcAft>
                <a:spcPts val="1200"/>
              </a:spcAft>
              <a:buClr>
                <a:schemeClr val="bg1"/>
              </a:buClr>
              <a:buSzTx/>
              <a:buFont typeface="Times New Roman" pitchFamily="18" charset="0"/>
              <a:buChar char="•"/>
            </a:pPr>
            <a:endParaRPr kumimoji="0" lang="en-US" sz="1800" dirty="0">
              <a:latin typeface="Trebuchet MS" pitchFamily="34" charset="0"/>
            </a:endParaRPr>
          </a:p>
        </p:txBody>
      </p:sp>
      <p:sp>
        <p:nvSpPr>
          <p:cNvPr id="1727511" name="Rectangle 60"/>
          <p:cNvSpPr>
            <a:spLocks noChangeArrowheads="1"/>
          </p:cNvSpPr>
          <p:nvPr/>
        </p:nvSpPr>
        <p:spPr bwMode="auto">
          <a:xfrm>
            <a:off x="1122363" y="1295400"/>
            <a:ext cx="360362" cy="373063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spcAft>
                <a:spcPts val="1200"/>
              </a:spcAft>
              <a:buClr>
                <a:schemeClr val="bg1"/>
              </a:buClr>
              <a:buSzTx/>
              <a:buFont typeface="Times New Roman" pitchFamily="18" charset="0"/>
              <a:buChar char="•"/>
            </a:pPr>
            <a:endParaRPr kumimoji="0" lang="en-US" sz="1800" dirty="0">
              <a:latin typeface="Trebuchet MS" pitchFamily="34" charset="0"/>
            </a:endParaRPr>
          </a:p>
        </p:txBody>
      </p:sp>
      <p:sp>
        <p:nvSpPr>
          <p:cNvPr id="1727512" name="Rectangle 61"/>
          <p:cNvSpPr>
            <a:spLocks noChangeArrowheads="1"/>
          </p:cNvSpPr>
          <p:nvPr/>
        </p:nvSpPr>
        <p:spPr bwMode="auto">
          <a:xfrm>
            <a:off x="1482725" y="1295400"/>
            <a:ext cx="361950" cy="373063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spcAft>
                <a:spcPts val="1200"/>
              </a:spcAft>
              <a:buClr>
                <a:schemeClr val="bg1"/>
              </a:buClr>
              <a:buSzTx/>
              <a:buFont typeface="Times New Roman" pitchFamily="18" charset="0"/>
              <a:buChar char="•"/>
            </a:pPr>
            <a:endParaRPr kumimoji="0" lang="en-US" sz="1800" dirty="0">
              <a:latin typeface="Trebuchet MS" pitchFamily="34" charset="0"/>
            </a:endParaRPr>
          </a:p>
        </p:txBody>
      </p:sp>
      <p:sp>
        <p:nvSpPr>
          <p:cNvPr id="1727513" name="Rectangle 62"/>
          <p:cNvSpPr>
            <a:spLocks noChangeArrowheads="1"/>
          </p:cNvSpPr>
          <p:nvPr/>
        </p:nvSpPr>
        <p:spPr bwMode="auto">
          <a:xfrm>
            <a:off x="1839913" y="1295400"/>
            <a:ext cx="361950" cy="373063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spcAft>
                <a:spcPts val="1200"/>
              </a:spcAft>
              <a:buClr>
                <a:schemeClr val="bg1"/>
              </a:buClr>
              <a:buSzTx/>
              <a:buFont typeface="Times New Roman" pitchFamily="18" charset="0"/>
              <a:buChar char="•"/>
            </a:pPr>
            <a:endParaRPr kumimoji="0" lang="en-US" sz="1800" dirty="0">
              <a:latin typeface="Trebuchet MS" pitchFamily="34" charset="0"/>
            </a:endParaRPr>
          </a:p>
        </p:txBody>
      </p:sp>
      <p:sp>
        <p:nvSpPr>
          <p:cNvPr id="1727514" name="Rectangle 63"/>
          <p:cNvSpPr>
            <a:spLocks noChangeArrowheads="1"/>
          </p:cNvSpPr>
          <p:nvPr/>
        </p:nvSpPr>
        <p:spPr bwMode="auto">
          <a:xfrm>
            <a:off x="2198688" y="1295400"/>
            <a:ext cx="361950" cy="373063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spcAft>
                <a:spcPts val="1200"/>
              </a:spcAft>
              <a:buClr>
                <a:schemeClr val="bg1"/>
              </a:buClr>
              <a:buSzTx/>
              <a:buFont typeface="Times New Roman" pitchFamily="18" charset="0"/>
              <a:buChar char="•"/>
            </a:pPr>
            <a:endParaRPr kumimoji="0" lang="en-US" sz="1800" dirty="0">
              <a:latin typeface="Trebuchet MS" pitchFamily="34" charset="0"/>
            </a:endParaRPr>
          </a:p>
        </p:txBody>
      </p:sp>
      <p:sp>
        <p:nvSpPr>
          <p:cNvPr id="1727515" name="Rectangle 64"/>
          <p:cNvSpPr>
            <a:spLocks noChangeArrowheads="1"/>
          </p:cNvSpPr>
          <p:nvPr/>
        </p:nvSpPr>
        <p:spPr bwMode="auto">
          <a:xfrm>
            <a:off x="2573338" y="1295400"/>
            <a:ext cx="361950" cy="373063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spcAft>
                <a:spcPts val="1200"/>
              </a:spcAft>
              <a:buClr>
                <a:schemeClr val="bg1"/>
              </a:buClr>
              <a:buSzTx/>
              <a:buFont typeface="Times New Roman" pitchFamily="18" charset="0"/>
              <a:buChar char="•"/>
            </a:pPr>
            <a:endParaRPr kumimoji="0" lang="en-US" sz="1800" dirty="0">
              <a:latin typeface="Trebuchet MS" pitchFamily="34" charset="0"/>
            </a:endParaRPr>
          </a:p>
        </p:txBody>
      </p:sp>
      <p:sp>
        <p:nvSpPr>
          <p:cNvPr id="1727516" name="Text Box 71"/>
          <p:cNvSpPr txBox="1">
            <a:spLocks noChangeArrowheads="1"/>
          </p:cNvSpPr>
          <p:nvPr/>
        </p:nvSpPr>
        <p:spPr bwMode="auto">
          <a:xfrm>
            <a:off x="379413" y="833438"/>
            <a:ext cx="947737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tabLst>
                <a:tab pos="39465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tabLst>
                <a:tab pos="39465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tabLst>
                <a:tab pos="39465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98613" indent="-227013">
              <a:spcBef>
                <a:spcPct val="0"/>
              </a:spcBef>
              <a:tabLst>
                <a:tab pos="39465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tabLst>
                <a:tab pos="39465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9465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9465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9465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9465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  <a:buClr>
                <a:schemeClr val="bg1"/>
              </a:buClr>
              <a:buSzTx/>
              <a:buFont typeface="Times New Roman" pitchFamily="18" charset="0"/>
              <a:buNone/>
            </a:pPr>
            <a:r>
              <a:rPr kumimoji="0" lang="en-US" sz="1800" dirty="0">
                <a:latin typeface="Trebuchet MS" pitchFamily="34" charset="0"/>
              </a:rPr>
              <a:t>customer</a:t>
            </a:r>
          </a:p>
          <a:p>
            <a:pPr algn="ctr">
              <a:lnSpc>
                <a:spcPct val="80000"/>
              </a:lnSpc>
              <a:buClr>
                <a:schemeClr val="bg1"/>
              </a:buClr>
              <a:buSzTx/>
              <a:buFont typeface="Times New Roman" pitchFamily="18" charset="0"/>
              <a:buNone/>
            </a:pPr>
            <a:r>
              <a:rPr kumimoji="0" lang="en-US" sz="1800" dirty="0">
                <a:latin typeface="Trebuchet MS" pitchFamily="34" charset="0"/>
              </a:rPr>
              <a:t>info</a:t>
            </a:r>
          </a:p>
        </p:txBody>
      </p:sp>
      <p:sp>
        <p:nvSpPr>
          <p:cNvPr id="1727517" name="Text Box 73"/>
          <p:cNvSpPr txBox="1">
            <a:spLocks noChangeArrowheads="1"/>
          </p:cNvSpPr>
          <p:nvPr/>
        </p:nvSpPr>
        <p:spPr bwMode="auto">
          <a:xfrm>
            <a:off x="2286000" y="985838"/>
            <a:ext cx="41275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tabLst>
                <a:tab pos="39465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tabLst>
                <a:tab pos="39465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tabLst>
                <a:tab pos="39465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98613" indent="-227013">
              <a:spcBef>
                <a:spcPct val="0"/>
              </a:spcBef>
              <a:tabLst>
                <a:tab pos="39465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tabLst>
                <a:tab pos="39465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9465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9465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9465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9465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  <a:buClr>
                <a:schemeClr val="bg1"/>
              </a:buClr>
              <a:buSzTx/>
              <a:buFont typeface="Times New Roman" pitchFamily="18" charset="0"/>
              <a:buNone/>
            </a:pPr>
            <a:r>
              <a:rPr kumimoji="0" lang="en-US" sz="1800" dirty="0">
                <a:latin typeface="Trebuchet MS" pitchFamily="34" charset="0"/>
              </a:rPr>
              <a:t>cart</a:t>
            </a:r>
          </a:p>
        </p:txBody>
      </p:sp>
      <p:sp>
        <p:nvSpPr>
          <p:cNvPr id="1727518" name="Rectangle 81"/>
          <p:cNvSpPr>
            <a:spLocks noChangeArrowheads="1"/>
          </p:cNvSpPr>
          <p:nvPr/>
        </p:nvSpPr>
        <p:spPr bwMode="auto">
          <a:xfrm>
            <a:off x="2936875" y="1296988"/>
            <a:ext cx="361950" cy="373062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spcAft>
                <a:spcPts val="1200"/>
              </a:spcAft>
              <a:buClr>
                <a:schemeClr val="bg1"/>
              </a:buClr>
              <a:buSzTx/>
              <a:buFont typeface="Times New Roman" pitchFamily="18" charset="0"/>
              <a:buChar char="•"/>
            </a:pPr>
            <a:endParaRPr kumimoji="0" lang="en-US" sz="1800" dirty="0">
              <a:latin typeface="Trebuchet MS" pitchFamily="34" charset="0"/>
            </a:endParaRPr>
          </a:p>
        </p:txBody>
      </p:sp>
      <p:sp>
        <p:nvSpPr>
          <p:cNvPr id="1727519" name="Rectangle 85"/>
          <p:cNvSpPr>
            <a:spLocks noChangeArrowheads="1"/>
          </p:cNvSpPr>
          <p:nvPr/>
        </p:nvSpPr>
        <p:spPr bwMode="auto">
          <a:xfrm>
            <a:off x="3294063" y="1295400"/>
            <a:ext cx="361950" cy="373063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spcAft>
                <a:spcPts val="1200"/>
              </a:spcAft>
              <a:buClr>
                <a:schemeClr val="bg1"/>
              </a:buClr>
              <a:buSzTx/>
              <a:buFont typeface="Times New Roman" pitchFamily="18" charset="0"/>
              <a:buChar char="•"/>
            </a:pPr>
            <a:endParaRPr kumimoji="0" lang="en-US" sz="1800" dirty="0">
              <a:latin typeface="Trebuchet MS" pitchFamily="34" charset="0"/>
            </a:endParaRPr>
          </a:p>
        </p:txBody>
      </p:sp>
      <p:sp>
        <p:nvSpPr>
          <p:cNvPr id="1727520" name="Text Box 86"/>
          <p:cNvSpPr txBox="1">
            <a:spLocks noChangeArrowheads="1"/>
          </p:cNvSpPr>
          <p:nvPr/>
        </p:nvSpPr>
        <p:spPr bwMode="auto">
          <a:xfrm>
            <a:off x="4191000" y="1314450"/>
            <a:ext cx="4333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tabLst>
                <a:tab pos="39465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tabLst>
                <a:tab pos="39465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tabLst>
                <a:tab pos="39465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98613" indent="-227013">
              <a:spcBef>
                <a:spcPct val="0"/>
              </a:spcBef>
              <a:tabLst>
                <a:tab pos="39465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tabLst>
                <a:tab pos="39465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9465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9465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9465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9465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0000"/>
              </a:lnSpc>
              <a:buClr>
                <a:schemeClr val="bg1"/>
              </a:buClr>
              <a:buSzTx/>
              <a:buFont typeface="Times New Roman" pitchFamily="18" charset="0"/>
              <a:buNone/>
            </a:pPr>
            <a:r>
              <a:rPr kumimoji="0" lang="en-US" sz="2000" b="1" dirty="0">
                <a:latin typeface="Trebuchet MS" pitchFamily="34" charset="0"/>
              </a:rPr>
              <a:t>. . .</a:t>
            </a:r>
          </a:p>
        </p:txBody>
      </p:sp>
      <p:sp>
        <p:nvSpPr>
          <p:cNvPr id="1727521" name="Rectangle 143"/>
          <p:cNvSpPr>
            <a:spLocks noChangeArrowheads="1"/>
          </p:cNvSpPr>
          <p:nvPr/>
        </p:nvSpPr>
        <p:spPr bwMode="auto">
          <a:xfrm>
            <a:off x="1878013" y="1322388"/>
            <a:ext cx="1427162" cy="307975"/>
          </a:xfrm>
          <a:prstGeom prst="rect">
            <a:avLst/>
          </a:prstGeom>
          <a:solidFill>
            <a:srgbClr val="FFFFFF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spcAft>
                <a:spcPts val="1200"/>
              </a:spcAft>
              <a:buClr>
                <a:schemeClr val="bg1"/>
              </a:buClr>
              <a:buSzTx/>
              <a:buFont typeface="Times New Roman" pitchFamily="18" charset="0"/>
              <a:buChar char="•"/>
            </a:pPr>
            <a:endParaRPr kumimoji="0" lang="en-US" sz="1800" dirty="0">
              <a:latin typeface="Trebuchet MS" pitchFamily="34" charset="0"/>
            </a:endParaRPr>
          </a:p>
        </p:txBody>
      </p:sp>
      <p:grpSp>
        <p:nvGrpSpPr>
          <p:cNvPr id="1727522" name="Group 111"/>
          <p:cNvGrpSpPr>
            <a:grpSpLocks/>
          </p:cNvGrpSpPr>
          <p:nvPr/>
        </p:nvGrpSpPr>
        <p:grpSpPr bwMode="auto">
          <a:xfrm>
            <a:off x="381000" y="2362200"/>
            <a:ext cx="1685925" cy="1185863"/>
            <a:chOff x="266400" y="1828804"/>
            <a:chExt cx="2167881" cy="1334529"/>
          </a:xfrm>
        </p:grpSpPr>
        <p:grpSp>
          <p:nvGrpSpPr>
            <p:cNvPr id="1727523" name="Group 109"/>
            <p:cNvGrpSpPr>
              <a:grpSpLocks/>
            </p:cNvGrpSpPr>
            <p:nvPr/>
          </p:nvGrpSpPr>
          <p:grpSpPr bwMode="auto">
            <a:xfrm>
              <a:off x="284593" y="1828804"/>
              <a:ext cx="1778986" cy="359511"/>
              <a:chOff x="1557338" y="3300677"/>
              <a:chExt cx="2667000" cy="333375"/>
            </a:xfrm>
          </p:grpSpPr>
          <p:grpSp>
            <p:nvGrpSpPr>
              <p:cNvPr id="1727524" name="Group 12"/>
              <p:cNvGrpSpPr>
                <a:grpSpLocks/>
              </p:cNvGrpSpPr>
              <p:nvPr/>
            </p:nvGrpSpPr>
            <p:grpSpPr bwMode="auto">
              <a:xfrm>
                <a:off x="2670175" y="3505464"/>
                <a:ext cx="688975" cy="128588"/>
                <a:chOff x="2300" y="3396"/>
                <a:chExt cx="1516" cy="435"/>
              </a:xfrm>
            </p:grpSpPr>
            <p:sp>
              <p:nvSpPr>
                <p:cNvPr id="1727525" name="Rectangle 13"/>
                <p:cNvSpPr>
                  <a:spLocks noChangeArrowheads="1"/>
                </p:cNvSpPr>
                <p:nvPr/>
              </p:nvSpPr>
              <p:spPr bwMode="auto">
                <a:xfrm>
                  <a:off x="2300" y="3408"/>
                  <a:ext cx="1516" cy="423"/>
                </a:xfrm>
                <a:prstGeom prst="rect">
                  <a:avLst/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91425" tIns="45713" rIns="91425" bIns="45713" anchor="ctr"/>
                <a:lstStyle/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en-US" sz="1800" dirty="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727526" name="Line 14"/>
                <p:cNvSpPr>
                  <a:spLocks noChangeShapeType="1"/>
                </p:cNvSpPr>
                <p:nvPr/>
              </p:nvSpPr>
              <p:spPr bwMode="auto">
                <a:xfrm>
                  <a:off x="2660" y="3408"/>
                  <a:ext cx="0" cy="42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727527" name="Line 15"/>
                <p:cNvSpPr>
                  <a:spLocks noChangeShapeType="1"/>
                </p:cNvSpPr>
                <p:nvPr/>
              </p:nvSpPr>
              <p:spPr bwMode="auto">
                <a:xfrm>
                  <a:off x="3060" y="3408"/>
                  <a:ext cx="0" cy="42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727528" name="Line 16"/>
                <p:cNvSpPr>
                  <a:spLocks noChangeShapeType="1"/>
                </p:cNvSpPr>
                <p:nvPr/>
              </p:nvSpPr>
              <p:spPr bwMode="auto">
                <a:xfrm>
                  <a:off x="3443" y="3396"/>
                  <a:ext cx="0" cy="42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727529" name="Group 17"/>
              <p:cNvGrpSpPr>
                <a:grpSpLocks/>
              </p:cNvGrpSpPr>
              <p:nvPr/>
            </p:nvGrpSpPr>
            <p:grpSpPr bwMode="auto">
              <a:xfrm>
                <a:off x="2625725" y="3478477"/>
                <a:ext cx="688975" cy="127000"/>
                <a:chOff x="2300" y="3396"/>
                <a:chExt cx="1516" cy="435"/>
              </a:xfrm>
            </p:grpSpPr>
            <p:sp>
              <p:nvSpPr>
                <p:cNvPr id="1727530" name="Rectangle 18"/>
                <p:cNvSpPr>
                  <a:spLocks noChangeArrowheads="1"/>
                </p:cNvSpPr>
                <p:nvPr/>
              </p:nvSpPr>
              <p:spPr bwMode="auto">
                <a:xfrm>
                  <a:off x="2300" y="3408"/>
                  <a:ext cx="1516" cy="423"/>
                </a:xfrm>
                <a:prstGeom prst="rect">
                  <a:avLst/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91425" tIns="45713" rIns="91425" bIns="45713" anchor="ctr"/>
                <a:lstStyle/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en-US" sz="1800" dirty="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727531" name="Line 19"/>
                <p:cNvSpPr>
                  <a:spLocks noChangeShapeType="1"/>
                </p:cNvSpPr>
                <p:nvPr/>
              </p:nvSpPr>
              <p:spPr bwMode="auto">
                <a:xfrm>
                  <a:off x="2660" y="3408"/>
                  <a:ext cx="0" cy="42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727532" name="Line 20"/>
                <p:cNvSpPr>
                  <a:spLocks noChangeShapeType="1"/>
                </p:cNvSpPr>
                <p:nvPr/>
              </p:nvSpPr>
              <p:spPr bwMode="auto">
                <a:xfrm>
                  <a:off x="3060" y="3408"/>
                  <a:ext cx="0" cy="42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727533" name="Line 21"/>
                <p:cNvSpPr>
                  <a:spLocks noChangeShapeType="1"/>
                </p:cNvSpPr>
                <p:nvPr/>
              </p:nvSpPr>
              <p:spPr bwMode="auto">
                <a:xfrm>
                  <a:off x="3443" y="3396"/>
                  <a:ext cx="0" cy="42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727534" name="Group 22"/>
              <p:cNvGrpSpPr>
                <a:grpSpLocks/>
              </p:cNvGrpSpPr>
              <p:nvPr/>
            </p:nvGrpSpPr>
            <p:grpSpPr bwMode="auto">
              <a:xfrm>
                <a:off x="2582863" y="3449902"/>
                <a:ext cx="688975" cy="128587"/>
                <a:chOff x="2300" y="3396"/>
                <a:chExt cx="1516" cy="435"/>
              </a:xfrm>
            </p:grpSpPr>
            <p:sp>
              <p:nvSpPr>
                <p:cNvPr id="1727535" name="Rectangle 23"/>
                <p:cNvSpPr>
                  <a:spLocks noChangeArrowheads="1"/>
                </p:cNvSpPr>
                <p:nvPr/>
              </p:nvSpPr>
              <p:spPr bwMode="auto">
                <a:xfrm>
                  <a:off x="2300" y="3408"/>
                  <a:ext cx="1516" cy="423"/>
                </a:xfrm>
                <a:prstGeom prst="rect">
                  <a:avLst/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91425" tIns="45713" rIns="91425" bIns="45713" anchor="ctr"/>
                <a:lstStyle/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en-US" sz="1800" dirty="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727536" name="Line 24"/>
                <p:cNvSpPr>
                  <a:spLocks noChangeShapeType="1"/>
                </p:cNvSpPr>
                <p:nvPr/>
              </p:nvSpPr>
              <p:spPr bwMode="auto">
                <a:xfrm>
                  <a:off x="2660" y="3408"/>
                  <a:ext cx="0" cy="42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727537" name="Line 25"/>
                <p:cNvSpPr>
                  <a:spLocks noChangeShapeType="1"/>
                </p:cNvSpPr>
                <p:nvPr/>
              </p:nvSpPr>
              <p:spPr bwMode="auto">
                <a:xfrm>
                  <a:off x="3060" y="3408"/>
                  <a:ext cx="0" cy="42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727538" name="Line 26"/>
                <p:cNvSpPr>
                  <a:spLocks noChangeShapeType="1"/>
                </p:cNvSpPr>
                <p:nvPr/>
              </p:nvSpPr>
              <p:spPr bwMode="auto">
                <a:xfrm>
                  <a:off x="3443" y="3396"/>
                  <a:ext cx="0" cy="42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1727539" name="Rectangle 27"/>
              <p:cNvSpPr>
                <a:spLocks noChangeArrowheads="1"/>
              </p:cNvSpPr>
              <p:nvPr/>
            </p:nvSpPr>
            <p:spPr bwMode="auto">
              <a:xfrm>
                <a:off x="1757363" y="3300677"/>
                <a:ext cx="200025" cy="123825"/>
              </a:xfrm>
              <a:prstGeom prst="rect">
                <a:avLst/>
              </a:prstGeom>
              <a:solidFill>
                <a:srgbClr val="BBE0E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1425" tIns="45713" rIns="91425" bIns="45713" anchor="ctr"/>
              <a:lstStyle/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sz="18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727540" name="Rectangle 28"/>
              <p:cNvSpPr>
                <a:spLocks noChangeArrowheads="1"/>
              </p:cNvSpPr>
              <p:nvPr/>
            </p:nvSpPr>
            <p:spPr bwMode="auto">
              <a:xfrm>
                <a:off x="1957388" y="3300677"/>
                <a:ext cx="200025" cy="123825"/>
              </a:xfrm>
              <a:prstGeom prst="rect">
                <a:avLst/>
              </a:prstGeom>
              <a:solidFill>
                <a:srgbClr val="BBE0E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1425" tIns="45713" rIns="91425" bIns="45713" anchor="ctr"/>
              <a:lstStyle/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sz="18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727541" name="Rectangle 29"/>
              <p:cNvSpPr>
                <a:spLocks noChangeArrowheads="1"/>
              </p:cNvSpPr>
              <p:nvPr/>
            </p:nvSpPr>
            <p:spPr bwMode="auto">
              <a:xfrm>
                <a:off x="1557338" y="3300677"/>
                <a:ext cx="200025" cy="123825"/>
              </a:xfrm>
              <a:prstGeom prst="rect">
                <a:avLst/>
              </a:prstGeom>
              <a:solidFill>
                <a:srgbClr val="99FF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1425" tIns="45713" rIns="91425" bIns="45713" anchor="ctr"/>
              <a:lstStyle/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sz="18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727542" name="Rectangle 30"/>
              <p:cNvSpPr>
                <a:spLocks noChangeArrowheads="1"/>
              </p:cNvSpPr>
              <p:nvPr/>
            </p:nvSpPr>
            <p:spPr bwMode="auto">
              <a:xfrm>
                <a:off x="2351088" y="3300677"/>
                <a:ext cx="200025" cy="123825"/>
              </a:xfrm>
              <a:prstGeom prst="rect">
                <a:avLst/>
              </a:prstGeom>
              <a:solidFill>
                <a:srgbClr val="BBE0E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1425" tIns="45713" rIns="91425" bIns="45713" anchor="ctr"/>
              <a:lstStyle/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sz="18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727543" name="Rectangle 31"/>
              <p:cNvSpPr>
                <a:spLocks noChangeArrowheads="1"/>
              </p:cNvSpPr>
              <p:nvPr/>
            </p:nvSpPr>
            <p:spPr bwMode="auto">
              <a:xfrm>
                <a:off x="2151063" y="3300677"/>
                <a:ext cx="200025" cy="123825"/>
              </a:xfrm>
              <a:prstGeom prst="rect">
                <a:avLst/>
              </a:prstGeom>
              <a:solidFill>
                <a:srgbClr val="BBE0E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1425" tIns="45713" rIns="91425" bIns="45713" anchor="ctr"/>
              <a:lstStyle/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sz="18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grpSp>
            <p:nvGrpSpPr>
              <p:cNvPr id="1727544" name="Group 32"/>
              <p:cNvGrpSpPr>
                <a:grpSpLocks/>
              </p:cNvGrpSpPr>
              <p:nvPr/>
            </p:nvGrpSpPr>
            <p:grpSpPr bwMode="auto">
              <a:xfrm>
                <a:off x="2538413" y="3421327"/>
                <a:ext cx="688975" cy="127000"/>
                <a:chOff x="2300" y="3396"/>
                <a:chExt cx="1516" cy="435"/>
              </a:xfrm>
            </p:grpSpPr>
            <p:sp>
              <p:nvSpPr>
                <p:cNvPr id="1727545" name="Rectangle 33"/>
                <p:cNvSpPr>
                  <a:spLocks noChangeArrowheads="1"/>
                </p:cNvSpPr>
                <p:nvPr/>
              </p:nvSpPr>
              <p:spPr bwMode="auto">
                <a:xfrm>
                  <a:off x="2300" y="3408"/>
                  <a:ext cx="1516" cy="423"/>
                </a:xfrm>
                <a:prstGeom prst="rect">
                  <a:avLst/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91425" tIns="45713" rIns="91425" bIns="45713" anchor="ctr"/>
                <a:lstStyle/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en-US" sz="1800" dirty="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727546" name="Line 34"/>
                <p:cNvSpPr>
                  <a:spLocks noChangeShapeType="1"/>
                </p:cNvSpPr>
                <p:nvPr/>
              </p:nvSpPr>
              <p:spPr bwMode="auto">
                <a:xfrm>
                  <a:off x="2660" y="3408"/>
                  <a:ext cx="0" cy="42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727547" name="Line 35"/>
                <p:cNvSpPr>
                  <a:spLocks noChangeShapeType="1"/>
                </p:cNvSpPr>
                <p:nvPr/>
              </p:nvSpPr>
              <p:spPr bwMode="auto">
                <a:xfrm>
                  <a:off x="3060" y="3408"/>
                  <a:ext cx="0" cy="42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727548" name="Line 36"/>
                <p:cNvSpPr>
                  <a:spLocks noChangeShapeType="1"/>
                </p:cNvSpPr>
                <p:nvPr/>
              </p:nvSpPr>
              <p:spPr bwMode="auto">
                <a:xfrm>
                  <a:off x="3443" y="3396"/>
                  <a:ext cx="0" cy="42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1727549" name="Rectangle 37"/>
              <p:cNvSpPr>
                <a:spLocks noChangeArrowheads="1"/>
              </p:cNvSpPr>
              <p:nvPr/>
            </p:nvSpPr>
            <p:spPr bwMode="auto">
              <a:xfrm>
                <a:off x="2546350" y="3300677"/>
                <a:ext cx="688975" cy="123825"/>
              </a:xfrm>
              <a:prstGeom prst="rect">
                <a:avLst/>
              </a:prstGeom>
              <a:solidFill>
                <a:srgbClr val="BBE0E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1425" tIns="45713" rIns="91425" bIns="45713" anchor="ctr"/>
              <a:lstStyle/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sz="18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727550" name="Rectangle 38"/>
              <p:cNvSpPr>
                <a:spLocks noChangeArrowheads="1"/>
              </p:cNvSpPr>
              <p:nvPr/>
            </p:nvSpPr>
            <p:spPr bwMode="auto">
              <a:xfrm>
                <a:off x="3230563" y="3300677"/>
                <a:ext cx="200025" cy="123825"/>
              </a:xfrm>
              <a:prstGeom prst="rect">
                <a:avLst/>
              </a:prstGeom>
              <a:solidFill>
                <a:srgbClr val="BBE0E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1425" tIns="45713" rIns="91425" bIns="45713" anchor="ctr"/>
              <a:lstStyle/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sz="18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727551" name="Rectangle 39"/>
              <p:cNvSpPr>
                <a:spLocks noChangeArrowheads="1"/>
              </p:cNvSpPr>
              <p:nvPr/>
            </p:nvSpPr>
            <p:spPr bwMode="auto">
              <a:xfrm>
                <a:off x="3430588" y="3300677"/>
                <a:ext cx="200025" cy="123825"/>
              </a:xfrm>
              <a:prstGeom prst="rect">
                <a:avLst/>
              </a:prstGeom>
              <a:solidFill>
                <a:srgbClr val="99FF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1425" tIns="45713" rIns="91425" bIns="45713" anchor="ctr"/>
              <a:lstStyle/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sz="18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727552" name="Rectangle 40"/>
              <p:cNvSpPr>
                <a:spLocks noChangeArrowheads="1"/>
              </p:cNvSpPr>
              <p:nvPr/>
            </p:nvSpPr>
            <p:spPr bwMode="auto">
              <a:xfrm>
                <a:off x="3629025" y="3300677"/>
                <a:ext cx="200025" cy="123825"/>
              </a:xfrm>
              <a:prstGeom prst="rect">
                <a:avLst/>
              </a:prstGeom>
              <a:solidFill>
                <a:srgbClr val="99FF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1425" tIns="45713" rIns="91425" bIns="45713" anchor="ctr"/>
              <a:lstStyle/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sz="18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727553" name="Rectangle 41"/>
              <p:cNvSpPr>
                <a:spLocks noChangeArrowheads="1"/>
              </p:cNvSpPr>
              <p:nvPr/>
            </p:nvSpPr>
            <p:spPr bwMode="auto">
              <a:xfrm>
                <a:off x="3827463" y="3300677"/>
                <a:ext cx="198437" cy="123825"/>
              </a:xfrm>
              <a:prstGeom prst="rect">
                <a:avLst/>
              </a:prstGeom>
              <a:solidFill>
                <a:srgbClr val="99FF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1425" tIns="45713" rIns="91425" bIns="45713" anchor="ctr"/>
              <a:lstStyle/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sz="18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727554" name="Rectangle 42"/>
              <p:cNvSpPr>
                <a:spLocks noChangeArrowheads="1"/>
              </p:cNvSpPr>
              <p:nvPr/>
            </p:nvSpPr>
            <p:spPr bwMode="auto">
              <a:xfrm>
                <a:off x="4024313" y="3300677"/>
                <a:ext cx="200025" cy="123825"/>
              </a:xfrm>
              <a:prstGeom prst="rect">
                <a:avLst/>
              </a:prstGeom>
              <a:solidFill>
                <a:srgbClr val="99FF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1425" tIns="45713" rIns="91425" bIns="45713" anchor="ctr"/>
              <a:lstStyle/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sz="18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1727555" name="Group 43"/>
            <p:cNvGrpSpPr>
              <a:grpSpLocks/>
            </p:cNvGrpSpPr>
            <p:nvPr/>
          </p:nvGrpSpPr>
          <p:grpSpPr bwMode="auto">
            <a:xfrm>
              <a:off x="266400" y="2347622"/>
              <a:ext cx="2167881" cy="370868"/>
              <a:chOff x="432" y="1515"/>
              <a:chExt cx="4515" cy="576"/>
            </a:xfrm>
          </p:grpSpPr>
          <p:grpSp>
            <p:nvGrpSpPr>
              <p:cNvPr id="1727556" name="Group 44"/>
              <p:cNvGrpSpPr>
                <a:grpSpLocks/>
              </p:cNvGrpSpPr>
              <p:nvPr/>
            </p:nvGrpSpPr>
            <p:grpSpPr bwMode="auto">
              <a:xfrm>
                <a:off x="2754" y="1870"/>
                <a:ext cx="972" cy="221"/>
                <a:chOff x="2300" y="3396"/>
                <a:chExt cx="1516" cy="435"/>
              </a:xfrm>
            </p:grpSpPr>
            <p:sp>
              <p:nvSpPr>
                <p:cNvPr id="1727557" name="Rectangle 45"/>
                <p:cNvSpPr>
                  <a:spLocks noChangeArrowheads="1"/>
                </p:cNvSpPr>
                <p:nvPr/>
              </p:nvSpPr>
              <p:spPr bwMode="auto">
                <a:xfrm>
                  <a:off x="2300" y="3408"/>
                  <a:ext cx="1516" cy="423"/>
                </a:xfrm>
                <a:prstGeom prst="rect">
                  <a:avLst/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91425" tIns="45713" rIns="91425" bIns="45713" anchor="ctr"/>
                <a:lstStyle/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en-US" sz="1800" dirty="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727558" name="Line 46"/>
                <p:cNvSpPr>
                  <a:spLocks noChangeShapeType="1"/>
                </p:cNvSpPr>
                <p:nvPr/>
              </p:nvSpPr>
              <p:spPr bwMode="auto">
                <a:xfrm>
                  <a:off x="2660" y="3408"/>
                  <a:ext cx="0" cy="42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727559" name="Line 47"/>
                <p:cNvSpPr>
                  <a:spLocks noChangeShapeType="1"/>
                </p:cNvSpPr>
                <p:nvPr/>
              </p:nvSpPr>
              <p:spPr bwMode="auto">
                <a:xfrm>
                  <a:off x="3060" y="3408"/>
                  <a:ext cx="0" cy="42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727560" name="Line 48"/>
                <p:cNvSpPr>
                  <a:spLocks noChangeShapeType="1"/>
                </p:cNvSpPr>
                <p:nvPr/>
              </p:nvSpPr>
              <p:spPr bwMode="auto">
                <a:xfrm>
                  <a:off x="3443" y="3396"/>
                  <a:ext cx="0" cy="42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727561" name="Group 49"/>
              <p:cNvGrpSpPr>
                <a:grpSpLocks/>
              </p:cNvGrpSpPr>
              <p:nvPr/>
            </p:nvGrpSpPr>
            <p:grpSpPr bwMode="auto">
              <a:xfrm>
                <a:off x="2692" y="1821"/>
                <a:ext cx="972" cy="221"/>
                <a:chOff x="2300" y="3396"/>
                <a:chExt cx="1516" cy="435"/>
              </a:xfrm>
            </p:grpSpPr>
            <p:sp>
              <p:nvSpPr>
                <p:cNvPr id="1727562" name="Rectangle 50"/>
                <p:cNvSpPr>
                  <a:spLocks noChangeArrowheads="1"/>
                </p:cNvSpPr>
                <p:nvPr/>
              </p:nvSpPr>
              <p:spPr bwMode="auto">
                <a:xfrm>
                  <a:off x="2300" y="3408"/>
                  <a:ext cx="1516" cy="423"/>
                </a:xfrm>
                <a:prstGeom prst="rect">
                  <a:avLst/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91425" tIns="45713" rIns="91425" bIns="45713" anchor="ctr"/>
                <a:lstStyle/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en-US" sz="1800" dirty="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727563" name="Line 51"/>
                <p:cNvSpPr>
                  <a:spLocks noChangeShapeType="1"/>
                </p:cNvSpPr>
                <p:nvPr/>
              </p:nvSpPr>
              <p:spPr bwMode="auto">
                <a:xfrm>
                  <a:off x="2660" y="3408"/>
                  <a:ext cx="0" cy="42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727564" name="Line 52"/>
                <p:cNvSpPr>
                  <a:spLocks noChangeShapeType="1"/>
                </p:cNvSpPr>
                <p:nvPr/>
              </p:nvSpPr>
              <p:spPr bwMode="auto">
                <a:xfrm>
                  <a:off x="3060" y="3408"/>
                  <a:ext cx="0" cy="42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727565" name="Line 53"/>
                <p:cNvSpPr>
                  <a:spLocks noChangeShapeType="1"/>
                </p:cNvSpPr>
                <p:nvPr/>
              </p:nvSpPr>
              <p:spPr bwMode="auto">
                <a:xfrm>
                  <a:off x="3443" y="3396"/>
                  <a:ext cx="0" cy="42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727566" name="Group 54"/>
              <p:cNvGrpSpPr>
                <a:grpSpLocks/>
              </p:cNvGrpSpPr>
              <p:nvPr/>
            </p:nvGrpSpPr>
            <p:grpSpPr bwMode="auto">
              <a:xfrm>
                <a:off x="2631" y="1773"/>
                <a:ext cx="972" cy="221"/>
                <a:chOff x="2300" y="3396"/>
                <a:chExt cx="1516" cy="435"/>
              </a:xfrm>
            </p:grpSpPr>
            <p:sp>
              <p:nvSpPr>
                <p:cNvPr id="1727567" name="Rectangle 55"/>
                <p:cNvSpPr>
                  <a:spLocks noChangeArrowheads="1"/>
                </p:cNvSpPr>
                <p:nvPr/>
              </p:nvSpPr>
              <p:spPr bwMode="auto">
                <a:xfrm>
                  <a:off x="2300" y="3408"/>
                  <a:ext cx="1516" cy="423"/>
                </a:xfrm>
                <a:prstGeom prst="rect">
                  <a:avLst/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91425" tIns="45713" rIns="91425" bIns="45713" anchor="ctr"/>
                <a:lstStyle/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en-US" sz="1800" dirty="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727568" name="Line 56"/>
                <p:cNvSpPr>
                  <a:spLocks noChangeShapeType="1"/>
                </p:cNvSpPr>
                <p:nvPr/>
              </p:nvSpPr>
              <p:spPr bwMode="auto">
                <a:xfrm>
                  <a:off x="2660" y="3408"/>
                  <a:ext cx="0" cy="42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727569" name="Line 57"/>
                <p:cNvSpPr>
                  <a:spLocks noChangeShapeType="1"/>
                </p:cNvSpPr>
                <p:nvPr/>
              </p:nvSpPr>
              <p:spPr bwMode="auto">
                <a:xfrm>
                  <a:off x="3060" y="3408"/>
                  <a:ext cx="0" cy="42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727570" name="Line 58"/>
                <p:cNvSpPr>
                  <a:spLocks noChangeShapeType="1"/>
                </p:cNvSpPr>
                <p:nvPr/>
              </p:nvSpPr>
              <p:spPr bwMode="auto">
                <a:xfrm>
                  <a:off x="3443" y="3396"/>
                  <a:ext cx="0" cy="42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727571" name="Group 59"/>
              <p:cNvGrpSpPr>
                <a:grpSpLocks/>
              </p:cNvGrpSpPr>
              <p:nvPr/>
            </p:nvGrpSpPr>
            <p:grpSpPr bwMode="auto">
              <a:xfrm>
                <a:off x="1428" y="1833"/>
                <a:ext cx="744" cy="213"/>
                <a:chOff x="672" y="2880"/>
                <a:chExt cx="1392" cy="576"/>
              </a:xfrm>
            </p:grpSpPr>
            <p:sp>
              <p:nvSpPr>
                <p:cNvPr id="1727572" name="Rectangle 60"/>
                <p:cNvSpPr>
                  <a:spLocks noChangeArrowheads="1"/>
                </p:cNvSpPr>
                <p:nvPr/>
              </p:nvSpPr>
              <p:spPr bwMode="auto">
                <a:xfrm>
                  <a:off x="672" y="2880"/>
                  <a:ext cx="1392" cy="576"/>
                </a:xfrm>
                <a:prstGeom prst="rect">
                  <a:avLst/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91425" tIns="45713" rIns="91425" bIns="45713" anchor="ctr"/>
                <a:lstStyle/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en-US" sz="1800" dirty="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727573" name="Line 61"/>
                <p:cNvSpPr>
                  <a:spLocks noChangeShapeType="1"/>
                </p:cNvSpPr>
                <p:nvPr/>
              </p:nvSpPr>
              <p:spPr bwMode="auto">
                <a:xfrm>
                  <a:off x="1104" y="2880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727574" name="Line 62"/>
                <p:cNvSpPr>
                  <a:spLocks noChangeShapeType="1"/>
                </p:cNvSpPr>
                <p:nvPr/>
              </p:nvSpPr>
              <p:spPr bwMode="auto">
                <a:xfrm>
                  <a:off x="1584" y="2880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727575" name="Group 63"/>
              <p:cNvGrpSpPr>
                <a:grpSpLocks/>
              </p:cNvGrpSpPr>
              <p:nvPr/>
            </p:nvGrpSpPr>
            <p:grpSpPr bwMode="auto">
              <a:xfrm>
                <a:off x="1376" y="1796"/>
                <a:ext cx="744" cy="216"/>
                <a:chOff x="672" y="2880"/>
                <a:chExt cx="1392" cy="576"/>
              </a:xfrm>
            </p:grpSpPr>
            <p:sp>
              <p:nvSpPr>
                <p:cNvPr id="1727576" name="Rectangle 64"/>
                <p:cNvSpPr>
                  <a:spLocks noChangeArrowheads="1"/>
                </p:cNvSpPr>
                <p:nvPr/>
              </p:nvSpPr>
              <p:spPr bwMode="auto">
                <a:xfrm>
                  <a:off x="672" y="2880"/>
                  <a:ext cx="1392" cy="576"/>
                </a:xfrm>
                <a:prstGeom prst="rect">
                  <a:avLst/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91425" tIns="45713" rIns="91425" bIns="45713" anchor="ctr"/>
                <a:lstStyle/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en-US" sz="1800" dirty="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727577" name="Line 65"/>
                <p:cNvSpPr>
                  <a:spLocks noChangeShapeType="1"/>
                </p:cNvSpPr>
                <p:nvPr/>
              </p:nvSpPr>
              <p:spPr bwMode="auto">
                <a:xfrm>
                  <a:off x="1104" y="2880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727578" name="Line 66"/>
                <p:cNvSpPr>
                  <a:spLocks noChangeShapeType="1"/>
                </p:cNvSpPr>
                <p:nvPr/>
              </p:nvSpPr>
              <p:spPr bwMode="auto">
                <a:xfrm>
                  <a:off x="1584" y="2880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727579" name="Group 67"/>
              <p:cNvGrpSpPr>
                <a:grpSpLocks/>
              </p:cNvGrpSpPr>
              <p:nvPr/>
            </p:nvGrpSpPr>
            <p:grpSpPr bwMode="auto">
              <a:xfrm>
                <a:off x="1325" y="1760"/>
                <a:ext cx="744" cy="215"/>
                <a:chOff x="672" y="2880"/>
                <a:chExt cx="1392" cy="576"/>
              </a:xfrm>
            </p:grpSpPr>
            <p:sp>
              <p:nvSpPr>
                <p:cNvPr id="1727580" name="Rectangle 68"/>
                <p:cNvSpPr>
                  <a:spLocks noChangeArrowheads="1"/>
                </p:cNvSpPr>
                <p:nvPr/>
              </p:nvSpPr>
              <p:spPr bwMode="auto">
                <a:xfrm>
                  <a:off x="672" y="2880"/>
                  <a:ext cx="1392" cy="576"/>
                </a:xfrm>
                <a:prstGeom prst="rect">
                  <a:avLst/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91425" tIns="45713" rIns="91425" bIns="45713" anchor="ctr"/>
                <a:lstStyle/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en-US" sz="1800" dirty="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727581" name="Line 69"/>
                <p:cNvSpPr>
                  <a:spLocks noChangeShapeType="1"/>
                </p:cNvSpPr>
                <p:nvPr/>
              </p:nvSpPr>
              <p:spPr bwMode="auto">
                <a:xfrm>
                  <a:off x="1104" y="2880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727582" name="Line 70"/>
                <p:cNvSpPr>
                  <a:spLocks noChangeShapeType="1"/>
                </p:cNvSpPr>
                <p:nvPr/>
              </p:nvSpPr>
              <p:spPr bwMode="auto">
                <a:xfrm>
                  <a:off x="1584" y="2880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1727583" name="Rectangle 71"/>
              <p:cNvSpPr>
                <a:spLocks noChangeArrowheads="1"/>
              </p:cNvSpPr>
              <p:nvPr/>
            </p:nvSpPr>
            <p:spPr bwMode="auto">
              <a:xfrm>
                <a:off x="714" y="1516"/>
                <a:ext cx="282" cy="214"/>
              </a:xfrm>
              <a:prstGeom prst="rect">
                <a:avLst/>
              </a:prstGeom>
              <a:solidFill>
                <a:srgbClr val="BBE0E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1425" tIns="45713" rIns="91425" bIns="45713" anchor="ctr"/>
              <a:lstStyle/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sz="18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727584" name="Rectangle 72"/>
              <p:cNvSpPr>
                <a:spLocks noChangeArrowheads="1"/>
              </p:cNvSpPr>
              <p:nvPr/>
            </p:nvSpPr>
            <p:spPr bwMode="auto">
              <a:xfrm>
                <a:off x="996" y="1516"/>
                <a:ext cx="283" cy="214"/>
              </a:xfrm>
              <a:prstGeom prst="rect">
                <a:avLst/>
              </a:prstGeom>
              <a:solidFill>
                <a:srgbClr val="BBE0E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1425" tIns="45713" rIns="91425" bIns="45713" anchor="ctr"/>
              <a:lstStyle/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sz="18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727585" name="Rectangle 73"/>
              <p:cNvSpPr>
                <a:spLocks noChangeArrowheads="1"/>
              </p:cNvSpPr>
              <p:nvPr/>
            </p:nvSpPr>
            <p:spPr bwMode="auto">
              <a:xfrm>
                <a:off x="1279" y="1516"/>
                <a:ext cx="744" cy="214"/>
              </a:xfrm>
              <a:prstGeom prst="rect">
                <a:avLst/>
              </a:prstGeom>
              <a:solidFill>
                <a:srgbClr val="BBE0E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1425" tIns="45713" rIns="91425" bIns="45713" anchor="ctr"/>
              <a:lstStyle/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sz="18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grpSp>
            <p:nvGrpSpPr>
              <p:cNvPr id="1727586" name="Group 74"/>
              <p:cNvGrpSpPr>
                <a:grpSpLocks/>
              </p:cNvGrpSpPr>
              <p:nvPr/>
            </p:nvGrpSpPr>
            <p:grpSpPr bwMode="auto">
              <a:xfrm>
                <a:off x="1274" y="1725"/>
                <a:ext cx="743" cy="215"/>
                <a:chOff x="672" y="2880"/>
                <a:chExt cx="1392" cy="576"/>
              </a:xfrm>
            </p:grpSpPr>
            <p:sp>
              <p:nvSpPr>
                <p:cNvPr id="1727587" name="Rectangle 75"/>
                <p:cNvSpPr>
                  <a:spLocks noChangeArrowheads="1"/>
                </p:cNvSpPr>
                <p:nvPr/>
              </p:nvSpPr>
              <p:spPr bwMode="auto">
                <a:xfrm>
                  <a:off x="672" y="2880"/>
                  <a:ext cx="1392" cy="576"/>
                </a:xfrm>
                <a:prstGeom prst="rect">
                  <a:avLst/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91425" tIns="45713" rIns="91425" bIns="45713" anchor="ctr"/>
                <a:lstStyle/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en-US" sz="1800" dirty="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727588" name="Line 76"/>
                <p:cNvSpPr>
                  <a:spLocks noChangeShapeType="1"/>
                </p:cNvSpPr>
                <p:nvPr/>
              </p:nvSpPr>
              <p:spPr bwMode="auto">
                <a:xfrm>
                  <a:off x="1104" y="2880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727589" name="Line 77"/>
                <p:cNvSpPr>
                  <a:spLocks noChangeShapeType="1"/>
                </p:cNvSpPr>
                <p:nvPr/>
              </p:nvSpPr>
              <p:spPr bwMode="auto">
                <a:xfrm>
                  <a:off x="1584" y="2880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1727590" name="Rectangle 78"/>
              <p:cNvSpPr>
                <a:spLocks noChangeArrowheads="1"/>
              </p:cNvSpPr>
              <p:nvPr/>
            </p:nvSpPr>
            <p:spPr bwMode="auto">
              <a:xfrm>
                <a:off x="432" y="1516"/>
                <a:ext cx="282" cy="214"/>
              </a:xfrm>
              <a:prstGeom prst="rect">
                <a:avLst/>
              </a:prstGeom>
              <a:solidFill>
                <a:srgbClr val="99FF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1425" tIns="45713" rIns="91425" bIns="45713" anchor="ctr"/>
              <a:lstStyle/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sz="18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727591" name="Rectangle 79"/>
              <p:cNvSpPr>
                <a:spLocks noChangeArrowheads="1"/>
              </p:cNvSpPr>
              <p:nvPr/>
            </p:nvSpPr>
            <p:spPr bwMode="auto">
              <a:xfrm>
                <a:off x="2305" y="1516"/>
                <a:ext cx="282" cy="214"/>
              </a:xfrm>
              <a:prstGeom prst="rect">
                <a:avLst/>
              </a:prstGeom>
              <a:solidFill>
                <a:srgbClr val="BBE0E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1425" tIns="45713" rIns="91425" bIns="45713" anchor="ctr"/>
              <a:lstStyle/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sz="18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727592" name="Rectangle 80"/>
              <p:cNvSpPr>
                <a:spLocks noChangeArrowheads="1"/>
              </p:cNvSpPr>
              <p:nvPr/>
            </p:nvSpPr>
            <p:spPr bwMode="auto">
              <a:xfrm>
                <a:off x="2023" y="1516"/>
                <a:ext cx="282" cy="214"/>
              </a:xfrm>
              <a:prstGeom prst="rect">
                <a:avLst/>
              </a:prstGeom>
              <a:solidFill>
                <a:srgbClr val="BBE0E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1425" tIns="45713" rIns="91425" bIns="45713" anchor="ctr"/>
              <a:lstStyle/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sz="18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grpSp>
            <p:nvGrpSpPr>
              <p:cNvPr id="1727593" name="Group 81"/>
              <p:cNvGrpSpPr>
                <a:grpSpLocks/>
              </p:cNvGrpSpPr>
              <p:nvPr/>
            </p:nvGrpSpPr>
            <p:grpSpPr bwMode="auto">
              <a:xfrm>
                <a:off x="2569" y="1724"/>
                <a:ext cx="972" cy="220"/>
                <a:chOff x="2300" y="3396"/>
                <a:chExt cx="1516" cy="435"/>
              </a:xfrm>
            </p:grpSpPr>
            <p:sp>
              <p:nvSpPr>
                <p:cNvPr id="1727594" name="Rectangle 82"/>
                <p:cNvSpPr>
                  <a:spLocks noChangeArrowheads="1"/>
                </p:cNvSpPr>
                <p:nvPr/>
              </p:nvSpPr>
              <p:spPr bwMode="auto">
                <a:xfrm>
                  <a:off x="2300" y="3408"/>
                  <a:ext cx="1516" cy="423"/>
                </a:xfrm>
                <a:prstGeom prst="rect">
                  <a:avLst/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91425" tIns="45713" rIns="91425" bIns="45713" anchor="ctr"/>
                <a:lstStyle/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en-US" sz="1800" dirty="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727595" name="Line 83"/>
                <p:cNvSpPr>
                  <a:spLocks noChangeShapeType="1"/>
                </p:cNvSpPr>
                <p:nvPr/>
              </p:nvSpPr>
              <p:spPr bwMode="auto">
                <a:xfrm>
                  <a:off x="2660" y="3408"/>
                  <a:ext cx="0" cy="42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727596" name="Line 84"/>
                <p:cNvSpPr>
                  <a:spLocks noChangeShapeType="1"/>
                </p:cNvSpPr>
                <p:nvPr/>
              </p:nvSpPr>
              <p:spPr bwMode="auto">
                <a:xfrm>
                  <a:off x="3060" y="3408"/>
                  <a:ext cx="0" cy="42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727597" name="Line 85"/>
                <p:cNvSpPr>
                  <a:spLocks noChangeShapeType="1"/>
                </p:cNvSpPr>
                <p:nvPr/>
              </p:nvSpPr>
              <p:spPr bwMode="auto">
                <a:xfrm>
                  <a:off x="3443" y="3396"/>
                  <a:ext cx="0" cy="42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1727598" name="Rectangle 86"/>
              <p:cNvSpPr>
                <a:spLocks noChangeArrowheads="1"/>
              </p:cNvSpPr>
              <p:nvPr/>
            </p:nvSpPr>
            <p:spPr bwMode="auto">
              <a:xfrm>
                <a:off x="2579" y="1515"/>
                <a:ext cx="973" cy="215"/>
              </a:xfrm>
              <a:prstGeom prst="rect">
                <a:avLst/>
              </a:prstGeom>
              <a:solidFill>
                <a:srgbClr val="BBE0E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1425" tIns="45713" rIns="91425" bIns="45713" anchor="ctr"/>
              <a:lstStyle/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sz="18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727599" name="Rectangle 87"/>
              <p:cNvSpPr>
                <a:spLocks noChangeArrowheads="1"/>
              </p:cNvSpPr>
              <p:nvPr/>
            </p:nvSpPr>
            <p:spPr bwMode="auto">
              <a:xfrm>
                <a:off x="3545" y="1515"/>
                <a:ext cx="282" cy="214"/>
              </a:xfrm>
              <a:prstGeom prst="rect">
                <a:avLst/>
              </a:prstGeom>
              <a:solidFill>
                <a:srgbClr val="BBE0E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1425" tIns="45713" rIns="91425" bIns="45713" anchor="ctr"/>
              <a:lstStyle/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sz="18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727600" name="Rectangle 88"/>
              <p:cNvSpPr>
                <a:spLocks noChangeArrowheads="1"/>
              </p:cNvSpPr>
              <p:nvPr/>
            </p:nvSpPr>
            <p:spPr bwMode="auto">
              <a:xfrm>
                <a:off x="3828" y="1515"/>
                <a:ext cx="282" cy="214"/>
              </a:xfrm>
              <a:prstGeom prst="rect">
                <a:avLst/>
              </a:prstGeom>
              <a:solidFill>
                <a:srgbClr val="99FF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1425" tIns="45713" rIns="91425" bIns="45713" anchor="ctr"/>
              <a:lstStyle/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sz="18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727601" name="Rectangle 89"/>
              <p:cNvSpPr>
                <a:spLocks noChangeArrowheads="1"/>
              </p:cNvSpPr>
              <p:nvPr/>
            </p:nvSpPr>
            <p:spPr bwMode="auto">
              <a:xfrm>
                <a:off x="4107" y="1515"/>
                <a:ext cx="282" cy="214"/>
              </a:xfrm>
              <a:prstGeom prst="rect">
                <a:avLst/>
              </a:prstGeom>
              <a:solidFill>
                <a:srgbClr val="99FF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1425" tIns="45713" rIns="91425" bIns="45713" anchor="ctr"/>
              <a:lstStyle/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sz="18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727602" name="Rectangle 90"/>
              <p:cNvSpPr>
                <a:spLocks noChangeArrowheads="1"/>
              </p:cNvSpPr>
              <p:nvPr/>
            </p:nvSpPr>
            <p:spPr bwMode="auto">
              <a:xfrm>
                <a:off x="4386" y="1515"/>
                <a:ext cx="282" cy="214"/>
              </a:xfrm>
              <a:prstGeom prst="rect">
                <a:avLst/>
              </a:prstGeom>
              <a:solidFill>
                <a:srgbClr val="99FF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1425" tIns="45713" rIns="91425" bIns="45713" anchor="ctr"/>
              <a:lstStyle/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sz="18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727603" name="Rectangle 91"/>
              <p:cNvSpPr>
                <a:spLocks noChangeArrowheads="1"/>
              </p:cNvSpPr>
              <p:nvPr/>
            </p:nvSpPr>
            <p:spPr bwMode="auto">
              <a:xfrm>
                <a:off x="4665" y="1515"/>
                <a:ext cx="282" cy="214"/>
              </a:xfrm>
              <a:prstGeom prst="rect">
                <a:avLst/>
              </a:prstGeom>
              <a:solidFill>
                <a:srgbClr val="99FF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1425" tIns="45713" rIns="91425" bIns="45713" anchor="ctr"/>
              <a:lstStyle/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sz="18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1727604" name="Group 110"/>
            <p:cNvGrpSpPr>
              <a:grpSpLocks/>
            </p:cNvGrpSpPr>
            <p:nvPr/>
          </p:nvGrpSpPr>
          <p:grpSpPr bwMode="auto">
            <a:xfrm>
              <a:off x="293301" y="2872742"/>
              <a:ext cx="1980342" cy="290591"/>
              <a:chOff x="5037138" y="4269052"/>
              <a:chExt cx="2290762" cy="307975"/>
            </a:xfrm>
          </p:grpSpPr>
          <p:grpSp>
            <p:nvGrpSpPr>
              <p:cNvPr id="1727605" name="Group 92"/>
              <p:cNvGrpSpPr>
                <a:grpSpLocks/>
              </p:cNvGrpSpPr>
              <p:nvPr/>
            </p:nvGrpSpPr>
            <p:grpSpPr bwMode="auto">
              <a:xfrm>
                <a:off x="6129338" y="4453202"/>
                <a:ext cx="527050" cy="123825"/>
                <a:chOff x="672" y="2880"/>
                <a:chExt cx="1392" cy="576"/>
              </a:xfrm>
            </p:grpSpPr>
            <p:sp>
              <p:nvSpPr>
                <p:cNvPr id="1727606" name="Rectangle 93"/>
                <p:cNvSpPr>
                  <a:spLocks noChangeArrowheads="1"/>
                </p:cNvSpPr>
                <p:nvPr/>
              </p:nvSpPr>
              <p:spPr bwMode="auto">
                <a:xfrm>
                  <a:off x="672" y="2880"/>
                  <a:ext cx="1392" cy="576"/>
                </a:xfrm>
                <a:prstGeom prst="rect">
                  <a:avLst/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91425" tIns="45713" rIns="91425" bIns="45713" anchor="ctr"/>
                <a:lstStyle/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en-US" sz="1800" dirty="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727607" name="Line 94"/>
                <p:cNvSpPr>
                  <a:spLocks noChangeShapeType="1"/>
                </p:cNvSpPr>
                <p:nvPr/>
              </p:nvSpPr>
              <p:spPr bwMode="auto">
                <a:xfrm>
                  <a:off x="1104" y="2880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727608" name="Line 95"/>
                <p:cNvSpPr>
                  <a:spLocks noChangeShapeType="1"/>
                </p:cNvSpPr>
                <p:nvPr/>
              </p:nvSpPr>
              <p:spPr bwMode="auto">
                <a:xfrm>
                  <a:off x="1584" y="2880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727609" name="Group 96"/>
              <p:cNvGrpSpPr>
                <a:grpSpLocks/>
              </p:cNvGrpSpPr>
              <p:nvPr/>
            </p:nvGrpSpPr>
            <p:grpSpPr bwMode="auto">
              <a:xfrm>
                <a:off x="6092825" y="4430977"/>
                <a:ext cx="527050" cy="125412"/>
                <a:chOff x="672" y="2880"/>
                <a:chExt cx="1392" cy="576"/>
              </a:xfrm>
            </p:grpSpPr>
            <p:sp>
              <p:nvSpPr>
                <p:cNvPr id="1727610" name="Rectangle 97"/>
                <p:cNvSpPr>
                  <a:spLocks noChangeArrowheads="1"/>
                </p:cNvSpPr>
                <p:nvPr/>
              </p:nvSpPr>
              <p:spPr bwMode="auto">
                <a:xfrm>
                  <a:off x="672" y="2880"/>
                  <a:ext cx="1392" cy="576"/>
                </a:xfrm>
                <a:prstGeom prst="rect">
                  <a:avLst/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91425" tIns="45713" rIns="91425" bIns="45713" anchor="ctr"/>
                <a:lstStyle/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en-US" sz="1800" dirty="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727611" name="Line 98"/>
                <p:cNvSpPr>
                  <a:spLocks noChangeShapeType="1"/>
                </p:cNvSpPr>
                <p:nvPr/>
              </p:nvSpPr>
              <p:spPr bwMode="auto">
                <a:xfrm>
                  <a:off x="1104" y="2880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727612" name="Line 99"/>
                <p:cNvSpPr>
                  <a:spLocks noChangeShapeType="1"/>
                </p:cNvSpPr>
                <p:nvPr/>
              </p:nvSpPr>
              <p:spPr bwMode="auto">
                <a:xfrm>
                  <a:off x="1584" y="2880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727613" name="Group 100"/>
              <p:cNvGrpSpPr>
                <a:grpSpLocks/>
              </p:cNvGrpSpPr>
              <p:nvPr/>
            </p:nvGrpSpPr>
            <p:grpSpPr bwMode="auto">
              <a:xfrm>
                <a:off x="6056313" y="4410339"/>
                <a:ext cx="527050" cy="125413"/>
                <a:chOff x="672" y="2880"/>
                <a:chExt cx="1392" cy="576"/>
              </a:xfrm>
            </p:grpSpPr>
            <p:sp>
              <p:nvSpPr>
                <p:cNvPr id="1727614" name="Rectangle 101"/>
                <p:cNvSpPr>
                  <a:spLocks noChangeArrowheads="1"/>
                </p:cNvSpPr>
                <p:nvPr/>
              </p:nvSpPr>
              <p:spPr bwMode="auto">
                <a:xfrm>
                  <a:off x="672" y="2880"/>
                  <a:ext cx="1392" cy="576"/>
                </a:xfrm>
                <a:prstGeom prst="rect">
                  <a:avLst/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91425" tIns="45713" rIns="91425" bIns="45713" anchor="ctr"/>
                <a:lstStyle/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en-US" sz="1800" dirty="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727615" name="Line 102"/>
                <p:cNvSpPr>
                  <a:spLocks noChangeShapeType="1"/>
                </p:cNvSpPr>
                <p:nvPr/>
              </p:nvSpPr>
              <p:spPr bwMode="auto">
                <a:xfrm>
                  <a:off x="1104" y="2880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727616" name="Line 103"/>
                <p:cNvSpPr>
                  <a:spLocks noChangeShapeType="1"/>
                </p:cNvSpPr>
                <p:nvPr/>
              </p:nvSpPr>
              <p:spPr bwMode="auto">
                <a:xfrm>
                  <a:off x="1584" y="2880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1727617" name="Rectangle 104"/>
              <p:cNvSpPr>
                <a:spLocks noChangeArrowheads="1"/>
              </p:cNvSpPr>
              <p:nvPr/>
            </p:nvSpPr>
            <p:spPr bwMode="auto">
              <a:xfrm>
                <a:off x="5237163" y="4270639"/>
                <a:ext cx="200025" cy="123825"/>
              </a:xfrm>
              <a:prstGeom prst="rect">
                <a:avLst/>
              </a:prstGeom>
              <a:solidFill>
                <a:srgbClr val="BBE0E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1425" tIns="45713" rIns="91425" bIns="45713" anchor="ctr"/>
              <a:lstStyle/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sz="18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727618" name="Rectangle 105"/>
              <p:cNvSpPr>
                <a:spLocks noChangeArrowheads="1"/>
              </p:cNvSpPr>
              <p:nvPr/>
            </p:nvSpPr>
            <p:spPr bwMode="auto">
              <a:xfrm>
                <a:off x="5437188" y="4270639"/>
                <a:ext cx="200025" cy="123825"/>
              </a:xfrm>
              <a:prstGeom prst="rect">
                <a:avLst/>
              </a:prstGeom>
              <a:solidFill>
                <a:srgbClr val="BBE0E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1425" tIns="45713" rIns="91425" bIns="45713" anchor="ctr"/>
              <a:lstStyle/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sz="18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727619" name="Rectangle 106"/>
              <p:cNvSpPr>
                <a:spLocks noChangeArrowheads="1"/>
              </p:cNvSpPr>
              <p:nvPr/>
            </p:nvSpPr>
            <p:spPr bwMode="auto">
              <a:xfrm>
                <a:off x="6022975" y="4269052"/>
                <a:ext cx="527050" cy="123825"/>
              </a:xfrm>
              <a:prstGeom prst="rect">
                <a:avLst/>
              </a:prstGeom>
              <a:solidFill>
                <a:srgbClr val="BBE0E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1425" tIns="45713" rIns="91425" bIns="45713" anchor="ctr"/>
              <a:lstStyle/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sz="18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grpSp>
            <p:nvGrpSpPr>
              <p:cNvPr id="1727620" name="Group 107"/>
              <p:cNvGrpSpPr>
                <a:grpSpLocks/>
              </p:cNvGrpSpPr>
              <p:nvPr/>
            </p:nvGrpSpPr>
            <p:grpSpPr bwMode="auto">
              <a:xfrm>
                <a:off x="6019800" y="4391289"/>
                <a:ext cx="527050" cy="123825"/>
                <a:chOff x="672" y="2880"/>
                <a:chExt cx="1392" cy="576"/>
              </a:xfrm>
            </p:grpSpPr>
            <p:sp>
              <p:nvSpPr>
                <p:cNvPr id="1727621" name="Rectangle 108"/>
                <p:cNvSpPr>
                  <a:spLocks noChangeArrowheads="1"/>
                </p:cNvSpPr>
                <p:nvPr/>
              </p:nvSpPr>
              <p:spPr bwMode="auto">
                <a:xfrm>
                  <a:off x="672" y="2880"/>
                  <a:ext cx="1392" cy="576"/>
                </a:xfrm>
                <a:prstGeom prst="rect">
                  <a:avLst/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91425" tIns="45713" rIns="91425" bIns="45713" anchor="ctr"/>
                <a:lstStyle/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en-US" sz="1800" dirty="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727622" name="Line 109"/>
                <p:cNvSpPr>
                  <a:spLocks noChangeShapeType="1"/>
                </p:cNvSpPr>
                <p:nvPr/>
              </p:nvSpPr>
              <p:spPr bwMode="auto">
                <a:xfrm>
                  <a:off x="1104" y="2880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727623" name="Line 110"/>
                <p:cNvSpPr>
                  <a:spLocks noChangeShapeType="1"/>
                </p:cNvSpPr>
                <p:nvPr/>
              </p:nvSpPr>
              <p:spPr bwMode="auto">
                <a:xfrm>
                  <a:off x="1584" y="2880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1727624" name="Rectangle 111"/>
              <p:cNvSpPr>
                <a:spLocks noChangeArrowheads="1"/>
              </p:cNvSpPr>
              <p:nvPr/>
            </p:nvSpPr>
            <p:spPr bwMode="auto">
              <a:xfrm>
                <a:off x="5037138" y="4270639"/>
                <a:ext cx="200025" cy="123825"/>
              </a:xfrm>
              <a:prstGeom prst="rect">
                <a:avLst/>
              </a:prstGeom>
              <a:solidFill>
                <a:srgbClr val="99FF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1425" tIns="45713" rIns="91425" bIns="45713" anchor="ctr"/>
              <a:lstStyle/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sz="18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727625" name="Rectangle 112"/>
              <p:cNvSpPr>
                <a:spLocks noChangeArrowheads="1"/>
              </p:cNvSpPr>
              <p:nvPr/>
            </p:nvSpPr>
            <p:spPr bwMode="auto">
              <a:xfrm>
                <a:off x="5830888" y="4270639"/>
                <a:ext cx="200025" cy="123825"/>
              </a:xfrm>
              <a:prstGeom prst="rect">
                <a:avLst/>
              </a:prstGeom>
              <a:solidFill>
                <a:srgbClr val="BBE0E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1425" tIns="45713" rIns="91425" bIns="45713" anchor="ctr"/>
              <a:lstStyle/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sz="18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727626" name="Rectangle 113"/>
              <p:cNvSpPr>
                <a:spLocks noChangeArrowheads="1"/>
              </p:cNvSpPr>
              <p:nvPr/>
            </p:nvSpPr>
            <p:spPr bwMode="auto">
              <a:xfrm>
                <a:off x="5630863" y="4270639"/>
                <a:ext cx="200025" cy="123825"/>
              </a:xfrm>
              <a:prstGeom prst="rect">
                <a:avLst/>
              </a:prstGeom>
              <a:solidFill>
                <a:srgbClr val="BBE0E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1425" tIns="45713" rIns="91425" bIns="45713" anchor="ctr"/>
              <a:lstStyle/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sz="18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727627" name="Rectangle 114"/>
              <p:cNvSpPr>
                <a:spLocks noChangeArrowheads="1"/>
              </p:cNvSpPr>
              <p:nvPr/>
            </p:nvSpPr>
            <p:spPr bwMode="auto">
              <a:xfrm>
                <a:off x="6532563" y="4270639"/>
                <a:ext cx="200025" cy="123825"/>
              </a:xfrm>
              <a:prstGeom prst="rect">
                <a:avLst/>
              </a:prstGeom>
              <a:solidFill>
                <a:srgbClr val="BBE0E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1425" tIns="45713" rIns="91425" bIns="45713" anchor="ctr"/>
              <a:lstStyle/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sz="18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727628" name="Rectangle 115"/>
              <p:cNvSpPr>
                <a:spLocks noChangeArrowheads="1"/>
              </p:cNvSpPr>
              <p:nvPr/>
            </p:nvSpPr>
            <p:spPr bwMode="auto">
              <a:xfrm>
                <a:off x="6732588" y="4270639"/>
                <a:ext cx="200025" cy="123825"/>
              </a:xfrm>
              <a:prstGeom prst="rect">
                <a:avLst/>
              </a:prstGeom>
              <a:solidFill>
                <a:srgbClr val="99FF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1425" tIns="45713" rIns="91425" bIns="45713" anchor="ctr"/>
              <a:lstStyle/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sz="18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727629" name="Rectangle 116"/>
              <p:cNvSpPr>
                <a:spLocks noChangeArrowheads="1"/>
              </p:cNvSpPr>
              <p:nvPr/>
            </p:nvSpPr>
            <p:spPr bwMode="auto">
              <a:xfrm>
                <a:off x="6931025" y="4270639"/>
                <a:ext cx="200025" cy="123825"/>
              </a:xfrm>
              <a:prstGeom prst="rect">
                <a:avLst/>
              </a:prstGeom>
              <a:solidFill>
                <a:srgbClr val="99FF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1425" tIns="45713" rIns="91425" bIns="45713" anchor="ctr"/>
              <a:lstStyle/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sz="18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727630" name="Rectangle 117"/>
              <p:cNvSpPr>
                <a:spLocks noChangeArrowheads="1"/>
              </p:cNvSpPr>
              <p:nvPr/>
            </p:nvSpPr>
            <p:spPr bwMode="auto">
              <a:xfrm>
                <a:off x="7129463" y="4270639"/>
                <a:ext cx="198437" cy="123825"/>
              </a:xfrm>
              <a:prstGeom prst="rect">
                <a:avLst/>
              </a:prstGeom>
              <a:solidFill>
                <a:srgbClr val="99FF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1425" tIns="45713" rIns="91425" bIns="45713" anchor="ctr"/>
              <a:lstStyle/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sz="18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sp>
        <p:nvSpPr>
          <p:cNvPr id="1727631" name="TextBox 124"/>
          <p:cNvSpPr txBox="1">
            <a:spLocks noChangeArrowheads="1"/>
          </p:cNvSpPr>
          <p:nvPr/>
        </p:nvSpPr>
        <p:spPr bwMode="auto">
          <a:xfrm>
            <a:off x="209550" y="3514725"/>
            <a:ext cx="3219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3" rIns="91425" bIns="45713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98613" indent="-22701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00000"/>
              </a:lnSpc>
              <a:buClr>
                <a:schemeClr val="bg1"/>
              </a:buClr>
              <a:buSzTx/>
              <a:buFont typeface="Times New Roman" pitchFamily="18" charset="0"/>
              <a:buNone/>
            </a:pPr>
            <a:r>
              <a:rPr kumimoji="0" lang="en-US" dirty="0">
                <a:solidFill>
                  <a:schemeClr val="accent2"/>
                </a:solidFill>
                <a:latin typeface="Tahoma" pitchFamily="34" charset="0"/>
              </a:rPr>
              <a:t>Artifacts (Info models)</a:t>
            </a:r>
          </a:p>
        </p:txBody>
      </p:sp>
      <p:sp>
        <p:nvSpPr>
          <p:cNvPr id="1727632" name="AutoShape 144"/>
          <p:cNvSpPr>
            <a:spLocks noChangeArrowheads="1"/>
          </p:cNvSpPr>
          <p:nvPr/>
        </p:nvSpPr>
        <p:spPr bwMode="auto">
          <a:xfrm rot="2227135">
            <a:off x="1066800" y="1981200"/>
            <a:ext cx="228600" cy="304800"/>
          </a:xfrm>
          <a:prstGeom prst="upArrow">
            <a:avLst>
              <a:gd name="adj1" fmla="val 50000"/>
              <a:gd name="adj2" fmla="val 33333"/>
            </a:avLst>
          </a:prstGeom>
          <a:noFill/>
          <a:ln w="12700" cap="sq">
            <a:solidFill>
              <a:srgbClr val="3333FF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 dirty="0"/>
          </a:p>
        </p:txBody>
      </p:sp>
      <p:sp>
        <p:nvSpPr>
          <p:cNvPr id="1727633" name="Cloud"/>
          <p:cNvSpPr>
            <a:spLocks noChangeAspect="1" noEditPoints="1" noChangeArrowheads="1"/>
          </p:cNvSpPr>
          <p:nvPr/>
        </p:nvSpPr>
        <p:spPr bwMode="auto">
          <a:xfrm rot="51373" flipH="1" flipV="1">
            <a:off x="4940300" y="2073275"/>
            <a:ext cx="4202113" cy="2041525"/>
          </a:xfrm>
          <a:custGeom>
            <a:avLst/>
            <a:gdLst>
              <a:gd name="T0" fmla="*/ 0 w 21600"/>
              <a:gd name="T1" fmla="*/ 1 h 21600"/>
              <a:gd name="T2" fmla="*/ 11 w 21600"/>
              <a:gd name="T3" fmla="*/ 2 h 21600"/>
              <a:gd name="T4" fmla="*/ 22 w 21600"/>
              <a:gd name="T5" fmla="*/ 1 h 21600"/>
              <a:gd name="T6" fmla="*/ 11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5 w 21600"/>
              <a:gd name="T13" fmla="*/ 3256 h 21600"/>
              <a:gd name="T14" fmla="*/ 17083 w 21600"/>
              <a:gd name="T15" fmla="*/ 1734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noFill/>
          <a:ln w="12700">
            <a:solidFill>
              <a:srgbClr val="B5006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lIns="96646" tIns="48323" rIns="96646" bIns="48323"/>
          <a:lstStyle/>
          <a:p>
            <a:pPr algn="ctr" defTabSz="966788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kumimoji="0" lang="en-US" sz="1100" dirty="0">
              <a:solidFill>
                <a:srgbClr val="B50069"/>
              </a:solidFill>
              <a:latin typeface="Times New Roman" pitchFamily="18" charset="0"/>
            </a:endParaRPr>
          </a:p>
        </p:txBody>
      </p:sp>
      <p:sp>
        <p:nvSpPr>
          <p:cNvPr id="1727634" name="Text Box 146"/>
          <p:cNvSpPr txBox="1">
            <a:spLocks noChangeArrowheads="1"/>
          </p:cNvSpPr>
          <p:nvPr/>
        </p:nvSpPr>
        <p:spPr bwMode="auto">
          <a:xfrm>
            <a:off x="5546725" y="2701925"/>
            <a:ext cx="2636838" cy="946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5" tIns="45713" rIns="91425" bIns="45713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sz="2800" dirty="0">
                <a:solidFill>
                  <a:srgbClr val="3333FF"/>
                </a:solidFill>
                <a:latin typeface="Times New Roman" pitchFamily="18" charset="0"/>
              </a:rPr>
              <a:t>Specification of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sz="2800" dirty="0">
                <a:solidFill>
                  <a:srgbClr val="3333FF"/>
                </a:solidFill>
                <a:latin typeface="Times New Roman" pitchFamily="18" charset="0"/>
              </a:rPr>
              <a:t>artifact lifecycles</a:t>
            </a:r>
          </a:p>
        </p:txBody>
      </p:sp>
      <p:sp>
        <p:nvSpPr>
          <p:cNvPr id="1727635" name="Text Box 147"/>
          <p:cNvSpPr txBox="1">
            <a:spLocks noChangeArrowheads="1"/>
          </p:cNvSpPr>
          <p:nvPr/>
        </p:nvSpPr>
        <p:spPr bwMode="auto">
          <a:xfrm>
            <a:off x="3886200" y="2724150"/>
            <a:ext cx="334963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sz="4800" b="1" dirty="0">
                <a:solidFill>
                  <a:schemeClr val="hlink"/>
                </a:solidFill>
                <a:latin typeface="Symbol" pitchFamily="18" charset="2"/>
              </a:rPr>
              <a:t>+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038600" y="7072313"/>
            <a:ext cx="2000250" cy="242887"/>
          </a:xfrm>
        </p:spPr>
        <p:txBody>
          <a:bodyPr/>
          <a:lstStyle/>
          <a:p>
            <a:r>
              <a:rPr lang="en-US" dirty="0" smtClean="0"/>
              <a:t>2012/11/15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SeGA separates data from execution engine</a:t>
            </a:r>
          </a:p>
          <a:p>
            <a:r>
              <a:rPr lang="en-US" dirty="0" smtClean="0"/>
              <a:t>Serves as a mediator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SeGA: A Service Wrapper/Mediator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2012/11/15</a:t>
            </a:r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ICSOC 2012</a:t>
            </a: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25EB-DA1F-4BFC-A014-C46DB84F6DC5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44613" y="609600"/>
            <a:ext cx="3456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</a:rPr>
              <a:t>[Sun-Xu-S.-Yang CoopIS 12]</a:t>
            </a:r>
            <a:endParaRPr lang="en-US" sz="2000" dirty="0">
              <a:solidFill>
                <a:schemeClr val="bg2"/>
              </a:solidFill>
            </a:endParaRPr>
          </a:p>
        </p:txBody>
      </p:sp>
      <p:grpSp>
        <p:nvGrpSpPr>
          <p:cNvPr id="130" name="Group 129"/>
          <p:cNvGrpSpPr/>
          <p:nvPr/>
        </p:nvGrpSpPr>
        <p:grpSpPr>
          <a:xfrm>
            <a:off x="24590721" y="15276383"/>
            <a:ext cx="8419445" cy="11146287"/>
            <a:chOff x="18079517" y="9174736"/>
            <a:chExt cx="14930650" cy="17247935"/>
          </a:xfrm>
        </p:grpSpPr>
        <p:sp>
          <p:nvSpPr>
            <p:cNvPr id="69" name="Rectangle 68"/>
            <p:cNvSpPr/>
            <p:nvPr/>
          </p:nvSpPr>
          <p:spPr>
            <a:xfrm>
              <a:off x="22994173" y="10624013"/>
              <a:ext cx="7158929" cy="4233927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76000"/>
              </a:schemeClr>
            </a:solidFill>
            <a:ln w="127000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6600" b="1" dirty="0" err="1" smtClean="0">
                  <a:solidFill>
                    <a:schemeClr val="tx1"/>
                  </a:solidFill>
                </a:rPr>
                <a:t>SeGA</a:t>
              </a:r>
              <a:endParaRPr lang="en-US" sz="6600" b="1" dirty="0" smtClean="0">
                <a:solidFill>
                  <a:schemeClr val="tx1"/>
                </a:solidFill>
              </a:endParaRPr>
            </a:p>
            <a:p>
              <a:endParaRPr lang="en-US" sz="4400" dirty="0" smtClean="0">
                <a:solidFill>
                  <a:schemeClr val="tx1"/>
                </a:solidFill>
              </a:endParaRPr>
            </a:p>
            <a:p>
              <a:endParaRPr lang="en-US" sz="4400" dirty="0">
                <a:solidFill>
                  <a:schemeClr val="tx1"/>
                </a:solidFill>
              </a:endParaRPr>
            </a:p>
            <a:p>
              <a:endParaRPr lang="en-US" sz="4400" dirty="0" smtClean="0">
                <a:solidFill>
                  <a:schemeClr val="tx1"/>
                </a:solidFill>
              </a:endParaRPr>
            </a:p>
            <a:p>
              <a:endParaRPr lang="en-US" sz="4400" dirty="0">
                <a:solidFill>
                  <a:schemeClr val="tx1"/>
                </a:solidFill>
              </a:endParaRPr>
            </a:p>
            <a:p>
              <a:endParaRPr lang="en-US" sz="4400" dirty="0">
                <a:solidFill>
                  <a:schemeClr val="tx1"/>
                </a:solidFill>
              </a:endParaRPr>
            </a:p>
          </p:txBody>
        </p:sp>
        <p:sp>
          <p:nvSpPr>
            <p:cNvPr id="70" name="Isosceles Triangle 69"/>
            <p:cNvSpPr/>
            <p:nvPr/>
          </p:nvSpPr>
          <p:spPr>
            <a:xfrm>
              <a:off x="26038256" y="11047790"/>
              <a:ext cx="987790" cy="905023"/>
            </a:xfrm>
            <a:prstGeom prst="triangle">
              <a:avLst/>
            </a:prstGeom>
            <a:noFill/>
            <a:ln w="63500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4400" b="1">
                <a:solidFill>
                  <a:schemeClr val="tx1"/>
                </a:solidFill>
              </a:endParaRPr>
            </a:p>
          </p:txBody>
        </p:sp>
        <p:sp>
          <p:nvSpPr>
            <p:cNvPr id="71" name="Isosceles Triangle 70"/>
            <p:cNvSpPr/>
            <p:nvPr/>
          </p:nvSpPr>
          <p:spPr>
            <a:xfrm>
              <a:off x="28531254" y="11024271"/>
              <a:ext cx="987790" cy="905023"/>
            </a:xfrm>
            <a:prstGeom prst="triangle">
              <a:avLst/>
            </a:prstGeom>
            <a:noFill/>
            <a:ln w="63500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4400" b="1">
                <a:solidFill>
                  <a:schemeClr val="tx1"/>
                </a:solidFill>
              </a:endParaRPr>
            </a:p>
          </p:txBody>
        </p:sp>
        <p:cxnSp>
          <p:nvCxnSpPr>
            <p:cNvPr id="72" name="Straight Connector 71"/>
            <p:cNvCxnSpPr/>
            <p:nvPr/>
          </p:nvCxnSpPr>
          <p:spPr>
            <a:xfrm>
              <a:off x="26038256" y="11976332"/>
              <a:ext cx="3480788" cy="1"/>
            </a:xfrm>
            <a:prstGeom prst="line">
              <a:avLst/>
            </a:prstGeom>
            <a:noFill/>
            <a:ln w="63500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26038256" y="10977234"/>
              <a:ext cx="3480788" cy="1"/>
            </a:xfrm>
            <a:prstGeom prst="line">
              <a:avLst/>
            </a:prstGeom>
            <a:noFill/>
            <a:ln w="63500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74" name="TextBox 73"/>
            <p:cNvSpPr txBox="1"/>
            <p:nvPr/>
          </p:nvSpPr>
          <p:spPr>
            <a:xfrm>
              <a:off x="27274232" y="10293135"/>
              <a:ext cx="1505208" cy="1554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2"/>
                  </a:solidFill>
                </a:rPr>
                <a:t>...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23466830" y="13187948"/>
              <a:ext cx="2477346" cy="1082109"/>
            </a:xfrm>
            <a:prstGeom prst="rect">
              <a:avLst/>
            </a:prstGeom>
            <a:noFill/>
            <a:ln w="63500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000" dirty="0">
                  <a:solidFill>
                    <a:schemeClr val="tx1"/>
                  </a:solidFill>
                </a:rPr>
                <a:t>Dispatche</a:t>
              </a:r>
              <a:r>
                <a:rPr lang="en-US" sz="4000" dirty="0" smtClean="0">
                  <a:solidFill>
                    <a:schemeClr val="tx1"/>
                  </a:solidFill>
                </a:rPr>
                <a:t>r</a:t>
              </a:r>
              <a:endParaRPr lang="en-US" sz="4000" dirty="0">
                <a:solidFill>
                  <a:schemeClr val="tx1"/>
                </a:solidFill>
              </a:endParaRPr>
            </a:p>
          </p:txBody>
        </p:sp>
        <p:sp>
          <p:nvSpPr>
            <p:cNvPr id="76" name="Magnetic Disk 53"/>
            <p:cNvSpPr/>
            <p:nvPr/>
          </p:nvSpPr>
          <p:spPr>
            <a:xfrm>
              <a:off x="26743822" y="12835048"/>
              <a:ext cx="3104486" cy="1787799"/>
            </a:xfrm>
            <a:prstGeom prst="flowChartMagneticDisk">
              <a:avLst/>
            </a:prstGeom>
            <a:noFill/>
            <a:ln w="63500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4000" dirty="0" smtClean="0">
                  <a:solidFill>
                    <a:schemeClr val="tx1"/>
                  </a:solidFill>
                </a:rPr>
                <a:t>Artifact</a:t>
              </a:r>
            </a:p>
            <a:p>
              <a:pPr algn="ctr"/>
              <a:r>
                <a:rPr lang="en-US" sz="4000" dirty="0" smtClean="0">
                  <a:solidFill>
                    <a:schemeClr val="tx1"/>
                  </a:solidFill>
                </a:rPr>
                <a:t>Repository</a:t>
              </a:r>
              <a:endParaRPr lang="en-US" sz="4000" dirty="0">
                <a:solidFill>
                  <a:schemeClr val="tx1"/>
                </a:solidFill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26260701" y="11902395"/>
              <a:ext cx="2873954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 smtClean="0"/>
                <a:t>Event Queue</a:t>
              </a:r>
              <a:endParaRPr lang="en-US" sz="4000" dirty="0"/>
            </a:p>
          </p:txBody>
        </p:sp>
        <p:cxnSp>
          <p:nvCxnSpPr>
            <p:cNvPr id="78" name="Straight Arrow Connector 77"/>
            <p:cNvCxnSpPr/>
            <p:nvPr/>
          </p:nvCxnSpPr>
          <p:spPr>
            <a:xfrm flipH="1" flipV="1">
              <a:off x="29601360" y="11411867"/>
              <a:ext cx="2268617" cy="29162"/>
            </a:xfrm>
            <a:prstGeom prst="straightConnector1">
              <a:avLst/>
            </a:prstGeom>
            <a:noFill/>
            <a:ln w="63500">
              <a:solidFill>
                <a:schemeClr val="tx1"/>
              </a:solidFill>
              <a:tailEnd type="triangle" w="lg" len="lg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9" name="Straight Arrow Connector 78"/>
            <p:cNvCxnSpPr>
              <a:stCxn id="76" idx="2"/>
              <a:endCxn id="75" idx="3"/>
            </p:cNvCxnSpPr>
            <p:nvPr/>
          </p:nvCxnSpPr>
          <p:spPr>
            <a:xfrm flipH="1">
              <a:off x="25944176" y="13728948"/>
              <a:ext cx="799646" cy="55"/>
            </a:xfrm>
            <a:prstGeom prst="straightConnector1">
              <a:avLst/>
            </a:prstGeom>
            <a:noFill/>
            <a:ln w="63500">
              <a:solidFill>
                <a:schemeClr val="tx1"/>
              </a:solidFill>
              <a:headEnd type="triangle" w="lg" len="lg"/>
              <a:tailEnd type="triangle" w="lg" len="lg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80" name="Rectangle 79"/>
            <p:cNvSpPr/>
            <p:nvPr/>
          </p:nvSpPr>
          <p:spPr>
            <a:xfrm>
              <a:off x="27941394" y="17344408"/>
              <a:ext cx="2557410" cy="1453662"/>
            </a:xfrm>
            <a:prstGeom prst="rect">
              <a:avLst/>
            </a:prstGeom>
            <a:noFill/>
            <a:ln w="63500"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smtClean="0">
                  <a:solidFill>
                    <a:schemeClr val="tx1"/>
                  </a:solidFill>
                </a:rPr>
                <a:t>Barcelona</a:t>
              </a:r>
            </a:p>
            <a:p>
              <a:pPr algn="ctr"/>
              <a:r>
                <a:rPr lang="en-US" sz="4400" dirty="0" smtClean="0">
                  <a:solidFill>
                    <a:schemeClr val="tx1"/>
                  </a:solidFill>
                </a:rPr>
                <a:t>Engine 1</a:t>
              </a:r>
              <a:endParaRPr lang="en-US" sz="4400" dirty="0">
                <a:solidFill>
                  <a:schemeClr val="tx1"/>
                </a:solidFill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27941394" y="18981954"/>
              <a:ext cx="2557410" cy="1453662"/>
            </a:xfrm>
            <a:prstGeom prst="rect">
              <a:avLst/>
            </a:prstGeom>
            <a:noFill/>
            <a:ln w="63500"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smtClean="0">
                  <a:solidFill>
                    <a:schemeClr val="tx1"/>
                  </a:solidFill>
                </a:rPr>
                <a:t>EZ-Flow</a:t>
              </a:r>
            </a:p>
            <a:p>
              <a:pPr algn="ctr"/>
              <a:r>
                <a:rPr lang="en-US" sz="4400" dirty="0" smtClean="0">
                  <a:solidFill>
                    <a:schemeClr val="tx1"/>
                  </a:solidFill>
                </a:rPr>
                <a:t>Engine 1</a:t>
              </a:r>
              <a:endParaRPr lang="en-US" sz="4400" dirty="0">
                <a:solidFill>
                  <a:schemeClr val="tx1"/>
                </a:solidFill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27941394" y="21753948"/>
              <a:ext cx="2557410" cy="1453662"/>
            </a:xfrm>
            <a:prstGeom prst="rect">
              <a:avLst/>
            </a:prstGeom>
            <a:noFill/>
            <a:ln w="63500"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smtClean="0">
                  <a:solidFill>
                    <a:schemeClr val="tx1"/>
                  </a:solidFill>
                </a:rPr>
                <a:t>Barcelona</a:t>
              </a:r>
            </a:p>
            <a:p>
              <a:pPr algn="ctr"/>
              <a:r>
                <a:rPr lang="en-US" sz="4400" dirty="0" smtClean="0">
                  <a:solidFill>
                    <a:schemeClr val="tx1"/>
                  </a:solidFill>
                </a:rPr>
                <a:t>Engine n</a:t>
              </a:r>
              <a:endParaRPr lang="en-US" sz="4400" dirty="0">
                <a:solidFill>
                  <a:schemeClr val="tx1"/>
                </a:solidFill>
              </a:endParaRPr>
            </a:p>
          </p:txBody>
        </p:sp>
        <p:sp>
          <p:nvSpPr>
            <p:cNvPr id="83" name="Isosceles Triangle 82"/>
            <p:cNvSpPr/>
            <p:nvPr/>
          </p:nvSpPr>
          <p:spPr>
            <a:xfrm>
              <a:off x="25103598" y="21628686"/>
              <a:ext cx="629806" cy="627034"/>
            </a:xfrm>
            <a:prstGeom prst="triangle">
              <a:avLst/>
            </a:prstGeom>
            <a:noFill/>
            <a:ln w="63500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4400" b="1">
                <a:solidFill>
                  <a:schemeClr val="tx1"/>
                </a:solidFill>
              </a:endParaRPr>
            </a:p>
          </p:txBody>
        </p:sp>
        <p:sp>
          <p:nvSpPr>
            <p:cNvPr id="84" name="Folded Corner 83"/>
            <p:cNvSpPr/>
            <p:nvPr/>
          </p:nvSpPr>
          <p:spPr>
            <a:xfrm flipV="1">
              <a:off x="26066211" y="21637726"/>
              <a:ext cx="350303" cy="617994"/>
            </a:xfrm>
            <a:prstGeom prst="foldedCorner">
              <a:avLst/>
            </a:prstGeom>
            <a:noFill/>
            <a:ln w="63500"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4400" b="1">
                <a:solidFill>
                  <a:srgbClr val="FF6600"/>
                </a:solidFill>
              </a:endParaRPr>
            </a:p>
          </p:txBody>
        </p:sp>
        <p:grpSp>
          <p:nvGrpSpPr>
            <p:cNvPr id="85" name="Group 84"/>
            <p:cNvGrpSpPr/>
            <p:nvPr/>
          </p:nvGrpSpPr>
          <p:grpSpPr>
            <a:xfrm>
              <a:off x="26752952" y="21536902"/>
              <a:ext cx="546188" cy="718818"/>
              <a:chOff x="25081837" y="8841211"/>
              <a:chExt cx="546188" cy="718818"/>
            </a:xfrm>
          </p:grpSpPr>
          <p:sp>
            <p:nvSpPr>
              <p:cNvPr id="86" name="Rectangle 85"/>
              <p:cNvSpPr/>
              <p:nvPr/>
            </p:nvSpPr>
            <p:spPr>
              <a:xfrm>
                <a:off x="25081837" y="8841211"/>
                <a:ext cx="201590" cy="201582"/>
              </a:xfrm>
              <a:prstGeom prst="rect">
                <a:avLst/>
              </a:prstGeom>
              <a:noFill/>
              <a:ln w="63500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4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25426435" y="9053647"/>
                <a:ext cx="201590" cy="201582"/>
              </a:xfrm>
              <a:prstGeom prst="rect">
                <a:avLst/>
              </a:prstGeom>
              <a:noFill/>
              <a:ln w="63500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4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25426435" y="9358447"/>
                <a:ext cx="201590" cy="201582"/>
              </a:xfrm>
              <a:prstGeom prst="rect">
                <a:avLst/>
              </a:prstGeom>
              <a:noFill/>
              <a:ln w="63500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400" b="1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89" name="Elbow Connector 88"/>
              <p:cNvCxnSpPr>
                <a:stCxn id="86" idx="2"/>
                <a:endCxn id="87" idx="1"/>
              </p:cNvCxnSpPr>
              <p:nvPr/>
            </p:nvCxnSpPr>
            <p:spPr>
              <a:xfrm rot="16200000" flipH="1">
                <a:off x="25248711" y="8976713"/>
                <a:ext cx="111645" cy="243803"/>
              </a:xfrm>
              <a:prstGeom prst="bentConnector2">
                <a:avLst/>
              </a:prstGeom>
              <a:noFill/>
              <a:ln w="63500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90" name="Elbow Connector 89"/>
              <p:cNvCxnSpPr>
                <a:stCxn id="86" idx="2"/>
                <a:endCxn id="88" idx="1"/>
              </p:cNvCxnSpPr>
              <p:nvPr/>
            </p:nvCxnSpPr>
            <p:spPr>
              <a:xfrm rot="16200000" flipH="1">
                <a:off x="25096311" y="9129113"/>
                <a:ext cx="416445" cy="243803"/>
              </a:xfrm>
              <a:prstGeom prst="bentConnector2">
                <a:avLst/>
              </a:prstGeom>
              <a:noFill/>
              <a:ln w="63500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91" name="Oval 90"/>
            <p:cNvSpPr/>
            <p:nvPr/>
          </p:nvSpPr>
          <p:spPr>
            <a:xfrm>
              <a:off x="31451222" y="17670735"/>
              <a:ext cx="818764" cy="823739"/>
            </a:xfrm>
            <a:prstGeom prst="ellipse">
              <a:avLst/>
            </a:prstGeom>
            <a:noFill/>
            <a:ln w="63500"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</a:endParaRPr>
            </a:p>
          </p:txBody>
        </p:sp>
        <p:sp>
          <p:nvSpPr>
            <p:cNvPr id="92" name="Oval 91"/>
            <p:cNvSpPr/>
            <p:nvPr/>
          </p:nvSpPr>
          <p:spPr>
            <a:xfrm>
              <a:off x="31484271" y="19269298"/>
              <a:ext cx="818764" cy="823739"/>
            </a:xfrm>
            <a:prstGeom prst="ellipse">
              <a:avLst/>
            </a:prstGeom>
            <a:noFill/>
            <a:ln w="63500"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</a:endParaRPr>
            </a:p>
          </p:txBody>
        </p:sp>
        <p:sp>
          <p:nvSpPr>
            <p:cNvPr id="93" name="Oval 92"/>
            <p:cNvSpPr/>
            <p:nvPr/>
          </p:nvSpPr>
          <p:spPr>
            <a:xfrm>
              <a:off x="31498447" y="22068909"/>
              <a:ext cx="818764" cy="823739"/>
            </a:xfrm>
            <a:prstGeom prst="ellipse">
              <a:avLst/>
            </a:prstGeom>
            <a:noFill/>
            <a:ln w="63500"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</a:endParaRPr>
            </a:p>
          </p:txBody>
        </p:sp>
        <p:cxnSp>
          <p:nvCxnSpPr>
            <p:cNvPr id="94" name="Straight Arrow Connector 93"/>
            <p:cNvCxnSpPr>
              <a:stCxn id="80" idx="3"/>
              <a:endCxn id="91" idx="2"/>
            </p:cNvCxnSpPr>
            <p:nvPr/>
          </p:nvCxnSpPr>
          <p:spPr>
            <a:xfrm>
              <a:off x="30498804" y="18071239"/>
              <a:ext cx="952418" cy="11366"/>
            </a:xfrm>
            <a:prstGeom prst="straightConnector1">
              <a:avLst/>
            </a:prstGeom>
            <a:noFill/>
            <a:ln w="63500">
              <a:solidFill>
                <a:schemeClr val="tx1"/>
              </a:solidFill>
              <a:tailEnd type="triangle" w="lg" len="lg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5" name="Straight Arrow Connector 94"/>
            <p:cNvCxnSpPr>
              <a:stCxn id="81" idx="3"/>
              <a:endCxn id="92" idx="2"/>
            </p:cNvCxnSpPr>
            <p:nvPr/>
          </p:nvCxnSpPr>
          <p:spPr>
            <a:xfrm flipV="1">
              <a:off x="30498804" y="19681168"/>
              <a:ext cx="985467" cy="27617"/>
            </a:xfrm>
            <a:prstGeom prst="straightConnector1">
              <a:avLst/>
            </a:prstGeom>
            <a:noFill/>
            <a:ln w="63500">
              <a:solidFill>
                <a:schemeClr val="tx1"/>
              </a:solidFill>
              <a:tailEnd type="triangle" w="lg" len="lg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6" name="Straight Arrow Connector 95"/>
            <p:cNvCxnSpPr>
              <a:stCxn id="82" idx="3"/>
              <a:endCxn id="93" idx="2"/>
            </p:cNvCxnSpPr>
            <p:nvPr/>
          </p:nvCxnSpPr>
          <p:spPr>
            <a:xfrm>
              <a:off x="30498804" y="22480779"/>
              <a:ext cx="999643" cy="0"/>
            </a:xfrm>
            <a:prstGeom prst="straightConnector1">
              <a:avLst/>
            </a:prstGeom>
            <a:noFill/>
            <a:ln w="63500">
              <a:solidFill>
                <a:schemeClr val="tx1"/>
              </a:solidFill>
              <a:tailEnd type="triangle" w="lg" len="lg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97" name="TextBox 96"/>
            <p:cNvSpPr txBox="1"/>
            <p:nvPr/>
          </p:nvSpPr>
          <p:spPr>
            <a:xfrm>
              <a:off x="31282194" y="20375612"/>
              <a:ext cx="122824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 smtClean="0">
                  <a:solidFill>
                    <a:schemeClr val="accent3">
                      <a:lumMod val="75000"/>
                    </a:schemeClr>
                  </a:solidFill>
                </a:rPr>
                <a:t>. . .</a:t>
              </a:r>
              <a:endParaRPr lang="en-US" sz="6000" b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28566542" y="20435616"/>
              <a:ext cx="122824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 smtClean="0">
                  <a:solidFill>
                    <a:schemeClr val="accent5"/>
                  </a:solidFill>
                </a:rPr>
                <a:t>. . .</a:t>
              </a:r>
              <a:endParaRPr lang="en-US" sz="6000" b="1" dirty="0">
                <a:solidFill>
                  <a:schemeClr val="accent5"/>
                </a:solidFill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25424132" y="20441844"/>
              <a:ext cx="122824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 smtClean="0"/>
                <a:t>. . .</a:t>
              </a:r>
              <a:endParaRPr lang="en-US" sz="6000" b="1" dirty="0"/>
            </a:p>
          </p:txBody>
        </p:sp>
        <p:cxnSp>
          <p:nvCxnSpPr>
            <p:cNvPr id="100" name="Straight Arrow Connector 99"/>
            <p:cNvCxnSpPr>
              <a:endCxn id="75" idx="0"/>
            </p:cNvCxnSpPr>
            <p:nvPr/>
          </p:nvCxnSpPr>
          <p:spPr>
            <a:xfrm flipH="1">
              <a:off x="24705503" y="11411867"/>
              <a:ext cx="1238673" cy="1776081"/>
            </a:xfrm>
            <a:prstGeom prst="straightConnector1">
              <a:avLst/>
            </a:prstGeom>
            <a:noFill/>
            <a:ln w="63500">
              <a:solidFill>
                <a:schemeClr val="tx1"/>
              </a:solidFill>
              <a:tailEnd type="triangle" w="lg" len="lg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01" name="Elbow Connector 100"/>
            <p:cNvCxnSpPr>
              <a:stCxn id="75" idx="2"/>
              <a:endCxn id="80" idx="1"/>
            </p:cNvCxnSpPr>
            <p:nvPr/>
          </p:nvCxnSpPr>
          <p:spPr>
            <a:xfrm rot="16200000" flipH="1">
              <a:off x="24422857" y="14552702"/>
              <a:ext cx="3801182" cy="3235891"/>
            </a:xfrm>
            <a:prstGeom prst="bentConnector2">
              <a:avLst/>
            </a:prstGeom>
            <a:noFill/>
            <a:ln w="63500">
              <a:solidFill>
                <a:schemeClr val="tx1"/>
              </a:solidFill>
              <a:headEnd type="triangle" w="lg" len="lg"/>
              <a:tailEnd type="triangle" w="lg" len="lg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02" name="Elbow Connector 101"/>
            <p:cNvCxnSpPr>
              <a:stCxn id="75" idx="2"/>
              <a:endCxn id="81" idx="1"/>
            </p:cNvCxnSpPr>
            <p:nvPr/>
          </p:nvCxnSpPr>
          <p:spPr>
            <a:xfrm rot="16200000" flipH="1">
              <a:off x="23604084" y="15371475"/>
              <a:ext cx="5438728" cy="3235891"/>
            </a:xfrm>
            <a:prstGeom prst="bentConnector2">
              <a:avLst/>
            </a:prstGeom>
            <a:noFill/>
            <a:ln w="63500">
              <a:solidFill>
                <a:schemeClr val="tx1"/>
              </a:solidFill>
              <a:headEnd type="triangle" w="lg" len="lg"/>
              <a:tailEnd type="triangle" w="lg" len="lg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03" name="Elbow Connector 102"/>
            <p:cNvCxnSpPr>
              <a:stCxn id="75" idx="2"/>
              <a:endCxn id="82" idx="1"/>
            </p:cNvCxnSpPr>
            <p:nvPr/>
          </p:nvCxnSpPr>
          <p:spPr>
            <a:xfrm rot="16200000" flipH="1">
              <a:off x="22218087" y="16757472"/>
              <a:ext cx="8210722" cy="3235891"/>
            </a:xfrm>
            <a:prstGeom prst="bentConnector2">
              <a:avLst/>
            </a:prstGeom>
            <a:noFill/>
            <a:ln w="63500">
              <a:solidFill>
                <a:schemeClr val="tx1"/>
              </a:solidFill>
              <a:headEnd type="triangle" w="lg" len="lg"/>
              <a:tailEnd type="triangle" w="lg" len="lg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104" name="Folded Corner 103"/>
            <p:cNvSpPr/>
            <p:nvPr/>
          </p:nvSpPr>
          <p:spPr>
            <a:xfrm flipV="1">
              <a:off x="26066211" y="17249446"/>
              <a:ext cx="350303" cy="617994"/>
            </a:xfrm>
            <a:prstGeom prst="foldedCorner">
              <a:avLst/>
            </a:prstGeom>
            <a:noFill/>
            <a:ln w="63500"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4400" b="1">
                <a:solidFill>
                  <a:srgbClr val="FF6600"/>
                </a:solidFill>
              </a:endParaRPr>
            </a:p>
          </p:txBody>
        </p:sp>
        <p:grpSp>
          <p:nvGrpSpPr>
            <p:cNvPr id="105" name="Group 104"/>
            <p:cNvGrpSpPr/>
            <p:nvPr/>
          </p:nvGrpSpPr>
          <p:grpSpPr>
            <a:xfrm>
              <a:off x="26752952" y="17148622"/>
              <a:ext cx="546188" cy="718818"/>
              <a:chOff x="25081837" y="8841211"/>
              <a:chExt cx="546188" cy="718818"/>
            </a:xfrm>
          </p:grpSpPr>
          <p:sp>
            <p:nvSpPr>
              <p:cNvPr id="106" name="Rectangle 105"/>
              <p:cNvSpPr/>
              <p:nvPr/>
            </p:nvSpPr>
            <p:spPr>
              <a:xfrm>
                <a:off x="25081837" y="8841211"/>
                <a:ext cx="201590" cy="201582"/>
              </a:xfrm>
              <a:prstGeom prst="rect">
                <a:avLst/>
              </a:prstGeom>
              <a:noFill/>
              <a:ln w="63500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4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25426435" y="9053647"/>
                <a:ext cx="201590" cy="201582"/>
              </a:xfrm>
              <a:prstGeom prst="rect">
                <a:avLst/>
              </a:prstGeom>
              <a:noFill/>
              <a:ln w="63500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4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25426435" y="9358447"/>
                <a:ext cx="201590" cy="201582"/>
              </a:xfrm>
              <a:prstGeom prst="rect">
                <a:avLst/>
              </a:prstGeom>
              <a:noFill/>
              <a:ln w="63500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400" b="1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09" name="Elbow Connector 108"/>
              <p:cNvCxnSpPr>
                <a:stCxn id="106" idx="2"/>
                <a:endCxn id="107" idx="1"/>
              </p:cNvCxnSpPr>
              <p:nvPr/>
            </p:nvCxnSpPr>
            <p:spPr>
              <a:xfrm rot="16200000" flipH="1">
                <a:off x="25248711" y="8976713"/>
                <a:ext cx="111645" cy="243803"/>
              </a:xfrm>
              <a:prstGeom prst="bentConnector2">
                <a:avLst/>
              </a:prstGeom>
              <a:noFill/>
              <a:ln w="63500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0" name="Elbow Connector 109"/>
              <p:cNvCxnSpPr>
                <a:stCxn id="106" idx="2"/>
                <a:endCxn id="108" idx="1"/>
              </p:cNvCxnSpPr>
              <p:nvPr/>
            </p:nvCxnSpPr>
            <p:spPr>
              <a:xfrm rot="16200000" flipH="1">
                <a:off x="25096311" y="9129113"/>
                <a:ext cx="416445" cy="243803"/>
              </a:xfrm>
              <a:prstGeom prst="bentConnector2">
                <a:avLst/>
              </a:prstGeom>
              <a:noFill/>
              <a:ln w="63500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11" name="Isosceles Triangle 110"/>
            <p:cNvSpPr/>
            <p:nvPr/>
          </p:nvSpPr>
          <p:spPr>
            <a:xfrm>
              <a:off x="25103598" y="18889854"/>
              <a:ext cx="629806" cy="627034"/>
            </a:xfrm>
            <a:prstGeom prst="triangle">
              <a:avLst/>
            </a:prstGeom>
            <a:noFill/>
            <a:ln w="63500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4400" b="1">
                <a:solidFill>
                  <a:schemeClr val="tx1"/>
                </a:solidFill>
              </a:endParaRPr>
            </a:p>
          </p:txBody>
        </p:sp>
        <p:sp>
          <p:nvSpPr>
            <p:cNvPr id="112" name="Folded Corner 111"/>
            <p:cNvSpPr/>
            <p:nvPr/>
          </p:nvSpPr>
          <p:spPr>
            <a:xfrm flipV="1">
              <a:off x="26066211" y="18898894"/>
              <a:ext cx="350303" cy="617994"/>
            </a:xfrm>
            <a:prstGeom prst="foldedCorner">
              <a:avLst/>
            </a:prstGeom>
            <a:noFill/>
            <a:ln w="63500"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4400" b="1">
                <a:solidFill>
                  <a:srgbClr val="FF6600"/>
                </a:solidFill>
              </a:endParaRPr>
            </a:p>
          </p:txBody>
        </p:sp>
        <p:grpSp>
          <p:nvGrpSpPr>
            <p:cNvPr id="113" name="Group 112"/>
            <p:cNvGrpSpPr/>
            <p:nvPr/>
          </p:nvGrpSpPr>
          <p:grpSpPr>
            <a:xfrm>
              <a:off x="26752952" y="18798070"/>
              <a:ext cx="546188" cy="718818"/>
              <a:chOff x="25081837" y="8841211"/>
              <a:chExt cx="546188" cy="718818"/>
            </a:xfrm>
          </p:grpSpPr>
          <p:sp>
            <p:nvSpPr>
              <p:cNvPr id="114" name="Rectangle 113"/>
              <p:cNvSpPr/>
              <p:nvPr/>
            </p:nvSpPr>
            <p:spPr>
              <a:xfrm>
                <a:off x="25081837" y="8841211"/>
                <a:ext cx="201590" cy="201582"/>
              </a:xfrm>
              <a:prstGeom prst="rect">
                <a:avLst/>
              </a:prstGeom>
              <a:noFill/>
              <a:ln w="63500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4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25426435" y="9053647"/>
                <a:ext cx="201590" cy="201582"/>
              </a:xfrm>
              <a:prstGeom prst="rect">
                <a:avLst/>
              </a:prstGeom>
              <a:noFill/>
              <a:ln w="63500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4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25426435" y="9358447"/>
                <a:ext cx="201590" cy="201582"/>
              </a:xfrm>
              <a:prstGeom prst="rect">
                <a:avLst/>
              </a:prstGeom>
              <a:noFill/>
              <a:ln w="63500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400" b="1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17" name="Elbow Connector 116"/>
              <p:cNvCxnSpPr>
                <a:stCxn id="114" idx="2"/>
                <a:endCxn id="115" idx="1"/>
              </p:cNvCxnSpPr>
              <p:nvPr/>
            </p:nvCxnSpPr>
            <p:spPr>
              <a:xfrm rot="16200000" flipH="1">
                <a:off x="25248711" y="8976713"/>
                <a:ext cx="111645" cy="243803"/>
              </a:xfrm>
              <a:prstGeom prst="bentConnector2">
                <a:avLst/>
              </a:prstGeom>
              <a:noFill/>
              <a:ln w="63500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8" name="Elbow Connector 117"/>
              <p:cNvCxnSpPr>
                <a:stCxn id="114" idx="2"/>
                <a:endCxn id="116" idx="1"/>
              </p:cNvCxnSpPr>
              <p:nvPr/>
            </p:nvCxnSpPr>
            <p:spPr>
              <a:xfrm rot="16200000" flipH="1">
                <a:off x="25096311" y="9129113"/>
                <a:ext cx="416445" cy="243803"/>
              </a:xfrm>
              <a:prstGeom prst="bentConnector2">
                <a:avLst/>
              </a:prstGeom>
              <a:noFill/>
              <a:ln w="63500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19" name="Rectangular Callout 118"/>
            <p:cNvSpPr/>
            <p:nvPr/>
          </p:nvSpPr>
          <p:spPr>
            <a:xfrm>
              <a:off x="30591961" y="13254173"/>
              <a:ext cx="2289561" cy="1368674"/>
            </a:xfrm>
            <a:prstGeom prst="wedgeRectCallout">
              <a:avLst>
                <a:gd name="adj1" fmla="val 26391"/>
                <a:gd name="adj2" fmla="val -120263"/>
              </a:avLst>
            </a:prstGeom>
            <a:noFill/>
            <a:ln w="63500">
              <a:solidFill>
                <a:schemeClr val="accent2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chemeClr val="accent2"/>
                  </a:solidFill>
                </a:rPr>
                <a:t>Incoming event</a:t>
              </a:r>
              <a:endParaRPr lang="en-US" sz="4000" dirty="0">
                <a:solidFill>
                  <a:schemeClr val="accent2"/>
                </a:solidFill>
              </a:endParaRPr>
            </a:p>
          </p:txBody>
        </p:sp>
        <p:sp>
          <p:nvSpPr>
            <p:cNvPr id="120" name="Rectangular Callout 119"/>
            <p:cNvSpPr/>
            <p:nvPr/>
          </p:nvSpPr>
          <p:spPr>
            <a:xfrm>
              <a:off x="25601617" y="15385497"/>
              <a:ext cx="2068605" cy="1368674"/>
            </a:xfrm>
            <a:prstGeom prst="wedgeRectCallout">
              <a:avLst>
                <a:gd name="adj1" fmla="val -18929"/>
                <a:gd name="adj2" fmla="val 76621"/>
              </a:avLst>
            </a:prstGeom>
            <a:noFill/>
            <a:ln w="63500">
              <a:solidFill>
                <a:schemeClr val="accent1">
                  <a:lumMod val="50000"/>
                </a:schemeClr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chemeClr val="accent1">
                      <a:lumMod val="50000"/>
                    </a:schemeClr>
                  </a:solidFill>
                </a:rPr>
                <a:t>BP instance</a:t>
              </a:r>
              <a:endParaRPr lang="en-US" sz="40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21" name="Rectangular Callout 120"/>
            <p:cNvSpPr/>
            <p:nvPr/>
          </p:nvSpPr>
          <p:spPr>
            <a:xfrm>
              <a:off x="28152226" y="15385497"/>
              <a:ext cx="2013646" cy="1368674"/>
            </a:xfrm>
            <a:prstGeom prst="wedgeRectCallout">
              <a:avLst>
                <a:gd name="adj1" fmla="val -72243"/>
                <a:gd name="adj2" fmla="val 79520"/>
              </a:avLst>
            </a:prstGeom>
            <a:noFill/>
            <a:ln w="63500">
              <a:solidFill>
                <a:srgbClr val="0000FF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rgbClr val="0000FF"/>
                  </a:solidFill>
                </a:rPr>
                <a:t>Schema</a:t>
              </a:r>
              <a:endParaRPr lang="en-US" sz="4000" dirty="0">
                <a:solidFill>
                  <a:srgbClr val="0000FF"/>
                </a:solidFill>
              </a:endParaRPr>
            </a:p>
          </p:txBody>
        </p:sp>
        <p:sp>
          <p:nvSpPr>
            <p:cNvPr id="122" name="Rectangular Callout 121"/>
            <p:cNvSpPr/>
            <p:nvPr/>
          </p:nvSpPr>
          <p:spPr>
            <a:xfrm>
              <a:off x="30591961" y="15385497"/>
              <a:ext cx="2289561" cy="1368674"/>
            </a:xfrm>
            <a:prstGeom prst="wedgeRectCallout">
              <a:avLst>
                <a:gd name="adj1" fmla="val 8792"/>
                <a:gd name="adj2" fmla="val 98401"/>
              </a:avLst>
            </a:prstGeom>
            <a:noFill/>
            <a:ln w="63500">
              <a:solidFill>
                <a:schemeClr val="accent3">
                  <a:lumMod val="75000"/>
                </a:schemeClr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chemeClr val="accent3">
                      <a:lumMod val="75000"/>
                    </a:schemeClr>
                  </a:solidFill>
                </a:rPr>
                <a:t>Outgoing event</a:t>
              </a:r>
              <a:endParaRPr lang="en-US" sz="400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23" name="Rounded Rectangular Callout 122"/>
            <p:cNvSpPr/>
            <p:nvPr/>
          </p:nvSpPr>
          <p:spPr>
            <a:xfrm>
              <a:off x="24705502" y="9174736"/>
              <a:ext cx="8062087" cy="1024321"/>
            </a:xfrm>
            <a:prstGeom prst="wedgeRoundRectCallout">
              <a:avLst>
                <a:gd name="adj1" fmla="val 40122"/>
                <a:gd name="adj2" fmla="val 121789"/>
                <a:gd name="adj3" fmla="val 16667"/>
              </a:avLst>
            </a:prstGeom>
            <a:noFill/>
            <a:ln w="63500">
              <a:solidFill>
                <a:schemeClr val="bg2">
                  <a:lumMod val="10000"/>
                </a:schemeClr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5400" b="1" dirty="0" smtClean="0">
                  <a:solidFill>
                    <a:schemeClr val="bg2">
                      <a:lumMod val="10000"/>
                    </a:schemeClr>
                  </a:solidFill>
                </a:rPr>
                <a:t>1. </a:t>
              </a:r>
              <a:r>
                <a:rPr lang="en-US" sz="4000" dirty="0" err="1" smtClean="0">
                  <a:solidFill>
                    <a:schemeClr val="bg2">
                      <a:lumMod val="10000"/>
                    </a:schemeClr>
                  </a:solidFill>
                </a:rPr>
                <a:t>SeGA</a:t>
              </a:r>
              <a:r>
                <a:rPr lang="en-US" sz="4000" dirty="0" smtClean="0">
                  <a:solidFill>
                    <a:schemeClr val="bg2">
                      <a:lumMod val="10000"/>
                    </a:schemeClr>
                  </a:solidFill>
                </a:rPr>
                <a:t> receives incoming events</a:t>
              </a:r>
              <a:endParaRPr lang="en-US" sz="40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24" name="Rounded Rectangular Callout 123"/>
            <p:cNvSpPr/>
            <p:nvPr/>
          </p:nvSpPr>
          <p:spPr>
            <a:xfrm>
              <a:off x="18152427" y="10624013"/>
              <a:ext cx="4310524" cy="4981514"/>
            </a:xfrm>
            <a:prstGeom prst="wedgeRoundRectCallout">
              <a:avLst>
                <a:gd name="adj1" fmla="val 69412"/>
                <a:gd name="adj2" fmla="val 16654"/>
                <a:gd name="adj3" fmla="val 16667"/>
              </a:avLst>
            </a:prstGeom>
            <a:noFill/>
            <a:ln w="63500">
              <a:solidFill>
                <a:schemeClr val="bg2">
                  <a:lumMod val="10000"/>
                </a:schemeClr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5400" b="1" dirty="0" smtClean="0">
                  <a:solidFill>
                    <a:schemeClr val="bg2">
                      <a:lumMod val="10000"/>
                    </a:schemeClr>
                  </a:solidFill>
                </a:rPr>
                <a:t>2. </a:t>
              </a:r>
              <a:r>
                <a:rPr lang="en-US" sz="4000" dirty="0" smtClean="0">
                  <a:solidFill>
                    <a:schemeClr val="bg2">
                      <a:lumMod val="10000"/>
                    </a:schemeClr>
                  </a:solidFill>
                </a:rPr>
                <a:t>A dispatcher fetches the correlated BP instances according to the type of the incoming event</a:t>
              </a:r>
              <a:endParaRPr lang="en-US" sz="40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25" name="Rounded Rectangular Callout 124"/>
            <p:cNvSpPr/>
            <p:nvPr/>
          </p:nvSpPr>
          <p:spPr>
            <a:xfrm>
              <a:off x="18079517" y="16355076"/>
              <a:ext cx="5314403" cy="4278796"/>
            </a:xfrm>
            <a:prstGeom prst="wedgeRoundRectCallout">
              <a:avLst>
                <a:gd name="adj1" fmla="val 67919"/>
                <a:gd name="adj2" fmla="val -23536"/>
                <a:gd name="adj3" fmla="val 16667"/>
              </a:avLst>
            </a:prstGeom>
            <a:noFill/>
            <a:ln w="63500">
              <a:solidFill>
                <a:schemeClr val="bg2">
                  <a:lumMod val="10000"/>
                </a:schemeClr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5400" b="1" dirty="0" smtClean="0">
                  <a:solidFill>
                    <a:schemeClr val="bg2">
                      <a:lumMod val="10000"/>
                    </a:schemeClr>
                  </a:solidFill>
                </a:rPr>
                <a:t>3. </a:t>
              </a:r>
              <a:r>
                <a:rPr lang="en-US" sz="4000" dirty="0" smtClean="0">
                  <a:solidFill>
                    <a:schemeClr val="bg2">
                      <a:lumMod val="10000"/>
                    </a:schemeClr>
                  </a:solidFill>
                </a:rPr>
                <a:t>The dispatcher sends the incoming event, the BP instances, and their schemas to the corresponding engine </a:t>
              </a:r>
              <a:endParaRPr lang="en-US" sz="40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26" name="Rounded Rectangular Callout 125"/>
            <p:cNvSpPr/>
            <p:nvPr/>
          </p:nvSpPr>
          <p:spPr>
            <a:xfrm>
              <a:off x="24328249" y="24075494"/>
              <a:ext cx="8182192" cy="2347177"/>
            </a:xfrm>
            <a:prstGeom prst="wedgeRoundRectCallout">
              <a:avLst>
                <a:gd name="adj1" fmla="val 16631"/>
                <a:gd name="adj2" fmla="val -76543"/>
                <a:gd name="adj3" fmla="val 16667"/>
              </a:avLst>
            </a:prstGeom>
            <a:noFill/>
            <a:ln w="63500">
              <a:solidFill>
                <a:schemeClr val="bg2">
                  <a:lumMod val="10000"/>
                </a:schemeClr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5400" b="1" dirty="0" smtClean="0">
                  <a:solidFill>
                    <a:schemeClr val="bg2">
                      <a:lumMod val="10000"/>
                    </a:schemeClr>
                  </a:solidFill>
                </a:rPr>
                <a:t>4. </a:t>
              </a:r>
              <a:r>
                <a:rPr lang="en-US" sz="4000" dirty="0" smtClean="0">
                  <a:solidFill>
                    <a:schemeClr val="bg2">
                      <a:lumMod val="10000"/>
                    </a:schemeClr>
                  </a:solidFill>
                </a:rPr>
                <a:t>The engine then processes the incoming event, updates the BP instances, and sends outgoing events</a:t>
              </a:r>
              <a:endParaRPr lang="en-US" sz="40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27" name="Rounded Rectangular Callout 126"/>
            <p:cNvSpPr/>
            <p:nvPr/>
          </p:nvSpPr>
          <p:spPr>
            <a:xfrm>
              <a:off x="18152427" y="21391275"/>
              <a:ext cx="5387312" cy="3755269"/>
            </a:xfrm>
            <a:prstGeom prst="wedgeRoundRectCallout">
              <a:avLst>
                <a:gd name="adj1" fmla="val 66121"/>
                <a:gd name="adj2" fmla="val -38977"/>
                <a:gd name="adj3" fmla="val 16667"/>
              </a:avLst>
            </a:prstGeom>
            <a:noFill/>
            <a:ln w="63500">
              <a:solidFill>
                <a:schemeClr val="bg2">
                  <a:lumMod val="10000"/>
                </a:schemeClr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5400" b="1" dirty="0" smtClean="0">
                  <a:solidFill>
                    <a:schemeClr val="bg2">
                      <a:lumMod val="10000"/>
                    </a:schemeClr>
                  </a:solidFill>
                </a:rPr>
                <a:t>5. </a:t>
              </a:r>
              <a:r>
                <a:rPr lang="en-US" sz="4000" dirty="0" smtClean="0">
                  <a:solidFill>
                    <a:schemeClr val="bg2">
                      <a:lumMod val="10000"/>
                    </a:schemeClr>
                  </a:solidFill>
                </a:rPr>
                <a:t>The dispatcher retrieve the updated BP instances from the engine and store them back to the repository</a:t>
              </a:r>
              <a:endParaRPr lang="en-US" sz="40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28" name="Isosceles Triangle 127"/>
            <p:cNvSpPr/>
            <p:nvPr/>
          </p:nvSpPr>
          <p:spPr>
            <a:xfrm>
              <a:off x="32022377" y="11200190"/>
              <a:ext cx="987790" cy="905023"/>
            </a:xfrm>
            <a:prstGeom prst="triangle">
              <a:avLst/>
            </a:prstGeom>
            <a:noFill/>
            <a:ln w="63500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4400" b="1">
                <a:solidFill>
                  <a:schemeClr val="tx1"/>
                </a:solidFill>
              </a:endParaRPr>
            </a:p>
          </p:txBody>
        </p:sp>
        <p:sp>
          <p:nvSpPr>
            <p:cNvPr id="129" name="Isosceles Triangle 128"/>
            <p:cNvSpPr/>
            <p:nvPr/>
          </p:nvSpPr>
          <p:spPr>
            <a:xfrm>
              <a:off x="25076930" y="17238106"/>
              <a:ext cx="629806" cy="627034"/>
            </a:xfrm>
            <a:prstGeom prst="triangle">
              <a:avLst/>
            </a:prstGeom>
            <a:noFill/>
            <a:ln w="63500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4400" b="1">
                <a:solidFill>
                  <a:schemeClr val="tx1"/>
                </a:solidFill>
              </a:endParaRPr>
            </a:p>
          </p:txBody>
        </p:sp>
      </p:grpSp>
      <p:sp>
        <p:nvSpPr>
          <p:cNvPr id="132" name="Rectangle 131"/>
          <p:cNvSpPr/>
          <p:nvPr/>
        </p:nvSpPr>
        <p:spPr>
          <a:xfrm>
            <a:off x="2173319" y="2167174"/>
            <a:ext cx="4913282" cy="1603355"/>
          </a:xfrm>
          <a:prstGeom prst="rect">
            <a:avLst/>
          </a:prstGeom>
          <a:solidFill>
            <a:schemeClr val="accent6">
              <a:lumMod val="20000"/>
              <a:lumOff val="80000"/>
              <a:alpha val="76000"/>
            </a:schemeClr>
          </a:solidFill>
          <a:ln w="381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 smtClean="0">
                <a:solidFill>
                  <a:schemeClr val="tx1"/>
                </a:solidFill>
              </a:rPr>
              <a:t>SeGA</a:t>
            </a:r>
          </a:p>
        </p:txBody>
      </p:sp>
      <p:sp>
        <p:nvSpPr>
          <p:cNvPr id="133" name="Isosceles Triangle 132"/>
          <p:cNvSpPr/>
          <p:nvPr/>
        </p:nvSpPr>
        <p:spPr>
          <a:xfrm>
            <a:off x="5329362" y="2300936"/>
            <a:ext cx="296931" cy="272051"/>
          </a:xfrm>
          <a:prstGeom prst="triangle">
            <a:avLst/>
          </a:prstGeom>
          <a:noFill/>
          <a:ln w="127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b="1">
              <a:solidFill>
                <a:schemeClr val="tx1"/>
              </a:solidFill>
            </a:endParaRPr>
          </a:p>
        </p:txBody>
      </p:sp>
      <p:sp>
        <p:nvSpPr>
          <p:cNvPr id="134" name="Isosceles Triangle 133"/>
          <p:cNvSpPr/>
          <p:nvPr/>
        </p:nvSpPr>
        <p:spPr>
          <a:xfrm>
            <a:off x="6273440" y="2300936"/>
            <a:ext cx="296931" cy="272051"/>
          </a:xfrm>
          <a:prstGeom prst="triangle">
            <a:avLst/>
          </a:prstGeom>
          <a:noFill/>
          <a:ln w="127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b="1">
              <a:solidFill>
                <a:schemeClr val="tx1"/>
              </a:solidFill>
            </a:endParaRPr>
          </a:p>
        </p:txBody>
      </p:sp>
      <p:cxnSp>
        <p:nvCxnSpPr>
          <p:cNvPr id="135" name="Straight Connector 134"/>
          <p:cNvCxnSpPr/>
          <p:nvPr/>
        </p:nvCxnSpPr>
        <p:spPr>
          <a:xfrm>
            <a:off x="5329362" y="2300936"/>
            <a:ext cx="1318147" cy="0"/>
          </a:xfrm>
          <a:prstGeom prst="line">
            <a:avLst/>
          </a:prstGeom>
          <a:noFill/>
          <a:ln w="1905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36" name="Straight Connector 135"/>
          <p:cNvCxnSpPr/>
          <p:nvPr/>
        </p:nvCxnSpPr>
        <p:spPr>
          <a:xfrm>
            <a:off x="5329362" y="2590800"/>
            <a:ext cx="1318147" cy="0"/>
          </a:xfrm>
          <a:prstGeom prst="line">
            <a:avLst/>
          </a:prstGeom>
          <a:noFill/>
          <a:ln w="1905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137" name="TextBox 136"/>
          <p:cNvSpPr txBox="1"/>
          <p:nvPr/>
        </p:nvSpPr>
        <p:spPr>
          <a:xfrm>
            <a:off x="5797416" y="2249168"/>
            <a:ext cx="570011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...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2286000" y="3138116"/>
            <a:ext cx="1464948" cy="409786"/>
          </a:xfrm>
          <a:prstGeom prst="rect">
            <a:avLst/>
          </a:prstGeom>
          <a:noFill/>
          <a:ln w="1905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Dispatche</a:t>
            </a:r>
            <a:r>
              <a:rPr lang="en-US" sz="1600" dirty="0" smtClean="0">
                <a:solidFill>
                  <a:schemeClr val="tx1"/>
                </a:solidFill>
              </a:rPr>
              <a:t>r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39" name="Magnetic Disk 53"/>
          <p:cNvSpPr/>
          <p:nvPr/>
        </p:nvSpPr>
        <p:spPr>
          <a:xfrm>
            <a:off x="5410200" y="3004476"/>
            <a:ext cx="1175645" cy="677026"/>
          </a:xfrm>
          <a:prstGeom prst="flowChartMagneticDisk">
            <a:avLst/>
          </a:prstGeom>
          <a:noFill/>
          <a:ln w="1905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Repository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40" name="Rectangle 139"/>
          <p:cNvSpPr/>
          <p:nvPr/>
        </p:nvSpPr>
        <p:spPr>
          <a:xfrm>
            <a:off x="5323490" y="2590800"/>
            <a:ext cx="1382110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Event Queue</a:t>
            </a:r>
            <a:endParaRPr lang="en-US" sz="1600" dirty="0"/>
          </a:p>
        </p:txBody>
      </p:sp>
      <p:cxnSp>
        <p:nvCxnSpPr>
          <p:cNvPr id="141" name="Straight Arrow Connector 140"/>
          <p:cNvCxnSpPr/>
          <p:nvPr/>
        </p:nvCxnSpPr>
        <p:spPr>
          <a:xfrm flipH="1">
            <a:off x="6678682" y="2465529"/>
            <a:ext cx="1017518" cy="0"/>
          </a:xfrm>
          <a:prstGeom prst="straightConnector1">
            <a:avLst/>
          </a:prstGeom>
          <a:noFill/>
          <a:ln w="19050">
            <a:solidFill>
              <a:srgbClr val="FF0000"/>
            </a:solidFill>
            <a:tailEnd type="triangle" w="lg" len="lg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42" name="Straight Arrow Connector 141"/>
          <p:cNvCxnSpPr>
            <a:stCxn id="139" idx="2"/>
            <a:endCxn id="138" idx="3"/>
          </p:cNvCxnSpPr>
          <p:nvPr/>
        </p:nvCxnSpPr>
        <p:spPr>
          <a:xfrm flipH="1">
            <a:off x="3750948" y="3342989"/>
            <a:ext cx="1659252" cy="20"/>
          </a:xfrm>
          <a:prstGeom prst="straightConnector1">
            <a:avLst/>
          </a:prstGeom>
          <a:noFill/>
          <a:ln w="12700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143" name="Rectangle 142"/>
          <p:cNvSpPr/>
          <p:nvPr/>
        </p:nvSpPr>
        <p:spPr>
          <a:xfrm>
            <a:off x="1442906" y="5562600"/>
            <a:ext cx="1147894" cy="669108"/>
          </a:xfrm>
          <a:prstGeom prst="rect">
            <a:avLst/>
          </a:prstGeom>
          <a:noFill/>
          <a:ln w="1270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Barcelona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Engine 1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4" name="Rectangle 143"/>
          <p:cNvSpPr/>
          <p:nvPr/>
        </p:nvSpPr>
        <p:spPr>
          <a:xfrm>
            <a:off x="7213240" y="4114800"/>
            <a:ext cx="968471" cy="550491"/>
          </a:xfrm>
          <a:prstGeom prst="rect">
            <a:avLst/>
          </a:prstGeom>
          <a:noFill/>
          <a:ln w="1270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2"/>
                </a:solidFill>
              </a:rPr>
              <a:t>EZ-Flow</a:t>
            </a:r>
          </a:p>
          <a:p>
            <a:pPr algn="ctr"/>
            <a:r>
              <a:rPr lang="en-US" sz="1400" dirty="0" smtClean="0">
                <a:solidFill>
                  <a:schemeClr val="bg2"/>
                </a:solidFill>
              </a:rPr>
              <a:t>Engine 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145" name="Rectangle 144"/>
          <p:cNvSpPr/>
          <p:nvPr/>
        </p:nvSpPr>
        <p:spPr>
          <a:xfrm>
            <a:off x="7213240" y="5181600"/>
            <a:ext cx="968471" cy="550491"/>
          </a:xfrm>
          <a:prstGeom prst="rect">
            <a:avLst/>
          </a:prstGeom>
          <a:noFill/>
          <a:ln w="1270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2"/>
                </a:solidFill>
              </a:rPr>
              <a:t>Barcelona</a:t>
            </a:r>
          </a:p>
          <a:p>
            <a:pPr algn="ctr"/>
            <a:r>
              <a:rPr lang="en-US" sz="1400" dirty="0" smtClean="0">
                <a:solidFill>
                  <a:schemeClr val="bg2"/>
                </a:solidFill>
              </a:rPr>
              <a:t>Engine n</a:t>
            </a:r>
            <a:endParaRPr lang="en-US" sz="1400" dirty="0">
              <a:solidFill>
                <a:schemeClr val="bg2"/>
              </a:solidFill>
            </a:endParaRPr>
          </a:p>
        </p:txBody>
      </p:sp>
      <p:grpSp>
        <p:nvGrpSpPr>
          <p:cNvPr id="231" name="Group 230"/>
          <p:cNvGrpSpPr/>
          <p:nvPr/>
        </p:nvGrpSpPr>
        <p:grpSpPr>
          <a:xfrm rot="1686054">
            <a:off x="6111105" y="4751770"/>
            <a:ext cx="831434" cy="272211"/>
            <a:chOff x="6178966" y="5137989"/>
            <a:chExt cx="831434" cy="272211"/>
          </a:xfrm>
        </p:grpSpPr>
        <p:sp>
          <p:nvSpPr>
            <p:cNvPr id="146" name="Isosceles Triangle 145"/>
            <p:cNvSpPr/>
            <p:nvPr/>
          </p:nvSpPr>
          <p:spPr>
            <a:xfrm>
              <a:off x="6178966" y="5172747"/>
              <a:ext cx="238503" cy="237453"/>
            </a:xfrm>
            <a:prstGeom prst="triangle">
              <a:avLst/>
            </a:prstGeom>
            <a:noFill/>
            <a:ln w="127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4400" b="1">
                <a:solidFill>
                  <a:schemeClr val="tx1"/>
                </a:solidFill>
              </a:endParaRPr>
            </a:p>
          </p:txBody>
        </p:sp>
        <p:sp>
          <p:nvSpPr>
            <p:cNvPr id="147" name="Folded Corner 146"/>
            <p:cNvSpPr/>
            <p:nvPr/>
          </p:nvSpPr>
          <p:spPr>
            <a:xfrm flipV="1">
              <a:off x="6543500" y="5176170"/>
              <a:ext cx="132657" cy="234030"/>
            </a:xfrm>
            <a:prstGeom prst="foldedCorner">
              <a:avLst/>
            </a:prstGeom>
            <a:noFill/>
            <a:ln w="12700"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4400" b="1">
                <a:solidFill>
                  <a:srgbClr val="FF6600"/>
                </a:solidFill>
              </a:endParaRPr>
            </a:p>
          </p:txBody>
        </p:sp>
        <p:grpSp>
          <p:nvGrpSpPr>
            <p:cNvPr id="148" name="Group 147"/>
            <p:cNvGrpSpPr/>
            <p:nvPr/>
          </p:nvGrpSpPr>
          <p:grpSpPr>
            <a:xfrm>
              <a:off x="6803563" y="5137989"/>
              <a:ext cx="206837" cy="272211"/>
              <a:chOff x="25081837" y="8841211"/>
              <a:chExt cx="546188" cy="718818"/>
            </a:xfrm>
          </p:grpSpPr>
          <p:sp>
            <p:nvSpPr>
              <p:cNvPr id="188" name="Rectangle 187"/>
              <p:cNvSpPr/>
              <p:nvPr/>
            </p:nvSpPr>
            <p:spPr>
              <a:xfrm>
                <a:off x="25081837" y="8841211"/>
                <a:ext cx="201590" cy="201582"/>
              </a:xfrm>
              <a:prstGeom prst="rect">
                <a:avLst/>
              </a:prstGeom>
              <a:noFill/>
              <a:ln w="12700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4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89" name="Rectangle 188"/>
              <p:cNvSpPr/>
              <p:nvPr/>
            </p:nvSpPr>
            <p:spPr>
              <a:xfrm>
                <a:off x="25426435" y="9053647"/>
                <a:ext cx="201590" cy="201582"/>
              </a:xfrm>
              <a:prstGeom prst="rect">
                <a:avLst/>
              </a:prstGeom>
              <a:noFill/>
              <a:ln w="12700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4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90" name="Rectangle 189"/>
              <p:cNvSpPr/>
              <p:nvPr/>
            </p:nvSpPr>
            <p:spPr>
              <a:xfrm>
                <a:off x="25426435" y="9358447"/>
                <a:ext cx="201590" cy="201582"/>
              </a:xfrm>
              <a:prstGeom prst="rect">
                <a:avLst/>
              </a:prstGeom>
              <a:noFill/>
              <a:ln w="12700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400" b="1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91" name="Elbow Connector 190"/>
              <p:cNvCxnSpPr>
                <a:stCxn id="188" idx="2"/>
                <a:endCxn id="189" idx="1"/>
              </p:cNvCxnSpPr>
              <p:nvPr/>
            </p:nvCxnSpPr>
            <p:spPr>
              <a:xfrm rot="16200000" flipH="1">
                <a:off x="25248711" y="8976713"/>
                <a:ext cx="111645" cy="243803"/>
              </a:xfrm>
              <a:prstGeom prst="bentConnector2">
                <a:avLst/>
              </a:prstGeom>
              <a:noFill/>
              <a:ln w="12700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92" name="Elbow Connector 191"/>
              <p:cNvCxnSpPr>
                <a:stCxn id="188" idx="2"/>
                <a:endCxn id="190" idx="1"/>
              </p:cNvCxnSpPr>
              <p:nvPr/>
            </p:nvCxnSpPr>
            <p:spPr>
              <a:xfrm rot="16200000" flipH="1">
                <a:off x="25096311" y="9129113"/>
                <a:ext cx="416445" cy="243803"/>
              </a:xfrm>
              <a:prstGeom prst="bentConnector2">
                <a:avLst/>
              </a:prstGeom>
              <a:noFill/>
              <a:ln w="12700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149" name="Oval 148"/>
          <p:cNvSpPr/>
          <p:nvPr/>
        </p:nvSpPr>
        <p:spPr>
          <a:xfrm>
            <a:off x="754045" y="5741182"/>
            <a:ext cx="310060" cy="311944"/>
          </a:xfrm>
          <a:prstGeom prst="ellipse">
            <a:avLst/>
          </a:prstGeom>
          <a:noFill/>
          <a:ln w="12700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solidFill>
                <a:schemeClr val="tx1"/>
              </a:solidFill>
            </a:endParaRPr>
          </a:p>
        </p:txBody>
      </p:sp>
      <p:sp>
        <p:nvSpPr>
          <p:cNvPr id="150" name="Oval 149"/>
          <p:cNvSpPr/>
          <p:nvPr/>
        </p:nvSpPr>
        <p:spPr>
          <a:xfrm>
            <a:off x="8557584" y="4234073"/>
            <a:ext cx="310060" cy="311944"/>
          </a:xfrm>
          <a:prstGeom prst="ellipse">
            <a:avLst/>
          </a:prstGeom>
          <a:noFill/>
          <a:ln w="12700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solidFill>
                <a:schemeClr val="tx1"/>
              </a:solidFill>
            </a:endParaRPr>
          </a:p>
        </p:txBody>
      </p:sp>
      <p:sp>
        <p:nvSpPr>
          <p:cNvPr id="151" name="Oval 150"/>
          <p:cNvSpPr/>
          <p:nvPr/>
        </p:nvSpPr>
        <p:spPr>
          <a:xfrm>
            <a:off x="8557584" y="5300873"/>
            <a:ext cx="310060" cy="311944"/>
          </a:xfrm>
          <a:prstGeom prst="ellipse">
            <a:avLst/>
          </a:prstGeom>
          <a:noFill/>
          <a:ln w="12700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solidFill>
                <a:schemeClr val="tx1"/>
              </a:solidFill>
            </a:endParaRPr>
          </a:p>
        </p:txBody>
      </p:sp>
      <p:cxnSp>
        <p:nvCxnSpPr>
          <p:cNvPr id="152" name="Straight Arrow Connector 151"/>
          <p:cNvCxnSpPr/>
          <p:nvPr/>
        </p:nvCxnSpPr>
        <p:spPr>
          <a:xfrm flipH="1">
            <a:off x="1064105" y="5897154"/>
            <a:ext cx="378801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tailEnd type="triangle" w="lg" len="lg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53" name="Straight Arrow Connector 152"/>
          <p:cNvCxnSpPr>
            <a:stCxn id="144" idx="3"/>
            <a:endCxn id="150" idx="2"/>
          </p:cNvCxnSpPr>
          <p:nvPr/>
        </p:nvCxnSpPr>
        <p:spPr>
          <a:xfrm flipV="1">
            <a:off x="8181711" y="4390045"/>
            <a:ext cx="375873" cy="1"/>
          </a:xfrm>
          <a:prstGeom prst="straightConnector1">
            <a:avLst/>
          </a:prstGeom>
          <a:noFill/>
          <a:ln w="12700">
            <a:solidFill>
              <a:schemeClr val="bg2"/>
            </a:solidFill>
            <a:tailEnd type="triangle" w="lg" len="lg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54" name="Straight Arrow Connector 153"/>
          <p:cNvCxnSpPr>
            <a:stCxn id="145" idx="3"/>
            <a:endCxn id="151" idx="2"/>
          </p:cNvCxnSpPr>
          <p:nvPr/>
        </p:nvCxnSpPr>
        <p:spPr>
          <a:xfrm flipV="1">
            <a:off x="8181711" y="5456845"/>
            <a:ext cx="375873" cy="1"/>
          </a:xfrm>
          <a:prstGeom prst="straightConnector1">
            <a:avLst/>
          </a:prstGeom>
          <a:noFill/>
          <a:ln w="12700">
            <a:solidFill>
              <a:schemeClr val="bg2"/>
            </a:solidFill>
            <a:tailEnd type="triangle" w="lg" len="lg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58" name="Straight Arrow Connector 157"/>
          <p:cNvCxnSpPr>
            <a:endCxn id="138" idx="0"/>
          </p:cNvCxnSpPr>
          <p:nvPr/>
        </p:nvCxnSpPr>
        <p:spPr>
          <a:xfrm flipH="1">
            <a:off x="3018474" y="2499017"/>
            <a:ext cx="2310888" cy="639099"/>
          </a:xfrm>
          <a:prstGeom prst="straightConnector1">
            <a:avLst/>
          </a:prstGeom>
          <a:noFill/>
          <a:ln w="12700">
            <a:solidFill>
              <a:schemeClr val="tx1"/>
            </a:solidFill>
            <a:tailEnd type="triangle" w="lg" len="lg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59" name="Elbow Connector 158"/>
          <p:cNvCxnSpPr>
            <a:stCxn id="138" idx="2"/>
            <a:endCxn id="143" idx="0"/>
          </p:cNvCxnSpPr>
          <p:nvPr/>
        </p:nvCxnSpPr>
        <p:spPr>
          <a:xfrm rot="5400000">
            <a:off x="1510315" y="4054441"/>
            <a:ext cx="2014698" cy="1001621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rgbClr val="9900CC"/>
            </a:solidFill>
            <a:headEnd type="triangle" w="lg" len="lg"/>
            <a:tailEnd type="triangle" w="lg" len="lg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162" name="Folded Corner 161"/>
          <p:cNvSpPr/>
          <p:nvPr/>
        </p:nvSpPr>
        <p:spPr>
          <a:xfrm flipV="1">
            <a:off x="2428700" y="4718970"/>
            <a:ext cx="132657" cy="234030"/>
          </a:xfrm>
          <a:prstGeom prst="foldedCorner">
            <a:avLst/>
          </a:prstGeom>
          <a:noFill/>
          <a:ln w="12700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4400" b="1">
              <a:solidFill>
                <a:srgbClr val="FF6600"/>
              </a:solidFill>
            </a:endParaRPr>
          </a:p>
        </p:txBody>
      </p:sp>
      <p:grpSp>
        <p:nvGrpSpPr>
          <p:cNvPr id="163" name="Group 162"/>
          <p:cNvGrpSpPr/>
          <p:nvPr/>
        </p:nvGrpSpPr>
        <p:grpSpPr>
          <a:xfrm>
            <a:off x="2688763" y="4680789"/>
            <a:ext cx="206837" cy="272211"/>
            <a:chOff x="25081837" y="8841211"/>
            <a:chExt cx="546188" cy="718818"/>
          </a:xfrm>
        </p:grpSpPr>
        <p:sp>
          <p:nvSpPr>
            <p:cNvPr id="183" name="Rectangle 182"/>
            <p:cNvSpPr/>
            <p:nvPr/>
          </p:nvSpPr>
          <p:spPr>
            <a:xfrm>
              <a:off x="25081837" y="8841211"/>
              <a:ext cx="201590" cy="201582"/>
            </a:xfrm>
            <a:prstGeom prst="rect">
              <a:avLst/>
            </a:prstGeom>
            <a:noFill/>
            <a:ln w="12700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4400" b="1">
                <a:solidFill>
                  <a:schemeClr val="tx1"/>
                </a:solidFill>
              </a:endParaRPr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25426435" y="9053647"/>
              <a:ext cx="201590" cy="201582"/>
            </a:xfrm>
            <a:prstGeom prst="rect">
              <a:avLst/>
            </a:prstGeom>
            <a:noFill/>
            <a:ln w="12700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4400" b="1">
                <a:solidFill>
                  <a:schemeClr val="tx1"/>
                </a:solidFill>
              </a:endParaRPr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25426435" y="9358447"/>
              <a:ext cx="201590" cy="201582"/>
            </a:xfrm>
            <a:prstGeom prst="rect">
              <a:avLst/>
            </a:prstGeom>
            <a:noFill/>
            <a:ln w="12700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4400" b="1">
                <a:solidFill>
                  <a:schemeClr val="tx1"/>
                </a:solidFill>
              </a:endParaRPr>
            </a:p>
          </p:txBody>
        </p:sp>
        <p:cxnSp>
          <p:nvCxnSpPr>
            <p:cNvPr id="186" name="Elbow Connector 185"/>
            <p:cNvCxnSpPr>
              <a:stCxn id="183" idx="2"/>
              <a:endCxn id="184" idx="1"/>
            </p:cNvCxnSpPr>
            <p:nvPr/>
          </p:nvCxnSpPr>
          <p:spPr>
            <a:xfrm rot="16200000" flipH="1">
              <a:off x="25248711" y="8976713"/>
              <a:ext cx="111645" cy="243803"/>
            </a:xfrm>
            <a:prstGeom prst="bentConnector2">
              <a:avLst/>
            </a:prstGeom>
            <a:noFill/>
            <a:ln w="12700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87" name="Elbow Connector 186"/>
            <p:cNvCxnSpPr>
              <a:stCxn id="183" idx="2"/>
              <a:endCxn id="185" idx="1"/>
            </p:cNvCxnSpPr>
            <p:nvPr/>
          </p:nvCxnSpPr>
          <p:spPr>
            <a:xfrm rot="16200000" flipH="1">
              <a:off x="25096311" y="9129113"/>
              <a:ext cx="416445" cy="243803"/>
            </a:xfrm>
            <a:prstGeom prst="bentConnector2">
              <a:avLst/>
            </a:prstGeom>
            <a:noFill/>
            <a:ln w="12700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232" name="Group 231"/>
          <p:cNvGrpSpPr/>
          <p:nvPr/>
        </p:nvGrpSpPr>
        <p:grpSpPr>
          <a:xfrm rot="949961">
            <a:off x="6178966" y="3918257"/>
            <a:ext cx="831434" cy="272211"/>
            <a:chOff x="6178966" y="4038600"/>
            <a:chExt cx="831434" cy="272211"/>
          </a:xfrm>
        </p:grpSpPr>
        <p:sp>
          <p:nvSpPr>
            <p:cNvPr id="164" name="Isosceles Triangle 163"/>
            <p:cNvSpPr/>
            <p:nvPr/>
          </p:nvSpPr>
          <p:spPr>
            <a:xfrm>
              <a:off x="6178966" y="4073358"/>
              <a:ext cx="238503" cy="237453"/>
            </a:xfrm>
            <a:prstGeom prst="triangle">
              <a:avLst/>
            </a:prstGeom>
            <a:noFill/>
            <a:ln w="127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4400" b="1">
                <a:solidFill>
                  <a:schemeClr val="tx1"/>
                </a:solidFill>
              </a:endParaRPr>
            </a:p>
          </p:txBody>
        </p:sp>
        <p:sp>
          <p:nvSpPr>
            <p:cNvPr id="165" name="Folded Corner 164"/>
            <p:cNvSpPr/>
            <p:nvPr/>
          </p:nvSpPr>
          <p:spPr>
            <a:xfrm flipV="1">
              <a:off x="6543500" y="4076781"/>
              <a:ext cx="132657" cy="234030"/>
            </a:xfrm>
            <a:prstGeom prst="foldedCorner">
              <a:avLst/>
            </a:prstGeom>
            <a:noFill/>
            <a:ln w="12700"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4400" b="1">
                <a:solidFill>
                  <a:srgbClr val="FF6600"/>
                </a:solidFill>
              </a:endParaRPr>
            </a:p>
          </p:txBody>
        </p:sp>
        <p:grpSp>
          <p:nvGrpSpPr>
            <p:cNvPr id="166" name="Group 165"/>
            <p:cNvGrpSpPr/>
            <p:nvPr/>
          </p:nvGrpSpPr>
          <p:grpSpPr>
            <a:xfrm>
              <a:off x="6803563" y="4038600"/>
              <a:ext cx="206837" cy="272211"/>
              <a:chOff x="25081837" y="8841211"/>
              <a:chExt cx="546188" cy="718818"/>
            </a:xfrm>
          </p:grpSpPr>
          <p:sp>
            <p:nvSpPr>
              <p:cNvPr id="178" name="Rectangle 177"/>
              <p:cNvSpPr/>
              <p:nvPr/>
            </p:nvSpPr>
            <p:spPr>
              <a:xfrm>
                <a:off x="25081837" y="8841211"/>
                <a:ext cx="201590" cy="201582"/>
              </a:xfrm>
              <a:prstGeom prst="rect">
                <a:avLst/>
              </a:prstGeom>
              <a:noFill/>
              <a:ln w="12700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4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79" name="Rectangle 178"/>
              <p:cNvSpPr/>
              <p:nvPr/>
            </p:nvSpPr>
            <p:spPr>
              <a:xfrm>
                <a:off x="25426435" y="9053647"/>
                <a:ext cx="201590" cy="201582"/>
              </a:xfrm>
              <a:prstGeom prst="rect">
                <a:avLst/>
              </a:prstGeom>
              <a:noFill/>
              <a:ln w="12700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4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80" name="Rectangle 179"/>
              <p:cNvSpPr/>
              <p:nvPr/>
            </p:nvSpPr>
            <p:spPr>
              <a:xfrm>
                <a:off x="25426435" y="9358447"/>
                <a:ext cx="201590" cy="201582"/>
              </a:xfrm>
              <a:prstGeom prst="rect">
                <a:avLst/>
              </a:prstGeom>
              <a:noFill/>
              <a:ln w="12700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400" b="1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81" name="Elbow Connector 180"/>
              <p:cNvCxnSpPr>
                <a:stCxn id="178" idx="2"/>
                <a:endCxn id="179" idx="1"/>
              </p:cNvCxnSpPr>
              <p:nvPr/>
            </p:nvCxnSpPr>
            <p:spPr>
              <a:xfrm rot="16200000" flipH="1">
                <a:off x="25248711" y="8976713"/>
                <a:ext cx="111645" cy="243803"/>
              </a:xfrm>
              <a:prstGeom prst="bentConnector2">
                <a:avLst/>
              </a:prstGeom>
              <a:noFill/>
              <a:ln w="12700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82" name="Elbow Connector 181"/>
              <p:cNvCxnSpPr>
                <a:stCxn id="178" idx="2"/>
                <a:endCxn id="180" idx="1"/>
              </p:cNvCxnSpPr>
              <p:nvPr/>
            </p:nvCxnSpPr>
            <p:spPr>
              <a:xfrm rot="16200000" flipH="1">
                <a:off x="25096311" y="9129113"/>
                <a:ext cx="416445" cy="243803"/>
              </a:xfrm>
              <a:prstGeom prst="bentConnector2">
                <a:avLst/>
              </a:prstGeom>
              <a:noFill/>
              <a:ln w="12700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176" name="Isosceles Triangle 175"/>
          <p:cNvSpPr/>
          <p:nvPr/>
        </p:nvSpPr>
        <p:spPr>
          <a:xfrm>
            <a:off x="7848600" y="2286001"/>
            <a:ext cx="332675" cy="304800"/>
          </a:xfrm>
          <a:prstGeom prst="triangle">
            <a:avLst/>
          </a:prstGeom>
          <a:noFill/>
          <a:ln w="127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b="1">
              <a:solidFill>
                <a:schemeClr val="tx1"/>
              </a:solidFill>
            </a:endParaRPr>
          </a:p>
        </p:txBody>
      </p:sp>
      <p:sp>
        <p:nvSpPr>
          <p:cNvPr id="177" name="Isosceles Triangle 176"/>
          <p:cNvSpPr/>
          <p:nvPr/>
        </p:nvSpPr>
        <p:spPr>
          <a:xfrm>
            <a:off x="2054067" y="4714676"/>
            <a:ext cx="238503" cy="237453"/>
          </a:xfrm>
          <a:prstGeom prst="triangle">
            <a:avLst/>
          </a:prstGeom>
          <a:noFill/>
          <a:ln w="127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400" b="1">
              <a:solidFill>
                <a:schemeClr val="tx1"/>
              </a:solidFill>
            </a:endParaRPr>
          </a:p>
        </p:txBody>
      </p:sp>
      <p:sp>
        <p:nvSpPr>
          <p:cNvPr id="193" name="Rectangle 192"/>
          <p:cNvSpPr/>
          <p:nvPr/>
        </p:nvSpPr>
        <p:spPr>
          <a:xfrm>
            <a:off x="7696200" y="1447800"/>
            <a:ext cx="1120820" cy="8956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dirty="0" smtClean="0">
                <a:solidFill>
                  <a:srgbClr val="FF0000"/>
                </a:solidFill>
              </a:rPr>
              <a:t>Incoming</a:t>
            </a:r>
            <a:br>
              <a:rPr lang="en-US" sz="1800" dirty="0" smtClean="0">
                <a:solidFill>
                  <a:srgbClr val="FF0000"/>
                </a:solidFill>
              </a:rPr>
            </a:br>
            <a:r>
              <a:rPr lang="en-US" sz="1800" dirty="0" smtClean="0">
                <a:solidFill>
                  <a:srgbClr val="FF0000"/>
                </a:solidFill>
              </a:rPr>
              <a:t>event</a:t>
            </a:r>
          </a:p>
          <a:p>
            <a:pPr algn="ctr"/>
            <a:r>
              <a:rPr lang="en-US" sz="1800" dirty="0" smtClean="0">
                <a:solidFill>
                  <a:srgbClr val="FF0000"/>
                </a:solidFill>
              </a:rPr>
              <a:t>to SeGA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96" name="Rectangle 195"/>
          <p:cNvSpPr/>
          <p:nvPr/>
        </p:nvSpPr>
        <p:spPr>
          <a:xfrm>
            <a:off x="228600" y="2819400"/>
            <a:ext cx="203613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Fetch correlated</a:t>
            </a:r>
            <a:b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instances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of</a:t>
            </a:r>
            <a:b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the </a:t>
            </a:r>
            <a:r>
              <a:rPr lang="en-US" sz="2000" dirty="0" smtClean="0">
                <a:solidFill>
                  <a:srgbClr val="FF0000"/>
                </a:solidFill>
              </a:rPr>
              <a:t>event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02" name="Rectangle 201"/>
          <p:cNvSpPr/>
          <p:nvPr/>
        </p:nvSpPr>
        <p:spPr>
          <a:xfrm>
            <a:off x="0" y="3886200"/>
            <a:ext cx="273344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</a:rPr>
              <a:t>S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end 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the </a:t>
            </a:r>
            <a:r>
              <a:rPr lang="en-US" sz="2000" dirty="0" smtClean="0">
                <a:solidFill>
                  <a:srgbClr val="FF0000"/>
                </a:solidFill>
              </a:rPr>
              <a:t>event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,</a:t>
            </a:r>
            <a:b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the process </a:t>
            </a:r>
            <a:r>
              <a:rPr lang="en-US" sz="2000" dirty="0">
                <a:solidFill>
                  <a:srgbClr val="00B050"/>
                </a:solidFill>
              </a:rPr>
              <a:t>instances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,</a:t>
            </a:r>
            <a:b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&amp; 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their 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schemas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to 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the 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engine </a:t>
            </a:r>
            <a:endParaRPr lang="en-US" sz="2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03" name="Rectangle 202"/>
          <p:cNvSpPr/>
          <p:nvPr/>
        </p:nvSpPr>
        <p:spPr>
          <a:xfrm>
            <a:off x="-5815" y="5250823"/>
            <a:ext cx="12250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Outgoing</a:t>
            </a:r>
            <a:b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event</a:t>
            </a:r>
            <a:endParaRPr lang="en-US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04" name="Rectangle 203"/>
          <p:cNvSpPr/>
          <p:nvPr/>
        </p:nvSpPr>
        <p:spPr>
          <a:xfrm>
            <a:off x="113034" y="6229246"/>
            <a:ext cx="52966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Process 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the 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event,</a:t>
            </a:r>
            <a:b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update 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the 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instances, &amp;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emit 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outgoing events</a:t>
            </a:r>
          </a:p>
        </p:txBody>
      </p:sp>
      <p:sp>
        <p:nvSpPr>
          <p:cNvPr id="205" name="Rectangle 204"/>
          <p:cNvSpPr/>
          <p:nvPr/>
        </p:nvSpPr>
        <p:spPr>
          <a:xfrm>
            <a:off x="2955281" y="4563070"/>
            <a:ext cx="298831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Dispatcher retrieves</a:t>
            </a:r>
            <a:b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the updated instances &amp;</a:t>
            </a:r>
            <a:b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stores into 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the repository</a:t>
            </a:r>
          </a:p>
        </p:txBody>
      </p:sp>
      <p:cxnSp>
        <p:nvCxnSpPr>
          <p:cNvPr id="227" name="Straight Arrow Connector 226"/>
          <p:cNvCxnSpPr>
            <a:stCxn id="144" idx="1"/>
          </p:cNvCxnSpPr>
          <p:nvPr/>
        </p:nvCxnSpPr>
        <p:spPr>
          <a:xfrm flipH="1" flipV="1">
            <a:off x="3749674" y="3524628"/>
            <a:ext cx="3463566" cy="865418"/>
          </a:xfrm>
          <a:prstGeom prst="straightConnector1">
            <a:avLst/>
          </a:prstGeom>
          <a:noFill/>
          <a:ln w="12700">
            <a:solidFill>
              <a:schemeClr val="bg2"/>
            </a:solidFill>
            <a:headEnd type="triangle" w="lg" len="lg"/>
            <a:tailEnd type="triangle" w="lg" len="lg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229" name="Straight Arrow Connector 228"/>
          <p:cNvCxnSpPr>
            <a:stCxn id="145" idx="1"/>
          </p:cNvCxnSpPr>
          <p:nvPr/>
        </p:nvCxnSpPr>
        <p:spPr>
          <a:xfrm flipH="1" flipV="1">
            <a:off x="3513074" y="3547904"/>
            <a:ext cx="3700166" cy="1908942"/>
          </a:xfrm>
          <a:prstGeom prst="straightConnector1">
            <a:avLst/>
          </a:prstGeom>
          <a:noFill/>
          <a:ln w="12700">
            <a:solidFill>
              <a:schemeClr val="bg2"/>
            </a:solidFill>
            <a:headEnd type="triangle" w="lg" len="lg"/>
            <a:tailEnd type="triangle" w="lg" len="lg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261" name="Rectangle 260"/>
          <p:cNvSpPr/>
          <p:nvPr/>
        </p:nvSpPr>
        <p:spPr>
          <a:xfrm>
            <a:off x="3244410" y="3772670"/>
            <a:ext cx="5373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. . .</a:t>
            </a:r>
            <a:endParaRPr lang="en-US" sz="20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80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Data package </a:t>
            </a:r>
            <a:r>
              <a:rPr lang="en-US" dirty="0" smtClean="0">
                <a:solidFill>
                  <a:srgbClr val="002060"/>
                </a:solidFill>
              </a:rPr>
              <a:t>between </a:t>
            </a:r>
            <a:r>
              <a:rPr lang="en-US" dirty="0" smtClean="0"/>
              <a:t>SeGA &amp; services:</a:t>
            </a:r>
          </a:p>
          <a:p>
            <a:pPr lvl="1"/>
            <a:r>
              <a:rPr lang="en-US" dirty="0" smtClean="0"/>
              <a:t>Business data, enactment data, resource data, correlation data</a:t>
            </a:r>
          </a:p>
          <a:p>
            <a:r>
              <a:rPr lang="en-US" dirty="0" smtClean="0"/>
              <a:t>Data encapsulating services: Stateful services but the engine need not maintain state</a:t>
            </a: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Independence of</a:t>
            </a:r>
            <a:b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data and service management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Encapsulating Services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2012/11/15</a:t>
            </a:r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ICSOC 2012</a:t>
            </a: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25EB-DA1F-4BFC-A014-C46DB84F6DC5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184856" y="4495800"/>
            <a:ext cx="3429000" cy="2133600"/>
          </a:xfrm>
          <a:prstGeom prst="rect">
            <a:avLst/>
          </a:prstGeom>
          <a:noFill/>
          <a:ln w="19050" cap="flat" cmpd="sng" algn="ctr">
            <a:solidFill>
              <a:schemeClr val="accent1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2583" tIns="51293" rIns="102583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88925" marR="0" indent="-288925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0" name="Straight Arrow Connector 9"/>
          <p:cNvCxnSpPr>
            <a:stCxn id="8" idx="3"/>
            <a:endCxn id="13" idx="1"/>
          </p:cNvCxnSpPr>
          <p:nvPr/>
        </p:nvCxnSpPr>
        <p:spPr bwMode="auto">
          <a:xfrm flipV="1">
            <a:off x="3613856" y="3983928"/>
            <a:ext cx="4310944" cy="157867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8000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>
            <a:endCxn id="15" idx="1"/>
          </p:cNvCxnSpPr>
          <p:nvPr/>
        </p:nvCxnSpPr>
        <p:spPr bwMode="auto">
          <a:xfrm>
            <a:off x="3621176" y="6102320"/>
            <a:ext cx="430362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8000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2" name="Straight Arrow Connector 11"/>
          <p:cNvCxnSpPr>
            <a:endCxn id="14" idx="1"/>
          </p:cNvCxnSpPr>
          <p:nvPr/>
        </p:nvCxnSpPr>
        <p:spPr bwMode="auto">
          <a:xfrm flipV="1">
            <a:off x="3612237" y="5050728"/>
            <a:ext cx="4312563" cy="81667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8000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3" name="Rounded Rectangle 12"/>
          <p:cNvSpPr/>
          <p:nvPr/>
        </p:nvSpPr>
        <p:spPr bwMode="auto">
          <a:xfrm>
            <a:off x="7924800" y="3548256"/>
            <a:ext cx="1371600" cy="871344"/>
          </a:xfrm>
          <a:prstGeom prst="roundRect">
            <a:avLst>
              <a:gd name="adj" fmla="val 6521"/>
            </a:avLst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966788"/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7924800" y="4615056"/>
            <a:ext cx="1371600" cy="871344"/>
          </a:xfrm>
          <a:prstGeom prst="roundRect">
            <a:avLst>
              <a:gd name="adj" fmla="val 6521"/>
            </a:avLst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966788"/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7924800" y="5666648"/>
            <a:ext cx="1371600" cy="871344"/>
          </a:xfrm>
          <a:prstGeom prst="roundRect">
            <a:avLst>
              <a:gd name="adj" fmla="val 6521"/>
            </a:avLst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966788"/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Flowchart: Magnetic Disk 16"/>
          <p:cNvSpPr/>
          <p:nvPr/>
        </p:nvSpPr>
        <p:spPr bwMode="auto">
          <a:xfrm>
            <a:off x="2755391" y="6161524"/>
            <a:ext cx="457200" cy="306324"/>
          </a:xfrm>
          <a:prstGeom prst="flowChartMagneticDisk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583" tIns="51293" rIns="102583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88925" marR="0" indent="-288925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4612" y="5031635"/>
            <a:ext cx="1588897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Enterprise</a:t>
            </a:r>
            <a:br>
              <a:rPr lang="en-US" dirty="0" smtClean="0"/>
            </a:br>
            <a:r>
              <a:rPr lang="en-US" dirty="0" smtClean="0"/>
              <a:t>system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898546" y="4490568"/>
            <a:ext cx="1713691" cy="2138832"/>
          </a:xfrm>
          <a:prstGeom prst="rect">
            <a:avLst/>
          </a:prstGeom>
          <a:solidFill>
            <a:schemeClr val="accent6">
              <a:lumMod val="20000"/>
              <a:lumOff val="80000"/>
              <a:alpha val="76000"/>
            </a:schemeClr>
          </a:solidFill>
          <a:ln w="381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SeGA</a:t>
            </a:r>
          </a:p>
        </p:txBody>
      </p:sp>
      <p:sp>
        <p:nvSpPr>
          <p:cNvPr id="28" name="Flowchart: Multidocument 27"/>
          <p:cNvSpPr/>
          <p:nvPr/>
        </p:nvSpPr>
        <p:spPr bwMode="auto">
          <a:xfrm>
            <a:off x="4876800" y="4503879"/>
            <a:ext cx="1060704" cy="758952"/>
          </a:xfrm>
          <a:prstGeom prst="flowChartMultidocument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583" tIns="51293" rIns="102583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88925" marR="0" indent="-288925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07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Freedom to change service  and execution without altering data management</a:t>
            </a:r>
          </a:p>
          <a:p>
            <a:r>
              <a:rPr lang="en-US" dirty="0" smtClean="0"/>
              <a:t>Freedom to change data management without altering services</a:t>
            </a:r>
          </a:p>
          <a:p>
            <a:r>
              <a:rPr lang="en-US" dirty="0" smtClean="0"/>
              <a:t>The independence hides the differences between the worlds of </a:t>
            </a:r>
            <a:r>
              <a:rPr lang="en-US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services</a:t>
            </a:r>
            <a:r>
              <a:rPr lang="en-US" dirty="0" smtClean="0"/>
              <a:t> and </a:t>
            </a:r>
            <a:r>
              <a:rPr lang="en-US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PALs</a:t>
            </a:r>
          </a:p>
          <a:p>
            <a:pPr lvl="1"/>
            <a:r>
              <a:rPr lang="en-US" dirty="0" smtClean="0"/>
              <a:t>Great start for some facinating research!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Independence of D-S Management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2012/11/15</a:t>
            </a:r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ICSOC 2012</a:t>
            </a: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25EB-DA1F-4BFC-A014-C46DB84F6DC5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489656" y="5496219"/>
            <a:ext cx="1110544" cy="762000"/>
          </a:xfrm>
          <a:prstGeom prst="rect">
            <a:avLst/>
          </a:prstGeom>
          <a:noFill/>
          <a:ln w="19050" cap="flat" cmpd="sng" algn="ctr">
            <a:solidFill>
              <a:schemeClr val="accent1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2583" tIns="51293" rIns="102583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88925" marR="0" indent="-288925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3200400" y="4445991"/>
            <a:ext cx="493889" cy="337944"/>
          </a:xfrm>
          <a:prstGeom prst="roundRect">
            <a:avLst>
              <a:gd name="adj" fmla="val 6521"/>
            </a:avLst>
          </a:prstGeom>
          <a:solidFill>
            <a:srgbClr val="FFFFCC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966788"/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Arrow Connector 9"/>
          <p:cNvCxnSpPr>
            <a:endCxn id="13" idx="1"/>
          </p:cNvCxnSpPr>
          <p:nvPr/>
        </p:nvCxnSpPr>
        <p:spPr bwMode="auto">
          <a:xfrm flipV="1">
            <a:off x="1600200" y="5148363"/>
            <a:ext cx="1600200" cy="68697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8000"/>
            </a:solidFill>
            <a:prstDash val="solid"/>
            <a:round/>
            <a:headEnd type="arrow" w="lg" len="lg"/>
            <a:tailEnd type="arrow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>
            <a:endCxn id="15" idx="1"/>
          </p:cNvCxnSpPr>
          <p:nvPr/>
        </p:nvCxnSpPr>
        <p:spPr bwMode="auto">
          <a:xfrm>
            <a:off x="1600200" y="6166811"/>
            <a:ext cx="16002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8000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2" name="Straight Arrow Connector 11"/>
          <p:cNvCxnSpPr>
            <a:endCxn id="14" idx="1"/>
          </p:cNvCxnSpPr>
          <p:nvPr/>
        </p:nvCxnSpPr>
        <p:spPr bwMode="auto">
          <a:xfrm flipV="1">
            <a:off x="1600200" y="5666363"/>
            <a:ext cx="1600200" cy="33147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8000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3" name="Rounded Rectangle 12"/>
          <p:cNvSpPr/>
          <p:nvPr/>
        </p:nvSpPr>
        <p:spPr bwMode="auto">
          <a:xfrm>
            <a:off x="3200400" y="4979391"/>
            <a:ext cx="493889" cy="337944"/>
          </a:xfrm>
          <a:prstGeom prst="roundRect">
            <a:avLst>
              <a:gd name="adj" fmla="val 6521"/>
            </a:avLst>
          </a:prstGeom>
          <a:solidFill>
            <a:srgbClr val="FFFFCC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966788"/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3200400" y="5497391"/>
            <a:ext cx="493889" cy="337944"/>
          </a:xfrm>
          <a:prstGeom prst="roundRect">
            <a:avLst>
              <a:gd name="adj" fmla="val 6521"/>
            </a:avLst>
          </a:prstGeom>
          <a:solidFill>
            <a:srgbClr val="FFFFCC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966788"/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3200400" y="5997839"/>
            <a:ext cx="493889" cy="337944"/>
          </a:xfrm>
          <a:prstGeom prst="roundRect">
            <a:avLst>
              <a:gd name="adj" fmla="val 6521"/>
            </a:avLst>
          </a:prstGeom>
          <a:solidFill>
            <a:srgbClr val="FFFFCC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966788"/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Straight Arrow Connector 15"/>
          <p:cNvCxnSpPr>
            <a:endCxn id="9" idx="1"/>
          </p:cNvCxnSpPr>
          <p:nvPr/>
        </p:nvCxnSpPr>
        <p:spPr bwMode="auto">
          <a:xfrm flipV="1">
            <a:off x="1600200" y="4614963"/>
            <a:ext cx="1600200" cy="1051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8000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0" name="Rectangle 29"/>
          <p:cNvSpPr/>
          <p:nvPr/>
        </p:nvSpPr>
        <p:spPr bwMode="auto">
          <a:xfrm>
            <a:off x="4572000" y="4419600"/>
            <a:ext cx="4572000" cy="1950564"/>
          </a:xfrm>
          <a:prstGeom prst="rect">
            <a:avLst/>
          </a:prstGeom>
          <a:solidFill>
            <a:srgbClr val="FFFFCC"/>
          </a:solidFill>
          <a:ln w="190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583" tIns="51293" rIns="102583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88925" marR="0" indent="-288925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Rounded Rectangle 36"/>
          <p:cNvSpPr/>
          <p:nvPr/>
        </p:nvSpPr>
        <p:spPr bwMode="auto">
          <a:xfrm>
            <a:off x="7547217" y="5032768"/>
            <a:ext cx="472126" cy="3048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ounded Rectangle 37"/>
          <p:cNvSpPr/>
          <p:nvPr/>
        </p:nvSpPr>
        <p:spPr bwMode="auto">
          <a:xfrm>
            <a:off x="7571076" y="5582740"/>
            <a:ext cx="472126" cy="3048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ounded Rectangle 38"/>
          <p:cNvSpPr/>
          <p:nvPr/>
        </p:nvSpPr>
        <p:spPr bwMode="auto">
          <a:xfrm>
            <a:off x="6404217" y="4784082"/>
            <a:ext cx="472126" cy="3048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ounded Rectangle 39"/>
          <p:cNvSpPr/>
          <p:nvPr/>
        </p:nvSpPr>
        <p:spPr bwMode="auto">
          <a:xfrm>
            <a:off x="4800599" y="4913921"/>
            <a:ext cx="472126" cy="3048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ounded Rectangle 40"/>
          <p:cNvSpPr/>
          <p:nvPr/>
        </p:nvSpPr>
        <p:spPr bwMode="auto">
          <a:xfrm>
            <a:off x="5036662" y="5723918"/>
            <a:ext cx="472126" cy="3048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ounded Rectangle 41"/>
          <p:cNvSpPr/>
          <p:nvPr/>
        </p:nvSpPr>
        <p:spPr bwMode="auto">
          <a:xfrm>
            <a:off x="5767861" y="5812687"/>
            <a:ext cx="472126" cy="3048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ounded Rectangle 42"/>
          <p:cNvSpPr/>
          <p:nvPr/>
        </p:nvSpPr>
        <p:spPr bwMode="auto">
          <a:xfrm>
            <a:off x="6697351" y="5354140"/>
            <a:ext cx="472126" cy="3048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8001000" y="5965087"/>
            <a:ext cx="10807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ADB8FF">
                    <a:lumMod val="50000"/>
                  </a:srgbClr>
                </a:solidFill>
                <a:latin typeface="+mn-lt"/>
                <a:cs typeface="Times New Roman" pitchFamily="18" charset="0"/>
              </a:rPr>
              <a:t>services</a:t>
            </a:r>
            <a:endParaRPr lang="en-US" sz="2000" dirty="0">
              <a:latin typeface="+mn-lt"/>
              <a:cs typeface="Times New Roman" pitchFamily="18" charset="0"/>
            </a:endParaRPr>
          </a:p>
        </p:txBody>
      </p:sp>
      <p:sp>
        <p:nvSpPr>
          <p:cNvPr id="57" name="Rounded Rectangle 56"/>
          <p:cNvSpPr/>
          <p:nvPr/>
        </p:nvSpPr>
        <p:spPr bwMode="auto">
          <a:xfrm>
            <a:off x="5748323" y="5054671"/>
            <a:ext cx="472126" cy="3048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Rounded Rectangle 57"/>
          <p:cNvSpPr/>
          <p:nvPr/>
        </p:nvSpPr>
        <p:spPr bwMode="auto">
          <a:xfrm>
            <a:off x="8389461" y="4633898"/>
            <a:ext cx="472126" cy="3048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Rounded Rectangle 58"/>
          <p:cNvSpPr/>
          <p:nvPr/>
        </p:nvSpPr>
        <p:spPr bwMode="auto">
          <a:xfrm>
            <a:off x="8367696" y="5277940"/>
            <a:ext cx="472126" cy="3048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3094227" y="6370164"/>
            <a:ext cx="7157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+mn-lt"/>
                <a:cs typeface="Times New Roman" pitchFamily="18" charset="0"/>
              </a:rPr>
              <a:t>PALs</a:t>
            </a:r>
            <a:endParaRPr lang="en-US" sz="2000" dirty="0"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10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0338" y="838200"/>
            <a:ext cx="9280525" cy="6172200"/>
          </a:xfrm>
        </p:spPr>
        <p:txBody>
          <a:bodyPr/>
          <a:lstStyle/>
          <a:p>
            <a:r>
              <a:rPr lang="en-US" dirty="0" smtClean="0"/>
              <a:t>SeGA is a first step but an ad hoc prototype more structured methodology needed</a:t>
            </a:r>
          </a:p>
          <a:p>
            <a:r>
              <a:rPr lang="en-US" dirty="0" smtClean="0"/>
              <a:t>Conceptual level:</a:t>
            </a:r>
          </a:p>
          <a:p>
            <a:pPr lvl="1"/>
            <a:r>
              <a:rPr lang="en-US" dirty="0" smtClean="0"/>
              <a:t>More types of data? Resource models? </a:t>
            </a:r>
            <a:r>
              <a:rPr lang="en-US" dirty="0"/>
              <a:t>Transaction issues? </a:t>
            </a:r>
            <a:endParaRPr lang="en-US" dirty="0" smtClean="0"/>
          </a:p>
          <a:p>
            <a:pPr lvl="1"/>
            <a:r>
              <a:rPr lang="en-US" dirty="0" smtClean="0"/>
              <a:t>Technical problems—four areas</a:t>
            </a:r>
            <a:endParaRPr lang="en-US" dirty="0"/>
          </a:p>
          <a:p>
            <a:r>
              <a:rPr lang="en-US" dirty="0" smtClean="0"/>
              <a:t>System level:</a:t>
            </a:r>
          </a:p>
          <a:p>
            <a:pPr lvl="1"/>
            <a:r>
              <a:rPr lang="en-US" dirty="0" smtClean="0"/>
              <a:t>Architecture for data encapsulating services?</a:t>
            </a:r>
          </a:p>
          <a:p>
            <a:pPr lvl="1"/>
            <a:r>
              <a:rPr lang="en-US" dirty="0" smtClean="0"/>
              <a:t>APIs for (non-)functional properties?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Goal: a unified technical framework for services (biz processes and otherwise)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Towards a </a:t>
            </a:r>
            <a:r>
              <a:rPr lang="en-US" dirty="0" smtClean="0"/>
              <a:t>“Flat World</a:t>
            </a:r>
            <a:r>
              <a:rPr lang="en-US" dirty="0"/>
              <a:t>” of </a:t>
            </a:r>
            <a:r>
              <a:rPr lang="en-US" dirty="0" smtClean="0"/>
              <a:t>Services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2012/11/15</a:t>
            </a:r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ICSOC 2012</a:t>
            </a: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25EB-DA1F-4BFC-A014-C46DB84F6DC5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02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Application Needs</a:t>
            </a:r>
          </a:p>
          <a:p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dirty="0" smtClean="0">
                <a:solidFill>
                  <a:srgbClr val="002060"/>
                </a:solidFill>
              </a:rPr>
              <a:t>Legacy</a:t>
            </a:r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</a:t>
            </a:r>
            <a:r>
              <a:rPr lang="en-US" dirty="0" smtClean="0">
                <a:solidFill>
                  <a:srgbClr val="002060"/>
                </a:solidFill>
              </a:rPr>
              <a:t> Services</a:t>
            </a:r>
          </a:p>
          <a:p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dirty="0" smtClean="0">
                <a:solidFill>
                  <a:srgbClr val="002060"/>
                </a:solidFill>
              </a:rPr>
              <a:t>Programmable</a:t>
            </a:r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</a:t>
            </a:r>
            <a:r>
              <a:rPr lang="en-US" dirty="0" smtClean="0">
                <a:solidFill>
                  <a:srgbClr val="002060"/>
                </a:solidFill>
              </a:rPr>
              <a:t> Services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Data Encapsulating Services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Research Challenges</a:t>
            </a:r>
          </a:p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038600" y="7072313"/>
            <a:ext cx="2000250" cy="242887"/>
          </a:xfrm>
        </p:spPr>
        <p:txBody>
          <a:bodyPr/>
          <a:lstStyle/>
          <a:p>
            <a:r>
              <a:rPr lang="en-US" dirty="0" smtClean="0"/>
              <a:t>2012/11/15</a:t>
            </a:r>
            <a:endParaRPr lang="en-US" altLang="zh-C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7072313"/>
            <a:ext cx="3041650" cy="242887"/>
          </a:xfrm>
        </p:spPr>
        <p:txBody>
          <a:bodyPr/>
          <a:lstStyle/>
          <a:p>
            <a:r>
              <a:rPr lang="en-US" altLang="zh-CN" dirty="0" smtClean="0"/>
              <a:t>ICSOC 2012</a:t>
            </a:r>
            <a:endParaRPr lang="en-US" altLang="zh-C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00950" y="7072313"/>
            <a:ext cx="2000250" cy="242887"/>
          </a:xfrm>
        </p:spPr>
        <p:txBody>
          <a:bodyPr/>
          <a:lstStyle/>
          <a:p>
            <a:fld id="{9D5D25EB-DA1F-4BFC-A014-C46DB84F6DC5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74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 bwMode="auto">
          <a:xfrm>
            <a:off x="609600" y="2249865"/>
            <a:ext cx="8458200" cy="3048000"/>
          </a:xfrm>
          <a:prstGeom prst="rect">
            <a:avLst/>
          </a:prstGeom>
          <a:solidFill>
            <a:srgbClr val="FFFFCC"/>
          </a:solidFill>
          <a:ln w="190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583" tIns="51293" rIns="102583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88925" marR="0" indent="-288925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0338" y="0"/>
            <a:ext cx="9280525" cy="762000"/>
          </a:xfrm>
        </p:spPr>
        <p:txBody>
          <a:bodyPr/>
          <a:lstStyle/>
          <a:p>
            <a:r>
              <a:rPr lang="en-US" dirty="0" smtClean="0"/>
              <a:t>Research Challenges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2012/11/15</a:t>
            </a:r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ICSOC 2012</a:t>
            </a: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25EB-DA1F-4BFC-A014-C46DB84F6DC5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 bwMode="auto">
          <a:xfrm>
            <a:off x="1257300" y="3855075"/>
            <a:ext cx="1066800" cy="6096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r>
              <a:rPr kumimoji="1" lang="en-US" sz="1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Tax</a:t>
            </a:r>
            <a:r>
              <a:rPr kumimoji="1" lang="en-US" sz="1400" b="0" i="0" u="none" strike="noStrike" cap="none" normalizeH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Calculation</a:t>
            </a: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838200" y="2768732"/>
            <a:ext cx="1295400" cy="6096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Reassessment</a:t>
            </a: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7216611" y="2772171"/>
            <a:ext cx="1111250" cy="6096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Title Change</a:t>
            </a: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5722234" y="2514600"/>
            <a:ext cx="1111250" cy="6096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Inheritance</a:t>
            </a: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5029200" y="3665159"/>
            <a:ext cx="1111250" cy="6096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Sales-transaction</a:t>
            </a: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3055463" y="3871667"/>
            <a:ext cx="1066800" cy="6096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r>
              <a:rPr kumimoji="1" lang="en-US" sz="1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Determine tax base</a:t>
            </a:r>
          </a:p>
        </p:txBody>
      </p:sp>
      <p:sp>
        <p:nvSpPr>
          <p:cNvPr id="18" name="Rounded Rectangle 17"/>
          <p:cNvSpPr/>
          <p:nvPr/>
        </p:nvSpPr>
        <p:spPr bwMode="auto">
          <a:xfrm>
            <a:off x="6980548" y="4024067"/>
            <a:ext cx="472126" cy="3048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8008299" y="4597532"/>
            <a:ext cx="472126" cy="3048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6629400" y="3512759"/>
            <a:ext cx="472126" cy="3048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>
            <a:off x="2453162" y="3636581"/>
            <a:ext cx="472126" cy="3048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1485900" y="4604995"/>
            <a:ext cx="472126" cy="3048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2217099" y="4693764"/>
            <a:ext cx="472126" cy="3048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 bwMode="auto">
          <a:xfrm>
            <a:off x="4122263" y="4677660"/>
            <a:ext cx="472126" cy="3048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ounded Rectangle 26"/>
          <p:cNvSpPr/>
          <p:nvPr/>
        </p:nvSpPr>
        <p:spPr bwMode="auto">
          <a:xfrm>
            <a:off x="4064720" y="1799542"/>
            <a:ext cx="1059337" cy="685800"/>
          </a:xfrm>
          <a:prstGeom prst="roundRect">
            <a:avLst/>
          </a:prstGeom>
          <a:solidFill>
            <a:srgbClr val="92D050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583" tIns="51293" rIns="102583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88925" marR="0" indent="-288925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r>
              <a:rPr kumimoji="1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Certificate</a:t>
            </a:r>
          </a:p>
        </p:txBody>
      </p:sp>
      <p:cxnSp>
        <p:nvCxnSpPr>
          <p:cNvPr id="29" name="Straight Connector 28"/>
          <p:cNvCxnSpPr/>
          <p:nvPr/>
        </p:nvCxnSpPr>
        <p:spPr bwMode="auto">
          <a:xfrm>
            <a:off x="5124057" y="2362200"/>
            <a:ext cx="590943" cy="15741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1" name="Straight Connector 30"/>
          <p:cNvCxnSpPr/>
          <p:nvPr/>
        </p:nvCxnSpPr>
        <p:spPr bwMode="auto">
          <a:xfrm>
            <a:off x="5131291" y="2023280"/>
            <a:ext cx="2877008" cy="7103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3" name="Straight Connector 32"/>
          <p:cNvCxnSpPr/>
          <p:nvPr/>
        </p:nvCxnSpPr>
        <p:spPr bwMode="auto">
          <a:xfrm flipH="1">
            <a:off x="3716976" y="2523835"/>
            <a:ext cx="555625" cy="5241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/>
          <p:nvPr/>
        </p:nvCxnSpPr>
        <p:spPr bwMode="auto">
          <a:xfrm flipV="1">
            <a:off x="2005619" y="2214810"/>
            <a:ext cx="2059101" cy="159455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1" name="Straight Connector 40"/>
          <p:cNvCxnSpPr/>
          <p:nvPr/>
        </p:nvCxnSpPr>
        <p:spPr bwMode="auto">
          <a:xfrm flipV="1">
            <a:off x="4122263" y="2514600"/>
            <a:ext cx="716437" cy="15094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5" name="Straight Connector 44"/>
          <p:cNvCxnSpPr/>
          <p:nvPr/>
        </p:nvCxnSpPr>
        <p:spPr bwMode="auto">
          <a:xfrm flipV="1">
            <a:off x="5131291" y="838200"/>
            <a:ext cx="3784109" cy="1066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7" name="Straight Connector 46"/>
          <p:cNvCxnSpPr/>
          <p:nvPr/>
        </p:nvCxnSpPr>
        <p:spPr bwMode="auto">
          <a:xfrm>
            <a:off x="304800" y="1447800"/>
            <a:ext cx="3759920" cy="56182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48" name="TextBox 47"/>
          <p:cNvSpPr txBox="1"/>
          <p:nvPr/>
        </p:nvSpPr>
        <p:spPr>
          <a:xfrm>
            <a:off x="3886200" y="1447800"/>
            <a:ext cx="1539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</a:rPr>
              <a:t>n</a:t>
            </a:r>
            <a:r>
              <a:rPr lang="en-US" sz="2000" dirty="0" smtClean="0">
                <a:solidFill>
                  <a:schemeClr val="bg2"/>
                </a:solidFill>
              </a:rPr>
              <a:t>ew service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240729" y="1378803"/>
            <a:ext cx="1898277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900CC"/>
                </a:solidFill>
              </a:rPr>
              <a:t>Composition</a:t>
            </a:r>
          </a:p>
          <a:p>
            <a:r>
              <a:rPr lang="en-US" dirty="0" smtClean="0">
                <a:solidFill>
                  <a:srgbClr val="9900CC"/>
                </a:solidFill>
              </a:rPr>
              <a:t>/ design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3200400" y="2930655"/>
            <a:ext cx="1039607" cy="152400"/>
            <a:chOff x="4262643" y="6172200"/>
            <a:chExt cx="1039607" cy="152400"/>
          </a:xfrm>
        </p:grpSpPr>
        <p:sp>
          <p:nvSpPr>
            <p:cNvPr id="52" name="Rectangle 51"/>
            <p:cNvSpPr/>
            <p:nvPr/>
          </p:nvSpPr>
          <p:spPr bwMode="auto">
            <a:xfrm>
              <a:off x="4262643" y="6176818"/>
              <a:ext cx="690357" cy="147782"/>
            </a:xfrm>
            <a:prstGeom prst="rect">
              <a:avLst/>
            </a:prstGeom>
            <a:solidFill>
              <a:schemeClr val="bg2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45720" tIns="51293" rIns="45720" bIns="5129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66788"/>
              <a:endParaRPr lang="en-US" sz="1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4838700" y="6172200"/>
              <a:ext cx="463550" cy="152400"/>
            </a:xfrm>
            <a:prstGeom prst="rect">
              <a:avLst/>
            </a:prstGeom>
            <a:solidFill>
              <a:srgbClr val="FFFFCC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45720" tIns="51293" rIns="45720" bIns="5129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66788"/>
              <a:endParaRPr lang="en-US" sz="1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4267200" y="6172200"/>
              <a:ext cx="1029649" cy="152400"/>
            </a:xfrm>
            <a:prstGeom prst="rect">
              <a:avLst/>
            </a:prstGeom>
            <a:noFill/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45720" tIns="51293" rIns="45720" bIns="5129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66788"/>
              <a:endParaRPr lang="en-US" sz="1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Rounded Rectangle 8"/>
          <p:cNvSpPr/>
          <p:nvPr/>
        </p:nvSpPr>
        <p:spPr bwMode="auto">
          <a:xfrm>
            <a:off x="3161351" y="3038765"/>
            <a:ext cx="1111250" cy="6096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Appraisal</a:t>
            </a: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8008299" y="4902332"/>
            <a:ext cx="1008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ADB8FF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services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91584" y="1708868"/>
            <a:ext cx="1332416" cy="4247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900CC"/>
                </a:solidFill>
              </a:rPr>
              <a:t>Runtime</a:t>
            </a:r>
          </a:p>
        </p:txBody>
      </p:sp>
      <p:sp>
        <p:nvSpPr>
          <p:cNvPr id="64" name="Rounded Rectangle 63"/>
          <p:cNvSpPr/>
          <p:nvPr/>
        </p:nvSpPr>
        <p:spPr bwMode="auto">
          <a:xfrm>
            <a:off x="5257800" y="4051466"/>
            <a:ext cx="1111250" cy="6096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bg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r>
              <a:rPr lang="en-US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Sales-transaction</a:t>
            </a: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4741933" y="4616251"/>
            <a:ext cx="2400300" cy="4276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i="1" dirty="0" smtClean="0">
                <a:solidFill>
                  <a:schemeClr val="bg2"/>
                </a:solidFill>
                <a:latin typeface="Book Antiqua" pitchFamily="18" charset="0"/>
                <a:cs typeface="Times New Roman" pitchFamily="18" charset="0"/>
              </a:rPr>
              <a:t>Add new edu tax </a:t>
            </a:r>
            <a:endParaRPr lang="en-US" i="1" dirty="0">
              <a:solidFill>
                <a:schemeClr val="bg2"/>
              </a:solidFill>
              <a:latin typeface="Book Antiqua" pitchFamily="18" charset="0"/>
              <a:cs typeface="Times New Roman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615158" y="5334000"/>
            <a:ext cx="1452642" cy="4247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900CC"/>
                </a:solidFill>
              </a:rPr>
              <a:t>Evolution</a:t>
            </a:r>
          </a:p>
        </p:txBody>
      </p:sp>
      <p:sp>
        <p:nvSpPr>
          <p:cNvPr id="192" name="TextBox 191"/>
          <p:cNvSpPr txBox="1"/>
          <p:nvPr/>
        </p:nvSpPr>
        <p:spPr>
          <a:xfrm>
            <a:off x="92945" y="5334000"/>
            <a:ext cx="1936556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900CC"/>
                </a:solidFill>
              </a:rPr>
              <a:t>Transactions</a:t>
            </a:r>
          </a:p>
        </p:txBody>
      </p:sp>
      <p:grpSp>
        <p:nvGrpSpPr>
          <p:cNvPr id="196" name="Group 195"/>
          <p:cNvGrpSpPr/>
          <p:nvPr/>
        </p:nvGrpSpPr>
        <p:grpSpPr>
          <a:xfrm>
            <a:off x="4401791" y="1029968"/>
            <a:ext cx="1391728" cy="979653"/>
            <a:chOff x="4401791" y="1410968"/>
            <a:chExt cx="1391728" cy="979653"/>
          </a:xfrm>
        </p:grpSpPr>
        <p:sp>
          <p:nvSpPr>
            <p:cNvPr id="193" name="TextBox 192"/>
            <p:cNvSpPr txBox="1"/>
            <p:nvPr/>
          </p:nvSpPr>
          <p:spPr>
            <a:xfrm>
              <a:off x="4401791" y="1410968"/>
              <a:ext cx="1391728" cy="3416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age&gt;55 &amp; …</a:t>
              </a:r>
              <a:endParaRPr lang="en-US" sz="1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95" name="Straight Arrow Connector 194"/>
            <p:cNvCxnSpPr>
              <a:stCxn id="193" idx="2"/>
            </p:cNvCxnSpPr>
            <p:nvPr/>
          </p:nvCxnSpPr>
          <p:spPr bwMode="auto">
            <a:xfrm flipH="1">
              <a:off x="4781350" y="1752600"/>
              <a:ext cx="316305" cy="63802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grpSp>
        <p:nvGrpSpPr>
          <p:cNvPr id="43" name="Group 42"/>
          <p:cNvGrpSpPr/>
          <p:nvPr/>
        </p:nvGrpSpPr>
        <p:grpSpPr>
          <a:xfrm>
            <a:off x="2228272" y="5257800"/>
            <a:ext cx="914400" cy="1001314"/>
            <a:chOff x="2286000" y="5643810"/>
            <a:chExt cx="914400" cy="1001314"/>
          </a:xfrm>
        </p:grpSpPr>
        <p:cxnSp>
          <p:nvCxnSpPr>
            <p:cNvPr id="32" name="Straight Connector 31"/>
            <p:cNvCxnSpPr/>
            <p:nvPr/>
          </p:nvCxnSpPr>
          <p:spPr bwMode="auto">
            <a:xfrm flipV="1">
              <a:off x="2757838" y="5643810"/>
              <a:ext cx="0" cy="37599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42" name="Flowchart: Magnetic Disk 41"/>
            <p:cNvSpPr/>
            <p:nvPr/>
          </p:nvSpPr>
          <p:spPr bwMode="auto">
            <a:xfrm>
              <a:off x="2286000" y="6032476"/>
              <a:ext cx="914400" cy="612648"/>
            </a:xfrm>
            <a:prstGeom prst="flowChartMagneticDisk">
              <a:avLst/>
            </a:prstGeom>
            <a:noFill/>
            <a:ln w="1905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2583" tIns="51293" rIns="102583" bIns="51293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288925" indent="-288925" defTabSz="966788"/>
              <a:endParaRPr lang="en-US"/>
            </a:p>
          </p:txBody>
        </p:sp>
      </p:grpSp>
      <p:grpSp>
        <p:nvGrpSpPr>
          <p:cNvPr id="186" name="Group 185"/>
          <p:cNvGrpSpPr/>
          <p:nvPr/>
        </p:nvGrpSpPr>
        <p:grpSpPr>
          <a:xfrm>
            <a:off x="4272601" y="5257800"/>
            <a:ext cx="914400" cy="1001314"/>
            <a:chOff x="2286000" y="5643810"/>
            <a:chExt cx="914400" cy="1001314"/>
          </a:xfrm>
        </p:grpSpPr>
        <p:cxnSp>
          <p:nvCxnSpPr>
            <p:cNvPr id="191" name="Straight Connector 190"/>
            <p:cNvCxnSpPr/>
            <p:nvPr/>
          </p:nvCxnSpPr>
          <p:spPr bwMode="auto">
            <a:xfrm flipV="1">
              <a:off x="2757838" y="5643810"/>
              <a:ext cx="0" cy="37599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194" name="Flowchart: Magnetic Disk 193"/>
            <p:cNvSpPr/>
            <p:nvPr/>
          </p:nvSpPr>
          <p:spPr bwMode="auto">
            <a:xfrm>
              <a:off x="2286000" y="6032476"/>
              <a:ext cx="914400" cy="612648"/>
            </a:xfrm>
            <a:prstGeom prst="flowChartMagneticDisk">
              <a:avLst/>
            </a:prstGeom>
            <a:noFill/>
            <a:ln w="1905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2583" tIns="51293" rIns="102583" bIns="51293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288925" indent="-288925" defTabSz="966788"/>
              <a:endParaRPr lang="en-US"/>
            </a:p>
          </p:txBody>
        </p:sp>
      </p:grpSp>
      <p:grpSp>
        <p:nvGrpSpPr>
          <p:cNvPr id="197" name="Group 196"/>
          <p:cNvGrpSpPr/>
          <p:nvPr/>
        </p:nvGrpSpPr>
        <p:grpSpPr>
          <a:xfrm>
            <a:off x="6216927" y="5257800"/>
            <a:ext cx="914400" cy="1001314"/>
            <a:chOff x="2286000" y="5643810"/>
            <a:chExt cx="914400" cy="1001314"/>
          </a:xfrm>
        </p:grpSpPr>
        <p:cxnSp>
          <p:nvCxnSpPr>
            <p:cNvPr id="198" name="Straight Connector 197"/>
            <p:cNvCxnSpPr/>
            <p:nvPr/>
          </p:nvCxnSpPr>
          <p:spPr bwMode="auto">
            <a:xfrm flipV="1">
              <a:off x="2757838" y="5643810"/>
              <a:ext cx="0" cy="37599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199" name="Flowchart: Magnetic Disk 198"/>
            <p:cNvSpPr/>
            <p:nvPr/>
          </p:nvSpPr>
          <p:spPr bwMode="auto">
            <a:xfrm>
              <a:off x="2286000" y="6032476"/>
              <a:ext cx="914400" cy="612648"/>
            </a:xfrm>
            <a:prstGeom prst="flowChartMagneticDisk">
              <a:avLst/>
            </a:prstGeom>
            <a:noFill/>
            <a:ln w="1905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2583" tIns="51293" rIns="102583" bIns="51293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288925" indent="-288925" defTabSz="966788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4162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Design:</a:t>
            </a:r>
            <a:r>
              <a:rPr lang="en-US" dirty="0"/>
              <a:t> </a:t>
            </a:r>
            <a:r>
              <a:rPr lang="en-US" dirty="0" smtClean="0"/>
              <a:t>What are appropriate service designs? Choreography vs orchestration (Part II)? Design aid (analysis/model checking tool), interoperation</a:t>
            </a:r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Runtime:</a:t>
            </a:r>
            <a:r>
              <a:rPr lang="en-US" dirty="0"/>
              <a:t> </a:t>
            </a:r>
            <a:r>
              <a:rPr lang="en-US" dirty="0" smtClean="0"/>
              <a:t>Enforcement of process/data constraints, KPI/monitoring techniques, resource planning and management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Transactions:</a:t>
            </a:r>
            <a:r>
              <a:rPr lang="en-US" dirty="0" smtClean="0"/>
              <a:t> What is the notion of workflow transaction?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Change/evolution: </a:t>
            </a:r>
            <a:r>
              <a:rPr lang="en-US" dirty="0" smtClean="0"/>
              <a:t>Process vs instance changes, long lasting vs temporary, longtail</a:t>
            </a:r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Big data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monitoring to analytics to change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Challenges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2012/11/15</a:t>
            </a:r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ICSOC 2012</a:t>
            </a: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25EB-DA1F-4BFC-A014-C46DB84F6DC5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57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Estate Property Management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2012/11/15</a:t>
            </a:r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ICSOC 2012</a:t>
            </a: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25EB-DA1F-4BFC-A014-C46DB84F6DC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7239000" cy="616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818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0338" y="838200"/>
            <a:ext cx="9280525" cy="6172200"/>
          </a:xfrm>
        </p:spPr>
        <p:txBody>
          <a:bodyPr/>
          <a:lstStyle/>
          <a:p>
            <a:r>
              <a:rPr lang="en-US" dirty="0" smtClean="0"/>
              <a:t>Participants are processes represented by biz artifacts</a:t>
            </a:r>
          </a:p>
          <a:p>
            <a:pPr lvl="1"/>
            <a:r>
              <a:rPr lang="en-US" dirty="0" smtClean="0"/>
              <a:t>Partial information model visible</a:t>
            </a:r>
          </a:p>
          <a:p>
            <a:r>
              <a:rPr lang="en-US" dirty="0" smtClean="0"/>
              <a:t>Correlations between process instances (not just models)</a:t>
            </a:r>
          </a:p>
          <a:p>
            <a:r>
              <a:rPr lang="en-US" dirty="0" smtClean="0"/>
              <a:t>Data from artifacts used in specifying sequencing constraints</a:t>
            </a:r>
          </a:p>
          <a:p>
            <a:r>
              <a:rPr lang="en-US" dirty="0" smtClean="0"/>
              <a:t>A fragment of first-order linear time logic </a:t>
            </a:r>
          </a:p>
          <a:p>
            <a:endParaRPr lang="en-US" dirty="0"/>
          </a:p>
          <a:p>
            <a:r>
              <a:rPr lang="en-US" dirty="0" smtClean="0"/>
              <a:t>Detailed in the afternoon session	</a:t>
            </a:r>
            <a:r>
              <a:rPr lang="en-US" sz="2000" dirty="0" smtClean="0">
                <a:solidFill>
                  <a:schemeClr val="bg2"/>
                </a:solidFill>
              </a:rPr>
              <a:t>[Sun-Xu-S. ICSOC 12]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Choreorgraphy For Artifacts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2012/11/15</a:t>
            </a:r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ICSOC 2012</a:t>
            </a: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25EB-DA1F-4BFC-A014-C46DB84F6DC5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93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146B-2264-4339-8F99-739FF7998F74}" type="slidenum">
              <a:rPr lang="en-US"/>
              <a:pPr/>
              <a:t>51</a:t>
            </a:fld>
            <a:endParaRPr lang="en-US"/>
          </a:p>
        </p:txBody>
      </p:sp>
      <p:sp>
        <p:nvSpPr>
          <p:cNvPr id="1979469" name="AutoShape 77"/>
          <p:cNvSpPr>
            <a:spLocks noChangeArrowheads="1"/>
          </p:cNvSpPr>
          <p:nvPr/>
        </p:nvSpPr>
        <p:spPr bwMode="auto">
          <a:xfrm>
            <a:off x="1376363" y="2398713"/>
            <a:ext cx="6896100" cy="1657350"/>
          </a:xfrm>
          <a:prstGeom prst="roundRect">
            <a:avLst>
              <a:gd name="adj" fmla="val 16667"/>
            </a:avLst>
          </a:prstGeom>
          <a:noFill/>
          <a:ln w="12700">
            <a:solidFill>
              <a:schemeClr val="bg2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2583" tIns="51293" rIns="102583" bIns="51293" anchor="ctr">
            <a:spAutoFit/>
          </a:bodyPr>
          <a:lstStyle/>
          <a:p>
            <a:endParaRPr lang="en-US"/>
          </a:p>
        </p:txBody>
      </p:sp>
      <p:sp>
        <p:nvSpPr>
          <p:cNvPr id="197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Formal model (semantics) for task execution</a:t>
            </a:r>
            <a:br>
              <a:rPr lang="en-US" dirty="0"/>
            </a:br>
            <a:r>
              <a:rPr lang="en-US" dirty="0"/>
              <a:t>based on Petri nets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Represents data (input/output) requirements and</a:t>
            </a:r>
            <a:br>
              <a:rPr lang="en-US" dirty="0"/>
            </a:br>
            <a:r>
              <a:rPr lang="en-US" dirty="0"/>
              <a:t>carries </a:t>
            </a:r>
            <a:r>
              <a:rPr lang="en-US" dirty="0" smtClean="0"/>
              <a:t>enactments</a:t>
            </a:r>
          </a:p>
          <a:p>
            <a:pPr lvl="0" algn="r">
              <a:buNone/>
            </a:pPr>
            <a:r>
              <a:rPr lang="en-US" altLang="zh-CN" sz="2000" dirty="0">
                <a:solidFill>
                  <a:srgbClr val="868686"/>
                </a:solidFill>
                <a:ea typeface="SimSun" pitchFamily="2" charset="-122"/>
              </a:rPr>
              <a:t>				[Xu-S.-Yan-Yang-Zhang  CoopIS 2011]</a:t>
            </a:r>
          </a:p>
          <a:p>
            <a:endParaRPr lang="en-US" dirty="0"/>
          </a:p>
        </p:txBody>
      </p:sp>
      <p:sp>
        <p:nvSpPr>
          <p:cNvPr id="197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Execution </a:t>
            </a:r>
            <a:r>
              <a:rPr lang="en-US" dirty="0"/>
              <a:t>Semantics</a:t>
            </a:r>
          </a:p>
        </p:txBody>
      </p:sp>
      <p:sp>
        <p:nvSpPr>
          <p:cNvPr id="1979404" name="Oval 12"/>
          <p:cNvSpPr>
            <a:spLocks noChangeArrowheads="1"/>
          </p:cNvSpPr>
          <p:nvPr/>
        </p:nvSpPr>
        <p:spPr bwMode="auto">
          <a:xfrm>
            <a:off x="1200150" y="3076575"/>
            <a:ext cx="344488" cy="3444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2583" tIns="51293" rIns="102583" bIns="51293" anchor="ctr">
            <a:spAutoFit/>
          </a:bodyPr>
          <a:lstStyle/>
          <a:p>
            <a:endParaRPr lang="en-US"/>
          </a:p>
        </p:txBody>
      </p:sp>
      <p:sp>
        <p:nvSpPr>
          <p:cNvPr id="1979402" name="Rectangle 10"/>
          <p:cNvSpPr>
            <a:spLocks noChangeArrowheads="1"/>
          </p:cNvSpPr>
          <p:nvPr/>
        </p:nvSpPr>
        <p:spPr bwMode="auto">
          <a:xfrm>
            <a:off x="6813550" y="3168650"/>
            <a:ext cx="161925" cy="161925"/>
          </a:xfrm>
          <a:prstGeom prst="rect">
            <a:avLst/>
          </a:prstGeom>
          <a:solidFill>
            <a:srgbClr val="FF658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rgbClr val="CC0000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749" tIns="43375" rIns="86749" bIns="43375" anchor="ctr"/>
          <a:lstStyle/>
          <a:p>
            <a:endParaRPr lang="en-US"/>
          </a:p>
        </p:txBody>
      </p:sp>
      <p:sp>
        <p:nvSpPr>
          <p:cNvPr id="1979405" name="Oval 13"/>
          <p:cNvSpPr>
            <a:spLocks noChangeArrowheads="1"/>
          </p:cNvSpPr>
          <p:nvPr/>
        </p:nvSpPr>
        <p:spPr bwMode="auto">
          <a:xfrm>
            <a:off x="6723063" y="3076575"/>
            <a:ext cx="344487" cy="344488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2583" tIns="51293" rIns="102583" bIns="51293" anchor="ctr">
            <a:spAutoFit/>
          </a:bodyPr>
          <a:lstStyle/>
          <a:p>
            <a:endParaRPr lang="en-US"/>
          </a:p>
        </p:txBody>
      </p:sp>
      <p:sp>
        <p:nvSpPr>
          <p:cNvPr id="1979412" name="Oval 20"/>
          <p:cNvSpPr>
            <a:spLocks noChangeArrowheads="1"/>
          </p:cNvSpPr>
          <p:nvPr/>
        </p:nvSpPr>
        <p:spPr bwMode="auto">
          <a:xfrm>
            <a:off x="3943350" y="3076575"/>
            <a:ext cx="344488" cy="344488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2583" tIns="51293" rIns="102583" bIns="51293" anchor="ctr">
            <a:spAutoFit/>
          </a:bodyPr>
          <a:lstStyle/>
          <a:p>
            <a:endParaRPr lang="en-US"/>
          </a:p>
        </p:txBody>
      </p:sp>
      <p:sp>
        <p:nvSpPr>
          <p:cNvPr id="1979416" name="Oval 24"/>
          <p:cNvSpPr>
            <a:spLocks noChangeArrowheads="1"/>
          </p:cNvSpPr>
          <p:nvPr/>
        </p:nvSpPr>
        <p:spPr bwMode="auto">
          <a:xfrm>
            <a:off x="8094663" y="3076575"/>
            <a:ext cx="344487" cy="3444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2583" tIns="51293" rIns="102583" bIns="51293" anchor="ctr">
            <a:spAutoFit/>
          </a:bodyPr>
          <a:lstStyle/>
          <a:p>
            <a:endParaRPr lang="en-US"/>
          </a:p>
        </p:txBody>
      </p:sp>
      <p:sp>
        <p:nvSpPr>
          <p:cNvPr id="1979417" name="Oval 25"/>
          <p:cNvSpPr>
            <a:spLocks noChangeArrowheads="1"/>
          </p:cNvSpPr>
          <p:nvPr/>
        </p:nvSpPr>
        <p:spPr bwMode="auto">
          <a:xfrm>
            <a:off x="2571750" y="3076575"/>
            <a:ext cx="344488" cy="344488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2583" tIns="51293" rIns="102583" bIns="51293" anchor="ctr">
            <a:spAutoFit/>
          </a:bodyPr>
          <a:lstStyle/>
          <a:p>
            <a:endParaRPr lang="en-US"/>
          </a:p>
        </p:txBody>
      </p:sp>
      <p:sp>
        <p:nvSpPr>
          <p:cNvPr id="1979424" name="Rectangle 32"/>
          <p:cNvSpPr>
            <a:spLocks noChangeArrowheads="1"/>
          </p:cNvSpPr>
          <p:nvPr/>
        </p:nvSpPr>
        <p:spPr bwMode="auto">
          <a:xfrm>
            <a:off x="1962150" y="2963863"/>
            <a:ext cx="182563" cy="56991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2583" tIns="51293" rIns="102583" bIns="51293" anchor="ctr">
            <a:spAutoFit/>
          </a:bodyPr>
          <a:lstStyle/>
          <a:p>
            <a:endParaRPr lang="en-US"/>
          </a:p>
        </p:txBody>
      </p:sp>
      <p:sp>
        <p:nvSpPr>
          <p:cNvPr id="1979425" name="Rectangle 33"/>
          <p:cNvSpPr>
            <a:spLocks noChangeArrowheads="1"/>
          </p:cNvSpPr>
          <p:nvPr/>
        </p:nvSpPr>
        <p:spPr bwMode="auto">
          <a:xfrm>
            <a:off x="3333750" y="2963863"/>
            <a:ext cx="184150" cy="56991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2583" tIns="51293" rIns="102583" bIns="51293" anchor="ctr">
            <a:spAutoFit/>
          </a:bodyPr>
          <a:lstStyle/>
          <a:p>
            <a:endParaRPr lang="en-US"/>
          </a:p>
        </p:txBody>
      </p:sp>
      <p:sp>
        <p:nvSpPr>
          <p:cNvPr id="1979427" name="Oval 35"/>
          <p:cNvSpPr>
            <a:spLocks noChangeArrowheads="1"/>
          </p:cNvSpPr>
          <p:nvPr/>
        </p:nvSpPr>
        <p:spPr bwMode="auto">
          <a:xfrm>
            <a:off x="5314950" y="3076575"/>
            <a:ext cx="344488" cy="344488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2583" tIns="51293" rIns="102583" bIns="51293" anchor="ctr">
            <a:spAutoFit/>
          </a:bodyPr>
          <a:lstStyle/>
          <a:p>
            <a:endParaRPr lang="en-US"/>
          </a:p>
        </p:txBody>
      </p:sp>
      <p:sp>
        <p:nvSpPr>
          <p:cNvPr id="1979428" name="Oval 36"/>
          <p:cNvSpPr>
            <a:spLocks noChangeArrowheads="1"/>
          </p:cNvSpPr>
          <p:nvPr/>
        </p:nvSpPr>
        <p:spPr bwMode="auto">
          <a:xfrm>
            <a:off x="5391150" y="3152775"/>
            <a:ext cx="192088" cy="193675"/>
          </a:xfrm>
          <a:prstGeom prst="ellipse">
            <a:avLst/>
          </a:prstGeom>
          <a:solidFill>
            <a:srgbClr val="99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rgbClr val="CC0000"/>
                </a:solidFill>
                <a:round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749" tIns="43375" rIns="86749" bIns="43375" anchor="ctr"/>
          <a:lstStyle/>
          <a:p>
            <a:endParaRPr lang="en-US"/>
          </a:p>
        </p:txBody>
      </p:sp>
      <p:sp>
        <p:nvSpPr>
          <p:cNvPr id="1979429" name="Rectangle 37"/>
          <p:cNvSpPr>
            <a:spLocks noChangeArrowheads="1"/>
          </p:cNvSpPr>
          <p:nvPr/>
        </p:nvSpPr>
        <p:spPr bwMode="auto">
          <a:xfrm>
            <a:off x="4705350" y="2963863"/>
            <a:ext cx="182563" cy="56991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2583" tIns="51293" rIns="102583" bIns="51293" anchor="ctr">
            <a:spAutoFit/>
          </a:bodyPr>
          <a:lstStyle/>
          <a:p>
            <a:endParaRPr lang="en-US"/>
          </a:p>
        </p:txBody>
      </p:sp>
      <p:sp>
        <p:nvSpPr>
          <p:cNvPr id="1979430" name="Rectangle 38"/>
          <p:cNvSpPr>
            <a:spLocks noChangeArrowheads="1"/>
          </p:cNvSpPr>
          <p:nvPr/>
        </p:nvSpPr>
        <p:spPr bwMode="auto">
          <a:xfrm>
            <a:off x="6122988" y="2963863"/>
            <a:ext cx="182562" cy="56991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2583" tIns="51293" rIns="102583" bIns="51293" anchor="ctr">
            <a:spAutoFit/>
          </a:bodyPr>
          <a:lstStyle/>
          <a:p>
            <a:endParaRPr lang="en-US"/>
          </a:p>
        </p:txBody>
      </p:sp>
      <p:sp>
        <p:nvSpPr>
          <p:cNvPr id="1979431" name="Rectangle 39"/>
          <p:cNvSpPr>
            <a:spLocks noChangeArrowheads="1"/>
          </p:cNvSpPr>
          <p:nvPr/>
        </p:nvSpPr>
        <p:spPr bwMode="auto">
          <a:xfrm>
            <a:off x="7494588" y="2963863"/>
            <a:ext cx="182562" cy="56991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2583" tIns="51293" rIns="102583" bIns="51293" anchor="ctr">
            <a:spAutoFit/>
          </a:bodyPr>
          <a:lstStyle/>
          <a:p>
            <a:endParaRPr lang="en-US"/>
          </a:p>
        </p:txBody>
      </p:sp>
      <p:cxnSp>
        <p:nvCxnSpPr>
          <p:cNvPr id="1979432" name="AutoShape 40"/>
          <p:cNvCxnSpPr>
            <a:cxnSpLocks noChangeShapeType="1"/>
            <a:stCxn id="1979404" idx="6"/>
            <a:endCxn id="1979424" idx="1"/>
          </p:cNvCxnSpPr>
          <p:nvPr/>
        </p:nvCxnSpPr>
        <p:spPr bwMode="auto">
          <a:xfrm>
            <a:off x="1544638" y="3249613"/>
            <a:ext cx="417512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979433" name="AutoShape 41"/>
          <p:cNvCxnSpPr>
            <a:cxnSpLocks noChangeShapeType="1"/>
            <a:stCxn id="1979424" idx="3"/>
            <a:endCxn id="1979417" idx="2"/>
          </p:cNvCxnSpPr>
          <p:nvPr/>
        </p:nvCxnSpPr>
        <p:spPr bwMode="auto">
          <a:xfrm>
            <a:off x="2144713" y="3249613"/>
            <a:ext cx="427037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979434" name="AutoShape 42"/>
          <p:cNvCxnSpPr>
            <a:cxnSpLocks noChangeShapeType="1"/>
            <a:stCxn id="1979417" idx="6"/>
            <a:endCxn id="1979425" idx="1"/>
          </p:cNvCxnSpPr>
          <p:nvPr/>
        </p:nvCxnSpPr>
        <p:spPr bwMode="auto">
          <a:xfrm>
            <a:off x="2916238" y="3249613"/>
            <a:ext cx="417512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979435" name="AutoShape 43"/>
          <p:cNvCxnSpPr>
            <a:cxnSpLocks noChangeShapeType="1"/>
            <a:stCxn id="1979425" idx="3"/>
            <a:endCxn id="1979412" idx="2"/>
          </p:cNvCxnSpPr>
          <p:nvPr/>
        </p:nvCxnSpPr>
        <p:spPr bwMode="auto">
          <a:xfrm>
            <a:off x="3517900" y="3249613"/>
            <a:ext cx="42545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979436" name="AutoShape 44"/>
          <p:cNvCxnSpPr>
            <a:cxnSpLocks noChangeShapeType="1"/>
            <a:stCxn id="1979412" idx="6"/>
            <a:endCxn id="1979429" idx="1"/>
          </p:cNvCxnSpPr>
          <p:nvPr/>
        </p:nvCxnSpPr>
        <p:spPr bwMode="auto">
          <a:xfrm>
            <a:off x="4287838" y="3249613"/>
            <a:ext cx="417512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979437" name="AutoShape 45"/>
          <p:cNvCxnSpPr>
            <a:cxnSpLocks noChangeShapeType="1"/>
            <a:stCxn id="1979429" idx="3"/>
            <a:endCxn id="1979427" idx="2"/>
          </p:cNvCxnSpPr>
          <p:nvPr/>
        </p:nvCxnSpPr>
        <p:spPr bwMode="auto">
          <a:xfrm>
            <a:off x="4887913" y="3249613"/>
            <a:ext cx="427037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979438" name="AutoShape 46"/>
          <p:cNvCxnSpPr>
            <a:cxnSpLocks noChangeShapeType="1"/>
            <a:stCxn id="1979427" idx="6"/>
            <a:endCxn id="1979430" idx="1"/>
          </p:cNvCxnSpPr>
          <p:nvPr/>
        </p:nvCxnSpPr>
        <p:spPr bwMode="auto">
          <a:xfrm>
            <a:off x="5659438" y="3249613"/>
            <a:ext cx="46355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979439" name="AutoShape 47"/>
          <p:cNvCxnSpPr>
            <a:cxnSpLocks noChangeShapeType="1"/>
            <a:stCxn id="1979430" idx="3"/>
            <a:endCxn id="1979405" idx="2"/>
          </p:cNvCxnSpPr>
          <p:nvPr/>
        </p:nvCxnSpPr>
        <p:spPr bwMode="auto">
          <a:xfrm>
            <a:off x="6305550" y="3249613"/>
            <a:ext cx="417513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979440" name="AutoShape 48"/>
          <p:cNvCxnSpPr>
            <a:cxnSpLocks noChangeShapeType="1"/>
            <a:stCxn id="1979405" idx="6"/>
            <a:endCxn id="1979431" idx="1"/>
          </p:cNvCxnSpPr>
          <p:nvPr/>
        </p:nvCxnSpPr>
        <p:spPr bwMode="auto">
          <a:xfrm>
            <a:off x="7067550" y="3249613"/>
            <a:ext cx="427038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979441" name="AutoShape 49"/>
          <p:cNvCxnSpPr>
            <a:cxnSpLocks noChangeShapeType="1"/>
            <a:stCxn id="1979431" idx="3"/>
            <a:endCxn id="1979416" idx="2"/>
          </p:cNvCxnSpPr>
          <p:nvPr/>
        </p:nvCxnSpPr>
        <p:spPr bwMode="auto">
          <a:xfrm>
            <a:off x="7677150" y="3249613"/>
            <a:ext cx="417513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979442" name="Text Box 50"/>
          <p:cNvSpPr txBox="1">
            <a:spLocks noChangeArrowheads="1"/>
          </p:cNvSpPr>
          <p:nvPr/>
        </p:nvSpPr>
        <p:spPr bwMode="auto">
          <a:xfrm>
            <a:off x="895350" y="3344863"/>
            <a:ext cx="944563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2574" tIns="51288" rIns="102574" bIns="51288">
            <a:spAutoFit/>
          </a:bodyPr>
          <a:lstStyle>
            <a:lvl1pPr marL="288925" indent="-288925"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>
                <a:solidFill>
                  <a:schemeClr val="accent1"/>
                </a:solidFill>
              </a:rPr>
              <a:t>event</a:t>
            </a:r>
            <a:r>
              <a:rPr lang="en-US" i="1" baseline="-25000">
                <a:solidFill>
                  <a:schemeClr val="accent1"/>
                </a:solidFill>
              </a:rPr>
              <a:t>s</a:t>
            </a:r>
          </a:p>
        </p:txBody>
      </p:sp>
      <p:sp>
        <p:nvSpPr>
          <p:cNvPr id="1979443" name="Text Box 51"/>
          <p:cNvSpPr txBox="1">
            <a:spLocks noChangeArrowheads="1"/>
          </p:cNvSpPr>
          <p:nvPr/>
        </p:nvSpPr>
        <p:spPr bwMode="auto">
          <a:xfrm>
            <a:off x="2233613" y="3344863"/>
            <a:ext cx="1016000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2574" tIns="51288" rIns="102574" bIns="51288">
            <a:spAutoFit/>
          </a:bodyPr>
          <a:lstStyle>
            <a:lvl1pPr marL="288925" indent="-288925"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>
                <a:solidFill>
                  <a:srgbClr val="FF6582"/>
                </a:solidFill>
              </a:rPr>
              <a:t>started</a:t>
            </a:r>
            <a:endParaRPr lang="en-US" i="1" baseline="-25000">
              <a:solidFill>
                <a:srgbClr val="FF6582"/>
              </a:solidFill>
            </a:endParaRPr>
          </a:p>
        </p:txBody>
      </p:sp>
      <p:sp>
        <p:nvSpPr>
          <p:cNvPr id="1979444" name="Text Box 52"/>
          <p:cNvSpPr txBox="1">
            <a:spLocks noChangeArrowheads="1"/>
          </p:cNvSpPr>
          <p:nvPr/>
        </p:nvSpPr>
        <p:spPr bwMode="auto">
          <a:xfrm>
            <a:off x="3670300" y="3344863"/>
            <a:ext cx="882650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2574" tIns="51288" rIns="102574" bIns="51288">
            <a:spAutoFit/>
          </a:bodyPr>
          <a:lstStyle>
            <a:lvl1pPr marL="288925" indent="-288925"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>
                <a:solidFill>
                  <a:srgbClr val="9900CC"/>
                </a:solidFill>
              </a:rPr>
              <a:t>ready</a:t>
            </a:r>
            <a:endParaRPr lang="en-US" i="1" baseline="-25000">
              <a:solidFill>
                <a:srgbClr val="9900CC"/>
              </a:solidFill>
            </a:endParaRPr>
          </a:p>
        </p:txBody>
      </p:sp>
      <p:sp>
        <p:nvSpPr>
          <p:cNvPr id="1979445" name="Text Box 53"/>
          <p:cNvSpPr txBox="1">
            <a:spLocks noChangeArrowheads="1"/>
          </p:cNvSpPr>
          <p:nvPr/>
        </p:nvSpPr>
        <p:spPr bwMode="auto">
          <a:xfrm>
            <a:off x="5053013" y="3344863"/>
            <a:ext cx="796925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2574" tIns="51288" rIns="102574" bIns="51288">
            <a:spAutoFit/>
          </a:bodyPr>
          <a:lstStyle>
            <a:lvl1pPr marL="288925" indent="-288925"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>
                <a:solidFill>
                  <a:srgbClr val="9900CC"/>
                </a:solidFill>
              </a:rPr>
              <a:t>done</a:t>
            </a:r>
            <a:endParaRPr lang="en-US" i="1" baseline="-25000">
              <a:solidFill>
                <a:srgbClr val="9900CC"/>
              </a:solidFill>
            </a:endParaRPr>
          </a:p>
        </p:txBody>
      </p:sp>
      <p:sp>
        <p:nvSpPr>
          <p:cNvPr id="1979446" name="Text Box 54"/>
          <p:cNvSpPr txBox="1">
            <a:spLocks noChangeArrowheads="1"/>
          </p:cNvSpPr>
          <p:nvPr/>
        </p:nvSpPr>
        <p:spPr bwMode="auto">
          <a:xfrm>
            <a:off x="6459538" y="3344863"/>
            <a:ext cx="950912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2574" tIns="51288" rIns="102574" bIns="51288">
            <a:spAutoFit/>
          </a:bodyPr>
          <a:lstStyle>
            <a:lvl1pPr marL="288925" indent="-288925"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>
                <a:solidFill>
                  <a:srgbClr val="FF6582"/>
                </a:solidFill>
              </a:rPr>
              <a:t>stored</a:t>
            </a:r>
            <a:endParaRPr lang="en-US" i="1" baseline="-25000">
              <a:solidFill>
                <a:srgbClr val="FF6582"/>
              </a:solidFill>
            </a:endParaRPr>
          </a:p>
        </p:txBody>
      </p:sp>
      <p:sp>
        <p:nvSpPr>
          <p:cNvPr id="1979447" name="Text Box 55"/>
          <p:cNvSpPr txBox="1">
            <a:spLocks noChangeArrowheads="1"/>
          </p:cNvSpPr>
          <p:nvPr/>
        </p:nvSpPr>
        <p:spPr bwMode="auto">
          <a:xfrm>
            <a:off x="7824788" y="3344863"/>
            <a:ext cx="955675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2574" tIns="51288" rIns="102574" bIns="51288">
            <a:spAutoFit/>
          </a:bodyPr>
          <a:lstStyle>
            <a:lvl1pPr marL="288925" indent="-288925"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>
                <a:solidFill>
                  <a:schemeClr val="accent1"/>
                </a:solidFill>
              </a:rPr>
              <a:t>event</a:t>
            </a:r>
            <a:r>
              <a:rPr lang="en-US" i="1" baseline="-25000">
                <a:solidFill>
                  <a:schemeClr val="accent1"/>
                </a:solidFill>
              </a:rPr>
              <a:t>e</a:t>
            </a:r>
          </a:p>
        </p:txBody>
      </p:sp>
      <p:sp>
        <p:nvSpPr>
          <p:cNvPr id="1979448" name="Text Box 56"/>
          <p:cNvSpPr txBox="1">
            <a:spLocks noChangeArrowheads="1"/>
          </p:cNvSpPr>
          <p:nvPr/>
        </p:nvSpPr>
        <p:spPr bwMode="auto">
          <a:xfrm>
            <a:off x="1751013" y="2635250"/>
            <a:ext cx="576262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288925" indent="-288925"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i="1">
                <a:latin typeface="Book Antiqua" pitchFamily="18" charset="0"/>
              </a:rPr>
              <a:t>start</a:t>
            </a:r>
          </a:p>
        </p:txBody>
      </p:sp>
      <p:sp>
        <p:nvSpPr>
          <p:cNvPr id="1979449" name="Text Box 57"/>
          <p:cNvSpPr txBox="1">
            <a:spLocks noChangeArrowheads="1"/>
          </p:cNvSpPr>
          <p:nvPr/>
        </p:nvSpPr>
        <p:spPr bwMode="auto">
          <a:xfrm>
            <a:off x="3103563" y="2635250"/>
            <a:ext cx="581025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288925" indent="-288925"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i="1">
                <a:latin typeface="Book Antiqua" pitchFamily="18" charset="0"/>
              </a:rPr>
              <a:t>fetch</a:t>
            </a:r>
          </a:p>
        </p:txBody>
      </p:sp>
      <p:sp>
        <p:nvSpPr>
          <p:cNvPr id="1979450" name="Text Box 58"/>
          <p:cNvSpPr txBox="1">
            <a:spLocks noChangeArrowheads="1"/>
          </p:cNvSpPr>
          <p:nvPr/>
        </p:nvSpPr>
        <p:spPr bwMode="auto">
          <a:xfrm>
            <a:off x="4370388" y="2635250"/>
            <a:ext cx="795337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288925" indent="-288925"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i="1">
                <a:latin typeface="Book Antiqua" pitchFamily="18" charset="0"/>
              </a:rPr>
              <a:t>invoke</a:t>
            </a:r>
          </a:p>
        </p:txBody>
      </p:sp>
      <p:sp>
        <p:nvSpPr>
          <p:cNvPr id="1979451" name="Text Box 59"/>
          <p:cNvSpPr txBox="1">
            <a:spLocks noChangeArrowheads="1"/>
          </p:cNvSpPr>
          <p:nvPr/>
        </p:nvSpPr>
        <p:spPr bwMode="auto">
          <a:xfrm>
            <a:off x="5916613" y="2635250"/>
            <a:ext cx="595312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288925" indent="-288925"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i="1">
                <a:latin typeface="Book Antiqua" pitchFamily="18" charset="0"/>
              </a:rPr>
              <a:t>store</a:t>
            </a:r>
          </a:p>
        </p:txBody>
      </p:sp>
      <p:sp>
        <p:nvSpPr>
          <p:cNvPr id="1979452" name="Text Box 60"/>
          <p:cNvSpPr txBox="1">
            <a:spLocks noChangeArrowheads="1"/>
          </p:cNvSpPr>
          <p:nvPr/>
        </p:nvSpPr>
        <p:spPr bwMode="auto">
          <a:xfrm>
            <a:off x="7364413" y="2635250"/>
            <a:ext cx="441325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288925" indent="-288925"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i="1">
                <a:latin typeface="Book Antiqua" pitchFamily="18" charset="0"/>
              </a:rPr>
              <a:t>end</a:t>
            </a:r>
          </a:p>
        </p:txBody>
      </p:sp>
      <p:sp>
        <p:nvSpPr>
          <p:cNvPr id="1979462" name="Text Box 70"/>
          <p:cNvSpPr txBox="1">
            <a:spLocks noChangeArrowheads="1"/>
          </p:cNvSpPr>
          <p:nvPr/>
        </p:nvSpPr>
        <p:spPr bwMode="auto">
          <a:xfrm>
            <a:off x="1123950" y="4106863"/>
            <a:ext cx="2620963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288925" indent="-288925"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>
                <a:solidFill>
                  <a:srgbClr val="0000CC"/>
                </a:solidFill>
              </a:rPr>
              <a:t>Event (with contents)</a:t>
            </a:r>
            <a:endParaRPr lang="en-US" i="1" baseline="-25000">
              <a:solidFill>
                <a:srgbClr val="0000CC"/>
              </a:solidFill>
            </a:endParaRPr>
          </a:p>
        </p:txBody>
      </p:sp>
      <p:cxnSp>
        <p:nvCxnSpPr>
          <p:cNvPr id="1979464" name="AutoShape 72"/>
          <p:cNvCxnSpPr>
            <a:cxnSpLocks noChangeShapeType="1"/>
            <a:stCxn id="1979401" idx="4"/>
            <a:endCxn id="1979462" idx="0"/>
          </p:cNvCxnSpPr>
          <p:nvPr/>
        </p:nvCxnSpPr>
        <p:spPr bwMode="auto">
          <a:xfrm>
            <a:off x="1482725" y="3328988"/>
            <a:ext cx="952500" cy="777875"/>
          </a:xfrm>
          <a:prstGeom prst="straightConnector1">
            <a:avLst/>
          </a:prstGeom>
          <a:noFill/>
          <a:ln w="12700">
            <a:solidFill>
              <a:srgbClr val="0000CC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979465" name="Text Box 73"/>
          <p:cNvSpPr txBox="1">
            <a:spLocks noChangeArrowheads="1"/>
          </p:cNvSpPr>
          <p:nvPr/>
        </p:nvSpPr>
        <p:spPr bwMode="auto">
          <a:xfrm>
            <a:off x="3105150" y="1973263"/>
            <a:ext cx="3084513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288925" indent="-288925"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>
                <a:solidFill>
                  <a:srgbClr val="FF0000"/>
                </a:solidFill>
              </a:rPr>
              <a:t>Enactment + core artifact</a:t>
            </a:r>
          </a:p>
        </p:txBody>
      </p:sp>
      <p:cxnSp>
        <p:nvCxnSpPr>
          <p:cNvPr id="1979466" name="AutoShape 74"/>
          <p:cNvCxnSpPr>
            <a:cxnSpLocks noChangeShapeType="1"/>
            <a:stCxn id="1979414" idx="0"/>
            <a:endCxn id="1979465" idx="1"/>
          </p:cNvCxnSpPr>
          <p:nvPr/>
        </p:nvCxnSpPr>
        <p:spPr bwMode="auto">
          <a:xfrm flipV="1">
            <a:off x="2743200" y="2138363"/>
            <a:ext cx="361950" cy="1030287"/>
          </a:xfrm>
          <a:prstGeom prst="straightConnector1">
            <a:avLst/>
          </a:prstGeom>
          <a:noFill/>
          <a:ln w="12700">
            <a:solidFill>
              <a:srgbClr val="FF0000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979467" name="Text Box 75"/>
          <p:cNvSpPr txBox="1">
            <a:spLocks noChangeArrowheads="1"/>
          </p:cNvSpPr>
          <p:nvPr/>
        </p:nvSpPr>
        <p:spPr bwMode="auto">
          <a:xfrm>
            <a:off x="4424482" y="4106863"/>
            <a:ext cx="1288814" cy="332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288925" indent="-288925"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dirty="0" smtClean="0">
                <a:solidFill>
                  <a:srgbClr val="660066"/>
                </a:solidFill>
              </a:rPr>
              <a:t>Other data</a:t>
            </a:r>
            <a:endParaRPr lang="en-US" dirty="0">
              <a:solidFill>
                <a:srgbClr val="660066"/>
              </a:solidFill>
            </a:endParaRPr>
          </a:p>
        </p:txBody>
      </p:sp>
      <p:cxnSp>
        <p:nvCxnSpPr>
          <p:cNvPr id="1979468" name="AutoShape 76"/>
          <p:cNvCxnSpPr>
            <a:cxnSpLocks noChangeShapeType="1"/>
            <a:stCxn id="1979467" idx="0"/>
            <a:endCxn id="1979415" idx="5"/>
          </p:cNvCxnSpPr>
          <p:nvPr/>
        </p:nvCxnSpPr>
        <p:spPr bwMode="auto">
          <a:xfrm flipH="1" flipV="1">
            <a:off x="4184862" y="3318087"/>
            <a:ext cx="884027" cy="788776"/>
          </a:xfrm>
          <a:prstGeom prst="straightConnector1">
            <a:avLst/>
          </a:prstGeom>
          <a:noFill/>
          <a:ln w="12700">
            <a:solidFill>
              <a:srgbClr val="660066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979414" name="Rectangle 22"/>
          <p:cNvSpPr>
            <a:spLocks noChangeArrowheads="1"/>
          </p:cNvSpPr>
          <p:nvPr/>
        </p:nvSpPr>
        <p:spPr bwMode="auto">
          <a:xfrm>
            <a:off x="2662238" y="3168650"/>
            <a:ext cx="161925" cy="161925"/>
          </a:xfrm>
          <a:prstGeom prst="rect">
            <a:avLst/>
          </a:prstGeom>
          <a:solidFill>
            <a:srgbClr val="FF658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rgbClr val="CC0000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749" tIns="43375" rIns="86749" bIns="43375" anchor="ctr"/>
          <a:lstStyle/>
          <a:p>
            <a:endParaRPr lang="en-US"/>
          </a:p>
        </p:txBody>
      </p:sp>
      <p:sp>
        <p:nvSpPr>
          <p:cNvPr id="1979401" name="AutoShape 9"/>
          <p:cNvSpPr>
            <a:spLocks noChangeArrowheads="1"/>
          </p:cNvSpPr>
          <p:nvPr/>
        </p:nvSpPr>
        <p:spPr bwMode="auto">
          <a:xfrm>
            <a:off x="1260475" y="3135313"/>
            <a:ext cx="222250" cy="19367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rgbClr val="CC0000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749" tIns="43375" rIns="86749" bIns="43375" anchor="ctr"/>
          <a:lstStyle/>
          <a:p>
            <a:endParaRPr lang="en-US"/>
          </a:p>
        </p:txBody>
      </p:sp>
      <p:sp>
        <p:nvSpPr>
          <p:cNvPr id="1979415" name="Oval 23"/>
          <p:cNvSpPr>
            <a:spLocks noChangeArrowheads="1"/>
          </p:cNvSpPr>
          <p:nvPr/>
        </p:nvSpPr>
        <p:spPr bwMode="auto">
          <a:xfrm>
            <a:off x="4019550" y="3152775"/>
            <a:ext cx="193675" cy="193675"/>
          </a:xfrm>
          <a:prstGeom prst="ellipse">
            <a:avLst/>
          </a:prstGeom>
          <a:solidFill>
            <a:srgbClr val="99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rgbClr val="CC0000"/>
                </a:solidFill>
                <a:round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749" tIns="43375" rIns="86749" bIns="43375" anchor="ctr"/>
          <a:lstStyle/>
          <a:p>
            <a:endParaRPr lang="en-US"/>
          </a:p>
        </p:txBody>
      </p:sp>
      <p:sp>
        <p:nvSpPr>
          <p:cNvPr id="1979413" name="AutoShape 21"/>
          <p:cNvSpPr>
            <a:spLocks noChangeArrowheads="1"/>
          </p:cNvSpPr>
          <p:nvPr/>
        </p:nvSpPr>
        <p:spPr bwMode="auto">
          <a:xfrm>
            <a:off x="8154988" y="3130550"/>
            <a:ext cx="223837" cy="19367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rgbClr val="CC0000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749" tIns="43375" rIns="86749" bIns="43375" anchor="ctr"/>
          <a:lstStyle/>
          <a:p>
            <a:endParaRPr lang="en-US"/>
          </a:p>
        </p:txBody>
      </p:sp>
      <p:sp>
        <p:nvSpPr>
          <p:cNvPr id="5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7072313"/>
            <a:ext cx="3041650" cy="242887"/>
          </a:xfrm>
        </p:spPr>
        <p:txBody>
          <a:bodyPr/>
          <a:lstStyle/>
          <a:p>
            <a:r>
              <a:rPr lang="en-US" altLang="zh-CN" dirty="0" smtClean="0"/>
              <a:t>ICSOC 2012</a:t>
            </a:r>
            <a:endParaRPr lang="en-US" altLang="zh-CN" dirty="0"/>
          </a:p>
        </p:txBody>
      </p:sp>
      <p:sp>
        <p:nvSpPr>
          <p:cNvPr id="53" name="Date Placeholder 1"/>
          <p:cNvSpPr>
            <a:spLocks noGrp="1"/>
          </p:cNvSpPr>
          <p:nvPr>
            <p:ph type="dt" sz="half" idx="10"/>
          </p:nvPr>
        </p:nvSpPr>
        <p:spPr>
          <a:xfrm>
            <a:off x="4038600" y="7072313"/>
            <a:ext cx="2000250" cy="242887"/>
          </a:xfrm>
        </p:spPr>
        <p:txBody>
          <a:bodyPr/>
          <a:lstStyle/>
          <a:p>
            <a:r>
              <a:rPr lang="en-US" dirty="0" smtClean="0"/>
              <a:t>2012/11/15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41439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7072313"/>
            <a:ext cx="3041650" cy="242887"/>
          </a:xfrm>
        </p:spPr>
        <p:txBody>
          <a:bodyPr/>
          <a:lstStyle/>
          <a:p>
            <a:r>
              <a:rPr lang="en-US" altLang="zh-CN" dirty="0" smtClean="0"/>
              <a:t>ICSOC 2012</a:t>
            </a: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00950" y="7072313"/>
            <a:ext cx="2000250" cy="242887"/>
          </a:xfrm>
        </p:spPr>
        <p:txBody>
          <a:bodyPr/>
          <a:lstStyle/>
          <a:p>
            <a:fld id="{E83DF0A1-D7B2-4B08-96EC-AD04BF0ED099}" type="slidenum">
              <a:rPr lang="en-US"/>
              <a:pPr/>
              <a:t>52</a:t>
            </a:fld>
            <a:endParaRPr lang="en-US" dirty="0"/>
          </a:p>
        </p:txBody>
      </p:sp>
      <p:sp>
        <p:nvSpPr>
          <p:cNvPr id="199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60338" y="0"/>
            <a:ext cx="9280525" cy="762000"/>
          </a:xfrm>
        </p:spPr>
        <p:txBody>
          <a:bodyPr/>
          <a:lstStyle/>
          <a:p>
            <a:r>
              <a:rPr lang="en-US" dirty="0" smtClean="0"/>
              <a:t>Artifact-Centric BPs are Easier to Change</a:t>
            </a:r>
            <a:endParaRPr lang="en-US" dirty="0"/>
          </a:p>
        </p:txBody>
      </p:sp>
      <p:sp>
        <p:nvSpPr>
          <p:cNvPr id="199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Biz process = </a:t>
            </a:r>
            <a:r>
              <a:rPr lang="en-US" dirty="0" smtClean="0"/>
              <a:t>biz artifacts =</a:t>
            </a:r>
            <a:br>
              <a:rPr lang="en-US" dirty="0" smtClean="0"/>
            </a:br>
            <a:r>
              <a:rPr lang="en-US" dirty="0" smtClean="0"/>
              <a:t>state </a:t>
            </a:r>
            <a:r>
              <a:rPr lang="en-US" dirty="0"/>
              <a:t>machine lifecycle + </a:t>
            </a:r>
            <a:r>
              <a:rPr lang="en-US" dirty="0">
                <a:solidFill>
                  <a:srgbClr val="C00000"/>
                </a:solidFill>
              </a:rPr>
              <a:t>BP change rules </a:t>
            </a:r>
          </a:p>
          <a:p>
            <a:r>
              <a:rPr lang="en-US" dirty="0">
                <a:solidFill>
                  <a:srgbClr val="C00000"/>
                </a:solidFill>
              </a:rPr>
              <a:t>BP change rules </a:t>
            </a:r>
            <a:r>
              <a:rPr lang="en-US" dirty="0"/>
              <a:t>conservatively extend workflow</a:t>
            </a:r>
          </a:p>
          <a:p>
            <a:pPr lvl="1"/>
            <a:r>
              <a:rPr lang="en-US" dirty="0"/>
              <a:t>Could be temporary, non-schematic</a:t>
            </a:r>
          </a:p>
          <a:p>
            <a:r>
              <a:rPr lang="en-US" dirty="0" smtClean="0"/>
              <a:t>Rules allow </a:t>
            </a:r>
            <a:r>
              <a:rPr lang="en-US" dirty="0"/>
              <a:t>biz </a:t>
            </a:r>
            <a:r>
              <a:rPr lang="en-US" dirty="0" smtClean="0"/>
              <a:t>processes </a:t>
            </a:r>
            <a:r>
              <a:rPr lang="en-US" dirty="0"/>
              <a:t>to respond to situations with many more </a:t>
            </a:r>
            <a:r>
              <a:rPr lang="en-US" dirty="0" smtClean="0"/>
              <a:t>options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Estimated labor savings:</a:t>
            </a:r>
            <a:endParaRPr lang="en-US" dirty="0">
              <a:solidFill>
                <a:srgbClr val="008000"/>
              </a:solidFill>
            </a:endParaRPr>
          </a:p>
          <a:p>
            <a:pPr lvl="1"/>
            <a:r>
              <a:rPr lang="en-US" dirty="0"/>
              <a:t>9% </a:t>
            </a:r>
            <a:r>
              <a:rPr lang="en-US" dirty="0" smtClean="0"/>
              <a:t>for </a:t>
            </a:r>
            <a:r>
              <a:rPr lang="en-US" altLang="zh-CN" dirty="0" smtClean="0">
                <a:ea typeface="SimSun" pitchFamily="2" charset="-122"/>
              </a:rPr>
              <a:t>Hangzhou HMB (preliminary </a:t>
            </a:r>
            <a:r>
              <a:rPr lang="en-US" altLang="zh-CN" dirty="0">
                <a:ea typeface="SimSun" pitchFamily="2" charset="-122"/>
              </a:rPr>
              <a:t>study</a:t>
            </a:r>
            <a:r>
              <a:rPr lang="en-US" altLang="zh-CN" dirty="0" smtClean="0">
                <a:ea typeface="SimSun" pitchFamily="2" charset="-122"/>
              </a:rPr>
              <a:t>) or</a:t>
            </a:r>
            <a:br>
              <a:rPr lang="en-US" altLang="zh-CN" dirty="0" smtClean="0">
                <a:ea typeface="SimSun" pitchFamily="2" charset="-122"/>
              </a:rPr>
            </a:br>
            <a:r>
              <a:rPr lang="en-US" altLang="zh-CN" dirty="0" smtClean="0">
                <a:ea typeface="SimSun" pitchFamily="2" charset="-122"/>
              </a:rPr>
              <a:t>38 out of 400 FTEs</a:t>
            </a:r>
            <a:endParaRPr lang="en-US" altLang="zh-CN" dirty="0">
              <a:ea typeface="SimSun" pitchFamily="2" charset="-122"/>
            </a:endParaRPr>
          </a:p>
          <a:p>
            <a:endParaRPr lang="en-US" altLang="zh-CN" dirty="0">
              <a:ea typeface="SimSun" pitchFamily="2" charset="-122"/>
            </a:endParaRPr>
          </a:p>
          <a:p>
            <a:pPr algn="r">
              <a:buFont typeface="Wingdings" pitchFamily="2" charset="2"/>
              <a:buNone/>
            </a:pPr>
            <a:r>
              <a:rPr lang="en-US" altLang="zh-CN" sz="2000" dirty="0">
                <a:solidFill>
                  <a:schemeClr val="bg2"/>
                </a:solidFill>
                <a:ea typeface="SimSun" pitchFamily="2" charset="-122"/>
              </a:rPr>
              <a:t>				[Xu-S.-</a:t>
            </a:r>
            <a:r>
              <a:rPr lang="en-US" altLang="zh-CN" sz="2000" dirty="0" smtClean="0">
                <a:solidFill>
                  <a:schemeClr val="bg2"/>
                </a:solidFill>
                <a:ea typeface="SimSun" pitchFamily="2" charset="-122"/>
              </a:rPr>
              <a:t>Yan-Yang-Zhang  </a:t>
            </a:r>
            <a:r>
              <a:rPr lang="en-US" altLang="zh-CN" sz="2000" dirty="0">
                <a:solidFill>
                  <a:schemeClr val="bg2"/>
                </a:solidFill>
                <a:ea typeface="SimSun" pitchFamily="2" charset="-122"/>
              </a:rPr>
              <a:t>CoopIS </a:t>
            </a:r>
            <a:r>
              <a:rPr lang="en-US" altLang="zh-CN" sz="2000" dirty="0" smtClean="0">
                <a:solidFill>
                  <a:schemeClr val="bg2"/>
                </a:solidFill>
                <a:ea typeface="SimSun" pitchFamily="2" charset="-122"/>
              </a:rPr>
              <a:t>2011</a:t>
            </a:r>
            <a:r>
              <a:rPr lang="en-US" altLang="zh-CN" sz="2000" dirty="0">
                <a:solidFill>
                  <a:schemeClr val="bg2"/>
                </a:solidFill>
                <a:ea typeface="SimSun" pitchFamily="2" charset="-122"/>
              </a:rPr>
              <a:t>]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038600" y="7072313"/>
            <a:ext cx="2000250" cy="242887"/>
          </a:xfrm>
        </p:spPr>
        <p:txBody>
          <a:bodyPr/>
          <a:lstStyle/>
          <a:p>
            <a:r>
              <a:rPr lang="en-US" dirty="0" smtClean="0"/>
              <a:t>2012/11/15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50232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2A9F8-72B8-4516-8397-C36415A1E26A}" type="slidenum">
              <a:rPr lang="en-US"/>
              <a:pPr/>
              <a:t>53</a:t>
            </a:fld>
            <a:endParaRPr lang="en-US"/>
          </a:p>
        </p:txBody>
      </p:sp>
      <p:sp>
        <p:nvSpPr>
          <p:cNvPr id="92" name="内容占位符 91"/>
          <p:cNvSpPr>
            <a:spLocks noGrp="1"/>
          </p:cNvSpPr>
          <p:nvPr>
            <p:ph idx="4294967295"/>
          </p:nvPr>
        </p:nvSpPr>
        <p:spPr/>
        <p:txBody>
          <a:bodyPr lIns="97293" tIns="48649" rIns="97293" bIns="48649"/>
          <a:lstStyle/>
          <a:p>
            <a:pPr eaLnBrk="1" hangingPunct="1"/>
            <a:r>
              <a:rPr lang="en-US" dirty="0"/>
              <a:t>Integrity constraints (ICs): key in data management</a:t>
            </a:r>
          </a:p>
          <a:p>
            <a:pPr marL="0" indent="0" eaLnBrk="1" hangingPunct="1">
              <a:buNone/>
            </a:pPr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sz="1600" dirty="0"/>
          </a:p>
          <a:p>
            <a:pPr eaLnBrk="1" hangingPunct="1"/>
            <a:endParaRPr lang="en-US" dirty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/>
              <a:t>Many possible ways, our approach: </a:t>
            </a:r>
            <a:r>
              <a:rPr lang="en-US" dirty="0">
                <a:solidFill>
                  <a:srgbClr val="9900CC"/>
                </a:solidFill>
              </a:rPr>
              <a:t>Guard injection</a:t>
            </a:r>
          </a:p>
          <a:p>
            <a:pPr eaLnBrk="1" hangingPunct="1"/>
            <a:endParaRPr lang="en-US" dirty="0"/>
          </a:p>
        </p:txBody>
      </p:sp>
      <p:sp>
        <p:nvSpPr>
          <p:cNvPr id="1921030" name="标题 1"/>
          <p:cNvSpPr>
            <a:spLocks noGrp="1"/>
          </p:cNvSpPr>
          <p:nvPr>
            <p:ph type="title" idx="4294967295"/>
          </p:nvPr>
        </p:nvSpPr>
        <p:spPr/>
        <p:txBody>
          <a:bodyPr lIns="97293" tIns="48649" rIns="97293" bIns="48649"/>
          <a:lstStyle/>
          <a:p>
            <a:pPr eaLnBrk="1" hangingPunct="1"/>
            <a:r>
              <a:rPr lang="en-US" dirty="0"/>
              <a:t>Workflow and Data Management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1920875" y="2830513"/>
            <a:ext cx="573088" cy="371475"/>
          </a:xfrm>
          <a:prstGeom prst="roundRect">
            <a:avLst>
              <a:gd name="adj" fmla="val 16667"/>
            </a:avLst>
          </a:prstGeom>
          <a:solidFill>
            <a:srgbClr val="ADC2FF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defTabSz="1076325">
              <a:lnSpc>
                <a:spcPct val="80000"/>
              </a:lnSpc>
              <a:spcBef>
                <a:spcPct val="0"/>
              </a:spcBef>
            </a:pPr>
            <a:r>
              <a:rPr lang="en-US" altLang="zh-CN" sz="1000">
                <a:latin typeface="Times New Roman" pitchFamily="18" charset="0"/>
                <a:ea typeface="宋体" pitchFamily="2" charset="-122"/>
              </a:rPr>
              <a:t>Customer</a:t>
            </a:r>
          </a:p>
          <a:p>
            <a:pPr algn="ctr" defTabSz="1076325">
              <a:lnSpc>
                <a:spcPct val="80000"/>
              </a:lnSpc>
              <a:spcBef>
                <a:spcPct val="0"/>
              </a:spcBef>
            </a:pPr>
            <a:r>
              <a:rPr lang="en-US" altLang="zh-CN" sz="1000">
                <a:latin typeface="Times New Roman" pitchFamily="18" charset="0"/>
                <a:ea typeface="宋体" pitchFamily="2" charset="-122"/>
              </a:rPr>
              <a:t>register</a:t>
            </a: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2771775" y="2830513"/>
            <a:ext cx="573088" cy="371475"/>
          </a:xfrm>
          <a:prstGeom prst="roundRect">
            <a:avLst>
              <a:gd name="adj" fmla="val 16667"/>
            </a:avLst>
          </a:prstGeom>
          <a:solidFill>
            <a:srgbClr val="B5FFB5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defTabSz="1076325">
              <a:lnSpc>
                <a:spcPct val="80000"/>
              </a:lnSpc>
              <a:spcBef>
                <a:spcPct val="0"/>
              </a:spcBef>
            </a:pPr>
            <a:r>
              <a:rPr lang="en-US" altLang="zh-CN" sz="1000">
                <a:latin typeface="Times New Roman" pitchFamily="18" charset="0"/>
                <a:ea typeface="宋体" pitchFamily="2" charset="-122"/>
              </a:rPr>
              <a:t>Order</a:t>
            </a:r>
          </a:p>
          <a:p>
            <a:pPr algn="ctr" defTabSz="1076325">
              <a:lnSpc>
                <a:spcPct val="80000"/>
              </a:lnSpc>
              <a:spcBef>
                <a:spcPct val="0"/>
              </a:spcBef>
            </a:pPr>
            <a:r>
              <a:rPr lang="en-US" altLang="zh-CN" sz="1000">
                <a:latin typeface="Times New Roman" pitchFamily="18" charset="0"/>
                <a:ea typeface="宋体" pitchFamily="2" charset="-122"/>
              </a:rPr>
              <a:t>create</a:t>
            </a: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4137025" y="2336800"/>
            <a:ext cx="501650" cy="369888"/>
          </a:xfrm>
          <a:prstGeom prst="roundRect">
            <a:avLst>
              <a:gd name="adj" fmla="val 16667"/>
            </a:avLst>
          </a:prstGeom>
          <a:solidFill>
            <a:srgbClr val="B5FFB5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defTabSz="1076325">
              <a:lnSpc>
                <a:spcPct val="80000"/>
              </a:lnSpc>
              <a:spcBef>
                <a:spcPct val="0"/>
              </a:spcBef>
            </a:pPr>
            <a:r>
              <a:rPr lang="en-US" altLang="zh-CN" sz="1000">
                <a:latin typeface="Times New Roman" pitchFamily="18" charset="0"/>
                <a:ea typeface="宋体" pitchFamily="2" charset="-122"/>
              </a:rPr>
              <a:t>Order</a:t>
            </a:r>
          </a:p>
          <a:p>
            <a:pPr algn="ctr" defTabSz="1076325">
              <a:lnSpc>
                <a:spcPct val="80000"/>
              </a:lnSpc>
              <a:spcBef>
                <a:spcPct val="0"/>
              </a:spcBef>
            </a:pPr>
            <a:r>
              <a:rPr lang="en-US" altLang="zh-CN" sz="1000">
                <a:latin typeface="Times New Roman" pitchFamily="18" charset="0"/>
                <a:ea typeface="宋体" pitchFamily="2" charset="-122"/>
              </a:rPr>
              <a:t>pay</a:t>
            </a: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>
            <a:off x="5046663" y="2336800"/>
            <a:ext cx="530225" cy="369888"/>
          </a:xfrm>
          <a:prstGeom prst="roundRect">
            <a:avLst>
              <a:gd name="adj" fmla="val 16667"/>
            </a:avLst>
          </a:prstGeom>
          <a:solidFill>
            <a:srgbClr val="B5FFB5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defTabSz="1076325">
              <a:lnSpc>
                <a:spcPct val="80000"/>
              </a:lnSpc>
              <a:spcBef>
                <a:spcPct val="0"/>
              </a:spcBef>
            </a:pPr>
            <a:r>
              <a:rPr lang="en-US" altLang="zh-CN" sz="1000">
                <a:latin typeface="Times New Roman" pitchFamily="18" charset="0"/>
                <a:ea typeface="宋体" pitchFamily="2" charset="-122"/>
              </a:rPr>
              <a:t>Order</a:t>
            </a:r>
          </a:p>
          <a:p>
            <a:pPr algn="ctr" defTabSz="1076325">
              <a:lnSpc>
                <a:spcPct val="80000"/>
              </a:lnSpc>
              <a:spcBef>
                <a:spcPct val="0"/>
              </a:spcBef>
            </a:pPr>
            <a:r>
              <a:rPr lang="en-US" altLang="zh-CN" sz="1000">
                <a:latin typeface="Times New Roman" pitchFamily="18" charset="0"/>
                <a:ea typeface="宋体" pitchFamily="2" charset="-122"/>
              </a:rPr>
              <a:t>paid</a:t>
            </a:r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>
            <a:off x="6842125" y="2336800"/>
            <a:ext cx="557213" cy="369888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defTabSz="1076325">
              <a:lnSpc>
                <a:spcPct val="80000"/>
              </a:lnSpc>
              <a:spcBef>
                <a:spcPct val="0"/>
              </a:spcBef>
            </a:pPr>
            <a:r>
              <a:rPr lang="en-US" altLang="zh-CN" sz="1000">
                <a:latin typeface="Times New Roman" pitchFamily="18" charset="0"/>
                <a:ea typeface="宋体" pitchFamily="2" charset="-122"/>
              </a:rPr>
              <a:t>Ship</a:t>
            </a:r>
          </a:p>
          <a:p>
            <a:pPr algn="ctr" defTabSz="1076325">
              <a:lnSpc>
                <a:spcPct val="80000"/>
              </a:lnSpc>
              <a:spcBef>
                <a:spcPct val="0"/>
              </a:spcBef>
            </a:pPr>
            <a:r>
              <a:rPr lang="en-US" altLang="zh-CN" sz="1000">
                <a:latin typeface="Times New Roman" pitchFamily="18" charset="0"/>
                <a:ea typeface="宋体" pitchFamily="2" charset="-122"/>
              </a:rPr>
              <a:t>prepare</a:t>
            </a:r>
          </a:p>
        </p:txBody>
      </p:sp>
      <p:cxnSp>
        <p:nvCxnSpPr>
          <p:cNvPr id="1921036" name="AutoShape 14"/>
          <p:cNvCxnSpPr>
            <a:cxnSpLocks noChangeShapeType="1"/>
            <a:stCxn id="1921063" idx="6"/>
            <a:endCxn id="7" idx="1"/>
          </p:cNvCxnSpPr>
          <p:nvPr/>
        </p:nvCxnSpPr>
        <p:spPr bwMode="auto">
          <a:xfrm flipV="1">
            <a:off x="1663700" y="3016250"/>
            <a:ext cx="257175" cy="1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21037" name="AutoShape 15"/>
          <p:cNvCxnSpPr>
            <a:cxnSpLocks noChangeShapeType="1"/>
            <a:stCxn id="7" idx="3"/>
            <a:endCxn id="8" idx="1"/>
          </p:cNvCxnSpPr>
          <p:nvPr/>
        </p:nvCxnSpPr>
        <p:spPr bwMode="auto">
          <a:xfrm>
            <a:off x="2493963" y="3016250"/>
            <a:ext cx="277812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21038" name="AutoShape 17"/>
          <p:cNvCxnSpPr>
            <a:cxnSpLocks noChangeShapeType="1"/>
            <a:stCxn id="8" idx="3"/>
            <a:endCxn id="1921062" idx="1"/>
          </p:cNvCxnSpPr>
          <p:nvPr/>
        </p:nvCxnSpPr>
        <p:spPr bwMode="auto">
          <a:xfrm>
            <a:off x="3344863" y="3016250"/>
            <a:ext cx="265112" cy="1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21039" name="AutoShape 18"/>
          <p:cNvCxnSpPr>
            <a:cxnSpLocks noChangeShapeType="1"/>
            <a:stCxn id="9" idx="3"/>
            <a:endCxn id="10" idx="1"/>
          </p:cNvCxnSpPr>
          <p:nvPr/>
        </p:nvCxnSpPr>
        <p:spPr bwMode="auto">
          <a:xfrm>
            <a:off x="4638675" y="2522538"/>
            <a:ext cx="407988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Rectangle 55"/>
          <p:cNvSpPr>
            <a:spLocks noChangeArrowheads="1"/>
          </p:cNvSpPr>
          <p:nvPr/>
        </p:nvSpPr>
        <p:spPr bwMode="auto">
          <a:xfrm>
            <a:off x="1693863" y="2116138"/>
            <a:ext cx="454025" cy="2444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r" defTabSz="1076325">
              <a:lnSpc>
                <a:spcPct val="80000"/>
              </a:lnSpc>
              <a:defRPr/>
            </a:pPr>
            <a:r>
              <a:rPr lang="en-US" altLang="zh-CN" sz="1050" b="1">
                <a:latin typeface="Times New Roman" pitchFamily="18" charset="0"/>
                <a:ea typeface="宋体" charset="-122"/>
                <a:cs typeface="Courier New" pitchFamily="49" charset="0"/>
              </a:rPr>
              <a:t>Register</a:t>
            </a:r>
            <a:br>
              <a:rPr lang="en-US" altLang="zh-CN" sz="1050" b="1">
                <a:latin typeface="Times New Roman" pitchFamily="18" charset="0"/>
                <a:ea typeface="宋体" charset="-122"/>
                <a:cs typeface="Courier New" pitchFamily="49" charset="0"/>
              </a:rPr>
            </a:br>
            <a:r>
              <a:rPr lang="en-US" altLang="zh-CN" sz="1050" b="1">
                <a:latin typeface="Times New Roman" pitchFamily="18" charset="0"/>
                <a:ea typeface="宋体" charset="-122"/>
                <a:cs typeface="Courier New" pitchFamily="49" charset="0"/>
              </a:rPr>
              <a:t>request</a:t>
            </a:r>
          </a:p>
        </p:txBody>
      </p:sp>
      <p:sp>
        <p:nvSpPr>
          <p:cNvPr id="17" name="Rectangle 56"/>
          <p:cNvSpPr>
            <a:spLocks noChangeArrowheads="1"/>
          </p:cNvSpPr>
          <p:nvPr/>
        </p:nvSpPr>
        <p:spPr bwMode="auto">
          <a:xfrm>
            <a:off x="2468563" y="2147888"/>
            <a:ext cx="522287" cy="12065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defTabSz="1076325">
              <a:lnSpc>
                <a:spcPct val="80000"/>
              </a:lnSpc>
              <a:defRPr/>
            </a:pPr>
            <a:r>
              <a:rPr lang="en-US" altLang="zh-CN" sz="1050" b="1">
                <a:latin typeface="Times New Roman" pitchFamily="18" charset="0"/>
                <a:ea typeface="宋体" charset="-122"/>
                <a:cs typeface="Courier New" pitchFamily="49" charset="0"/>
              </a:rPr>
              <a:t>Checkout</a:t>
            </a:r>
          </a:p>
        </p:txBody>
      </p:sp>
      <p:sp>
        <p:nvSpPr>
          <p:cNvPr id="18" name="Rectangle 57"/>
          <p:cNvSpPr>
            <a:spLocks noChangeArrowheads="1"/>
          </p:cNvSpPr>
          <p:nvPr/>
        </p:nvSpPr>
        <p:spPr bwMode="auto">
          <a:xfrm>
            <a:off x="4954588" y="1947863"/>
            <a:ext cx="287337" cy="2444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r" defTabSz="1076325">
              <a:lnSpc>
                <a:spcPct val="80000"/>
              </a:lnSpc>
              <a:defRPr/>
            </a:pPr>
            <a:r>
              <a:rPr lang="en-US" altLang="zh-CN" sz="1050" b="1">
                <a:latin typeface="Times New Roman" pitchFamily="18" charset="0"/>
                <a:ea typeface="宋体" charset="-122"/>
                <a:cs typeface="Courier New" pitchFamily="49" charset="0"/>
              </a:rPr>
              <a:t>Bank</a:t>
            </a:r>
            <a:br>
              <a:rPr lang="en-US" altLang="zh-CN" sz="1050" b="1">
                <a:latin typeface="Times New Roman" pitchFamily="18" charset="0"/>
                <a:ea typeface="宋体" charset="-122"/>
                <a:cs typeface="Courier New" pitchFamily="49" charset="0"/>
              </a:rPr>
            </a:br>
            <a:r>
              <a:rPr lang="en-US" altLang="zh-CN" sz="1050" b="1">
                <a:latin typeface="Times New Roman" pitchFamily="18" charset="0"/>
                <a:ea typeface="宋体" charset="-122"/>
                <a:cs typeface="Courier New" pitchFamily="49" charset="0"/>
              </a:rPr>
              <a:t>reply</a:t>
            </a:r>
          </a:p>
        </p:txBody>
      </p:sp>
      <p:sp>
        <p:nvSpPr>
          <p:cNvPr id="19" name="Rectangle 59"/>
          <p:cNvSpPr>
            <a:spLocks noChangeArrowheads="1"/>
          </p:cNvSpPr>
          <p:nvPr/>
        </p:nvSpPr>
        <p:spPr bwMode="auto">
          <a:xfrm>
            <a:off x="3963988" y="1922463"/>
            <a:ext cx="369887" cy="2444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r" defTabSz="1076325">
              <a:lnSpc>
                <a:spcPct val="80000"/>
              </a:lnSpc>
              <a:defRPr/>
            </a:pPr>
            <a:r>
              <a:rPr lang="en-US" altLang="zh-CN" sz="1050" b="1">
                <a:latin typeface="Times New Roman" pitchFamily="18" charset="0"/>
                <a:ea typeface="宋体" charset="-122"/>
                <a:cs typeface="Courier New" pitchFamily="49" charset="0"/>
              </a:rPr>
              <a:t>Pay by</a:t>
            </a:r>
            <a:br>
              <a:rPr lang="en-US" altLang="zh-CN" sz="1050" b="1">
                <a:latin typeface="Times New Roman" pitchFamily="18" charset="0"/>
                <a:ea typeface="宋体" charset="-122"/>
                <a:cs typeface="Courier New" pitchFamily="49" charset="0"/>
              </a:rPr>
            </a:br>
            <a:r>
              <a:rPr lang="en-US" altLang="zh-CN" sz="1050" b="1">
                <a:latin typeface="Times New Roman" pitchFamily="18" charset="0"/>
                <a:ea typeface="宋体" charset="-122"/>
                <a:cs typeface="Courier New" pitchFamily="49" charset="0"/>
              </a:rPr>
              <a:t>bank</a:t>
            </a:r>
          </a:p>
        </p:txBody>
      </p:sp>
      <p:cxnSp>
        <p:nvCxnSpPr>
          <p:cNvPr id="1921044" name="AutoShape 17"/>
          <p:cNvCxnSpPr>
            <a:cxnSpLocks noChangeShapeType="1"/>
            <a:stCxn id="1921062" idx="0"/>
            <a:endCxn id="9" idx="1"/>
          </p:cNvCxnSpPr>
          <p:nvPr/>
        </p:nvCxnSpPr>
        <p:spPr bwMode="auto">
          <a:xfrm rot="16200000">
            <a:off x="3854451" y="2505075"/>
            <a:ext cx="265112" cy="300037"/>
          </a:xfrm>
          <a:prstGeom prst="bentConnector2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AutoShape 10"/>
          <p:cNvSpPr>
            <a:spLocks noChangeArrowheads="1"/>
          </p:cNvSpPr>
          <p:nvPr/>
        </p:nvSpPr>
        <p:spPr bwMode="auto">
          <a:xfrm>
            <a:off x="4464050" y="3279775"/>
            <a:ext cx="708025" cy="371475"/>
          </a:xfrm>
          <a:prstGeom prst="roundRect">
            <a:avLst>
              <a:gd name="adj" fmla="val 16667"/>
            </a:avLst>
          </a:prstGeom>
          <a:solidFill>
            <a:srgbClr val="B5FFB5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defTabSz="1076325">
              <a:lnSpc>
                <a:spcPct val="80000"/>
              </a:lnSpc>
              <a:spcBef>
                <a:spcPct val="0"/>
              </a:spcBef>
            </a:pPr>
            <a:r>
              <a:rPr lang="en-US" altLang="zh-CN" sz="1000">
                <a:latin typeface="Times New Roman" pitchFamily="18" charset="0"/>
                <a:ea typeface="宋体" pitchFamily="2" charset="-122"/>
              </a:rPr>
              <a:t>Order</a:t>
            </a:r>
          </a:p>
          <a:p>
            <a:pPr algn="ctr" defTabSz="1076325">
              <a:lnSpc>
                <a:spcPct val="80000"/>
              </a:lnSpc>
              <a:spcBef>
                <a:spcPct val="0"/>
              </a:spcBef>
            </a:pPr>
            <a:r>
              <a:rPr lang="en-US" altLang="zh-CN" sz="1000">
                <a:latin typeface="Times New Roman" pitchFamily="18" charset="0"/>
                <a:ea typeface="宋体" pitchFamily="2" charset="-122"/>
              </a:rPr>
              <a:t>further action</a:t>
            </a:r>
          </a:p>
        </p:txBody>
      </p:sp>
      <p:sp>
        <p:nvSpPr>
          <p:cNvPr id="22" name="Rectangle 59"/>
          <p:cNvSpPr>
            <a:spLocks noChangeArrowheads="1"/>
          </p:cNvSpPr>
          <p:nvPr/>
        </p:nvSpPr>
        <p:spPr bwMode="auto">
          <a:xfrm>
            <a:off x="4275138" y="2752725"/>
            <a:ext cx="503237" cy="36671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r" defTabSz="1076325">
              <a:lnSpc>
                <a:spcPct val="80000"/>
              </a:lnSpc>
              <a:defRPr/>
            </a:pPr>
            <a:r>
              <a:rPr lang="en-US" altLang="zh-CN" sz="1050" b="1">
                <a:latin typeface="Times New Roman" pitchFamily="18" charset="0"/>
                <a:ea typeface="宋体" charset="-122"/>
                <a:cs typeface="Courier New" pitchFamily="49" charset="0"/>
              </a:rPr>
              <a:t>Contact</a:t>
            </a:r>
            <a:br>
              <a:rPr lang="en-US" altLang="zh-CN" sz="1050" b="1">
                <a:latin typeface="Times New Roman" pitchFamily="18" charset="0"/>
                <a:ea typeface="宋体" charset="-122"/>
                <a:cs typeface="Courier New" pitchFamily="49" charset="0"/>
              </a:rPr>
            </a:br>
            <a:r>
              <a:rPr lang="en-US" altLang="zh-CN" sz="1050" b="1">
                <a:latin typeface="Times New Roman" pitchFamily="18" charset="0"/>
                <a:ea typeface="宋体" charset="-122"/>
                <a:cs typeface="Courier New" pitchFamily="49" charset="0"/>
              </a:rPr>
              <a:t>customer</a:t>
            </a:r>
            <a:br>
              <a:rPr lang="en-US" altLang="zh-CN" sz="1050" b="1">
                <a:latin typeface="Times New Roman" pitchFamily="18" charset="0"/>
                <a:ea typeface="宋体" charset="-122"/>
                <a:cs typeface="Courier New" pitchFamily="49" charset="0"/>
              </a:rPr>
            </a:br>
            <a:r>
              <a:rPr lang="en-US" altLang="zh-CN" sz="1050" b="1">
                <a:latin typeface="Times New Roman" pitchFamily="18" charset="0"/>
                <a:ea typeface="宋体" charset="-122"/>
                <a:cs typeface="Courier New" pitchFamily="49" charset="0"/>
              </a:rPr>
              <a:t>support</a:t>
            </a:r>
          </a:p>
        </p:txBody>
      </p:sp>
      <p:sp>
        <p:nvSpPr>
          <p:cNvPr id="23" name="AutoShape 10"/>
          <p:cNvSpPr>
            <a:spLocks noChangeArrowheads="1"/>
          </p:cNvSpPr>
          <p:nvPr/>
        </p:nvSpPr>
        <p:spPr bwMode="auto">
          <a:xfrm>
            <a:off x="5507038" y="3279775"/>
            <a:ext cx="706437" cy="371475"/>
          </a:xfrm>
          <a:prstGeom prst="roundRect">
            <a:avLst>
              <a:gd name="adj" fmla="val 16667"/>
            </a:avLst>
          </a:prstGeom>
          <a:solidFill>
            <a:srgbClr val="B5FFB5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defTabSz="1076325">
              <a:lnSpc>
                <a:spcPct val="80000"/>
              </a:lnSpc>
              <a:spcBef>
                <a:spcPct val="0"/>
              </a:spcBef>
            </a:pPr>
            <a:r>
              <a:rPr lang="en-US" altLang="zh-CN" sz="1000">
                <a:latin typeface="Times New Roman" pitchFamily="18" charset="0"/>
                <a:ea typeface="宋体" pitchFamily="2" charset="-122"/>
              </a:rPr>
              <a:t>Order</a:t>
            </a:r>
          </a:p>
          <a:p>
            <a:pPr algn="ctr" defTabSz="1076325">
              <a:lnSpc>
                <a:spcPct val="80000"/>
              </a:lnSpc>
              <a:spcBef>
                <a:spcPct val="0"/>
              </a:spcBef>
            </a:pPr>
            <a:r>
              <a:rPr lang="en-US" altLang="zh-CN" sz="1000">
                <a:latin typeface="Times New Roman" pitchFamily="18" charset="0"/>
                <a:ea typeface="宋体" pitchFamily="2" charset="-122"/>
              </a:rPr>
              <a:t>action taken</a:t>
            </a:r>
          </a:p>
        </p:txBody>
      </p:sp>
      <p:sp>
        <p:nvSpPr>
          <p:cNvPr id="24" name="Rectangle 59"/>
          <p:cNvSpPr>
            <a:spLocks noChangeArrowheads="1"/>
          </p:cNvSpPr>
          <p:nvPr/>
        </p:nvSpPr>
        <p:spPr bwMode="auto">
          <a:xfrm>
            <a:off x="5249863" y="2757488"/>
            <a:ext cx="539750" cy="36512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r" defTabSz="1076325">
              <a:lnSpc>
                <a:spcPct val="80000"/>
              </a:lnSpc>
              <a:defRPr/>
            </a:pPr>
            <a:r>
              <a:rPr lang="en-US" altLang="zh-CN" sz="1050" b="1">
                <a:latin typeface="Times New Roman" pitchFamily="18" charset="0"/>
                <a:ea typeface="宋体" charset="-122"/>
                <a:cs typeface="Courier New" pitchFamily="49" charset="0"/>
              </a:rPr>
              <a:t>Customer</a:t>
            </a:r>
            <a:br>
              <a:rPr lang="en-US" altLang="zh-CN" sz="1050" b="1">
                <a:latin typeface="Times New Roman" pitchFamily="18" charset="0"/>
                <a:ea typeface="宋体" charset="-122"/>
                <a:cs typeface="Courier New" pitchFamily="49" charset="0"/>
              </a:rPr>
            </a:br>
            <a:r>
              <a:rPr lang="en-US" altLang="zh-CN" sz="1050" b="1">
                <a:latin typeface="Times New Roman" pitchFamily="18" charset="0"/>
                <a:ea typeface="宋体" charset="-122"/>
                <a:cs typeface="Courier New" pitchFamily="49" charset="0"/>
              </a:rPr>
              <a:t>support</a:t>
            </a:r>
            <a:br>
              <a:rPr lang="en-US" altLang="zh-CN" sz="1050" b="1">
                <a:latin typeface="Times New Roman" pitchFamily="18" charset="0"/>
                <a:ea typeface="宋体" charset="-122"/>
                <a:cs typeface="Courier New" pitchFamily="49" charset="0"/>
              </a:rPr>
            </a:br>
            <a:r>
              <a:rPr lang="en-US" altLang="zh-CN" sz="1050" b="1">
                <a:latin typeface="Times New Roman" pitchFamily="18" charset="0"/>
                <a:ea typeface="宋体" charset="-122"/>
                <a:cs typeface="Courier New" pitchFamily="49" charset="0"/>
              </a:rPr>
              <a:t>reply</a:t>
            </a:r>
          </a:p>
        </p:txBody>
      </p:sp>
      <p:cxnSp>
        <p:nvCxnSpPr>
          <p:cNvPr id="1921049" name="AutoShape 17"/>
          <p:cNvCxnSpPr>
            <a:cxnSpLocks noChangeShapeType="1"/>
            <a:stCxn id="1921062" idx="2"/>
            <a:endCxn id="21" idx="1"/>
          </p:cNvCxnSpPr>
          <p:nvPr/>
        </p:nvCxnSpPr>
        <p:spPr bwMode="auto">
          <a:xfrm rot="16200000" flipH="1">
            <a:off x="4040981" y="3042445"/>
            <a:ext cx="219075" cy="627062"/>
          </a:xfrm>
          <a:prstGeom prst="bentConnector2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21050" name="AutoShape 18"/>
          <p:cNvCxnSpPr>
            <a:cxnSpLocks noChangeShapeType="1"/>
            <a:stCxn id="21" idx="3"/>
            <a:endCxn id="23" idx="1"/>
          </p:cNvCxnSpPr>
          <p:nvPr/>
        </p:nvCxnSpPr>
        <p:spPr bwMode="auto">
          <a:xfrm>
            <a:off x="5172075" y="3465513"/>
            <a:ext cx="334963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AutoShape 12"/>
          <p:cNvSpPr>
            <a:spLocks noChangeArrowheads="1"/>
          </p:cNvSpPr>
          <p:nvPr/>
        </p:nvSpPr>
        <p:spPr bwMode="auto">
          <a:xfrm>
            <a:off x="6403975" y="3279775"/>
            <a:ext cx="582613" cy="371475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defTabSz="1076325">
              <a:lnSpc>
                <a:spcPct val="80000"/>
              </a:lnSpc>
              <a:spcBef>
                <a:spcPct val="0"/>
              </a:spcBef>
            </a:pPr>
            <a:r>
              <a:rPr lang="en-US" altLang="zh-CN" sz="1000">
                <a:latin typeface="Times New Roman" pitchFamily="18" charset="0"/>
                <a:ea typeface="宋体" pitchFamily="2" charset="-122"/>
              </a:rPr>
              <a:t>Inventory</a:t>
            </a:r>
          </a:p>
          <a:p>
            <a:pPr algn="ctr" defTabSz="1076325">
              <a:lnSpc>
                <a:spcPct val="80000"/>
              </a:lnSpc>
              <a:spcBef>
                <a:spcPct val="0"/>
              </a:spcBef>
            </a:pPr>
            <a:r>
              <a:rPr lang="en-US" altLang="zh-CN" sz="1000">
                <a:latin typeface="Times New Roman" pitchFamily="18" charset="0"/>
                <a:ea typeface="宋体" pitchFamily="2" charset="-122"/>
              </a:rPr>
              <a:t>sell</a:t>
            </a:r>
          </a:p>
        </p:txBody>
      </p:sp>
      <p:cxnSp>
        <p:nvCxnSpPr>
          <p:cNvPr id="1921052" name="AutoShape 17"/>
          <p:cNvCxnSpPr>
            <a:cxnSpLocks noChangeShapeType="1"/>
            <a:stCxn id="10" idx="3"/>
            <a:endCxn id="1921085" idx="1"/>
          </p:cNvCxnSpPr>
          <p:nvPr/>
        </p:nvCxnSpPr>
        <p:spPr bwMode="auto">
          <a:xfrm>
            <a:off x="5576888" y="2522538"/>
            <a:ext cx="53657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21053" name="AutoShape 17"/>
          <p:cNvCxnSpPr>
            <a:cxnSpLocks noChangeShapeType="1"/>
            <a:stCxn id="1921085" idx="3"/>
            <a:endCxn id="11" idx="1"/>
          </p:cNvCxnSpPr>
          <p:nvPr/>
        </p:nvCxnSpPr>
        <p:spPr bwMode="auto">
          <a:xfrm>
            <a:off x="6564313" y="2522538"/>
            <a:ext cx="277812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21054" name="AutoShape 17"/>
          <p:cNvCxnSpPr>
            <a:cxnSpLocks noChangeShapeType="1"/>
            <a:stCxn id="1921085" idx="2"/>
            <a:endCxn id="27" idx="0"/>
          </p:cNvCxnSpPr>
          <p:nvPr/>
        </p:nvCxnSpPr>
        <p:spPr bwMode="auto">
          <a:xfrm rot="16200000" flipH="1">
            <a:off x="6253163" y="2836863"/>
            <a:ext cx="528637" cy="357187"/>
          </a:xfrm>
          <a:prstGeom prst="bentConnector3">
            <a:avLst>
              <a:gd name="adj1" fmla="val 48949"/>
            </a:avLst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21055" name="TextBox 109"/>
          <p:cNvSpPr txBox="1">
            <a:spLocks noChangeArrowheads="1"/>
          </p:cNvSpPr>
          <p:nvPr/>
        </p:nvSpPr>
        <p:spPr bwMode="auto">
          <a:xfrm>
            <a:off x="7446963" y="2789238"/>
            <a:ext cx="333375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653" tIns="48326" rIns="96653" bIns="48326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sz="1600">
                <a:latin typeface="Calibri" pitchFamily="34" charset="0"/>
                <a:ea typeface="宋体" pitchFamily="2" charset="-122"/>
              </a:rPr>
              <a:t>…</a:t>
            </a:r>
            <a:endParaRPr lang="zh-CN" altLang="en-US" sz="16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921056" name="TextBox 110"/>
          <p:cNvSpPr txBox="1">
            <a:spLocks noChangeArrowheads="1"/>
          </p:cNvSpPr>
          <p:nvPr/>
        </p:nvSpPr>
        <p:spPr bwMode="auto">
          <a:xfrm>
            <a:off x="7446963" y="2292350"/>
            <a:ext cx="333375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653" tIns="48326" rIns="96653" bIns="48326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sz="1600">
                <a:latin typeface="Calibri" pitchFamily="34" charset="0"/>
                <a:ea typeface="宋体" pitchFamily="2" charset="-122"/>
              </a:rPr>
              <a:t>…</a:t>
            </a:r>
            <a:endParaRPr lang="zh-CN" altLang="en-US" sz="16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921057" name="TextBox 111"/>
          <p:cNvSpPr txBox="1">
            <a:spLocks noChangeArrowheads="1"/>
          </p:cNvSpPr>
          <p:nvPr/>
        </p:nvSpPr>
        <p:spPr bwMode="auto">
          <a:xfrm>
            <a:off x="7448550" y="3257550"/>
            <a:ext cx="333375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653" tIns="48326" rIns="96653" bIns="48326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sz="1600">
                <a:latin typeface="Calibri" pitchFamily="34" charset="0"/>
                <a:ea typeface="宋体" pitchFamily="2" charset="-122"/>
              </a:rPr>
              <a:t>…</a:t>
            </a:r>
            <a:endParaRPr lang="zh-CN" altLang="en-US" sz="16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921058" name="TextBox 112"/>
          <p:cNvSpPr txBox="1">
            <a:spLocks noChangeArrowheads="1"/>
          </p:cNvSpPr>
          <p:nvPr/>
        </p:nvSpPr>
        <p:spPr bwMode="auto">
          <a:xfrm>
            <a:off x="3108325" y="1479550"/>
            <a:ext cx="29337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3" tIns="48326" rIns="96653" bIns="48326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100" i="1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Environment</a:t>
            </a:r>
            <a:r>
              <a:rPr lang="en-US" altLang="zh-CN" sz="110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 (customer, manager, …)</a:t>
            </a:r>
          </a:p>
        </p:txBody>
      </p:sp>
      <p:sp>
        <p:nvSpPr>
          <p:cNvPr id="1921059" name="Line 65"/>
          <p:cNvSpPr>
            <a:spLocks noChangeShapeType="1"/>
          </p:cNvSpPr>
          <p:nvPr/>
        </p:nvSpPr>
        <p:spPr bwMode="auto">
          <a:xfrm>
            <a:off x="1363663" y="1731963"/>
            <a:ext cx="66643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6661" tIns="48331" rIns="96661" bIns="48331"/>
          <a:lstStyle/>
          <a:p>
            <a:endParaRPr lang="en-US"/>
          </a:p>
        </p:txBody>
      </p:sp>
      <p:grpSp>
        <p:nvGrpSpPr>
          <p:cNvPr id="1921060" name="Group 70"/>
          <p:cNvGrpSpPr>
            <a:grpSpLocks/>
          </p:cNvGrpSpPr>
          <p:nvPr/>
        </p:nvGrpSpPr>
        <p:grpSpPr bwMode="auto">
          <a:xfrm>
            <a:off x="3619500" y="2797175"/>
            <a:ext cx="433388" cy="439738"/>
            <a:chOff x="2232" y="3011"/>
            <a:chExt cx="326" cy="326"/>
          </a:xfrm>
        </p:grpSpPr>
        <p:sp>
          <p:nvSpPr>
            <p:cNvPr id="1921061" name="Oval 67"/>
            <p:cNvSpPr>
              <a:spLocks noChangeArrowheads="1"/>
            </p:cNvSpPr>
            <p:nvPr/>
          </p:nvSpPr>
          <p:spPr bwMode="auto">
            <a:xfrm>
              <a:off x="2310" y="3089"/>
              <a:ext cx="170" cy="17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1432" tIns="45716" rIns="91432" bIns="45716" anchor="ctr"/>
            <a:lstStyle/>
            <a:p>
              <a:pPr algn="ctr"/>
              <a:endParaRPr lang="zh-CN" altLang="en-US" sz="1600">
                <a:latin typeface="Tahoma" pitchFamily="34" charset="0"/>
                <a:ea typeface="宋体" pitchFamily="2" charset="-122"/>
              </a:endParaRPr>
            </a:p>
          </p:txBody>
        </p:sp>
        <p:sp>
          <p:nvSpPr>
            <p:cNvPr id="1921062" name="AutoShape 68"/>
            <p:cNvSpPr>
              <a:spLocks noChangeArrowheads="1"/>
            </p:cNvSpPr>
            <p:nvPr/>
          </p:nvSpPr>
          <p:spPr bwMode="auto">
            <a:xfrm>
              <a:off x="2232" y="3011"/>
              <a:ext cx="326" cy="326"/>
            </a:xfrm>
            <a:prstGeom prst="diamond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1432" tIns="45716" rIns="91432" bIns="45716" anchor="ctr"/>
            <a:lstStyle/>
            <a:p>
              <a:pPr algn="ctr"/>
              <a:endParaRPr lang="zh-CN" altLang="en-US" sz="1600">
                <a:latin typeface="Tahoma" pitchFamily="34" charset="0"/>
                <a:ea typeface="宋体" pitchFamily="2" charset="-122"/>
              </a:endParaRPr>
            </a:p>
          </p:txBody>
        </p:sp>
      </p:grpSp>
      <p:sp>
        <p:nvSpPr>
          <p:cNvPr id="1921063" name="Oval 71"/>
          <p:cNvSpPr>
            <a:spLocks noChangeArrowheads="1"/>
          </p:cNvSpPr>
          <p:nvPr/>
        </p:nvSpPr>
        <p:spPr bwMode="auto">
          <a:xfrm>
            <a:off x="1395413" y="2881313"/>
            <a:ext cx="268287" cy="271462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6653" tIns="48326" rIns="96653" bIns="48326" anchor="ctr"/>
          <a:lstStyle/>
          <a:p>
            <a:pPr algn="ctr"/>
            <a:endParaRPr lang="zh-CN" altLang="en-US" sz="1600">
              <a:latin typeface="Tahoma" pitchFamily="34" charset="0"/>
              <a:ea typeface="宋体" pitchFamily="2" charset="-122"/>
            </a:endParaRPr>
          </a:p>
        </p:txBody>
      </p:sp>
      <p:sp>
        <p:nvSpPr>
          <p:cNvPr id="1921064" name="Oval 72"/>
          <p:cNvSpPr>
            <a:spLocks noChangeArrowheads="1"/>
          </p:cNvSpPr>
          <p:nvPr/>
        </p:nvSpPr>
        <p:spPr bwMode="auto">
          <a:xfrm>
            <a:off x="7772400" y="2894013"/>
            <a:ext cx="268288" cy="2730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6653" tIns="48326" rIns="96653" bIns="48326" anchor="ctr"/>
          <a:lstStyle/>
          <a:p>
            <a:pPr algn="ctr"/>
            <a:endParaRPr lang="zh-CN" altLang="en-US" sz="1600">
              <a:latin typeface="Tahoma" pitchFamily="34" charset="0"/>
              <a:ea typeface="宋体" pitchFamily="2" charset="-122"/>
            </a:endParaRPr>
          </a:p>
        </p:txBody>
      </p:sp>
      <p:cxnSp>
        <p:nvCxnSpPr>
          <p:cNvPr id="1921065" name="AutoShape 38"/>
          <p:cNvCxnSpPr>
            <a:cxnSpLocks noChangeShapeType="1"/>
            <a:stCxn id="1921067" idx="0"/>
            <a:endCxn id="1921066" idx="3"/>
          </p:cNvCxnSpPr>
          <p:nvPr/>
        </p:nvCxnSpPr>
        <p:spPr bwMode="auto">
          <a:xfrm>
            <a:off x="2193925" y="1879600"/>
            <a:ext cx="0" cy="801688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21066" name="AutoShape 80"/>
          <p:cNvSpPr>
            <a:spLocks noChangeArrowheads="1"/>
          </p:cNvSpPr>
          <p:nvPr/>
        </p:nvSpPr>
        <p:spPr bwMode="auto">
          <a:xfrm flipV="1">
            <a:off x="2120900" y="2690813"/>
            <a:ext cx="146050" cy="130175"/>
          </a:xfrm>
          <a:prstGeom prst="triangle">
            <a:avLst>
              <a:gd name="adj" fmla="val 50000"/>
            </a:avLst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lIns="96653" tIns="48326" rIns="96653" bIns="48326" anchor="ctr"/>
          <a:lstStyle/>
          <a:p>
            <a:pPr algn="ctr"/>
            <a:endParaRPr lang="zh-CN" altLang="en-US" sz="1600">
              <a:latin typeface="Tahoma" pitchFamily="34" charset="0"/>
              <a:ea typeface="宋体" pitchFamily="2" charset="-122"/>
            </a:endParaRPr>
          </a:p>
        </p:txBody>
      </p:sp>
      <p:sp>
        <p:nvSpPr>
          <p:cNvPr id="1921067" name="Oval 81"/>
          <p:cNvSpPr>
            <a:spLocks noChangeArrowheads="1"/>
          </p:cNvSpPr>
          <p:nvPr/>
        </p:nvSpPr>
        <p:spPr bwMode="auto">
          <a:xfrm flipV="1">
            <a:off x="2132013" y="1743075"/>
            <a:ext cx="123825" cy="125413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lIns="96653" tIns="48326" rIns="96653" bIns="48326" anchor="ctr"/>
          <a:lstStyle/>
          <a:p>
            <a:pPr algn="ctr"/>
            <a:endParaRPr lang="zh-CN" altLang="en-US" sz="1600">
              <a:latin typeface="Tahoma" pitchFamily="34" charset="0"/>
              <a:ea typeface="宋体" pitchFamily="2" charset="-122"/>
            </a:endParaRPr>
          </a:p>
        </p:txBody>
      </p:sp>
      <p:cxnSp>
        <p:nvCxnSpPr>
          <p:cNvPr id="1921068" name="AutoShape 38"/>
          <p:cNvCxnSpPr>
            <a:cxnSpLocks noChangeShapeType="1"/>
            <a:stCxn id="1921070" idx="0"/>
            <a:endCxn id="1921069" idx="3"/>
          </p:cNvCxnSpPr>
          <p:nvPr/>
        </p:nvCxnSpPr>
        <p:spPr bwMode="auto">
          <a:xfrm>
            <a:off x="3067050" y="1879600"/>
            <a:ext cx="0" cy="801688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21069" name="AutoShape 84"/>
          <p:cNvSpPr>
            <a:spLocks noChangeArrowheads="1"/>
          </p:cNvSpPr>
          <p:nvPr/>
        </p:nvSpPr>
        <p:spPr bwMode="auto">
          <a:xfrm flipV="1">
            <a:off x="2994025" y="2690813"/>
            <a:ext cx="147638" cy="130175"/>
          </a:xfrm>
          <a:prstGeom prst="triangle">
            <a:avLst>
              <a:gd name="adj" fmla="val 50000"/>
            </a:avLst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lIns="96653" tIns="48326" rIns="96653" bIns="48326" anchor="ctr"/>
          <a:lstStyle/>
          <a:p>
            <a:pPr algn="ctr"/>
            <a:endParaRPr lang="zh-CN" altLang="en-US" sz="1600">
              <a:latin typeface="Tahoma" pitchFamily="34" charset="0"/>
              <a:ea typeface="宋体" pitchFamily="2" charset="-122"/>
            </a:endParaRPr>
          </a:p>
        </p:txBody>
      </p:sp>
      <p:sp>
        <p:nvSpPr>
          <p:cNvPr id="1921070" name="Oval 85"/>
          <p:cNvSpPr>
            <a:spLocks noChangeArrowheads="1"/>
          </p:cNvSpPr>
          <p:nvPr/>
        </p:nvSpPr>
        <p:spPr bwMode="auto">
          <a:xfrm flipV="1">
            <a:off x="3005138" y="1743075"/>
            <a:ext cx="123825" cy="125413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lIns="96653" tIns="48326" rIns="96653" bIns="48326" anchor="ctr"/>
          <a:lstStyle/>
          <a:p>
            <a:pPr algn="ctr"/>
            <a:endParaRPr lang="zh-CN" altLang="en-US" sz="1600">
              <a:latin typeface="Tahoma" pitchFamily="34" charset="0"/>
              <a:ea typeface="宋体" pitchFamily="2" charset="-122"/>
            </a:endParaRPr>
          </a:p>
        </p:txBody>
      </p:sp>
      <p:cxnSp>
        <p:nvCxnSpPr>
          <p:cNvPr id="1921071" name="AutoShape 38"/>
          <p:cNvCxnSpPr>
            <a:cxnSpLocks noChangeShapeType="1"/>
            <a:stCxn id="1921073" idx="0"/>
            <a:endCxn id="1921072" idx="3"/>
          </p:cNvCxnSpPr>
          <p:nvPr/>
        </p:nvCxnSpPr>
        <p:spPr bwMode="auto">
          <a:xfrm flipV="1">
            <a:off x="4386263" y="1879600"/>
            <a:ext cx="0" cy="298450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21072" name="AutoShape 87"/>
          <p:cNvSpPr>
            <a:spLocks noChangeArrowheads="1"/>
          </p:cNvSpPr>
          <p:nvPr/>
        </p:nvSpPr>
        <p:spPr bwMode="auto">
          <a:xfrm>
            <a:off x="4311650" y="1741488"/>
            <a:ext cx="147638" cy="128587"/>
          </a:xfrm>
          <a:prstGeom prst="triangle">
            <a:avLst>
              <a:gd name="adj" fmla="val 50000"/>
            </a:avLst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6653" tIns="48326" rIns="96653" bIns="48326" anchor="ctr"/>
          <a:lstStyle/>
          <a:p>
            <a:pPr algn="ctr"/>
            <a:endParaRPr lang="zh-CN" altLang="en-US" sz="1600">
              <a:latin typeface="Tahoma" pitchFamily="34" charset="0"/>
              <a:ea typeface="宋体" pitchFamily="2" charset="-122"/>
            </a:endParaRPr>
          </a:p>
        </p:txBody>
      </p:sp>
      <p:sp>
        <p:nvSpPr>
          <p:cNvPr id="1921073" name="Oval 88"/>
          <p:cNvSpPr>
            <a:spLocks noChangeArrowheads="1"/>
          </p:cNvSpPr>
          <p:nvPr/>
        </p:nvSpPr>
        <p:spPr bwMode="auto">
          <a:xfrm>
            <a:off x="4324350" y="2187575"/>
            <a:ext cx="123825" cy="125413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6653" tIns="48326" rIns="96653" bIns="48326" anchor="ctr"/>
          <a:lstStyle/>
          <a:p>
            <a:pPr algn="ctr"/>
            <a:endParaRPr lang="zh-CN" altLang="en-US" sz="1600">
              <a:latin typeface="Tahoma" pitchFamily="34" charset="0"/>
              <a:ea typeface="宋体" pitchFamily="2" charset="-122"/>
            </a:endParaRPr>
          </a:p>
        </p:txBody>
      </p:sp>
      <p:cxnSp>
        <p:nvCxnSpPr>
          <p:cNvPr id="1921074" name="AutoShape 38"/>
          <p:cNvCxnSpPr>
            <a:cxnSpLocks noChangeShapeType="1"/>
            <a:stCxn id="1921076" idx="0"/>
            <a:endCxn id="1921075" idx="3"/>
          </p:cNvCxnSpPr>
          <p:nvPr/>
        </p:nvCxnSpPr>
        <p:spPr bwMode="auto">
          <a:xfrm flipV="1">
            <a:off x="4813300" y="1874838"/>
            <a:ext cx="0" cy="1255712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21075" name="AutoShape 90"/>
          <p:cNvSpPr>
            <a:spLocks noChangeArrowheads="1"/>
          </p:cNvSpPr>
          <p:nvPr/>
        </p:nvSpPr>
        <p:spPr bwMode="auto">
          <a:xfrm>
            <a:off x="4740275" y="1736725"/>
            <a:ext cx="146050" cy="128588"/>
          </a:xfrm>
          <a:prstGeom prst="triangle">
            <a:avLst>
              <a:gd name="adj" fmla="val 50000"/>
            </a:avLst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6653" tIns="48326" rIns="96653" bIns="48326" anchor="ctr"/>
          <a:lstStyle/>
          <a:p>
            <a:pPr algn="ctr"/>
            <a:endParaRPr lang="zh-CN" altLang="en-US" sz="1600">
              <a:latin typeface="Tahoma" pitchFamily="34" charset="0"/>
              <a:ea typeface="宋体" pitchFamily="2" charset="-122"/>
            </a:endParaRPr>
          </a:p>
        </p:txBody>
      </p:sp>
      <p:sp>
        <p:nvSpPr>
          <p:cNvPr id="1921076" name="Oval 91"/>
          <p:cNvSpPr>
            <a:spLocks noChangeArrowheads="1"/>
          </p:cNvSpPr>
          <p:nvPr/>
        </p:nvSpPr>
        <p:spPr bwMode="auto">
          <a:xfrm>
            <a:off x="4749800" y="3140075"/>
            <a:ext cx="125413" cy="125413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6653" tIns="48326" rIns="96653" bIns="48326" anchor="ctr"/>
          <a:lstStyle/>
          <a:p>
            <a:pPr algn="ctr"/>
            <a:endParaRPr lang="zh-CN" altLang="en-US" sz="1600">
              <a:latin typeface="Tahoma" pitchFamily="34" charset="0"/>
              <a:ea typeface="宋体" pitchFamily="2" charset="-122"/>
            </a:endParaRPr>
          </a:p>
        </p:txBody>
      </p:sp>
      <p:cxnSp>
        <p:nvCxnSpPr>
          <p:cNvPr id="1921077" name="AutoShape 38"/>
          <p:cNvCxnSpPr>
            <a:cxnSpLocks noChangeShapeType="1"/>
            <a:stCxn id="1921079" idx="0"/>
            <a:endCxn id="1921078" idx="3"/>
          </p:cNvCxnSpPr>
          <p:nvPr/>
        </p:nvCxnSpPr>
        <p:spPr bwMode="auto">
          <a:xfrm>
            <a:off x="5316538" y="1879600"/>
            <a:ext cx="0" cy="292100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21078" name="AutoShape 93"/>
          <p:cNvSpPr>
            <a:spLocks noChangeArrowheads="1"/>
          </p:cNvSpPr>
          <p:nvPr/>
        </p:nvSpPr>
        <p:spPr bwMode="auto">
          <a:xfrm flipV="1">
            <a:off x="5243513" y="2179638"/>
            <a:ext cx="146050" cy="128587"/>
          </a:xfrm>
          <a:prstGeom prst="triangle">
            <a:avLst>
              <a:gd name="adj" fmla="val 50000"/>
            </a:avLst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lIns="96653" tIns="48326" rIns="96653" bIns="48326" anchor="ctr"/>
          <a:lstStyle/>
          <a:p>
            <a:pPr algn="ctr"/>
            <a:endParaRPr lang="zh-CN" altLang="en-US" sz="1600">
              <a:latin typeface="Tahoma" pitchFamily="34" charset="0"/>
              <a:ea typeface="宋体" pitchFamily="2" charset="-122"/>
            </a:endParaRPr>
          </a:p>
        </p:txBody>
      </p:sp>
      <p:sp>
        <p:nvSpPr>
          <p:cNvPr id="1921079" name="Oval 94"/>
          <p:cNvSpPr>
            <a:spLocks noChangeArrowheads="1"/>
          </p:cNvSpPr>
          <p:nvPr/>
        </p:nvSpPr>
        <p:spPr bwMode="auto">
          <a:xfrm flipV="1">
            <a:off x="5254625" y="1743075"/>
            <a:ext cx="123825" cy="125413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lIns="96653" tIns="48326" rIns="96653" bIns="48326" anchor="ctr"/>
          <a:lstStyle/>
          <a:p>
            <a:pPr algn="ctr"/>
            <a:endParaRPr lang="zh-CN" altLang="en-US" sz="1600">
              <a:latin typeface="Tahoma" pitchFamily="34" charset="0"/>
              <a:ea typeface="宋体" pitchFamily="2" charset="-122"/>
            </a:endParaRPr>
          </a:p>
        </p:txBody>
      </p:sp>
      <p:cxnSp>
        <p:nvCxnSpPr>
          <p:cNvPr id="1921080" name="AutoShape 38"/>
          <p:cNvCxnSpPr>
            <a:cxnSpLocks noChangeShapeType="1"/>
            <a:stCxn id="1921082" idx="0"/>
            <a:endCxn id="1921081" idx="3"/>
          </p:cNvCxnSpPr>
          <p:nvPr/>
        </p:nvCxnSpPr>
        <p:spPr bwMode="auto">
          <a:xfrm>
            <a:off x="5834063" y="1879600"/>
            <a:ext cx="0" cy="1258888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21081" name="AutoShape 96"/>
          <p:cNvSpPr>
            <a:spLocks noChangeArrowheads="1"/>
          </p:cNvSpPr>
          <p:nvPr/>
        </p:nvSpPr>
        <p:spPr bwMode="auto">
          <a:xfrm flipV="1">
            <a:off x="5761038" y="3146425"/>
            <a:ext cx="147637" cy="128588"/>
          </a:xfrm>
          <a:prstGeom prst="triangle">
            <a:avLst>
              <a:gd name="adj" fmla="val 50000"/>
            </a:avLst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lIns="96653" tIns="48326" rIns="96653" bIns="48326" anchor="ctr"/>
          <a:lstStyle/>
          <a:p>
            <a:pPr algn="ctr"/>
            <a:endParaRPr lang="zh-CN" altLang="en-US" sz="1600">
              <a:latin typeface="Tahoma" pitchFamily="34" charset="0"/>
              <a:ea typeface="宋体" pitchFamily="2" charset="-122"/>
            </a:endParaRPr>
          </a:p>
        </p:txBody>
      </p:sp>
      <p:sp>
        <p:nvSpPr>
          <p:cNvPr id="1921082" name="Oval 97"/>
          <p:cNvSpPr>
            <a:spLocks noChangeArrowheads="1"/>
          </p:cNvSpPr>
          <p:nvPr/>
        </p:nvSpPr>
        <p:spPr bwMode="auto">
          <a:xfrm flipV="1">
            <a:off x="5773738" y="1743075"/>
            <a:ext cx="122237" cy="125413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lIns="96653" tIns="48326" rIns="96653" bIns="48326" anchor="ctr"/>
          <a:lstStyle/>
          <a:p>
            <a:pPr algn="ctr"/>
            <a:endParaRPr lang="zh-CN" altLang="en-US" sz="1600">
              <a:latin typeface="Tahoma" pitchFamily="34" charset="0"/>
              <a:ea typeface="宋体" pitchFamily="2" charset="-122"/>
            </a:endParaRPr>
          </a:p>
        </p:txBody>
      </p:sp>
      <p:grpSp>
        <p:nvGrpSpPr>
          <p:cNvPr id="1921083" name="Group 98"/>
          <p:cNvGrpSpPr>
            <a:grpSpLocks/>
          </p:cNvGrpSpPr>
          <p:nvPr/>
        </p:nvGrpSpPr>
        <p:grpSpPr bwMode="auto">
          <a:xfrm>
            <a:off x="6122988" y="2301875"/>
            <a:ext cx="431800" cy="439738"/>
            <a:chOff x="2232" y="3011"/>
            <a:chExt cx="326" cy="326"/>
          </a:xfrm>
        </p:grpSpPr>
        <p:sp>
          <p:nvSpPr>
            <p:cNvPr id="1921084" name="Oval 99"/>
            <p:cNvSpPr>
              <a:spLocks noChangeArrowheads="1"/>
            </p:cNvSpPr>
            <p:nvPr/>
          </p:nvSpPr>
          <p:spPr bwMode="auto">
            <a:xfrm>
              <a:off x="2310" y="3089"/>
              <a:ext cx="170" cy="17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1432" tIns="45716" rIns="91432" bIns="45716" anchor="ctr"/>
            <a:lstStyle/>
            <a:p>
              <a:pPr algn="ctr"/>
              <a:endParaRPr lang="zh-CN" altLang="en-US" sz="1600">
                <a:latin typeface="Tahoma" pitchFamily="34" charset="0"/>
                <a:ea typeface="宋体" pitchFamily="2" charset="-122"/>
              </a:endParaRPr>
            </a:p>
          </p:txBody>
        </p:sp>
        <p:sp>
          <p:nvSpPr>
            <p:cNvPr id="1921085" name="AutoShape 100"/>
            <p:cNvSpPr>
              <a:spLocks noChangeArrowheads="1"/>
            </p:cNvSpPr>
            <p:nvPr/>
          </p:nvSpPr>
          <p:spPr bwMode="auto">
            <a:xfrm>
              <a:off x="2232" y="3011"/>
              <a:ext cx="326" cy="326"/>
            </a:xfrm>
            <a:prstGeom prst="diamond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1432" tIns="45716" rIns="91432" bIns="45716" anchor="ctr"/>
            <a:lstStyle/>
            <a:p>
              <a:pPr algn="ctr"/>
              <a:endParaRPr lang="zh-CN" altLang="en-US" sz="1600">
                <a:latin typeface="Tahoma" pitchFamily="34" charset="0"/>
                <a:ea typeface="宋体" pitchFamily="2" charset="-122"/>
              </a:endParaRPr>
            </a:p>
          </p:txBody>
        </p:sp>
      </p:grpSp>
      <p:sp>
        <p:nvSpPr>
          <p:cNvPr id="1921086" name="流程图: 磁盘 53"/>
          <p:cNvSpPr>
            <a:spLocks noChangeArrowheads="1"/>
          </p:cNvSpPr>
          <p:nvPr/>
        </p:nvSpPr>
        <p:spPr bwMode="auto">
          <a:xfrm>
            <a:off x="2546350" y="4378325"/>
            <a:ext cx="3409950" cy="868363"/>
          </a:xfrm>
          <a:custGeom>
            <a:avLst/>
            <a:gdLst>
              <a:gd name="T0" fmla="*/ 0 w 10000"/>
              <a:gd name="T1" fmla="*/ 1091538804 h 10000"/>
              <a:gd name="T2" fmla="*/ 2147483647 w 10000"/>
              <a:gd name="T3" fmla="*/ 402695179 h 10000"/>
              <a:gd name="T4" fmla="*/ 2147483647 w 10000"/>
              <a:gd name="T5" fmla="*/ 1091538804 h 10000"/>
              <a:gd name="T6" fmla="*/ 2147483647 w 10000"/>
              <a:gd name="T7" fmla="*/ 2147483647 h 10000"/>
              <a:gd name="T8" fmla="*/ 2147483647 w 10000"/>
              <a:gd name="T9" fmla="*/ 2147483647 h 10000"/>
              <a:gd name="T10" fmla="*/ 0 w 10000"/>
              <a:gd name="T11" fmla="*/ 2147483647 h 10000"/>
              <a:gd name="T12" fmla="*/ 0 w 10000"/>
              <a:gd name="T13" fmla="*/ 1091538804 h 100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000"/>
              <a:gd name="T22" fmla="*/ 0 h 10000"/>
              <a:gd name="T23" fmla="*/ 10000 w 10000"/>
              <a:gd name="T24" fmla="*/ 10000 h 100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000" h="10000" stroke="0">
                <a:moveTo>
                  <a:pt x="0" y="1667"/>
                </a:moveTo>
                <a:cubicBezTo>
                  <a:pt x="0" y="746"/>
                  <a:pt x="2239" y="0"/>
                  <a:pt x="5000" y="0"/>
                </a:cubicBezTo>
                <a:cubicBezTo>
                  <a:pt x="7761" y="0"/>
                  <a:pt x="10000" y="746"/>
                  <a:pt x="10000" y="1667"/>
                </a:cubicBezTo>
                <a:lnTo>
                  <a:pt x="10000" y="8333"/>
                </a:lnTo>
                <a:cubicBezTo>
                  <a:pt x="10000" y="9254"/>
                  <a:pt x="7761" y="10000"/>
                  <a:pt x="5000" y="10000"/>
                </a:cubicBezTo>
                <a:cubicBezTo>
                  <a:pt x="2239" y="10000"/>
                  <a:pt x="0" y="9254"/>
                  <a:pt x="0" y="8333"/>
                </a:cubicBezTo>
                <a:lnTo>
                  <a:pt x="0" y="1667"/>
                </a:lnTo>
                <a:close/>
              </a:path>
              <a:path w="10000" h="10000" fill="none">
                <a:moveTo>
                  <a:pt x="10000" y="1667"/>
                </a:moveTo>
                <a:cubicBezTo>
                  <a:pt x="10000" y="2588"/>
                  <a:pt x="7761" y="2719"/>
                  <a:pt x="5000" y="2719"/>
                </a:cubicBezTo>
                <a:cubicBezTo>
                  <a:pt x="2239" y="2719"/>
                  <a:pt x="0" y="2588"/>
                  <a:pt x="0" y="1667"/>
                </a:cubicBezTo>
              </a:path>
              <a:path w="10000" h="10000" fill="none">
                <a:moveTo>
                  <a:pt x="0" y="1667"/>
                </a:moveTo>
                <a:cubicBezTo>
                  <a:pt x="0" y="746"/>
                  <a:pt x="2239" y="615"/>
                  <a:pt x="5000" y="615"/>
                </a:cubicBezTo>
                <a:cubicBezTo>
                  <a:pt x="7761" y="615"/>
                  <a:pt x="10000" y="746"/>
                  <a:pt x="10000" y="1667"/>
                </a:cubicBezTo>
                <a:lnTo>
                  <a:pt x="10000" y="8333"/>
                </a:lnTo>
                <a:cubicBezTo>
                  <a:pt x="10000" y="9254"/>
                  <a:pt x="7761" y="10000"/>
                  <a:pt x="5000" y="10000"/>
                </a:cubicBezTo>
                <a:cubicBezTo>
                  <a:pt x="2239" y="10000"/>
                  <a:pt x="0" y="9254"/>
                  <a:pt x="0" y="8333"/>
                </a:cubicBezTo>
                <a:lnTo>
                  <a:pt x="0" y="1667"/>
                </a:lnTo>
                <a:close/>
              </a:path>
            </a:pathLst>
          </a:custGeom>
          <a:solidFill>
            <a:srgbClr val="D9D9D9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91432" tIns="45716" rIns="91432" bIns="45716" anchor="ctr"/>
          <a:lstStyle/>
          <a:p>
            <a:pPr algn="ctr">
              <a:spcBef>
                <a:spcPct val="0"/>
              </a:spcBef>
            </a:pPr>
            <a:endParaRPr lang="en-US" altLang="zh-CN" b="1">
              <a:ea typeface="宋体" pitchFamily="2" charset="-122"/>
              <a:cs typeface="Arial" pitchFamily="34" charset="0"/>
            </a:endParaRPr>
          </a:p>
          <a:p>
            <a:pPr algn="ctr">
              <a:spcBef>
                <a:spcPct val="0"/>
              </a:spcBef>
            </a:pPr>
            <a:r>
              <a:rPr lang="en-US" altLang="zh-CN" b="1">
                <a:ea typeface="宋体" pitchFamily="2" charset="-122"/>
                <a:cs typeface="Arial" pitchFamily="34" charset="0"/>
              </a:rPr>
              <a:t>DBMS</a:t>
            </a:r>
            <a:endParaRPr lang="zh-CN" altLang="en-US" sz="1600" b="1">
              <a:ea typeface="宋体" pitchFamily="2" charset="-122"/>
              <a:cs typeface="Arial" pitchFamily="34" charset="0"/>
            </a:endParaRPr>
          </a:p>
        </p:txBody>
      </p:sp>
      <p:cxnSp>
        <p:nvCxnSpPr>
          <p:cNvPr id="1921087" name="曲线连接符 2"/>
          <p:cNvCxnSpPr>
            <a:cxnSpLocks noChangeShapeType="1"/>
            <a:stCxn id="7" idx="2"/>
          </p:cNvCxnSpPr>
          <p:nvPr/>
        </p:nvCxnSpPr>
        <p:spPr bwMode="auto">
          <a:xfrm rot="16200000" flipH="1">
            <a:off x="1693070" y="3717131"/>
            <a:ext cx="1731962" cy="701675"/>
          </a:xfrm>
          <a:prstGeom prst="curvedConnector3">
            <a:avLst>
              <a:gd name="adj1" fmla="val 50000"/>
            </a:avLst>
          </a:prstGeom>
          <a:noFill/>
          <a:ln w="28575" algn="ctr">
            <a:solidFill>
              <a:schemeClr val="accent1"/>
            </a:solidFill>
            <a:round/>
            <a:headEnd type="none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21088" name="曲线连接符 65"/>
          <p:cNvCxnSpPr>
            <a:cxnSpLocks noChangeShapeType="1"/>
            <a:stCxn id="21" idx="2"/>
          </p:cNvCxnSpPr>
          <p:nvPr/>
        </p:nvCxnSpPr>
        <p:spPr bwMode="auto">
          <a:xfrm rot="5400000">
            <a:off x="3912394" y="3987006"/>
            <a:ext cx="1241425" cy="569913"/>
          </a:xfrm>
          <a:prstGeom prst="curvedConnector3">
            <a:avLst>
              <a:gd name="adj1" fmla="val 50000"/>
            </a:avLst>
          </a:prstGeom>
          <a:noFill/>
          <a:ln w="28575" algn="ctr">
            <a:solidFill>
              <a:schemeClr val="accent2"/>
            </a:solidFill>
            <a:round/>
            <a:headEnd type="stealth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21089" name="曲线连接符 72"/>
          <p:cNvCxnSpPr>
            <a:cxnSpLocks noChangeShapeType="1"/>
          </p:cNvCxnSpPr>
          <p:nvPr/>
        </p:nvCxnSpPr>
        <p:spPr bwMode="auto">
          <a:xfrm rot="5400000">
            <a:off x="4951413" y="4024313"/>
            <a:ext cx="1239837" cy="579437"/>
          </a:xfrm>
          <a:prstGeom prst="curvedConnector3">
            <a:avLst>
              <a:gd name="adj1" fmla="val 50000"/>
            </a:avLst>
          </a:prstGeom>
          <a:noFill/>
          <a:ln w="28575" algn="ctr">
            <a:solidFill>
              <a:schemeClr val="accent2"/>
            </a:solidFill>
            <a:round/>
            <a:headEnd type="stealth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21090" name="曲线连接符 73"/>
          <p:cNvCxnSpPr>
            <a:cxnSpLocks noChangeShapeType="1"/>
            <a:stCxn id="27" idx="2"/>
          </p:cNvCxnSpPr>
          <p:nvPr/>
        </p:nvCxnSpPr>
        <p:spPr bwMode="auto">
          <a:xfrm rot="5400000">
            <a:off x="5622131" y="3818732"/>
            <a:ext cx="1241425" cy="906462"/>
          </a:xfrm>
          <a:prstGeom prst="curvedConnector3">
            <a:avLst>
              <a:gd name="adj1" fmla="val 50000"/>
            </a:avLst>
          </a:prstGeom>
          <a:noFill/>
          <a:ln w="28575" algn="ctr">
            <a:solidFill>
              <a:srgbClr val="FF9900"/>
            </a:solidFill>
            <a:round/>
            <a:headEnd type="stealth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21091" name="曲线连接符 90"/>
          <p:cNvCxnSpPr>
            <a:cxnSpLocks noChangeShapeType="1"/>
            <a:stCxn id="8" idx="2"/>
          </p:cNvCxnSpPr>
          <p:nvPr/>
        </p:nvCxnSpPr>
        <p:spPr bwMode="auto">
          <a:xfrm rot="16200000" flipH="1">
            <a:off x="2474120" y="3786981"/>
            <a:ext cx="1731962" cy="561975"/>
          </a:xfrm>
          <a:prstGeom prst="curvedConnector3">
            <a:avLst>
              <a:gd name="adj1" fmla="val 50000"/>
            </a:avLst>
          </a:prstGeom>
          <a:noFill/>
          <a:ln w="28575" algn="ctr">
            <a:solidFill>
              <a:schemeClr val="accent2"/>
            </a:solidFill>
            <a:round/>
            <a:headEnd type="none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" name="矩形 70"/>
          <p:cNvSpPr>
            <a:spLocks noChangeArrowheads="1"/>
          </p:cNvSpPr>
          <p:nvPr/>
        </p:nvSpPr>
        <p:spPr bwMode="auto">
          <a:xfrm>
            <a:off x="4032250" y="3735388"/>
            <a:ext cx="11366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/>
          <a:p>
            <a:pPr defTabSz="966788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050" dirty="0">
                <a:solidFill>
                  <a:schemeClr val="accent6"/>
                </a:solidFill>
                <a:latin typeface="Tahoma" pitchFamily="34" charset="0"/>
              </a:rPr>
              <a:t>SELECT … FROM Order</a:t>
            </a:r>
          </a:p>
          <a:p>
            <a:pPr defTabSz="966788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050" dirty="0">
                <a:solidFill>
                  <a:schemeClr val="accent6"/>
                </a:solidFill>
                <a:latin typeface="Tahoma" pitchFamily="34" charset="0"/>
              </a:rPr>
              <a:t>WHERE…</a:t>
            </a:r>
          </a:p>
        </p:txBody>
      </p:sp>
      <p:sp>
        <p:nvSpPr>
          <p:cNvPr id="75" name="矩形 74"/>
          <p:cNvSpPr>
            <a:spLocks noChangeArrowheads="1"/>
          </p:cNvSpPr>
          <p:nvPr/>
        </p:nvSpPr>
        <p:spPr bwMode="auto">
          <a:xfrm>
            <a:off x="430213" y="3443288"/>
            <a:ext cx="17668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/>
          <a:p>
            <a:pPr algn="r" defTabSz="966788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050" dirty="0">
                <a:solidFill>
                  <a:srgbClr val="0000CC"/>
                </a:solidFill>
                <a:latin typeface="Tahoma" pitchFamily="34" charset="0"/>
              </a:rPr>
              <a:t>INSERT Customer(email…)</a:t>
            </a:r>
          </a:p>
        </p:txBody>
      </p:sp>
      <p:sp>
        <p:nvSpPr>
          <p:cNvPr id="79" name="矩形 78"/>
          <p:cNvSpPr>
            <a:spLocks noChangeArrowheads="1"/>
          </p:cNvSpPr>
          <p:nvPr/>
        </p:nvSpPr>
        <p:spPr bwMode="auto">
          <a:xfrm>
            <a:off x="5183188" y="3803650"/>
            <a:ext cx="13779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/>
          <a:p>
            <a:pPr defTabSz="966788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050" dirty="0">
                <a:solidFill>
                  <a:schemeClr val="accent6"/>
                </a:solidFill>
                <a:latin typeface="Tahoma" pitchFamily="34" charset="0"/>
              </a:rPr>
              <a:t>UPDATE Order </a:t>
            </a:r>
            <a:br>
              <a:rPr lang="en-US" sz="1050" dirty="0">
                <a:solidFill>
                  <a:schemeClr val="accent6"/>
                </a:solidFill>
                <a:latin typeface="Tahoma" pitchFamily="34" charset="0"/>
              </a:rPr>
            </a:br>
            <a:r>
              <a:rPr lang="en-US" sz="1050" dirty="0">
                <a:solidFill>
                  <a:schemeClr val="accent6"/>
                </a:solidFill>
                <a:latin typeface="Tahoma" pitchFamily="34" charset="0"/>
              </a:rPr>
              <a:t>SET </a:t>
            </a:r>
            <a:r>
              <a:rPr lang="en-US" sz="1050" dirty="0" err="1">
                <a:solidFill>
                  <a:schemeClr val="accent6"/>
                </a:solidFill>
                <a:latin typeface="Tahoma" pitchFamily="34" charset="0"/>
              </a:rPr>
              <a:t>order_stat</a:t>
            </a:r>
            <a:r>
              <a:rPr lang="en-US" sz="1050" dirty="0">
                <a:solidFill>
                  <a:schemeClr val="accent6"/>
                </a:solidFill>
                <a:latin typeface="Tahoma" pitchFamily="34" charset="0"/>
              </a:rPr>
              <a:t> = … WHERE …</a:t>
            </a:r>
          </a:p>
        </p:txBody>
      </p:sp>
      <p:sp>
        <p:nvSpPr>
          <p:cNvPr id="81" name="矩形 80"/>
          <p:cNvSpPr>
            <a:spLocks noChangeArrowheads="1"/>
          </p:cNvSpPr>
          <p:nvPr/>
        </p:nvSpPr>
        <p:spPr bwMode="auto">
          <a:xfrm>
            <a:off x="2379663" y="3443288"/>
            <a:ext cx="17414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/>
          <a:p>
            <a:pPr defTabSz="966788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050" dirty="0">
                <a:solidFill>
                  <a:schemeClr val="accent6"/>
                </a:solidFill>
                <a:latin typeface="Tahoma" pitchFamily="34" charset="0"/>
              </a:rPr>
              <a:t>INSERT </a:t>
            </a:r>
            <a:br>
              <a:rPr lang="en-US" sz="1050" dirty="0">
                <a:solidFill>
                  <a:schemeClr val="accent6"/>
                </a:solidFill>
                <a:latin typeface="Tahoma" pitchFamily="34" charset="0"/>
              </a:rPr>
            </a:br>
            <a:r>
              <a:rPr lang="en-US" sz="1050" dirty="0">
                <a:solidFill>
                  <a:schemeClr val="accent6"/>
                </a:solidFill>
                <a:latin typeface="Tahoma" pitchFamily="34" charset="0"/>
              </a:rPr>
              <a:t>Order (…, </a:t>
            </a:r>
            <a:r>
              <a:rPr lang="en-US" sz="1050" dirty="0" err="1">
                <a:solidFill>
                  <a:schemeClr val="accent6"/>
                </a:solidFill>
                <a:latin typeface="Tahoma" pitchFamily="34" charset="0"/>
              </a:rPr>
              <a:t>custid</a:t>
            </a:r>
            <a:r>
              <a:rPr lang="en-US" sz="1050" dirty="0">
                <a:solidFill>
                  <a:schemeClr val="accent6"/>
                </a:solidFill>
                <a:latin typeface="Tahoma" pitchFamily="34" charset="0"/>
              </a:rPr>
              <a:t>, </a:t>
            </a:r>
            <a:r>
              <a:rPr lang="en-US" sz="1050" dirty="0" err="1">
                <a:solidFill>
                  <a:schemeClr val="accent6"/>
                </a:solidFill>
                <a:latin typeface="Tahoma" pitchFamily="34" charset="0"/>
              </a:rPr>
              <a:t>qty</a:t>
            </a:r>
            <a:r>
              <a:rPr lang="en-US" sz="1050" dirty="0">
                <a:solidFill>
                  <a:schemeClr val="accent6"/>
                </a:solidFill>
                <a:latin typeface="Tahoma" pitchFamily="34" charset="0"/>
              </a:rPr>
              <a:t>, …)</a:t>
            </a:r>
          </a:p>
        </p:txBody>
      </p:sp>
      <p:sp>
        <p:nvSpPr>
          <p:cNvPr id="85" name="矩形 84"/>
          <p:cNvSpPr>
            <a:spLocks noChangeArrowheads="1"/>
          </p:cNvSpPr>
          <p:nvPr/>
        </p:nvSpPr>
        <p:spPr bwMode="auto">
          <a:xfrm>
            <a:off x="6554788" y="3752850"/>
            <a:ext cx="12858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/>
          <a:p>
            <a:pPr defTabSz="966788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050" dirty="0">
                <a:solidFill>
                  <a:srgbClr val="996633"/>
                </a:solidFill>
                <a:latin typeface="Tahoma" pitchFamily="34" charset="0"/>
              </a:rPr>
              <a:t>UPDATE Inventory SET </a:t>
            </a:r>
            <a:r>
              <a:rPr lang="en-US" sz="1050" dirty="0" err="1">
                <a:solidFill>
                  <a:srgbClr val="996633"/>
                </a:solidFill>
                <a:latin typeface="Tahoma" pitchFamily="34" charset="0"/>
              </a:rPr>
              <a:t>avail_qty</a:t>
            </a:r>
            <a:r>
              <a:rPr lang="en-US" sz="1050" dirty="0">
                <a:solidFill>
                  <a:srgbClr val="996633"/>
                </a:solidFill>
                <a:latin typeface="Tahoma" pitchFamily="34" charset="0"/>
              </a:rPr>
              <a:t>=… WHERE …</a:t>
            </a:r>
          </a:p>
        </p:txBody>
      </p:sp>
      <p:sp>
        <p:nvSpPr>
          <p:cNvPr id="95" name="线形标注 1 94"/>
          <p:cNvSpPr>
            <a:spLocks/>
          </p:cNvSpPr>
          <p:nvPr/>
        </p:nvSpPr>
        <p:spPr bwMode="auto">
          <a:xfrm>
            <a:off x="1387475" y="5367338"/>
            <a:ext cx="1466850" cy="657225"/>
          </a:xfrm>
          <a:prstGeom prst="borderCallout1">
            <a:avLst>
              <a:gd name="adj1" fmla="val 2370"/>
              <a:gd name="adj2" fmla="val 67102"/>
              <a:gd name="adj3" fmla="val -59681"/>
              <a:gd name="adj4" fmla="val 100745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2574" tIns="51288" rIns="102574" bIns="51288" anchor="ctr">
            <a:spAutoFit/>
          </a:bodyPr>
          <a:lstStyle/>
          <a:p>
            <a:pPr marL="166688" indent="-166688" defTabSz="966788">
              <a:lnSpc>
                <a:spcPct val="100000"/>
              </a:lnSpc>
              <a:spcBef>
                <a:spcPct val="0"/>
              </a:spcBef>
            </a:pPr>
            <a:r>
              <a:rPr lang="en-US" sz="1200">
                <a:latin typeface="Tahoma" pitchFamily="34" charset="0"/>
              </a:rPr>
              <a:t>Customer(…,</a:t>
            </a:r>
            <a:br>
              <a:rPr lang="en-US" sz="1200">
                <a:latin typeface="Tahoma" pitchFamily="34" charset="0"/>
              </a:rPr>
            </a:br>
            <a:r>
              <a:rPr lang="en-US" sz="1200">
                <a:latin typeface="Tahoma" pitchFamily="34" charset="0"/>
              </a:rPr>
              <a:t>email </a:t>
            </a:r>
            <a:r>
              <a:rPr lang="en-US" sz="1200" b="1">
                <a:latin typeface="Tahoma" pitchFamily="34" charset="0"/>
              </a:rPr>
              <a:t>UNIQUE</a:t>
            </a:r>
            <a:r>
              <a:rPr lang="en-US" sz="1200">
                <a:latin typeface="Tahoma" pitchFamily="34" charset="0"/>
              </a:rPr>
              <a:t>, </a:t>
            </a:r>
            <a:br>
              <a:rPr lang="en-US" sz="1200">
                <a:latin typeface="Tahoma" pitchFamily="34" charset="0"/>
              </a:rPr>
            </a:br>
            <a:r>
              <a:rPr lang="en-US" sz="1200">
                <a:latin typeface="Tahoma" pitchFamily="34" charset="0"/>
              </a:rPr>
              <a:t>…)</a:t>
            </a:r>
          </a:p>
        </p:txBody>
      </p:sp>
      <p:sp>
        <p:nvSpPr>
          <p:cNvPr id="97" name="线形标注 1 96"/>
          <p:cNvSpPr>
            <a:spLocks/>
          </p:cNvSpPr>
          <p:nvPr/>
        </p:nvSpPr>
        <p:spPr bwMode="auto">
          <a:xfrm>
            <a:off x="3111500" y="5280025"/>
            <a:ext cx="2170113" cy="1023938"/>
          </a:xfrm>
          <a:prstGeom prst="borderCallout1">
            <a:avLst>
              <a:gd name="adj1" fmla="val -1931"/>
              <a:gd name="adj2" fmla="val 31083"/>
              <a:gd name="adj3" fmla="val -58245"/>
              <a:gd name="adj4" fmla="val 22278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2574" tIns="51288" rIns="102574" bIns="51288" anchor="ctr">
            <a:spAutoFit/>
          </a:bodyPr>
          <a:lstStyle/>
          <a:p>
            <a:pPr marL="234950" indent="-234950" defTabSz="966788">
              <a:lnSpc>
                <a:spcPct val="100000"/>
              </a:lnSpc>
              <a:spcBef>
                <a:spcPct val="0"/>
              </a:spcBef>
            </a:pPr>
            <a:r>
              <a:rPr lang="en-US" sz="1200">
                <a:latin typeface="Tahoma" pitchFamily="34" charset="0"/>
              </a:rPr>
              <a:t>Order(…,</a:t>
            </a:r>
            <a:br>
              <a:rPr lang="en-US" sz="1200">
                <a:latin typeface="Tahoma" pitchFamily="34" charset="0"/>
              </a:rPr>
            </a:br>
            <a:r>
              <a:rPr lang="en-US" sz="1200" b="1">
                <a:latin typeface="Tahoma" pitchFamily="34" charset="0"/>
              </a:rPr>
              <a:t>FOREIGN KEY  </a:t>
            </a:r>
            <a:r>
              <a:rPr lang="en-US" sz="1200">
                <a:latin typeface="Tahoma" pitchFamily="34" charset="0"/>
              </a:rPr>
              <a:t>cid</a:t>
            </a:r>
            <a:br>
              <a:rPr lang="en-US" sz="1200">
                <a:latin typeface="Tahoma" pitchFamily="34" charset="0"/>
              </a:rPr>
            </a:br>
            <a:r>
              <a:rPr lang="en-US" sz="1200">
                <a:latin typeface="Tahoma" pitchFamily="34" charset="0"/>
              </a:rPr>
              <a:t>    REFERENCE Customer, </a:t>
            </a:r>
            <a:br>
              <a:rPr lang="en-US" sz="1200">
                <a:latin typeface="Tahoma" pitchFamily="34" charset="0"/>
              </a:rPr>
            </a:br>
            <a:r>
              <a:rPr lang="en-US" sz="1200">
                <a:latin typeface="Tahoma" pitchFamily="34" charset="0"/>
              </a:rPr>
              <a:t>…)</a:t>
            </a:r>
          </a:p>
        </p:txBody>
      </p:sp>
      <p:sp>
        <p:nvSpPr>
          <p:cNvPr id="99" name="线形标注 1 98"/>
          <p:cNvSpPr>
            <a:spLocks/>
          </p:cNvSpPr>
          <p:nvPr/>
        </p:nvSpPr>
        <p:spPr bwMode="auto">
          <a:xfrm>
            <a:off x="5429250" y="5367338"/>
            <a:ext cx="2478088" cy="844550"/>
          </a:xfrm>
          <a:prstGeom prst="borderCallout1">
            <a:avLst>
              <a:gd name="adj1" fmla="val -1931"/>
              <a:gd name="adj2" fmla="val 31083"/>
              <a:gd name="adj3" fmla="val -45935"/>
              <a:gd name="adj4" fmla="val -5088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2574" tIns="51288" rIns="102574" bIns="51288" anchor="ctr">
            <a:spAutoFit/>
          </a:bodyPr>
          <a:lstStyle/>
          <a:p>
            <a:pPr defTabSz="966788">
              <a:lnSpc>
                <a:spcPct val="100000"/>
              </a:lnSpc>
              <a:spcBef>
                <a:spcPct val="0"/>
              </a:spcBef>
            </a:pPr>
            <a:r>
              <a:rPr lang="en-US" sz="1200">
                <a:latin typeface="Tahoma" pitchFamily="34" charset="0"/>
              </a:rPr>
              <a:t>If the ship_stat of the referenced </a:t>
            </a:r>
            <a:r>
              <a:rPr lang="en-US" sz="1200" b="1">
                <a:latin typeface="Tahoma" pitchFamily="34" charset="0"/>
              </a:rPr>
              <a:t>Ship</a:t>
            </a:r>
            <a:r>
              <a:rPr lang="en-US" sz="1200">
                <a:latin typeface="Tahoma" pitchFamily="34" charset="0"/>
              </a:rPr>
              <a:t> is not FINISH or FAILED, the ord_stat  of the </a:t>
            </a:r>
            <a:r>
              <a:rPr lang="en-US" sz="1200" b="1">
                <a:latin typeface="Tahoma" pitchFamily="34" charset="0"/>
              </a:rPr>
              <a:t>Order</a:t>
            </a:r>
            <a:r>
              <a:rPr lang="en-US" sz="1200">
                <a:latin typeface="Tahoma" pitchFamily="34" charset="0"/>
              </a:rPr>
              <a:t> must not be RETURN nor CANCEL</a:t>
            </a:r>
          </a:p>
        </p:txBody>
      </p:sp>
      <p:sp>
        <p:nvSpPr>
          <p:cNvPr id="7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7072313"/>
            <a:ext cx="3041650" cy="242887"/>
          </a:xfrm>
        </p:spPr>
        <p:txBody>
          <a:bodyPr/>
          <a:lstStyle/>
          <a:p>
            <a:r>
              <a:rPr lang="en-US" altLang="zh-CN" dirty="0" smtClean="0"/>
              <a:t>ICSOC 2012</a:t>
            </a:r>
            <a:endParaRPr lang="en-US" altLang="zh-CN" dirty="0"/>
          </a:p>
        </p:txBody>
      </p:sp>
      <p:sp>
        <p:nvSpPr>
          <p:cNvPr id="78" name="Date Placeholder 1"/>
          <p:cNvSpPr>
            <a:spLocks noGrp="1"/>
          </p:cNvSpPr>
          <p:nvPr>
            <p:ph type="dt" sz="half" idx="10"/>
          </p:nvPr>
        </p:nvSpPr>
        <p:spPr>
          <a:xfrm>
            <a:off x="4038600" y="7072313"/>
            <a:ext cx="2000250" cy="242887"/>
          </a:xfrm>
        </p:spPr>
        <p:txBody>
          <a:bodyPr/>
          <a:lstStyle/>
          <a:p>
            <a:r>
              <a:rPr lang="en-US" dirty="0" smtClean="0"/>
              <a:t>2012/11/15</a:t>
            </a:r>
            <a:endParaRPr lang="en-US" altLang="zh-CN" dirty="0"/>
          </a:p>
        </p:txBody>
      </p:sp>
      <p:sp>
        <p:nvSpPr>
          <p:cNvPr id="2" name="Rectangle 1"/>
          <p:cNvSpPr/>
          <p:nvPr/>
        </p:nvSpPr>
        <p:spPr>
          <a:xfrm>
            <a:off x="6629400" y="6793468"/>
            <a:ext cx="29245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8925" indent="-288925" defTabSz="966788"/>
            <a:r>
              <a:rPr lang="en-US" sz="2000" dirty="0">
                <a:solidFill>
                  <a:schemeClr val="bg2"/>
                </a:solidFill>
              </a:rPr>
              <a:t>[Liu-S.-Yang CoopIS 11]</a:t>
            </a:r>
          </a:p>
        </p:txBody>
      </p:sp>
    </p:spTree>
    <p:extLst>
      <p:ext uri="{BB962C8B-B14F-4D97-AF65-F5344CB8AC3E}">
        <p14:creationId xmlns:p14="http://schemas.microsoft.com/office/powerpoint/2010/main" val="129013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Logical properties: first order + linear time logic</a:t>
            </a:r>
          </a:p>
          <a:p>
            <a:r>
              <a:rPr lang="en-US" dirty="0" smtClean="0"/>
              <a:t>Execution snapshot: relational database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0338" y="0"/>
            <a:ext cx="9280525" cy="762000"/>
          </a:xfrm>
        </p:spPr>
        <p:txBody>
          <a:bodyPr/>
          <a:lstStyle/>
          <a:p>
            <a:r>
              <a:rPr lang="en-US" dirty="0" smtClean="0"/>
              <a:t>Incremental (Runtime) Enforcement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2012/11/15</a:t>
            </a:r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ICSOC 2012</a:t>
            </a: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25EB-DA1F-4BFC-A014-C46DB84F6DC5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9" name="Flowchart: Predefined Process 8"/>
          <p:cNvSpPr/>
          <p:nvPr/>
        </p:nvSpPr>
        <p:spPr bwMode="auto">
          <a:xfrm>
            <a:off x="1676400" y="2286000"/>
            <a:ext cx="914400" cy="612648"/>
          </a:xfrm>
          <a:prstGeom prst="flowChartPredefinedProcess">
            <a:avLst/>
          </a:prstGeom>
          <a:solidFill>
            <a:schemeClr val="accent1">
              <a:lumMod val="20000"/>
              <a:lumOff val="80000"/>
            </a:schemeClr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583" tIns="51293" rIns="102583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88925" marR="0" indent="-288925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Flowchart: Predefined Process 9"/>
          <p:cNvSpPr/>
          <p:nvPr/>
        </p:nvSpPr>
        <p:spPr bwMode="auto">
          <a:xfrm>
            <a:off x="2819400" y="2286000"/>
            <a:ext cx="914400" cy="612648"/>
          </a:xfrm>
          <a:prstGeom prst="flowChartPredefinedProcess">
            <a:avLst/>
          </a:prstGeom>
          <a:solidFill>
            <a:schemeClr val="accent1">
              <a:lumMod val="20000"/>
              <a:lumOff val="80000"/>
            </a:schemeClr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583" tIns="51293" rIns="102583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88925" marR="0" indent="-288925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Flowchart: Predefined Process 10"/>
          <p:cNvSpPr/>
          <p:nvPr/>
        </p:nvSpPr>
        <p:spPr bwMode="auto">
          <a:xfrm>
            <a:off x="3962400" y="2286000"/>
            <a:ext cx="914400" cy="612648"/>
          </a:xfrm>
          <a:prstGeom prst="flowChartPredefinedProcess">
            <a:avLst/>
          </a:prstGeom>
          <a:solidFill>
            <a:schemeClr val="accent1">
              <a:lumMod val="40000"/>
              <a:lumOff val="60000"/>
            </a:schemeClr>
          </a:solidFill>
          <a:ln w="381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583" tIns="51293" rIns="102583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88925" marR="0" indent="-288925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5029200" y="2898648"/>
            <a:ext cx="685800" cy="60960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583" tIns="51293" rIns="102583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88925" marR="0" indent="-288925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Flowchart: Magnetic Disk 12"/>
          <p:cNvSpPr/>
          <p:nvPr/>
        </p:nvSpPr>
        <p:spPr bwMode="auto">
          <a:xfrm>
            <a:off x="4495800" y="3198876"/>
            <a:ext cx="342900" cy="306324"/>
          </a:xfrm>
          <a:prstGeom prst="flowChartMagneticDisk">
            <a:avLst/>
          </a:prstGeom>
          <a:solidFill>
            <a:srgbClr val="FFFF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583" tIns="51293" rIns="102583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88925" marR="0" indent="-288925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Flowchart: Predefined Process 13"/>
          <p:cNvSpPr/>
          <p:nvPr/>
        </p:nvSpPr>
        <p:spPr bwMode="auto">
          <a:xfrm>
            <a:off x="6705600" y="2286000"/>
            <a:ext cx="914400" cy="612648"/>
          </a:xfrm>
          <a:prstGeom prst="flowChartPredefinedProcess">
            <a:avLst/>
          </a:prstGeom>
          <a:solidFill>
            <a:srgbClr val="FFC000"/>
          </a:solidFill>
          <a:ln w="381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583" tIns="51293" rIns="102583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88925" marR="0" indent="-288925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Flowchart: Predefined Process 15"/>
          <p:cNvSpPr/>
          <p:nvPr/>
        </p:nvSpPr>
        <p:spPr bwMode="auto">
          <a:xfrm>
            <a:off x="1676400" y="4568952"/>
            <a:ext cx="914400" cy="612648"/>
          </a:xfrm>
          <a:prstGeom prst="flowChartPredefinedProcess">
            <a:avLst/>
          </a:prstGeom>
          <a:solidFill>
            <a:schemeClr val="accent1">
              <a:lumMod val="20000"/>
              <a:lumOff val="80000"/>
            </a:schemeClr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583" tIns="51293" rIns="102583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88925" indent="-288925" defTabSz="966788"/>
            <a:endParaRPr lang="en-US"/>
          </a:p>
        </p:txBody>
      </p:sp>
      <p:sp>
        <p:nvSpPr>
          <p:cNvPr id="17" name="Flowchart: Predefined Process 16"/>
          <p:cNvSpPr/>
          <p:nvPr/>
        </p:nvSpPr>
        <p:spPr bwMode="auto">
          <a:xfrm>
            <a:off x="2819400" y="4568952"/>
            <a:ext cx="914400" cy="612648"/>
          </a:xfrm>
          <a:prstGeom prst="flowChartPredefinedProcess">
            <a:avLst/>
          </a:prstGeom>
          <a:solidFill>
            <a:schemeClr val="accent1">
              <a:lumMod val="20000"/>
              <a:lumOff val="80000"/>
            </a:schemeClr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583" tIns="51293" rIns="102583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88925" indent="-288925" defTabSz="966788"/>
            <a:endParaRPr lang="en-US"/>
          </a:p>
        </p:txBody>
      </p:sp>
      <p:sp>
        <p:nvSpPr>
          <p:cNvPr id="18" name="Flowchart: Predefined Process 17"/>
          <p:cNvSpPr/>
          <p:nvPr/>
        </p:nvSpPr>
        <p:spPr bwMode="auto">
          <a:xfrm>
            <a:off x="3962400" y="4568952"/>
            <a:ext cx="914400" cy="612648"/>
          </a:xfrm>
          <a:prstGeom prst="flowChartPredefinedProcess">
            <a:avLst/>
          </a:prstGeom>
          <a:solidFill>
            <a:schemeClr val="accent1">
              <a:lumMod val="20000"/>
              <a:lumOff val="80000"/>
            </a:schemeClr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583" tIns="51293" rIns="102583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88925" indent="-288925" defTabSz="966788"/>
            <a:endParaRPr lang="en-US"/>
          </a:p>
        </p:txBody>
      </p:sp>
      <p:sp>
        <p:nvSpPr>
          <p:cNvPr id="20" name="Flowchart: Predefined Process 19"/>
          <p:cNvSpPr/>
          <p:nvPr/>
        </p:nvSpPr>
        <p:spPr bwMode="auto">
          <a:xfrm>
            <a:off x="5181600" y="4568952"/>
            <a:ext cx="914400" cy="612648"/>
          </a:xfrm>
          <a:prstGeom prst="flowChartPredefinedProcess">
            <a:avLst/>
          </a:prstGeom>
          <a:solidFill>
            <a:schemeClr val="accent1">
              <a:lumMod val="40000"/>
              <a:lumOff val="60000"/>
            </a:schemeClr>
          </a:solidFill>
          <a:ln w="381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583" tIns="51293" rIns="102583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88925" marR="0" indent="-288925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Down Arrow 20"/>
          <p:cNvSpPr/>
          <p:nvPr/>
        </p:nvSpPr>
        <p:spPr bwMode="auto">
          <a:xfrm>
            <a:off x="5334000" y="3733800"/>
            <a:ext cx="533400" cy="457200"/>
          </a:xfrm>
          <a:prstGeom prst="downArrow">
            <a:avLst/>
          </a:prstGeom>
          <a:solidFill>
            <a:srgbClr val="FF0000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583" tIns="51293" rIns="102583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88925" marR="0" indent="-288925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58000" y="6172200"/>
            <a:ext cx="2621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</a:rPr>
              <a:t>[De Masellis-S. 2012]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3600" y="2360069"/>
            <a:ext cx="425116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+</a:t>
            </a:r>
            <a:endParaRPr lang="en-US" sz="3200" dirty="0"/>
          </a:p>
        </p:txBody>
      </p:sp>
      <p:sp>
        <p:nvSpPr>
          <p:cNvPr id="23" name="Rounded Rectangle 22"/>
          <p:cNvSpPr/>
          <p:nvPr/>
        </p:nvSpPr>
        <p:spPr bwMode="auto">
          <a:xfrm>
            <a:off x="6248400" y="5181600"/>
            <a:ext cx="685800" cy="60960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583" tIns="51293" rIns="102583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88925" marR="0" indent="-288925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Flowchart: Magnetic Disk 23"/>
          <p:cNvSpPr/>
          <p:nvPr/>
        </p:nvSpPr>
        <p:spPr bwMode="auto">
          <a:xfrm>
            <a:off x="5715000" y="5481828"/>
            <a:ext cx="342900" cy="306324"/>
          </a:xfrm>
          <a:prstGeom prst="flowChartMagneticDisk">
            <a:avLst/>
          </a:prstGeom>
          <a:solidFill>
            <a:srgbClr val="7030A0">
              <a:alpha val="50196"/>
            </a:srgb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583" tIns="51293" rIns="102583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88925" marR="0" indent="-288925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71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Design:</a:t>
            </a:r>
            <a:r>
              <a:rPr lang="en-US" dirty="0"/>
              <a:t> </a:t>
            </a:r>
            <a:r>
              <a:rPr lang="en-US" dirty="0" smtClean="0"/>
              <a:t>What are appropriate service designs? Choreography vs orchestration (Part II)? Design aid (analysis/model checking tool), interoperation</a:t>
            </a:r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Runtime:</a:t>
            </a:r>
            <a:r>
              <a:rPr lang="en-US" dirty="0"/>
              <a:t> </a:t>
            </a:r>
            <a:r>
              <a:rPr lang="en-US" dirty="0" smtClean="0"/>
              <a:t>Enforcement of process/data constraints, KPI/monitoring techniques, resource planning and management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Transactions:</a:t>
            </a:r>
            <a:r>
              <a:rPr lang="en-US" dirty="0" smtClean="0"/>
              <a:t> What is the notion of workflow transaction?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Change/evolution: </a:t>
            </a:r>
            <a:r>
              <a:rPr lang="en-US" dirty="0" smtClean="0"/>
              <a:t>Process vs instance changes, long lasting vs temporary, longtail</a:t>
            </a:r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Big data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monitoring to analytics to change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Challenges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2012/11/15</a:t>
            </a:r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ICSOC 2012</a:t>
            </a: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25EB-DA1F-4BFC-A014-C46DB84F6DC5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9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Application Needs</a:t>
            </a:r>
          </a:p>
          <a:p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dirty="0" smtClean="0">
                <a:solidFill>
                  <a:srgbClr val="002060"/>
                </a:solidFill>
              </a:rPr>
              <a:t>Legacy</a:t>
            </a:r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</a:t>
            </a:r>
            <a:r>
              <a:rPr lang="en-US" dirty="0" smtClean="0">
                <a:solidFill>
                  <a:srgbClr val="002060"/>
                </a:solidFill>
              </a:rPr>
              <a:t> Services</a:t>
            </a:r>
          </a:p>
          <a:p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dirty="0" smtClean="0">
                <a:solidFill>
                  <a:srgbClr val="002060"/>
                </a:solidFill>
              </a:rPr>
              <a:t>Programmable</a:t>
            </a:r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</a:t>
            </a:r>
            <a:r>
              <a:rPr lang="en-US" dirty="0" smtClean="0">
                <a:solidFill>
                  <a:srgbClr val="002060"/>
                </a:solidFill>
              </a:rPr>
              <a:t> Services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Data Encapsulating Services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Research Challenges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Conclusions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038600" y="7072313"/>
            <a:ext cx="2000250" cy="242887"/>
          </a:xfrm>
        </p:spPr>
        <p:txBody>
          <a:bodyPr/>
          <a:lstStyle/>
          <a:p>
            <a:r>
              <a:rPr lang="en-US" dirty="0" smtClean="0"/>
              <a:t>2012/11/15</a:t>
            </a:r>
            <a:endParaRPr lang="en-US" altLang="zh-C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7072313"/>
            <a:ext cx="3041650" cy="242887"/>
          </a:xfrm>
        </p:spPr>
        <p:txBody>
          <a:bodyPr/>
          <a:lstStyle/>
          <a:p>
            <a:r>
              <a:rPr lang="en-US" altLang="zh-CN" dirty="0" smtClean="0"/>
              <a:t>ICSOC 2012</a:t>
            </a:r>
            <a:endParaRPr lang="en-US" altLang="zh-C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00950" y="7072313"/>
            <a:ext cx="2000250" cy="242887"/>
          </a:xfrm>
        </p:spPr>
        <p:txBody>
          <a:bodyPr/>
          <a:lstStyle/>
          <a:p>
            <a:fld id="{9D5D25EB-DA1F-4BFC-A014-C46DB84F6DC5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81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Inclusion of data is critical to capture business logics into services</a:t>
            </a:r>
          </a:p>
          <a:p>
            <a:pPr lvl="1"/>
            <a:r>
              <a:rPr lang="en-US" dirty="0" smtClean="0"/>
              <a:t>Data are not just variables; important to remember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dirty="0" smtClean="0"/>
              <a:t>persistence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”</a:t>
            </a:r>
          </a:p>
          <a:p>
            <a:r>
              <a:rPr lang="en-US" dirty="0" smtClean="0"/>
              <a:t>Separation of data and service management is a promising approach (e.g., BYOD)</a:t>
            </a:r>
          </a:p>
          <a:p>
            <a:pPr lvl="1"/>
            <a:r>
              <a:rPr lang="en-US" dirty="0" smtClean="0"/>
              <a:t>DSM independence </a:t>
            </a:r>
          </a:p>
          <a:p>
            <a:r>
              <a:rPr lang="en-US" dirty="0" smtClean="0"/>
              <a:t>Problems are more difficult, demand creative solutions!</a:t>
            </a:r>
          </a:p>
          <a:p>
            <a:pPr lvl="1"/>
            <a:r>
              <a:rPr lang="en-US" dirty="0" smtClean="0"/>
              <a:t>Do we have alternatives?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9900CC"/>
                </a:solidFill>
                <a:latin typeface="Book Antiqua" pitchFamily="18" charset="0"/>
                <a:cs typeface="Times New Roman" pitchFamily="18" charset="0"/>
              </a:rPr>
              <a:t>Scientific principles can and should guide engineering practice, but they don’t have to speak the same buzz words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2012/11/15</a:t>
            </a:r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ICSOC 2012</a:t>
            </a: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25EB-DA1F-4BFC-A014-C46DB84F6DC5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3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Helpful comments from:</a:t>
            </a:r>
          </a:p>
          <a:p>
            <a:r>
              <a:rPr lang="en-US" dirty="0" smtClean="0"/>
              <a:t>Richard Hull (IBM)</a:t>
            </a:r>
          </a:p>
          <a:p>
            <a:r>
              <a:rPr lang="en-US" dirty="0" smtClean="0"/>
              <a:t>Yutian Sun (UCSB)</a:t>
            </a:r>
          </a:p>
          <a:p>
            <a:r>
              <a:rPr lang="en-US" dirty="0" smtClean="0"/>
              <a:t>Jian Yang (Macquarie U)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2012/11/15</a:t>
            </a:r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ICSOC 2012</a:t>
            </a: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25EB-DA1F-4BFC-A014-C46DB84F6DC5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2916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2012/11/15</a:t>
            </a:r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ICSOC 2012</a:t>
            </a: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25EB-DA1F-4BFC-A014-C46DB84F6DC5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152400" y="838200"/>
            <a:ext cx="94488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7311" tIns="48657" rIns="97311" bIns="48657" numCol="1" anchor="t" anchorCtr="0" compatLnSpc="1">
            <a:prstTxWarp prst="textNoShape">
              <a:avLst/>
            </a:prstTxWarp>
          </a:bodyPr>
          <a:lstStyle>
            <a:lvl1pPr marL="282575" indent="-282575" algn="l" defTabSz="966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Char char="n"/>
              <a:defRPr kumimoji="1" sz="28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682625" indent="-287338" algn="l" defTabSz="966788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v"/>
              <a:defRPr kumimoji="1" sz="2800">
                <a:solidFill>
                  <a:srgbClr val="000066"/>
                </a:solidFill>
                <a:latin typeface="+mn-lt"/>
              </a:defRPr>
            </a:lvl2pPr>
            <a:lvl3pPr marL="1030288" indent="-233363" algn="l" defTabSz="966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Char char="l"/>
              <a:defRPr kumimoji="1" sz="2400">
                <a:solidFill>
                  <a:srgbClr val="000066"/>
                </a:solidFill>
                <a:latin typeface="+mn-lt"/>
              </a:defRPr>
            </a:lvl3pPr>
            <a:lvl4pPr marL="1312863" indent="-168275" algn="l" defTabSz="966788" rtl="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Char char="²"/>
              <a:defRPr kumimoji="1" sz="2400">
                <a:solidFill>
                  <a:srgbClr val="000066"/>
                </a:solidFill>
                <a:latin typeface="+mn-lt"/>
              </a:defRPr>
            </a:lvl4pPr>
            <a:lvl5pPr marL="1662113" indent="-234950" algn="l" defTabSz="966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ingdings" pitchFamily="2" charset="2"/>
              <a:buChar char="u"/>
              <a:defRPr kumimoji="1" sz="2400">
                <a:solidFill>
                  <a:srgbClr val="000066"/>
                </a:solidFill>
                <a:latin typeface="+mn-lt"/>
              </a:defRPr>
            </a:lvl5pPr>
            <a:lvl6pPr marL="2119313" indent="-234950" algn="l" defTabSz="966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ingdings" pitchFamily="2" charset="2"/>
              <a:buChar char="u"/>
              <a:defRPr kumimoji="1" sz="2400">
                <a:solidFill>
                  <a:srgbClr val="000066"/>
                </a:solidFill>
                <a:latin typeface="+mn-lt"/>
              </a:defRPr>
            </a:lvl6pPr>
            <a:lvl7pPr marL="2576513" indent="-234950" algn="l" defTabSz="966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ingdings" pitchFamily="2" charset="2"/>
              <a:buChar char="u"/>
              <a:defRPr kumimoji="1" sz="2400">
                <a:solidFill>
                  <a:srgbClr val="000066"/>
                </a:solidFill>
                <a:latin typeface="+mn-lt"/>
              </a:defRPr>
            </a:lvl7pPr>
            <a:lvl8pPr marL="3033713" indent="-234950" algn="l" defTabSz="966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ingdings" pitchFamily="2" charset="2"/>
              <a:buChar char="u"/>
              <a:defRPr kumimoji="1" sz="2400">
                <a:solidFill>
                  <a:srgbClr val="000066"/>
                </a:solidFill>
                <a:latin typeface="+mn-lt"/>
              </a:defRPr>
            </a:lvl8pPr>
            <a:lvl9pPr marL="3490913" indent="-234950" algn="l" defTabSz="966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ingdings" pitchFamily="2" charset="2"/>
              <a:buChar char="u"/>
              <a:defRPr kumimoji="1" sz="2400">
                <a:solidFill>
                  <a:srgbClr val="000066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1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[Hull-S. 04]</a:t>
            </a:r>
            <a:r>
              <a:rPr lang="en-US" sz="11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R. Hull and J. </a:t>
            </a:r>
            <a:r>
              <a:rPr lang="en-US" sz="11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Su: Tools for Design of Composite Web Services. </a:t>
            </a:r>
            <a:r>
              <a:rPr lang="en-US" sz="11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ACM SIGMOD, 2004, pages 958-961</a:t>
            </a:r>
          </a:p>
          <a:p>
            <a:pPr marL="0" indent="0">
              <a:buNone/>
            </a:pPr>
            <a:r>
              <a:rPr lang="en-US" sz="11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[Hull-S. 05]</a:t>
            </a:r>
            <a:r>
              <a:rPr lang="en-US" sz="11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R. Hull and J. </a:t>
            </a:r>
            <a:r>
              <a:rPr lang="en-US" sz="11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Su: Tools for composite web services: </a:t>
            </a:r>
            <a:r>
              <a:rPr lang="en-US" sz="11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11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short overview. SIGMOD </a:t>
            </a:r>
            <a:r>
              <a:rPr lang="en-US" sz="11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Record, 34(2</a:t>
            </a:r>
            <a:r>
              <a:rPr lang="en-US" sz="11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):</a:t>
            </a:r>
            <a:r>
              <a:rPr lang="en-US" sz="11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86-95, 2005</a:t>
            </a:r>
          </a:p>
          <a:p>
            <a:pPr marL="0" indent="0">
              <a:buNone/>
            </a:pPr>
            <a:r>
              <a:rPr lang="en-US" sz="11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[Jin et al CoopIS 2011] </a:t>
            </a:r>
            <a:r>
              <a:rPr lang="en-US" sz="11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T. </a:t>
            </a:r>
            <a:r>
              <a:rPr lang="en-US" sz="11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Jin, </a:t>
            </a:r>
            <a:r>
              <a:rPr lang="en-US" sz="11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J. </a:t>
            </a:r>
            <a:r>
              <a:rPr lang="en-US" sz="11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Wang, </a:t>
            </a:r>
            <a:r>
              <a:rPr lang="en-US" sz="11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 L. </a:t>
            </a:r>
            <a:r>
              <a:rPr lang="en-US" sz="11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Wen: Efficient Retrieval of Similar Business Process Models Based on </a:t>
            </a:r>
            <a:r>
              <a:rPr lang="en-US" sz="11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Structure. CoopIS 2011, pages 56-63</a:t>
            </a:r>
          </a:p>
          <a:p>
            <a:pPr marL="0" indent="0">
              <a:buNone/>
            </a:pPr>
            <a:r>
              <a:rPr lang="en-US" sz="11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[Berardi-Calvanese-DeGiacomo-Lenzerini-Mecella ICSOC 03</a:t>
            </a:r>
            <a:r>
              <a:rPr lang="en-US" sz="11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en-US" sz="11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Daniela Berardi, Diego Calvanese, Giuseppe De Giacomo, Maurizio Lenzerini, Massimo Mecella: Automatic Composition of E-services That Export Their Behavior. ICSOC 2003: </a:t>
            </a:r>
            <a:r>
              <a:rPr lang="en-US" sz="11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43-58</a:t>
            </a:r>
          </a:p>
          <a:p>
            <a:pPr marL="0" indent="0">
              <a:buNone/>
            </a:pPr>
            <a:r>
              <a:rPr lang="en-US" sz="11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[Gerede-Hull-Ibarra-S. ICSOC </a:t>
            </a:r>
            <a:r>
              <a:rPr lang="en-US" sz="11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04]</a:t>
            </a:r>
            <a:r>
              <a:rPr lang="en-US" sz="11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C.E. </a:t>
            </a:r>
            <a:r>
              <a:rPr lang="en-US" sz="11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Gerede, </a:t>
            </a:r>
            <a:r>
              <a:rPr lang="en-US" sz="11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R. </a:t>
            </a:r>
            <a:r>
              <a:rPr lang="en-US" sz="11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Hull, </a:t>
            </a:r>
            <a:r>
              <a:rPr lang="en-US" sz="11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O.H</a:t>
            </a:r>
            <a:r>
              <a:rPr lang="en-US" sz="11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Ibarra, </a:t>
            </a:r>
            <a:r>
              <a:rPr lang="en-US" sz="11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 J. </a:t>
            </a:r>
            <a:r>
              <a:rPr lang="en-US" sz="11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Su: Automated composition of e-services: lookaheads. </a:t>
            </a:r>
            <a:r>
              <a:rPr lang="en-US" sz="11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ICSOC, 2004, pages 252-262</a:t>
            </a:r>
          </a:p>
          <a:p>
            <a:pPr marL="0" indent="0">
              <a:buNone/>
            </a:pPr>
            <a:r>
              <a:rPr lang="en-US" sz="11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[Berardi et al ICSOC 04] </a:t>
            </a:r>
            <a:r>
              <a:rPr lang="en-US" sz="11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11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Berardi, </a:t>
            </a:r>
            <a:r>
              <a:rPr lang="en-US" sz="11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G. </a:t>
            </a:r>
            <a:r>
              <a:rPr lang="en-US" sz="11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 Giacomo, </a:t>
            </a:r>
            <a:r>
              <a:rPr lang="en-US" sz="11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M. </a:t>
            </a:r>
            <a:r>
              <a:rPr lang="en-US" sz="11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Lenzerini, </a:t>
            </a:r>
            <a:r>
              <a:rPr lang="en-US" sz="11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M. </a:t>
            </a:r>
            <a:r>
              <a:rPr lang="en-US" sz="11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Mecella, </a:t>
            </a:r>
            <a:r>
              <a:rPr lang="en-US" sz="11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 D. </a:t>
            </a:r>
            <a:r>
              <a:rPr lang="en-US" sz="11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Calvanese: Synthesis of underspecified composite </a:t>
            </a:r>
            <a:r>
              <a:rPr lang="en-US" sz="115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1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-services based on automated reasoning. </a:t>
            </a:r>
            <a:r>
              <a:rPr lang="en-US" sz="11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ICSOC, 2004, pages 105-114</a:t>
            </a:r>
          </a:p>
          <a:p>
            <a:pPr marL="0" indent="0">
              <a:buNone/>
            </a:pPr>
            <a:r>
              <a:rPr lang="it-IT" sz="11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it-IT" sz="11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Berardi-Calvanese-De Giacomo-Hull-Mecella VLDB </a:t>
            </a:r>
            <a:r>
              <a:rPr lang="it-IT" sz="11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05]</a:t>
            </a:r>
            <a:r>
              <a:rPr lang="en-US" sz="11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D. </a:t>
            </a:r>
            <a:r>
              <a:rPr lang="en-US" sz="11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Berardi, </a:t>
            </a:r>
            <a:r>
              <a:rPr lang="en-US" sz="11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11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Calvanese, </a:t>
            </a:r>
            <a:r>
              <a:rPr lang="en-US" sz="11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G. </a:t>
            </a:r>
            <a:r>
              <a:rPr lang="en-US" sz="11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 Giacomo, </a:t>
            </a:r>
            <a:r>
              <a:rPr lang="en-US" sz="11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R. </a:t>
            </a:r>
            <a:r>
              <a:rPr lang="en-US" sz="11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Hull, </a:t>
            </a:r>
            <a:r>
              <a:rPr lang="en-US" sz="11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M. </a:t>
            </a:r>
            <a:r>
              <a:rPr lang="en-US" sz="11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Mecella: Automatic Composition of Transition-based Semantic Web Services with Messaging. </a:t>
            </a:r>
            <a:r>
              <a:rPr lang="en-US" sz="11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VLDB, 2005, pages </a:t>
            </a:r>
            <a:r>
              <a:rPr lang="en-US" sz="11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613-624</a:t>
            </a:r>
            <a:endParaRPr lang="en-US" sz="115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1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11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Gerede-Ibarra-Ravikumar-S. TCS </a:t>
            </a:r>
            <a:r>
              <a:rPr lang="en-US" sz="11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08] C. E. </a:t>
            </a:r>
            <a:r>
              <a:rPr lang="en-US" sz="11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Gerede, </a:t>
            </a:r>
            <a:r>
              <a:rPr lang="en-US" sz="11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O. </a:t>
            </a:r>
            <a:r>
              <a:rPr lang="en-US" sz="11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H. Ibarra, </a:t>
            </a:r>
            <a:r>
              <a:rPr lang="en-US" sz="11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11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Ravikumar, </a:t>
            </a:r>
            <a:r>
              <a:rPr lang="en-US" sz="11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 J. </a:t>
            </a:r>
            <a:r>
              <a:rPr lang="en-US" sz="11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Su: Minimum-cost delegation in service composition. Theor. Comput. Sci</a:t>
            </a:r>
            <a:r>
              <a:rPr lang="en-US" sz="11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en-US" sz="11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409(3</a:t>
            </a:r>
            <a:r>
              <a:rPr lang="en-US" sz="11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):417-431, 2008</a:t>
            </a:r>
          </a:p>
          <a:p>
            <a:pPr marL="0" indent="0">
              <a:buNone/>
            </a:pPr>
            <a:r>
              <a:rPr lang="en-US" sz="11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[Hassen-Nourine-Toumani ICSOC 08] </a:t>
            </a:r>
            <a:r>
              <a:rPr lang="en-US" sz="11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R. R. </a:t>
            </a:r>
            <a:r>
              <a:rPr lang="en-US" sz="11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Hassen, </a:t>
            </a:r>
            <a:r>
              <a:rPr lang="en-US" sz="11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L. </a:t>
            </a:r>
            <a:r>
              <a:rPr lang="en-US" sz="11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Nourine, </a:t>
            </a:r>
            <a:r>
              <a:rPr lang="en-US" sz="11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F. </a:t>
            </a:r>
            <a:r>
              <a:rPr lang="en-US" sz="11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Toumani: Protocol-Based Web Service Composition. </a:t>
            </a:r>
            <a:r>
              <a:rPr lang="en-US" sz="11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ICSOC, 2008, pages 38-53</a:t>
            </a:r>
          </a:p>
          <a:p>
            <a:pPr marL="0" indent="0">
              <a:buNone/>
            </a:pPr>
            <a:r>
              <a:rPr lang="en-US" sz="11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[Fu-Bultan-S. WWW 04</a:t>
            </a:r>
            <a:r>
              <a:rPr lang="en-US" sz="11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] X. </a:t>
            </a:r>
            <a:r>
              <a:rPr lang="en-US" sz="11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Fu, </a:t>
            </a:r>
            <a:r>
              <a:rPr lang="en-US" sz="11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T. </a:t>
            </a:r>
            <a:r>
              <a:rPr lang="en-US" sz="11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Bultan, </a:t>
            </a:r>
            <a:r>
              <a:rPr lang="en-US" sz="11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 J. </a:t>
            </a:r>
            <a:r>
              <a:rPr lang="en-US" sz="11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Su: Analysis of interacting BPEL web services. </a:t>
            </a:r>
            <a:r>
              <a:rPr lang="en-US" sz="11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WWW, 2004, pages </a:t>
            </a:r>
            <a:r>
              <a:rPr lang="en-US" sz="11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621-630</a:t>
            </a:r>
          </a:p>
          <a:p>
            <a:pPr marL="0" indent="0">
              <a:buNone/>
            </a:pPr>
            <a:r>
              <a:rPr lang="en-US" sz="11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[Fu-Bultan-S. ISSTA 04</a:t>
            </a:r>
            <a:r>
              <a:rPr lang="en-US" sz="11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en-US" sz="11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X. </a:t>
            </a:r>
            <a:r>
              <a:rPr lang="en-US" sz="11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Fu, </a:t>
            </a:r>
            <a:r>
              <a:rPr lang="en-US" sz="11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T. </a:t>
            </a:r>
            <a:r>
              <a:rPr lang="en-US" sz="11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Bultan, </a:t>
            </a:r>
            <a:r>
              <a:rPr lang="en-US" sz="11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 J. </a:t>
            </a:r>
            <a:r>
              <a:rPr lang="en-US" sz="11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Su: Model checking XML manipulating software. </a:t>
            </a:r>
            <a:r>
              <a:rPr lang="en-US" sz="11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ISSTA, 2004, pages </a:t>
            </a:r>
            <a:r>
              <a:rPr lang="en-US" sz="11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252-262</a:t>
            </a:r>
          </a:p>
          <a:p>
            <a:pPr marL="0" indent="0">
              <a:buNone/>
            </a:pPr>
            <a:r>
              <a:rPr lang="en-US" sz="11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[Gerede-S. ICSOC 07</a:t>
            </a:r>
            <a:r>
              <a:rPr lang="en-US" sz="11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en-US" sz="11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11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E. </a:t>
            </a:r>
            <a:r>
              <a:rPr lang="en-US" sz="11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Gerede and J. </a:t>
            </a:r>
            <a:r>
              <a:rPr lang="en-US" sz="11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Su: Specification and Verification of Artifact Behaviors in Business Process Models. </a:t>
            </a:r>
            <a:r>
              <a:rPr lang="en-US" sz="11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ICSOC, 2007, pages 181-192</a:t>
            </a:r>
          </a:p>
          <a:p>
            <a:pPr marL="0" indent="0">
              <a:buNone/>
            </a:pPr>
            <a:r>
              <a:rPr lang="en-US" sz="11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[Brand-Zafiropulo </a:t>
            </a:r>
            <a:r>
              <a:rPr lang="en-US" sz="11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JACM 83</a:t>
            </a:r>
            <a:r>
              <a:rPr lang="en-US" sz="11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en-US" sz="11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D. Brand and P. Zafiropulo. On communicating finite-state machines. Journal </a:t>
            </a:r>
            <a:r>
              <a:rPr lang="en-US" sz="11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 the </a:t>
            </a:r>
            <a:r>
              <a:rPr lang="en-US" sz="11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ACM, 30(2):323–342, </a:t>
            </a:r>
            <a:r>
              <a:rPr lang="en-US" sz="11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1983</a:t>
            </a:r>
            <a:endParaRPr lang="en-US" sz="115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1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[Nigam-Caswell </a:t>
            </a:r>
            <a:r>
              <a:rPr lang="en-US" sz="11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IBM Sys J 03</a:t>
            </a:r>
            <a:r>
              <a:rPr lang="en-US" sz="11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] A. Nigam</a:t>
            </a:r>
            <a:r>
              <a:rPr lang="en-US" sz="11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1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N.S. Caswell: </a:t>
            </a:r>
            <a:r>
              <a:rPr lang="en-US" sz="11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Business artifacts: An approach to operational specification. </a:t>
            </a:r>
            <a:r>
              <a:rPr lang="en-US" sz="11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IBM Systems Journal, </a:t>
            </a:r>
            <a:r>
              <a:rPr lang="en-US" sz="11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42(3</a:t>
            </a:r>
            <a:r>
              <a:rPr lang="en-US" sz="11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):428–445, 2003</a:t>
            </a:r>
          </a:p>
          <a:p>
            <a:pPr marL="0" indent="0">
              <a:buNone/>
            </a:pPr>
            <a:r>
              <a:rPr lang="en-US" sz="11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11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Gerede-</a:t>
            </a:r>
            <a:r>
              <a:rPr kumimoji="0" lang="en-US" sz="11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Bhattacharya</a:t>
            </a:r>
            <a:r>
              <a:rPr lang="en-US" sz="11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-S</a:t>
            </a:r>
            <a:r>
              <a:rPr lang="en-US" sz="11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SOCA 07</a:t>
            </a:r>
            <a:r>
              <a:rPr lang="en-US" sz="11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en-US" sz="11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C.E</a:t>
            </a:r>
            <a:r>
              <a:rPr lang="en-US" sz="11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Gerede, </a:t>
            </a:r>
            <a:r>
              <a:rPr lang="en-US" sz="11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K. </a:t>
            </a:r>
            <a:r>
              <a:rPr lang="en-US" sz="11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Bhattacharya, </a:t>
            </a:r>
            <a:r>
              <a:rPr lang="en-US" sz="11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 J. </a:t>
            </a:r>
            <a:r>
              <a:rPr lang="en-US" sz="11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Su: Static Analysis of Business Artifact-centric Operational Models. </a:t>
            </a:r>
            <a:r>
              <a:rPr lang="en-US" sz="11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SOCA, 2007, pages 133-140</a:t>
            </a:r>
          </a:p>
          <a:p>
            <a:pPr marL="0" indent="0">
              <a:buNone/>
            </a:pPr>
            <a:r>
              <a:rPr lang="en-US" sz="11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11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Gerede-S. ICSOC 07</a:t>
            </a:r>
            <a:r>
              <a:rPr lang="en-US" sz="11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en-US" sz="11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C.E</a:t>
            </a:r>
            <a:r>
              <a:rPr lang="en-US" sz="11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1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Gerede and J. </a:t>
            </a:r>
            <a:r>
              <a:rPr lang="en-US" sz="11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Su: Specification and Verification of Artifact Behaviors in Business Process Models. </a:t>
            </a:r>
            <a:r>
              <a:rPr lang="en-US" sz="11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ICSOC, 2007, pages </a:t>
            </a:r>
            <a:r>
              <a:rPr lang="en-US" sz="11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181-192</a:t>
            </a:r>
            <a:endParaRPr lang="en-US" sz="115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1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kumimoji="0" lang="en-US" sz="11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Bhattacharya</a:t>
            </a:r>
            <a:r>
              <a:rPr lang="en-US" sz="11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-Gerede-Hull-Liu-S. BPM </a:t>
            </a:r>
            <a:r>
              <a:rPr lang="en-US" sz="11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07</a:t>
            </a:r>
            <a:r>
              <a:rPr lang="en-US" sz="11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en-US" sz="11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K. </a:t>
            </a:r>
            <a:r>
              <a:rPr lang="en-US" sz="11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Bhattacharya, </a:t>
            </a:r>
            <a:r>
              <a:rPr lang="en-US" sz="11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 E. </a:t>
            </a:r>
            <a:r>
              <a:rPr lang="en-US" sz="11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Gerede, </a:t>
            </a:r>
            <a:r>
              <a:rPr lang="en-US" sz="11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R. </a:t>
            </a:r>
            <a:r>
              <a:rPr lang="en-US" sz="11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Hull, </a:t>
            </a:r>
            <a:r>
              <a:rPr lang="en-US" sz="11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R. </a:t>
            </a:r>
            <a:r>
              <a:rPr lang="en-US" sz="11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Liu, </a:t>
            </a:r>
            <a:r>
              <a:rPr lang="en-US" sz="11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 J. </a:t>
            </a:r>
            <a:r>
              <a:rPr lang="en-US" sz="11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Su: Towards Formal Analysis of Artifact-Centric Business Process Models. </a:t>
            </a:r>
            <a:r>
              <a:rPr lang="en-US" sz="11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BPM, 2007, pages </a:t>
            </a:r>
            <a:r>
              <a:rPr lang="en-US" sz="11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288-304</a:t>
            </a:r>
            <a:endParaRPr lang="en-US" sz="115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1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11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Hull et al WSFM 2010</a:t>
            </a:r>
            <a:r>
              <a:rPr lang="en-US" sz="11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en-US" sz="11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R. </a:t>
            </a:r>
            <a:r>
              <a:rPr lang="en-US" sz="11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Hull, </a:t>
            </a:r>
            <a:r>
              <a:rPr lang="en-US" sz="11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E. </a:t>
            </a:r>
            <a:r>
              <a:rPr lang="en-US" sz="11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Damaggio, </a:t>
            </a:r>
            <a:r>
              <a:rPr lang="en-US" sz="11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F. </a:t>
            </a:r>
            <a:r>
              <a:rPr lang="en-US" sz="11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Fournier, </a:t>
            </a:r>
            <a:r>
              <a:rPr lang="en-US" sz="11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M. </a:t>
            </a:r>
            <a:r>
              <a:rPr lang="en-US" sz="11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Gupta, </a:t>
            </a:r>
            <a:r>
              <a:rPr lang="en-US" sz="11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F.T. </a:t>
            </a:r>
            <a:r>
              <a:rPr lang="en-US" sz="11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Heath, </a:t>
            </a:r>
            <a:r>
              <a:rPr lang="en-US" sz="11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S. </a:t>
            </a:r>
            <a:r>
              <a:rPr lang="en-US" sz="11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Hobson, </a:t>
            </a:r>
            <a:r>
              <a:rPr lang="en-US" sz="11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M.H</a:t>
            </a:r>
            <a:r>
              <a:rPr lang="en-US" sz="11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Linehan, </a:t>
            </a:r>
            <a:r>
              <a:rPr lang="en-US" sz="11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S. </a:t>
            </a:r>
            <a:r>
              <a:rPr lang="en-US" sz="11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Maradugu, </a:t>
            </a:r>
            <a:r>
              <a:rPr lang="en-US" sz="11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11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Nigam, </a:t>
            </a:r>
            <a:r>
              <a:rPr lang="en-US" sz="11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P. </a:t>
            </a:r>
            <a:r>
              <a:rPr lang="en-US" sz="11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Sukaviriya, </a:t>
            </a:r>
            <a:r>
              <a:rPr lang="en-US" sz="11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R. </a:t>
            </a:r>
            <a:r>
              <a:rPr lang="en-US" sz="11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Vaculín: Introducing the Guard-Stage-Milestone Approach for Specifying Business Entity Lifecycles. </a:t>
            </a:r>
            <a:r>
              <a:rPr lang="en-US" sz="11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WS-FM, 2010, pages 1-24</a:t>
            </a:r>
            <a:endParaRPr lang="en-US" sz="115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1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[Sun-Xu-S</a:t>
            </a:r>
            <a:r>
              <a:rPr lang="en-US" sz="11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.-Yang CoopIS 12</a:t>
            </a:r>
            <a:r>
              <a:rPr lang="en-US" sz="11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en-US" sz="11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Y. Sun, W. Xu, </a:t>
            </a:r>
            <a:r>
              <a:rPr lang="en-US" sz="11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11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1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Su, and J. Yang:SeGA</a:t>
            </a:r>
            <a:r>
              <a:rPr lang="en-US" sz="11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A Mediator </a:t>
            </a:r>
            <a:r>
              <a:rPr lang="en-US" sz="11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for Artifact-Centric </a:t>
            </a:r>
            <a:r>
              <a:rPr lang="en-US" sz="11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Business </a:t>
            </a:r>
            <a:r>
              <a:rPr lang="en-US" sz="11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Processes, CoopIS, 2012</a:t>
            </a:r>
          </a:p>
          <a:p>
            <a:pPr marL="0" indent="0">
              <a:buNone/>
            </a:pPr>
            <a:r>
              <a:rPr lang="en-US" sz="11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[Sun-Xu-S. ICSOC 12</a:t>
            </a:r>
            <a:r>
              <a:rPr lang="en-US" sz="11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en-US" sz="11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Y. </a:t>
            </a:r>
            <a:r>
              <a:rPr lang="en-US" sz="11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Sun, </a:t>
            </a:r>
            <a:r>
              <a:rPr lang="en-US" sz="11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W. </a:t>
            </a:r>
            <a:r>
              <a:rPr lang="en-US" sz="11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Xu, </a:t>
            </a:r>
            <a:r>
              <a:rPr lang="en-US" sz="11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 J. </a:t>
            </a:r>
            <a:r>
              <a:rPr lang="en-US" sz="11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Su: Declarative Choreographies for Artifacts. </a:t>
            </a:r>
            <a:r>
              <a:rPr lang="en-US" sz="11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ICSOC, 2012, pages </a:t>
            </a:r>
            <a:r>
              <a:rPr lang="en-US" sz="11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420-434</a:t>
            </a:r>
            <a:endParaRPr lang="en-US" sz="115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altLang="zh-CN" sz="1150" dirty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[Xu-S.-</a:t>
            </a:r>
            <a:r>
              <a:rPr lang="en-US" altLang="zh-CN" sz="1150" dirty="0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Yan-Yang-Zhang </a:t>
            </a:r>
            <a:r>
              <a:rPr lang="en-US" altLang="zh-CN" sz="1150" dirty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CoopIS 2011</a:t>
            </a:r>
            <a:r>
              <a:rPr lang="en-US" altLang="zh-CN" sz="1150" dirty="0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]</a:t>
            </a:r>
            <a:r>
              <a:rPr lang="en-US" sz="11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W. </a:t>
            </a:r>
            <a:r>
              <a:rPr lang="en-US" sz="11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Xu, </a:t>
            </a:r>
            <a:r>
              <a:rPr lang="en-US" sz="11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J. </a:t>
            </a:r>
            <a:r>
              <a:rPr lang="en-US" sz="11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Su, </a:t>
            </a:r>
            <a:r>
              <a:rPr lang="en-US" sz="11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Z. </a:t>
            </a:r>
            <a:r>
              <a:rPr lang="en-US" sz="11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Yan, </a:t>
            </a:r>
            <a:r>
              <a:rPr lang="en-US" sz="11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J. </a:t>
            </a:r>
            <a:r>
              <a:rPr lang="en-US" sz="11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Yang, </a:t>
            </a:r>
            <a:r>
              <a:rPr lang="en-US" sz="11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 L. </a:t>
            </a:r>
            <a:r>
              <a:rPr lang="en-US" sz="11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Zhang: An Artifact-Centric Approach to Dynamic Modification of Workflow Execution. </a:t>
            </a:r>
            <a:r>
              <a:rPr lang="en-US" sz="11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CoopIS, 2011, pages </a:t>
            </a:r>
            <a:r>
              <a:rPr lang="en-US" sz="11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256-273</a:t>
            </a:r>
            <a:endParaRPr lang="en-US" altLang="zh-CN" sz="1150" dirty="0" smtClean="0">
              <a:solidFill>
                <a:schemeClr val="tx1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1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[Liu-S.-Yang CoopIS 11</a:t>
            </a:r>
            <a:r>
              <a:rPr lang="en-US" sz="11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en-US" sz="11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X. </a:t>
            </a:r>
            <a:r>
              <a:rPr lang="en-US" sz="11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Liu, </a:t>
            </a:r>
            <a:r>
              <a:rPr lang="en-US" sz="11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J. </a:t>
            </a:r>
            <a:r>
              <a:rPr lang="en-US" sz="11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Su, </a:t>
            </a:r>
            <a:r>
              <a:rPr lang="en-US" sz="11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J. </a:t>
            </a:r>
            <a:r>
              <a:rPr lang="en-US" sz="11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Yang: Preservation of Integrity Constraints by Workflow. </a:t>
            </a:r>
            <a:r>
              <a:rPr lang="en-US" sz="11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CoopIS, 2011, pages 64-81</a:t>
            </a:r>
            <a:endParaRPr lang="en-US" sz="115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1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[De Masellis-S. 2012] R. </a:t>
            </a:r>
            <a:r>
              <a:rPr lang="en-US" sz="11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n-US" sz="11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Masellis and J. Su: Runtime </a:t>
            </a:r>
            <a:r>
              <a:rPr lang="en-US" sz="11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Enforcement of First-order LTL </a:t>
            </a:r>
            <a:r>
              <a:rPr lang="en-US" sz="11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Properties in </a:t>
            </a:r>
            <a:r>
              <a:rPr lang="en-US" sz="11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Data-centric </a:t>
            </a:r>
            <a:r>
              <a:rPr lang="en-US" sz="11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Workflows, in preparation, 2012</a:t>
            </a:r>
          </a:p>
          <a:p>
            <a:pPr marL="0" indent="0">
              <a:buNone/>
            </a:pPr>
            <a:endParaRPr lang="en-US" sz="115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115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115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980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62000"/>
            <a:ext cx="8388961" cy="5058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Housing Management Bureau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2012/11/15</a:t>
            </a:r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ICSOC 2012</a:t>
            </a: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25EB-DA1F-4BFC-A014-C46DB84F6DC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413" y="2413000"/>
            <a:ext cx="5919787" cy="49022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-9236" y="6019800"/>
            <a:ext cx="30620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500 workflow models</a:t>
            </a:r>
          </a:p>
          <a:p>
            <a:r>
              <a:rPr lang="en-US" dirty="0" smtClean="0"/>
              <a:t>300,000 cases/year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3124200" y="5800922"/>
            <a:ext cx="6172200" cy="1209478"/>
            <a:chOff x="-6245381" y="1837531"/>
            <a:chExt cx="6172200" cy="1209478"/>
          </a:xfrm>
        </p:grpSpPr>
        <p:sp>
          <p:nvSpPr>
            <p:cNvPr id="10" name="Rectangle 9"/>
            <p:cNvSpPr/>
            <p:nvPr/>
          </p:nvSpPr>
          <p:spPr bwMode="auto">
            <a:xfrm>
              <a:off x="-6245381" y="1837531"/>
              <a:ext cx="6172200" cy="1150937"/>
            </a:xfrm>
            <a:prstGeom prst="rect">
              <a:avLst/>
            </a:prstGeom>
            <a:solidFill>
              <a:srgbClr val="FFFF00"/>
            </a:solidFill>
            <a:ln w="6350" cap="flat" cmpd="sng" algn="ctr">
              <a:solidFill>
                <a:srgbClr val="9900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2583" tIns="51293" rIns="102583" bIns="51293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288925" marR="0" indent="-288925" algn="l" defTabSz="966788" rtl="0" eaLnBrk="0" fontAlgn="base" latinLnBrk="0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SzPct val="80000"/>
                <a:buFont typeface="Wingdings" pitchFamily="2" charset="2"/>
                <a:buNone/>
                <a:tabLst/>
              </a:pPr>
              <a:endParaRPr kumimoji="1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164062" y="2265534"/>
              <a:ext cx="4151313" cy="427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88058" y="1837531"/>
              <a:ext cx="1814877" cy="11509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-6240262" y="1845470"/>
              <a:ext cx="1980222" cy="5724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lang="en-US" dirty="0">
                  <a:solidFill>
                    <a:srgbClr val="9900CC"/>
                  </a:solidFill>
                  <a:latin typeface="Tahoma" pitchFamily="34" charset="0"/>
                </a:rPr>
                <a:t>200,000</a:t>
              </a:r>
              <a:r>
                <a:rPr lang="en-US" dirty="0" smtClean="0">
                  <a:solidFill>
                    <a:srgbClr val="9900CC"/>
                  </a:solidFill>
                  <a:latin typeface="Tahoma" pitchFamily="34" charset="0"/>
                </a:rPr>
                <a:t>+ </a:t>
              </a:r>
              <a:r>
                <a:rPr lang="en-US" dirty="0" smtClean="0">
                  <a:solidFill>
                    <a:schemeClr val="bg2"/>
                  </a:solidFill>
                  <a:latin typeface="Tahoma" pitchFamily="34" charset="0"/>
                </a:rPr>
                <a:t>for</a:t>
              </a:r>
              <a:endParaRPr lang="en-US" dirty="0">
                <a:solidFill>
                  <a:schemeClr val="bg2"/>
                </a:solidFill>
                <a:latin typeface="Tahoma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-4709553" y="2601951"/>
              <a:ext cx="2795958" cy="4450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lang="en-US" sz="2000" dirty="0" smtClean="0">
                  <a:latin typeface="Tahoma" pitchFamily="34" charset="0"/>
                </a:rPr>
                <a:t>[Jin et al CoopIS 2011]</a:t>
              </a:r>
              <a:endParaRPr lang="en-US" sz="2000" dirty="0">
                <a:latin typeface="Tahoma" pitchFamily="34" charset="0"/>
              </a:endParaRPr>
            </a:p>
          </p:txBody>
        </p:sp>
      </p:grpSp>
      <p:sp>
        <p:nvSpPr>
          <p:cNvPr id="8" name="Oval 7"/>
          <p:cNvSpPr/>
          <p:nvPr/>
        </p:nvSpPr>
        <p:spPr bwMode="auto">
          <a:xfrm>
            <a:off x="0" y="5978098"/>
            <a:ext cx="685800" cy="457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583" tIns="51293" rIns="102583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88925" marR="0" indent="-288925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5" name="Curved Connector 14"/>
          <p:cNvCxnSpPr>
            <a:stCxn id="8" idx="7"/>
          </p:cNvCxnSpPr>
          <p:nvPr/>
        </p:nvCxnSpPr>
        <p:spPr bwMode="auto">
          <a:xfrm rot="16200000" flipH="1">
            <a:off x="1905964" y="4724456"/>
            <a:ext cx="50040" cy="2691235"/>
          </a:xfrm>
          <a:prstGeom prst="curvedConnector4">
            <a:avLst>
              <a:gd name="adj1" fmla="val -456835"/>
              <a:gd name="adj2" fmla="val 88589"/>
            </a:avLst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018799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6051" name="Rectangle 3"/>
          <p:cNvSpPr>
            <a:spLocks noGrp="1" noChangeArrowheads="1"/>
          </p:cNvSpPr>
          <p:nvPr>
            <p:ph idx="1"/>
          </p:nvPr>
        </p:nvSpPr>
        <p:spPr>
          <a:xfrm>
            <a:off x="160338" y="838200"/>
            <a:ext cx="9288462" cy="6172200"/>
          </a:xfrm>
        </p:spPr>
        <p:txBody>
          <a:bodyPr/>
          <a:lstStyle/>
          <a:p>
            <a:r>
              <a:rPr lang="en-US" i="1" dirty="0" smtClean="0">
                <a:solidFill>
                  <a:srgbClr val="9900CC"/>
                </a:solidFill>
                <a:latin typeface="Book Antiqua" pitchFamily="18" charset="0"/>
              </a:rPr>
              <a:t>Obtaining a Permit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038600" y="7072313"/>
            <a:ext cx="2000250" cy="242887"/>
          </a:xfrm>
        </p:spPr>
        <p:txBody>
          <a:bodyPr/>
          <a:lstStyle/>
          <a:p>
            <a:r>
              <a:rPr lang="en-US" dirty="0" smtClean="0"/>
              <a:t>2012/11/15</a:t>
            </a:r>
            <a:endParaRPr lang="en-US" altLang="zh-CN" dirty="0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7072313"/>
            <a:ext cx="3041650" cy="242887"/>
          </a:xfrm>
        </p:spPr>
        <p:txBody>
          <a:bodyPr/>
          <a:lstStyle/>
          <a:p>
            <a:r>
              <a:rPr lang="en-US" altLang="zh-CN" dirty="0" smtClean="0"/>
              <a:t>ICSOC 2012</a:t>
            </a:r>
            <a:endParaRPr lang="en-US" altLang="zh-CN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00950" y="7072313"/>
            <a:ext cx="2000250" cy="242887"/>
          </a:xfrm>
        </p:spPr>
        <p:txBody>
          <a:bodyPr/>
          <a:lstStyle/>
          <a:p>
            <a:fld id="{7A791C7F-4410-497E-986E-19B6584CF340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1666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Permit for Selling an Unbuilt Appartment</a:t>
            </a:r>
            <a:endParaRPr lang="en-US" dirty="0">
              <a:cs typeface="Times New Roman" pitchFamily="18" charset="0"/>
            </a:endParaRPr>
          </a:p>
        </p:txBody>
      </p:sp>
      <p:pic>
        <p:nvPicPr>
          <p:cNvPr id="1666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8" y="2002840"/>
            <a:ext cx="1362075" cy="130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66055" name="AutoShape 7"/>
          <p:cNvSpPr>
            <a:spLocks noChangeArrowheads="1"/>
          </p:cNvSpPr>
          <p:nvPr/>
        </p:nvSpPr>
        <p:spPr bwMode="auto">
          <a:xfrm>
            <a:off x="2205038" y="2447340"/>
            <a:ext cx="636588" cy="417513"/>
          </a:xfrm>
          <a:prstGeom prst="rightArrow">
            <a:avLst>
              <a:gd name="adj1" fmla="val 50000"/>
              <a:gd name="adj2" fmla="val 38118"/>
            </a:avLst>
          </a:prstGeom>
          <a:solidFill>
            <a:srgbClr val="3333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639" tIns="48319" rIns="96639" bIns="48319" anchor="ctr"/>
          <a:lstStyle/>
          <a:p>
            <a:pPr algn="ctr" defTabSz="966788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kumimoji="0" lang="en-US" sz="1900" dirty="0">
              <a:solidFill>
                <a:srgbClr val="3333FF"/>
              </a:solidFill>
              <a:latin typeface="Trebuchet MS" pitchFamily="34" charset="0"/>
              <a:ea typeface="MS PGothic" pitchFamily="34" charset="-128"/>
            </a:endParaRPr>
          </a:p>
        </p:txBody>
      </p:sp>
      <p:sp>
        <p:nvSpPr>
          <p:cNvPr id="1666056" name="AutoShape 8"/>
          <p:cNvSpPr>
            <a:spLocks noChangeArrowheads="1"/>
          </p:cNvSpPr>
          <p:nvPr/>
        </p:nvSpPr>
        <p:spPr bwMode="auto">
          <a:xfrm>
            <a:off x="4327526" y="2447340"/>
            <a:ext cx="638175" cy="417513"/>
          </a:xfrm>
          <a:prstGeom prst="rightArrow">
            <a:avLst>
              <a:gd name="adj1" fmla="val 50000"/>
              <a:gd name="adj2" fmla="val 38213"/>
            </a:avLst>
          </a:prstGeom>
          <a:solidFill>
            <a:srgbClr val="3333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639" tIns="48319" rIns="96639" bIns="48319" anchor="ctr"/>
          <a:lstStyle/>
          <a:p>
            <a:pPr algn="ctr" defTabSz="966788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kumimoji="0" lang="en-US" sz="1900" dirty="0">
              <a:solidFill>
                <a:srgbClr val="3333FF"/>
              </a:solidFill>
              <a:latin typeface="Trebuchet MS" pitchFamily="34" charset="0"/>
              <a:ea typeface="MS PGothic" pitchFamily="34" charset="-128"/>
            </a:endParaRPr>
          </a:p>
        </p:txBody>
      </p:sp>
      <p:sp>
        <p:nvSpPr>
          <p:cNvPr id="1666057" name="AutoShape 9"/>
          <p:cNvSpPr>
            <a:spLocks noChangeArrowheads="1"/>
          </p:cNvSpPr>
          <p:nvPr/>
        </p:nvSpPr>
        <p:spPr bwMode="auto">
          <a:xfrm>
            <a:off x="6502401" y="2447340"/>
            <a:ext cx="635000" cy="417513"/>
          </a:xfrm>
          <a:prstGeom prst="rightArrow">
            <a:avLst>
              <a:gd name="adj1" fmla="val 50000"/>
              <a:gd name="adj2" fmla="val 38023"/>
            </a:avLst>
          </a:prstGeom>
          <a:solidFill>
            <a:srgbClr val="3333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639" tIns="48319" rIns="96639" bIns="48319" anchor="ctr"/>
          <a:lstStyle/>
          <a:p>
            <a:pPr algn="ctr" defTabSz="966788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kumimoji="0" lang="en-US" sz="1900" dirty="0">
              <a:solidFill>
                <a:srgbClr val="3333FF"/>
              </a:solidFill>
              <a:latin typeface="Trebuchet MS" pitchFamily="34" charset="0"/>
              <a:ea typeface="MS PGothic" pitchFamily="34" charset="-128"/>
            </a:endParaRPr>
          </a:p>
        </p:txBody>
      </p:sp>
      <p:sp>
        <p:nvSpPr>
          <p:cNvPr id="1666058" name="AutoShape 10"/>
          <p:cNvSpPr>
            <a:spLocks noChangeArrowheads="1"/>
          </p:cNvSpPr>
          <p:nvPr/>
        </p:nvSpPr>
        <p:spPr bwMode="auto">
          <a:xfrm flipH="1">
            <a:off x="5432426" y="3363000"/>
            <a:ext cx="636588" cy="417513"/>
          </a:xfrm>
          <a:prstGeom prst="rightArrow">
            <a:avLst>
              <a:gd name="adj1" fmla="val 50000"/>
              <a:gd name="adj2" fmla="val 38118"/>
            </a:avLst>
          </a:prstGeom>
          <a:solidFill>
            <a:srgbClr val="3333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639" tIns="48319" rIns="96639" bIns="48319" anchor="ctr"/>
          <a:lstStyle/>
          <a:p>
            <a:pPr algn="ctr" defTabSz="966788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kumimoji="0" lang="en-US" sz="1900" dirty="0">
              <a:solidFill>
                <a:srgbClr val="3333FF"/>
              </a:solidFill>
              <a:latin typeface="Trebuchet MS" pitchFamily="34" charset="0"/>
              <a:ea typeface="MS PGothic" pitchFamily="34" charset="-128"/>
            </a:endParaRPr>
          </a:p>
        </p:txBody>
      </p:sp>
      <p:sp>
        <p:nvSpPr>
          <p:cNvPr id="1666059" name="AutoShape 11"/>
          <p:cNvSpPr>
            <a:spLocks noChangeArrowheads="1"/>
          </p:cNvSpPr>
          <p:nvPr/>
        </p:nvSpPr>
        <p:spPr bwMode="auto">
          <a:xfrm flipH="1">
            <a:off x="3233738" y="3363000"/>
            <a:ext cx="636588" cy="417513"/>
          </a:xfrm>
          <a:prstGeom prst="rightArrow">
            <a:avLst>
              <a:gd name="adj1" fmla="val 50000"/>
              <a:gd name="adj2" fmla="val 38118"/>
            </a:avLst>
          </a:prstGeom>
          <a:solidFill>
            <a:srgbClr val="3333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639" tIns="48319" rIns="96639" bIns="48319" anchor="ctr"/>
          <a:lstStyle/>
          <a:p>
            <a:pPr algn="ctr" defTabSz="966788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kumimoji="0" lang="en-US" sz="1900" dirty="0">
              <a:solidFill>
                <a:srgbClr val="3333FF"/>
              </a:solidFill>
              <a:latin typeface="Trebuchet MS" pitchFamily="34" charset="0"/>
              <a:ea typeface="MS PGothic" pitchFamily="34" charset="-128"/>
            </a:endParaRPr>
          </a:p>
        </p:txBody>
      </p:sp>
      <p:pic>
        <p:nvPicPr>
          <p:cNvPr id="1666060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238" y="2274303"/>
            <a:ext cx="1017588" cy="70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66061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476" y="2356853"/>
            <a:ext cx="1236663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66062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663" y="2288590"/>
            <a:ext cx="1100138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66063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24600" y="3123288"/>
            <a:ext cx="890588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66064" name="Picture 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588" y="3131225"/>
            <a:ext cx="652463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66065" name="Picture 1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463" y="3142338"/>
            <a:ext cx="946150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838200" y="1799436"/>
            <a:ext cx="1548822" cy="3877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kern="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application</a:t>
            </a:r>
            <a:endParaRPr lang="en-US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895600" y="1651703"/>
            <a:ext cx="1617751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kern="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preliminary</a:t>
            </a:r>
            <a:br>
              <a:rPr lang="en-US" kern="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kern="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review</a:t>
            </a:r>
            <a:endParaRPr lang="en-US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173663" y="1651703"/>
            <a:ext cx="1431802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kern="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secondary</a:t>
            </a:r>
            <a:br>
              <a:rPr lang="en-US" kern="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kern="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review</a:t>
            </a:r>
            <a:endParaRPr lang="en-US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361239" y="1949705"/>
            <a:ext cx="1260281" cy="3877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kern="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approval</a:t>
            </a:r>
            <a:endParaRPr lang="en-US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172200" y="4007105"/>
            <a:ext cx="2154757" cy="3877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kern="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lic. fee payment</a:t>
            </a:r>
            <a:endParaRPr lang="en-US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962400" y="4007105"/>
            <a:ext cx="1410964" cy="3877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kern="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certificate</a:t>
            </a:r>
            <a:endParaRPr lang="en-US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932848" y="4007105"/>
            <a:ext cx="1191352" cy="3877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kern="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delivary</a:t>
            </a:r>
            <a:endParaRPr lang="en-US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Bent-Up Arrow 3"/>
          <p:cNvSpPr/>
          <p:nvPr/>
        </p:nvSpPr>
        <p:spPr bwMode="auto">
          <a:xfrm rot="16200000" flipH="1">
            <a:off x="7430366" y="3087827"/>
            <a:ext cx="772971" cy="546099"/>
          </a:xfrm>
          <a:prstGeom prst="bentUpArrow">
            <a:avLst>
              <a:gd name="adj1" fmla="val 39587"/>
              <a:gd name="adj2" fmla="val 37364"/>
              <a:gd name="adj3" fmla="val 32704"/>
            </a:avLst>
          </a:prstGeom>
          <a:solidFill>
            <a:srgbClr val="3333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lIns="96639" tIns="48319" rIns="96639" bIns="48319" anchor="ctr"/>
          <a:lstStyle/>
          <a:p>
            <a:pPr algn="ctr" defTabSz="966788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kumimoji="0" lang="en-US" sz="1900" dirty="0">
              <a:solidFill>
                <a:srgbClr val="3333FF"/>
              </a:solidFill>
              <a:latin typeface="Trebuchet MS" pitchFamily="34" charset="0"/>
              <a:ea typeface="MS PGothic" pitchFamily="34" charset="-128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744071" y="3370090"/>
            <a:ext cx="1174376" cy="273388"/>
          </a:xfrm>
          <a:custGeom>
            <a:avLst/>
            <a:gdLst>
              <a:gd name="connsiteX0" fmla="*/ 1174376 w 1174376"/>
              <a:gd name="connsiteY0" fmla="*/ 286870 h 286870"/>
              <a:gd name="connsiteX1" fmla="*/ 0 w 1174376"/>
              <a:gd name="connsiteY1" fmla="*/ 286870 h 286870"/>
              <a:gd name="connsiteX2" fmla="*/ 0 w 1174376"/>
              <a:gd name="connsiteY2" fmla="*/ 0 h 286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74376" h="286870">
                <a:moveTo>
                  <a:pt x="1174376" y="286870"/>
                </a:moveTo>
                <a:lnTo>
                  <a:pt x="0" y="28687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 bwMode="auto">
          <a:xfrm>
            <a:off x="776164" y="3917709"/>
            <a:ext cx="8077200" cy="3048000"/>
          </a:xfrm>
          <a:prstGeom prst="rect">
            <a:avLst/>
          </a:prstGeom>
          <a:solidFill>
            <a:srgbClr val="FFFFCC"/>
          </a:solidFill>
          <a:ln w="190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583" tIns="51293" rIns="102583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88925" marR="0" indent="-288925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 hoc design, developed over time, patches, multiple technologies, … a typical legacy system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Problems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Embedded business logic</a:t>
            </a:r>
            <a:r>
              <a:rPr lang="en-US" dirty="0"/>
              <a:t>, hard to </a:t>
            </a:r>
            <a:r>
              <a:rPr lang="en-US" dirty="0" smtClean="0"/>
              <a:t>learn</a:t>
            </a:r>
          </a:p>
          <a:p>
            <a:pPr lvl="1"/>
            <a:r>
              <a:rPr lang="en-US" dirty="0" smtClean="0"/>
              <a:t>hard to maintain, costly to add new functionality</a:t>
            </a:r>
          </a:p>
          <a:p>
            <a:pPr lvl="1"/>
            <a:r>
              <a:rPr lang="en-US" dirty="0" smtClean="0"/>
              <a:t>hard to change/evolve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Housing Management System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2012/11/15</a:t>
            </a:r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ICSOC 2012</a:t>
            </a: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25EB-DA1F-4BFC-A014-C46DB84F6DC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618" y="3993136"/>
            <a:ext cx="7931550" cy="2897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753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 bwMode="auto">
          <a:xfrm>
            <a:off x="609600" y="3573256"/>
            <a:ext cx="8458200" cy="3048000"/>
          </a:xfrm>
          <a:prstGeom prst="rect">
            <a:avLst/>
          </a:prstGeom>
          <a:solidFill>
            <a:srgbClr val="FFFFCC"/>
          </a:solidFill>
          <a:ln w="190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583" tIns="51293" rIns="102583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88925" marR="0" indent="-288925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Services encapsulate system details and reflect business logic, easier to learn</a:t>
            </a:r>
          </a:p>
          <a:p>
            <a:r>
              <a:rPr lang="en-US" dirty="0"/>
              <a:t>Easier to manage even if not technically</a:t>
            </a:r>
          </a:p>
          <a:p>
            <a:r>
              <a:rPr lang="en-US" dirty="0" smtClean="0"/>
              <a:t>New functions on top of services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SOA Paints a Bright Picture, Scene 1 …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ICSOC 2012</a:t>
            </a: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25EB-DA1F-4BFC-A014-C46DB84F6DC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 bwMode="auto">
          <a:xfrm>
            <a:off x="1257300" y="5178466"/>
            <a:ext cx="1066800" cy="6096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r>
              <a:rPr kumimoji="1" lang="en-US" sz="1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Tax</a:t>
            </a:r>
            <a:r>
              <a:rPr kumimoji="1" lang="en-US" sz="1400" b="0" i="0" u="none" strike="noStrike" cap="none" normalizeH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Calculation</a:t>
            </a: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838200" y="4092123"/>
            <a:ext cx="1295400" cy="6096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Reassessment</a:t>
            </a: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7216611" y="4095562"/>
            <a:ext cx="1111250" cy="6096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Title Change</a:t>
            </a: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5722234" y="3837991"/>
            <a:ext cx="1111250" cy="6096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Inheritance</a:t>
            </a: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5029200" y="4988550"/>
            <a:ext cx="1111250" cy="6096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Sales-transaction</a:t>
            </a: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3055463" y="5195058"/>
            <a:ext cx="1066800" cy="6096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r>
              <a:rPr kumimoji="1" lang="en-US" sz="1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Determine tax base</a:t>
            </a:r>
          </a:p>
        </p:txBody>
      </p:sp>
      <p:sp>
        <p:nvSpPr>
          <p:cNvPr id="18" name="Rounded Rectangle 17"/>
          <p:cNvSpPr/>
          <p:nvPr/>
        </p:nvSpPr>
        <p:spPr bwMode="auto">
          <a:xfrm>
            <a:off x="6980548" y="5347458"/>
            <a:ext cx="472126" cy="3048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8008299" y="5920923"/>
            <a:ext cx="472126" cy="3048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6629400" y="4836150"/>
            <a:ext cx="472126" cy="3048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>
            <a:off x="2453162" y="4959972"/>
            <a:ext cx="472126" cy="3048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1485900" y="5928386"/>
            <a:ext cx="472126" cy="3048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2217099" y="6017155"/>
            <a:ext cx="472126" cy="3048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 bwMode="auto">
          <a:xfrm>
            <a:off x="4122263" y="6001051"/>
            <a:ext cx="472126" cy="3048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3161351" y="4362156"/>
            <a:ext cx="1111250" cy="6096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Appraisal</a:t>
            </a: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8008299" y="6225723"/>
            <a:ext cx="1008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ADB8FF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services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Date Placeholder 3"/>
          <p:cNvSpPr>
            <a:spLocks noGrp="1"/>
          </p:cNvSpPr>
          <p:nvPr>
            <p:ph type="dt" sz="half" idx="10"/>
          </p:nvPr>
        </p:nvSpPr>
        <p:spPr>
          <a:xfrm>
            <a:off x="4038600" y="7072313"/>
            <a:ext cx="2000250" cy="242887"/>
          </a:xfrm>
        </p:spPr>
        <p:txBody>
          <a:bodyPr/>
          <a:lstStyle/>
          <a:p>
            <a:r>
              <a:rPr lang="en-US" dirty="0" smtClean="0"/>
              <a:t>2012/11/15</a:t>
            </a:r>
            <a:endParaRPr lang="en-US" altLang="zh-CN" dirty="0"/>
          </a:p>
        </p:txBody>
      </p:sp>
      <p:sp>
        <p:nvSpPr>
          <p:cNvPr id="26" name="Rounded Rectangle 25"/>
          <p:cNvSpPr/>
          <p:nvPr/>
        </p:nvSpPr>
        <p:spPr bwMode="auto">
          <a:xfrm>
            <a:off x="5112699" y="4453123"/>
            <a:ext cx="472126" cy="3048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ounded Rectangle 26"/>
          <p:cNvSpPr/>
          <p:nvPr/>
        </p:nvSpPr>
        <p:spPr bwMode="auto">
          <a:xfrm>
            <a:off x="6197228" y="6081641"/>
            <a:ext cx="472126" cy="3048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4329379" y="5187306"/>
            <a:ext cx="472126" cy="3048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5215472" y="5906564"/>
            <a:ext cx="472126" cy="3048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ounded Rectangle 29"/>
          <p:cNvSpPr/>
          <p:nvPr/>
        </p:nvSpPr>
        <p:spPr bwMode="auto">
          <a:xfrm>
            <a:off x="3232439" y="6153451"/>
            <a:ext cx="472126" cy="3048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ounded Rectangle 30"/>
          <p:cNvSpPr/>
          <p:nvPr/>
        </p:nvSpPr>
        <p:spPr bwMode="auto">
          <a:xfrm>
            <a:off x="7536173" y="4978978"/>
            <a:ext cx="472126" cy="3048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ounded Rectangle 31"/>
          <p:cNvSpPr/>
          <p:nvPr/>
        </p:nvSpPr>
        <p:spPr bwMode="auto">
          <a:xfrm>
            <a:off x="7064047" y="5929241"/>
            <a:ext cx="472126" cy="3048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ounded Rectangle 32"/>
          <p:cNvSpPr/>
          <p:nvPr/>
        </p:nvSpPr>
        <p:spPr bwMode="auto">
          <a:xfrm>
            <a:off x="8391444" y="5352490"/>
            <a:ext cx="472126" cy="3048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ounded Rectangle 33"/>
          <p:cNvSpPr/>
          <p:nvPr/>
        </p:nvSpPr>
        <p:spPr bwMode="auto">
          <a:xfrm>
            <a:off x="8444223" y="4552762"/>
            <a:ext cx="472126" cy="304800"/>
          </a:xfrm>
          <a:prstGeom prst="roundRect">
            <a:avLst/>
          </a:prstGeom>
          <a:solidFill>
            <a:srgbClr val="FFFFCC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51293" rIns="45720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7865506" y="2888238"/>
            <a:ext cx="1524001" cy="762001"/>
            <a:chOff x="7865505" y="2507239"/>
            <a:chExt cx="1524001" cy="762001"/>
          </a:xfrm>
        </p:grpSpPr>
        <p:sp>
          <p:nvSpPr>
            <p:cNvPr id="4" name="Cloud Callout 3"/>
            <p:cNvSpPr/>
            <p:nvPr/>
          </p:nvSpPr>
          <p:spPr bwMode="auto">
            <a:xfrm>
              <a:off x="7865505" y="2507239"/>
              <a:ext cx="1524001" cy="762001"/>
            </a:xfrm>
            <a:prstGeom prst="cloudCallout">
              <a:avLst>
                <a:gd name="adj1" fmla="val -22756"/>
                <a:gd name="adj2" fmla="val 107721"/>
              </a:avLst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2583" tIns="51293" rIns="102583" bIns="51293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288925" marR="0" indent="-288925" algn="l" defTabSz="966788" rtl="0" eaLnBrk="0" fontAlgn="base" latinLnBrk="0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SzPct val="80000"/>
                <a:buFont typeface="Wingdings" pitchFamily="2" charset="2"/>
                <a:buNone/>
                <a:tabLst/>
              </a:pPr>
              <a:endParaRPr kumimoji="1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2050" name="Picture 2" descr="https://www.paypalobjects.com/webstatic/i/sparta/logo/logo_paypal_106x29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5461" y="2750126"/>
              <a:ext cx="1009650" cy="276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52722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y Presentation">
  <a:themeElements>
    <a:clrScheme name="My Presentation 2">
      <a:dk1>
        <a:srgbClr val="000000"/>
      </a:dk1>
      <a:lt1>
        <a:srgbClr val="FFFFFF"/>
      </a:lt1>
      <a:dk2>
        <a:srgbClr val="000000"/>
      </a:dk2>
      <a:lt2>
        <a:srgbClr val="868686"/>
      </a:lt2>
      <a:accent1>
        <a:srgbClr val="3366FF"/>
      </a:accent1>
      <a:accent2>
        <a:srgbClr val="009900"/>
      </a:accent2>
      <a:accent3>
        <a:srgbClr val="FFFFFF"/>
      </a:accent3>
      <a:accent4>
        <a:srgbClr val="000000"/>
      </a:accent4>
      <a:accent5>
        <a:srgbClr val="ADB8FF"/>
      </a:accent5>
      <a:accent6>
        <a:srgbClr val="008A00"/>
      </a:accent6>
      <a:hlink>
        <a:srgbClr val="FF0033"/>
      </a:hlink>
      <a:folHlink>
        <a:srgbClr val="CCCCCC"/>
      </a:folHlink>
    </a:clrScheme>
    <a:fontScheme name="My Presentation">
      <a:majorFont>
        <a:latin typeface="Comic Sans MS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81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102583" tIns="51293" rIns="102583" bIns="51293" numCol="1" rtlCol="0" anchor="ctr" anchorCtr="0" compatLnSpc="1">
        <a:prstTxWarp prst="textNoShape">
          <a:avLst/>
        </a:prstTxWarp>
        <a:noAutofit/>
      </a:bodyPr>
      <a:lstStyle>
        <a:defPPr marL="288925" marR="0" indent="-288925" algn="l" defTabSz="966788" rtl="0" eaLnBrk="0" fontAlgn="base" latinLnBrk="0" hangingPunct="0">
          <a:lnSpc>
            <a:spcPct val="90000"/>
          </a:lnSpc>
          <a:spcBef>
            <a:spcPct val="20000"/>
          </a:spcBef>
          <a:spcAft>
            <a:spcPct val="0"/>
          </a:spcAft>
          <a:buClr>
            <a:srgbClr val="000066"/>
          </a:buClr>
          <a:buSzPct val="80000"/>
          <a:buFont typeface="Wingdings" pitchFamily="2" charset="2"/>
          <a:buNone/>
          <a:tabLst/>
          <a:defRPr kumimoji="1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107763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102583" tIns="51293" rIns="102583" bIns="51293" numCol="1" anchor="ctr" anchorCtr="0" compatLnSpc="1">
        <a:prstTxWarp prst="textNoShape">
          <a:avLst/>
        </a:prstTxWarp>
        <a:spAutoFit/>
      </a:bodyPr>
      <a:lstStyle>
        <a:defPPr marL="288925" marR="0" indent="-288925" algn="l" defTabSz="966788" rtl="0" eaLnBrk="0" fontAlgn="base" latinLnBrk="0" hangingPunct="0">
          <a:lnSpc>
            <a:spcPct val="90000"/>
          </a:lnSpc>
          <a:spcBef>
            <a:spcPct val="20000"/>
          </a:spcBef>
          <a:spcAft>
            <a:spcPct val="0"/>
          </a:spcAft>
          <a:buClr>
            <a:srgbClr val="000066"/>
          </a:buClr>
          <a:buSzPct val="80000"/>
          <a:buFont typeface="Wingdings" pitchFamily="2" charset="2"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y Presentation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y Presentation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y Presentation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y Presentation 2">
    <a:dk1>
      <a:srgbClr val="000000"/>
    </a:dk1>
    <a:lt1>
      <a:srgbClr val="FFFFFF"/>
    </a:lt1>
    <a:dk2>
      <a:srgbClr val="000000"/>
    </a:dk2>
    <a:lt2>
      <a:srgbClr val="868686"/>
    </a:lt2>
    <a:accent1>
      <a:srgbClr val="3366FF"/>
    </a:accent1>
    <a:accent2>
      <a:srgbClr val="009900"/>
    </a:accent2>
    <a:accent3>
      <a:srgbClr val="FFFFFF"/>
    </a:accent3>
    <a:accent4>
      <a:srgbClr val="000000"/>
    </a:accent4>
    <a:accent5>
      <a:srgbClr val="ADB8FF"/>
    </a:accent5>
    <a:accent6>
      <a:srgbClr val="008A00"/>
    </a:accent6>
    <a:hlink>
      <a:srgbClr val="FF0033"/>
    </a:hlink>
    <a:folHlink>
      <a:srgbClr val="CCCCC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30639</TotalTime>
  <Pages>63</Pages>
  <Words>3648</Words>
  <Application>Microsoft Office PowerPoint</Application>
  <PresentationFormat>Custom</PresentationFormat>
  <Paragraphs>1096</Paragraphs>
  <Slides>59</Slides>
  <Notes>59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My Presentation</vt:lpstr>
      <vt:lpstr>Challenges in Service Modeling, Composition, and Analysis</vt:lpstr>
      <vt:lpstr>Web Services: The Big Questions</vt:lpstr>
      <vt:lpstr>Data for Services: A New Frontier</vt:lpstr>
      <vt:lpstr>Outline</vt:lpstr>
      <vt:lpstr>Real Estate Property Management</vt:lpstr>
      <vt:lpstr>A Housing Management Bureau</vt:lpstr>
      <vt:lpstr>Permit for Selling an Unbuilt Appartment</vt:lpstr>
      <vt:lpstr>A Housing Management System</vt:lpstr>
      <vt:lpstr>SOA Paints a Bright Picture, Scene 1 …</vt:lpstr>
      <vt:lpstr>Scene 2: A World of “PAL”s, …</vt:lpstr>
      <vt:lpstr>…Their PALs, or</vt:lpstr>
      <vt:lpstr>Scene 3: Virtual Enterprise Systems</vt:lpstr>
      <vt:lpstr>Technical Issues</vt:lpstr>
      <vt:lpstr>Outline</vt:lpstr>
      <vt:lpstr>“Legacy” Services</vt:lpstr>
      <vt:lpstr>Roman Services</vt:lpstr>
      <vt:lpstr>The Composition Problem</vt:lpstr>
      <vt:lpstr>Composition As a Delegator</vt:lpstr>
      <vt:lpstr>Roman Service Composition</vt:lpstr>
      <vt:lpstr>Legacy Services in Practice: Limited Applicability</vt:lpstr>
      <vt:lpstr>Outline</vt:lpstr>
      <vt:lpstr>Service Programming: Data as Variables</vt:lpstr>
      <vt:lpstr>BPEL is Turing Complete</vt:lpstr>
      <vt:lpstr>“Finite State” Variables</vt:lpstr>
      <vt:lpstr>Helps, But Services Are Connected via Data</vt:lpstr>
      <vt:lpstr>Collaborating BPEL Services</vt:lpstr>
      <vt:lpstr>Service Programming is an Art</vt:lpstr>
      <vt:lpstr>Current Practice</vt:lpstr>
      <vt:lpstr>Big Data—A Gowing Torrent</vt:lpstr>
      <vt:lpstr>Big Data + Biz Processes      Big Potential</vt:lpstr>
      <vt:lpstr>Service Programming is an Art</vt:lpstr>
      <vt:lpstr>Needed: Enterprise Data Management</vt:lpstr>
      <vt:lpstr>Possibility 1: Monopoly Model</vt:lpstr>
      <vt:lpstr>Possibility 2: Open Market Model</vt:lpstr>
      <vt:lpstr>An Application Challenge</vt:lpstr>
      <vt:lpstr>Outline</vt:lpstr>
      <vt:lpstr>Services Aware of Data Management</vt:lpstr>
      <vt:lpstr>Four Kinds of Data</vt:lpstr>
      <vt:lpstr>Process Models &amp; Data</vt:lpstr>
      <vt:lpstr>Business Artifacts</vt:lpstr>
      <vt:lpstr>Example: Restaurant Processes</vt:lpstr>
      <vt:lpstr>Artifact-Centric Biz Process Models</vt:lpstr>
      <vt:lpstr>SeGA: A Service Wrapper/Mediator</vt:lpstr>
      <vt:lpstr>Data Encapsulating Services</vt:lpstr>
      <vt:lpstr>Independence of D-S Management</vt:lpstr>
      <vt:lpstr>Towards a “Flat World” of Services</vt:lpstr>
      <vt:lpstr>Outline</vt:lpstr>
      <vt:lpstr>Research Challenges</vt:lpstr>
      <vt:lpstr>Research Challenges</vt:lpstr>
      <vt:lpstr>Choreorgraphy For Artifacts</vt:lpstr>
      <vt:lpstr>Execution Semantics</vt:lpstr>
      <vt:lpstr>Artifact-Centric BPs are Easier to Change</vt:lpstr>
      <vt:lpstr>Workflow and Data Management</vt:lpstr>
      <vt:lpstr>Incremental (Runtime) Enforcement</vt:lpstr>
      <vt:lpstr>Research Challenges</vt:lpstr>
      <vt:lpstr>Outline</vt:lpstr>
      <vt:lpstr>Conclusions</vt:lpstr>
      <vt:lpstr>Acknowledgements</vt:lpstr>
      <vt:lpstr>References</vt:lpstr>
    </vt:vector>
  </TitlesOfParts>
  <Company>UCSB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Service Conversations: Analysis and Design </dc:title>
  <dc:subject/>
  <dc:creator>Jianwen Su</dc:creator>
  <cp:keywords/>
  <dc:description/>
  <cp:lastModifiedBy>Jianwen Su</cp:lastModifiedBy>
  <cp:revision>294</cp:revision>
  <cp:lastPrinted>2001-02-06T14:46:57Z</cp:lastPrinted>
  <dcterms:created xsi:type="dcterms:W3CDTF">2004-07-15T22:16:58Z</dcterms:created>
  <dcterms:modified xsi:type="dcterms:W3CDTF">2012-11-21T22:45:40Z</dcterms:modified>
</cp:coreProperties>
</file>