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736" r:id="rId2"/>
    <p:sldId id="737" r:id="rId3"/>
    <p:sldId id="710" r:id="rId4"/>
    <p:sldId id="738" r:id="rId5"/>
    <p:sldId id="739" r:id="rId6"/>
    <p:sldId id="740" r:id="rId7"/>
    <p:sldId id="699" r:id="rId8"/>
    <p:sldId id="741" r:id="rId9"/>
    <p:sldId id="748" r:id="rId10"/>
    <p:sldId id="698" r:id="rId11"/>
    <p:sldId id="749" r:id="rId12"/>
    <p:sldId id="709" r:id="rId13"/>
    <p:sldId id="716" r:id="rId14"/>
    <p:sldId id="708" r:id="rId15"/>
    <p:sldId id="745" r:id="rId16"/>
    <p:sldId id="753" r:id="rId17"/>
    <p:sldId id="711" r:id="rId18"/>
    <p:sldId id="712" r:id="rId19"/>
    <p:sldId id="713" r:id="rId20"/>
    <p:sldId id="714" r:id="rId21"/>
    <p:sldId id="715" r:id="rId22"/>
    <p:sldId id="704" r:id="rId23"/>
    <p:sldId id="702"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schemeClr val="tx1"/>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C9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6" autoAdjust="0"/>
    <p:restoredTop sz="98860" autoAdjust="0"/>
  </p:normalViewPr>
  <p:slideViewPr>
    <p:cSldViewPr snapToGrid="0">
      <p:cViewPr varScale="1">
        <p:scale>
          <a:sx n="53" d="100"/>
          <a:sy n="53" d="100"/>
        </p:scale>
        <p:origin x="-300" y="-96"/>
      </p:cViewPr>
      <p:guideLst>
        <p:guide orient="horz" pos="2160"/>
        <p:guide pos="2880"/>
      </p:guideLst>
    </p:cSldViewPr>
  </p:slideViewPr>
  <p:notesTextViewPr>
    <p:cViewPr>
      <p:scale>
        <a:sx n="100" d="100"/>
        <a:sy n="100" d="100"/>
      </p:scale>
      <p:origin x="0" y="0"/>
    </p:cViewPr>
  </p:notesTextViewPr>
  <p:sorterViewPr>
    <p:cViewPr>
      <p:scale>
        <a:sx n="82" d="100"/>
        <a:sy n="82" d="100"/>
      </p:scale>
      <p:origin x="0" y="0"/>
    </p:cViewPr>
  </p:sorterViewPr>
  <p:notesViewPr>
    <p:cSldViewPr snapToGrid="0" snapToObjects="1">
      <p:cViewPr varScale="1">
        <p:scale>
          <a:sx n="85" d="100"/>
          <a:sy n="85" d="100"/>
        </p:scale>
        <p:origin x="-3128"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933265-5E23-BF49-B6BF-1934B9BC786E}" type="datetimeFigureOut">
              <a:rPr lang="en-US" smtClean="0"/>
              <a:pPr/>
              <a:t>1/6/2016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24D7F38-D411-9B47-AFF4-70C571B83B5A}" type="slidenum">
              <a:rPr lang="en-US" smtClean="0"/>
              <a:pPr/>
              <a:t>‹#›</a:t>
            </a:fld>
            <a:endParaRPr lang="en-US" dirty="0"/>
          </a:p>
        </p:txBody>
      </p:sp>
    </p:spTree>
    <p:extLst>
      <p:ext uri="{BB962C8B-B14F-4D97-AF65-F5344CB8AC3E}">
        <p14:creationId xmlns="" xmlns:p14="http://schemas.microsoft.com/office/powerpoint/2010/main" val="26762271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AA1BC7-CCFC-484A-97F3-979F740C57F6}" type="datetimeFigureOut">
              <a:rPr lang="en-US" smtClean="0"/>
              <a:pPr/>
              <a:t>1/6/2016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97FDFF-7B9F-7D4D-BFC0-AAD1F3D3D3CB}" type="slidenum">
              <a:rPr lang="en-US" smtClean="0"/>
              <a:pPr/>
              <a:t>‹#›</a:t>
            </a:fld>
            <a:endParaRPr lang="en-US" dirty="0"/>
          </a:p>
        </p:txBody>
      </p:sp>
    </p:spTree>
    <p:extLst>
      <p:ext uri="{BB962C8B-B14F-4D97-AF65-F5344CB8AC3E}">
        <p14:creationId xmlns="" xmlns:p14="http://schemas.microsoft.com/office/powerpoint/2010/main" val="279162726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3731" name="Rectangle 5"/>
          <p:cNvSpPr>
            <a:spLocks noGrp="1" noChangeArrowheads="1"/>
          </p:cNvSpPr>
          <p:nvPr>
            <p:ph type="sldNum" sz="quarter" idx="5"/>
          </p:nvPr>
        </p:nvSpPr>
        <p:spPr>
          <a:noFill/>
        </p:spPr>
        <p:txBody>
          <a:bodyPr/>
          <a:lstStyle/>
          <a:p>
            <a:fld id="{081A57B7-E68A-4A44-AC8E-9107C5A23280}" type="slidenum">
              <a:rPr lang="en-US" smtClean="0"/>
              <a:pPr/>
              <a:t>1</a:t>
            </a:fld>
            <a:endParaRPr lang="en-US" smtClean="0"/>
          </a:p>
        </p:txBody>
      </p:sp>
      <p:sp>
        <p:nvSpPr>
          <p:cNvPr id="73732" name="Rectangle 2"/>
          <p:cNvSpPr>
            <a:spLocks noGrp="1" noRot="1" noChangeAspect="1" noChangeArrowheads="1" noTextEdit="1"/>
          </p:cNvSpPr>
          <p:nvPr>
            <p:ph type="sldImg"/>
          </p:nvPr>
        </p:nvSpPr>
        <p:spPr>
          <a:xfrm>
            <a:off x="1168400" y="595313"/>
            <a:ext cx="4533900" cy="3400425"/>
          </a:xfrm>
          <a:ln w="12700" cap="flat">
            <a:solidFill>
              <a:schemeClr val="tx1"/>
            </a:solidFill>
          </a:ln>
        </p:spPr>
      </p:sp>
      <p:sp>
        <p:nvSpPr>
          <p:cNvPr id="7373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This is called a 4-way set associative cache because there are four cache entries for each cache index.  Essentially, you have four direct mapped cache working in parallel.</a:t>
            </a:r>
          </a:p>
          <a:p>
            <a:pPr eaLnBrk="1" hangingPunct="1">
              <a:spcBef>
                <a:spcPct val="0"/>
              </a:spcBef>
            </a:pPr>
            <a:r>
              <a:rPr lang="en-US"/>
              <a:t>This is how it works: the cache index selects a set from the cache. The four tags in the set are compared in parallel with the upper bits of the memory address.</a:t>
            </a:r>
          </a:p>
          <a:p>
            <a:pPr eaLnBrk="1" hangingPunct="1">
              <a:spcBef>
                <a:spcPct val="0"/>
              </a:spcBef>
            </a:pPr>
            <a:r>
              <a:rPr lang="en-US"/>
              <a:t>If no tags match the incoming address tag, we have a cache miss.</a:t>
            </a:r>
          </a:p>
          <a:p>
            <a:pPr eaLnBrk="1" hangingPunct="1">
              <a:spcBef>
                <a:spcPct val="0"/>
              </a:spcBef>
            </a:pPr>
            <a:r>
              <a:rPr lang="en-US"/>
              <a:t>Otherwise, we have a cache hit and we will select the data from the way where the tag matches occur.</a:t>
            </a:r>
          </a:p>
          <a:p>
            <a:pPr eaLnBrk="1" hangingPunct="1">
              <a:spcBef>
                <a:spcPct val="0"/>
              </a:spcBef>
            </a:pPr>
            <a:r>
              <a:rPr lang="en-US"/>
              <a:t>This is simple enough.  What is its disadvantages?</a:t>
            </a:r>
          </a:p>
          <a:p>
            <a:pPr eaLnBrk="1" hangingPunct="1">
              <a:spcBef>
                <a:spcPct val="0"/>
              </a:spcBef>
            </a:pPr>
            <a:endParaRPr lang="en-US"/>
          </a:p>
          <a:p>
            <a:pPr eaLnBrk="1" hangingPunct="1">
              <a:spcBef>
                <a:spcPct val="0"/>
              </a:spcBef>
            </a:pPr>
            <a:r>
              <a:rPr lang="en-US"/>
              <a:t>+1 = 36 min. (Y:16)</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B15A70A7-E578-1540-8263-E3B3842894D8}" type="slidenum">
              <a:rPr lang="en-US"/>
              <a:pPr>
                <a:defRPr/>
              </a:pPr>
              <a:t>16</a:t>
            </a:fld>
            <a:endParaRPr lang="en-US"/>
          </a:p>
        </p:txBody>
      </p:sp>
      <p:sp>
        <p:nvSpPr>
          <p:cNvPr id="62467" name="Rectangle 2"/>
          <p:cNvSpPr>
            <a:spLocks noGrp="1" noChangeArrowheads="1"/>
          </p:cNvSpPr>
          <p:nvPr>
            <p:ph type="body" idx="1"/>
          </p:nvPr>
        </p:nvSpPr>
        <p:spPr bwMode="auto">
          <a:xfrm>
            <a:off x="914400" y="4343400"/>
            <a:ext cx="5029200" cy="4114800"/>
          </a:xfrm>
          <a:noFill/>
        </p:spPr>
        <p:txBody>
          <a:bodyPr wrap="square" lIns="90462" tIns="44438" rIns="90462" bIns="44438" numCol="1" anchor="t" anchorCtr="0" compatLnSpc="1">
            <a:prstTxWarp prst="textNoShape">
              <a:avLst/>
            </a:prstTxWarp>
          </a:bodyPr>
          <a:lstStyle/>
          <a:p>
            <a:endParaRPr lang="en-US"/>
          </a:p>
        </p:txBody>
      </p:sp>
      <p:sp>
        <p:nvSpPr>
          <p:cNvPr id="62468" name="Rectangle 3"/>
          <p:cNvSpPr>
            <a:spLocks noGrp="1" noRot="1" noChangeAspect="1" noChangeArrowheads="1" noTextEdit="1"/>
          </p:cNvSpPr>
          <p:nvPr>
            <p:ph type="sldImg"/>
          </p:nvPr>
        </p:nvSpPr>
        <p:spPr bwMode="auto">
          <a:noFill/>
          <a:ln w="9525">
            <a:no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F97FDFF-7B9F-7D4D-BFC0-AAD1F3D3D3CB}" type="slidenum">
              <a:rPr lang="en-US" smtClean="0"/>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F97FDFF-7B9F-7D4D-BFC0-AAD1F3D3D3CB}" type="slidenum">
              <a:rPr lang="en-US" smtClean="0"/>
              <a:pPr/>
              <a:t>20</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AMAT = 1 + 0.02x50 = 2</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4755" name="Rectangle 5"/>
          <p:cNvSpPr>
            <a:spLocks noGrp="1" noChangeArrowheads="1"/>
          </p:cNvSpPr>
          <p:nvPr>
            <p:ph type="sldNum" sz="quarter" idx="5"/>
          </p:nvPr>
        </p:nvSpPr>
        <p:spPr>
          <a:noFill/>
        </p:spPr>
        <p:txBody>
          <a:bodyPr/>
          <a:lstStyle/>
          <a:p>
            <a:fld id="{34CDA2CA-41A1-4B05-A81D-C26C60034333}" type="slidenum">
              <a:rPr lang="en-US" smtClean="0"/>
              <a:pPr/>
              <a:t>2</a:t>
            </a:fld>
            <a:endParaRPr lang="en-US" smtClean="0"/>
          </a:p>
        </p:txBody>
      </p:sp>
      <p:sp>
        <p:nvSpPr>
          <p:cNvPr id="74756" name="Rectangle 2"/>
          <p:cNvSpPr>
            <a:spLocks noGrp="1" noRot="1" noChangeAspect="1" noChangeArrowheads="1" noTextEdit="1"/>
          </p:cNvSpPr>
          <p:nvPr>
            <p:ph type="sldImg"/>
          </p:nvPr>
        </p:nvSpPr>
        <p:spPr/>
      </p:sp>
      <p:sp>
        <p:nvSpPr>
          <p:cNvPr id="7475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8898" name="Rectangle 2"/>
          <p:cNvSpPr>
            <a:spLocks noGrp="1" noRot="1" noChangeAspect="1" noChangeArrowheads="1" noTextEdit="1"/>
          </p:cNvSpPr>
          <p:nvPr>
            <p:ph type="sldImg"/>
          </p:nvPr>
        </p:nvSpPr>
        <p:spPr>
          <a:xfrm>
            <a:off x="1160463" y="587375"/>
            <a:ext cx="4552950" cy="3416300"/>
          </a:xfrm>
        </p:spPr>
      </p:sp>
      <p:sp>
        <p:nvSpPr>
          <p:cNvPr id="1488899" name="Rectangle 3"/>
          <p:cNvSpPr>
            <a:spLocks noGrp="1" noChangeArrowheads="1"/>
          </p:cNvSpPr>
          <p:nvPr>
            <p:ph type="body" idx="1"/>
          </p:nvPr>
        </p:nvSpPr>
        <p:spPr>
          <a:xfrm>
            <a:off x="515938" y="4343400"/>
            <a:ext cx="5910262" cy="4113213"/>
          </a:xfrm>
          <a:ln/>
        </p:spPr>
        <p:txBody>
          <a:bodyPr lIns="91422" tIns="45711" rIns="91422" bIns="45711"/>
          <a:lstStyle/>
          <a:p>
            <a:r>
              <a:rPr lang="en-US" dirty="0"/>
              <a:t>Instead, the memory system of a modern computer consists of a series of black boxes ranging from the fastest to the slowest.</a:t>
            </a:r>
          </a:p>
          <a:p>
            <a:r>
              <a:rPr lang="en-US" dirty="0"/>
              <a:t>Besides variation in speed, these boxes also varies in size (smallest to biggest) and cost.</a:t>
            </a:r>
          </a:p>
          <a:p>
            <a:r>
              <a:rPr lang="en-US" dirty="0"/>
              <a:t>What makes this kind of arrangement work is one of the most important  principle in computer design.  The principle of locality. </a:t>
            </a:r>
            <a:r>
              <a:rPr lang="en-US" dirty="0">
                <a:cs typeface="Arial" charset="0"/>
              </a:rPr>
              <a:t>The principle of locality states that programs access a relatively small portion of the address space at  any instant of time.</a:t>
            </a:r>
            <a:endParaRPr lang="en-US" dirty="0"/>
          </a:p>
          <a:p>
            <a:endParaRPr lang="en-US" dirty="0"/>
          </a:p>
          <a:p>
            <a:r>
              <a:rPr lang="en-US" dirty="0"/>
              <a:t>The design goal is to present the user with as much memory as is available in the cheapest technology (points to the disk).</a:t>
            </a:r>
          </a:p>
          <a:p>
            <a:r>
              <a:rPr lang="en-US" dirty="0"/>
              <a:t>While by taking advantage of the principle of locality, we like to provide the user an average access speed that is very close to the speed that is offered by the fastest technology.</a:t>
            </a:r>
          </a:p>
          <a:p>
            <a:r>
              <a:rPr lang="en-US" dirty="0"/>
              <a:t>(We will go over this slide in detail in the next lectures on caches).</a:t>
            </a:r>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5779" name="Rectangle 5"/>
          <p:cNvSpPr>
            <a:spLocks noGrp="1" noChangeArrowheads="1"/>
          </p:cNvSpPr>
          <p:nvPr>
            <p:ph type="sldNum" sz="quarter" idx="5"/>
          </p:nvPr>
        </p:nvSpPr>
        <p:spPr>
          <a:noFill/>
        </p:spPr>
        <p:txBody>
          <a:bodyPr/>
          <a:lstStyle/>
          <a:p>
            <a:fld id="{4EC562EA-683B-4DDA-BC8E-BA64ECD1A774}" type="slidenum">
              <a:rPr lang="en-US" smtClean="0"/>
              <a:pPr/>
              <a:t>4</a:t>
            </a:fld>
            <a:endParaRPr lang="en-US" smtClean="0"/>
          </a:p>
        </p:txBody>
      </p:sp>
      <p:sp>
        <p:nvSpPr>
          <p:cNvPr id="75780" name="Rectangle 2"/>
          <p:cNvSpPr>
            <a:spLocks noGrp="1" noRot="1" noChangeAspect="1" noChangeArrowheads="1" noTextEdit="1"/>
          </p:cNvSpPr>
          <p:nvPr>
            <p:ph type="sldImg"/>
          </p:nvPr>
        </p:nvSpPr>
        <p:spPr/>
      </p:sp>
      <p:sp>
        <p:nvSpPr>
          <p:cNvPr id="7578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6803" name="Rectangle 5"/>
          <p:cNvSpPr>
            <a:spLocks noGrp="1" noChangeArrowheads="1"/>
          </p:cNvSpPr>
          <p:nvPr>
            <p:ph type="sldNum" sz="quarter" idx="5"/>
          </p:nvPr>
        </p:nvSpPr>
        <p:spPr>
          <a:noFill/>
        </p:spPr>
        <p:txBody>
          <a:bodyPr/>
          <a:lstStyle/>
          <a:p>
            <a:fld id="{2A7CF46A-5BCC-42FC-9F64-31C9EFCE4E42}" type="slidenum">
              <a:rPr lang="en-US" smtClean="0"/>
              <a:pPr/>
              <a:t>5</a:t>
            </a:fld>
            <a:endParaRPr lang="en-US" smtClean="0"/>
          </a:p>
        </p:txBody>
      </p:sp>
      <p:sp>
        <p:nvSpPr>
          <p:cNvPr id="76804" name="Rectangle 2"/>
          <p:cNvSpPr>
            <a:spLocks noGrp="1" noRot="1" noChangeAspect="1" noChangeArrowheads="1" noTextEdit="1"/>
          </p:cNvSpPr>
          <p:nvPr>
            <p:ph type="sldImg"/>
          </p:nvPr>
        </p:nvSpPr>
        <p:spPr/>
      </p:sp>
      <p:sp>
        <p:nvSpPr>
          <p:cNvPr id="7680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7827" name="Rectangle 5"/>
          <p:cNvSpPr>
            <a:spLocks noGrp="1" noChangeArrowheads="1"/>
          </p:cNvSpPr>
          <p:nvPr>
            <p:ph type="sldNum" sz="quarter" idx="5"/>
          </p:nvPr>
        </p:nvSpPr>
        <p:spPr>
          <a:noFill/>
        </p:spPr>
        <p:txBody>
          <a:bodyPr/>
          <a:lstStyle/>
          <a:p>
            <a:fld id="{5592F7D8-4287-4831-BB98-986D344726A5}" type="slidenum">
              <a:rPr lang="en-US" smtClean="0"/>
              <a:pPr/>
              <a:t>6</a:t>
            </a:fld>
            <a:endParaRPr lang="en-US" smtClean="0"/>
          </a:p>
        </p:txBody>
      </p:sp>
      <p:sp>
        <p:nvSpPr>
          <p:cNvPr id="77828" name="Rectangle 2"/>
          <p:cNvSpPr>
            <a:spLocks noGrp="1" noRot="1" noChangeAspect="1" noChangeArrowheads="1" noTextEdit="1"/>
          </p:cNvSpPr>
          <p:nvPr>
            <p:ph type="sldImg"/>
          </p:nvPr>
        </p:nvSpPr>
        <p:spPr/>
      </p:sp>
      <p:sp>
        <p:nvSpPr>
          <p:cNvPr id="7782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8851" name="Rectangle 5"/>
          <p:cNvSpPr>
            <a:spLocks noGrp="1" noChangeArrowheads="1"/>
          </p:cNvSpPr>
          <p:nvPr>
            <p:ph type="sldNum" sz="quarter" idx="5"/>
          </p:nvPr>
        </p:nvSpPr>
        <p:spPr>
          <a:noFill/>
        </p:spPr>
        <p:txBody>
          <a:bodyPr/>
          <a:lstStyle/>
          <a:p>
            <a:fld id="{7C3918AA-E83B-426D-8E48-47A87D3C707E}" type="slidenum">
              <a:rPr lang="en-US" smtClean="0"/>
              <a:pPr/>
              <a:t>8</a:t>
            </a:fld>
            <a:endParaRPr lang="en-US" smtClean="0"/>
          </a:p>
        </p:txBody>
      </p:sp>
      <p:sp>
        <p:nvSpPr>
          <p:cNvPr id="78852" name="Rectangle 2"/>
          <p:cNvSpPr>
            <a:spLocks noGrp="1" noRot="1" noChangeAspect="1" noChangeArrowheads="1" noTextEdit="1"/>
          </p:cNvSpPr>
          <p:nvPr>
            <p:ph type="sldImg"/>
          </p:nvPr>
        </p:nvSpPr>
        <p:spPr/>
      </p:sp>
      <p:sp>
        <p:nvSpPr>
          <p:cNvPr id="7885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632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For class handout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5634" name="Rectangle 2"/>
          <p:cNvSpPr>
            <a:spLocks noGrp="1" noChangeArrowheads="1"/>
          </p:cNvSpPr>
          <p:nvPr>
            <p:ph type="body" idx="1"/>
          </p:nvPr>
        </p:nvSpPr>
        <p:spPr>
          <a:xfrm>
            <a:off x="913805" y="4345214"/>
            <a:ext cx="5030391" cy="4113893"/>
          </a:xfrm>
          <a:noFill/>
          <a:ln>
            <a:noFill/>
          </a:ln>
        </p:spPr>
        <p:txBody>
          <a:bodyPr lIns="92910" tIns="45640" rIns="92910" bIns="45640"/>
          <a:lstStyle/>
          <a:p>
            <a:r>
              <a:rPr lang="en-US"/>
              <a:t>Let’s use a specific example with realistic numbers: assume we have a 1 K word (4Kbyte) direct mapped cache with block size equals to 4 bytes (1 word).</a:t>
            </a:r>
          </a:p>
          <a:p>
            <a:r>
              <a:rPr lang="en-US"/>
              <a:t>In other words, each block associated with the cache tag will have 4 bytes in it (Row 1).</a:t>
            </a:r>
          </a:p>
          <a:p>
            <a:r>
              <a:rPr lang="en-US"/>
              <a:t>With Block Size equals to 4 bytes, the 2 least significant bits of the address will be used as byte select within the cache block.</a:t>
            </a:r>
          </a:p>
          <a:p>
            <a:r>
              <a:rPr lang="en-US"/>
              <a:t>Since the cache size is 1K word, the upper 32 minus 10+2 bits, or 20 bits of the address will be stored as cache tag.</a:t>
            </a:r>
          </a:p>
          <a:p>
            <a:r>
              <a:rPr lang="en-US"/>
              <a:t>The rest of the (10) address bits in the middle, that is bit 2 through 11, will be used as Cache Index to select the proper cache entry</a:t>
            </a:r>
          </a:p>
          <a:p>
            <a:endParaRPr lang="en-US"/>
          </a:p>
          <a:p>
            <a:r>
              <a:rPr lang="en-US"/>
              <a:t>Temporal!</a:t>
            </a:r>
          </a:p>
        </p:txBody>
      </p:sp>
      <p:sp>
        <p:nvSpPr>
          <p:cNvPr id="1605635" name="Rectangle 3"/>
          <p:cNvSpPr>
            <a:spLocks noGrp="1" noRot="1" noChangeAspect="1" noChangeArrowheads="1" noTextEdit="1"/>
          </p:cNvSpPr>
          <p:nvPr>
            <p:ph type="sldImg"/>
          </p:nvPr>
        </p:nvSpPr>
        <p:spPr>
          <a:xfrm>
            <a:off x="1157288" y="692150"/>
            <a:ext cx="4551362" cy="3414713"/>
          </a:xfrm>
          <a:ln cap="flat">
            <a:solidFill>
              <a:schemeClr val="tx1"/>
            </a:solid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3366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7C9F2B93-4D39-AB48-86A6-B3C6E4B059A0}" type="datetime1">
              <a:rPr lang="en-US" smtClean="0"/>
              <a:pPr/>
              <a:t>1/6/2016</a:t>
            </a:fld>
            <a:endParaRPr lang="en-US" dirty="0"/>
          </a:p>
        </p:txBody>
      </p:sp>
      <p:sp>
        <p:nvSpPr>
          <p:cNvPr id="5" name="Footer Placeholder 4"/>
          <p:cNvSpPr>
            <a:spLocks noGrp="1"/>
          </p:cNvSpPr>
          <p:nvPr>
            <p:ph type="ftr" sz="quarter" idx="11"/>
          </p:nvPr>
        </p:nvSpPr>
        <p:spPr/>
        <p:txBody>
          <a:bodyPr/>
          <a:lstStyle/>
          <a:p>
            <a:r>
              <a:rPr lang="en-US" dirty="0" smtClean="0"/>
              <a:t>Fall 2013 -- Lecture #22</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64DAC1-BE44-B048-9BC1-16DDDA0C8DA7}" type="datetime1">
              <a:rPr lang="en-US" smtClean="0"/>
              <a:pPr/>
              <a:t>1/6/2016</a:t>
            </a:fld>
            <a:endParaRPr lang="en-US" dirty="0"/>
          </a:p>
        </p:txBody>
      </p:sp>
      <p:sp>
        <p:nvSpPr>
          <p:cNvPr id="5" name="Footer Placeholder 4"/>
          <p:cNvSpPr>
            <a:spLocks noGrp="1"/>
          </p:cNvSpPr>
          <p:nvPr>
            <p:ph type="ftr" sz="quarter" idx="11"/>
          </p:nvPr>
        </p:nvSpPr>
        <p:spPr/>
        <p:txBody>
          <a:bodyPr/>
          <a:lstStyle/>
          <a:p>
            <a:r>
              <a:rPr lang="en-US" dirty="0" smtClean="0"/>
              <a:t>Fall 2013 -- Lecture #22</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56EB91-00B7-E545-896B-6413BFF2450C}" type="datetime1">
              <a:rPr lang="en-US" smtClean="0"/>
              <a:pPr/>
              <a:t>1/6/2016</a:t>
            </a:fld>
            <a:endParaRPr lang="en-US" dirty="0"/>
          </a:p>
        </p:txBody>
      </p:sp>
      <p:sp>
        <p:nvSpPr>
          <p:cNvPr id="5" name="Footer Placeholder 4"/>
          <p:cNvSpPr>
            <a:spLocks noGrp="1"/>
          </p:cNvSpPr>
          <p:nvPr>
            <p:ph type="ftr" sz="quarter" idx="11"/>
          </p:nvPr>
        </p:nvSpPr>
        <p:spPr/>
        <p:txBody>
          <a:bodyPr/>
          <a:lstStyle/>
          <a:p>
            <a:r>
              <a:rPr lang="en-US" dirty="0" smtClean="0"/>
              <a:t>Fall 2013 -- Lecture #22</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5727700" cy="474663"/>
          </a:xfrm>
        </p:spPr>
        <p:txBody>
          <a:bodyPr/>
          <a:lstStyle/>
          <a:p>
            <a:r>
              <a:rPr lang="en-US"/>
              <a:t>Click to edit Master title style</a:t>
            </a:r>
          </a:p>
        </p:txBody>
      </p:sp>
      <p:sp>
        <p:nvSpPr>
          <p:cNvPr id="3" name="Text Placeholder 2"/>
          <p:cNvSpPr>
            <a:spLocks noGrp="1"/>
          </p:cNvSpPr>
          <p:nvPr>
            <p:ph type="body" sz="half" idx="1"/>
          </p:nvPr>
        </p:nvSpPr>
        <p:spPr>
          <a:xfrm>
            <a:off x="685800" y="1143000"/>
            <a:ext cx="3848100" cy="2138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86300" y="1143000"/>
            <a:ext cx="3848100" cy="992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86300" y="2287588"/>
            <a:ext cx="3848100" cy="9937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42227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533400" y="914400"/>
            <a:ext cx="8153400" cy="2393950"/>
          </a:xfrm>
        </p:spPr>
        <p:txBody>
          <a:bodyPr/>
          <a:lstStyle/>
          <a:p>
            <a:pPr lvl="0"/>
            <a:endParaRPr lang="en-US" noProof="0" dirty="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4C3A35-71AF-2941-8129-F4C060A443F0}" type="datetime1">
              <a:rPr lang="en-US" smtClean="0"/>
              <a:pPr/>
              <a:t>1/6/2016</a:t>
            </a:fld>
            <a:endParaRPr lang="en-US" dirty="0"/>
          </a:p>
        </p:txBody>
      </p:sp>
      <p:sp>
        <p:nvSpPr>
          <p:cNvPr id="5" name="Footer Placeholder 4"/>
          <p:cNvSpPr>
            <a:spLocks noGrp="1"/>
          </p:cNvSpPr>
          <p:nvPr>
            <p:ph type="ftr" sz="quarter" idx="11"/>
          </p:nvPr>
        </p:nvSpPr>
        <p:spPr/>
        <p:txBody>
          <a:bodyPr/>
          <a:lstStyle/>
          <a:p>
            <a:r>
              <a:rPr lang="en-US" dirty="0" smtClean="0"/>
              <a:t>Fall 2013 -- Lecture #22</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27648B-07AF-6747-B179-2E2C4999D6E7}" type="datetime1">
              <a:rPr lang="en-US" smtClean="0"/>
              <a:pPr/>
              <a:t>1/6/2016</a:t>
            </a:fld>
            <a:endParaRPr lang="en-US" dirty="0"/>
          </a:p>
        </p:txBody>
      </p:sp>
      <p:sp>
        <p:nvSpPr>
          <p:cNvPr id="5" name="Footer Placeholder 4"/>
          <p:cNvSpPr>
            <a:spLocks noGrp="1"/>
          </p:cNvSpPr>
          <p:nvPr>
            <p:ph type="ftr" sz="quarter" idx="11"/>
          </p:nvPr>
        </p:nvSpPr>
        <p:spPr/>
        <p:txBody>
          <a:bodyPr/>
          <a:lstStyle/>
          <a:p>
            <a:r>
              <a:rPr lang="en-US" dirty="0" smtClean="0"/>
              <a:t>Fall 2013 -- Lecture #22</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BD3C22-1255-7648-9FCD-1C9812662B45}" type="datetime1">
              <a:rPr lang="en-US" smtClean="0"/>
              <a:pPr/>
              <a:t>1/6/2016</a:t>
            </a:fld>
            <a:endParaRPr lang="en-US" dirty="0"/>
          </a:p>
        </p:txBody>
      </p:sp>
      <p:sp>
        <p:nvSpPr>
          <p:cNvPr id="6" name="Footer Placeholder 5"/>
          <p:cNvSpPr>
            <a:spLocks noGrp="1"/>
          </p:cNvSpPr>
          <p:nvPr>
            <p:ph type="ftr" sz="quarter" idx="11"/>
          </p:nvPr>
        </p:nvSpPr>
        <p:spPr/>
        <p:txBody>
          <a:bodyPr/>
          <a:lstStyle/>
          <a:p>
            <a:r>
              <a:rPr lang="en-US" dirty="0" smtClean="0"/>
              <a:t>Fall 2013 -- Lecture #22</a:t>
            </a:r>
            <a:endParaRPr lang="en-US" dirty="0"/>
          </a:p>
        </p:txBody>
      </p:sp>
      <p:sp>
        <p:nvSpPr>
          <p:cNvPr id="7" name="Slide Number Placeholder 6"/>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8D7FCF-02FA-5E49-AEF6-FB02EB47A452}" type="datetime1">
              <a:rPr lang="en-US" smtClean="0"/>
              <a:pPr/>
              <a:t>1/6/2016</a:t>
            </a:fld>
            <a:endParaRPr lang="en-US" dirty="0"/>
          </a:p>
        </p:txBody>
      </p:sp>
      <p:sp>
        <p:nvSpPr>
          <p:cNvPr id="8" name="Footer Placeholder 7"/>
          <p:cNvSpPr>
            <a:spLocks noGrp="1"/>
          </p:cNvSpPr>
          <p:nvPr>
            <p:ph type="ftr" sz="quarter" idx="11"/>
          </p:nvPr>
        </p:nvSpPr>
        <p:spPr/>
        <p:txBody>
          <a:bodyPr/>
          <a:lstStyle/>
          <a:p>
            <a:r>
              <a:rPr lang="en-US" dirty="0" smtClean="0"/>
              <a:t>Fall 2013 -- Lecture #22</a:t>
            </a:r>
            <a:endParaRPr lang="en-US" dirty="0"/>
          </a:p>
        </p:txBody>
      </p:sp>
      <p:sp>
        <p:nvSpPr>
          <p:cNvPr id="9" name="Slide Number Placeholder 8"/>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D5917D-518C-4E4E-82AF-836D19333D3E}" type="datetime1">
              <a:rPr lang="en-US" smtClean="0"/>
              <a:pPr/>
              <a:t>1/6/2016</a:t>
            </a:fld>
            <a:endParaRPr lang="en-US" dirty="0"/>
          </a:p>
        </p:txBody>
      </p:sp>
      <p:sp>
        <p:nvSpPr>
          <p:cNvPr id="4" name="Footer Placeholder 3"/>
          <p:cNvSpPr>
            <a:spLocks noGrp="1"/>
          </p:cNvSpPr>
          <p:nvPr>
            <p:ph type="ftr" sz="quarter" idx="11"/>
          </p:nvPr>
        </p:nvSpPr>
        <p:spPr/>
        <p:txBody>
          <a:bodyPr/>
          <a:lstStyle/>
          <a:p>
            <a:r>
              <a:rPr lang="en-US" dirty="0" smtClean="0"/>
              <a:t>Fall 2013 -- Lecture #22</a:t>
            </a:r>
            <a:endParaRPr lang="en-US" dirty="0"/>
          </a:p>
        </p:txBody>
      </p:sp>
      <p:sp>
        <p:nvSpPr>
          <p:cNvPr id="5" name="Slide Number Placeholder 4"/>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926585-0EA5-6246-A9FA-8A155AB2F104}" type="datetime1">
              <a:rPr lang="en-US" smtClean="0"/>
              <a:pPr/>
              <a:t>1/6/2016</a:t>
            </a:fld>
            <a:endParaRPr lang="en-US" dirty="0"/>
          </a:p>
        </p:txBody>
      </p:sp>
      <p:sp>
        <p:nvSpPr>
          <p:cNvPr id="3" name="Footer Placeholder 2"/>
          <p:cNvSpPr>
            <a:spLocks noGrp="1"/>
          </p:cNvSpPr>
          <p:nvPr>
            <p:ph type="ftr" sz="quarter" idx="11"/>
          </p:nvPr>
        </p:nvSpPr>
        <p:spPr/>
        <p:txBody>
          <a:bodyPr/>
          <a:lstStyle/>
          <a:p>
            <a:r>
              <a:rPr lang="en-US" dirty="0" smtClean="0"/>
              <a:t>Fall 2013 -- Lecture #22</a:t>
            </a:r>
            <a:endParaRPr lang="en-US" dirty="0"/>
          </a:p>
        </p:txBody>
      </p:sp>
      <p:sp>
        <p:nvSpPr>
          <p:cNvPr id="4" name="Slide Number Placeholder 3"/>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CBDE21-E6F4-3449-8B2F-E98949F51F8C}" type="datetime1">
              <a:rPr lang="en-US" smtClean="0"/>
              <a:pPr/>
              <a:t>1/6/2016</a:t>
            </a:fld>
            <a:endParaRPr lang="en-US" dirty="0"/>
          </a:p>
        </p:txBody>
      </p:sp>
      <p:sp>
        <p:nvSpPr>
          <p:cNvPr id="6" name="Footer Placeholder 5"/>
          <p:cNvSpPr>
            <a:spLocks noGrp="1"/>
          </p:cNvSpPr>
          <p:nvPr>
            <p:ph type="ftr" sz="quarter" idx="11"/>
          </p:nvPr>
        </p:nvSpPr>
        <p:spPr/>
        <p:txBody>
          <a:bodyPr/>
          <a:lstStyle/>
          <a:p>
            <a:r>
              <a:rPr lang="en-US" dirty="0" smtClean="0"/>
              <a:t>Fall 2013 -- Lecture #22</a:t>
            </a:r>
            <a:endParaRPr lang="en-US" dirty="0"/>
          </a:p>
        </p:txBody>
      </p:sp>
      <p:sp>
        <p:nvSpPr>
          <p:cNvPr id="7" name="Slide Number Placeholder 6"/>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ADCBC0-23F2-5B4E-A135-42DBDAC36DDF}" type="datetime1">
              <a:rPr lang="en-US" smtClean="0"/>
              <a:pPr/>
              <a:t>1/6/2016</a:t>
            </a:fld>
            <a:endParaRPr lang="en-US" dirty="0"/>
          </a:p>
        </p:txBody>
      </p:sp>
      <p:sp>
        <p:nvSpPr>
          <p:cNvPr id="6" name="Footer Placeholder 5"/>
          <p:cNvSpPr>
            <a:spLocks noGrp="1"/>
          </p:cNvSpPr>
          <p:nvPr>
            <p:ph type="ftr" sz="quarter" idx="11"/>
          </p:nvPr>
        </p:nvSpPr>
        <p:spPr/>
        <p:txBody>
          <a:bodyPr/>
          <a:lstStyle/>
          <a:p>
            <a:r>
              <a:rPr lang="en-US" dirty="0" smtClean="0"/>
              <a:t>Fall 2013 -- Lecture #22</a:t>
            </a:r>
            <a:endParaRPr lang="en-US" dirty="0"/>
          </a:p>
        </p:txBody>
      </p:sp>
      <p:sp>
        <p:nvSpPr>
          <p:cNvPr id="7" name="Slide Number Placeholder 6"/>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EFAF7-0BD5-5D48-8229-9FA0350637FF}" type="datetime1">
              <a:rPr lang="en-US" smtClean="0"/>
              <a:pPr/>
              <a:t>1/6/2016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Fall 2013 -- Lecture #22</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timing>
    <p:tnLst>
      <p:par>
        <p:cTn id="1" dur="indefinite" restart="never" nodeType="tmRoot"/>
      </p:par>
    </p:tnLst>
  </p:timing>
  <p:hf hdr="0"/>
  <p:txStyles>
    <p:titleStyle>
      <a:lvl1pPr algn="ctr" defTabSz="457200" rtl="0" eaLnBrk="1" latinLnBrk="0" hangingPunct="1">
        <a:spcBef>
          <a:spcPct val="0"/>
        </a:spcBef>
        <a:buNone/>
        <a:defRPr sz="4400" kern="1200">
          <a:solidFill>
            <a:srgbClr val="FF0000"/>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sldNum" sz="quarter" idx="10"/>
          </p:nvPr>
        </p:nvSpPr>
        <p:spPr>
          <a:noFill/>
        </p:spPr>
        <p:txBody>
          <a:bodyPr/>
          <a:lstStyle/>
          <a:p>
            <a:fld id="{70BE41C7-C097-4846-AD4F-E487CA94A2F5}" type="slidenum">
              <a:rPr lang="en-US" smtClean="0"/>
              <a:pPr/>
              <a:t>1</a:t>
            </a:fld>
            <a:endParaRPr lang="en-US" smtClean="0"/>
          </a:p>
        </p:txBody>
      </p:sp>
      <p:sp>
        <p:nvSpPr>
          <p:cNvPr id="19459" name="Rectangle 2"/>
          <p:cNvSpPr>
            <a:spLocks noGrp="1" noChangeArrowheads="1"/>
          </p:cNvSpPr>
          <p:nvPr>
            <p:ph type="ctrTitle"/>
          </p:nvPr>
        </p:nvSpPr>
        <p:spPr>
          <a:xfrm>
            <a:off x="919163" y="904875"/>
            <a:ext cx="7253287" cy="3800475"/>
          </a:xfrm>
          <a:noFill/>
        </p:spPr>
        <p:txBody>
          <a:bodyPr wrap="none" anchor="ctr">
            <a:normAutofit fontScale="90000"/>
          </a:bodyPr>
          <a:lstStyle/>
          <a:p>
            <a:r>
              <a:rPr lang="en-US" dirty="0" smtClean="0">
                <a:latin typeface="Helvetica" charset="0"/>
              </a:rPr>
              <a:t/>
            </a:r>
            <a:br>
              <a:rPr lang="en-US" dirty="0" smtClean="0">
                <a:latin typeface="Helvetica" charset="0"/>
              </a:rPr>
            </a:br>
            <a:r>
              <a:rPr lang="en-US" dirty="0" smtClean="0">
                <a:latin typeface="Helvetica" charset="0"/>
              </a:rPr>
              <a:t/>
            </a:r>
            <a:br>
              <a:rPr lang="en-US" dirty="0" smtClean="0">
                <a:latin typeface="Helvetica" charset="0"/>
              </a:rPr>
            </a:br>
            <a:r>
              <a:rPr lang="en-US" dirty="0" smtClean="0">
                <a:latin typeface="Helvetica" charset="0"/>
              </a:rPr>
              <a:t>Caches and </a:t>
            </a:r>
            <a:r>
              <a:rPr lang="en-US" smtClean="0">
                <a:latin typeface="Helvetica" charset="0"/>
              </a:rPr>
              <a:t>Memory Hierarchy:</a:t>
            </a:r>
            <a:br>
              <a:rPr lang="en-US" smtClean="0">
                <a:latin typeface="Helvetica" charset="0"/>
              </a:rPr>
            </a:br>
            <a:r>
              <a:rPr lang="en-US" smtClean="0">
                <a:latin typeface="Helvetica" charset="0"/>
              </a:rPr>
              <a:t>Review</a:t>
            </a:r>
            <a:r>
              <a:rPr lang="en-US" dirty="0" smtClean="0">
                <a:latin typeface="Helvetica" charset="0"/>
              </a:rPr>
              <a:t/>
            </a:r>
            <a:br>
              <a:rPr lang="en-US" dirty="0" smtClean="0">
                <a:latin typeface="Helvetica" charset="0"/>
              </a:rPr>
            </a:br>
            <a:r>
              <a:rPr lang="en-US" dirty="0" smtClean="0">
                <a:latin typeface="Helvetica" charset="0"/>
              </a:rPr>
              <a:t/>
            </a:r>
            <a:br>
              <a:rPr lang="en-US" dirty="0" smtClean="0">
                <a:latin typeface="Helvetica" charset="0"/>
              </a:rPr>
            </a:br>
            <a:endParaRPr lang="en-US" dirty="0" smtClean="0">
              <a:latin typeface="Helvetica" charset="0"/>
            </a:endParaRPr>
          </a:p>
        </p:txBody>
      </p:sp>
      <p:sp>
        <p:nvSpPr>
          <p:cNvPr id="19460" name="Subtitle 4"/>
          <p:cNvSpPr>
            <a:spLocks noGrp="1"/>
          </p:cNvSpPr>
          <p:nvPr>
            <p:ph type="subTitle" idx="1"/>
          </p:nvPr>
        </p:nvSpPr>
        <p:spPr>
          <a:xfrm>
            <a:off x="1600200" y="5170488"/>
            <a:ext cx="6400800" cy="712787"/>
          </a:xfrm>
        </p:spPr>
        <p:txBody>
          <a:bodyPr>
            <a:normAutofit/>
          </a:bodyPr>
          <a:lstStyle/>
          <a:p>
            <a:r>
              <a:rPr lang="en-US" sz="2000" dirty="0" smtClean="0">
                <a:latin typeface="Helvetica" charset="0"/>
              </a:rPr>
              <a:t>UCSB CS240A, Winter 2016</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fontScale="90000"/>
          </a:bodyPr>
          <a:lstStyle/>
          <a:p>
            <a:pPr eaLnBrk="1" hangingPunct="1"/>
            <a:r>
              <a:rPr lang="en-US" dirty="0" smtClean="0"/>
              <a:t>Processor Address Fields used by Cache Controller</a:t>
            </a:r>
            <a:endParaRPr lang="en-US" dirty="0"/>
          </a:p>
        </p:txBody>
      </p:sp>
      <p:sp>
        <p:nvSpPr>
          <p:cNvPr id="1694723" name="Rectangle 3"/>
          <p:cNvSpPr>
            <a:spLocks noGrp="1" noChangeArrowheads="1"/>
          </p:cNvSpPr>
          <p:nvPr>
            <p:ph type="body" idx="1"/>
          </p:nvPr>
        </p:nvSpPr>
        <p:spPr>
          <a:xfrm>
            <a:off x="457200" y="1430189"/>
            <a:ext cx="8153400" cy="4867573"/>
          </a:xfrm>
        </p:spPr>
        <p:txBody>
          <a:bodyPr rtlCol="0">
            <a:normAutofit/>
          </a:bodyPr>
          <a:lstStyle/>
          <a:p>
            <a:pPr>
              <a:buClr>
                <a:schemeClr val="tx1"/>
              </a:buClr>
              <a:defRPr/>
            </a:pPr>
            <a:r>
              <a:rPr lang="en-US" sz="2400" dirty="0" smtClean="0">
                <a:solidFill>
                  <a:srgbClr val="0000FF"/>
                </a:solidFill>
              </a:rPr>
              <a:t>Block Offset</a:t>
            </a:r>
            <a:r>
              <a:rPr lang="en-US" sz="2400" dirty="0" smtClean="0"/>
              <a:t>: Byte address within block</a:t>
            </a:r>
          </a:p>
          <a:p>
            <a:pPr lvl="1">
              <a:buClr>
                <a:schemeClr val="tx1"/>
              </a:buClr>
              <a:defRPr/>
            </a:pPr>
            <a:r>
              <a:rPr lang="en-US" sz="2400" dirty="0" smtClean="0"/>
              <a:t>B is number of bytes per block</a:t>
            </a:r>
          </a:p>
          <a:p>
            <a:pPr eaLnBrk="1" fontAlgn="auto" hangingPunct="1">
              <a:spcAft>
                <a:spcPts val="0"/>
              </a:spcAft>
              <a:buClr>
                <a:schemeClr val="tx1"/>
              </a:buClr>
              <a:buFont typeface="Arial"/>
              <a:buChar char="•"/>
              <a:defRPr/>
            </a:pPr>
            <a:r>
              <a:rPr lang="en-US" sz="2400" dirty="0" smtClean="0">
                <a:solidFill>
                  <a:srgbClr val="0000FF"/>
                </a:solidFill>
              </a:rPr>
              <a:t>Set Index</a:t>
            </a:r>
            <a:r>
              <a:rPr lang="en-US" sz="2400" dirty="0" smtClean="0"/>
              <a:t>: Selects which set.  S is the number of sets</a:t>
            </a:r>
          </a:p>
          <a:p>
            <a:pPr eaLnBrk="1" fontAlgn="auto" hangingPunct="1">
              <a:spcAft>
                <a:spcPts val="0"/>
              </a:spcAft>
              <a:buClr>
                <a:schemeClr val="tx1"/>
              </a:buClr>
              <a:buFont typeface="Arial"/>
              <a:buChar char="•"/>
              <a:defRPr/>
            </a:pPr>
            <a:r>
              <a:rPr lang="en-US" sz="2400" dirty="0" smtClean="0">
                <a:solidFill>
                  <a:srgbClr val="0000FF"/>
                </a:solidFill>
              </a:rPr>
              <a:t>Tag</a:t>
            </a:r>
            <a:r>
              <a:rPr lang="en-US" sz="2400" dirty="0" smtClean="0"/>
              <a:t>: Remaining portion of processor address</a:t>
            </a:r>
          </a:p>
          <a:p>
            <a:pPr eaLnBrk="1" fontAlgn="auto" hangingPunct="1">
              <a:spcAft>
                <a:spcPts val="0"/>
              </a:spcAft>
              <a:buFont typeface="Arial"/>
              <a:buChar char="•"/>
              <a:defRPr/>
            </a:pPr>
            <a:endParaRPr lang="en-US" sz="2400" dirty="0" smtClean="0"/>
          </a:p>
          <a:p>
            <a:pPr eaLnBrk="1" fontAlgn="auto" hangingPunct="1">
              <a:spcAft>
                <a:spcPts val="0"/>
              </a:spcAft>
              <a:buFont typeface="Arial"/>
              <a:buChar char="•"/>
              <a:defRPr/>
            </a:pPr>
            <a:endParaRPr lang="en-US" sz="2400" dirty="0" smtClean="0"/>
          </a:p>
          <a:p>
            <a:pPr eaLnBrk="1" fontAlgn="auto" hangingPunct="1">
              <a:spcAft>
                <a:spcPts val="0"/>
              </a:spcAft>
              <a:buFont typeface="Arial"/>
              <a:buChar char="•"/>
              <a:defRPr/>
            </a:pPr>
            <a:endParaRPr lang="en-US" sz="2400" dirty="0" smtClean="0"/>
          </a:p>
          <a:p>
            <a:r>
              <a:rPr lang="en-US" sz="2400" dirty="0" smtClean="0"/>
              <a:t>Size of Tag = Address size – log(S) – log(B)</a:t>
            </a:r>
          </a:p>
          <a:p>
            <a:pPr eaLnBrk="1" fontAlgn="auto" hangingPunct="1">
              <a:spcAft>
                <a:spcPts val="0"/>
              </a:spcAft>
              <a:buNone/>
              <a:defRPr/>
            </a:pPr>
            <a:endParaRPr lang="en-US" sz="2400" dirty="0" smtClean="0"/>
          </a:p>
          <a:p>
            <a:pPr eaLnBrk="1" fontAlgn="auto" hangingPunct="1">
              <a:spcAft>
                <a:spcPts val="0"/>
              </a:spcAft>
              <a:buFont typeface="Arial"/>
              <a:buChar char="•"/>
              <a:defRPr/>
            </a:pPr>
            <a:endParaRPr lang="en-US" sz="2400" dirty="0">
              <a:ea typeface="+mn-ea"/>
              <a:cs typeface="+mn-cs"/>
            </a:endParaRPr>
          </a:p>
        </p:txBody>
      </p:sp>
      <p:grpSp>
        <p:nvGrpSpPr>
          <p:cNvPr id="20" name="Group 19"/>
          <p:cNvGrpSpPr/>
          <p:nvPr/>
        </p:nvGrpSpPr>
        <p:grpSpPr>
          <a:xfrm>
            <a:off x="838200" y="3657599"/>
            <a:ext cx="7067810" cy="737229"/>
            <a:chOff x="838200" y="3657599"/>
            <a:chExt cx="7067810" cy="737229"/>
          </a:xfrm>
        </p:grpSpPr>
        <p:sp>
          <p:nvSpPr>
            <p:cNvPr id="55300" name="Rectangle 4"/>
            <p:cNvSpPr>
              <a:spLocks noChangeArrowheads="1"/>
            </p:cNvSpPr>
            <p:nvPr/>
          </p:nvSpPr>
          <p:spPr bwMode="auto">
            <a:xfrm>
              <a:off x="838200" y="3657600"/>
              <a:ext cx="7067810" cy="737228"/>
            </a:xfrm>
            <a:prstGeom prst="rect">
              <a:avLst/>
            </a:prstGeom>
            <a:noFill/>
            <a:ln w="12700">
              <a:solidFill>
                <a:schemeClr val="tx1"/>
              </a:solidFill>
              <a:miter lim="800000"/>
              <a:headEnd/>
              <a:tailEnd/>
            </a:ln>
          </p:spPr>
          <p:txBody>
            <a:bodyPr wrap="none" anchor="ctr">
              <a:prstTxWarp prst="textNoShape">
                <a:avLst/>
              </a:prstTxWarp>
            </a:bodyPr>
            <a:lstStyle/>
            <a:p>
              <a:endParaRPr lang="en-US" sz="3200">
                <a:latin typeface="Calibri" charset="0"/>
              </a:endParaRPr>
            </a:p>
          </p:txBody>
        </p:sp>
        <p:sp>
          <p:nvSpPr>
            <p:cNvPr id="55301" name="Line 5"/>
            <p:cNvSpPr>
              <a:spLocks noChangeShapeType="1"/>
            </p:cNvSpPr>
            <p:nvPr/>
          </p:nvSpPr>
          <p:spPr bwMode="auto">
            <a:xfrm>
              <a:off x="5940425" y="3657599"/>
              <a:ext cx="0" cy="722959"/>
            </a:xfrm>
            <a:prstGeom prst="line">
              <a:avLst/>
            </a:prstGeom>
            <a:noFill/>
            <a:ln w="12700">
              <a:solidFill>
                <a:schemeClr val="tx1"/>
              </a:solidFill>
              <a:round/>
              <a:headEnd/>
              <a:tailEnd/>
            </a:ln>
          </p:spPr>
          <p:txBody>
            <a:bodyPr>
              <a:prstTxWarp prst="textNoShape">
                <a:avLst/>
              </a:prstTxWarp>
            </a:bodyPr>
            <a:lstStyle/>
            <a:p>
              <a:endParaRPr lang="en-US" sz="2800"/>
            </a:p>
          </p:txBody>
        </p:sp>
        <p:sp>
          <p:nvSpPr>
            <p:cNvPr id="55302" name="Line 6"/>
            <p:cNvSpPr>
              <a:spLocks noChangeShapeType="1"/>
            </p:cNvSpPr>
            <p:nvPr/>
          </p:nvSpPr>
          <p:spPr bwMode="auto">
            <a:xfrm>
              <a:off x="4426512" y="3657599"/>
              <a:ext cx="0" cy="722959"/>
            </a:xfrm>
            <a:prstGeom prst="line">
              <a:avLst/>
            </a:prstGeom>
            <a:noFill/>
            <a:ln w="12700">
              <a:solidFill>
                <a:schemeClr val="tx1"/>
              </a:solidFill>
              <a:round/>
              <a:headEnd/>
              <a:tailEnd/>
            </a:ln>
          </p:spPr>
          <p:txBody>
            <a:bodyPr>
              <a:prstTxWarp prst="textNoShape">
                <a:avLst/>
              </a:prstTxWarp>
            </a:bodyPr>
            <a:lstStyle/>
            <a:p>
              <a:endParaRPr lang="en-US" sz="2800"/>
            </a:p>
          </p:txBody>
        </p:sp>
        <p:sp>
          <p:nvSpPr>
            <p:cNvPr id="55304" name="Text Box 8"/>
            <p:cNvSpPr txBox="1">
              <a:spLocks noChangeArrowheads="1"/>
            </p:cNvSpPr>
            <p:nvPr/>
          </p:nvSpPr>
          <p:spPr bwMode="auto">
            <a:xfrm>
              <a:off x="5950920" y="3763628"/>
              <a:ext cx="1805081" cy="461665"/>
            </a:xfrm>
            <a:prstGeom prst="rect">
              <a:avLst/>
            </a:prstGeom>
            <a:noFill/>
            <a:ln w="12700">
              <a:noFill/>
              <a:miter lim="800000"/>
              <a:headEnd/>
              <a:tailEnd/>
            </a:ln>
          </p:spPr>
          <p:txBody>
            <a:bodyPr wrap="square">
              <a:prstTxWarp prst="textNoShape">
                <a:avLst/>
              </a:prstTxWarp>
              <a:spAutoFit/>
            </a:bodyPr>
            <a:lstStyle/>
            <a:p>
              <a:r>
                <a:rPr lang="en-US" sz="2400" dirty="0">
                  <a:latin typeface="Calibri" charset="0"/>
                </a:rPr>
                <a:t>Block</a:t>
              </a:r>
              <a:r>
                <a:rPr lang="en-US" sz="2400" dirty="0" smtClean="0">
                  <a:latin typeface="Calibri" charset="0"/>
                </a:rPr>
                <a:t> offset</a:t>
              </a:r>
              <a:endParaRPr lang="en-US" sz="2400" dirty="0">
                <a:latin typeface="Calibri" charset="0"/>
              </a:endParaRPr>
            </a:p>
          </p:txBody>
        </p:sp>
        <p:sp>
          <p:nvSpPr>
            <p:cNvPr id="55306" name="Text Box 10"/>
            <p:cNvSpPr txBox="1">
              <a:spLocks noChangeArrowheads="1"/>
            </p:cNvSpPr>
            <p:nvPr/>
          </p:nvSpPr>
          <p:spPr bwMode="auto">
            <a:xfrm>
              <a:off x="4520218" y="3773893"/>
              <a:ext cx="1332967" cy="461665"/>
            </a:xfrm>
            <a:prstGeom prst="rect">
              <a:avLst/>
            </a:prstGeom>
            <a:noFill/>
            <a:ln w="12700">
              <a:noFill/>
              <a:miter lim="800000"/>
              <a:headEnd/>
              <a:tailEnd/>
            </a:ln>
          </p:spPr>
          <p:txBody>
            <a:bodyPr wrap="none">
              <a:prstTxWarp prst="textNoShape">
                <a:avLst/>
              </a:prstTxWarp>
              <a:spAutoFit/>
            </a:bodyPr>
            <a:lstStyle/>
            <a:p>
              <a:r>
                <a:rPr lang="en-US" sz="2400" dirty="0" smtClean="0">
                  <a:latin typeface="Calibri" charset="0"/>
                </a:rPr>
                <a:t>Set Index</a:t>
              </a:r>
              <a:endParaRPr lang="en-US" sz="2400" dirty="0">
                <a:latin typeface="Calibri" charset="0"/>
              </a:endParaRPr>
            </a:p>
          </p:txBody>
        </p:sp>
        <p:sp>
          <p:nvSpPr>
            <p:cNvPr id="55307" name="Text Box 11"/>
            <p:cNvSpPr txBox="1">
              <a:spLocks noChangeArrowheads="1"/>
            </p:cNvSpPr>
            <p:nvPr/>
          </p:nvSpPr>
          <p:spPr bwMode="auto">
            <a:xfrm>
              <a:off x="2528336" y="3781184"/>
              <a:ext cx="602899" cy="461665"/>
            </a:xfrm>
            <a:prstGeom prst="rect">
              <a:avLst/>
            </a:prstGeom>
            <a:noFill/>
            <a:ln w="12700">
              <a:noFill/>
              <a:miter lim="800000"/>
              <a:headEnd/>
              <a:tailEnd/>
            </a:ln>
          </p:spPr>
          <p:txBody>
            <a:bodyPr wrap="none">
              <a:prstTxWarp prst="textNoShape">
                <a:avLst/>
              </a:prstTxWarp>
              <a:spAutoFit/>
            </a:bodyPr>
            <a:lstStyle/>
            <a:p>
              <a:r>
                <a:rPr lang="en-US" sz="2400" dirty="0">
                  <a:latin typeface="Calibri" charset="0"/>
                </a:rPr>
                <a:t>Tag</a:t>
              </a:r>
            </a:p>
          </p:txBody>
        </p:sp>
      </p:grpSp>
      <p:sp>
        <p:nvSpPr>
          <p:cNvPr id="16" name="Slide Number Placeholder 15"/>
          <p:cNvSpPr>
            <a:spLocks noGrp="1"/>
          </p:cNvSpPr>
          <p:nvPr>
            <p:ph type="sldNum" sz="quarter" idx="12"/>
          </p:nvPr>
        </p:nvSpPr>
        <p:spPr/>
        <p:txBody>
          <a:bodyPr/>
          <a:lstStyle/>
          <a:p>
            <a:fld id="{3CC63E4C-4642-794D-A2FD-70F6B81535F5}" type="slidenum">
              <a:rPr lang="en-US" smtClean="0"/>
              <a:pPr/>
              <a:t>10</a:t>
            </a:fld>
            <a:endParaRPr lang="en-US" dirty="0"/>
          </a:p>
        </p:txBody>
      </p:sp>
      <p:cxnSp>
        <p:nvCxnSpPr>
          <p:cNvPr id="18" name="Straight Arrow Connector 17"/>
          <p:cNvCxnSpPr/>
          <p:nvPr/>
        </p:nvCxnSpPr>
        <p:spPr>
          <a:xfrm>
            <a:off x="838200" y="3581400"/>
            <a:ext cx="7086600" cy="1588"/>
          </a:xfrm>
          <a:prstGeom prst="straightConnector1">
            <a:avLst/>
          </a:prstGeom>
          <a:ln>
            <a:solidFill>
              <a:schemeClr val="tx1"/>
            </a:solidFill>
            <a:headEnd type="triangle" w="lg" len="lg"/>
            <a:tailEnd type="triangle" w="lg" len="lg"/>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2602852" y="3182140"/>
            <a:ext cx="2631490" cy="461665"/>
          </a:xfrm>
          <a:prstGeom prst="rect">
            <a:avLst/>
          </a:prstGeom>
          <a:noFill/>
        </p:spPr>
        <p:txBody>
          <a:bodyPr wrap="none" rtlCol="0">
            <a:spAutoFit/>
          </a:bodyPr>
          <a:lstStyle/>
          <a:p>
            <a:r>
              <a:rPr lang="en-US" sz="2400" dirty="0" smtClean="0"/>
              <a:t>Processor Address </a:t>
            </a:r>
            <a:endParaRPr lang="en-US" sz="2400" dirty="0"/>
          </a:p>
        </p:txBody>
      </p:sp>
      <p:sp>
        <p:nvSpPr>
          <p:cNvPr id="14" name="TextBox 13"/>
          <p:cNvSpPr txBox="1"/>
          <p:nvPr/>
        </p:nvSpPr>
        <p:spPr>
          <a:xfrm>
            <a:off x="-86835" y="5529944"/>
            <a:ext cx="9336851" cy="523220"/>
          </a:xfrm>
          <a:prstGeom prst="rect">
            <a:avLst/>
          </a:prstGeom>
          <a:noFill/>
        </p:spPr>
        <p:txBody>
          <a:bodyPr wrap="none" rtlCol="0">
            <a:spAutoFit/>
          </a:bodyPr>
          <a:lstStyle/>
          <a:p>
            <a:r>
              <a:rPr lang="en-US" sz="2800" i="1" dirty="0" smtClean="0"/>
              <a:t>Cache Size C =</a:t>
            </a:r>
            <a:r>
              <a:rPr lang="en-US" sz="2800" dirty="0" smtClean="0"/>
              <a:t> </a:t>
            </a:r>
            <a:r>
              <a:rPr lang="en-US" sz="2800" dirty="0" err="1" smtClean="0"/>
              <a:t>Associativity</a:t>
            </a:r>
            <a:r>
              <a:rPr lang="en-US" sz="2800" dirty="0" smtClean="0">
                <a:solidFill>
                  <a:srgbClr val="FF0000"/>
                </a:solidFill>
              </a:rPr>
              <a:t> N</a:t>
            </a:r>
            <a:r>
              <a:rPr lang="en-US" sz="2800" i="1" dirty="0" smtClean="0">
                <a:solidFill>
                  <a:srgbClr val="FF0000"/>
                </a:solidFill>
              </a:rPr>
              <a:t> </a:t>
            </a:r>
            <a:r>
              <a:rPr lang="en-US" sz="2800" i="1" dirty="0" smtClean="0"/>
              <a:t>×  # of Set </a:t>
            </a:r>
            <a:r>
              <a:rPr lang="en-US" sz="2800" i="1" dirty="0" smtClean="0">
                <a:solidFill>
                  <a:srgbClr val="FF0000"/>
                </a:solidFill>
              </a:rPr>
              <a:t>S</a:t>
            </a:r>
            <a:r>
              <a:rPr lang="en-US" sz="2800" i="1" dirty="0" smtClean="0"/>
              <a:t>  ×  Cache Block Size </a:t>
            </a:r>
            <a:r>
              <a:rPr lang="en-US" sz="2800" i="1" dirty="0" smtClean="0">
                <a:solidFill>
                  <a:srgbClr val="FF0000"/>
                </a:solidFill>
              </a:rPr>
              <a:t>B</a:t>
            </a:r>
            <a:endParaRPr lang="en-US" sz="2800" i="1" dirty="0">
              <a:solidFill>
                <a:srgbClr val="FF0000"/>
              </a:solidFill>
            </a:endParaRPr>
          </a:p>
        </p:txBody>
      </p:sp>
      <p:sp>
        <p:nvSpPr>
          <p:cNvPr id="15" name="TextBox 14"/>
          <p:cNvSpPr txBox="1"/>
          <p:nvPr/>
        </p:nvSpPr>
        <p:spPr>
          <a:xfrm>
            <a:off x="0" y="6135758"/>
            <a:ext cx="8448595" cy="369332"/>
          </a:xfrm>
          <a:prstGeom prst="rect">
            <a:avLst/>
          </a:prstGeom>
          <a:noFill/>
        </p:spPr>
        <p:txBody>
          <a:bodyPr wrap="none" rtlCol="0">
            <a:spAutoFit/>
          </a:bodyPr>
          <a:lstStyle/>
          <a:p>
            <a:r>
              <a:rPr lang="en-US" dirty="0" smtClean="0"/>
              <a:t>Example:  Cache size 16K.  8 bytes as a block. </a:t>
            </a:r>
            <a:r>
              <a:rPr lang="en-US" dirty="0" smtClean="0">
                <a:sym typeface="Wingdings" pitchFamily="2" charset="2"/>
              </a:rPr>
              <a:t> 2K blocks   If N=1,  S=2K using 11 bits.</a:t>
            </a:r>
            <a:endParaRPr lang="en-US" dirty="0"/>
          </a:p>
        </p:txBody>
      </p:sp>
    </p:spTree>
    <p:extLst>
      <p:ext uri="{BB962C8B-B14F-4D97-AF65-F5344CB8AC3E}">
        <p14:creationId xmlns="" xmlns:p14="http://schemas.microsoft.com/office/powerpoint/2010/main" val="186626780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20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ocks.pdf"/>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547504" y="1245879"/>
            <a:ext cx="7712364" cy="5354584"/>
          </a:xfrm>
          <a:prstGeom prst="rect">
            <a:avLst/>
          </a:prstGeom>
        </p:spPr>
      </p:pic>
      <p:sp>
        <p:nvSpPr>
          <p:cNvPr id="2" name="Title 1"/>
          <p:cNvSpPr>
            <a:spLocks noGrp="1"/>
          </p:cNvSpPr>
          <p:nvPr>
            <p:ph type="title"/>
          </p:nvPr>
        </p:nvSpPr>
        <p:spPr>
          <a:xfrm>
            <a:off x="457200" y="0"/>
            <a:ext cx="8229600" cy="711666"/>
          </a:xfrm>
        </p:spPr>
        <p:txBody>
          <a:bodyPr>
            <a:normAutofit fontScale="90000"/>
          </a:bodyPr>
          <a:lstStyle/>
          <a:p>
            <a:r>
              <a:rPr lang="en-US" dirty="0" smtClean="0"/>
              <a:t>Block number aliasing example</a:t>
            </a:r>
            <a:endParaRPr lang="en-US" dirty="0"/>
          </a:p>
        </p:txBody>
      </p:sp>
      <p:sp>
        <p:nvSpPr>
          <p:cNvPr id="3" name="Date Placeholder 2"/>
          <p:cNvSpPr>
            <a:spLocks noGrp="1"/>
          </p:cNvSpPr>
          <p:nvPr>
            <p:ph type="dt" sz="half" idx="10"/>
          </p:nvPr>
        </p:nvSpPr>
        <p:spPr/>
        <p:txBody>
          <a:bodyPr/>
          <a:lstStyle/>
          <a:p>
            <a:fld id="{87D5917D-518C-4E4E-82AF-836D19333D3E}" type="datetime1">
              <a:rPr lang="en-US" smtClean="0"/>
              <a:pPr/>
              <a:t>1/6/2016</a:t>
            </a:fld>
            <a:endParaRPr lang="en-US" dirty="0"/>
          </a:p>
        </p:txBody>
      </p:sp>
      <p:sp>
        <p:nvSpPr>
          <p:cNvPr id="5" name="Slide Number Placeholder 4"/>
          <p:cNvSpPr>
            <a:spLocks noGrp="1"/>
          </p:cNvSpPr>
          <p:nvPr>
            <p:ph type="sldNum" sz="quarter" idx="12"/>
          </p:nvPr>
        </p:nvSpPr>
        <p:spPr/>
        <p:txBody>
          <a:bodyPr/>
          <a:lstStyle/>
          <a:p>
            <a:fld id="{3CC63E4C-4642-794D-A2FD-70F6B81535F5}" type="slidenum">
              <a:rPr lang="en-US" smtClean="0"/>
              <a:pPr/>
              <a:t>11</a:t>
            </a:fld>
            <a:endParaRPr lang="en-US" dirty="0"/>
          </a:p>
        </p:txBody>
      </p:sp>
      <p:grpSp>
        <p:nvGrpSpPr>
          <p:cNvPr id="6" name="Group 10"/>
          <p:cNvGrpSpPr/>
          <p:nvPr/>
        </p:nvGrpSpPr>
        <p:grpSpPr>
          <a:xfrm>
            <a:off x="448844" y="1499976"/>
            <a:ext cx="6898845" cy="401294"/>
            <a:chOff x="525480" y="1412384"/>
            <a:chExt cx="6898845" cy="401294"/>
          </a:xfrm>
        </p:grpSpPr>
        <p:sp>
          <p:nvSpPr>
            <p:cNvPr id="7" name="TextBox 6"/>
            <p:cNvSpPr txBox="1"/>
            <p:nvPr/>
          </p:nvSpPr>
          <p:spPr>
            <a:xfrm>
              <a:off x="525480" y="1412384"/>
              <a:ext cx="854621" cy="369332"/>
            </a:xfrm>
            <a:prstGeom prst="rect">
              <a:avLst/>
            </a:prstGeom>
            <a:noFill/>
          </p:spPr>
          <p:txBody>
            <a:bodyPr wrap="none" rtlCol="0">
              <a:spAutoFit/>
            </a:bodyPr>
            <a:lstStyle/>
            <a:p>
              <a:r>
                <a:rPr lang="en-US" dirty="0" smtClean="0"/>
                <a:t>Block #</a:t>
              </a:r>
              <a:endParaRPr lang="en-US" dirty="0"/>
            </a:p>
          </p:txBody>
        </p:sp>
        <p:sp>
          <p:nvSpPr>
            <p:cNvPr id="8" name="TextBox 7"/>
            <p:cNvSpPr txBox="1"/>
            <p:nvPr/>
          </p:nvSpPr>
          <p:spPr>
            <a:xfrm>
              <a:off x="3239638" y="1444346"/>
              <a:ext cx="1505540" cy="369332"/>
            </a:xfrm>
            <a:prstGeom prst="rect">
              <a:avLst/>
            </a:prstGeom>
            <a:noFill/>
          </p:spPr>
          <p:txBody>
            <a:bodyPr wrap="none" rtlCol="0">
              <a:spAutoFit/>
            </a:bodyPr>
            <a:lstStyle/>
            <a:p>
              <a:r>
                <a:rPr lang="en-US" dirty="0" smtClean="0"/>
                <a:t>Block # mod 8</a:t>
              </a:r>
              <a:endParaRPr lang="en-US" dirty="0"/>
            </a:p>
          </p:txBody>
        </p:sp>
        <p:sp>
          <p:nvSpPr>
            <p:cNvPr id="9" name="TextBox 8"/>
            <p:cNvSpPr txBox="1"/>
            <p:nvPr/>
          </p:nvSpPr>
          <p:spPr>
            <a:xfrm>
              <a:off x="5920939" y="1443463"/>
              <a:ext cx="1503386" cy="369332"/>
            </a:xfrm>
            <a:prstGeom prst="rect">
              <a:avLst/>
            </a:prstGeom>
            <a:noFill/>
          </p:spPr>
          <p:txBody>
            <a:bodyPr wrap="none" rtlCol="0">
              <a:spAutoFit/>
            </a:bodyPr>
            <a:lstStyle/>
            <a:p>
              <a:r>
                <a:rPr lang="en-US" dirty="0" smtClean="0"/>
                <a:t>Block # mod 2</a:t>
              </a:r>
              <a:endParaRPr lang="en-US" dirty="0"/>
            </a:p>
          </p:txBody>
        </p:sp>
      </p:grpSp>
      <p:sp>
        <p:nvSpPr>
          <p:cNvPr id="10" name="TextBox 9"/>
          <p:cNvSpPr txBox="1"/>
          <p:nvPr/>
        </p:nvSpPr>
        <p:spPr>
          <a:xfrm>
            <a:off x="1423191" y="635024"/>
            <a:ext cx="6368412" cy="523220"/>
          </a:xfrm>
          <a:prstGeom prst="rect">
            <a:avLst/>
          </a:prstGeom>
          <a:noFill/>
        </p:spPr>
        <p:txBody>
          <a:bodyPr wrap="none" rtlCol="0">
            <a:spAutoFit/>
          </a:bodyPr>
          <a:lstStyle/>
          <a:p>
            <a:r>
              <a:rPr lang="en-US" sz="2800" i="1" dirty="0" smtClean="0"/>
              <a:t>12-bit memory addresses, 16 Byte blocks</a:t>
            </a:r>
            <a:endParaRPr lang="en-US" sz="2800" i="1" dirty="0"/>
          </a:p>
        </p:txBody>
      </p:sp>
      <p:sp>
        <p:nvSpPr>
          <p:cNvPr id="11" name="TextBox 10"/>
          <p:cNvSpPr txBox="1"/>
          <p:nvPr/>
        </p:nvSpPr>
        <p:spPr>
          <a:xfrm>
            <a:off x="3525078" y="6321286"/>
            <a:ext cx="1518493" cy="369332"/>
          </a:xfrm>
          <a:prstGeom prst="rect">
            <a:avLst/>
          </a:prstGeom>
          <a:noFill/>
        </p:spPr>
        <p:txBody>
          <a:bodyPr wrap="none" rtlCol="0">
            <a:spAutoFit/>
          </a:bodyPr>
          <a:lstStyle/>
          <a:p>
            <a:r>
              <a:rPr lang="en-US" dirty="0" smtClean="0"/>
              <a:t>3-bit set index</a:t>
            </a:r>
            <a:endParaRPr lang="en-US" dirty="0"/>
          </a:p>
        </p:txBody>
      </p:sp>
      <p:sp>
        <p:nvSpPr>
          <p:cNvPr id="12" name="TextBox 11"/>
          <p:cNvSpPr txBox="1"/>
          <p:nvPr/>
        </p:nvSpPr>
        <p:spPr>
          <a:xfrm>
            <a:off x="6036365" y="6288156"/>
            <a:ext cx="1518493" cy="369332"/>
          </a:xfrm>
          <a:prstGeom prst="rect">
            <a:avLst/>
          </a:prstGeom>
          <a:noFill/>
        </p:spPr>
        <p:txBody>
          <a:bodyPr wrap="none" rtlCol="0">
            <a:spAutoFit/>
          </a:bodyPr>
          <a:lstStyle/>
          <a:p>
            <a:r>
              <a:rPr lang="en-US" dirty="0" smtClean="0"/>
              <a:t>1</a:t>
            </a:r>
            <a:r>
              <a:rPr lang="en-US" dirty="0" smtClean="0"/>
              <a:t>-bit </a:t>
            </a:r>
            <a:r>
              <a:rPr lang="en-US" dirty="0" smtClean="0"/>
              <a:t>set index</a:t>
            </a:r>
            <a:endParaRPr lang="en-US" dirty="0"/>
          </a:p>
        </p:txBody>
      </p:sp>
    </p:spTree>
    <p:extLst>
      <p:ext uri="{BB962C8B-B14F-4D97-AF65-F5344CB8AC3E}">
        <p14:creationId xmlns="" xmlns:p14="http://schemas.microsoft.com/office/powerpoint/2010/main" val="3506271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4610" name="Rectangle 2"/>
          <p:cNvSpPr>
            <a:spLocks noChangeArrowheads="1"/>
          </p:cNvSpPr>
          <p:nvPr/>
        </p:nvSpPr>
        <p:spPr bwMode="auto">
          <a:xfrm>
            <a:off x="225425" y="312738"/>
            <a:ext cx="3168650" cy="477837"/>
          </a:xfrm>
          <a:prstGeom prst="rect">
            <a:avLst/>
          </a:prstGeom>
          <a:noFill/>
          <a:ln w="12700">
            <a:noFill/>
            <a:miter lim="800000"/>
            <a:headEnd/>
            <a:tailEnd/>
          </a:ln>
          <a:effectLst/>
        </p:spPr>
        <p:txBody>
          <a:bodyPr wrap="none" anchor="ctr"/>
          <a:lstStyle/>
          <a:p>
            <a:endParaRPr lang="en-US"/>
          </a:p>
        </p:txBody>
      </p:sp>
      <p:sp>
        <p:nvSpPr>
          <p:cNvPr id="1604611" name="Rectangle 3"/>
          <p:cNvSpPr>
            <a:spLocks noGrp="1" noChangeArrowheads="1"/>
          </p:cNvSpPr>
          <p:nvPr>
            <p:ph type="body" idx="1"/>
          </p:nvPr>
        </p:nvSpPr>
        <p:spPr>
          <a:xfrm>
            <a:off x="457200" y="1151459"/>
            <a:ext cx="8077200" cy="680699"/>
          </a:xfrm>
          <a:noFill/>
          <a:ln/>
        </p:spPr>
        <p:txBody>
          <a:bodyPr lIns="90488" tIns="44450" rIns="90488" bIns="44450">
            <a:normAutofit fontScale="92500" lnSpcReduction="20000"/>
          </a:bodyPr>
          <a:lstStyle/>
          <a:p>
            <a:pPr marL="342900" indent="-342900">
              <a:lnSpc>
                <a:spcPct val="80000"/>
              </a:lnSpc>
            </a:pPr>
            <a:r>
              <a:rPr lang="en-US" dirty="0" smtClean="0"/>
              <a:t>4byte blocks, </a:t>
            </a:r>
            <a:r>
              <a:rPr lang="en-US" dirty="0"/>
              <a:t>cache size = 1K </a:t>
            </a:r>
            <a:r>
              <a:rPr lang="en-US" dirty="0" smtClean="0"/>
              <a:t>words (or 4KB)</a:t>
            </a:r>
            <a:r>
              <a:rPr lang="en-US" dirty="0"/>
              <a:t/>
            </a:r>
            <a:br>
              <a:rPr lang="en-US" dirty="0"/>
            </a:br>
            <a:endParaRPr lang="en-US" i="1" dirty="0">
              <a:solidFill>
                <a:schemeClr val="accent1"/>
              </a:solidFill>
            </a:endParaRPr>
          </a:p>
        </p:txBody>
      </p:sp>
      <p:sp>
        <p:nvSpPr>
          <p:cNvPr id="1604612" name="Rectangle 4"/>
          <p:cNvSpPr>
            <a:spLocks noGrp="1" noChangeArrowheads="1"/>
          </p:cNvSpPr>
          <p:nvPr>
            <p:ph type="title"/>
          </p:nvPr>
        </p:nvSpPr>
        <p:spPr>
          <a:xfrm>
            <a:off x="457200" y="152400"/>
            <a:ext cx="8229600" cy="792162"/>
          </a:xfrm>
          <a:noFill/>
          <a:ln/>
        </p:spPr>
        <p:txBody>
          <a:bodyPr lIns="90488" tIns="44450" rIns="90488" bIns="44450" anchor="ctr">
            <a:normAutofit fontScale="90000"/>
          </a:bodyPr>
          <a:lstStyle/>
          <a:p>
            <a:r>
              <a:rPr lang="en-US" sz="3200" dirty="0" smtClean="0"/>
              <a:t>Direct-Mapped Cache: N=1. S=Number of Blocks=2</a:t>
            </a:r>
            <a:r>
              <a:rPr lang="en-US" sz="3200" baseline="30000" dirty="0" smtClean="0"/>
              <a:t>10</a:t>
            </a:r>
            <a:endParaRPr lang="en-US" sz="3200" baseline="30000" dirty="0"/>
          </a:p>
        </p:txBody>
      </p:sp>
      <p:grpSp>
        <p:nvGrpSpPr>
          <p:cNvPr id="2" name="Group 11"/>
          <p:cNvGrpSpPr>
            <a:grpSpLocks/>
          </p:cNvGrpSpPr>
          <p:nvPr/>
        </p:nvGrpSpPr>
        <p:grpSpPr bwMode="auto">
          <a:xfrm>
            <a:off x="1970260" y="2080678"/>
            <a:ext cx="3028952" cy="3408363"/>
            <a:chOff x="1056" y="1183"/>
            <a:chExt cx="1908" cy="2147"/>
          </a:xfrm>
        </p:grpSpPr>
        <p:sp>
          <p:nvSpPr>
            <p:cNvPr id="1604620" name="Freeform 12"/>
            <p:cNvSpPr>
              <a:spLocks/>
            </p:cNvSpPr>
            <p:nvPr/>
          </p:nvSpPr>
          <p:spPr bwMode="auto">
            <a:xfrm>
              <a:off x="2430" y="3165"/>
              <a:ext cx="249" cy="165"/>
            </a:xfrm>
            <a:custGeom>
              <a:avLst/>
              <a:gdLst/>
              <a:ahLst/>
              <a:cxnLst>
                <a:cxn ang="0">
                  <a:pos x="125" y="162"/>
                </a:cxn>
                <a:cxn ang="0">
                  <a:pos x="145" y="162"/>
                </a:cxn>
                <a:cxn ang="0">
                  <a:pos x="165" y="160"/>
                </a:cxn>
                <a:cxn ang="0">
                  <a:pos x="182" y="154"/>
                </a:cxn>
                <a:cxn ang="0">
                  <a:pos x="199" y="147"/>
                </a:cxn>
                <a:cxn ang="0">
                  <a:pos x="216" y="140"/>
                </a:cxn>
                <a:cxn ang="0">
                  <a:pos x="226" y="130"/>
                </a:cxn>
                <a:cxn ang="0">
                  <a:pos x="236" y="121"/>
                </a:cxn>
                <a:cxn ang="0">
                  <a:pos x="246" y="108"/>
                </a:cxn>
                <a:cxn ang="0">
                  <a:pos x="249" y="94"/>
                </a:cxn>
                <a:cxn ang="0">
                  <a:pos x="249" y="81"/>
                </a:cxn>
                <a:cxn ang="0">
                  <a:pos x="249" y="68"/>
                </a:cxn>
                <a:cxn ang="0">
                  <a:pos x="246" y="57"/>
                </a:cxn>
                <a:cxn ang="0">
                  <a:pos x="236" y="44"/>
                </a:cxn>
                <a:cxn ang="0">
                  <a:pos x="226" y="35"/>
                </a:cxn>
                <a:cxn ang="0">
                  <a:pos x="216" y="24"/>
                </a:cxn>
                <a:cxn ang="0">
                  <a:pos x="199" y="15"/>
                </a:cxn>
                <a:cxn ang="0">
                  <a:pos x="182" y="9"/>
                </a:cxn>
                <a:cxn ang="0">
                  <a:pos x="165" y="4"/>
                </a:cxn>
                <a:cxn ang="0">
                  <a:pos x="145" y="2"/>
                </a:cxn>
                <a:cxn ang="0">
                  <a:pos x="125" y="0"/>
                </a:cxn>
                <a:cxn ang="0">
                  <a:pos x="105" y="2"/>
                </a:cxn>
                <a:cxn ang="0">
                  <a:pos x="88" y="4"/>
                </a:cxn>
                <a:cxn ang="0">
                  <a:pos x="68" y="9"/>
                </a:cxn>
                <a:cxn ang="0">
                  <a:pos x="51" y="15"/>
                </a:cxn>
                <a:cxn ang="0">
                  <a:pos x="37" y="24"/>
                </a:cxn>
                <a:cxn ang="0">
                  <a:pos x="24" y="35"/>
                </a:cxn>
                <a:cxn ang="0">
                  <a:pos x="14" y="44"/>
                </a:cxn>
                <a:cxn ang="0">
                  <a:pos x="7" y="57"/>
                </a:cxn>
                <a:cxn ang="0">
                  <a:pos x="4" y="68"/>
                </a:cxn>
                <a:cxn ang="0">
                  <a:pos x="0" y="81"/>
                </a:cxn>
                <a:cxn ang="0">
                  <a:pos x="4" y="94"/>
                </a:cxn>
                <a:cxn ang="0">
                  <a:pos x="7" y="108"/>
                </a:cxn>
                <a:cxn ang="0">
                  <a:pos x="14" y="121"/>
                </a:cxn>
                <a:cxn ang="0">
                  <a:pos x="24" y="130"/>
                </a:cxn>
                <a:cxn ang="0">
                  <a:pos x="37" y="140"/>
                </a:cxn>
                <a:cxn ang="0">
                  <a:pos x="51" y="147"/>
                </a:cxn>
                <a:cxn ang="0">
                  <a:pos x="68" y="154"/>
                </a:cxn>
                <a:cxn ang="0">
                  <a:pos x="88" y="160"/>
                </a:cxn>
                <a:cxn ang="0">
                  <a:pos x="105" y="162"/>
                </a:cxn>
                <a:cxn ang="0">
                  <a:pos x="125" y="165"/>
                </a:cxn>
                <a:cxn ang="0">
                  <a:pos x="125" y="165"/>
                </a:cxn>
              </a:cxnLst>
              <a:rect l="0" t="0" r="r" b="b"/>
              <a:pathLst>
                <a:path w="249" h="165">
                  <a:moveTo>
                    <a:pt x="125" y="162"/>
                  </a:moveTo>
                  <a:lnTo>
                    <a:pt x="145" y="162"/>
                  </a:lnTo>
                  <a:lnTo>
                    <a:pt x="165" y="160"/>
                  </a:lnTo>
                  <a:lnTo>
                    <a:pt x="182" y="154"/>
                  </a:lnTo>
                  <a:lnTo>
                    <a:pt x="199" y="147"/>
                  </a:lnTo>
                  <a:lnTo>
                    <a:pt x="216" y="140"/>
                  </a:lnTo>
                  <a:lnTo>
                    <a:pt x="226" y="130"/>
                  </a:lnTo>
                  <a:lnTo>
                    <a:pt x="236" y="121"/>
                  </a:lnTo>
                  <a:lnTo>
                    <a:pt x="246" y="108"/>
                  </a:lnTo>
                  <a:lnTo>
                    <a:pt x="249" y="94"/>
                  </a:lnTo>
                  <a:lnTo>
                    <a:pt x="249" y="81"/>
                  </a:lnTo>
                  <a:lnTo>
                    <a:pt x="249" y="68"/>
                  </a:lnTo>
                  <a:lnTo>
                    <a:pt x="246" y="57"/>
                  </a:lnTo>
                  <a:lnTo>
                    <a:pt x="236" y="44"/>
                  </a:lnTo>
                  <a:lnTo>
                    <a:pt x="226" y="35"/>
                  </a:lnTo>
                  <a:lnTo>
                    <a:pt x="216" y="24"/>
                  </a:lnTo>
                  <a:lnTo>
                    <a:pt x="199" y="15"/>
                  </a:lnTo>
                  <a:lnTo>
                    <a:pt x="182" y="9"/>
                  </a:lnTo>
                  <a:lnTo>
                    <a:pt x="165" y="4"/>
                  </a:lnTo>
                  <a:lnTo>
                    <a:pt x="145" y="2"/>
                  </a:lnTo>
                  <a:lnTo>
                    <a:pt x="125" y="0"/>
                  </a:lnTo>
                  <a:lnTo>
                    <a:pt x="105" y="2"/>
                  </a:lnTo>
                  <a:lnTo>
                    <a:pt x="88" y="4"/>
                  </a:lnTo>
                  <a:lnTo>
                    <a:pt x="68" y="9"/>
                  </a:lnTo>
                  <a:lnTo>
                    <a:pt x="51" y="15"/>
                  </a:lnTo>
                  <a:lnTo>
                    <a:pt x="37" y="24"/>
                  </a:lnTo>
                  <a:lnTo>
                    <a:pt x="24" y="35"/>
                  </a:lnTo>
                  <a:lnTo>
                    <a:pt x="14" y="44"/>
                  </a:lnTo>
                  <a:lnTo>
                    <a:pt x="7" y="57"/>
                  </a:lnTo>
                  <a:lnTo>
                    <a:pt x="4" y="68"/>
                  </a:lnTo>
                  <a:lnTo>
                    <a:pt x="0" y="81"/>
                  </a:lnTo>
                  <a:lnTo>
                    <a:pt x="4" y="94"/>
                  </a:lnTo>
                  <a:lnTo>
                    <a:pt x="7" y="108"/>
                  </a:lnTo>
                  <a:lnTo>
                    <a:pt x="14" y="121"/>
                  </a:lnTo>
                  <a:lnTo>
                    <a:pt x="24" y="130"/>
                  </a:lnTo>
                  <a:lnTo>
                    <a:pt x="37" y="140"/>
                  </a:lnTo>
                  <a:lnTo>
                    <a:pt x="51" y="147"/>
                  </a:lnTo>
                  <a:lnTo>
                    <a:pt x="68" y="154"/>
                  </a:lnTo>
                  <a:lnTo>
                    <a:pt x="88" y="160"/>
                  </a:lnTo>
                  <a:lnTo>
                    <a:pt x="105" y="162"/>
                  </a:lnTo>
                  <a:lnTo>
                    <a:pt x="125" y="165"/>
                  </a:lnTo>
                  <a:lnTo>
                    <a:pt x="125" y="165"/>
                  </a:lnTo>
                </a:path>
              </a:pathLst>
            </a:custGeom>
            <a:noFill/>
            <a:ln w="20638">
              <a:solidFill>
                <a:srgbClr val="000000"/>
              </a:solidFill>
              <a:prstDash val="solid"/>
              <a:round/>
              <a:headEnd/>
              <a:tailEnd/>
            </a:ln>
          </p:spPr>
          <p:txBody>
            <a:bodyPr/>
            <a:lstStyle/>
            <a:p>
              <a:endParaRPr lang="en-US"/>
            </a:p>
          </p:txBody>
        </p:sp>
        <p:sp>
          <p:nvSpPr>
            <p:cNvPr id="1604621" name="Freeform 13"/>
            <p:cNvSpPr>
              <a:spLocks noEditPoints="1"/>
            </p:cNvSpPr>
            <p:nvPr/>
          </p:nvSpPr>
          <p:spPr bwMode="auto">
            <a:xfrm>
              <a:off x="2518" y="3237"/>
              <a:ext cx="74" cy="25"/>
            </a:xfrm>
            <a:custGeom>
              <a:avLst/>
              <a:gdLst/>
              <a:ahLst/>
              <a:cxnLst>
                <a:cxn ang="0">
                  <a:pos x="0" y="0"/>
                </a:cxn>
                <a:cxn ang="0">
                  <a:pos x="74" y="0"/>
                </a:cxn>
                <a:cxn ang="0">
                  <a:pos x="74" y="7"/>
                </a:cxn>
                <a:cxn ang="0">
                  <a:pos x="3" y="7"/>
                </a:cxn>
                <a:cxn ang="0">
                  <a:pos x="3" y="0"/>
                </a:cxn>
                <a:cxn ang="0">
                  <a:pos x="3" y="0"/>
                </a:cxn>
                <a:cxn ang="0">
                  <a:pos x="0" y="0"/>
                </a:cxn>
                <a:cxn ang="0">
                  <a:pos x="3" y="18"/>
                </a:cxn>
                <a:cxn ang="0">
                  <a:pos x="74" y="18"/>
                </a:cxn>
                <a:cxn ang="0">
                  <a:pos x="74" y="25"/>
                </a:cxn>
                <a:cxn ang="0">
                  <a:pos x="3" y="25"/>
                </a:cxn>
                <a:cxn ang="0">
                  <a:pos x="3" y="18"/>
                </a:cxn>
                <a:cxn ang="0">
                  <a:pos x="3" y="18"/>
                </a:cxn>
              </a:cxnLst>
              <a:rect l="0" t="0" r="r" b="b"/>
              <a:pathLst>
                <a:path w="74" h="25">
                  <a:moveTo>
                    <a:pt x="0" y="0"/>
                  </a:moveTo>
                  <a:lnTo>
                    <a:pt x="74" y="0"/>
                  </a:lnTo>
                  <a:lnTo>
                    <a:pt x="74" y="7"/>
                  </a:lnTo>
                  <a:lnTo>
                    <a:pt x="3" y="7"/>
                  </a:lnTo>
                  <a:lnTo>
                    <a:pt x="3" y="0"/>
                  </a:lnTo>
                  <a:lnTo>
                    <a:pt x="3" y="0"/>
                  </a:lnTo>
                  <a:lnTo>
                    <a:pt x="0" y="0"/>
                  </a:lnTo>
                  <a:close/>
                  <a:moveTo>
                    <a:pt x="3" y="18"/>
                  </a:moveTo>
                  <a:lnTo>
                    <a:pt x="74" y="18"/>
                  </a:lnTo>
                  <a:lnTo>
                    <a:pt x="74" y="25"/>
                  </a:lnTo>
                  <a:lnTo>
                    <a:pt x="3" y="25"/>
                  </a:lnTo>
                  <a:lnTo>
                    <a:pt x="3" y="18"/>
                  </a:lnTo>
                  <a:lnTo>
                    <a:pt x="3" y="18"/>
                  </a:lnTo>
                  <a:close/>
                </a:path>
              </a:pathLst>
            </a:custGeom>
            <a:solidFill>
              <a:srgbClr val="000000"/>
            </a:solidFill>
            <a:ln w="9525">
              <a:noFill/>
              <a:round/>
              <a:headEnd/>
              <a:tailEnd/>
            </a:ln>
          </p:spPr>
          <p:txBody>
            <a:bodyPr/>
            <a:lstStyle/>
            <a:p>
              <a:endParaRPr lang="en-US"/>
            </a:p>
          </p:txBody>
        </p:sp>
        <p:grpSp>
          <p:nvGrpSpPr>
            <p:cNvPr id="3" name="Group 14"/>
            <p:cNvGrpSpPr>
              <a:grpSpLocks/>
            </p:cNvGrpSpPr>
            <p:nvPr/>
          </p:nvGrpSpPr>
          <p:grpSpPr bwMode="auto">
            <a:xfrm>
              <a:off x="1056" y="1183"/>
              <a:ext cx="1908" cy="2070"/>
              <a:chOff x="1056" y="1183"/>
              <a:chExt cx="1908" cy="2070"/>
            </a:xfrm>
          </p:grpSpPr>
          <p:sp>
            <p:nvSpPr>
              <p:cNvPr id="1604623" name="Text Box 15"/>
              <p:cNvSpPr txBox="1">
                <a:spLocks noChangeArrowheads="1"/>
              </p:cNvSpPr>
              <p:nvPr/>
            </p:nvSpPr>
            <p:spPr bwMode="auto">
              <a:xfrm>
                <a:off x="2704" y="1200"/>
                <a:ext cx="260" cy="213"/>
              </a:xfrm>
              <a:prstGeom prst="rect">
                <a:avLst/>
              </a:prstGeom>
              <a:noFill/>
              <a:ln w="12700">
                <a:noFill/>
                <a:miter lim="800000"/>
                <a:headEnd/>
                <a:tailEnd/>
              </a:ln>
              <a:effectLst/>
            </p:spPr>
            <p:txBody>
              <a:bodyPr wrap="none">
                <a:spAutoFit/>
              </a:bodyPr>
              <a:lstStyle/>
              <a:p>
                <a:r>
                  <a:rPr lang="en-US" sz="1600" dirty="0">
                    <a:solidFill>
                      <a:schemeClr val="tx1"/>
                    </a:solidFill>
                  </a:rPr>
                  <a:t>20</a:t>
                </a:r>
              </a:p>
            </p:txBody>
          </p:sp>
          <p:grpSp>
            <p:nvGrpSpPr>
              <p:cNvPr id="4" name="Group 16"/>
              <p:cNvGrpSpPr>
                <a:grpSpLocks/>
              </p:cNvGrpSpPr>
              <p:nvPr/>
            </p:nvGrpSpPr>
            <p:grpSpPr bwMode="auto">
              <a:xfrm>
                <a:off x="1056" y="1183"/>
                <a:ext cx="1681" cy="2070"/>
                <a:chOff x="1056" y="1183"/>
                <a:chExt cx="1681" cy="2070"/>
              </a:xfrm>
            </p:grpSpPr>
            <p:sp>
              <p:nvSpPr>
                <p:cNvPr id="1604625" name="Line 17"/>
                <p:cNvSpPr>
                  <a:spLocks noChangeShapeType="1"/>
                </p:cNvSpPr>
                <p:nvPr/>
              </p:nvSpPr>
              <p:spPr bwMode="auto">
                <a:xfrm>
                  <a:off x="2592" y="1296"/>
                  <a:ext cx="145" cy="55"/>
                </a:xfrm>
                <a:prstGeom prst="line">
                  <a:avLst/>
                </a:prstGeom>
                <a:noFill/>
                <a:ln w="20638">
                  <a:solidFill>
                    <a:srgbClr val="000000"/>
                  </a:solidFill>
                  <a:round/>
                  <a:headEnd/>
                  <a:tailEnd/>
                </a:ln>
              </p:spPr>
              <p:txBody>
                <a:bodyPr/>
                <a:lstStyle/>
                <a:p>
                  <a:endParaRPr lang="en-US"/>
                </a:p>
              </p:txBody>
            </p:sp>
            <p:sp>
              <p:nvSpPr>
                <p:cNvPr id="1604626" name="Freeform 18"/>
                <p:cNvSpPr>
                  <a:spLocks/>
                </p:cNvSpPr>
                <p:nvPr/>
              </p:nvSpPr>
              <p:spPr bwMode="auto">
                <a:xfrm>
                  <a:off x="1056" y="1200"/>
                  <a:ext cx="1620" cy="2053"/>
                </a:xfrm>
                <a:custGeom>
                  <a:avLst/>
                  <a:gdLst/>
                  <a:ahLst/>
                  <a:cxnLst>
                    <a:cxn ang="0">
                      <a:pos x="1540" y="0"/>
                    </a:cxn>
                    <a:cxn ang="0">
                      <a:pos x="1544" y="220"/>
                    </a:cxn>
                    <a:cxn ang="0">
                      <a:pos x="0" y="220"/>
                    </a:cxn>
                    <a:cxn ang="0">
                      <a:pos x="0" y="2040"/>
                    </a:cxn>
                    <a:cxn ang="0">
                      <a:pos x="1328" y="2040"/>
                    </a:cxn>
                  </a:cxnLst>
                  <a:rect l="0" t="0" r="r" b="b"/>
                  <a:pathLst>
                    <a:path w="1544" h="2040">
                      <a:moveTo>
                        <a:pt x="1540" y="0"/>
                      </a:moveTo>
                      <a:lnTo>
                        <a:pt x="1544" y="220"/>
                      </a:lnTo>
                      <a:lnTo>
                        <a:pt x="0" y="220"/>
                      </a:lnTo>
                      <a:lnTo>
                        <a:pt x="0" y="2040"/>
                      </a:lnTo>
                      <a:lnTo>
                        <a:pt x="1328" y="2040"/>
                      </a:lnTo>
                    </a:path>
                  </a:pathLst>
                </a:custGeom>
                <a:noFill/>
                <a:ln w="38100">
                  <a:solidFill>
                    <a:srgbClr val="000000"/>
                  </a:solidFill>
                  <a:prstDash val="solid"/>
                  <a:round/>
                  <a:headEnd type="none" w="med" len="med"/>
                  <a:tailEnd type="triangle" w="med" len="med"/>
                </a:ln>
              </p:spPr>
              <p:txBody>
                <a:bodyPr/>
                <a:lstStyle/>
                <a:p>
                  <a:endParaRPr lang="en-US"/>
                </a:p>
              </p:txBody>
            </p:sp>
            <p:sp>
              <p:nvSpPr>
                <p:cNvPr id="1604627" name="Text Box 19"/>
                <p:cNvSpPr txBox="1">
                  <a:spLocks noChangeArrowheads="1"/>
                </p:cNvSpPr>
                <p:nvPr/>
              </p:nvSpPr>
              <p:spPr bwMode="auto">
                <a:xfrm>
                  <a:off x="1632" y="1183"/>
                  <a:ext cx="336" cy="212"/>
                </a:xfrm>
                <a:prstGeom prst="rect">
                  <a:avLst/>
                </a:prstGeom>
                <a:noFill/>
                <a:ln w="12700">
                  <a:noFill/>
                  <a:miter lim="800000"/>
                  <a:headEnd/>
                  <a:tailEnd/>
                </a:ln>
                <a:effectLst/>
              </p:spPr>
              <p:txBody>
                <a:bodyPr wrap="none">
                  <a:spAutoFit/>
                </a:bodyPr>
                <a:lstStyle/>
                <a:p>
                  <a:r>
                    <a:rPr lang="en-US" sz="1600">
                      <a:solidFill>
                        <a:schemeClr val="tx1"/>
                      </a:solidFill>
                    </a:rPr>
                    <a:t>Tag</a:t>
                  </a:r>
                </a:p>
              </p:txBody>
            </p:sp>
          </p:grpSp>
        </p:grpSp>
      </p:grpSp>
      <p:grpSp>
        <p:nvGrpSpPr>
          <p:cNvPr id="5" name="Group 20"/>
          <p:cNvGrpSpPr>
            <a:grpSpLocks/>
          </p:cNvGrpSpPr>
          <p:nvPr/>
        </p:nvGrpSpPr>
        <p:grpSpPr bwMode="auto">
          <a:xfrm>
            <a:off x="2321098" y="2107666"/>
            <a:ext cx="3756023" cy="1820862"/>
            <a:chOff x="1277" y="1200"/>
            <a:chExt cx="2366" cy="1147"/>
          </a:xfrm>
        </p:grpSpPr>
        <p:sp>
          <p:nvSpPr>
            <p:cNvPr id="1604629" name="Line 21"/>
            <p:cNvSpPr>
              <a:spLocks noChangeShapeType="1"/>
            </p:cNvSpPr>
            <p:nvPr/>
          </p:nvSpPr>
          <p:spPr bwMode="auto">
            <a:xfrm>
              <a:off x="3282" y="1291"/>
              <a:ext cx="148" cy="57"/>
            </a:xfrm>
            <a:prstGeom prst="line">
              <a:avLst/>
            </a:prstGeom>
            <a:noFill/>
            <a:ln w="20638">
              <a:solidFill>
                <a:srgbClr val="000000"/>
              </a:solidFill>
              <a:round/>
              <a:headEnd/>
              <a:tailEnd/>
            </a:ln>
          </p:spPr>
          <p:txBody>
            <a:bodyPr/>
            <a:lstStyle/>
            <a:p>
              <a:endParaRPr lang="en-US"/>
            </a:p>
          </p:txBody>
        </p:sp>
        <p:sp>
          <p:nvSpPr>
            <p:cNvPr id="1604630" name="Freeform 22"/>
            <p:cNvSpPr>
              <a:spLocks/>
            </p:cNvSpPr>
            <p:nvPr/>
          </p:nvSpPr>
          <p:spPr bwMode="auto">
            <a:xfrm>
              <a:off x="1277" y="1206"/>
              <a:ext cx="2053" cy="1141"/>
            </a:xfrm>
            <a:custGeom>
              <a:avLst/>
              <a:gdLst/>
              <a:ahLst/>
              <a:cxnLst>
                <a:cxn ang="0">
                  <a:pos x="1974" y="0"/>
                </a:cxn>
                <a:cxn ang="0">
                  <a:pos x="1974" y="358"/>
                </a:cxn>
                <a:cxn ang="0">
                  <a:pos x="0" y="358"/>
                </a:cxn>
                <a:cxn ang="0">
                  <a:pos x="0" y="1110"/>
                </a:cxn>
                <a:cxn ang="0">
                  <a:pos x="884" y="1110"/>
                </a:cxn>
              </a:cxnLst>
              <a:rect l="0" t="0" r="r" b="b"/>
              <a:pathLst>
                <a:path w="1974" h="1110">
                  <a:moveTo>
                    <a:pt x="1974" y="0"/>
                  </a:moveTo>
                  <a:lnTo>
                    <a:pt x="1974" y="358"/>
                  </a:lnTo>
                  <a:lnTo>
                    <a:pt x="0" y="358"/>
                  </a:lnTo>
                  <a:lnTo>
                    <a:pt x="0" y="1110"/>
                  </a:lnTo>
                  <a:lnTo>
                    <a:pt x="884" y="1110"/>
                  </a:lnTo>
                </a:path>
              </a:pathLst>
            </a:custGeom>
            <a:noFill/>
            <a:ln w="38100">
              <a:solidFill>
                <a:srgbClr val="000000"/>
              </a:solidFill>
              <a:prstDash val="solid"/>
              <a:round/>
              <a:headEnd type="none" w="med" len="med"/>
              <a:tailEnd type="triangle" w="med" len="med"/>
            </a:ln>
          </p:spPr>
          <p:txBody>
            <a:bodyPr/>
            <a:lstStyle/>
            <a:p>
              <a:endParaRPr lang="en-US"/>
            </a:p>
          </p:txBody>
        </p:sp>
        <p:sp>
          <p:nvSpPr>
            <p:cNvPr id="1604631" name="Text Box 23"/>
            <p:cNvSpPr txBox="1">
              <a:spLocks noChangeArrowheads="1"/>
            </p:cNvSpPr>
            <p:nvPr/>
          </p:nvSpPr>
          <p:spPr bwMode="auto">
            <a:xfrm>
              <a:off x="3383" y="1200"/>
              <a:ext cx="260" cy="213"/>
            </a:xfrm>
            <a:prstGeom prst="rect">
              <a:avLst/>
            </a:prstGeom>
            <a:noFill/>
            <a:ln w="12700">
              <a:noFill/>
              <a:miter lim="800000"/>
              <a:headEnd/>
              <a:tailEnd/>
            </a:ln>
            <a:effectLst/>
          </p:spPr>
          <p:txBody>
            <a:bodyPr wrap="none">
              <a:spAutoFit/>
            </a:bodyPr>
            <a:lstStyle/>
            <a:p>
              <a:r>
                <a:rPr lang="en-US" sz="1600" dirty="0">
                  <a:solidFill>
                    <a:schemeClr val="tx1"/>
                  </a:solidFill>
                </a:rPr>
                <a:t>10</a:t>
              </a:r>
            </a:p>
          </p:txBody>
        </p:sp>
        <p:sp>
          <p:nvSpPr>
            <p:cNvPr id="1604632" name="Text Box 24"/>
            <p:cNvSpPr txBox="1">
              <a:spLocks noChangeArrowheads="1"/>
            </p:cNvSpPr>
            <p:nvPr/>
          </p:nvSpPr>
          <p:spPr bwMode="auto">
            <a:xfrm>
              <a:off x="2754" y="1370"/>
              <a:ext cx="429" cy="212"/>
            </a:xfrm>
            <a:prstGeom prst="rect">
              <a:avLst/>
            </a:prstGeom>
            <a:noFill/>
            <a:ln w="12700">
              <a:noFill/>
              <a:miter lim="800000"/>
              <a:headEnd/>
              <a:tailEnd/>
            </a:ln>
            <a:effectLst/>
          </p:spPr>
          <p:txBody>
            <a:bodyPr wrap="none">
              <a:spAutoFit/>
            </a:bodyPr>
            <a:lstStyle/>
            <a:p>
              <a:r>
                <a:rPr lang="en-US" sz="1600">
                  <a:solidFill>
                    <a:schemeClr val="tx1"/>
                  </a:solidFill>
                </a:rPr>
                <a:t>Index</a:t>
              </a:r>
            </a:p>
          </p:txBody>
        </p:sp>
      </p:grpSp>
      <p:grpSp>
        <p:nvGrpSpPr>
          <p:cNvPr id="6" name="Group 25"/>
          <p:cNvGrpSpPr>
            <a:grpSpLocks/>
          </p:cNvGrpSpPr>
          <p:nvPr/>
        </p:nvGrpSpPr>
        <p:grpSpPr bwMode="auto">
          <a:xfrm>
            <a:off x="2913235" y="2785528"/>
            <a:ext cx="4267200" cy="2135188"/>
            <a:chOff x="1650" y="1627"/>
            <a:chExt cx="2688" cy="1345"/>
          </a:xfrm>
        </p:grpSpPr>
        <p:sp>
          <p:nvSpPr>
            <p:cNvPr id="1604634" name="Freeform 26"/>
            <p:cNvSpPr>
              <a:spLocks/>
            </p:cNvSpPr>
            <p:nvPr/>
          </p:nvSpPr>
          <p:spPr bwMode="auto">
            <a:xfrm>
              <a:off x="2208" y="1824"/>
              <a:ext cx="2130" cy="1103"/>
            </a:xfrm>
            <a:custGeom>
              <a:avLst/>
              <a:gdLst/>
              <a:ahLst/>
              <a:cxnLst>
                <a:cxn ang="0">
                  <a:pos x="1608" y="1101"/>
                </a:cxn>
                <a:cxn ang="0">
                  <a:pos x="1608" y="0"/>
                </a:cxn>
                <a:cxn ang="0">
                  <a:pos x="0" y="0"/>
                </a:cxn>
                <a:cxn ang="0">
                  <a:pos x="0" y="1103"/>
                </a:cxn>
                <a:cxn ang="0">
                  <a:pos x="1608" y="1103"/>
                </a:cxn>
                <a:cxn ang="0">
                  <a:pos x="1608" y="1103"/>
                </a:cxn>
              </a:cxnLst>
              <a:rect l="0" t="0" r="r" b="b"/>
              <a:pathLst>
                <a:path w="1608" h="1103">
                  <a:moveTo>
                    <a:pt x="1608" y="1101"/>
                  </a:moveTo>
                  <a:lnTo>
                    <a:pt x="1608" y="0"/>
                  </a:lnTo>
                  <a:lnTo>
                    <a:pt x="0" y="0"/>
                  </a:lnTo>
                  <a:lnTo>
                    <a:pt x="0" y="1103"/>
                  </a:lnTo>
                  <a:lnTo>
                    <a:pt x="1608" y="1103"/>
                  </a:lnTo>
                  <a:lnTo>
                    <a:pt x="1608" y="1103"/>
                  </a:lnTo>
                </a:path>
              </a:pathLst>
            </a:custGeom>
            <a:noFill/>
            <a:ln w="20638">
              <a:solidFill>
                <a:srgbClr val="000000"/>
              </a:solidFill>
              <a:prstDash val="solid"/>
              <a:round/>
              <a:headEnd/>
              <a:tailEnd/>
            </a:ln>
          </p:spPr>
          <p:txBody>
            <a:bodyPr/>
            <a:lstStyle/>
            <a:p>
              <a:endParaRPr lang="en-US"/>
            </a:p>
          </p:txBody>
        </p:sp>
        <p:sp>
          <p:nvSpPr>
            <p:cNvPr id="1604635" name="Freeform 27"/>
            <p:cNvSpPr>
              <a:spLocks/>
            </p:cNvSpPr>
            <p:nvPr/>
          </p:nvSpPr>
          <p:spPr bwMode="auto">
            <a:xfrm>
              <a:off x="2208" y="2263"/>
              <a:ext cx="2130" cy="110"/>
            </a:xfrm>
            <a:custGeom>
              <a:avLst/>
              <a:gdLst/>
              <a:ahLst/>
              <a:cxnLst>
                <a:cxn ang="0">
                  <a:pos x="1608" y="110"/>
                </a:cxn>
                <a:cxn ang="0">
                  <a:pos x="1608" y="0"/>
                </a:cxn>
                <a:cxn ang="0">
                  <a:pos x="0" y="0"/>
                </a:cxn>
                <a:cxn ang="0">
                  <a:pos x="0" y="110"/>
                </a:cxn>
                <a:cxn ang="0">
                  <a:pos x="1608" y="110"/>
                </a:cxn>
                <a:cxn ang="0">
                  <a:pos x="1608" y="110"/>
                </a:cxn>
              </a:cxnLst>
              <a:rect l="0" t="0" r="r" b="b"/>
              <a:pathLst>
                <a:path w="1608" h="110">
                  <a:moveTo>
                    <a:pt x="1608" y="110"/>
                  </a:moveTo>
                  <a:lnTo>
                    <a:pt x="1608" y="0"/>
                  </a:lnTo>
                  <a:lnTo>
                    <a:pt x="0" y="0"/>
                  </a:lnTo>
                  <a:lnTo>
                    <a:pt x="0" y="110"/>
                  </a:lnTo>
                  <a:lnTo>
                    <a:pt x="1608" y="110"/>
                  </a:lnTo>
                  <a:lnTo>
                    <a:pt x="1608" y="110"/>
                  </a:lnTo>
                  <a:close/>
                </a:path>
              </a:pathLst>
            </a:custGeom>
            <a:solidFill>
              <a:schemeClr val="hlink"/>
            </a:solidFill>
            <a:ln w="9525">
              <a:solidFill>
                <a:schemeClr val="hlink"/>
              </a:solidFill>
              <a:round/>
              <a:headEnd/>
              <a:tailEnd/>
            </a:ln>
          </p:spPr>
          <p:txBody>
            <a:bodyPr/>
            <a:lstStyle/>
            <a:p>
              <a:endParaRPr lang="en-US"/>
            </a:p>
          </p:txBody>
        </p:sp>
        <p:sp>
          <p:nvSpPr>
            <p:cNvPr id="1604636" name="Freeform 28"/>
            <p:cNvSpPr>
              <a:spLocks/>
            </p:cNvSpPr>
            <p:nvPr/>
          </p:nvSpPr>
          <p:spPr bwMode="auto">
            <a:xfrm>
              <a:off x="2208" y="2263"/>
              <a:ext cx="2130" cy="110"/>
            </a:xfrm>
            <a:custGeom>
              <a:avLst/>
              <a:gdLst/>
              <a:ahLst/>
              <a:cxnLst>
                <a:cxn ang="0">
                  <a:pos x="1608" y="110"/>
                </a:cxn>
                <a:cxn ang="0">
                  <a:pos x="1608" y="0"/>
                </a:cxn>
                <a:cxn ang="0">
                  <a:pos x="0" y="0"/>
                </a:cxn>
                <a:cxn ang="0">
                  <a:pos x="0" y="110"/>
                </a:cxn>
                <a:cxn ang="0">
                  <a:pos x="1608" y="110"/>
                </a:cxn>
                <a:cxn ang="0">
                  <a:pos x="1608" y="110"/>
                </a:cxn>
              </a:cxnLst>
              <a:rect l="0" t="0" r="r" b="b"/>
              <a:pathLst>
                <a:path w="1608" h="110">
                  <a:moveTo>
                    <a:pt x="1608" y="110"/>
                  </a:moveTo>
                  <a:lnTo>
                    <a:pt x="1608" y="0"/>
                  </a:lnTo>
                  <a:lnTo>
                    <a:pt x="0" y="0"/>
                  </a:lnTo>
                  <a:lnTo>
                    <a:pt x="0" y="110"/>
                  </a:lnTo>
                  <a:lnTo>
                    <a:pt x="1608" y="110"/>
                  </a:lnTo>
                  <a:lnTo>
                    <a:pt x="1608" y="110"/>
                  </a:lnTo>
                </a:path>
              </a:pathLst>
            </a:custGeom>
            <a:noFill/>
            <a:ln w="20638">
              <a:solidFill>
                <a:srgbClr val="000000"/>
              </a:solidFill>
              <a:prstDash val="solid"/>
              <a:round/>
              <a:headEnd/>
              <a:tailEnd/>
            </a:ln>
          </p:spPr>
          <p:txBody>
            <a:bodyPr/>
            <a:lstStyle/>
            <a:p>
              <a:endParaRPr lang="en-US"/>
            </a:p>
          </p:txBody>
        </p:sp>
        <p:sp>
          <p:nvSpPr>
            <p:cNvPr id="1604637" name="Line 29"/>
            <p:cNvSpPr>
              <a:spLocks noChangeShapeType="1"/>
            </p:cNvSpPr>
            <p:nvPr/>
          </p:nvSpPr>
          <p:spPr bwMode="auto">
            <a:xfrm flipH="1">
              <a:off x="2208" y="1920"/>
              <a:ext cx="2130" cy="2"/>
            </a:xfrm>
            <a:prstGeom prst="line">
              <a:avLst/>
            </a:prstGeom>
            <a:noFill/>
            <a:ln w="20638">
              <a:solidFill>
                <a:srgbClr val="000000"/>
              </a:solidFill>
              <a:round/>
              <a:headEnd/>
              <a:tailEnd/>
            </a:ln>
          </p:spPr>
          <p:txBody>
            <a:bodyPr/>
            <a:lstStyle/>
            <a:p>
              <a:endParaRPr lang="en-US"/>
            </a:p>
          </p:txBody>
        </p:sp>
        <p:sp>
          <p:nvSpPr>
            <p:cNvPr id="1604638" name="Line 30"/>
            <p:cNvSpPr>
              <a:spLocks noChangeShapeType="1"/>
            </p:cNvSpPr>
            <p:nvPr/>
          </p:nvSpPr>
          <p:spPr bwMode="auto">
            <a:xfrm flipH="1">
              <a:off x="2208" y="2044"/>
              <a:ext cx="2130" cy="2"/>
            </a:xfrm>
            <a:prstGeom prst="line">
              <a:avLst/>
            </a:prstGeom>
            <a:noFill/>
            <a:ln w="20638">
              <a:solidFill>
                <a:srgbClr val="000000"/>
              </a:solidFill>
              <a:round/>
              <a:headEnd/>
              <a:tailEnd/>
            </a:ln>
          </p:spPr>
          <p:txBody>
            <a:bodyPr/>
            <a:lstStyle/>
            <a:p>
              <a:endParaRPr lang="en-US"/>
            </a:p>
          </p:txBody>
        </p:sp>
        <p:sp>
          <p:nvSpPr>
            <p:cNvPr id="1604639" name="Line 31"/>
            <p:cNvSpPr>
              <a:spLocks noChangeShapeType="1"/>
            </p:cNvSpPr>
            <p:nvPr/>
          </p:nvSpPr>
          <p:spPr bwMode="auto">
            <a:xfrm flipH="1">
              <a:off x="2208" y="2154"/>
              <a:ext cx="2130" cy="1"/>
            </a:xfrm>
            <a:prstGeom prst="line">
              <a:avLst/>
            </a:prstGeom>
            <a:noFill/>
            <a:ln w="20638">
              <a:solidFill>
                <a:srgbClr val="000000"/>
              </a:solidFill>
              <a:round/>
              <a:headEnd/>
              <a:tailEnd/>
            </a:ln>
          </p:spPr>
          <p:txBody>
            <a:bodyPr/>
            <a:lstStyle/>
            <a:p>
              <a:endParaRPr lang="en-US"/>
            </a:p>
          </p:txBody>
        </p:sp>
        <p:sp>
          <p:nvSpPr>
            <p:cNvPr id="1604640" name="Line 32"/>
            <p:cNvSpPr>
              <a:spLocks noChangeShapeType="1"/>
            </p:cNvSpPr>
            <p:nvPr/>
          </p:nvSpPr>
          <p:spPr bwMode="auto">
            <a:xfrm flipH="1">
              <a:off x="2208" y="2373"/>
              <a:ext cx="2130" cy="1"/>
            </a:xfrm>
            <a:prstGeom prst="line">
              <a:avLst/>
            </a:prstGeom>
            <a:noFill/>
            <a:ln w="20638">
              <a:solidFill>
                <a:srgbClr val="000000"/>
              </a:solidFill>
              <a:round/>
              <a:headEnd/>
              <a:tailEnd/>
            </a:ln>
          </p:spPr>
          <p:txBody>
            <a:bodyPr/>
            <a:lstStyle/>
            <a:p>
              <a:endParaRPr lang="en-US"/>
            </a:p>
          </p:txBody>
        </p:sp>
        <p:sp>
          <p:nvSpPr>
            <p:cNvPr id="1604641" name="Line 33"/>
            <p:cNvSpPr>
              <a:spLocks noChangeShapeType="1"/>
            </p:cNvSpPr>
            <p:nvPr/>
          </p:nvSpPr>
          <p:spPr bwMode="auto">
            <a:xfrm flipH="1">
              <a:off x="2208" y="2483"/>
              <a:ext cx="2130" cy="1"/>
            </a:xfrm>
            <a:prstGeom prst="line">
              <a:avLst/>
            </a:prstGeom>
            <a:noFill/>
            <a:ln w="20638">
              <a:solidFill>
                <a:srgbClr val="000000"/>
              </a:solidFill>
              <a:round/>
              <a:headEnd/>
              <a:tailEnd/>
            </a:ln>
          </p:spPr>
          <p:txBody>
            <a:bodyPr/>
            <a:lstStyle/>
            <a:p>
              <a:endParaRPr lang="en-US"/>
            </a:p>
          </p:txBody>
        </p:sp>
        <p:sp>
          <p:nvSpPr>
            <p:cNvPr id="1604642" name="Line 34"/>
            <p:cNvSpPr>
              <a:spLocks noChangeShapeType="1"/>
            </p:cNvSpPr>
            <p:nvPr/>
          </p:nvSpPr>
          <p:spPr bwMode="auto">
            <a:xfrm flipH="1">
              <a:off x="2208" y="2593"/>
              <a:ext cx="2130" cy="1"/>
            </a:xfrm>
            <a:prstGeom prst="line">
              <a:avLst/>
            </a:prstGeom>
            <a:noFill/>
            <a:ln w="20638">
              <a:solidFill>
                <a:srgbClr val="000000"/>
              </a:solidFill>
              <a:round/>
              <a:headEnd/>
              <a:tailEnd/>
            </a:ln>
          </p:spPr>
          <p:txBody>
            <a:bodyPr/>
            <a:lstStyle/>
            <a:p>
              <a:endParaRPr lang="en-US"/>
            </a:p>
          </p:txBody>
        </p:sp>
        <p:sp>
          <p:nvSpPr>
            <p:cNvPr id="1604643" name="Line 35"/>
            <p:cNvSpPr>
              <a:spLocks noChangeShapeType="1"/>
            </p:cNvSpPr>
            <p:nvPr/>
          </p:nvSpPr>
          <p:spPr bwMode="auto">
            <a:xfrm flipH="1">
              <a:off x="2208" y="2703"/>
              <a:ext cx="2130" cy="1"/>
            </a:xfrm>
            <a:prstGeom prst="line">
              <a:avLst/>
            </a:prstGeom>
            <a:noFill/>
            <a:ln w="20638">
              <a:solidFill>
                <a:srgbClr val="000000"/>
              </a:solidFill>
              <a:round/>
              <a:headEnd/>
              <a:tailEnd/>
            </a:ln>
          </p:spPr>
          <p:txBody>
            <a:bodyPr/>
            <a:lstStyle/>
            <a:p>
              <a:endParaRPr lang="en-US"/>
            </a:p>
          </p:txBody>
        </p:sp>
        <p:sp>
          <p:nvSpPr>
            <p:cNvPr id="1604644" name="Line 36"/>
            <p:cNvSpPr>
              <a:spLocks noChangeShapeType="1"/>
            </p:cNvSpPr>
            <p:nvPr/>
          </p:nvSpPr>
          <p:spPr bwMode="auto">
            <a:xfrm flipH="1">
              <a:off x="2208" y="2813"/>
              <a:ext cx="2130" cy="1"/>
            </a:xfrm>
            <a:prstGeom prst="line">
              <a:avLst/>
            </a:prstGeom>
            <a:noFill/>
            <a:ln w="20638">
              <a:solidFill>
                <a:srgbClr val="000000"/>
              </a:solidFill>
              <a:round/>
              <a:headEnd/>
              <a:tailEnd/>
            </a:ln>
          </p:spPr>
          <p:txBody>
            <a:bodyPr/>
            <a:lstStyle/>
            <a:p>
              <a:endParaRPr lang="en-US"/>
            </a:p>
          </p:txBody>
        </p:sp>
        <p:sp>
          <p:nvSpPr>
            <p:cNvPr id="1604645" name="Line 37"/>
            <p:cNvSpPr>
              <a:spLocks noChangeShapeType="1"/>
            </p:cNvSpPr>
            <p:nvPr/>
          </p:nvSpPr>
          <p:spPr bwMode="auto">
            <a:xfrm>
              <a:off x="2299" y="1830"/>
              <a:ext cx="5" cy="1100"/>
            </a:xfrm>
            <a:prstGeom prst="line">
              <a:avLst/>
            </a:prstGeom>
            <a:noFill/>
            <a:ln w="20638">
              <a:solidFill>
                <a:srgbClr val="000000"/>
              </a:solidFill>
              <a:round/>
              <a:headEnd/>
              <a:tailEnd/>
            </a:ln>
          </p:spPr>
          <p:txBody>
            <a:bodyPr/>
            <a:lstStyle/>
            <a:p>
              <a:endParaRPr lang="en-US"/>
            </a:p>
          </p:txBody>
        </p:sp>
        <p:sp>
          <p:nvSpPr>
            <p:cNvPr id="1604646" name="Line 38"/>
            <p:cNvSpPr>
              <a:spLocks noChangeShapeType="1"/>
            </p:cNvSpPr>
            <p:nvPr/>
          </p:nvSpPr>
          <p:spPr bwMode="auto">
            <a:xfrm>
              <a:off x="3186" y="1819"/>
              <a:ext cx="1" cy="1106"/>
            </a:xfrm>
            <a:prstGeom prst="line">
              <a:avLst/>
            </a:prstGeom>
            <a:noFill/>
            <a:ln w="20638">
              <a:solidFill>
                <a:srgbClr val="000000"/>
              </a:solidFill>
              <a:round/>
              <a:headEnd/>
              <a:tailEnd/>
            </a:ln>
          </p:spPr>
          <p:txBody>
            <a:bodyPr/>
            <a:lstStyle/>
            <a:p>
              <a:endParaRPr lang="en-US"/>
            </a:p>
          </p:txBody>
        </p:sp>
        <p:sp>
          <p:nvSpPr>
            <p:cNvPr id="1604647" name="Text Box 39"/>
            <p:cNvSpPr txBox="1">
              <a:spLocks noChangeArrowheads="1"/>
            </p:cNvSpPr>
            <p:nvPr/>
          </p:nvSpPr>
          <p:spPr bwMode="auto">
            <a:xfrm>
              <a:off x="3522" y="1627"/>
              <a:ext cx="352" cy="192"/>
            </a:xfrm>
            <a:prstGeom prst="rect">
              <a:avLst/>
            </a:prstGeom>
            <a:noFill/>
            <a:ln w="12700">
              <a:noFill/>
              <a:miter lim="800000"/>
              <a:headEnd/>
              <a:tailEnd/>
            </a:ln>
            <a:effectLst/>
          </p:spPr>
          <p:txBody>
            <a:bodyPr wrap="none">
              <a:spAutoFit/>
            </a:bodyPr>
            <a:lstStyle/>
            <a:p>
              <a:r>
                <a:rPr lang="en-US" sz="1400">
                  <a:solidFill>
                    <a:schemeClr val="tx1"/>
                  </a:solidFill>
                </a:rPr>
                <a:t>Data</a:t>
              </a:r>
            </a:p>
          </p:txBody>
        </p:sp>
        <p:sp>
          <p:nvSpPr>
            <p:cNvPr id="1604648" name="Text Box 40"/>
            <p:cNvSpPr txBox="1">
              <a:spLocks noChangeArrowheads="1"/>
            </p:cNvSpPr>
            <p:nvPr/>
          </p:nvSpPr>
          <p:spPr bwMode="auto">
            <a:xfrm>
              <a:off x="1650" y="1627"/>
              <a:ext cx="451" cy="192"/>
            </a:xfrm>
            <a:prstGeom prst="rect">
              <a:avLst/>
            </a:prstGeom>
            <a:noFill/>
            <a:ln w="12700">
              <a:noFill/>
              <a:miter lim="800000"/>
              <a:headEnd/>
              <a:tailEnd/>
            </a:ln>
            <a:effectLst/>
          </p:spPr>
          <p:txBody>
            <a:bodyPr wrap="none">
              <a:spAutoFit/>
            </a:bodyPr>
            <a:lstStyle/>
            <a:p>
              <a:r>
                <a:rPr lang="en-US" sz="1400">
                  <a:solidFill>
                    <a:schemeClr val="tx1"/>
                  </a:solidFill>
                </a:rPr>
                <a:t>  Index</a:t>
              </a:r>
            </a:p>
          </p:txBody>
        </p:sp>
        <p:sp>
          <p:nvSpPr>
            <p:cNvPr id="1604649" name="Text Box 41"/>
            <p:cNvSpPr txBox="1">
              <a:spLocks noChangeArrowheads="1"/>
            </p:cNvSpPr>
            <p:nvPr/>
          </p:nvSpPr>
          <p:spPr bwMode="auto">
            <a:xfrm>
              <a:off x="2466" y="1627"/>
              <a:ext cx="308" cy="192"/>
            </a:xfrm>
            <a:prstGeom prst="rect">
              <a:avLst/>
            </a:prstGeom>
            <a:noFill/>
            <a:ln w="12700">
              <a:noFill/>
              <a:miter lim="800000"/>
              <a:headEnd/>
              <a:tailEnd/>
            </a:ln>
            <a:effectLst/>
          </p:spPr>
          <p:txBody>
            <a:bodyPr wrap="none">
              <a:spAutoFit/>
            </a:bodyPr>
            <a:lstStyle/>
            <a:p>
              <a:r>
                <a:rPr lang="en-US" sz="1400">
                  <a:solidFill>
                    <a:schemeClr val="tx1"/>
                  </a:solidFill>
                </a:rPr>
                <a:t>Tag</a:t>
              </a:r>
            </a:p>
          </p:txBody>
        </p:sp>
        <p:sp>
          <p:nvSpPr>
            <p:cNvPr id="1604650" name="Text Box 42"/>
            <p:cNvSpPr txBox="1">
              <a:spLocks noChangeArrowheads="1"/>
            </p:cNvSpPr>
            <p:nvPr/>
          </p:nvSpPr>
          <p:spPr bwMode="auto">
            <a:xfrm>
              <a:off x="2034" y="1627"/>
              <a:ext cx="340" cy="194"/>
            </a:xfrm>
            <a:prstGeom prst="rect">
              <a:avLst/>
            </a:prstGeom>
            <a:noFill/>
            <a:ln w="12700">
              <a:noFill/>
              <a:miter lim="800000"/>
              <a:headEnd/>
              <a:tailEnd/>
            </a:ln>
            <a:effectLst/>
          </p:spPr>
          <p:txBody>
            <a:bodyPr wrap="none">
              <a:spAutoFit/>
            </a:bodyPr>
            <a:lstStyle/>
            <a:p>
              <a:r>
                <a:rPr lang="en-US" sz="1400" dirty="0">
                  <a:solidFill>
                    <a:srgbClr val="0000FF"/>
                  </a:solidFill>
                </a:rPr>
                <a:t>Valid</a:t>
              </a:r>
            </a:p>
          </p:txBody>
        </p:sp>
        <p:sp>
          <p:nvSpPr>
            <p:cNvPr id="1604651" name="Text Box 43"/>
            <p:cNvSpPr txBox="1">
              <a:spLocks noChangeArrowheads="1"/>
            </p:cNvSpPr>
            <p:nvPr/>
          </p:nvSpPr>
          <p:spPr bwMode="auto">
            <a:xfrm>
              <a:off x="1746" y="1771"/>
              <a:ext cx="328" cy="1201"/>
            </a:xfrm>
            <a:prstGeom prst="rect">
              <a:avLst/>
            </a:prstGeom>
            <a:noFill/>
            <a:ln w="12700">
              <a:noFill/>
              <a:miter lim="800000"/>
              <a:headEnd/>
              <a:tailEnd/>
            </a:ln>
            <a:effectLst/>
          </p:spPr>
          <p:txBody>
            <a:bodyPr wrap="none">
              <a:spAutoFit/>
            </a:bodyPr>
            <a:lstStyle/>
            <a:p>
              <a:pPr algn="r">
                <a:lnSpc>
                  <a:spcPct val="110000"/>
                </a:lnSpc>
              </a:pPr>
              <a:r>
                <a:rPr lang="en-US" sz="1200">
                  <a:solidFill>
                    <a:schemeClr val="tx1"/>
                  </a:solidFill>
                </a:rPr>
                <a:t>0</a:t>
              </a:r>
            </a:p>
            <a:p>
              <a:pPr algn="r">
                <a:lnSpc>
                  <a:spcPct val="110000"/>
                </a:lnSpc>
              </a:pPr>
              <a:r>
                <a:rPr lang="en-US" sz="1200">
                  <a:solidFill>
                    <a:schemeClr val="tx1"/>
                  </a:solidFill>
                </a:rPr>
                <a:t>1</a:t>
              </a:r>
            </a:p>
            <a:p>
              <a:pPr algn="r">
                <a:lnSpc>
                  <a:spcPct val="110000"/>
                </a:lnSpc>
              </a:pPr>
              <a:r>
                <a:rPr lang="en-US" sz="1200">
                  <a:solidFill>
                    <a:schemeClr val="tx1"/>
                  </a:solidFill>
                </a:rPr>
                <a:t>2</a:t>
              </a:r>
            </a:p>
            <a:p>
              <a:pPr algn="r">
                <a:lnSpc>
                  <a:spcPct val="110000"/>
                </a:lnSpc>
              </a:pPr>
              <a:r>
                <a:rPr lang="en-US" sz="1200">
                  <a:solidFill>
                    <a:schemeClr val="tx1"/>
                  </a:solidFill>
                </a:rPr>
                <a:t>.</a:t>
              </a:r>
            </a:p>
            <a:p>
              <a:pPr algn="r">
                <a:lnSpc>
                  <a:spcPct val="110000"/>
                </a:lnSpc>
              </a:pPr>
              <a:r>
                <a:rPr lang="en-US" sz="1200">
                  <a:solidFill>
                    <a:schemeClr val="tx1"/>
                  </a:solidFill>
                </a:rPr>
                <a:t>.</a:t>
              </a:r>
            </a:p>
            <a:p>
              <a:pPr algn="r">
                <a:lnSpc>
                  <a:spcPct val="110000"/>
                </a:lnSpc>
              </a:pPr>
              <a:r>
                <a:rPr lang="en-US" sz="1200">
                  <a:solidFill>
                    <a:schemeClr val="tx1"/>
                  </a:solidFill>
                </a:rPr>
                <a:t>.</a:t>
              </a:r>
            </a:p>
            <a:p>
              <a:pPr algn="r">
                <a:lnSpc>
                  <a:spcPct val="110000"/>
                </a:lnSpc>
              </a:pPr>
              <a:r>
                <a:rPr lang="en-US" sz="1200">
                  <a:solidFill>
                    <a:schemeClr val="tx1"/>
                  </a:solidFill>
                </a:rPr>
                <a:t>1021</a:t>
              </a:r>
            </a:p>
            <a:p>
              <a:pPr algn="r">
                <a:lnSpc>
                  <a:spcPct val="110000"/>
                </a:lnSpc>
              </a:pPr>
              <a:r>
                <a:rPr lang="en-US" sz="1200">
                  <a:solidFill>
                    <a:schemeClr val="tx1"/>
                  </a:solidFill>
                </a:rPr>
                <a:t>1022</a:t>
              </a:r>
            </a:p>
            <a:p>
              <a:pPr algn="r">
                <a:lnSpc>
                  <a:spcPct val="110000"/>
                </a:lnSpc>
              </a:pPr>
              <a:r>
                <a:rPr lang="en-US" sz="1200">
                  <a:solidFill>
                    <a:schemeClr val="tx1"/>
                  </a:solidFill>
                </a:rPr>
                <a:t>1023</a:t>
              </a:r>
            </a:p>
          </p:txBody>
        </p:sp>
      </p:grpSp>
      <p:grpSp>
        <p:nvGrpSpPr>
          <p:cNvPr id="7" name="Group 44"/>
          <p:cNvGrpSpPr>
            <a:grpSpLocks/>
          </p:cNvGrpSpPr>
          <p:nvPr/>
        </p:nvGrpSpPr>
        <p:grpSpPr bwMode="auto">
          <a:xfrm>
            <a:off x="3583160" y="1413928"/>
            <a:ext cx="3900488" cy="709613"/>
            <a:chOff x="2072" y="763"/>
            <a:chExt cx="2457" cy="447"/>
          </a:xfrm>
        </p:grpSpPr>
        <p:sp>
          <p:nvSpPr>
            <p:cNvPr id="1604653" name="Line 45"/>
            <p:cNvSpPr>
              <a:spLocks noChangeShapeType="1"/>
            </p:cNvSpPr>
            <p:nvPr/>
          </p:nvSpPr>
          <p:spPr bwMode="auto">
            <a:xfrm flipV="1">
              <a:off x="3026" y="1061"/>
              <a:ext cx="3" cy="149"/>
            </a:xfrm>
            <a:prstGeom prst="line">
              <a:avLst/>
            </a:prstGeom>
            <a:noFill/>
            <a:ln w="20638">
              <a:solidFill>
                <a:srgbClr val="000000"/>
              </a:solidFill>
              <a:round/>
              <a:headEnd/>
              <a:tailEnd/>
            </a:ln>
          </p:spPr>
          <p:txBody>
            <a:bodyPr/>
            <a:lstStyle/>
            <a:p>
              <a:endParaRPr lang="en-US"/>
            </a:p>
          </p:txBody>
        </p:sp>
        <p:sp>
          <p:nvSpPr>
            <p:cNvPr id="1604654" name="Line 46"/>
            <p:cNvSpPr>
              <a:spLocks noChangeShapeType="1"/>
            </p:cNvSpPr>
            <p:nvPr/>
          </p:nvSpPr>
          <p:spPr bwMode="auto">
            <a:xfrm flipV="1">
              <a:off x="3570" y="1051"/>
              <a:ext cx="1" cy="145"/>
            </a:xfrm>
            <a:prstGeom prst="line">
              <a:avLst/>
            </a:prstGeom>
            <a:noFill/>
            <a:ln w="20638">
              <a:solidFill>
                <a:srgbClr val="000000"/>
              </a:solidFill>
              <a:round/>
              <a:headEnd/>
              <a:tailEnd/>
            </a:ln>
          </p:spPr>
          <p:txBody>
            <a:bodyPr/>
            <a:lstStyle/>
            <a:p>
              <a:endParaRPr lang="en-US"/>
            </a:p>
          </p:txBody>
        </p:sp>
        <p:sp>
          <p:nvSpPr>
            <p:cNvPr id="1604655" name="Freeform 47"/>
            <p:cNvSpPr>
              <a:spLocks/>
            </p:cNvSpPr>
            <p:nvPr/>
          </p:nvSpPr>
          <p:spPr bwMode="auto">
            <a:xfrm>
              <a:off x="2158" y="1059"/>
              <a:ext cx="1570" cy="151"/>
            </a:xfrm>
            <a:custGeom>
              <a:avLst/>
              <a:gdLst/>
              <a:ahLst/>
              <a:cxnLst>
                <a:cxn ang="0">
                  <a:pos x="0" y="149"/>
                </a:cxn>
                <a:cxn ang="0">
                  <a:pos x="3" y="0"/>
                </a:cxn>
                <a:cxn ang="0">
                  <a:pos x="1570" y="0"/>
                </a:cxn>
                <a:cxn ang="0">
                  <a:pos x="1570" y="151"/>
                </a:cxn>
                <a:cxn ang="0">
                  <a:pos x="3" y="151"/>
                </a:cxn>
                <a:cxn ang="0">
                  <a:pos x="3" y="151"/>
                </a:cxn>
              </a:cxnLst>
              <a:rect l="0" t="0" r="r" b="b"/>
              <a:pathLst>
                <a:path w="1570" h="151">
                  <a:moveTo>
                    <a:pt x="0" y="149"/>
                  </a:moveTo>
                  <a:lnTo>
                    <a:pt x="3" y="0"/>
                  </a:lnTo>
                  <a:lnTo>
                    <a:pt x="1570" y="0"/>
                  </a:lnTo>
                  <a:lnTo>
                    <a:pt x="1570" y="151"/>
                  </a:lnTo>
                  <a:lnTo>
                    <a:pt x="3" y="151"/>
                  </a:lnTo>
                  <a:lnTo>
                    <a:pt x="3" y="151"/>
                  </a:lnTo>
                </a:path>
              </a:pathLst>
            </a:custGeom>
            <a:noFill/>
            <a:ln w="20638">
              <a:solidFill>
                <a:srgbClr val="000000"/>
              </a:solidFill>
              <a:prstDash val="solid"/>
              <a:round/>
              <a:headEnd/>
              <a:tailEnd/>
            </a:ln>
          </p:spPr>
          <p:txBody>
            <a:bodyPr/>
            <a:lstStyle/>
            <a:p>
              <a:endParaRPr lang="en-US"/>
            </a:p>
          </p:txBody>
        </p:sp>
        <p:sp>
          <p:nvSpPr>
            <p:cNvPr id="1604656" name="Text Box 48"/>
            <p:cNvSpPr txBox="1">
              <a:spLocks noChangeArrowheads="1"/>
            </p:cNvSpPr>
            <p:nvPr/>
          </p:nvSpPr>
          <p:spPr bwMode="auto">
            <a:xfrm>
              <a:off x="2072" y="896"/>
              <a:ext cx="1786" cy="154"/>
            </a:xfrm>
            <a:prstGeom prst="rect">
              <a:avLst/>
            </a:prstGeom>
            <a:noFill/>
            <a:ln w="12700">
              <a:noFill/>
              <a:miter lim="800000"/>
              <a:headEnd/>
              <a:tailEnd/>
            </a:ln>
            <a:effectLst/>
          </p:spPr>
          <p:txBody>
            <a:bodyPr>
              <a:spAutoFit/>
            </a:bodyPr>
            <a:lstStyle/>
            <a:p>
              <a:r>
                <a:rPr lang="en-US" sz="1000" dirty="0">
                  <a:solidFill>
                    <a:schemeClr val="tx1"/>
                  </a:solidFill>
                </a:rPr>
                <a:t>31 30       . . .       </a:t>
              </a:r>
              <a:r>
                <a:rPr lang="en-US" sz="1000" dirty="0" smtClean="0">
                  <a:solidFill>
                    <a:schemeClr val="tx1"/>
                  </a:solidFill>
                </a:rPr>
                <a:t>          13 </a:t>
              </a:r>
              <a:r>
                <a:rPr lang="en-US" sz="1000" dirty="0">
                  <a:solidFill>
                    <a:schemeClr val="tx1"/>
                  </a:solidFill>
                </a:rPr>
                <a:t>12  11     . . .       </a:t>
              </a:r>
              <a:r>
                <a:rPr lang="en-US" sz="1000" dirty="0" smtClean="0">
                  <a:solidFill>
                    <a:schemeClr val="tx1"/>
                  </a:solidFill>
                </a:rPr>
                <a:t>   2  </a:t>
              </a:r>
              <a:r>
                <a:rPr lang="en-US" sz="1000" dirty="0">
                  <a:solidFill>
                    <a:schemeClr val="tx1"/>
                  </a:solidFill>
                </a:rPr>
                <a:t>1  0</a:t>
              </a:r>
            </a:p>
          </p:txBody>
        </p:sp>
        <p:sp>
          <p:nvSpPr>
            <p:cNvPr id="1604657" name="Text Box 49"/>
            <p:cNvSpPr txBox="1">
              <a:spLocks noChangeArrowheads="1"/>
            </p:cNvSpPr>
            <p:nvPr/>
          </p:nvSpPr>
          <p:spPr bwMode="auto">
            <a:xfrm>
              <a:off x="3810" y="763"/>
              <a:ext cx="719" cy="213"/>
            </a:xfrm>
            <a:prstGeom prst="rect">
              <a:avLst/>
            </a:prstGeom>
            <a:noFill/>
            <a:ln w="12700">
              <a:noFill/>
              <a:miter lim="800000"/>
              <a:headEnd/>
              <a:tailEnd/>
            </a:ln>
            <a:effectLst/>
          </p:spPr>
          <p:txBody>
            <a:bodyPr wrap="square">
              <a:spAutoFit/>
            </a:bodyPr>
            <a:lstStyle/>
            <a:p>
              <a:r>
                <a:rPr lang="en-US" sz="1600" dirty="0" smtClean="0">
                  <a:solidFill>
                    <a:schemeClr val="tx1"/>
                  </a:solidFill>
                </a:rPr>
                <a:t>Byte offset</a:t>
              </a:r>
              <a:endParaRPr lang="en-US" sz="1600" dirty="0">
                <a:solidFill>
                  <a:schemeClr val="tx1"/>
                </a:solidFill>
              </a:endParaRPr>
            </a:p>
          </p:txBody>
        </p:sp>
        <p:sp>
          <p:nvSpPr>
            <p:cNvPr id="1604658" name="Line 50"/>
            <p:cNvSpPr>
              <a:spLocks noChangeShapeType="1"/>
            </p:cNvSpPr>
            <p:nvPr/>
          </p:nvSpPr>
          <p:spPr bwMode="auto">
            <a:xfrm flipH="1">
              <a:off x="3666" y="955"/>
              <a:ext cx="192" cy="192"/>
            </a:xfrm>
            <a:prstGeom prst="line">
              <a:avLst/>
            </a:prstGeom>
            <a:noFill/>
            <a:ln w="12700">
              <a:solidFill>
                <a:schemeClr val="tx1"/>
              </a:solidFill>
              <a:round/>
              <a:headEnd/>
              <a:tailEnd type="triangle" w="med" len="med"/>
            </a:ln>
            <a:effectLst/>
          </p:spPr>
          <p:txBody>
            <a:bodyPr/>
            <a:lstStyle/>
            <a:p>
              <a:endParaRPr lang="en-US"/>
            </a:p>
          </p:txBody>
        </p:sp>
      </p:grpSp>
      <p:grpSp>
        <p:nvGrpSpPr>
          <p:cNvPr id="8" name="Group 52"/>
          <p:cNvGrpSpPr>
            <a:grpSpLocks/>
          </p:cNvGrpSpPr>
          <p:nvPr/>
        </p:nvGrpSpPr>
        <p:grpSpPr bwMode="auto">
          <a:xfrm>
            <a:off x="4180060" y="3860266"/>
            <a:ext cx="623888" cy="1371600"/>
            <a:chOff x="2477" y="2299"/>
            <a:chExt cx="393" cy="864"/>
          </a:xfrm>
        </p:grpSpPr>
        <p:sp>
          <p:nvSpPr>
            <p:cNvPr id="1604661" name="Line 53"/>
            <p:cNvSpPr>
              <a:spLocks noChangeShapeType="1"/>
            </p:cNvSpPr>
            <p:nvPr/>
          </p:nvSpPr>
          <p:spPr bwMode="auto">
            <a:xfrm>
              <a:off x="2477" y="2976"/>
              <a:ext cx="196" cy="54"/>
            </a:xfrm>
            <a:prstGeom prst="line">
              <a:avLst/>
            </a:prstGeom>
            <a:noFill/>
            <a:ln w="20638">
              <a:solidFill>
                <a:srgbClr val="000000"/>
              </a:solidFill>
              <a:round/>
              <a:headEnd/>
              <a:tailEnd/>
            </a:ln>
          </p:spPr>
          <p:txBody>
            <a:bodyPr/>
            <a:lstStyle/>
            <a:p>
              <a:endParaRPr lang="en-US"/>
            </a:p>
          </p:txBody>
        </p:sp>
        <p:sp>
          <p:nvSpPr>
            <p:cNvPr id="1604662" name="Line 54"/>
            <p:cNvSpPr>
              <a:spLocks noChangeShapeType="1"/>
            </p:cNvSpPr>
            <p:nvPr/>
          </p:nvSpPr>
          <p:spPr bwMode="auto">
            <a:xfrm>
              <a:off x="2562" y="2299"/>
              <a:ext cx="0" cy="864"/>
            </a:xfrm>
            <a:prstGeom prst="line">
              <a:avLst/>
            </a:prstGeom>
            <a:noFill/>
            <a:ln w="38100">
              <a:solidFill>
                <a:srgbClr val="000000"/>
              </a:solidFill>
              <a:round/>
              <a:headEnd type="oval" w="sm" len="sm"/>
              <a:tailEnd type="triangle" w="med" len="med"/>
            </a:ln>
          </p:spPr>
          <p:txBody>
            <a:bodyPr/>
            <a:lstStyle/>
            <a:p>
              <a:endParaRPr lang="en-US"/>
            </a:p>
          </p:txBody>
        </p:sp>
        <p:sp>
          <p:nvSpPr>
            <p:cNvPr id="1604663" name="Text Box 55"/>
            <p:cNvSpPr txBox="1">
              <a:spLocks noChangeArrowheads="1"/>
            </p:cNvSpPr>
            <p:nvPr/>
          </p:nvSpPr>
          <p:spPr bwMode="auto">
            <a:xfrm>
              <a:off x="2610" y="2923"/>
              <a:ext cx="260" cy="213"/>
            </a:xfrm>
            <a:prstGeom prst="rect">
              <a:avLst/>
            </a:prstGeom>
            <a:noFill/>
            <a:ln w="12700">
              <a:noFill/>
              <a:miter lim="800000"/>
              <a:headEnd/>
              <a:tailEnd/>
            </a:ln>
            <a:effectLst/>
          </p:spPr>
          <p:txBody>
            <a:bodyPr wrap="none">
              <a:spAutoFit/>
            </a:bodyPr>
            <a:lstStyle/>
            <a:p>
              <a:r>
                <a:rPr lang="en-US" sz="1600" dirty="0">
                  <a:solidFill>
                    <a:schemeClr val="tx1"/>
                  </a:solidFill>
                </a:rPr>
                <a:t>20</a:t>
              </a:r>
            </a:p>
          </p:txBody>
        </p:sp>
      </p:grpSp>
      <p:grpSp>
        <p:nvGrpSpPr>
          <p:cNvPr id="9" name="Group 56"/>
          <p:cNvGrpSpPr>
            <a:grpSpLocks/>
          </p:cNvGrpSpPr>
          <p:nvPr/>
        </p:nvGrpSpPr>
        <p:grpSpPr bwMode="auto">
          <a:xfrm>
            <a:off x="6037435" y="2148941"/>
            <a:ext cx="2060575" cy="3043237"/>
            <a:chOff x="3618" y="1226"/>
            <a:chExt cx="1298" cy="1917"/>
          </a:xfrm>
        </p:grpSpPr>
        <p:sp>
          <p:nvSpPr>
            <p:cNvPr id="1604665" name="Freeform 57"/>
            <p:cNvSpPr>
              <a:spLocks/>
            </p:cNvSpPr>
            <p:nvPr/>
          </p:nvSpPr>
          <p:spPr bwMode="auto">
            <a:xfrm>
              <a:off x="3714" y="1404"/>
              <a:ext cx="996" cy="1739"/>
            </a:xfrm>
            <a:custGeom>
              <a:avLst/>
              <a:gdLst/>
              <a:ahLst/>
              <a:cxnLst>
                <a:cxn ang="0">
                  <a:pos x="0" y="919"/>
                </a:cxn>
                <a:cxn ang="0">
                  <a:pos x="3" y="1739"/>
                </a:cxn>
                <a:cxn ang="0">
                  <a:pos x="1432" y="1739"/>
                </a:cxn>
                <a:cxn ang="0">
                  <a:pos x="1432" y="0"/>
                </a:cxn>
              </a:cxnLst>
              <a:rect l="0" t="0" r="r" b="b"/>
              <a:pathLst>
                <a:path w="1432" h="1739">
                  <a:moveTo>
                    <a:pt x="0" y="919"/>
                  </a:moveTo>
                  <a:lnTo>
                    <a:pt x="3" y="1739"/>
                  </a:lnTo>
                  <a:lnTo>
                    <a:pt x="1432" y="1739"/>
                  </a:lnTo>
                  <a:lnTo>
                    <a:pt x="1432" y="0"/>
                  </a:lnTo>
                </a:path>
              </a:pathLst>
            </a:custGeom>
            <a:noFill/>
            <a:ln w="42926">
              <a:solidFill>
                <a:srgbClr val="000000"/>
              </a:solidFill>
              <a:prstDash val="solid"/>
              <a:round/>
              <a:headEnd type="oval" w="sm" len="sm"/>
              <a:tailEnd type="triangle" w="med" len="med"/>
            </a:ln>
          </p:spPr>
          <p:txBody>
            <a:bodyPr/>
            <a:lstStyle/>
            <a:p>
              <a:endParaRPr lang="en-US"/>
            </a:p>
          </p:txBody>
        </p:sp>
        <p:sp>
          <p:nvSpPr>
            <p:cNvPr id="1604666" name="Line 58"/>
            <p:cNvSpPr>
              <a:spLocks noChangeShapeType="1"/>
            </p:cNvSpPr>
            <p:nvPr/>
          </p:nvSpPr>
          <p:spPr bwMode="auto">
            <a:xfrm>
              <a:off x="3618" y="3019"/>
              <a:ext cx="192" cy="57"/>
            </a:xfrm>
            <a:prstGeom prst="line">
              <a:avLst/>
            </a:prstGeom>
            <a:noFill/>
            <a:ln w="20638">
              <a:solidFill>
                <a:srgbClr val="000000"/>
              </a:solidFill>
              <a:round/>
              <a:headEnd/>
              <a:tailEnd/>
            </a:ln>
          </p:spPr>
          <p:txBody>
            <a:bodyPr/>
            <a:lstStyle/>
            <a:p>
              <a:endParaRPr lang="en-US"/>
            </a:p>
          </p:txBody>
        </p:sp>
        <p:sp>
          <p:nvSpPr>
            <p:cNvPr id="1604667" name="Text Box 59"/>
            <p:cNvSpPr txBox="1">
              <a:spLocks noChangeArrowheads="1"/>
            </p:cNvSpPr>
            <p:nvPr/>
          </p:nvSpPr>
          <p:spPr bwMode="auto">
            <a:xfrm>
              <a:off x="4530" y="1226"/>
              <a:ext cx="386" cy="212"/>
            </a:xfrm>
            <a:prstGeom prst="rect">
              <a:avLst/>
            </a:prstGeom>
            <a:noFill/>
            <a:ln w="12700">
              <a:noFill/>
              <a:miter lim="800000"/>
              <a:headEnd/>
              <a:tailEnd/>
            </a:ln>
            <a:effectLst/>
          </p:spPr>
          <p:txBody>
            <a:bodyPr wrap="none">
              <a:spAutoFit/>
            </a:bodyPr>
            <a:lstStyle/>
            <a:p>
              <a:r>
                <a:rPr lang="en-US" sz="1600">
                  <a:solidFill>
                    <a:schemeClr val="tx1"/>
                  </a:solidFill>
                </a:rPr>
                <a:t>Data</a:t>
              </a:r>
            </a:p>
          </p:txBody>
        </p:sp>
        <p:sp>
          <p:nvSpPr>
            <p:cNvPr id="1604668" name="Text Box 60"/>
            <p:cNvSpPr txBox="1">
              <a:spLocks noChangeArrowheads="1"/>
            </p:cNvSpPr>
            <p:nvPr/>
          </p:nvSpPr>
          <p:spPr bwMode="auto">
            <a:xfrm>
              <a:off x="3762" y="2923"/>
              <a:ext cx="260" cy="213"/>
            </a:xfrm>
            <a:prstGeom prst="rect">
              <a:avLst/>
            </a:prstGeom>
            <a:noFill/>
            <a:ln w="12700">
              <a:noFill/>
              <a:miter lim="800000"/>
              <a:headEnd/>
              <a:tailEnd/>
            </a:ln>
            <a:effectLst/>
          </p:spPr>
          <p:txBody>
            <a:bodyPr wrap="none">
              <a:spAutoFit/>
            </a:bodyPr>
            <a:lstStyle/>
            <a:p>
              <a:r>
                <a:rPr lang="en-US" sz="1600" dirty="0">
                  <a:solidFill>
                    <a:schemeClr val="tx1"/>
                  </a:solidFill>
                </a:rPr>
                <a:t>32</a:t>
              </a:r>
            </a:p>
          </p:txBody>
        </p:sp>
      </p:grpSp>
      <p:grpSp>
        <p:nvGrpSpPr>
          <p:cNvPr id="10" name="Group 5"/>
          <p:cNvGrpSpPr>
            <a:grpSpLocks/>
          </p:cNvGrpSpPr>
          <p:nvPr/>
        </p:nvGrpSpPr>
        <p:grpSpPr bwMode="auto">
          <a:xfrm>
            <a:off x="1436860" y="2183866"/>
            <a:ext cx="2913063" cy="3905250"/>
            <a:chOff x="720" y="1248"/>
            <a:chExt cx="1835" cy="2460"/>
          </a:xfrm>
        </p:grpSpPr>
        <p:sp>
          <p:nvSpPr>
            <p:cNvPr id="1604614" name="Freeform 6"/>
            <p:cNvSpPr>
              <a:spLocks/>
            </p:cNvSpPr>
            <p:nvPr/>
          </p:nvSpPr>
          <p:spPr bwMode="auto">
            <a:xfrm>
              <a:off x="2222" y="3468"/>
              <a:ext cx="222" cy="172"/>
            </a:xfrm>
            <a:custGeom>
              <a:avLst/>
              <a:gdLst/>
              <a:ahLst/>
              <a:cxnLst>
                <a:cxn ang="0">
                  <a:pos x="0" y="101"/>
                </a:cxn>
                <a:cxn ang="0">
                  <a:pos x="3" y="114"/>
                </a:cxn>
                <a:cxn ang="0">
                  <a:pos x="7" y="125"/>
                </a:cxn>
                <a:cxn ang="0">
                  <a:pos x="13" y="134"/>
                </a:cxn>
                <a:cxn ang="0">
                  <a:pos x="23" y="143"/>
                </a:cxn>
                <a:cxn ang="0">
                  <a:pos x="33" y="152"/>
                </a:cxn>
                <a:cxn ang="0">
                  <a:pos x="47" y="158"/>
                </a:cxn>
                <a:cxn ang="0">
                  <a:pos x="60" y="165"/>
                </a:cxn>
                <a:cxn ang="0">
                  <a:pos x="77" y="169"/>
                </a:cxn>
                <a:cxn ang="0">
                  <a:pos x="94" y="172"/>
                </a:cxn>
                <a:cxn ang="0">
                  <a:pos x="111" y="172"/>
                </a:cxn>
                <a:cxn ang="0">
                  <a:pos x="131" y="172"/>
                </a:cxn>
                <a:cxn ang="0">
                  <a:pos x="148" y="169"/>
                </a:cxn>
                <a:cxn ang="0">
                  <a:pos x="161" y="165"/>
                </a:cxn>
                <a:cxn ang="0">
                  <a:pos x="178" y="158"/>
                </a:cxn>
                <a:cxn ang="0">
                  <a:pos x="188" y="152"/>
                </a:cxn>
                <a:cxn ang="0">
                  <a:pos x="202" y="143"/>
                </a:cxn>
                <a:cxn ang="0">
                  <a:pos x="208" y="134"/>
                </a:cxn>
                <a:cxn ang="0">
                  <a:pos x="215" y="125"/>
                </a:cxn>
                <a:cxn ang="0">
                  <a:pos x="222" y="114"/>
                </a:cxn>
                <a:cxn ang="0">
                  <a:pos x="222" y="104"/>
                </a:cxn>
                <a:cxn ang="0">
                  <a:pos x="222" y="0"/>
                </a:cxn>
                <a:cxn ang="0">
                  <a:pos x="3" y="0"/>
                </a:cxn>
                <a:cxn ang="0">
                  <a:pos x="3" y="104"/>
                </a:cxn>
                <a:cxn ang="0">
                  <a:pos x="3" y="104"/>
                </a:cxn>
              </a:cxnLst>
              <a:rect l="0" t="0" r="r" b="b"/>
              <a:pathLst>
                <a:path w="222" h="172">
                  <a:moveTo>
                    <a:pt x="0" y="101"/>
                  </a:moveTo>
                  <a:lnTo>
                    <a:pt x="3" y="114"/>
                  </a:lnTo>
                  <a:lnTo>
                    <a:pt x="7" y="125"/>
                  </a:lnTo>
                  <a:lnTo>
                    <a:pt x="13" y="134"/>
                  </a:lnTo>
                  <a:lnTo>
                    <a:pt x="23" y="143"/>
                  </a:lnTo>
                  <a:lnTo>
                    <a:pt x="33" y="152"/>
                  </a:lnTo>
                  <a:lnTo>
                    <a:pt x="47" y="158"/>
                  </a:lnTo>
                  <a:lnTo>
                    <a:pt x="60" y="165"/>
                  </a:lnTo>
                  <a:lnTo>
                    <a:pt x="77" y="169"/>
                  </a:lnTo>
                  <a:lnTo>
                    <a:pt x="94" y="172"/>
                  </a:lnTo>
                  <a:lnTo>
                    <a:pt x="111" y="172"/>
                  </a:lnTo>
                  <a:lnTo>
                    <a:pt x="131" y="172"/>
                  </a:lnTo>
                  <a:lnTo>
                    <a:pt x="148" y="169"/>
                  </a:lnTo>
                  <a:lnTo>
                    <a:pt x="161" y="165"/>
                  </a:lnTo>
                  <a:lnTo>
                    <a:pt x="178" y="158"/>
                  </a:lnTo>
                  <a:lnTo>
                    <a:pt x="188" y="152"/>
                  </a:lnTo>
                  <a:lnTo>
                    <a:pt x="202" y="143"/>
                  </a:lnTo>
                  <a:lnTo>
                    <a:pt x="208" y="134"/>
                  </a:lnTo>
                  <a:lnTo>
                    <a:pt x="215" y="125"/>
                  </a:lnTo>
                  <a:lnTo>
                    <a:pt x="222" y="114"/>
                  </a:lnTo>
                  <a:lnTo>
                    <a:pt x="222" y="104"/>
                  </a:lnTo>
                  <a:lnTo>
                    <a:pt x="222" y="0"/>
                  </a:lnTo>
                  <a:lnTo>
                    <a:pt x="3" y="0"/>
                  </a:lnTo>
                  <a:lnTo>
                    <a:pt x="3" y="104"/>
                  </a:lnTo>
                  <a:lnTo>
                    <a:pt x="3" y="104"/>
                  </a:lnTo>
                </a:path>
              </a:pathLst>
            </a:custGeom>
            <a:noFill/>
            <a:ln w="20638">
              <a:solidFill>
                <a:srgbClr val="000000"/>
              </a:solidFill>
              <a:prstDash val="solid"/>
              <a:round/>
              <a:headEnd/>
              <a:tailEnd/>
            </a:ln>
          </p:spPr>
          <p:txBody>
            <a:bodyPr/>
            <a:lstStyle/>
            <a:p>
              <a:endParaRPr lang="en-US"/>
            </a:p>
          </p:txBody>
        </p:sp>
        <p:sp>
          <p:nvSpPr>
            <p:cNvPr id="1604615" name="Line 7"/>
            <p:cNvSpPr>
              <a:spLocks noChangeShapeType="1"/>
            </p:cNvSpPr>
            <p:nvPr/>
          </p:nvSpPr>
          <p:spPr bwMode="auto">
            <a:xfrm>
              <a:off x="2252" y="2316"/>
              <a:ext cx="7" cy="1150"/>
            </a:xfrm>
            <a:prstGeom prst="line">
              <a:avLst/>
            </a:prstGeom>
            <a:noFill/>
            <a:ln w="20701">
              <a:solidFill>
                <a:srgbClr val="000000"/>
              </a:solidFill>
              <a:round/>
              <a:headEnd type="oval" w="sm" len="sm"/>
              <a:tailEnd/>
            </a:ln>
          </p:spPr>
          <p:txBody>
            <a:bodyPr/>
            <a:lstStyle/>
            <a:p>
              <a:endParaRPr lang="en-US"/>
            </a:p>
          </p:txBody>
        </p:sp>
        <p:sp>
          <p:nvSpPr>
            <p:cNvPr id="1604616" name="Freeform 8"/>
            <p:cNvSpPr>
              <a:spLocks/>
            </p:cNvSpPr>
            <p:nvPr/>
          </p:nvSpPr>
          <p:spPr bwMode="auto">
            <a:xfrm>
              <a:off x="2303" y="3330"/>
              <a:ext cx="252" cy="136"/>
            </a:xfrm>
            <a:custGeom>
              <a:avLst/>
              <a:gdLst/>
              <a:ahLst/>
              <a:cxnLst>
                <a:cxn ang="0">
                  <a:pos x="248" y="0"/>
                </a:cxn>
                <a:cxn ang="0">
                  <a:pos x="252" y="68"/>
                </a:cxn>
                <a:cxn ang="0">
                  <a:pos x="0" y="68"/>
                </a:cxn>
                <a:cxn ang="0">
                  <a:pos x="0" y="136"/>
                </a:cxn>
              </a:cxnLst>
              <a:rect l="0" t="0" r="r" b="b"/>
              <a:pathLst>
                <a:path w="252" h="136">
                  <a:moveTo>
                    <a:pt x="248" y="0"/>
                  </a:moveTo>
                  <a:lnTo>
                    <a:pt x="252" y="68"/>
                  </a:lnTo>
                  <a:lnTo>
                    <a:pt x="0" y="68"/>
                  </a:lnTo>
                  <a:lnTo>
                    <a:pt x="0" y="136"/>
                  </a:lnTo>
                </a:path>
              </a:pathLst>
            </a:custGeom>
            <a:noFill/>
            <a:ln w="20638">
              <a:solidFill>
                <a:srgbClr val="000000"/>
              </a:solidFill>
              <a:prstDash val="solid"/>
              <a:round/>
              <a:headEnd/>
              <a:tailEnd/>
            </a:ln>
          </p:spPr>
          <p:txBody>
            <a:bodyPr/>
            <a:lstStyle/>
            <a:p>
              <a:endParaRPr lang="en-US"/>
            </a:p>
          </p:txBody>
        </p:sp>
        <p:sp>
          <p:nvSpPr>
            <p:cNvPr id="1604617" name="Freeform 9"/>
            <p:cNvSpPr>
              <a:spLocks/>
            </p:cNvSpPr>
            <p:nvPr/>
          </p:nvSpPr>
          <p:spPr bwMode="auto">
            <a:xfrm>
              <a:off x="857" y="1410"/>
              <a:ext cx="1476" cy="2298"/>
            </a:xfrm>
            <a:custGeom>
              <a:avLst/>
              <a:gdLst/>
              <a:ahLst/>
              <a:cxnLst>
                <a:cxn ang="0">
                  <a:pos x="1476" y="2230"/>
                </a:cxn>
                <a:cxn ang="0">
                  <a:pos x="1476" y="2298"/>
                </a:cxn>
                <a:cxn ang="0">
                  <a:pos x="0" y="2298"/>
                </a:cxn>
                <a:cxn ang="0">
                  <a:pos x="0" y="0"/>
                </a:cxn>
              </a:cxnLst>
              <a:rect l="0" t="0" r="r" b="b"/>
              <a:pathLst>
                <a:path w="1476" h="2298">
                  <a:moveTo>
                    <a:pt x="1476" y="2230"/>
                  </a:moveTo>
                  <a:lnTo>
                    <a:pt x="1476" y="2298"/>
                  </a:lnTo>
                  <a:lnTo>
                    <a:pt x="0" y="2298"/>
                  </a:lnTo>
                  <a:lnTo>
                    <a:pt x="0" y="0"/>
                  </a:lnTo>
                </a:path>
              </a:pathLst>
            </a:custGeom>
            <a:noFill/>
            <a:ln w="20638">
              <a:solidFill>
                <a:srgbClr val="000000"/>
              </a:solidFill>
              <a:prstDash val="solid"/>
              <a:round/>
              <a:headEnd type="none" w="med" len="med"/>
              <a:tailEnd type="triangle" w="med" len="med"/>
            </a:ln>
          </p:spPr>
          <p:txBody>
            <a:bodyPr/>
            <a:lstStyle/>
            <a:p>
              <a:endParaRPr lang="en-US"/>
            </a:p>
          </p:txBody>
        </p:sp>
        <p:sp>
          <p:nvSpPr>
            <p:cNvPr id="1604618" name="Text Box 10"/>
            <p:cNvSpPr txBox="1">
              <a:spLocks noChangeArrowheads="1"/>
            </p:cNvSpPr>
            <p:nvPr/>
          </p:nvSpPr>
          <p:spPr bwMode="auto">
            <a:xfrm>
              <a:off x="720" y="1248"/>
              <a:ext cx="272" cy="212"/>
            </a:xfrm>
            <a:prstGeom prst="rect">
              <a:avLst/>
            </a:prstGeom>
            <a:noFill/>
            <a:ln w="12700">
              <a:noFill/>
              <a:miter lim="800000"/>
              <a:headEnd/>
              <a:tailEnd/>
            </a:ln>
            <a:effectLst/>
          </p:spPr>
          <p:txBody>
            <a:bodyPr wrap="none">
              <a:spAutoFit/>
            </a:bodyPr>
            <a:lstStyle/>
            <a:p>
              <a:r>
                <a:rPr lang="en-US" sz="1600">
                  <a:solidFill>
                    <a:schemeClr val="tx1"/>
                  </a:solidFill>
                </a:rPr>
                <a:t>Hit</a:t>
              </a:r>
            </a:p>
          </p:txBody>
        </p:sp>
      </p:grpSp>
      <p:sp>
        <p:nvSpPr>
          <p:cNvPr id="62" name="Slide Number Placeholder 61"/>
          <p:cNvSpPr>
            <a:spLocks noGrp="1"/>
          </p:cNvSpPr>
          <p:nvPr>
            <p:ph type="sldNum" sz="quarter" idx="12"/>
          </p:nvPr>
        </p:nvSpPr>
        <p:spPr/>
        <p:txBody>
          <a:bodyPr/>
          <a:lstStyle/>
          <a:p>
            <a:fld id="{3CC63E4C-4642-794D-A2FD-70F6B81535F5}" type="slidenum">
              <a:rPr lang="en-US" smtClean="0"/>
              <a:pPr/>
              <a:t>12</a:t>
            </a:fld>
            <a:endParaRPr lang="en-US" dirty="0"/>
          </a:p>
        </p:txBody>
      </p:sp>
      <p:sp>
        <p:nvSpPr>
          <p:cNvPr id="65" name="Rectangle 51"/>
          <p:cNvSpPr>
            <a:spLocks noChangeArrowheads="1"/>
          </p:cNvSpPr>
          <p:nvPr/>
        </p:nvSpPr>
        <p:spPr bwMode="auto">
          <a:xfrm>
            <a:off x="-195809" y="2221894"/>
            <a:ext cx="1979997" cy="457200"/>
          </a:xfrm>
          <a:prstGeom prst="rect">
            <a:avLst/>
          </a:prstGeom>
          <a:noFill/>
          <a:ln w="12700">
            <a:noFill/>
            <a:miter lim="800000"/>
            <a:headEnd/>
            <a:tailEnd/>
          </a:ln>
          <a:effectLst/>
        </p:spPr>
        <p:txBody>
          <a:bodyPr lIns="90488" tIns="44450" rIns="90488" bIns="44450"/>
          <a:lstStyle/>
          <a:p>
            <a:pPr marL="342900" indent="-342900" algn="ctr">
              <a:lnSpc>
                <a:spcPct val="90000"/>
              </a:lnSpc>
              <a:spcBef>
                <a:spcPct val="65000"/>
              </a:spcBef>
              <a:buClr>
                <a:schemeClr val="accent1"/>
              </a:buClr>
              <a:buSzPct val="75000"/>
              <a:buFont typeface="Wingdings" pitchFamily="2" charset="2"/>
              <a:buNone/>
            </a:pPr>
            <a:r>
              <a:rPr lang="en-US" sz="2400" i="1" dirty="0" smtClean="0"/>
              <a:t>Valid bit ensures something useful in cache for this index</a:t>
            </a:r>
            <a:endParaRPr lang="en-US" sz="2400" i="1" dirty="0"/>
          </a:p>
        </p:txBody>
      </p:sp>
      <p:sp>
        <p:nvSpPr>
          <p:cNvPr id="66" name="Rectangle 51"/>
          <p:cNvSpPr>
            <a:spLocks noChangeArrowheads="1"/>
          </p:cNvSpPr>
          <p:nvPr/>
        </p:nvSpPr>
        <p:spPr bwMode="auto">
          <a:xfrm>
            <a:off x="-457200" y="4507761"/>
            <a:ext cx="2209800" cy="2045439"/>
          </a:xfrm>
          <a:prstGeom prst="rect">
            <a:avLst/>
          </a:prstGeom>
          <a:noFill/>
          <a:ln w="12700">
            <a:noFill/>
            <a:miter lim="800000"/>
            <a:headEnd/>
            <a:tailEnd/>
          </a:ln>
          <a:effectLst/>
        </p:spPr>
        <p:txBody>
          <a:bodyPr lIns="90488" tIns="44450" rIns="90488" bIns="44450"/>
          <a:lstStyle/>
          <a:p>
            <a:pPr marL="342900" indent="-342900" algn="ctr">
              <a:lnSpc>
                <a:spcPct val="90000"/>
              </a:lnSpc>
              <a:spcBef>
                <a:spcPct val="65000"/>
              </a:spcBef>
              <a:buClr>
                <a:schemeClr val="accent1"/>
              </a:buClr>
              <a:buSzPct val="75000"/>
              <a:buFont typeface="Wingdings" pitchFamily="2" charset="2"/>
              <a:buNone/>
            </a:pPr>
            <a:r>
              <a:rPr lang="en-US" sz="2400" i="1" dirty="0" smtClean="0"/>
              <a:t>Compare </a:t>
            </a:r>
            <a:br>
              <a:rPr lang="en-US" sz="2400" i="1" dirty="0" smtClean="0"/>
            </a:br>
            <a:r>
              <a:rPr lang="en-US" sz="2400" i="1" dirty="0" smtClean="0"/>
              <a:t>Tag with upper part of Address to see if a Hit</a:t>
            </a:r>
            <a:endParaRPr lang="en-US" sz="2400" i="1" dirty="0"/>
          </a:p>
        </p:txBody>
      </p:sp>
      <p:sp>
        <p:nvSpPr>
          <p:cNvPr id="67" name="Rectangle 51"/>
          <p:cNvSpPr>
            <a:spLocks noChangeArrowheads="1"/>
          </p:cNvSpPr>
          <p:nvPr/>
        </p:nvSpPr>
        <p:spPr bwMode="auto">
          <a:xfrm>
            <a:off x="7504115" y="2526692"/>
            <a:ext cx="1639885" cy="457200"/>
          </a:xfrm>
          <a:prstGeom prst="rect">
            <a:avLst/>
          </a:prstGeom>
          <a:noFill/>
          <a:ln w="12700">
            <a:noFill/>
            <a:miter lim="800000"/>
            <a:headEnd/>
            <a:tailEnd/>
          </a:ln>
          <a:effectLst/>
        </p:spPr>
        <p:txBody>
          <a:bodyPr lIns="90488" tIns="44450" rIns="90488" bIns="44450"/>
          <a:lstStyle/>
          <a:p>
            <a:pPr marL="342900" indent="-342900" algn="ctr">
              <a:lnSpc>
                <a:spcPct val="90000"/>
              </a:lnSpc>
              <a:spcBef>
                <a:spcPct val="65000"/>
              </a:spcBef>
              <a:buClr>
                <a:schemeClr val="accent1"/>
              </a:buClr>
              <a:buSzPct val="75000"/>
              <a:buFont typeface="Wingdings" pitchFamily="2" charset="2"/>
              <a:buNone/>
            </a:pPr>
            <a:r>
              <a:rPr lang="en-US" sz="2400" i="1" dirty="0" smtClean="0"/>
              <a:t>Read</a:t>
            </a:r>
            <a:br>
              <a:rPr lang="en-US" sz="2400" i="1" dirty="0" smtClean="0"/>
            </a:br>
            <a:r>
              <a:rPr lang="en-US" sz="2400" i="1" dirty="0" smtClean="0"/>
              <a:t>data from cache instead of memory if a Hit</a:t>
            </a:r>
            <a:endParaRPr lang="en-US" sz="2400" i="1" dirty="0"/>
          </a:p>
        </p:txBody>
      </p:sp>
      <p:grpSp>
        <p:nvGrpSpPr>
          <p:cNvPr id="73" name="Group 72"/>
          <p:cNvGrpSpPr/>
          <p:nvPr/>
        </p:nvGrpSpPr>
        <p:grpSpPr>
          <a:xfrm>
            <a:off x="4502469" y="5384586"/>
            <a:ext cx="2027664" cy="461665"/>
            <a:chOff x="4502469" y="5384586"/>
            <a:chExt cx="2027664" cy="461665"/>
          </a:xfrm>
        </p:grpSpPr>
        <p:sp>
          <p:nvSpPr>
            <p:cNvPr id="68" name="TextBox 67"/>
            <p:cNvSpPr txBox="1"/>
            <p:nvPr/>
          </p:nvSpPr>
          <p:spPr>
            <a:xfrm>
              <a:off x="4848813" y="5384586"/>
              <a:ext cx="1681320" cy="461665"/>
            </a:xfrm>
            <a:prstGeom prst="rect">
              <a:avLst/>
            </a:prstGeom>
            <a:noFill/>
          </p:spPr>
          <p:txBody>
            <a:bodyPr wrap="none" rtlCol="0">
              <a:spAutoFit/>
            </a:bodyPr>
            <a:lstStyle/>
            <a:p>
              <a:r>
                <a:rPr lang="en-US" sz="2400" dirty="0" smtClean="0"/>
                <a:t>Comparator</a:t>
              </a:r>
              <a:endParaRPr lang="en-US" sz="2400" dirty="0"/>
            </a:p>
          </p:txBody>
        </p:sp>
        <p:cxnSp>
          <p:nvCxnSpPr>
            <p:cNvPr id="70" name="Straight Arrow Connector 69"/>
            <p:cNvCxnSpPr>
              <a:stCxn id="68" idx="1"/>
            </p:cNvCxnSpPr>
            <p:nvPr/>
          </p:nvCxnSpPr>
          <p:spPr>
            <a:xfrm rot="10800000">
              <a:off x="4502469" y="5426571"/>
              <a:ext cx="346344" cy="188848"/>
            </a:xfrm>
            <a:prstGeom prst="straightConnector1">
              <a:avLst/>
            </a:prstGeom>
            <a:ln w="3810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grpSp>
      <p:sp>
        <p:nvSpPr>
          <p:cNvPr id="71" name="TextBox 70"/>
          <p:cNvSpPr txBox="1"/>
          <p:nvPr/>
        </p:nvSpPr>
        <p:spPr>
          <a:xfrm>
            <a:off x="1" y="6334539"/>
            <a:ext cx="8706678" cy="400110"/>
          </a:xfrm>
          <a:prstGeom prst="rect">
            <a:avLst/>
          </a:prstGeom>
          <a:noFill/>
        </p:spPr>
        <p:txBody>
          <a:bodyPr wrap="square" rtlCol="0">
            <a:spAutoFit/>
          </a:bodyPr>
          <a:lstStyle/>
          <a:p>
            <a:r>
              <a:rPr lang="en-US" sz="2000" i="1" dirty="0" smtClean="0"/>
              <a:t>Cache Size C =</a:t>
            </a:r>
            <a:r>
              <a:rPr lang="en-US" sz="2000" dirty="0" smtClean="0"/>
              <a:t> </a:t>
            </a:r>
            <a:r>
              <a:rPr lang="en-US" sz="2000" dirty="0" err="1" smtClean="0"/>
              <a:t>Associativity</a:t>
            </a:r>
            <a:r>
              <a:rPr lang="en-US" sz="2000" dirty="0" smtClean="0">
                <a:solidFill>
                  <a:srgbClr val="FF0000"/>
                </a:solidFill>
              </a:rPr>
              <a:t> N</a:t>
            </a:r>
            <a:r>
              <a:rPr lang="en-US" sz="2000" i="1" dirty="0" smtClean="0">
                <a:solidFill>
                  <a:srgbClr val="FF0000"/>
                </a:solidFill>
              </a:rPr>
              <a:t> </a:t>
            </a:r>
            <a:r>
              <a:rPr lang="en-US" sz="2000" i="1" dirty="0" smtClean="0"/>
              <a:t>×  # of Set </a:t>
            </a:r>
            <a:r>
              <a:rPr lang="en-US" sz="2000" i="1" dirty="0" smtClean="0">
                <a:solidFill>
                  <a:srgbClr val="FF0000"/>
                </a:solidFill>
              </a:rPr>
              <a:t>S</a:t>
            </a:r>
            <a:r>
              <a:rPr lang="en-US" sz="2000" i="1" dirty="0" smtClean="0"/>
              <a:t>  ×  Cache Block Size </a:t>
            </a:r>
            <a:r>
              <a:rPr lang="en-US" sz="2000" i="1" dirty="0" smtClean="0">
                <a:solidFill>
                  <a:srgbClr val="FF0000"/>
                </a:solidFill>
              </a:rPr>
              <a:t>B</a:t>
            </a:r>
            <a:endParaRPr lang="en-US" sz="2000" i="1" dirty="0">
              <a:solidFill>
                <a:srgbClr val="FF0000"/>
              </a:solidFill>
            </a:endParaRPr>
          </a:p>
        </p:txBody>
      </p:sp>
    </p:spTree>
    <p:extLst>
      <p:ext uri="{BB962C8B-B14F-4D97-AF65-F5344CB8AC3E}">
        <p14:creationId xmlns="" xmlns:p14="http://schemas.microsoft.com/office/powerpoint/2010/main" val="40241067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49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autoUpdateAnimBg="0"/>
      <p:bldP spid="66" grpId="0" autoUpdateAnimBg="0"/>
      <p:bldP spid="67"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http://upload.wikimedia.org/wikipedia/commons/thumb/9/93/Cache%2Cassociative-fill-both.png/450px-Cache%2Cassociative-fill-both.png"/>
          <p:cNvPicPr>
            <a:picLocks noChangeAspect="1" noChangeArrowheads="1"/>
          </p:cNvPicPr>
          <p:nvPr/>
        </p:nvPicPr>
        <p:blipFill>
          <a:blip r:embed="rId2"/>
          <a:srcRect/>
          <a:stretch>
            <a:fillRect/>
          </a:stretch>
        </p:blipFill>
        <p:spPr bwMode="auto">
          <a:xfrm>
            <a:off x="1026979" y="3399610"/>
            <a:ext cx="6978896" cy="3458390"/>
          </a:xfrm>
          <a:prstGeom prst="rect">
            <a:avLst/>
          </a:prstGeom>
          <a:noFill/>
          <a:ln w="9525">
            <a:noFill/>
            <a:miter lim="800000"/>
            <a:headEnd/>
            <a:tailEnd/>
          </a:ln>
        </p:spPr>
      </p:pic>
      <p:sp>
        <p:nvSpPr>
          <p:cNvPr id="2" name="Title 1"/>
          <p:cNvSpPr>
            <a:spLocks noGrp="1"/>
          </p:cNvSpPr>
          <p:nvPr>
            <p:ph type="title"/>
          </p:nvPr>
        </p:nvSpPr>
        <p:spPr>
          <a:xfrm>
            <a:off x="457200" y="274638"/>
            <a:ext cx="8229600" cy="563562"/>
          </a:xfrm>
        </p:spPr>
        <p:txBody>
          <a:bodyPr>
            <a:normAutofit fontScale="90000"/>
          </a:bodyPr>
          <a:lstStyle/>
          <a:p>
            <a:r>
              <a:rPr lang="en-US" dirty="0" smtClean="0"/>
              <a:t>Cache Organizations</a:t>
            </a:r>
            <a:endParaRPr lang="en-US" dirty="0"/>
          </a:p>
        </p:txBody>
      </p:sp>
      <p:sp>
        <p:nvSpPr>
          <p:cNvPr id="3" name="Content Placeholder 2"/>
          <p:cNvSpPr>
            <a:spLocks noGrp="1"/>
          </p:cNvSpPr>
          <p:nvPr>
            <p:ph idx="1"/>
          </p:nvPr>
        </p:nvSpPr>
        <p:spPr>
          <a:xfrm>
            <a:off x="496957" y="771657"/>
            <a:ext cx="8229600" cy="5257800"/>
          </a:xfrm>
        </p:spPr>
        <p:txBody>
          <a:bodyPr>
            <a:normAutofit/>
          </a:bodyPr>
          <a:lstStyle/>
          <a:p>
            <a:r>
              <a:rPr lang="en-US" sz="2800" dirty="0" smtClean="0"/>
              <a:t>“</a:t>
            </a:r>
            <a:r>
              <a:rPr lang="en-US" sz="2800" dirty="0" smtClean="0">
                <a:solidFill>
                  <a:srgbClr val="0000FF"/>
                </a:solidFill>
              </a:rPr>
              <a:t>Fully Associative</a:t>
            </a:r>
            <a:r>
              <a:rPr lang="en-US" sz="2800" dirty="0" smtClean="0"/>
              <a:t>”: Block can go anywhere</a:t>
            </a:r>
          </a:p>
          <a:p>
            <a:pPr lvl="1"/>
            <a:r>
              <a:rPr lang="en-US" sz="2400" dirty="0" smtClean="0"/>
              <a:t>N= number of blocks. S=1</a:t>
            </a:r>
          </a:p>
          <a:p>
            <a:r>
              <a:rPr lang="en-US" sz="2800" dirty="0" smtClean="0"/>
              <a:t>“</a:t>
            </a:r>
            <a:r>
              <a:rPr lang="en-US" sz="2800" dirty="0">
                <a:solidFill>
                  <a:srgbClr val="0000FF"/>
                </a:solidFill>
              </a:rPr>
              <a:t>Direct Mapped</a:t>
            </a:r>
            <a:r>
              <a:rPr lang="en-US" sz="2800" dirty="0"/>
              <a:t>”: Block goes one place </a:t>
            </a:r>
            <a:endParaRPr lang="en-US" sz="2800" dirty="0" smtClean="0"/>
          </a:p>
          <a:p>
            <a:pPr lvl="1"/>
            <a:r>
              <a:rPr lang="en-US" sz="2400" dirty="0" smtClean="0"/>
              <a:t>N=1. S= cache capacity in terms of  number of blocks</a:t>
            </a:r>
            <a:endParaRPr lang="en-US" sz="2400" dirty="0"/>
          </a:p>
          <a:p>
            <a:r>
              <a:rPr lang="en-US" sz="2800" dirty="0" smtClean="0"/>
              <a:t>“</a:t>
            </a:r>
            <a:r>
              <a:rPr lang="en-US" sz="2800" dirty="0">
                <a:solidFill>
                  <a:srgbClr val="0000FF"/>
                </a:solidFill>
              </a:rPr>
              <a:t>N-way Set Associative</a:t>
            </a:r>
            <a:r>
              <a:rPr lang="en-US" sz="2800" dirty="0"/>
              <a:t>”: N places for a </a:t>
            </a:r>
            <a:r>
              <a:rPr lang="en-US" sz="2800" dirty="0" smtClean="0"/>
              <a:t>block</a:t>
            </a:r>
            <a:endParaRPr lang="en-US" b="1" i="1"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13</a:t>
            </a:fld>
            <a:endParaRPr lang="en-US"/>
          </a:p>
        </p:txBody>
      </p:sp>
      <p:sp>
        <p:nvSpPr>
          <p:cNvPr id="8" name="TextBox 7"/>
          <p:cNvSpPr txBox="1"/>
          <p:nvPr/>
        </p:nvSpPr>
        <p:spPr>
          <a:xfrm>
            <a:off x="5155096" y="4346715"/>
            <a:ext cx="1232451" cy="371060"/>
          </a:xfrm>
          <a:prstGeom prst="rect">
            <a:avLst/>
          </a:prstGeom>
          <a:noFill/>
        </p:spPr>
        <p:txBody>
          <a:bodyPr wrap="square" rtlCol="0">
            <a:spAutoFit/>
          </a:bodyPr>
          <a:lstStyle/>
          <a:p>
            <a:r>
              <a:rPr lang="en-US" dirty="0" smtClean="0"/>
              <a:t>Block ID</a:t>
            </a:r>
            <a:endParaRPr lang="en-US" dirty="0"/>
          </a:p>
        </p:txBody>
      </p:sp>
      <p:sp>
        <p:nvSpPr>
          <p:cNvPr id="9" name="TextBox 8"/>
          <p:cNvSpPr txBox="1"/>
          <p:nvPr/>
        </p:nvSpPr>
        <p:spPr>
          <a:xfrm>
            <a:off x="351185" y="4459359"/>
            <a:ext cx="939681" cy="369332"/>
          </a:xfrm>
          <a:prstGeom prst="rect">
            <a:avLst/>
          </a:prstGeom>
          <a:noFill/>
        </p:spPr>
        <p:txBody>
          <a:bodyPr wrap="none" rtlCol="0">
            <a:spAutoFit/>
          </a:bodyPr>
          <a:lstStyle/>
          <a:p>
            <a:r>
              <a:rPr lang="en-US" dirty="0" smtClean="0"/>
              <a:t>Block ID</a:t>
            </a:r>
            <a:endParaRPr lang="en-US" dirty="0"/>
          </a:p>
        </p:txBody>
      </p:sp>
    </p:spTree>
    <p:extLst>
      <p:ext uri="{BB962C8B-B14F-4D97-AF65-F5344CB8AC3E}">
        <p14:creationId xmlns="" xmlns:p14="http://schemas.microsoft.com/office/powerpoint/2010/main" val="4127245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38100"/>
            <a:ext cx="8229600" cy="1143000"/>
          </a:xfrm>
        </p:spPr>
        <p:txBody>
          <a:bodyPr/>
          <a:lstStyle/>
          <a:p>
            <a:pPr eaLnBrk="1" hangingPunct="1"/>
            <a:r>
              <a:rPr lang="en-US" dirty="0"/>
              <a:t>Four-Way </a:t>
            </a:r>
            <a:r>
              <a:rPr lang="en-US" dirty="0" smtClean="0"/>
              <a:t>Set-Associative </a:t>
            </a:r>
            <a:r>
              <a:rPr lang="en-US" dirty="0"/>
              <a:t>Cache</a:t>
            </a:r>
          </a:p>
        </p:txBody>
      </p:sp>
      <p:sp>
        <p:nvSpPr>
          <p:cNvPr id="1691651" name="Rectangle 3"/>
          <p:cNvSpPr>
            <a:spLocks noGrp="1" noChangeArrowheads="1"/>
          </p:cNvSpPr>
          <p:nvPr>
            <p:ph type="body" idx="1"/>
          </p:nvPr>
        </p:nvSpPr>
        <p:spPr>
          <a:xfrm>
            <a:off x="533400" y="962025"/>
            <a:ext cx="8153400" cy="415925"/>
          </a:xfrm>
        </p:spPr>
        <p:txBody>
          <a:bodyPr rtlCol="0">
            <a:normAutofit fontScale="77500" lnSpcReduction="20000"/>
          </a:bodyPr>
          <a:lstStyle/>
          <a:p>
            <a:pPr eaLnBrk="1" fontAlgn="auto" hangingPunct="1">
              <a:spcAft>
                <a:spcPts val="0"/>
              </a:spcAft>
              <a:buFont typeface="Arial"/>
              <a:buChar char="•"/>
              <a:defRPr/>
            </a:pPr>
            <a:r>
              <a:rPr lang="en-US" dirty="0">
                <a:ea typeface="+mn-ea"/>
                <a:cs typeface="+mn-cs"/>
              </a:rPr>
              <a:t>2</a:t>
            </a:r>
            <a:r>
              <a:rPr lang="en-US" baseline="30000" dirty="0">
                <a:ea typeface="+mn-ea"/>
                <a:cs typeface="+mn-cs"/>
              </a:rPr>
              <a:t>8</a:t>
            </a:r>
            <a:r>
              <a:rPr lang="en-US" dirty="0">
                <a:ea typeface="+mn-ea"/>
                <a:cs typeface="+mn-cs"/>
              </a:rPr>
              <a:t> = 256 sets each with four ways (each with one block)</a:t>
            </a:r>
          </a:p>
        </p:txBody>
      </p:sp>
      <p:grpSp>
        <p:nvGrpSpPr>
          <p:cNvPr id="2" name="Group 249"/>
          <p:cNvGrpSpPr>
            <a:grpSpLocks/>
          </p:cNvGrpSpPr>
          <p:nvPr/>
        </p:nvGrpSpPr>
        <p:grpSpPr bwMode="auto">
          <a:xfrm>
            <a:off x="3289300" y="1270000"/>
            <a:ext cx="2835275" cy="498475"/>
            <a:chOff x="2072" y="896"/>
            <a:chExt cx="1786" cy="314"/>
          </a:xfrm>
        </p:grpSpPr>
        <p:sp>
          <p:nvSpPr>
            <p:cNvPr id="53429" name="Line 44"/>
            <p:cNvSpPr>
              <a:spLocks noChangeShapeType="1"/>
            </p:cNvSpPr>
            <p:nvPr/>
          </p:nvSpPr>
          <p:spPr bwMode="auto">
            <a:xfrm flipV="1">
              <a:off x="3026" y="1061"/>
              <a:ext cx="3" cy="149"/>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30" name="Line 45"/>
            <p:cNvSpPr>
              <a:spLocks noChangeShapeType="1"/>
            </p:cNvSpPr>
            <p:nvPr/>
          </p:nvSpPr>
          <p:spPr bwMode="auto">
            <a:xfrm flipV="1">
              <a:off x="3570" y="1051"/>
              <a:ext cx="1" cy="145"/>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31" name="Freeform 46"/>
            <p:cNvSpPr>
              <a:spLocks/>
            </p:cNvSpPr>
            <p:nvPr/>
          </p:nvSpPr>
          <p:spPr bwMode="auto">
            <a:xfrm>
              <a:off x="2158" y="1059"/>
              <a:ext cx="1570" cy="151"/>
            </a:xfrm>
            <a:custGeom>
              <a:avLst/>
              <a:gdLst>
                <a:gd name="T0" fmla="*/ 0 w 1570"/>
                <a:gd name="T1" fmla="*/ 149 h 151"/>
                <a:gd name="T2" fmla="*/ 3 w 1570"/>
                <a:gd name="T3" fmla="*/ 0 h 151"/>
                <a:gd name="T4" fmla="*/ 1570 w 1570"/>
                <a:gd name="T5" fmla="*/ 0 h 151"/>
                <a:gd name="T6" fmla="*/ 1570 w 1570"/>
                <a:gd name="T7" fmla="*/ 151 h 151"/>
                <a:gd name="T8" fmla="*/ 3 w 1570"/>
                <a:gd name="T9" fmla="*/ 151 h 151"/>
                <a:gd name="T10" fmla="*/ 3 w 1570"/>
                <a:gd name="T11" fmla="*/ 151 h 151"/>
                <a:gd name="T12" fmla="*/ 0 60000 65536"/>
                <a:gd name="T13" fmla="*/ 0 60000 65536"/>
                <a:gd name="T14" fmla="*/ 0 60000 65536"/>
                <a:gd name="T15" fmla="*/ 0 60000 65536"/>
                <a:gd name="T16" fmla="*/ 0 60000 65536"/>
                <a:gd name="T17" fmla="*/ 0 60000 65536"/>
                <a:gd name="T18" fmla="*/ 0 w 1570"/>
                <a:gd name="T19" fmla="*/ 0 h 151"/>
                <a:gd name="T20" fmla="*/ 1570 w 1570"/>
                <a:gd name="T21" fmla="*/ 151 h 151"/>
              </a:gdLst>
              <a:ahLst/>
              <a:cxnLst>
                <a:cxn ang="T12">
                  <a:pos x="T0" y="T1"/>
                </a:cxn>
                <a:cxn ang="T13">
                  <a:pos x="T2" y="T3"/>
                </a:cxn>
                <a:cxn ang="T14">
                  <a:pos x="T4" y="T5"/>
                </a:cxn>
                <a:cxn ang="T15">
                  <a:pos x="T6" y="T7"/>
                </a:cxn>
                <a:cxn ang="T16">
                  <a:pos x="T8" y="T9"/>
                </a:cxn>
                <a:cxn ang="T17">
                  <a:pos x="T10" y="T11"/>
                </a:cxn>
              </a:cxnLst>
              <a:rect l="T18" t="T19" r="T20" b="T21"/>
              <a:pathLst>
                <a:path w="1570" h="151">
                  <a:moveTo>
                    <a:pt x="0" y="149"/>
                  </a:moveTo>
                  <a:lnTo>
                    <a:pt x="3" y="0"/>
                  </a:lnTo>
                  <a:lnTo>
                    <a:pt x="1570" y="0"/>
                  </a:lnTo>
                  <a:lnTo>
                    <a:pt x="1570" y="151"/>
                  </a:lnTo>
                  <a:lnTo>
                    <a:pt x="3" y="151"/>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432" name="Text Box 47"/>
            <p:cNvSpPr txBox="1">
              <a:spLocks noChangeArrowheads="1"/>
            </p:cNvSpPr>
            <p:nvPr/>
          </p:nvSpPr>
          <p:spPr bwMode="auto">
            <a:xfrm>
              <a:off x="2072" y="896"/>
              <a:ext cx="1786" cy="154"/>
            </a:xfrm>
            <a:prstGeom prst="rect">
              <a:avLst/>
            </a:prstGeom>
            <a:noFill/>
            <a:ln w="12700">
              <a:noFill/>
              <a:miter lim="800000"/>
              <a:headEnd/>
              <a:tailEnd/>
            </a:ln>
          </p:spPr>
          <p:txBody>
            <a:bodyPr>
              <a:prstTxWarp prst="textNoShape">
                <a:avLst/>
              </a:prstTxWarp>
              <a:spAutoFit/>
            </a:bodyPr>
            <a:lstStyle/>
            <a:p>
              <a:r>
                <a:rPr lang="en-US" sz="1000">
                  <a:latin typeface="Calibri" charset="0"/>
                </a:rPr>
                <a:t>31 30       . . .                13 12  11     . . .           2  1  0</a:t>
              </a:r>
            </a:p>
          </p:txBody>
        </p:sp>
      </p:grpSp>
      <p:sp>
        <p:nvSpPr>
          <p:cNvPr id="53253" name="Text Box 48"/>
          <p:cNvSpPr txBox="1">
            <a:spLocks noChangeArrowheads="1"/>
          </p:cNvSpPr>
          <p:nvPr/>
        </p:nvSpPr>
        <p:spPr bwMode="auto">
          <a:xfrm>
            <a:off x="6096000" y="1193800"/>
            <a:ext cx="1419225" cy="336550"/>
          </a:xfrm>
          <a:prstGeom prst="rect">
            <a:avLst/>
          </a:prstGeom>
          <a:noFill/>
          <a:ln w="12700">
            <a:noFill/>
            <a:miter lim="800000"/>
            <a:headEnd/>
            <a:tailEnd/>
          </a:ln>
        </p:spPr>
        <p:txBody>
          <a:bodyPr>
            <a:prstTxWarp prst="textNoShape">
              <a:avLst/>
            </a:prstTxWarp>
            <a:spAutoFit/>
          </a:bodyPr>
          <a:lstStyle/>
          <a:p>
            <a:r>
              <a:rPr lang="en-US" sz="1600">
                <a:latin typeface="Calibri" charset="0"/>
              </a:rPr>
              <a:t>Byte offset</a:t>
            </a:r>
          </a:p>
        </p:txBody>
      </p:sp>
      <p:sp>
        <p:nvSpPr>
          <p:cNvPr id="53254" name="Line 49"/>
          <p:cNvSpPr>
            <a:spLocks noChangeShapeType="1"/>
          </p:cNvSpPr>
          <p:nvPr/>
        </p:nvSpPr>
        <p:spPr bwMode="auto">
          <a:xfrm flipH="1">
            <a:off x="5819775" y="1346200"/>
            <a:ext cx="304800" cy="304800"/>
          </a:xfrm>
          <a:prstGeom prst="line">
            <a:avLst/>
          </a:prstGeom>
          <a:noFill/>
          <a:ln w="12700">
            <a:solidFill>
              <a:schemeClr val="tx1"/>
            </a:solidFill>
            <a:round/>
            <a:headEnd/>
            <a:tailEnd type="triangle" w="med" len="med"/>
          </a:ln>
        </p:spPr>
        <p:txBody>
          <a:bodyPr>
            <a:prstTxWarp prst="textNoShape">
              <a:avLst/>
            </a:prstTxWarp>
          </a:bodyPr>
          <a:lstStyle/>
          <a:p>
            <a:endParaRPr lang="en-US"/>
          </a:p>
        </p:txBody>
      </p:sp>
      <p:grpSp>
        <p:nvGrpSpPr>
          <p:cNvPr id="3" name="Group 162"/>
          <p:cNvGrpSpPr>
            <a:grpSpLocks/>
          </p:cNvGrpSpPr>
          <p:nvPr/>
        </p:nvGrpSpPr>
        <p:grpSpPr bwMode="auto">
          <a:xfrm>
            <a:off x="6477000" y="2411413"/>
            <a:ext cx="2057400" cy="2135187"/>
            <a:chOff x="4128" y="1632"/>
            <a:chExt cx="1296" cy="1345"/>
          </a:xfrm>
        </p:grpSpPr>
        <p:sp>
          <p:nvSpPr>
            <p:cNvPr id="53411" name="Freeform 62"/>
            <p:cNvSpPr>
              <a:spLocks/>
            </p:cNvSpPr>
            <p:nvPr/>
          </p:nvSpPr>
          <p:spPr bwMode="auto">
            <a:xfrm>
              <a:off x="4405" y="1829"/>
              <a:ext cx="1019" cy="1103"/>
            </a:xfrm>
            <a:custGeom>
              <a:avLst/>
              <a:gdLst>
                <a:gd name="T0" fmla="*/ 66 w 1608"/>
                <a:gd name="T1" fmla="*/ 1101 h 1103"/>
                <a:gd name="T2" fmla="*/ 66 w 1608"/>
                <a:gd name="T3" fmla="*/ 0 h 1103"/>
                <a:gd name="T4" fmla="*/ 0 w 1608"/>
                <a:gd name="T5" fmla="*/ 0 h 1103"/>
                <a:gd name="T6" fmla="*/ 0 w 1608"/>
                <a:gd name="T7" fmla="*/ 1103 h 1103"/>
                <a:gd name="T8" fmla="*/ 66 w 1608"/>
                <a:gd name="T9" fmla="*/ 1103 h 1103"/>
                <a:gd name="T10" fmla="*/ 66 w 1608"/>
                <a:gd name="T11" fmla="*/ 1103 h 1103"/>
                <a:gd name="T12" fmla="*/ 0 60000 65536"/>
                <a:gd name="T13" fmla="*/ 0 60000 65536"/>
                <a:gd name="T14" fmla="*/ 0 60000 65536"/>
                <a:gd name="T15" fmla="*/ 0 60000 65536"/>
                <a:gd name="T16" fmla="*/ 0 60000 65536"/>
                <a:gd name="T17" fmla="*/ 0 60000 65536"/>
                <a:gd name="T18" fmla="*/ 0 w 1608"/>
                <a:gd name="T19" fmla="*/ 0 h 1103"/>
                <a:gd name="T20" fmla="*/ 1608 w 1608"/>
                <a:gd name="T21" fmla="*/ 1103 h 1103"/>
              </a:gdLst>
              <a:ahLst/>
              <a:cxnLst>
                <a:cxn ang="T12">
                  <a:pos x="T0" y="T1"/>
                </a:cxn>
                <a:cxn ang="T13">
                  <a:pos x="T2" y="T3"/>
                </a:cxn>
                <a:cxn ang="T14">
                  <a:pos x="T4" y="T5"/>
                </a:cxn>
                <a:cxn ang="T15">
                  <a:pos x="T6" y="T7"/>
                </a:cxn>
                <a:cxn ang="T16">
                  <a:pos x="T8" y="T9"/>
                </a:cxn>
                <a:cxn ang="T17">
                  <a:pos x="T10" y="T11"/>
                </a:cxn>
              </a:cxnLst>
              <a:rect l="T18" t="T19" r="T20" b="T21"/>
              <a:pathLst>
                <a:path w="1608" h="1103">
                  <a:moveTo>
                    <a:pt x="1608" y="1101"/>
                  </a:moveTo>
                  <a:lnTo>
                    <a:pt x="1608" y="0"/>
                  </a:lnTo>
                  <a:lnTo>
                    <a:pt x="0" y="0"/>
                  </a:lnTo>
                  <a:lnTo>
                    <a:pt x="0" y="1103"/>
                  </a:lnTo>
                  <a:lnTo>
                    <a:pt x="1608" y="1103"/>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grpSp>
          <p:nvGrpSpPr>
            <p:cNvPr id="4" name="Group 63"/>
            <p:cNvGrpSpPr>
              <a:grpSpLocks/>
            </p:cNvGrpSpPr>
            <p:nvPr/>
          </p:nvGrpSpPr>
          <p:grpSpPr bwMode="auto">
            <a:xfrm>
              <a:off x="4405" y="1925"/>
              <a:ext cx="1019" cy="894"/>
              <a:chOff x="2208" y="1920"/>
              <a:chExt cx="2130" cy="894"/>
            </a:xfrm>
          </p:grpSpPr>
          <p:sp>
            <p:nvSpPr>
              <p:cNvPr id="53419" name="Freeform 64"/>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close/>
                  </a:path>
                </a:pathLst>
              </a:custGeom>
              <a:solidFill>
                <a:schemeClr val="hlink"/>
              </a:solidFill>
              <a:ln w="9525">
                <a:solidFill>
                  <a:schemeClr val="hlink"/>
                </a:solidFill>
                <a:round/>
                <a:headEnd/>
                <a:tailEnd/>
              </a:ln>
            </p:spPr>
            <p:txBody>
              <a:bodyPr>
                <a:prstTxWarp prst="textNoShape">
                  <a:avLst/>
                </a:prstTxWarp>
              </a:bodyPr>
              <a:lstStyle/>
              <a:p>
                <a:endParaRPr lang="en-US">
                  <a:latin typeface="Calibri" charset="0"/>
                </a:endParaRPr>
              </a:p>
            </p:txBody>
          </p:sp>
          <p:sp>
            <p:nvSpPr>
              <p:cNvPr id="53420" name="Freeform 65"/>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421" name="Line 66"/>
              <p:cNvSpPr>
                <a:spLocks noChangeShapeType="1"/>
              </p:cNvSpPr>
              <p:nvPr/>
            </p:nvSpPr>
            <p:spPr bwMode="auto">
              <a:xfrm flipH="1">
                <a:off x="2208" y="1920"/>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2" name="Line 67"/>
              <p:cNvSpPr>
                <a:spLocks noChangeShapeType="1"/>
              </p:cNvSpPr>
              <p:nvPr/>
            </p:nvSpPr>
            <p:spPr bwMode="auto">
              <a:xfrm flipH="1">
                <a:off x="2208" y="2044"/>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3" name="Line 68"/>
              <p:cNvSpPr>
                <a:spLocks noChangeShapeType="1"/>
              </p:cNvSpPr>
              <p:nvPr/>
            </p:nvSpPr>
            <p:spPr bwMode="auto">
              <a:xfrm flipH="1">
                <a:off x="2208" y="2154"/>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4" name="Line 69"/>
              <p:cNvSpPr>
                <a:spLocks noChangeShapeType="1"/>
              </p:cNvSpPr>
              <p:nvPr/>
            </p:nvSpPr>
            <p:spPr bwMode="auto">
              <a:xfrm flipH="1">
                <a:off x="2208" y="237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5" name="Line 70"/>
              <p:cNvSpPr>
                <a:spLocks noChangeShapeType="1"/>
              </p:cNvSpPr>
              <p:nvPr/>
            </p:nvSpPr>
            <p:spPr bwMode="auto">
              <a:xfrm flipH="1">
                <a:off x="2208" y="248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6" name="Line 71"/>
              <p:cNvSpPr>
                <a:spLocks noChangeShapeType="1"/>
              </p:cNvSpPr>
              <p:nvPr/>
            </p:nvSpPr>
            <p:spPr bwMode="auto">
              <a:xfrm flipH="1">
                <a:off x="2208" y="259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7" name="Line 72"/>
              <p:cNvSpPr>
                <a:spLocks noChangeShapeType="1"/>
              </p:cNvSpPr>
              <p:nvPr/>
            </p:nvSpPr>
            <p:spPr bwMode="auto">
              <a:xfrm flipH="1">
                <a:off x="2208" y="270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8" name="Line 73"/>
              <p:cNvSpPr>
                <a:spLocks noChangeShapeType="1"/>
              </p:cNvSpPr>
              <p:nvPr/>
            </p:nvSpPr>
            <p:spPr bwMode="auto">
              <a:xfrm flipH="1">
                <a:off x="2208" y="2813"/>
                <a:ext cx="2130" cy="1"/>
              </a:xfrm>
              <a:prstGeom prst="line">
                <a:avLst/>
              </a:prstGeom>
              <a:noFill/>
              <a:ln w="20638">
                <a:solidFill>
                  <a:srgbClr val="000000"/>
                </a:solidFill>
                <a:round/>
                <a:headEnd/>
                <a:tailEnd/>
              </a:ln>
            </p:spPr>
            <p:txBody>
              <a:bodyPr>
                <a:prstTxWarp prst="textNoShape">
                  <a:avLst/>
                </a:prstTxWarp>
              </a:bodyPr>
              <a:lstStyle/>
              <a:p>
                <a:endParaRPr lang="en-US"/>
              </a:p>
            </p:txBody>
          </p:sp>
        </p:grpSp>
        <p:sp>
          <p:nvSpPr>
            <p:cNvPr id="53413" name="Line 74"/>
            <p:cNvSpPr>
              <a:spLocks noChangeShapeType="1"/>
            </p:cNvSpPr>
            <p:nvPr/>
          </p:nvSpPr>
          <p:spPr bwMode="auto">
            <a:xfrm>
              <a:off x="4480" y="1835"/>
              <a:ext cx="4" cy="1100"/>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14" name="Line 75"/>
            <p:cNvSpPr>
              <a:spLocks noChangeShapeType="1"/>
            </p:cNvSpPr>
            <p:nvPr/>
          </p:nvSpPr>
          <p:spPr bwMode="auto">
            <a:xfrm>
              <a:off x="4876" y="1824"/>
              <a:ext cx="1" cy="1106"/>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15" name="Text Box 76"/>
            <p:cNvSpPr txBox="1">
              <a:spLocks noChangeArrowheads="1"/>
            </p:cNvSpPr>
            <p:nvPr/>
          </p:nvSpPr>
          <p:spPr bwMode="auto">
            <a:xfrm>
              <a:off x="4993" y="1637"/>
              <a:ext cx="352"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Data</a:t>
              </a:r>
            </a:p>
          </p:txBody>
        </p:sp>
        <p:sp>
          <p:nvSpPr>
            <p:cNvPr id="53416" name="Text Box 78"/>
            <p:cNvSpPr txBox="1">
              <a:spLocks noChangeArrowheads="1"/>
            </p:cNvSpPr>
            <p:nvPr/>
          </p:nvSpPr>
          <p:spPr bwMode="auto">
            <a:xfrm>
              <a:off x="4512" y="1632"/>
              <a:ext cx="308"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Tag</a:t>
              </a:r>
            </a:p>
          </p:txBody>
        </p:sp>
        <p:sp>
          <p:nvSpPr>
            <p:cNvPr id="53417" name="Text Box 79"/>
            <p:cNvSpPr txBox="1">
              <a:spLocks noChangeArrowheads="1"/>
            </p:cNvSpPr>
            <p:nvPr/>
          </p:nvSpPr>
          <p:spPr bwMode="auto">
            <a:xfrm>
              <a:off x="4368" y="1632"/>
              <a:ext cx="191"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V</a:t>
              </a:r>
            </a:p>
          </p:txBody>
        </p:sp>
        <p:sp>
          <p:nvSpPr>
            <p:cNvPr id="53418" name="Text Box 80"/>
            <p:cNvSpPr txBox="1">
              <a:spLocks noChangeArrowheads="1"/>
            </p:cNvSpPr>
            <p:nvPr/>
          </p:nvSpPr>
          <p:spPr bwMode="auto">
            <a:xfrm>
              <a:off x="4128" y="1776"/>
              <a:ext cx="302" cy="1201"/>
            </a:xfrm>
            <a:prstGeom prst="rect">
              <a:avLst/>
            </a:prstGeom>
            <a:noFill/>
            <a:ln w="12700">
              <a:noFill/>
              <a:miter lim="800000"/>
              <a:headEnd/>
              <a:tailEnd/>
            </a:ln>
          </p:spPr>
          <p:txBody>
            <a:bodyPr wrap="none">
              <a:prstTxWarp prst="textNoShape">
                <a:avLst/>
              </a:prstTxWarp>
              <a:spAutoFit/>
            </a:bodyPr>
            <a:lstStyle/>
            <a:p>
              <a:pPr algn="r">
                <a:lnSpc>
                  <a:spcPct val="110000"/>
                </a:lnSpc>
              </a:pPr>
              <a:r>
                <a:rPr lang="en-US" sz="1200">
                  <a:latin typeface="Calibri" charset="0"/>
                </a:rPr>
                <a:t>0</a:t>
              </a:r>
            </a:p>
            <a:p>
              <a:pPr algn="r">
                <a:lnSpc>
                  <a:spcPct val="110000"/>
                </a:lnSpc>
              </a:pPr>
              <a:r>
                <a:rPr lang="en-US" sz="1200">
                  <a:latin typeface="Calibri" charset="0"/>
                </a:rPr>
                <a:t>1</a:t>
              </a:r>
            </a:p>
            <a:p>
              <a:pPr algn="r">
                <a:lnSpc>
                  <a:spcPct val="110000"/>
                </a:lnSpc>
              </a:pPr>
              <a:r>
                <a:rPr lang="en-US" sz="1200">
                  <a:latin typeface="Calibri" charset="0"/>
                </a:rPr>
                <a:t>2</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 253</a:t>
              </a:r>
            </a:p>
            <a:p>
              <a:pPr algn="r">
                <a:lnSpc>
                  <a:spcPct val="110000"/>
                </a:lnSpc>
              </a:pPr>
              <a:r>
                <a:rPr lang="en-US" sz="1200">
                  <a:latin typeface="Calibri" charset="0"/>
                </a:rPr>
                <a:t> 254</a:t>
              </a:r>
            </a:p>
            <a:p>
              <a:pPr algn="r">
                <a:lnSpc>
                  <a:spcPct val="110000"/>
                </a:lnSpc>
              </a:pPr>
              <a:r>
                <a:rPr lang="en-US" sz="1200">
                  <a:latin typeface="Calibri" charset="0"/>
                </a:rPr>
                <a:t> 255</a:t>
              </a:r>
            </a:p>
          </p:txBody>
        </p:sp>
      </p:grpSp>
      <p:grpSp>
        <p:nvGrpSpPr>
          <p:cNvPr id="5" name="Group 163"/>
          <p:cNvGrpSpPr>
            <a:grpSpLocks/>
          </p:cNvGrpSpPr>
          <p:nvPr/>
        </p:nvGrpSpPr>
        <p:grpSpPr bwMode="auto">
          <a:xfrm>
            <a:off x="4495800" y="2411413"/>
            <a:ext cx="2057400" cy="2135187"/>
            <a:chOff x="4128" y="1632"/>
            <a:chExt cx="1296" cy="1345"/>
          </a:xfrm>
        </p:grpSpPr>
        <p:sp>
          <p:nvSpPr>
            <p:cNvPr id="53393" name="Freeform 164"/>
            <p:cNvSpPr>
              <a:spLocks/>
            </p:cNvSpPr>
            <p:nvPr/>
          </p:nvSpPr>
          <p:spPr bwMode="auto">
            <a:xfrm>
              <a:off x="4405" y="1829"/>
              <a:ext cx="1019" cy="1103"/>
            </a:xfrm>
            <a:custGeom>
              <a:avLst/>
              <a:gdLst>
                <a:gd name="T0" fmla="*/ 66 w 1608"/>
                <a:gd name="T1" fmla="*/ 1101 h 1103"/>
                <a:gd name="T2" fmla="*/ 66 w 1608"/>
                <a:gd name="T3" fmla="*/ 0 h 1103"/>
                <a:gd name="T4" fmla="*/ 0 w 1608"/>
                <a:gd name="T5" fmla="*/ 0 h 1103"/>
                <a:gd name="T6" fmla="*/ 0 w 1608"/>
                <a:gd name="T7" fmla="*/ 1103 h 1103"/>
                <a:gd name="T8" fmla="*/ 66 w 1608"/>
                <a:gd name="T9" fmla="*/ 1103 h 1103"/>
                <a:gd name="T10" fmla="*/ 66 w 1608"/>
                <a:gd name="T11" fmla="*/ 1103 h 1103"/>
                <a:gd name="T12" fmla="*/ 0 60000 65536"/>
                <a:gd name="T13" fmla="*/ 0 60000 65536"/>
                <a:gd name="T14" fmla="*/ 0 60000 65536"/>
                <a:gd name="T15" fmla="*/ 0 60000 65536"/>
                <a:gd name="T16" fmla="*/ 0 60000 65536"/>
                <a:gd name="T17" fmla="*/ 0 60000 65536"/>
                <a:gd name="T18" fmla="*/ 0 w 1608"/>
                <a:gd name="T19" fmla="*/ 0 h 1103"/>
                <a:gd name="T20" fmla="*/ 1608 w 1608"/>
                <a:gd name="T21" fmla="*/ 1103 h 1103"/>
              </a:gdLst>
              <a:ahLst/>
              <a:cxnLst>
                <a:cxn ang="T12">
                  <a:pos x="T0" y="T1"/>
                </a:cxn>
                <a:cxn ang="T13">
                  <a:pos x="T2" y="T3"/>
                </a:cxn>
                <a:cxn ang="T14">
                  <a:pos x="T4" y="T5"/>
                </a:cxn>
                <a:cxn ang="T15">
                  <a:pos x="T6" y="T7"/>
                </a:cxn>
                <a:cxn ang="T16">
                  <a:pos x="T8" y="T9"/>
                </a:cxn>
                <a:cxn ang="T17">
                  <a:pos x="T10" y="T11"/>
                </a:cxn>
              </a:cxnLst>
              <a:rect l="T18" t="T19" r="T20" b="T21"/>
              <a:pathLst>
                <a:path w="1608" h="1103">
                  <a:moveTo>
                    <a:pt x="1608" y="1101"/>
                  </a:moveTo>
                  <a:lnTo>
                    <a:pt x="1608" y="0"/>
                  </a:lnTo>
                  <a:lnTo>
                    <a:pt x="0" y="0"/>
                  </a:lnTo>
                  <a:lnTo>
                    <a:pt x="0" y="1103"/>
                  </a:lnTo>
                  <a:lnTo>
                    <a:pt x="1608" y="1103"/>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grpSp>
          <p:nvGrpSpPr>
            <p:cNvPr id="6" name="Group 165"/>
            <p:cNvGrpSpPr>
              <a:grpSpLocks/>
            </p:cNvGrpSpPr>
            <p:nvPr/>
          </p:nvGrpSpPr>
          <p:grpSpPr bwMode="auto">
            <a:xfrm>
              <a:off x="4405" y="1925"/>
              <a:ext cx="1019" cy="894"/>
              <a:chOff x="2208" y="1920"/>
              <a:chExt cx="2130" cy="894"/>
            </a:xfrm>
          </p:grpSpPr>
          <p:sp>
            <p:nvSpPr>
              <p:cNvPr id="53401" name="Freeform 166"/>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close/>
                  </a:path>
                </a:pathLst>
              </a:custGeom>
              <a:solidFill>
                <a:schemeClr val="hlink"/>
              </a:solidFill>
              <a:ln w="9525">
                <a:solidFill>
                  <a:schemeClr val="hlink"/>
                </a:solidFill>
                <a:round/>
                <a:headEnd/>
                <a:tailEnd/>
              </a:ln>
            </p:spPr>
            <p:txBody>
              <a:bodyPr>
                <a:prstTxWarp prst="textNoShape">
                  <a:avLst/>
                </a:prstTxWarp>
              </a:bodyPr>
              <a:lstStyle/>
              <a:p>
                <a:endParaRPr lang="en-US">
                  <a:latin typeface="Calibri" charset="0"/>
                </a:endParaRPr>
              </a:p>
            </p:txBody>
          </p:sp>
          <p:sp>
            <p:nvSpPr>
              <p:cNvPr id="53402" name="Freeform 167"/>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403" name="Line 168"/>
              <p:cNvSpPr>
                <a:spLocks noChangeShapeType="1"/>
              </p:cNvSpPr>
              <p:nvPr/>
            </p:nvSpPr>
            <p:spPr bwMode="auto">
              <a:xfrm flipH="1">
                <a:off x="2208" y="1920"/>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4" name="Line 169"/>
              <p:cNvSpPr>
                <a:spLocks noChangeShapeType="1"/>
              </p:cNvSpPr>
              <p:nvPr/>
            </p:nvSpPr>
            <p:spPr bwMode="auto">
              <a:xfrm flipH="1">
                <a:off x="2208" y="2044"/>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5" name="Line 170"/>
              <p:cNvSpPr>
                <a:spLocks noChangeShapeType="1"/>
              </p:cNvSpPr>
              <p:nvPr/>
            </p:nvSpPr>
            <p:spPr bwMode="auto">
              <a:xfrm flipH="1">
                <a:off x="2208" y="2154"/>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6" name="Line 171"/>
              <p:cNvSpPr>
                <a:spLocks noChangeShapeType="1"/>
              </p:cNvSpPr>
              <p:nvPr/>
            </p:nvSpPr>
            <p:spPr bwMode="auto">
              <a:xfrm flipH="1">
                <a:off x="2208" y="237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7" name="Line 172"/>
              <p:cNvSpPr>
                <a:spLocks noChangeShapeType="1"/>
              </p:cNvSpPr>
              <p:nvPr/>
            </p:nvSpPr>
            <p:spPr bwMode="auto">
              <a:xfrm flipH="1">
                <a:off x="2208" y="248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8" name="Line 173"/>
              <p:cNvSpPr>
                <a:spLocks noChangeShapeType="1"/>
              </p:cNvSpPr>
              <p:nvPr/>
            </p:nvSpPr>
            <p:spPr bwMode="auto">
              <a:xfrm flipH="1">
                <a:off x="2208" y="259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9" name="Line 174"/>
              <p:cNvSpPr>
                <a:spLocks noChangeShapeType="1"/>
              </p:cNvSpPr>
              <p:nvPr/>
            </p:nvSpPr>
            <p:spPr bwMode="auto">
              <a:xfrm flipH="1">
                <a:off x="2208" y="270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10" name="Line 175"/>
              <p:cNvSpPr>
                <a:spLocks noChangeShapeType="1"/>
              </p:cNvSpPr>
              <p:nvPr/>
            </p:nvSpPr>
            <p:spPr bwMode="auto">
              <a:xfrm flipH="1">
                <a:off x="2208" y="2813"/>
                <a:ext cx="2130" cy="1"/>
              </a:xfrm>
              <a:prstGeom prst="line">
                <a:avLst/>
              </a:prstGeom>
              <a:noFill/>
              <a:ln w="20638">
                <a:solidFill>
                  <a:srgbClr val="000000"/>
                </a:solidFill>
                <a:round/>
                <a:headEnd/>
                <a:tailEnd/>
              </a:ln>
            </p:spPr>
            <p:txBody>
              <a:bodyPr>
                <a:prstTxWarp prst="textNoShape">
                  <a:avLst/>
                </a:prstTxWarp>
              </a:bodyPr>
              <a:lstStyle/>
              <a:p>
                <a:endParaRPr lang="en-US"/>
              </a:p>
            </p:txBody>
          </p:sp>
        </p:grpSp>
        <p:sp>
          <p:nvSpPr>
            <p:cNvPr id="53395" name="Line 176"/>
            <p:cNvSpPr>
              <a:spLocks noChangeShapeType="1"/>
            </p:cNvSpPr>
            <p:nvPr/>
          </p:nvSpPr>
          <p:spPr bwMode="auto">
            <a:xfrm>
              <a:off x="4480" y="1835"/>
              <a:ext cx="4" cy="1100"/>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96" name="Line 177"/>
            <p:cNvSpPr>
              <a:spLocks noChangeShapeType="1"/>
            </p:cNvSpPr>
            <p:nvPr/>
          </p:nvSpPr>
          <p:spPr bwMode="auto">
            <a:xfrm>
              <a:off x="4876" y="1824"/>
              <a:ext cx="1" cy="1106"/>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97" name="Text Box 178"/>
            <p:cNvSpPr txBox="1">
              <a:spLocks noChangeArrowheads="1"/>
            </p:cNvSpPr>
            <p:nvPr/>
          </p:nvSpPr>
          <p:spPr bwMode="auto">
            <a:xfrm>
              <a:off x="4993" y="1637"/>
              <a:ext cx="352"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Data</a:t>
              </a:r>
            </a:p>
          </p:txBody>
        </p:sp>
        <p:sp>
          <p:nvSpPr>
            <p:cNvPr id="53398" name="Text Box 179"/>
            <p:cNvSpPr txBox="1">
              <a:spLocks noChangeArrowheads="1"/>
            </p:cNvSpPr>
            <p:nvPr/>
          </p:nvSpPr>
          <p:spPr bwMode="auto">
            <a:xfrm>
              <a:off x="4512" y="1632"/>
              <a:ext cx="308"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Tag</a:t>
              </a:r>
            </a:p>
          </p:txBody>
        </p:sp>
        <p:sp>
          <p:nvSpPr>
            <p:cNvPr id="53399" name="Text Box 180"/>
            <p:cNvSpPr txBox="1">
              <a:spLocks noChangeArrowheads="1"/>
            </p:cNvSpPr>
            <p:nvPr/>
          </p:nvSpPr>
          <p:spPr bwMode="auto">
            <a:xfrm>
              <a:off x="4368" y="1632"/>
              <a:ext cx="191"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V</a:t>
              </a:r>
            </a:p>
          </p:txBody>
        </p:sp>
        <p:sp>
          <p:nvSpPr>
            <p:cNvPr id="53400" name="Text Box 181"/>
            <p:cNvSpPr txBox="1">
              <a:spLocks noChangeArrowheads="1"/>
            </p:cNvSpPr>
            <p:nvPr/>
          </p:nvSpPr>
          <p:spPr bwMode="auto">
            <a:xfrm>
              <a:off x="4128" y="1776"/>
              <a:ext cx="302" cy="1201"/>
            </a:xfrm>
            <a:prstGeom prst="rect">
              <a:avLst/>
            </a:prstGeom>
            <a:noFill/>
            <a:ln w="12700">
              <a:noFill/>
              <a:miter lim="800000"/>
              <a:headEnd/>
              <a:tailEnd/>
            </a:ln>
          </p:spPr>
          <p:txBody>
            <a:bodyPr wrap="none">
              <a:prstTxWarp prst="textNoShape">
                <a:avLst/>
              </a:prstTxWarp>
              <a:spAutoFit/>
            </a:bodyPr>
            <a:lstStyle/>
            <a:p>
              <a:pPr algn="r">
                <a:lnSpc>
                  <a:spcPct val="110000"/>
                </a:lnSpc>
              </a:pPr>
              <a:r>
                <a:rPr lang="en-US" sz="1200">
                  <a:latin typeface="Calibri" charset="0"/>
                </a:rPr>
                <a:t>0</a:t>
              </a:r>
            </a:p>
            <a:p>
              <a:pPr algn="r">
                <a:lnSpc>
                  <a:spcPct val="110000"/>
                </a:lnSpc>
              </a:pPr>
              <a:r>
                <a:rPr lang="en-US" sz="1200">
                  <a:latin typeface="Calibri" charset="0"/>
                </a:rPr>
                <a:t>1</a:t>
              </a:r>
            </a:p>
            <a:p>
              <a:pPr algn="r">
                <a:lnSpc>
                  <a:spcPct val="110000"/>
                </a:lnSpc>
              </a:pPr>
              <a:r>
                <a:rPr lang="en-US" sz="1200">
                  <a:latin typeface="Calibri" charset="0"/>
                </a:rPr>
                <a:t>2</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 253</a:t>
              </a:r>
            </a:p>
            <a:p>
              <a:pPr algn="r">
                <a:lnSpc>
                  <a:spcPct val="110000"/>
                </a:lnSpc>
              </a:pPr>
              <a:r>
                <a:rPr lang="en-US" sz="1200">
                  <a:latin typeface="Calibri" charset="0"/>
                </a:rPr>
                <a:t> 254</a:t>
              </a:r>
            </a:p>
            <a:p>
              <a:pPr algn="r">
                <a:lnSpc>
                  <a:spcPct val="110000"/>
                </a:lnSpc>
              </a:pPr>
              <a:r>
                <a:rPr lang="en-US" sz="1200">
                  <a:latin typeface="Calibri" charset="0"/>
                </a:rPr>
                <a:t> 255</a:t>
              </a:r>
            </a:p>
          </p:txBody>
        </p:sp>
      </p:grpSp>
      <p:grpSp>
        <p:nvGrpSpPr>
          <p:cNvPr id="7" name="Group 182"/>
          <p:cNvGrpSpPr>
            <a:grpSpLocks/>
          </p:cNvGrpSpPr>
          <p:nvPr/>
        </p:nvGrpSpPr>
        <p:grpSpPr bwMode="auto">
          <a:xfrm>
            <a:off x="2514600" y="2411413"/>
            <a:ext cx="2057400" cy="2135187"/>
            <a:chOff x="4128" y="1632"/>
            <a:chExt cx="1296" cy="1345"/>
          </a:xfrm>
        </p:grpSpPr>
        <p:sp>
          <p:nvSpPr>
            <p:cNvPr id="53375" name="Freeform 183"/>
            <p:cNvSpPr>
              <a:spLocks/>
            </p:cNvSpPr>
            <p:nvPr/>
          </p:nvSpPr>
          <p:spPr bwMode="auto">
            <a:xfrm>
              <a:off x="4405" y="1829"/>
              <a:ext cx="1019" cy="1103"/>
            </a:xfrm>
            <a:custGeom>
              <a:avLst/>
              <a:gdLst>
                <a:gd name="T0" fmla="*/ 66 w 1608"/>
                <a:gd name="T1" fmla="*/ 1101 h 1103"/>
                <a:gd name="T2" fmla="*/ 66 w 1608"/>
                <a:gd name="T3" fmla="*/ 0 h 1103"/>
                <a:gd name="T4" fmla="*/ 0 w 1608"/>
                <a:gd name="T5" fmla="*/ 0 h 1103"/>
                <a:gd name="T6" fmla="*/ 0 w 1608"/>
                <a:gd name="T7" fmla="*/ 1103 h 1103"/>
                <a:gd name="T8" fmla="*/ 66 w 1608"/>
                <a:gd name="T9" fmla="*/ 1103 h 1103"/>
                <a:gd name="T10" fmla="*/ 66 w 1608"/>
                <a:gd name="T11" fmla="*/ 1103 h 1103"/>
                <a:gd name="T12" fmla="*/ 0 60000 65536"/>
                <a:gd name="T13" fmla="*/ 0 60000 65536"/>
                <a:gd name="T14" fmla="*/ 0 60000 65536"/>
                <a:gd name="T15" fmla="*/ 0 60000 65536"/>
                <a:gd name="T16" fmla="*/ 0 60000 65536"/>
                <a:gd name="T17" fmla="*/ 0 60000 65536"/>
                <a:gd name="T18" fmla="*/ 0 w 1608"/>
                <a:gd name="T19" fmla="*/ 0 h 1103"/>
                <a:gd name="T20" fmla="*/ 1608 w 1608"/>
                <a:gd name="T21" fmla="*/ 1103 h 1103"/>
              </a:gdLst>
              <a:ahLst/>
              <a:cxnLst>
                <a:cxn ang="T12">
                  <a:pos x="T0" y="T1"/>
                </a:cxn>
                <a:cxn ang="T13">
                  <a:pos x="T2" y="T3"/>
                </a:cxn>
                <a:cxn ang="T14">
                  <a:pos x="T4" y="T5"/>
                </a:cxn>
                <a:cxn ang="T15">
                  <a:pos x="T6" y="T7"/>
                </a:cxn>
                <a:cxn ang="T16">
                  <a:pos x="T8" y="T9"/>
                </a:cxn>
                <a:cxn ang="T17">
                  <a:pos x="T10" y="T11"/>
                </a:cxn>
              </a:cxnLst>
              <a:rect l="T18" t="T19" r="T20" b="T21"/>
              <a:pathLst>
                <a:path w="1608" h="1103">
                  <a:moveTo>
                    <a:pt x="1608" y="1101"/>
                  </a:moveTo>
                  <a:lnTo>
                    <a:pt x="1608" y="0"/>
                  </a:lnTo>
                  <a:lnTo>
                    <a:pt x="0" y="0"/>
                  </a:lnTo>
                  <a:lnTo>
                    <a:pt x="0" y="1103"/>
                  </a:lnTo>
                  <a:lnTo>
                    <a:pt x="1608" y="1103"/>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grpSp>
          <p:nvGrpSpPr>
            <p:cNvPr id="8" name="Group 184"/>
            <p:cNvGrpSpPr>
              <a:grpSpLocks/>
            </p:cNvGrpSpPr>
            <p:nvPr/>
          </p:nvGrpSpPr>
          <p:grpSpPr bwMode="auto">
            <a:xfrm>
              <a:off x="4405" y="1925"/>
              <a:ext cx="1019" cy="894"/>
              <a:chOff x="2208" y="1920"/>
              <a:chExt cx="2130" cy="894"/>
            </a:xfrm>
          </p:grpSpPr>
          <p:sp>
            <p:nvSpPr>
              <p:cNvPr id="53383" name="Freeform 185"/>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close/>
                  </a:path>
                </a:pathLst>
              </a:custGeom>
              <a:solidFill>
                <a:schemeClr val="hlink"/>
              </a:solidFill>
              <a:ln w="9525">
                <a:solidFill>
                  <a:schemeClr val="hlink"/>
                </a:solidFill>
                <a:round/>
                <a:headEnd/>
                <a:tailEnd/>
              </a:ln>
            </p:spPr>
            <p:txBody>
              <a:bodyPr>
                <a:prstTxWarp prst="textNoShape">
                  <a:avLst/>
                </a:prstTxWarp>
              </a:bodyPr>
              <a:lstStyle/>
              <a:p>
                <a:endParaRPr lang="en-US">
                  <a:latin typeface="Calibri" charset="0"/>
                </a:endParaRPr>
              </a:p>
            </p:txBody>
          </p:sp>
          <p:sp>
            <p:nvSpPr>
              <p:cNvPr id="53384" name="Freeform 186"/>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85" name="Line 187"/>
              <p:cNvSpPr>
                <a:spLocks noChangeShapeType="1"/>
              </p:cNvSpPr>
              <p:nvPr/>
            </p:nvSpPr>
            <p:spPr bwMode="auto">
              <a:xfrm flipH="1">
                <a:off x="2208" y="1920"/>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86" name="Line 188"/>
              <p:cNvSpPr>
                <a:spLocks noChangeShapeType="1"/>
              </p:cNvSpPr>
              <p:nvPr/>
            </p:nvSpPr>
            <p:spPr bwMode="auto">
              <a:xfrm flipH="1">
                <a:off x="2208" y="2044"/>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87" name="Line 189"/>
              <p:cNvSpPr>
                <a:spLocks noChangeShapeType="1"/>
              </p:cNvSpPr>
              <p:nvPr/>
            </p:nvSpPr>
            <p:spPr bwMode="auto">
              <a:xfrm flipH="1">
                <a:off x="2208" y="2154"/>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88" name="Line 190"/>
              <p:cNvSpPr>
                <a:spLocks noChangeShapeType="1"/>
              </p:cNvSpPr>
              <p:nvPr/>
            </p:nvSpPr>
            <p:spPr bwMode="auto">
              <a:xfrm flipH="1">
                <a:off x="2208" y="237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89" name="Line 191"/>
              <p:cNvSpPr>
                <a:spLocks noChangeShapeType="1"/>
              </p:cNvSpPr>
              <p:nvPr/>
            </p:nvSpPr>
            <p:spPr bwMode="auto">
              <a:xfrm flipH="1">
                <a:off x="2208" y="248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90" name="Line 192"/>
              <p:cNvSpPr>
                <a:spLocks noChangeShapeType="1"/>
              </p:cNvSpPr>
              <p:nvPr/>
            </p:nvSpPr>
            <p:spPr bwMode="auto">
              <a:xfrm flipH="1">
                <a:off x="2208" y="259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91" name="Line 193"/>
              <p:cNvSpPr>
                <a:spLocks noChangeShapeType="1"/>
              </p:cNvSpPr>
              <p:nvPr/>
            </p:nvSpPr>
            <p:spPr bwMode="auto">
              <a:xfrm flipH="1">
                <a:off x="2208" y="270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92" name="Line 194"/>
              <p:cNvSpPr>
                <a:spLocks noChangeShapeType="1"/>
              </p:cNvSpPr>
              <p:nvPr/>
            </p:nvSpPr>
            <p:spPr bwMode="auto">
              <a:xfrm flipH="1">
                <a:off x="2208" y="2813"/>
                <a:ext cx="2130" cy="1"/>
              </a:xfrm>
              <a:prstGeom prst="line">
                <a:avLst/>
              </a:prstGeom>
              <a:noFill/>
              <a:ln w="20638">
                <a:solidFill>
                  <a:srgbClr val="000000"/>
                </a:solidFill>
                <a:round/>
                <a:headEnd/>
                <a:tailEnd/>
              </a:ln>
            </p:spPr>
            <p:txBody>
              <a:bodyPr>
                <a:prstTxWarp prst="textNoShape">
                  <a:avLst/>
                </a:prstTxWarp>
              </a:bodyPr>
              <a:lstStyle/>
              <a:p>
                <a:endParaRPr lang="en-US"/>
              </a:p>
            </p:txBody>
          </p:sp>
        </p:grpSp>
        <p:sp>
          <p:nvSpPr>
            <p:cNvPr id="53377" name="Line 195"/>
            <p:cNvSpPr>
              <a:spLocks noChangeShapeType="1"/>
            </p:cNvSpPr>
            <p:nvPr/>
          </p:nvSpPr>
          <p:spPr bwMode="auto">
            <a:xfrm>
              <a:off x="4480" y="1835"/>
              <a:ext cx="4" cy="1100"/>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8" name="Line 196"/>
            <p:cNvSpPr>
              <a:spLocks noChangeShapeType="1"/>
            </p:cNvSpPr>
            <p:nvPr/>
          </p:nvSpPr>
          <p:spPr bwMode="auto">
            <a:xfrm>
              <a:off x="4876" y="1824"/>
              <a:ext cx="1" cy="1106"/>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9" name="Text Box 197"/>
            <p:cNvSpPr txBox="1">
              <a:spLocks noChangeArrowheads="1"/>
            </p:cNvSpPr>
            <p:nvPr/>
          </p:nvSpPr>
          <p:spPr bwMode="auto">
            <a:xfrm>
              <a:off x="4993" y="1637"/>
              <a:ext cx="352"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Data</a:t>
              </a:r>
            </a:p>
          </p:txBody>
        </p:sp>
        <p:sp>
          <p:nvSpPr>
            <p:cNvPr id="53380" name="Text Box 198"/>
            <p:cNvSpPr txBox="1">
              <a:spLocks noChangeArrowheads="1"/>
            </p:cNvSpPr>
            <p:nvPr/>
          </p:nvSpPr>
          <p:spPr bwMode="auto">
            <a:xfrm>
              <a:off x="4512" y="1632"/>
              <a:ext cx="308"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Tag</a:t>
              </a:r>
            </a:p>
          </p:txBody>
        </p:sp>
        <p:sp>
          <p:nvSpPr>
            <p:cNvPr id="53381" name="Text Box 199"/>
            <p:cNvSpPr txBox="1">
              <a:spLocks noChangeArrowheads="1"/>
            </p:cNvSpPr>
            <p:nvPr/>
          </p:nvSpPr>
          <p:spPr bwMode="auto">
            <a:xfrm>
              <a:off x="4368" y="1632"/>
              <a:ext cx="191"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V</a:t>
              </a:r>
            </a:p>
          </p:txBody>
        </p:sp>
        <p:sp>
          <p:nvSpPr>
            <p:cNvPr id="53382" name="Text Box 200"/>
            <p:cNvSpPr txBox="1">
              <a:spLocks noChangeArrowheads="1"/>
            </p:cNvSpPr>
            <p:nvPr/>
          </p:nvSpPr>
          <p:spPr bwMode="auto">
            <a:xfrm>
              <a:off x="4128" y="1776"/>
              <a:ext cx="302" cy="1201"/>
            </a:xfrm>
            <a:prstGeom prst="rect">
              <a:avLst/>
            </a:prstGeom>
            <a:noFill/>
            <a:ln w="12700">
              <a:noFill/>
              <a:miter lim="800000"/>
              <a:headEnd/>
              <a:tailEnd/>
            </a:ln>
          </p:spPr>
          <p:txBody>
            <a:bodyPr wrap="none">
              <a:prstTxWarp prst="textNoShape">
                <a:avLst/>
              </a:prstTxWarp>
              <a:spAutoFit/>
            </a:bodyPr>
            <a:lstStyle/>
            <a:p>
              <a:pPr algn="r">
                <a:lnSpc>
                  <a:spcPct val="110000"/>
                </a:lnSpc>
              </a:pPr>
              <a:r>
                <a:rPr lang="en-US" sz="1200">
                  <a:latin typeface="Calibri" charset="0"/>
                </a:rPr>
                <a:t>0</a:t>
              </a:r>
            </a:p>
            <a:p>
              <a:pPr algn="r">
                <a:lnSpc>
                  <a:spcPct val="110000"/>
                </a:lnSpc>
              </a:pPr>
              <a:r>
                <a:rPr lang="en-US" sz="1200">
                  <a:latin typeface="Calibri" charset="0"/>
                </a:rPr>
                <a:t>1</a:t>
              </a:r>
            </a:p>
            <a:p>
              <a:pPr algn="r">
                <a:lnSpc>
                  <a:spcPct val="110000"/>
                </a:lnSpc>
              </a:pPr>
              <a:r>
                <a:rPr lang="en-US" sz="1200">
                  <a:latin typeface="Calibri" charset="0"/>
                </a:rPr>
                <a:t>2</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 253</a:t>
              </a:r>
            </a:p>
            <a:p>
              <a:pPr algn="r">
                <a:lnSpc>
                  <a:spcPct val="110000"/>
                </a:lnSpc>
              </a:pPr>
              <a:r>
                <a:rPr lang="en-US" sz="1200">
                  <a:latin typeface="Calibri" charset="0"/>
                </a:rPr>
                <a:t> 254</a:t>
              </a:r>
            </a:p>
            <a:p>
              <a:pPr algn="r">
                <a:lnSpc>
                  <a:spcPct val="110000"/>
                </a:lnSpc>
              </a:pPr>
              <a:r>
                <a:rPr lang="en-US" sz="1200">
                  <a:latin typeface="Calibri" charset="0"/>
                </a:rPr>
                <a:t> 255</a:t>
              </a:r>
            </a:p>
          </p:txBody>
        </p:sp>
      </p:grpSp>
      <p:grpSp>
        <p:nvGrpSpPr>
          <p:cNvPr id="9" name="Group 258"/>
          <p:cNvGrpSpPr>
            <a:grpSpLocks/>
          </p:cNvGrpSpPr>
          <p:nvPr/>
        </p:nvGrpSpPr>
        <p:grpSpPr bwMode="auto">
          <a:xfrm>
            <a:off x="309567" y="1582738"/>
            <a:ext cx="2281246" cy="2963862"/>
            <a:chOff x="195" y="1110"/>
            <a:chExt cx="1437" cy="1867"/>
          </a:xfrm>
        </p:grpSpPr>
        <p:sp>
          <p:nvSpPr>
            <p:cNvPr id="53355" name="Text Box 77"/>
            <p:cNvSpPr txBox="1">
              <a:spLocks noChangeArrowheads="1"/>
            </p:cNvSpPr>
            <p:nvPr/>
          </p:nvSpPr>
          <p:spPr bwMode="auto">
            <a:xfrm>
              <a:off x="195" y="1110"/>
              <a:ext cx="593" cy="194"/>
            </a:xfrm>
            <a:prstGeom prst="rect">
              <a:avLst/>
            </a:prstGeom>
            <a:noFill/>
            <a:ln w="12700">
              <a:noFill/>
              <a:miter lim="800000"/>
              <a:headEnd/>
              <a:tailEnd/>
            </a:ln>
          </p:spPr>
          <p:txBody>
            <a:bodyPr wrap="none">
              <a:prstTxWarp prst="textNoShape">
                <a:avLst/>
              </a:prstTxWarp>
              <a:spAutoFit/>
            </a:bodyPr>
            <a:lstStyle/>
            <a:p>
              <a:r>
                <a:rPr lang="en-US" sz="1400" dirty="0">
                  <a:latin typeface="Calibri" charset="0"/>
                </a:rPr>
                <a:t>  </a:t>
              </a:r>
              <a:r>
                <a:rPr lang="en-US" sz="1400" dirty="0" smtClean="0">
                  <a:latin typeface="Calibri" charset="0"/>
                </a:rPr>
                <a:t>Set Index</a:t>
              </a:r>
              <a:endParaRPr lang="en-US" sz="1400" dirty="0">
                <a:latin typeface="Calibri" charset="0"/>
              </a:endParaRPr>
            </a:p>
          </p:txBody>
        </p:sp>
        <p:grpSp>
          <p:nvGrpSpPr>
            <p:cNvPr id="10" name="Group 201"/>
            <p:cNvGrpSpPr>
              <a:grpSpLocks/>
            </p:cNvGrpSpPr>
            <p:nvPr/>
          </p:nvGrpSpPr>
          <p:grpSpPr bwMode="auto">
            <a:xfrm>
              <a:off x="336" y="1632"/>
              <a:ext cx="1296" cy="1345"/>
              <a:chOff x="4128" y="1632"/>
              <a:chExt cx="1296" cy="1345"/>
            </a:xfrm>
          </p:grpSpPr>
          <p:sp>
            <p:nvSpPr>
              <p:cNvPr id="53357" name="Freeform 202"/>
              <p:cNvSpPr>
                <a:spLocks/>
              </p:cNvSpPr>
              <p:nvPr/>
            </p:nvSpPr>
            <p:spPr bwMode="auto">
              <a:xfrm>
                <a:off x="4405" y="1829"/>
                <a:ext cx="1019" cy="1103"/>
              </a:xfrm>
              <a:custGeom>
                <a:avLst/>
                <a:gdLst>
                  <a:gd name="T0" fmla="*/ 66 w 1608"/>
                  <a:gd name="T1" fmla="*/ 1101 h 1103"/>
                  <a:gd name="T2" fmla="*/ 66 w 1608"/>
                  <a:gd name="T3" fmla="*/ 0 h 1103"/>
                  <a:gd name="T4" fmla="*/ 0 w 1608"/>
                  <a:gd name="T5" fmla="*/ 0 h 1103"/>
                  <a:gd name="T6" fmla="*/ 0 w 1608"/>
                  <a:gd name="T7" fmla="*/ 1103 h 1103"/>
                  <a:gd name="T8" fmla="*/ 66 w 1608"/>
                  <a:gd name="T9" fmla="*/ 1103 h 1103"/>
                  <a:gd name="T10" fmla="*/ 66 w 1608"/>
                  <a:gd name="T11" fmla="*/ 1103 h 1103"/>
                  <a:gd name="T12" fmla="*/ 0 60000 65536"/>
                  <a:gd name="T13" fmla="*/ 0 60000 65536"/>
                  <a:gd name="T14" fmla="*/ 0 60000 65536"/>
                  <a:gd name="T15" fmla="*/ 0 60000 65536"/>
                  <a:gd name="T16" fmla="*/ 0 60000 65536"/>
                  <a:gd name="T17" fmla="*/ 0 60000 65536"/>
                  <a:gd name="T18" fmla="*/ 0 w 1608"/>
                  <a:gd name="T19" fmla="*/ 0 h 1103"/>
                  <a:gd name="T20" fmla="*/ 1608 w 1608"/>
                  <a:gd name="T21" fmla="*/ 1103 h 1103"/>
                </a:gdLst>
                <a:ahLst/>
                <a:cxnLst>
                  <a:cxn ang="T12">
                    <a:pos x="T0" y="T1"/>
                  </a:cxn>
                  <a:cxn ang="T13">
                    <a:pos x="T2" y="T3"/>
                  </a:cxn>
                  <a:cxn ang="T14">
                    <a:pos x="T4" y="T5"/>
                  </a:cxn>
                  <a:cxn ang="T15">
                    <a:pos x="T6" y="T7"/>
                  </a:cxn>
                  <a:cxn ang="T16">
                    <a:pos x="T8" y="T9"/>
                  </a:cxn>
                  <a:cxn ang="T17">
                    <a:pos x="T10" y="T11"/>
                  </a:cxn>
                </a:cxnLst>
                <a:rect l="T18" t="T19" r="T20" b="T21"/>
                <a:pathLst>
                  <a:path w="1608" h="1103">
                    <a:moveTo>
                      <a:pt x="1608" y="1101"/>
                    </a:moveTo>
                    <a:lnTo>
                      <a:pt x="1608" y="0"/>
                    </a:lnTo>
                    <a:lnTo>
                      <a:pt x="0" y="0"/>
                    </a:lnTo>
                    <a:lnTo>
                      <a:pt x="0" y="1103"/>
                    </a:lnTo>
                    <a:lnTo>
                      <a:pt x="1608" y="1103"/>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grpSp>
            <p:nvGrpSpPr>
              <p:cNvPr id="11" name="Group 203"/>
              <p:cNvGrpSpPr>
                <a:grpSpLocks/>
              </p:cNvGrpSpPr>
              <p:nvPr/>
            </p:nvGrpSpPr>
            <p:grpSpPr bwMode="auto">
              <a:xfrm>
                <a:off x="4405" y="1925"/>
                <a:ext cx="1019" cy="894"/>
                <a:chOff x="2208" y="1920"/>
                <a:chExt cx="2130" cy="894"/>
              </a:xfrm>
            </p:grpSpPr>
            <p:sp>
              <p:nvSpPr>
                <p:cNvPr id="53365" name="Freeform 204"/>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close/>
                    </a:path>
                  </a:pathLst>
                </a:custGeom>
                <a:solidFill>
                  <a:schemeClr val="hlink"/>
                </a:solidFill>
                <a:ln w="9525">
                  <a:solidFill>
                    <a:schemeClr val="hlink"/>
                  </a:solidFill>
                  <a:round/>
                  <a:headEnd/>
                  <a:tailEnd/>
                </a:ln>
              </p:spPr>
              <p:txBody>
                <a:bodyPr>
                  <a:prstTxWarp prst="textNoShape">
                    <a:avLst/>
                  </a:prstTxWarp>
                </a:bodyPr>
                <a:lstStyle/>
                <a:p>
                  <a:endParaRPr lang="en-US">
                    <a:latin typeface="Calibri" charset="0"/>
                  </a:endParaRPr>
                </a:p>
              </p:txBody>
            </p:sp>
            <p:sp>
              <p:nvSpPr>
                <p:cNvPr id="53366" name="Freeform 205"/>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67" name="Line 206"/>
                <p:cNvSpPr>
                  <a:spLocks noChangeShapeType="1"/>
                </p:cNvSpPr>
                <p:nvPr/>
              </p:nvSpPr>
              <p:spPr bwMode="auto">
                <a:xfrm flipH="1">
                  <a:off x="2208" y="1920"/>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68" name="Line 207"/>
                <p:cNvSpPr>
                  <a:spLocks noChangeShapeType="1"/>
                </p:cNvSpPr>
                <p:nvPr/>
              </p:nvSpPr>
              <p:spPr bwMode="auto">
                <a:xfrm flipH="1">
                  <a:off x="2208" y="2044"/>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69" name="Line 208"/>
                <p:cNvSpPr>
                  <a:spLocks noChangeShapeType="1"/>
                </p:cNvSpPr>
                <p:nvPr/>
              </p:nvSpPr>
              <p:spPr bwMode="auto">
                <a:xfrm flipH="1">
                  <a:off x="2208" y="2154"/>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0" name="Line 209"/>
                <p:cNvSpPr>
                  <a:spLocks noChangeShapeType="1"/>
                </p:cNvSpPr>
                <p:nvPr/>
              </p:nvSpPr>
              <p:spPr bwMode="auto">
                <a:xfrm flipH="1">
                  <a:off x="2208" y="237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1" name="Line 210"/>
                <p:cNvSpPr>
                  <a:spLocks noChangeShapeType="1"/>
                </p:cNvSpPr>
                <p:nvPr/>
              </p:nvSpPr>
              <p:spPr bwMode="auto">
                <a:xfrm flipH="1">
                  <a:off x="2208" y="248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2" name="Line 211"/>
                <p:cNvSpPr>
                  <a:spLocks noChangeShapeType="1"/>
                </p:cNvSpPr>
                <p:nvPr/>
              </p:nvSpPr>
              <p:spPr bwMode="auto">
                <a:xfrm flipH="1">
                  <a:off x="2208" y="259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3" name="Line 212"/>
                <p:cNvSpPr>
                  <a:spLocks noChangeShapeType="1"/>
                </p:cNvSpPr>
                <p:nvPr/>
              </p:nvSpPr>
              <p:spPr bwMode="auto">
                <a:xfrm flipH="1">
                  <a:off x="2208" y="270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4" name="Line 213"/>
                <p:cNvSpPr>
                  <a:spLocks noChangeShapeType="1"/>
                </p:cNvSpPr>
                <p:nvPr/>
              </p:nvSpPr>
              <p:spPr bwMode="auto">
                <a:xfrm flipH="1">
                  <a:off x="2208" y="2813"/>
                  <a:ext cx="2130" cy="1"/>
                </a:xfrm>
                <a:prstGeom prst="line">
                  <a:avLst/>
                </a:prstGeom>
                <a:noFill/>
                <a:ln w="20638">
                  <a:solidFill>
                    <a:srgbClr val="000000"/>
                  </a:solidFill>
                  <a:round/>
                  <a:headEnd/>
                  <a:tailEnd/>
                </a:ln>
              </p:spPr>
              <p:txBody>
                <a:bodyPr>
                  <a:prstTxWarp prst="textNoShape">
                    <a:avLst/>
                  </a:prstTxWarp>
                </a:bodyPr>
                <a:lstStyle/>
                <a:p>
                  <a:endParaRPr lang="en-US"/>
                </a:p>
              </p:txBody>
            </p:sp>
          </p:grpSp>
          <p:sp>
            <p:nvSpPr>
              <p:cNvPr id="53359" name="Line 214"/>
              <p:cNvSpPr>
                <a:spLocks noChangeShapeType="1"/>
              </p:cNvSpPr>
              <p:nvPr/>
            </p:nvSpPr>
            <p:spPr bwMode="auto">
              <a:xfrm>
                <a:off x="4480" y="1835"/>
                <a:ext cx="4" cy="1100"/>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60" name="Line 215"/>
              <p:cNvSpPr>
                <a:spLocks noChangeShapeType="1"/>
              </p:cNvSpPr>
              <p:nvPr/>
            </p:nvSpPr>
            <p:spPr bwMode="auto">
              <a:xfrm>
                <a:off x="4876" y="1824"/>
                <a:ext cx="1" cy="1106"/>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61" name="Text Box 216"/>
              <p:cNvSpPr txBox="1">
                <a:spLocks noChangeArrowheads="1"/>
              </p:cNvSpPr>
              <p:nvPr/>
            </p:nvSpPr>
            <p:spPr bwMode="auto">
              <a:xfrm>
                <a:off x="4993" y="1637"/>
                <a:ext cx="352"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Data</a:t>
                </a:r>
              </a:p>
            </p:txBody>
          </p:sp>
          <p:sp>
            <p:nvSpPr>
              <p:cNvPr id="53362" name="Text Box 217"/>
              <p:cNvSpPr txBox="1">
                <a:spLocks noChangeArrowheads="1"/>
              </p:cNvSpPr>
              <p:nvPr/>
            </p:nvSpPr>
            <p:spPr bwMode="auto">
              <a:xfrm>
                <a:off x="4512" y="1632"/>
                <a:ext cx="308"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Tag</a:t>
                </a:r>
              </a:p>
            </p:txBody>
          </p:sp>
          <p:sp>
            <p:nvSpPr>
              <p:cNvPr id="53363" name="Text Box 218"/>
              <p:cNvSpPr txBox="1">
                <a:spLocks noChangeArrowheads="1"/>
              </p:cNvSpPr>
              <p:nvPr/>
            </p:nvSpPr>
            <p:spPr bwMode="auto">
              <a:xfrm>
                <a:off x="4368" y="1632"/>
                <a:ext cx="191"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V</a:t>
                </a:r>
              </a:p>
            </p:txBody>
          </p:sp>
          <p:sp>
            <p:nvSpPr>
              <p:cNvPr id="53364" name="Text Box 219"/>
              <p:cNvSpPr txBox="1">
                <a:spLocks noChangeArrowheads="1"/>
              </p:cNvSpPr>
              <p:nvPr/>
            </p:nvSpPr>
            <p:spPr bwMode="auto">
              <a:xfrm>
                <a:off x="4128" y="1776"/>
                <a:ext cx="302" cy="1201"/>
              </a:xfrm>
              <a:prstGeom prst="rect">
                <a:avLst/>
              </a:prstGeom>
              <a:noFill/>
              <a:ln w="12700">
                <a:noFill/>
                <a:miter lim="800000"/>
                <a:headEnd/>
                <a:tailEnd/>
              </a:ln>
            </p:spPr>
            <p:txBody>
              <a:bodyPr wrap="none">
                <a:prstTxWarp prst="textNoShape">
                  <a:avLst/>
                </a:prstTxWarp>
                <a:spAutoFit/>
              </a:bodyPr>
              <a:lstStyle/>
              <a:p>
                <a:pPr algn="r">
                  <a:lnSpc>
                    <a:spcPct val="110000"/>
                  </a:lnSpc>
                </a:pPr>
                <a:r>
                  <a:rPr lang="en-US" sz="1200">
                    <a:latin typeface="Calibri" charset="0"/>
                  </a:rPr>
                  <a:t>0</a:t>
                </a:r>
              </a:p>
              <a:p>
                <a:pPr algn="r">
                  <a:lnSpc>
                    <a:spcPct val="110000"/>
                  </a:lnSpc>
                </a:pPr>
                <a:r>
                  <a:rPr lang="en-US" sz="1200">
                    <a:latin typeface="Calibri" charset="0"/>
                  </a:rPr>
                  <a:t>1</a:t>
                </a:r>
              </a:p>
              <a:p>
                <a:pPr algn="r">
                  <a:lnSpc>
                    <a:spcPct val="110000"/>
                  </a:lnSpc>
                </a:pPr>
                <a:r>
                  <a:rPr lang="en-US" sz="1200">
                    <a:latin typeface="Calibri" charset="0"/>
                  </a:rPr>
                  <a:t>2</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 253</a:t>
                </a:r>
              </a:p>
              <a:p>
                <a:pPr algn="r">
                  <a:lnSpc>
                    <a:spcPct val="110000"/>
                  </a:lnSpc>
                </a:pPr>
                <a:r>
                  <a:rPr lang="en-US" sz="1200">
                    <a:latin typeface="Calibri" charset="0"/>
                  </a:rPr>
                  <a:t> 254</a:t>
                </a:r>
              </a:p>
              <a:p>
                <a:pPr algn="r">
                  <a:lnSpc>
                    <a:spcPct val="110000"/>
                  </a:lnSpc>
                </a:pPr>
                <a:r>
                  <a:rPr lang="en-US" sz="1200">
                    <a:latin typeface="Calibri" charset="0"/>
                  </a:rPr>
                  <a:t> 255</a:t>
                </a:r>
              </a:p>
            </p:txBody>
          </p:sp>
        </p:grpSp>
      </p:grpSp>
      <p:grpSp>
        <p:nvGrpSpPr>
          <p:cNvPr id="12" name="Group 250"/>
          <p:cNvGrpSpPr>
            <a:grpSpLocks/>
          </p:cNvGrpSpPr>
          <p:nvPr/>
        </p:nvGrpSpPr>
        <p:grpSpPr bwMode="auto">
          <a:xfrm>
            <a:off x="533400" y="1752600"/>
            <a:ext cx="5006975" cy="1752600"/>
            <a:chOff x="384" y="1200"/>
            <a:chExt cx="3154" cy="1104"/>
          </a:xfrm>
        </p:grpSpPr>
        <p:sp>
          <p:nvSpPr>
            <p:cNvPr id="53348" name="Line 20"/>
            <p:cNvSpPr>
              <a:spLocks noChangeShapeType="1"/>
            </p:cNvSpPr>
            <p:nvPr/>
          </p:nvSpPr>
          <p:spPr bwMode="auto">
            <a:xfrm>
              <a:off x="3282" y="1291"/>
              <a:ext cx="148" cy="57"/>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49" name="Text Box 22"/>
            <p:cNvSpPr txBox="1">
              <a:spLocks noChangeArrowheads="1"/>
            </p:cNvSpPr>
            <p:nvPr/>
          </p:nvSpPr>
          <p:spPr bwMode="auto">
            <a:xfrm>
              <a:off x="3360" y="1248"/>
              <a:ext cx="178"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8</a:t>
              </a:r>
            </a:p>
          </p:txBody>
        </p:sp>
        <p:sp>
          <p:nvSpPr>
            <p:cNvPr id="53350" name="Text Box 23"/>
            <p:cNvSpPr txBox="1">
              <a:spLocks noChangeArrowheads="1"/>
            </p:cNvSpPr>
            <p:nvPr/>
          </p:nvSpPr>
          <p:spPr bwMode="auto">
            <a:xfrm>
              <a:off x="2754" y="1370"/>
              <a:ext cx="429" cy="212"/>
            </a:xfrm>
            <a:prstGeom prst="rect">
              <a:avLst/>
            </a:prstGeom>
            <a:noFill/>
            <a:ln w="12700">
              <a:noFill/>
              <a:miter lim="800000"/>
              <a:headEnd/>
              <a:tailEnd/>
            </a:ln>
          </p:spPr>
          <p:txBody>
            <a:bodyPr wrap="none">
              <a:prstTxWarp prst="textNoShape">
                <a:avLst/>
              </a:prstTxWarp>
              <a:spAutoFit/>
            </a:bodyPr>
            <a:lstStyle/>
            <a:p>
              <a:r>
                <a:rPr lang="en-US" sz="1600">
                  <a:latin typeface="Calibri" charset="0"/>
                </a:rPr>
                <a:t>Index</a:t>
              </a:r>
            </a:p>
          </p:txBody>
        </p:sp>
        <p:sp>
          <p:nvSpPr>
            <p:cNvPr id="53351" name="Line 244"/>
            <p:cNvSpPr>
              <a:spLocks noChangeShapeType="1"/>
            </p:cNvSpPr>
            <p:nvPr/>
          </p:nvSpPr>
          <p:spPr bwMode="auto">
            <a:xfrm>
              <a:off x="3360" y="1200"/>
              <a:ext cx="0" cy="384"/>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52" name="Line 245"/>
            <p:cNvSpPr>
              <a:spLocks noChangeShapeType="1"/>
            </p:cNvSpPr>
            <p:nvPr/>
          </p:nvSpPr>
          <p:spPr bwMode="auto">
            <a:xfrm>
              <a:off x="384" y="1584"/>
              <a:ext cx="2976" cy="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53" name="Line 246"/>
            <p:cNvSpPr>
              <a:spLocks noChangeShapeType="1"/>
            </p:cNvSpPr>
            <p:nvPr/>
          </p:nvSpPr>
          <p:spPr bwMode="auto">
            <a:xfrm>
              <a:off x="384" y="1584"/>
              <a:ext cx="0" cy="72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54" name="Line 247"/>
            <p:cNvSpPr>
              <a:spLocks noChangeShapeType="1"/>
            </p:cNvSpPr>
            <p:nvPr/>
          </p:nvSpPr>
          <p:spPr bwMode="auto">
            <a:xfrm>
              <a:off x="384" y="2304"/>
              <a:ext cx="240" cy="0"/>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grpSp>
      <p:grpSp>
        <p:nvGrpSpPr>
          <p:cNvPr id="13" name="Group 284"/>
          <p:cNvGrpSpPr>
            <a:grpSpLocks/>
          </p:cNvGrpSpPr>
          <p:nvPr/>
        </p:nvGrpSpPr>
        <p:grpSpPr bwMode="auto">
          <a:xfrm>
            <a:off x="381000" y="1752600"/>
            <a:ext cx="7194550" cy="3657600"/>
            <a:chOff x="240" y="1056"/>
            <a:chExt cx="4532" cy="2304"/>
          </a:xfrm>
        </p:grpSpPr>
        <p:sp>
          <p:nvSpPr>
            <p:cNvPr id="53309" name="Text Box 14"/>
            <p:cNvSpPr txBox="1">
              <a:spLocks noChangeArrowheads="1"/>
            </p:cNvSpPr>
            <p:nvPr/>
          </p:nvSpPr>
          <p:spPr bwMode="auto">
            <a:xfrm>
              <a:off x="2592" y="1056"/>
              <a:ext cx="240"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22</a:t>
              </a:r>
            </a:p>
          </p:txBody>
        </p:sp>
        <p:sp>
          <p:nvSpPr>
            <p:cNvPr id="53310" name="Line 16"/>
            <p:cNvSpPr>
              <a:spLocks noChangeShapeType="1"/>
            </p:cNvSpPr>
            <p:nvPr/>
          </p:nvSpPr>
          <p:spPr bwMode="auto">
            <a:xfrm>
              <a:off x="2544" y="1152"/>
              <a:ext cx="145" cy="55"/>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11" name="Text Box 18"/>
            <p:cNvSpPr txBox="1">
              <a:spLocks noChangeArrowheads="1"/>
            </p:cNvSpPr>
            <p:nvPr/>
          </p:nvSpPr>
          <p:spPr bwMode="auto">
            <a:xfrm>
              <a:off x="1296" y="1056"/>
              <a:ext cx="336" cy="212"/>
            </a:xfrm>
            <a:prstGeom prst="rect">
              <a:avLst/>
            </a:prstGeom>
            <a:noFill/>
            <a:ln w="12700">
              <a:noFill/>
              <a:miter lim="800000"/>
              <a:headEnd/>
              <a:tailEnd/>
            </a:ln>
          </p:spPr>
          <p:txBody>
            <a:bodyPr wrap="none">
              <a:prstTxWarp prst="textNoShape">
                <a:avLst/>
              </a:prstTxWarp>
              <a:spAutoFit/>
            </a:bodyPr>
            <a:lstStyle/>
            <a:p>
              <a:r>
                <a:rPr lang="en-US" sz="1600">
                  <a:latin typeface="Calibri" charset="0"/>
                </a:rPr>
                <a:t>Tag</a:t>
              </a:r>
            </a:p>
          </p:txBody>
        </p:sp>
        <p:grpSp>
          <p:nvGrpSpPr>
            <p:cNvPr id="14" name="Group 259"/>
            <p:cNvGrpSpPr>
              <a:grpSpLocks/>
            </p:cNvGrpSpPr>
            <p:nvPr/>
          </p:nvGrpSpPr>
          <p:grpSpPr bwMode="auto">
            <a:xfrm>
              <a:off x="240" y="1056"/>
              <a:ext cx="4532" cy="2304"/>
              <a:chOff x="240" y="1200"/>
              <a:chExt cx="4532" cy="2304"/>
            </a:xfrm>
          </p:grpSpPr>
          <p:grpSp>
            <p:nvGrpSpPr>
              <p:cNvPr id="15" name="Group 222"/>
              <p:cNvGrpSpPr>
                <a:grpSpLocks/>
              </p:cNvGrpSpPr>
              <p:nvPr/>
            </p:nvGrpSpPr>
            <p:grpSpPr bwMode="auto">
              <a:xfrm>
                <a:off x="624" y="2304"/>
                <a:ext cx="404" cy="1200"/>
                <a:chOff x="624" y="2304"/>
                <a:chExt cx="404" cy="1200"/>
              </a:xfrm>
            </p:grpSpPr>
            <p:sp>
              <p:nvSpPr>
                <p:cNvPr id="53342" name="Freeform 5"/>
                <p:cNvSpPr>
                  <a:spLocks/>
                </p:cNvSpPr>
                <p:nvPr/>
              </p:nvSpPr>
              <p:spPr bwMode="auto">
                <a:xfrm>
                  <a:off x="624" y="3342"/>
                  <a:ext cx="158" cy="162"/>
                </a:xfrm>
                <a:custGeom>
                  <a:avLst/>
                  <a:gdLst>
                    <a:gd name="T0" fmla="*/ 0 w 222"/>
                    <a:gd name="T1" fmla="*/ 66 h 172"/>
                    <a:gd name="T2" fmla="*/ 1 w 222"/>
                    <a:gd name="T3" fmla="*/ 74 h 172"/>
                    <a:gd name="T4" fmla="*/ 1 w 222"/>
                    <a:gd name="T5" fmla="*/ 83 h 172"/>
                    <a:gd name="T6" fmla="*/ 1 w 222"/>
                    <a:gd name="T7" fmla="*/ 88 h 172"/>
                    <a:gd name="T8" fmla="*/ 2 w 222"/>
                    <a:gd name="T9" fmla="*/ 94 h 172"/>
                    <a:gd name="T10" fmla="*/ 3 w 222"/>
                    <a:gd name="T11" fmla="*/ 100 h 172"/>
                    <a:gd name="T12" fmla="*/ 4 w 222"/>
                    <a:gd name="T13" fmla="*/ 104 h 172"/>
                    <a:gd name="T14" fmla="*/ 6 w 222"/>
                    <a:gd name="T15" fmla="*/ 108 h 172"/>
                    <a:gd name="T16" fmla="*/ 7 w 222"/>
                    <a:gd name="T17" fmla="*/ 111 h 172"/>
                    <a:gd name="T18" fmla="*/ 9 w 222"/>
                    <a:gd name="T19" fmla="*/ 114 h 172"/>
                    <a:gd name="T20" fmla="*/ 10 w 222"/>
                    <a:gd name="T21" fmla="*/ 114 h 172"/>
                    <a:gd name="T22" fmla="*/ 11 w 222"/>
                    <a:gd name="T23" fmla="*/ 114 h 172"/>
                    <a:gd name="T24" fmla="*/ 14 w 222"/>
                    <a:gd name="T25" fmla="*/ 111 h 172"/>
                    <a:gd name="T26" fmla="*/ 15 w 222"/>
                    <a:gd name="T27" fmla="*/ 108 h 172"/>
                    <a:gd name="T28" fmla="*/ 16 w 222"/>
                    <a:gd name="T29" fmla="*/ 104 h 172"/>
                    <a:gd name="T30" fmla="*/ 17 w 222"/>
                    <a:gd name="T31" fmla="*/ 100 h 172"/>
                    <a:gd name="T32" fmla="*/ 19 w 222"/>
                    <a:gd name="T33" fmla="*/ 94 h 172"/>
                    <a:gd name="T34" fmla="*/ 19 w 222"/>
                    <a:gd name="T35" fmla="*/ 88 h 172"/>
                    <a:gd name="T36" fmla="*/ 20 w 222"/>
                    <a:gd name="T37" fmla="*/ 83 h 172"/>
                    <a:gd name="T38" fmla="*/ 21 w 222"/>
                    <a:gd name="T39" fmla="*/ 74 h 172"/>
                    <a:gd name="T40" fmla="*/ 21 w 222"/>
                    <a:gd name="T41" fmla="*/ 69 h 172"/>
                    <a:gd name="T42" fmla="*/ 21 w 222"/>
                    <a:gd name="T43" fmla="*/ 0 h 172"/>
                    <a:gd name="T44" fmla="*/ 1 w 222"/>
                    <a:gd name="T45" fmla="*/ 0 h 172"/>
                    <a:gd name="T46" fmla="*/ 1 w 222"/>
                    <a:gd name="T47" fmla="*/ 69 h 172"/>
                    <a:gd name="T48" fmla="*/ 1 w 222"/>
                    <a:gd name="T49" fmla="*/ 69 h 17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22"/>
                    <a:gd name="T76" fmla="*/ 0 h 172"/>
                    <a:gd name="T77" fmla="*/ 222 w 222"/>
                    <a:gd name="T78" fmla="*/ 172 h 17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22" h="172">
                      <a:moveTo>
                        <a:pt x="0" y="101"/>
                      </a:moveTo>
                      <a:lnTo>
                        <a:pt x="3" y="114"/>
                      </a:lnTo>
                      <a:lnTo>
                        <a:pt x="7" y="125"/>
                      </a:lnTo>
                      <a:lnTo>
                        <a:pt x="13" y="134"/>
                      </a:lnTo>
                      <a:lnTo>
                        <a:pt x="23" y="143"/>
                      </a:lnTo>
                      <a:lnTo>
                        <a:pt x="33" y="152"/>
                      </a:lnTo>
                      <a:lnTo>
                        <a:pt x="47" y="158"/>
                      </a:lnTo>
                      <a:lnTo>
                        <a:pt x="60" y="165"/>
                      </a:lnTo>
                      <a:lnTo>
                        <a:pt x="77" y="169"/>
                      </a:lnTo>
                      <a:lnTo>
                        <a:pt x="94" y="172"/>
                      </a:lnTo>
                      <a:lnTo>
                        <a:pt x="111" y="172"/>
                      </a:lnTo>
                      <a:lnTo>
                        <a:pt x="131" y="172"/>
                      </a:lnTo>
                      <a:lnTo>
                        <a:pt x="148" y="169"/>
                      </a:lnTo>
                      <a:lnTo>
                        <a:pt x="161" y="165"/>
                      </a:lnTo>
                      <a:lnTo>
                        <a:pt x="178" y="158"/>
                      </a:lnTo>
                      <a:lnTo>
                        <a:pt x="188" y="152"/>
                      </a:lnTo>
                      <a:lnTo>
                        <a:pt x="202" y="143"/>
                      </a:lnTo>
                      <a:lnTo>
                        <a:pt x="208" y="134"/>
                      </a:lnTo>
                      <a:lnTo>
                        <a:pt x="215" y="125"/>
                      </a:lnTo>
                      <a:lnTo>
                        <a:pt x="222" y="114"/>
                      </a:lnTo>
                      <a:lnTo>
                        <a:pt x="222" y="104"/>
                      </a:lnTo>
                      <a:lnTo>
                        <a:pt x="222" y="0"/>
                      </a:lnTo>
                      <a:lnTo>
                        <a:pt x="3" y="0"/>
                      </a:lnTo>
                      <a:lnTo>
                        <a:pt x="3" y="104"/>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43" name="Line 6"/>
                <p:cNvSpPr>
                  <a:spLocks noChangeShapeType="1"/>
                </p:cNvSpPr>
                <p:nvPr/>
              </p:nvSpPr>
              <p:spPr bwMode="auto">
                <a:xfrm>
                  <a:off x="651" y="2304"/>
                  <a:ext cx="6" cy="1036"/>
                </a:xfrm>
                <a:prstGeom prst="line">
                  <a:avLst/>
                </a:prstGeom>
                <a:noFill/>
                <a:ln w="20701">
                  <a:solidFill>
                    <a:srgbClr val="000000"/>
                  </a:solidFill>
                  <a:round/>
                  <a:headEnd type="oval" w="sm" len="sm"/>
                  <a:tailEnd/>
                </a:ln>
              </p:spPr>
              <p:txBody>
                <a:bodyPr>
                  <a:prstTxWarp prst="textNoShape">
                    <a:avLst/>
                  </a:prstTxWarp>
                </a:bodyPr>
                <a:lstStyle/>
                <a:p>
                  <a:endParaRPr lang="en-US"/>
                </a:p>
              </p:txBody>
            </p:sp>
            <p:sp>
              <p:nvSpPr>
                <p:cNvPr id="53344" name="Freeform 7"/>
                <p:cNvSpPr>
                  <a:spLocks/>
                </p:cNvSpPr>
                <p:nvPr/>
              </p:nvSpPr>
              <p:spPr bwMode="auto">
                <a:xfrm>
                  <a:off x="739" y="3218"/>
                  <a:ext cx="180" cy="113"/>
                </a:xfrm>
                <a:custGeom>
                  <a:avLst/>
                  <a:gdLst>
                    <a:gd name="T0" fmla="*/ 24 w 252"/>
                    <a:gd name="T1" fmla="*/ 0 h 136"/>
                    <a:gd name="T2" fmla="*/ 24 w 252"/>
                    <a:gd name="T3" fmla="*/ 18 h 136"/>
                    <a:gd name="T4" fmla="*/ 0 w 252"/>
                    <a:gd name="T5" fmla="*/ 18 h 136"/>
                    <a:gd name="T6" fmla="*/ 0 w 252"/>
                    <a:gd name="T7" fmla="*/ 37 h 136"/>
                    <a:gd name="T8" fmla="*/ 0 60000 65536"/>
                    <a:gd name="T9" fmla="*/ 0 60000 65536"/>
                    <a:gd name="T10" fmla="*/ 0 60000 65536"/>
                    <a:gd name="T11" fmla="*/ 0 60000 65536"/>
                    <a:gd name="T12" fmla="*/ 0 w 252"/>
                    <a:gd name="T13" fmla="*/ 0 h 136"/>
                    <a:gd name="T14" fmla="*/ 252 w 252"/>
                    <a:gd name="T15" fmla="*/ 136 h 136"/>
                  </a:gdLst>
                  <a:ahLst/>
                  <a:cxnLst>
                    <a:cxn ang="T8">
                      <a:pos x="T0" y="T1"/>
                    </a:cxn>
                    <a:cxn ang="T9">
                      <a:pos x="T2" y="T3"/>
                    </a:cxn>
                    <a:cxn ang="T10">
                      <a:pos x="T4" y="T5"/>
                    </a:cxn>
                    <a:cxn ang="T11">
                      <a:pos x="T6" y="T7"/>
                    </a:cxn>
                  </a:cxnLst>
                  <a:rect l="T12" t="T13" r="T14" b="T15"/>
                  <a:pathLst>
                    <a:path w="252" h="136">
                      <a:moveTo>
                        <a:pt x="248" y="0"/>
                      </a:moveTo>
                      <a:lnTo>
                        <a:pt x="252" y="68"/>
                      </a:lnTo>
                      <a:lnTo>
                        <a:pt x="0" y="68"/>
                      </a:lnTo>
                      <a:lnTo>
                        <a:pt x="0" y="136"/>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45" name="Freeform 11"/>
                <p:cNvSpPr>
                  <a:spLocks/>
                </p:cNvSpPr>
                <p:nvPr/>
              </p:nvSpPr>
              <p:spPr bwMode="auto">
                <a:xfrm>
                  <a:off x="808" y="3069"/>
                  <a:ext cx="220" cy="149"/>
                </a:xfrm>
                <a:custGeom>
                  <a:avLst/>
                  <a:gdLst>
                    <a:gd name="T0" fmla="*/ 52 w 249"/>
                    <a:gd name="T1" fmla="*/ 79 h 165"/>
                    <a:gd name="T2" fmla="*/ 61 w 249"/>
                    <a:gd name="T3" fmla="*/ 79 h 165"/>
                    <a:gd name="T4" fmla="*/ 70 w 249"/>
                    <a:gd name="T5" fmla="*/ 79 h 165"/>
                    <a:gd name="T6" fmla="*/ 76 w 249"/>
                    <a:gd name="T7" fmla="*/ 76 h 165"/>
                    <a:gd name="T8" fmla="*/ 84 w 249"/>
                    <a:gd name="T9" fmla="*/ 71 h 165"/>
                    <a:gd name="T10" fmla="*/ 91 w 249"/>
                    <a:gd name="T11" fmla="*/ 69 h 165"/>
                    <a:gd name="T12" fmla="*/ 95 w 249"/>
                    <a:gd name="T13" fmla="*/ 64 h 165"/>
                    <a:gd name="T14" fmla="*/ 99 w 249"/>
                    <a:gd name="T15" fmla="*/ 58 h 165"/>
                    <a:gd name="T16" fmla="*/ 104 w 249"/>
                    <a:gd name="T17" fmla="*/ 52 h 165"/>
                    <a:gd name="T18" fmla="*/ 104 w 249"/>
                    <a:gd name="T19" fmla="*/ 46 h 165"/>
                    <a:gd name="T20" fmla="*/ 104 w 249"/>
                    <a:gd name="T21" fmla="*/ 40 h 165"/>
                    <a:gd name="T22" fmla="*/ 104 w 249"/>
                    <a:gd name="T23" fmla="*/ 33 h 165"/>
                    <a:gd name="T24" fmla="*/ 104 w 249"/>
                    <a:gd name="T25" fmla="*/ 28 h 165"/>
                    <a:gd name="T26" fmla="*/ 99 w 249"/>
                    <a:gd name="T27" fmla="*/ 22 h 165"/>
                    <a:gd name="T28" fmla="*/ 95 w 249"/>
                    <a:gd name="T29" fmla="*/ 17 h 165"/>
                    <a:gd name="T30" fmla="*/ 91 w 249"/>
                    <a:gd name="T31" fmla="*/ 12 h 165"/>
                    <a:gd name="T32" fmla="*/ 84 w 249"/>
                    <a:gd name="T33" fmla="*/ 8 h 165"/>
                    <a:gd name="T34" fmla="*/ 76 w 249"/>
                    <a:gd name="T35" fmla="*/ 5 h 165"/>
                    <a:gd name="T36" fmla="*/ 70 w 249"/>
                    <a:gd name="T37" fmla="*/ 4 h 165"/>
                    <a:gd name="T38" fmla="*/ 61 w 249"/>
                    <a:gd name="T39" fmla="*/ 2 h 165"/>
                    <a:gd name="T40" fmla="*/ 52 w 249"/>
                    <a:gd name="T41" fmla="*/ 0 h 165"/>
                    <a:gd name="T42" fmla="*/ 44 w 249"/>
                    <a:gd name="T43" fmla="*/ 2 h 165"/>
                    <a:gd name="T44" fmla="*/ 37 w 249"/>
                    <a:gd name="T45" fmla="*/ 4 h 165"/>
                    <a:gd name="T46" fmla="*/ 29 w 249"/>
                    <a:gd name="T47" fmla="*/ 5 h 165"/>
                    <a:gd name="T48" fmla="*/ 21 w 249"/>
                    <a:gd name="T49" fmla="*/ 8 h 165"/>
                    <a:gd name="T50" fmla="*/ 16 w 249"/>
                    <a:gd name="T51" fmla="*/ 12 h 165"/>
                    <a:gd name="T52" fmla="*/ 10 w 249"/>
                    <a:gd name="T53" fmla="*/ 17 h 165"/>
                    <a:gd name="T54" fmla="*/ 6 w 249"/>
                    <a:gd name="T55" fmla="*/ 22 h 165"/>
                    <a:gd name="T56" fmla="*/ 4 w 249"/>
                    <a:gd name="T57" fmla="*/ 28 h 165"/>
                    <a:gd name="T58" fmla="*/ 4 w 249"/>
                    <a:gd name="T59" fmla="*/ 33 h 165"/>
                    <a:gd name="T60" fmla="*/ 0 w 249"/>
                    <a:gd name="T61" fmla="*/ 40 h 165"/>
                    <a:gd name="T62" fmla="*/ 4 w 249"/>
                    <a:gd name="T63" fmla="*/ 46 h 165"/>
                    <a:gd name="T64" fmla="*/ 4 w 249"/>
                    <a:gd name="T65" fmla="*/ 52 h 165"/>
                    <a:gd name="T66" fmla="*/ 6 w 249"/>
                    <a:gd name="T67" fmla="*/ 58 h 165"/>
                    <a:gd name="T68" fmla="*/ 10 w 249"/>
                    <a:gd name="T69" fmla="*/ 64 h 165"/>
                    <a:gd name="T70" fmla="*/ 16 w 249"/>
                    <a:gd name="T71" fmla="*/ 69 h 165"/>
                    <a:gd name="T72" fmla="*/ 21 w 249"/>
                    <a:gd name="T73" fmla="*/ 71 h 165"/>
                    <a:gd name="T74" fmla="*/ 29 w 249"/>
                    <a:gd name="T75" fmla="*/ 76 h 165"/>
                    <a:gd name="T76" fmla="*/ 37 w 249"/>
                    <a:gd name="T77" fmla="*/ 79 h 165"/>
                    <a:gd name="T78" fmla="*/ 44 w 249"/>
                    <a:gd name="T79" fmla="*/ 79 h 165"/>
                    <a:gd name="T80" fmla="*/ 52 w 249"/>
                    <a:gd name="T81" fmla="*/ 80 h 165"/>
                    <a:gd name="T82" fmla="*/ 52 w 249"/>
                    <a:gd name="T83" fmla="*/ 80 h 1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165"/>
                    <a:gd name="T128" fmla="*/ 249 w 249"/>
                    <a:gd name="T129" fmla="*/ 165 h 1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165">
                      <a:moveTo>
                        <a:pt x="125" y="162"/>
                      </a:moveTo>
                      <a:lnTo>
                        <a:pt x="145" y="162"/>
                      </a:lnTo>
                      <a:lnTo>
                        <a:pt x="165" y="160"/>
                      </a:lnTo>
                      <a:lnTo>
                        <a:pt x="182" y="154"/>
                      </a:lnTo>
                      <a:lnTo>
                        <a:pt x="199" y="147"/>
                      </a:lnTo>
                      <a:lnTo>
                        <a:pt x="216" y="140"/>
                      </a:lnTo>
                      <a:lnTo>
                        <a:pt x="226" y="130"/>
                      </a:lnTo>
                      <a:lnTo>
                        <a:pt x="236" y="121"/>
                      </a:lnTo>
                      <a:lnTo>
                        <a:pt x="246" y="108"/>
                      </a:lnTo>
                      <a:lnTo>
                        <a:pt x="249" y="94"/>
                      </a:lnTo>
                      <a:lnTo>
                        <a:pt x="249" y="81"/>
                      </a:lnTo>
                      <a:lnTo>
                        <a:pt x="249" y="68"/>
                      </a:lnTo>
                      <a:lnTo>
                        <a:pt x="246" y="57"/>
                      </a:lnTo>
                      <a:lnTo>
                        <a:pt x="236" y="44"/>
                      </a:lnTo>
                      <a:lnTo>
                        <a:pt x="226" y="35"/>
                      </a:lnTo>
                      <a:lnTo>
                        <a:pt x="216" y="24"/>
                      </a:lnTo>
                      <a:lnTo>
                        <a:pt x="199" y="15"/>
                      </a:lnTo>
                      <a:lnTo>
                        <a:pt x="182" y="9"/>
                      </a:lnTo>
                      <a:lnTo>
                        <a:pt x="165" y="4"/>
                      </a:lnTo>
                      <a:lnTo>
                        <a:pt x="145" y="2"/>
                      </a:lnTo>
                      <a:lnTo>
                        <a:pt x="125" y="0"/>
                      </a:lnTo>
                      <a:lnTo>
                        <a:pt x="105" y="2"/>
                      </a:lnTo>
                      <a:lnTo>
                        <a:pt x="88" y="4"/>
                      </a:lnTo>
                      <a:lnTo>
                        <a:pt x="68" y="9"/>
                      </a:lnTo>
                      <a:lnTo>
                        <a:pt x="51" y="15"/>
                      </a:lnTo>
                      <a:lnTo>
                        <a:pt x="37" y="24"/>
                      </a:lnTo>
                      <a:lnTo>
                        <a:pt x="24" y="35"/>
                      </a:lnTo>
                      <a:lnTo>
                        <a:pt x="14" y="44"/>
                      </a:lnTo>
                      <a:lnTo>
                        <a:pt x="7" y="57"/>
                      </a:lnTo>
                      <a:lnTo>
                        <a:pt x="4" y="68"/>
                      </a:lnTo>
                      <a:lnTo>
                        <a:pt x="0" y="81"/>
                      </a:lnTo>
                      <a:lnTo>
                        <a:pt x="4" y="94"/>
                      </a:lnTo>
                      <a:lnTo>
                        <a:pt x="7" y="108"/>
                      </a:lnTo>
                      <a:lnTo>
                        <a:pt x="14" y="121"/>
                      </a:lnTo>
                      <a:lnTo>
                        <a:pt x="24" y="130"/>
                      </a:lnTo>
                      <a:lnTo>
                        <a:pt x="37" y="140"/>
                      </a:lnTo>
                      <a:lnTo>
                        <a:pt x="51" y="147"/>
                      </a:lnTo>
                      <a:lnTo>
                        <a:pt x="68" y="154"/>
                      </a:lnTo>
                      <a:lnTo>
                        <a:pt x="88" y="160"/>
                      </a:lnTo>
                      <a:lnTo>
                        <a:pt x="105" y="162"/>
                      </a:lnTo>
                      <a:lnTo>
                        <a:pt x="125" y="165"/>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46" name="Freeform 12"/>
                <p:cNvSpPr>
                  <a:spLocks noEditPoints="1"/>
                </p:cNvSpPr>
                <p:nvPr/>
              </p:nvSpPr>
              <p:spPr bwMode="auto">
                <a:xfrm>
                  <a:off x="886" y="3134"/>
                  <a:ext cx="65" cy="22"/>
                </a:xfrm>
                <a:custGeom>
                  <a:avLst/>
                  <a:gdLst>
                    <a:gd name="T0" fmla="*/ 0 w 74"/>
                    <a:gd name="T1" fmla="*/ 0 h 25"/>
                    <a:gd name="T2" fmla="*/ 30 w 74"/>
                    <a:gd name="T3" fmla="*/ 0 h 25"/>
                    <a:gd name="T4" fmla="*/ 30 w 74"/>
                    <a:gd name="T5" fmla="*/ 4 h 25"/>
                    <a:gd name="T6" fmla="*/ 3 w 74"/>
                    <a:gd name="T7" fmla="*/ 4 h 25"/>
                    <a:gd name="T8" fmla="*/ 3 w 74"/>
                    <a:gd name="T9" fmla="*/ 0 h 25"/>
                    <a:gd name="T10" fmla="*/ 3 w 74"/>
                    <a:gd name="T11" fmla="*/ 0 h 25"/>
                    <a:gd name="T12" fmla="*/ 0 w 74"/>
                    <a:gd name="T13" fmla="*/ 0 h 25"/>
                    <a:gd name="T14" fmla="*/ 3 w 74"/>
                    <a:gd name="T15" fmla="*/ 8 h 25"/>
                    <a:gd name="T16" fmla="*/ 30 w 74"/>
                    <a:gd name="T17" fmla="*/ 8 h 25"/>
                    <a:gd name="T18" fmla="*/ 30 w 74"/>
                    <a:gd name="T19" fmla="*/ 10 h 25"/>
                    <a:gd name="T20" fmla="*/ 3 w 74"/>
                    <a:gd name="T21" fmla="*/ 10 h 25"/>
                    <a:gd name="T22" fmla="*/ 3 w 74"/>
                    <a:gd name="T23" fmla="*/ 8 h 25"/>
                    <a:gd name="T24" fmla="*/ 3 w 74"/>
                    <a:gd name="T25" fmla="*/ 8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4"/>
                    <a:gd name="T40" fmla="*/ 0 h 25"/>
                    <a:gd name="T41" fmla="*/ 74 w 74"/>
                    <a:gd name="T42" fmla="*/ 25 h 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4" h="25">
                      <a:moveTo>
                        <a:pt x="0" y="0"/>
                      </a:moveTo>
                      <a:lnTo>
                        <a:pt x="74" y="0"/>
                      </a:lnTo>
                      <a:lnTo>
                        <a:pt x="74" y="7"/>
                      </a:lnTo>
                      <a:lnTo>
                        <a:pt x="3" y="7"/>
                      </a:lnTo>
                      <a:lnTo>
                        <a:pt x="3" y="0"/>
                      </a:lnTo>
                      <a:lnTo>
                        <a:pt x="0" y="0"/>
                      </a:lnTo>
                      <a:close/>
                      <a:moveTo>
                        <a:pt x="3" y="18"/>
                      </a:moveTo>
                      <a:lnTo>
                        <a:pt x="74" y="18"/>
                      </a:lnTo>
                      <a:lnTo>
                        <a:pt x="74" y="25"/>
                      </a:lnTo>
                      <a:lnTo>
                        <a:pt x="3" y="25"/>
                      </a:lnTo>
                      <a:lnTo>
                        <a:pt x="3" y="18"/>
                      </a:lnTo>
                      <a:close/>
                    </a:path>
                  </a:pathLst>
                </a:custGeom>
                <a:solidFill>
                  <a:srgbClr val="000000"/>
                </a:solidFill>
                <a:ln w="9525">
                  <a:noFill/>
                  <a:round/>
                  <a:headEnd/>
                  <a:tailEnd/>
                </a:ln>
              </p:spPr>
              <p:txBody>
                <a:bodyPr>
                  <a:prstTxWarp prst="textNoShape">
                    <a:avLst/>
                  </a:prstTxWarp>
                </a:bodyPr>
                <a:lstStyle/>
                <a:p>
                  <a:endParaRPr lang="en-US">
                    <a:latin typeface="Calibri" charset="0"/>
                  </a:endParaRPr>
                </a:p>
              </p:txBody>
            </p:sp>
            <p:sp>
              <p:nvSpPr>
                <p:cNvPr id="53347" name="Line 52"/>
                <p:cNvSpPr>
                  <a:spLocks noChangeShapeType="1"/>
                </p:cNvSpPr>
                <p:nvPr/>
              </p:nvSpPr>
              <p:spPr bwMode="auto">
                <a:xfrm>
                  <a:off x="912" y="2304"/>
                  <a:ext cx="0" cy="768"/>
                </a:xfrm>
                <a:prstGeom prst="line">
                  <a:avLst/>
                </a:prstGeom>
                <a:noFill/>
                <a:ln w="38100">
                  <a:solidFill>
                    <a:srgbClr val="000000"/>
                  </a:solidFill>
                  <a:round/>
                  <a:headEnd type="oval" w="sm" len="sm"/>
                  <a:tailEnd type="triangle" w="med" len="med"/>
                </a:ln>
              </p:spPr>
              <p:txBody>
                <a:bodyPr>
                  <a:prstTxWarp prst="textNoShape">
                    <a:avLst/>
                  </a:prstTxWarp>
                </a:bodyPr>
                <a:lstStyle/>
                <a:p>
                  <a:endParaRPr lang="en-US"/>
                </a:p>
              </p:txBody>
            </p:sp>
          </p:grpSp>
          <p:grpSp>
            <p:nvGrpSpPr>
              <p:cNvPr id="16" name="Group 223"/>
              <p:cNvGrpSpPr>
                <a:grpSpLocks/>
              </p:cNvGrpSpPr>
              <p:nvPr/>
            </p:nvGrpSpPr>
            <p:grpSpPr bwMode="auto">
              <a:xfrm>
                <a:off x="1872" y="2304"/>
                <a:ext cx="404" cy="1200"/>
                <a:chOff x="624" y="2304"/>
                <a:chExt cx="404" cy="1200"/>
              </a:xfrm>
            </p:grpSpPr>
            <p:sp>
              <p:nvSpPr>
                <p:cNvPr id="53336" name="Freeform 224"/>
                <p:cNvSpPr>
                  <a:spLocks/>
                </p:cNvSpPr>
                <p:nvPr/>
              </p:nvSpPr>
              <p:spPr bwMode="auto">
                <a:xfrm>
                  <a:off x="624" y="3342"/>
                  <a:ext cx="158" cy="162"/>
                </a:xfrm>
                <a:custGeom>
                  <a:avLst/>
                  <a:gdLst>
                    <a:gd name="T0" fmla="*/ 0 w 222"/>
                    <a:gd name="T1" fmla="*/ 66 h 172"/>
                    <a:gd name="T2" fmla="*/ 1 w 222"/>
                    <a:gd name="T3" fmla="*/ 74 h 172"/>
                    <a:gd name="T4" fmla="*/ 1 w 222"/>
                    <a:gd name="T5" fmla="*/ 83 h 172"/>
                    <a:gd name="T6" fmla="*/ 1 w 222"/>
                    <a:gd name="T7" fmla="*/ 88 h 172"/>
                    <a:gd name="T8" fmla="*/ 2 w 222"/>
                    <a:gd name="T9" fmla="*/ 94 h 172"/>
                    <a:gd name="T10" fmla="*/ 3 w 222"/>
                    <a:gd name="T11" fmla="*/ 100 h 172"/>
                    <a:gd name="T12" fmla="*/ 4 w 222"/>
                    <a:gd name="T13" fmla="*/ 104 h 172"/>
                    <a:gd name="T14" fmla="*/ 6 w 222"/>
                    <a:gd name="T15" fmla="*/ 108 h 172"/>
                    <a:gd name="T16" fmla="*/ 7 w 222"/>
                    <a:gd name="T17" fmla="*/ 111 h 172"/>
                    <a:gd name="T18" fmla="*/ 9 w 222"/>
                    <a:gd name="T19" fmla="*/ 114 h 172"/>
                    <a:gd name="T20" fmla="*/ 10 w 222"/>
                    <a:gd name="T21" fmla="*/ 114 h 172"/>
                    <a:gd name="T22" fmla="*/ 11 w 222"/>
                    <a:gd name="T23" fmla="*/ 114 h 172"/>
                    <a:gd name="T24" fmla="*/ 14 w 222"/>
                    <a:gd name="T25" fmla="*/ 111 h 172"/>
                    <a:gd name="T26" fmla="*/ 15 w 222"/>
                    <a:gd name="T27" fmla="*/ 108 h 172"/>
                    <a:gd name="T28" fmla="*/ 16 w 222"/>
                    <a:gd name="T29" fmla="*/ 104 h 172"/>
                    <a:gd name="T30" fmla="*/ 17 w 222"/>
                    <a:gd name="T31" fmla="*/ 100 h 172"/>
                    <a:gd name="T32" fmla="*/ 19 w 222"/>
                    <a:gd name="T33" fmla="*/ 94 h 172"/>
                    <a:gd name="T34" fmla="*/ 19 w 222"/>
                    <a:gd name="T35" fmla="*/ 88 h 172"/>
                    <a:gd name="T36" fmla="*/ 20 w 222"/>
                    <a:gd name="T37" fmla="*/ 83 h 172"/>
                    <a:gd name="T38" fmla="*/ 21 w 222"/>
                    <a:gd name="T39" fmla="*/ 74 h 172"/>
                    <a:gd name="T40" fmla="*/ 21 w 222"/>
                    <a:gd name="T41" fmla="*/ 69 h 172"/>
                    <a:gd name="T42" fmla="*/ 21 w 222"/>
                    <a:gd name="T43" fmla="*/ 0 h 172"/>
                    <a:gd name="T44" fmla="*/ 1 w 222"/>
                    <a:gd name="T45" fmla="*/ 0 h 172"/>
                    <a:gd name="T46" fmla="*/ 1 w 222"/>
                    <a:gd name="T47" fmla="*/ 69 h 172"/>
                    <a:gd name="T48" fmla="*/ 1 w 222"/>
                    <a:gd name="T49" fmla="*/ 69 h 17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22"/>
                    <a:gd name="T76" fmla="*/ 0 h 172"/>
                    <a:gd name="T77" fmla="*/ 222 w 222"/>
                    <a:gd name="T78" fmla="*/ 172 h 17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22" h="172">
                      <a:moveTo>
                        <a:pt x="0" y="101"/>
                      </a:moveTo>
                      <a:lnTo>
                        <a:pt x="3" y="114"/>
                      </a:lnTo>
                      <a:lnTo>
                        <a:pt x="7" y="125"/>
                      </a:lnTo>
                      <a:lnTo>
                        <a:pt x="13" y="134"/>
                      </a:lnTo>
                      <a:lnTo>
                        <a:pt x="23" y="143"/>
                      </a:lnTo>
                      <a:lnTo>
                        <a:pt x="33" y="152"/>
                      </a:lnTo>
                      <a:lnTo>
                        <a:pt x="47" y="158"/>
                      </a:lnTo>
                      <a:lnTo>
                        <a:pt x="60" y="165"/>
                      </a:lnTo>
                      <a:lnTo>
                        <a:pt x="77" y="169"/>
                      </a:lnTo>
                      <a:lnTo>
                        <a:pt x="94" y="172"/>
                      </a:lnTo>
                      <a:lnTo>
                        <a:pt x="111" y="172"/>
                      </a:lnTo>
                      <a:lnTo>
                        <a:pt x="131" y="172"/>
                      </a:lnTo>
                      <a:lnTo>
                        <a:pt x="148" y="169"/>
                      </a:lnTo>
                      <a:lnTo>
                        <a:pt x="161" y="165"/>
                      </a:lnTo>
                      <a:lnTo>
                        <a:pt x="178" y="158"/>
                      </a:lnTo>
                      <a:lnTo>
                        <a:pt x="188" y="152"/>
                      </a:lnTo>
                      <a:lnTo>
                        <a:pt x="202" y="143"/>
                      </a:lnTo>
                      <a:lnTo>
                        <a:pt x="208" y="134"/>
                      </a:lnTo>
                      <a:lnTo>
                        <a:pt x="215" y="125"/>
                      </a:lnTo>
                      <a:lnTo>
                        <a:pt x="222" y="114"/>
                      </a:lnTo>
                      <a:lnTo>
                        <a:pt x="222" y="104"/>
                      </a:lnTo>
                      <a:lnTo>
                        <a:pt x="222" y="0"/>
                      </a:lnTo>
                      <a:lnTo>
                        <a:pt x="3" y="0"/>
                      </a:lnTo>
                      <a:lnTo>
                        <a:pt x="3" y="104"/>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37" name="Line 225"/>
                <p:cNvSpPr>
                  <a:spLocks noChangeShapeType="1"/>
                </p:cNvSpPr>
                <p:nvPr/>
              </p:nvSpPr>
              <p:spPr bwMode="auto">
                <a:xfrm>
                  <a:off x="651" y="2304"/>
                  <a:ext cx="6" cy="1036"/>
                </a:xfrm>
                <a:prstGeom prst="line">
                  <a:avLst/>
                </a:prstGeom>
                <a:noFill/>
                <a:ln w="20701">
                  <a:solidFill>
                    <a:srgbClr val="000000"/>
                  </a:solidFill>
                  <a:round/>
                  <a:headEnd type="oval" w="sm" len="sm"/>
                  <a:tailEnd/>
                </a:ln>
              </p:spPr>
              <p:txBody>
                <a:bodyPr>
                  <a:prstTxWarp prst="textNoShape">
                    <a:avLst/>
                  </a:prstTxWarp>
                </a:bodyPr>
                <a:lstStyle/>
                <a:p>
                  <a:endParaRPr lang="en-US"/>
                </a:p>
              </p:txBody>
            </p:sp>
            <p:sp>
              <p:nvSpPr>
                <p:cNvPr id="53338" name="Freeform 226"/>
                <p:cNvSpPr>
                  <a:spLocks/>
                </p:cNvSpPr>
                <p:nvPr/>
              </p:nvSpPr>
              <p:spPr bwMode="auto">
                <a:xfrm>
                  <a:off x="739" y="3218"/>
                  <a:ext cx="180" cy="113"/>
                </a:xfrm>
                <a:custGeom>
                  <a:avLst/>
                  <a:gdLst>
                    <a:gd name="T0" fmla="*/ 24 w 252"/>
                    <a:gd name="T1" fmla="*/ 0 h 136"/>
                    <a:gd name="T2" fmla="*/ 24 w 252"/>
                    <a:gd name="T3" fmla="*/ 18 h 136"/>
                    <a:gd name="T4" fmla="*/ 0 w 252"/>
                    <a:gd name="T5" fmla="*/ 18 h 136"/>
                    <a:gd name="T6" fmla="*/ 0 w 252"/>
                    <a:gd name="T7" fmla="*/ 37 h 136"/>
                    <a:gd name="T8" fmla="*/ 0 60000 65536"/>
                    <a:gd name="T9" fmla="*/ 0 60000 65536"/>
                    <a:gd name="T10" fmla="*/ 0 60000 65536"/>
                    <a:gd name="T11" fmla="*/ 0 60000 65536"/>
                    <a:gd name="T12" fmla="*/ 0 w 252"/>
                    <a:gd name="T13" fmla="*/ 0 h 136"/>
                    <a:gd name="T14" fmla="*/ 252 w 252"/>
                    <a:gd name="T15" fmla="*/ 136 h 136"/>
                  </a:gdLst>
                  <a:ahLst/>
                  <a:cxnLst>
                    <a:cxn ang="T8">
                      <a:pos x="T0" y="T1"/>
                    </a:cxn>
                    <a:cxn ang="T9">
                      <a:pos x="T2" y="T3"/>
                    </a:cxn>
                    <a:cxn ang="T10">
                      <a:pos x="T4" y="T5"/>
                    </a:cxn>
                    <a:cxn ang="T11">
                      <a:pos x="T6" y="T7"/>
                    </a:cxn>
                  </a:cxnLst>
                  <a:rect l="T12" t="T13" r="T14" b="T15"/>
                  <a:pathLst>
                    <a:path w="252" h="136">
                      <a:moveTo>
                        <a:pt x="248" y="0"/>
                      </a:moveTo>
                      <a:lnTo>
                        <a:pt x="252" y="68"/>
                      </a:lnTo>
                      <a:lnTo>
                        <a:pt x="0" y="68"/>
                      </a:lnTo>
                      <a:lnTo>
                        <a:pt x="0" y="136"/>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39" name="Freeform 227"/>
                <p:cNvSpPr>
                  <a:spLocks/>
                </p:cNvSpPr>
                <p:nvPr/>
              </p:nvSpPr>
              <p:spPr bwMode="auto">
                <a:xfrm>
                  <a:off x="808" y="3069"/>
                  <a:ext cx="220" cy="149"/>
                </a:xfrm>
                <a:custGeom>
                  <a:avLst/>
                  <a:gdLst>
                    <a:gd name="T0" fmla="*/ 52 w 249"/>
                    <a:gd name="T1" fmla="*/ 79 h 165"/>
                    <a:gd name="T2" fmla="*/ 61 w 249"/>
                    <a:gd name="T3" fmla="*/ 79 h 165"/>
                    <a:gd name="T4" fmla="*/ 70 w 249"/>
                    <a:gd name="T5" fmla="*/ 79 h 165"/>
                    <a:gd name="T6" fmla="*/ 76 w 249"/>
                    <a:gd name="T7" fmla="*/ 76 h 165"/>
                    <a:gd name="T8" fmla="*/ 84 w 249"/>
                    <a:gd name="T9" fmla="*/ 71 h 165"/>
                    <a:gd name="T10" fmla="*/ 91 w 249"/>
                    <a:gd name="T11" fmla="*/ 69 h 165"/>
                    <a:gd name="T12" fmla="*/ 95 w 249"/>
                    <a:gd name="T13" fmla="*/ 64 h 165"/>
                    <a:gd name="T14" fmla="*/ 99 w 249"/>
                    <a:gd name="T15" fmla="*/ 58 h 165"/>
                    <a:gd name="T16" fmla="*/ 104 w 249"/>
                    <a:gd name="T17" fmla="*/ 52 h 165"/>
                    <a:gd name="T18" fmla="*/ 104 w 249"/>
                    <a:gd name="T19" fmla="*/ 46 h 165"/>
                    <a:gd name="T20" fmla="*/ 104 w 249"/>
                    <a:gd name="T21" fmla="*/ 40 h 165"/>
                    <a:gd name="T22" fmla="*/ 104 w 249"/>
                    <a:gd name="T23" fmla="*/ 33 h 165"/>
                    <a:gd name="T24" fmla="*/ 104 w 249"/>
                    <a:gd name="T25" fmla="*/ 28 h 165"/>
                    <a:gd name="T26" fmla="*/ 99 w 249"/>
                    <a:gd name="T27" fmla="*/ 22 h 165"/>
                    <a:gd name="T28" fmla="*/ 95 w 249"/>
                    <a:gd name="T29" fmla="*/ 17 h 165"/>
                    <a:gd name="T30" fmla="*/ 91 w 249"/>
                    <a:gd name="T31" fmla="*/ 12 h 165"/>
                    <a:gd name="T32" fmla="*/ 84 w 249"/>
                    <a:gd name="T33" fmla="*/ 8 h 165"/>
                    <a:gd name="T34" fmla="*/ 76 w 249"/>
                    <a:gd name="T35" fmla="*/ 5 h 165"/>
                    <a:gd name="T36" fmla="*/ 70 w 249"/>
                    <a:gd name="T37" fmla="*/ 4 h 165"/>
                    <a:gd name="T38" fmla="*/ 61 w 249"/>
                    <a:gd name="T39" fmla="*/ 2 h 165"/>
                    <a:gd name="T40" fmla="*/ 52 w 249"/>
                    <a:gd name="T41" fmla="*/ 0 h 165"/>
                    <a:gd name="T42" fmla="*/ 44 w 249"/>
                    <a:gd name="T43" fmla="*/ 2 h 165"/>
                    <a:gd name="T44" fmla="*/ 37 w 249"/>
                    <a:gd name="T45" fmla="*/ 4 h 165"/>
                    <a:gd name="T46" fmla="*/ 29 w 249"/>
                    <a:gd name="T47" fmla="*/ 5 h 165"/>
                    <a:gd name="T48" fmla="*/ 21 w 249"/>
                    <a:gd name="T49" fmla="*/ 8 h 165"/>
                    <a:gd name="T50" fmla="*/ 16 w 249"/>
                    <a:gd name="T51" fmla="*/ 12 h 165"/>
                    <a:gd name="T52" fmla="*/ 10 w 249"/>
                    <a:gd name="T53" fmla="*/ 17 h 165"/>
                    <a:gd name="T54" fmla="*/ 6 w 249"/>
                    <a:gd name="T55" fmla="*/ 22 h 165"/>
                    <a:gd name="T56" fmla="*/ 4 w 249"/>
                    <a:gd name="T57" fmla="*/ 28 h 165"/>
                    <a:gd name="T58" fmla="*/ 4 w 249"/>
                    <a:gd name="T59" fmla="*/ 33 h 165"/>
                    <a:gd name="T60" fmla="*/ 0 w 249"/>
                    <a:gd name="T61" fmla="*/ 40 h 165"/>
                    <a:gd name="T62" fmla="*/ 4 w 249"/>
                    <a:gd name="T63" fmla="*/ 46 h 165"/>
                    <a:gd name="T64" fmla="*/ 4 w 249"/>
                    <a:gd name="T65" fmla="*/ 52 h 165"/>
                    <a:gd name="T66" fmla="*/ 6 w 249"/>
                    <a:gd name="T67" fmla="*/ 58 h 165"/>
                    <a:gd name="T68" fmla="*/ 10 w 249"/>
                    <a:gd name="T69" fmla="*/ 64 h 165"/>
                    <a:gd name="T70" fmla="*/ 16 w 249"/>
                    <a:gd name="T71" fmla="*/ 69 h 165"/>
                    <a:gd name="T72" fmla="*/ 21 w 249"/>
                    <a:gd name="T73" fmla="*/ 71 h 165"/>
                    <a:gd name="T74" fmla="*/ 29 w 249"/>
                    <a:gd name="T75" fmla="*/ 76 h 165"/>
                    <a:gd name="T76" fmla="*/ 37 w 249"/>
                    <a:gd name="T77" fmla="*/ 79 h 165"/>
                    <a:gd name="T78" fmla="*/ 44 w 249"/>
                    <a:gd name="T79" fmla="*/ 79 h 165"/>
                    <a:gd name="T80" fmla="*/ 52 w 249"/>
                    <a:gd name="T81" fmla="*/ 80 h 165"/>
                    <a:gd name="T82" fmla="*/ 52 w 249"/>
                    <a:gd name="T83" fmla="*/ 80 h 1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165"/>
                    <a:gd name="T128" fmla="*/ 249 w 249"/>
                    <a:gd name="T129" fmla="*/ 165 h 1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165">
                      <a:moveTo>
                        <a:pt x="125" y="162"/>
                      </a:moveTo>
                      <a:lnTo>
                        <a:pt x="145" y="162"/>
                      </a:lnTo>
                      <a:lnTo>
                        <a:pt x="165" y="160"/>
                      </a:lnTo>
                      <a:lnTo>
                        <a:pt x="182" y="154"/>
                      </a:lnTo>
                      <a:lnTo>
                        <a:pt x="199" y="147"/>
                      </a:lnTo>
                      <a:lnTo>
                        <a:pt x="216" y="140"/>
                      </a:lnTo>
                      <a:lnTo>
                        <a:pt x="226" y="130"/>
                      </a:lnTo>
                      <a:lnTo>
                        <a:pt x="236" y="121"/>
                      </a:lnTo>
                      <a:lnTo>
                        <a:pt x="246" y="108"/>
                      </a:lnTo>
                      <a:lnTo>
                        <a:pt x="249" y="94"/>
                      </a:lnTo>
                      <a:lnTo>
                        <a:pt x="249" y="81"/>
                      </a:lnTo>
                      <a:lnTo>
                        <a:pt x="249" y="68"/>
                      </a:lnTo>
                      <a:lnTo>
                        <a:pt x="246" y="57"/>
                      </a:lnTo>
                      <a:lnTo>
                        <a:pt x="236" y="44"/>
                      </a:lnTo>
                      <a:lnTo>
                        <a:pt x="226" y="35"/>
                      </a:lnTo>
                      <a:lnTo>
                        <a:pt x="216" y="24"/>
                      </a:lnTo>
                      <a:lnTo>
                        <a:pt x="199" y="15"/>
                      </a:lnTo>
                      <a:lnTo>
                        <a:pt x="182" y="9"/>
                      </a:lnTo>
                      <a:lnTo>
                        <a:pt x="165" y="4"/>
                      </a:lnTo>
                      <a:lnTo>
                        <a:pt x="145" y="2"/>
                      </a:lnTo>
                      <a:lnTo>
                        <a:pt x="125" y="0"/>
                      </a:lnTo>
                      <a:lnTo>
                        <a:pt x="105" y="2"/>
                      </a:lnTo>
                      <a:lnTo>
                        <a:pt x="88" y="4"/>
                      </a:lnTo>
                      <a:lnTo>
                        <a:pt x="68" y="9"/>
                      </a:lnTo>
                      <a:lnTo>
                        <a:pt x="51" y="15"/>
                      </a:lnTo>
                      <a:lnTo>
                        <a:pt x="37" y="24"/>
                      </a:lnTo>
                      <a:lnTo>
                        <a:pt x="24" y="35"/>
                      </a:lnTo>
                      <a:lnTo>
                        <a:pt x="14" y="44"/>
                      </a:lnTo>
                      <a:lnTo>
                        <a:pt x="7" y="57"/>
                      </a:lnTo>
                      <a:lnTo>
                        <a:pt x="4" y="68"/>
                      </a:lnTo>
                      <a:lnTo>
                        <a:pt x="0" y="81"/>
                      </a:lnTo>
                      <a:lnTo>
                        <a:pt x="4" y="94"/>
                      </a:lnTo>
                      <a:lnTo>
                        <a:pt x="7" y="108"/>
                      </a:lnTo>
                      <a:lnTo>
                        <a:pt x="14" y="121"/>
                      </a:lnTo>
                      <a:lnTo>
                        <a:pt x="24" y="130"/>
                      </a:lnTo>
                      <a:lnTo>
                        <a:pt x="37" y="140"/>
                      </a:lnTo>
                      <a:lnTo>
                        <a:pt x="51" y="147"/>
                      </a:lnTo>
                      <a:lnTo>
                        <a:pt x="68" y="154"/>
                      </a:lnTo>
                      <a:lnTo>
                        <a:pt x="88" y="160"/>
                      </a:lnTo>
                      <a:lnTo>
                        <a:pt x="105" y="162"/>
                      </a:lnTo>
                      <a:lnTo>
                        <a:pt x="125" y="165"/>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40" name="Freeform 228"/>
                <p:cNvSpPr>
                  <a:spLocks noEditPoints="1"/>
                </p:cNvSpPr>
                <p:nvPr/>
              </p:nvSpPr>
              <p:spPr bwMode="auto">
                <a:xfrm>
                  <a:off x="886" y="3134"/>
                  <a:ext cx="65" cy="22"/>
                </a:xfrm>
                <a:custGeom>
                  <a:avLst/>
                  <a:gdLst>
                    <a:gd name="T0" fmla="*/ 0 w 74"/>
                    <a:gd name="T1" fmla="*/ 0 h 25"/>
                    <a:gd name="T2" fmla="*/ 30 w 74"/>
                    <a:gd name="T3" fmla="*/ 0 h 25"/>
                    <a:gd name="T4" fmla="*/ 30 w 74"/>
                    <a:gd name="T5" fmla="*/ 4 h 25"/>
                    <a:gd name="T6" fmla="*/ 3 w 74"/>
                    <a:gd name="T7" fmla="*/ 4 h 25"/>
                    <a:gd name="T8" fmla="*/ 3 w 74"/>
                    <a:gd name="T9" fmla="*/ 0 h 25"/>
                    <a:gd name="T10" fmla="*/ 3 w 74"/>
                    <a:gd name="T11" fmla="*/ 0 h 25"/>
                    <a:gd name="T12" fmla="*/ 0 w 74"/>
                    <a:gd name="T13" fmla="*/ 0 h 25"/>
                    <a:gd name="T14" fmla="*/ 3 w 74"/>
                    <a:gd name="T15" fmla="*/ 8 h 25"/>
                    <a:gd name="T16" fmla="*/ 30 w 74"/>
                    <a:gd name="T17" fmla="*/ 8 h 25"/>
                    <a:gd name="T18" fmla="*/ 30 w 74"/>
                    <a:gd name="T19" fmla="*/ 10 h 25"/>
                    <a:gd name="T20" fmla="*/ 3 w 74"/>
                    <a:gd name="T21" fmla="*/ 10 h 25"/>
                    <a:gd name="T22" fmla="*/ 3 w 74"/>
                    <a:gd name="T23" fmla="*/ 8 h 25"/>
                    <a:gd name="T24" fmla="*/ 3 w 74"/>
                    <a:gd name="T25" fmla="*/ 8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4"/>
                    <a:gd name="T40" fmla="*/ 0 h 25"/>
                    <a:gd name="T41" fmla="*/ 74 w 74"/>
                    <a:gd name="T42" fmla="*/ 25 h 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4" h="25">
                      <a:moveTo>
                        <a:pt x="0" y="0"/>
                      </a:moveTo>
                      <a:lnTo>
                        <a:pt x="74" y="0"/>
                      </a:lnTo>
                      <a:lnTo>
                        <a:pt x="74" y="7"/>
                      </a:lnTo>
                      <a:lnTo>
                        <a:pt x="3" y="7"/>
                      </a:lnTo>
                      <a:lnTo>
                        <a:pt x="3" y="0"/>
                      </a:lnTo>
                      <a:lnTo>
                        <a:pt x="0" y="0"/>
                      </a:lnTo>
                      <a:close/>
                      <a:moveTo>
                        <a:pt x="3" y="18"/>
                      </a:moveTo>
                      <a:lnTo>
                        <a:pt x="74" y="18"/>
                      </a:lnTo>
                      <a:lnTo>
                        <a:pt x="74" y="25"/>
                      </a:lnTo>
                      <a:lnTo>
                        <a:pt x="3" y="25"/>
                      </a:lnTo>
                      <a:lnTo>
                        <a:pt x="3" y="18"/>
                      </a:lnTo>
                      <a:close/>
                    </a:path>
                  </a:pathLst>
                </a:custGeom>
                <a:solidFill>
                  <a:srgbClr val="000000"/>
                </a:solidFill>
                <a:ln w="9525">
                  <a:noFill/>
                  <a:round/>
                  <a:headEnd/>
                  <a:tailEnd/>
                </a:ln>
              </p:spPr>
              <p:txBody>
                <a:bodyPr>
                  <a:prstTxWarp prst="textNoShape">
                    <a:avLst/>
                  </a:prstTxWarp>
                </a:bodyPr>
                <a:lstStyle/>
                <a:p>
                  <a:endParaRPr lang="en-US">
                    <a:latin typeface="Calibri" charset="0"/>
                  </a:endParaRPr>
                </a:p>
              </p:txBody>
            </p:sp>
            <p:sp>
              <p:nvSpPr>
                <p:cNvPr id="53341" name="Line 229"/>
                <p:cNvSpPr>
                  <a:spLocks noChangeShapeType="1"/>
                </p:cNvSpPr>
                <p:nvPr/>
              </p:nvSpPr>
              <p:spPr bwMode="auto">
                <a:xfrm>
                  <a:off x="912" y="2304"/>
                  <a:ext cx="0" cy="768"/>
                </a:xfrm>
                <a:prstGeom prst="line">
                  <a:avLst/>
                </a:prstGeom>
                <a:noFill/>
                <a:ln w="38100">
                  <a:solidFill>
                    <a:srgbClr val="000000"/>
                  </a:solidFill>
                  <a:round/>
                  <a:headEnd type="oval" w="sm" len="sm"/>
                  <a:tailEnd type="triangle" w="med" len="med"/>
                </a:ln>
              </p:spPr>
              <p:txBody>
                <a:bodyPr>
                  <a:prstTxWarp prst="textNoShape">
                    <a:avLst/>
                  </a:prstTxWarp>
                </a:bodyPr>
                <a:lstStyle/>
                <a:p>
                  <a:endParaRPr lang="en-US"/>
                </a:p>
              </p:txBody>
            </p:sp>
          </p:grpSp>
          <p:grpSp>
            <p:nvGrpSpPr>
              <p:cNvPr id="17" name="Group 230"/>
              <p:cNvGrpSpPr>
                <a:grpSpLocks/>
              </p:cNvGrpSpPr>
              <p:nvPr/>
            </p:nvGrpSpPr>
            <p:grpSpPr bwMode="auto">
              <a:xfrm>
                <a:off x="3120" y="2304"/>
                <a:ext cx="404" cy="1200"/>
                <a:chOff x="624" y="2304"/>
                <a:chExt cx="404" cy="1200"/>
              </a:xfrm>
            </p:grpSpPr>
            <p:sp>
              <p:nvSpPr>
                <p:cNvPr id="53330" name="Freeform 231"/>
                <p:cNvSpPr>
                  <a:spLocks/>
                </p:cNvSpPr>
                <p:nvPr/>
              </p:nvSpPr>
              <p:spPr bwMode="auto">
                <a:xfrm>
                  <a:off x="624" y="3342"/>
                  <a:ext cx="158" cy="162"/>
                </a:xfrm>
                <a:custGeom>
                  <a:avLst/>
                  <a:gdLst>
                    <a:gd name="T0" fmla="*/ 0 w 222"/>
                    <a:gd name="T1" fmla="*/ 66 h 172"/>
                    <a:gd name="T2" fmla="*/ 1 w 222"/>
                    <a:gd name="T3" fmla="*/ 74 h 172"/>
                    <a:gd name="T4" fmla="*/ 1 w 222"/>
                    <a:gd name="T5" fmla="*/ 83 h 172"/>
                    <a:gd name="T6" fmla="*/ 1 w 222"/>
                    <a:gd name="T7" fmla="*/ 88 h 172"/>
                    <a:gd name="T8" fmla="*/ 2 w 222"/>
                    <a:gd name="T9" fmla="*/ 94 h 172"/>
                    <a:gd name="T10" fmla="*/ 3 w 222"/>
                    <a:gd name="T11" fmla="*/ 100 h 172"/>
                    <a:gd name="T12" fmla="*/ 4 w 222"/>
                    <a:gd name="T13" fmla="*/ 104 h 172"/>
                    <a:gd name="T14" fmla="*/ 6 w 222"/>
                    <a:gd name="T15" fmla="*/ 108 h 172"/>
                    <a:gd name="T16" fmla="*/ 7 w 222"/>
                    <a:gd name="T17" fmla="*/ 111 h 172"/>
                    <a:gd name="T18" fmla="*/ 9 w 222"/>
                    <a:gd name="T19" fmla="*/ 114 h 172"/>
                    <a:gd name="T20" fmla="*/ 10 w 222"/>
                    <a:gd name="T21" fmla="*/ 114 h 172"/>
                    <a:gd name="T22" fmla="*/ 11 w 222"/>
                    <a:gd name="T23" fmla="*/ 114 h 172"/>
                    <a:gd name="T24" fmla="*/ 14 w 222"/>
                    <a:gd name="T25" fmla="*/ 111 h 172"/>
                    <a:gd name="T26" fmla="*/ 15 w 222"/>
                    <a:gd name="T27" fmla="*/ 108 h 172"/>
                    <a:gd name="T28" fmla="*/ 16 w 222"/>
                    <a:gd name="T29" fmla="*/ 104 h 172"/>
                    <a:gd name="T30" fmla="*/ 17 w 222"/>
                    <a:gd name="T31" fmla="*/ 100 h 172"/>
                    <a:gd name="T32" fmla="*/ 19 w 222"/>
                    <a:gd name="T33" fmla="*/ 94 h 172"/>
                    <a:gd name="T34" fmla="*/ 19 w 222"/>
                    <a:gd name="T35" fmla="*/ 88 h 172"/>
                    <a:gd name="T36" fmla="*/ 20 w 222"/>
                    <a:gd name="T37" fmla="*/ 83 h 172"/>
                    <a:gd name="T38" fmla="*/ 21 w 222"/>
                    <a:gd name="T39" fmla="*/ 74 h 172"/>
                    <a:gd name="T40" fmla="*/ 21 w 222"/>
                    <a:gd name="T41" fmla="*/ 69 h 172"/>
                    <a:gd name="T42" fmla="*/ 21 w 222"/>
                    <a:gd name="T43" fmla="*/ 0 h 172"/>
                    <a:gd name="T44" fmla="*/ 1 w 222"/>
                    <a:gd name="T45" fmla="*/ 0 h 172"/>
                    <a:gd name="T46" fmla="*/ 1 w 222"/>
                    <a:gd name="T47" fmla="*/ 69 h 172"/>
                    <a:gd name="T48" fmla="*/ 1 w 222"/>
                    <a:gd name="T49" fmla="*/ 69 h 17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22"/>
                    <a:gd name="T76" fmla="*/ 0 h 172"/>
                    <a:gd name="T77" fmla="*/ 222 w 222"/>
                    <a:gd name="T78" fmla="*/ 172 h 17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22" h="172">
                      <a:moveTo>
                        <a:pt x="0" y="101"/>
                      </a:moveTo>
                      <a:lnTo>
                        <a:pt x="3" y="114"/>
                      </a:lnTo>
                      <a:lnTo>
                        <a:pt x="7" y="125"/>
                      </a:lnTo>
                      <a:lnTo>
                        <a:pt x="13" y="134"/>
                      </a:lnTo>
                      <a:lnTo>
                        <a:pt x="23" y="143"/>
                      </a:lnTo>
                      <a:lnTo>
                        <a:pt x="33" y="152"/>
                      </a:lnTo>
                      <a:lnTo>
                        <a:pt x="47" y="158"/>
                      </a:lnTo>
                      <a:lnTo>
                        <a:pt x="60" y="165"/>
                      </a:lnTo>
                      <a:lnTo>
                        <a:pt x="77" y="169"/>
                      </a:lnTo>
                      <a:lnTo>
                        <a:pt x="94" y="172"/>
                      </a:lnTo>
                      <a:lnTo>
                        <a:pt x="111" y="172"/>
                      </a:lnTo>
                      <a:lnTo>
                        <a:pt x="131" y="172"/>
                      </a:lnTo>
                      <a:lnTo>
                        <a:pt x="148" y="169"/>
                      </a:lnTo>
                      <a:lnTo>
                        <a:pt x="161" y="165"/>
                      </a:lnTo>
                      <a:lnTo>
                        <a:pt x="178" y="158"/>
                      </a:lnTo>
                      <a:lnTo>
                        <a:pt x="188" y="152"/>
                      </a:lnTo>
                      <a:lnTo>
                        <a:pt x="202" y="143"/>
                      </a:lnTo>
                      <a:lnTo>
                        <a:pt x="208" y="134"/>
                      </a:lnTo>
                      <a:lnTo>
                        <a:pt x="215" y="125"/>
                      </a:lnTo>
                      <a:lnTo>
                        <a:pt x="222" y="114"/>
                      </a:lnTo>
                      <a:lnTo>
                        <a:pt x="222" y="104"/>
                      </a:lnTo>
                      <a:lnTo>
                        <a:pt x="222" y="0"/>
                      </a:lnTo>
                      <a:lnTo>
                        <a:pt x="3" y="0"/>
                      </a:lnTo>
                      <a:lnTo>
                        <a:pt x="3" y="104"/>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31" name="Line 232"/>
                <p:cNvSpPr>
                  <a:spLocks noChangeShapeType="1"/>
                </p:cNvSpPr>
                <p:nvPr/>
              </p:nvSpPr>
              <p:spPr bwMode="auto">
                <a:xfrm>
                  <a:off x="651" y="2304"/>
                  <a:ext cx="6" cy="1036"/>
                </a:xfrm>
                <a:prstGeom prst="line">
                  <a:avLst/>
                </a:prstGeom>
                <a:noFill/>
                <a:ln w="20701">
                  <a:solidFill>
                    <a:srgbClr val="000000"/>
                  </a:solidFill>
                  <a:round/>
                  <a:headEnd type="oval" w="sm" len="sm"/>
                  <a:tailEnd/>
                </a:ln>
              </p:spPr>
              <p:txBody>
                <a:bodyPr>
                  <a:prstTxWarp prst="textNoShape">
                    <a:avLst/>
                  </a:prstTxWarp>
                </a:bodyPr>
                <a:lstStyle/>
                <a:p>
                  <a:endParaRPr lang="en-US"/>
                </a:p>
              </p:txBody>
            </p:sp>
            <p:sp>
              <p:nvSpPr>
                <p:cNvPr id="53332" name="Freeform 233"/>
                <p:cNvSpPr>
                  <a:spLocks/>
                </p:cNvSpPr>
                <p:nvPr/>
              </p:nvSpPr>
              <p:spPr bwMode="auto">
                <a:xfrm>
                  <a:off x="739" y="3218"/>
                  <a:ext cx="180" cy="113"/>
                </a:xfrm>
                <a:custGeom>
                  <a:avLst/>
                  <a:gdLst>
                    <a:gd name="T0" fmla="*/ 24 w 252"/>
                    <a:gd name="T1" fmla="*/ 0 h 136"/>
                    <a:gd name="T2" fmla="*/ 24 w 252"/>
                    <a:gd name="T3" fmla="*/ 18 h 136"/>
                    <a:gd name="T4" fmla="*/ 0 w 252"/>
                    <a:gd name="T5" fmla="*/ 18 h 136"/>
                    <a:gd name="T6" fmla="*/ 0 w 252"/>
                    <a:gd name="T7" fmla="*/ 37 h 136"/>
                    <a:gd name="T8" fmla="*/ 0 60000 65536"/>
                    <a:gd name="T9" fmla="*/ 0 60000 65536"/>
                    <a:gd name="T10" fmla="*/ 0 60000 65536"/>
                    <a:gd name="T11" fmla="*/ 0 60000 65536"/>
                    <a:gd name="T12" fmla="*/ 0 w 252"/>
                    <a:gd name="T13" fmla="*/ 0 h 136"/>
                    <a:gd name="T14" fmla="*/ 252 w 252"/>
                    <a:gd name="T15" fmla="*/ 136 h 136"/>
                  </a:gdLst>
                  <a:ahLst/>
                  <a:cxnLst>
                    <a:cxn ang="T8">
                      <a:pos x="T0" y="T1"/>
                    </a:cxn>
                    <a:cxn ang="T9">
                      <a:pos x="T2" y="T3"/>
                    </a:cxn>
                    <a:cxn ang="T10">
                      <a:pos x="T4" y="T5"/>
                    </a:cxn>
                    <a:cxn ang="T11">
                      <a:pos x="T6" y="T7"/>
                    </a:cxn>
                  </a:cxnLst>
                  <a:rect l="T12" t="T13" r="T14" b="T15"/>
                  <a:pathLst>
                    <a:path w="252" h="136">
                      <a:moveTo>
                        <a:pt x="248" y="0"/>
                      </a:moveTo>
                      <a:lnTo>
                        <a:pt x="252" y="68"/>
                      </a:lnTo>
                      <a:lnTo>
                        <a:pt x="0" y="68"/>
                      </a:lnTo>
                      <a:lnTo>
                        <a:pt x="0" y="136"/>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33" name="Freeform 234"/>
                <p:cNvSpPr>
                  <a:spLocks/>
                </p:cNvSpPr>
                <p:nvPr/>
              </p:nvSpPr>
              <p:spPr bwMode="auto">
                <a:xfrm>
                  <a:off x="808" y="3069"/>
                  <a:ext cx="220" cy="149"/>
                </a:xfrm>
                <a:custGeom>
                  <a:avLst/>
                  <a:gdLst>
                    <a:gd name="T0" fmla="*/ 52 w 249"/>
                    <a:gd name="T1" fmla="*/ 79 h 165"/>
                    <a:gd name="T2" fmla="*/ 61 w 249"/>
                    <a:gd name="T3" fmla="*/ 79 h 165"/>
                    <a:gd name="T4" fmla="*/ 70 w 249"/>
                    <a:gd name="T5" fmla="*/ 79 h 165"/>
                    <a:gd name="T6" fmla="*/ 76 w 249"/>
                    <a:gd name="T7" fmla="*/ 76 h 165"/>
                    <a:gd name="T8" fmla="*/ 84 w 249"/>
                    <a:gd name="T9" fmla="*/ 71 h 165"/>
                    <a:gd name="T10" fmla="*/ 91 w 249"/>
                    <a:gd name="T11" fmla="*/ 69 h 165"/>
                    <a:gd name="T12" fmla="*/ 95 w 249"/>
                    <a:gd name="T13" fmla="*/ 64 h 165"/>
                    <a:gd name="T14" fmla="*/ 99 w 249"/>
                    <a:gd name="T15" fmla="*/ 58 h 165"/>
                    <a:gd name="T16" fmla="*/ 104 w 249"/>
                    <a:gd name="T17" fmla="*/ 52 h 165"/>
                    <a:gd name="T18" fmla="*/ 104 w 249"/>
                    <a:gd name="T19" fmla="*/ 46 h 165"/>
                    <a:gd name="T20" fmla="*/ 104 w 249"/>
                    <a:gd name="T21" fmla="*/ 40 h 165"/>
                    <a:gd name="T22" fmla="*/ 104 w 249"/>
                    <a:gd name="T23" fmla="*/ 33 h 165"/>
                    <a:gd name="T24" fmla="*/ 104 w 249"/>
                    <a:gd name="T25" fmla="*/ 28 h 165"/>
                    <a:gd name="T26" fmla="*/ 99 w 249"/>
                    <a:gd name="T27" fmla="*/ 22 h 165"/>
                    <a:gd name="T28" fmla="*/ 95 w 249"/>
                    <a:gd name="T29" fmla="*/ 17 h 165"/>
                    <a:gd name="T30" fmla="*/ 91 w 249"/>
                    <a:gd name="T31" fmla="*/ 12 h 165"/>
                    <a:gd name="T32" fmla="*/ 84 w 249"/>
                    <a:gd name="T33" fmla="*/ 8 h 165"/>
                    <a:gd name="T34" fmla="*/ 76 w 249"/>
                    <a:gd name="T35" fmla="*/ 5 h 165"/>
                    <a:gd name="T36" fmla="*/ 70 w 249"/>
                    <a:gd name="T37" fmla="*/ 4 h 165"/>
                    <a:gd name="T38" fmla="*/ 61 w 249"/>
                    <a:gd name="T39" fmla="*/ 2 h 165"/>
                    <a:gd name="T40" fmla="*/ 52 w 249"/>
                    <a:gd name="T41" fmla="*/ 0 h 165"/>
                    <a:gd name="T42" fmla="*/ 44 w 249"/>
                    <a:gd name="T43" fmla="*/ 2 h 165"/>
                    <a:gd name="T44" fmla="*/ 37 w 249"/>
                    <a:gd name="T45" fmla="*/ 4 h 165"/>
                    <a:gd name="T46" fmla="*/ 29 w 249"/>
                    <a:gd name="T47" fmla="*/ 5 h 165"/>
                    <a:gd name="T48" fmla="*/ 21 w 249"/>
                    <a:gd name="T49" fmla="*/ 8 h 165"/>
                    <a:gd name="T50" fmla="*/ 16 w 249"/>
                    <a:gd name="T51" fmla="*/ 12 h 165"/>
                    <a:gd name="T52" fmla="*/ 10 w 249"/>
                    <a:gd name="T53" fmla="*/ 17 h 165"/>
                    <a:gd name="T54" fmla="*/ 6 w 249"/>
                    <a:gd name="T55" fmla="*/ 22 h 165"/>
                    <a:gd name="T56" fmla="*/ 4 w 249"/>
                    <a:gd name="T57" fmla="*/ 28 h 165"/>
                    <a:gd name="T58" fmla="*/ 4 w 249"/>
                    <a:gd name="T59" fmla="*/ 33 h 165"/>
                    <a:gd name="T60" fmla="*/ 0 w 249"/>
                    <a:gd name="T61" fmla="*/ 40 h 165"/>
                    <a:gd name="T62" fmla="*/ 4 w 249"/>
                    <a:gd name="T63" fmla="*/ 46 h 165"/>
                    <a:gd name="T64" fmla="*/ 4 w 249"/>
                    <a:gd name="T65" fmla="*/ 52 h 165"/>
                    <a:gd name="T66" fmla="*/ 6 w 249"/>
                    <a:gd name="T67" fmla="*/ 58 h 165"/>
                    <a:gd name="T68" fmla="*/ 10 w 249"/>
                    <a:gd name="T69" fmla="*/ 64 h 165"/>
                    <a:gd name="T70" fmla="*/ 16 w 249"/>
                    <a:gd name="T71" fmla="*/ 69 h 165"/>
                    <a:gd name="T72" fmla="*/ 21 w 249"/>
                    <a:gd name="T73" fmla="*/ 71 h 165"/>
                    <a:gd name="T74" fmla="*/ 29 w 249"/>
                    <a:gd name="T75" fmla="*/ 76 h 165"/>
                    <a:gd name="T76" fmla="*/ 37 w 249"/>
                    <a:gd name="T77" fmla="*/ 79 h 165"/>
                    <a:gd name="T78" fmla="*/ 44 w 249"/>
                    <a:gd name="T79" fmla="*/ 79 h 165"/>
                    <a:gd name="T80" fmla="*/ 52 w 249"/>
                    <a:gd name="T81" fmla="*/ 80 h 165"/>
                    <a:gd name="T82" fmla="*/ 52 w 249"/>
                    <a:gd name="T83" fmla="*/ 80 h 1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165"/>
                    <a:gd name="T128" fmla="*/ 249 w 249"/>
                    <a:gd name="T129" fmla="*/ 165 h 1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165">
                      <a:moveTo>
                        <a:pt x="125" y="162"/>
                      </a:moveTo>
                      <a:lnTo>
                        <a:pt x="145" y="162"/>
                      </a:lnTo>
                      <a:lnTo>
                        <a:pt x="165" y="160"/>
                      </a:lnTo>
                      <a:lnTo>
                        <a:pt x="182" y="154"/>
                      </a:lnTo>
                      <a:lnTo>
                        <a:pt x="199" y="147"/>
                      </a:lnTo>
                      <a:lnTo>
                        <a:pt x="216" y="140"/>
                      </a:lnTo>
                      <a:lnTo>
                        <a:pt x="226" y="130"/>
                      </a:lnTo>
                      <a:lnTo>
                        <a:pt x="236" y="121"/>
                      </a:lnTo>
                      <a:lnTo>
                        <a:pt x="246" y="108"/>
                      </a:lnTo>
                      <a:lnTo>
                        <a:pt x="249" y="94"/>
                      </a:lnTo>
                      <a:lnTo>
                        <a:pt x="249" y="81"/>
                      </a:lnTo>
                      <a:lnTo>
                        <a:pt x="249" y="68"/>
                      </a:lnTo>
                      <a:lnTo>
                        <a:pt x="246" y="57"/>
                      </a:lnTo>
                      <a:lnTo>
                        <a:pt x="236" y="44"/>
                      </a:lnTo>
                      <a:lnTo>
                        <a:pt x="226" y="35"/>
                      </a:lnTo>
                      <a:lnTo>
                        <a:pt x="216" y="24"/>
                      </a:lnTo>
                      <a:lnTo>
                        <a:pt x="199" y="15"/>
                      </a:lnTo>
                      <a:lnTo>
                        <a:pt x="182" y="9"/>
                      </a:lnTo>
                      <a:lnTo>
                        <a:pt x="165" y="4"/>
                      </a:lnTo>
                      <a:lnTo>
                        <a:pt x="145" y="2"/>
                      </a:lnTo>
                      <a:lnTo>
                        <a:pt x="125" y="0"/>
                      </a:lnTo>
                      <a:lnTo>
                        <a:pt x="105" y="2"/>
                      </a:lnTo>
                      <a:lnTo>
                        <a:pt x="88" y="4"/>
                      </a:lnTo>
                      <a:lnTo>
                        <a:pt x="68" y="9"/>
                      </a:lnTo>
                      <a:lnTo>
                        <a:pt x="51" y="15"/>
                      </a:lnTo>
                      <a:lnTo>
                        <a:pt x="37" y="24"/>
                      </a:lnTo>
                      <a:lnTo>
                        <a:pt x="24" y="35"/>
                      </a:lnTo>
                      <a:lnTo>
                        <a:pt x="14" y="44"/>
                      </a:lnTo>
                      <a:lnTo>
                        <a:pt x="7" y="57"/>
                      </a:lnTo>
                      <a:lnTo>
                        <a:pt x="4" y="68"/>
                      </a:lnTo>
                      <a:lnTo>
                        <a:pt x="0" y="81"/>
                      </a:lnTo>
                      <a:lnTo>
                        <a:pt x="4" y="94"/>
                      </a:lnTo>
                      <a:lnTo>
                        <a:pt x="7" y="108"/>
                      </a:lnTo>
                      <a:lnTo>
                        <a:pt x="14" y="121"/>
                      </a:lnTo>
                      <a:lnTo>
                        <a:pt x="24" y="130"/>
                      </a:lnTo>
                      <a:lnTo>
                        <a:pt x="37" y="140"/>
                      </a:lnTo>
                      <a:lnTo>
                        <a:pt x="51" y="147"/>
                      </a:lnTo>
                      <a:lnTo>
                        <a:pt x="68" y="154"/>
                      </a:lnTo>
                      <a:lnTo>
                        <a:pt x="88" y="160"/>
                      </a:lnTo>
                      <a:lnTo>
                        <a:pt x="105" y="162"/>
                      </a:lnTo>
                      <a:lnTo>
                        <a:pt x="125" y="165"/>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34" name="Freeform 235"/>
                <p:cNvSpPr>
                  <a:spLocks noEditPoints="1"/>
                </p:cNvSpPr>
                <p:nvPr/>
              </p:nvSpPr>
              <p:spPr bwMode="auto">
                <a:xfrm>
                  <a:off x="886" y="3134"/>
                  <a:ext cx="65" cy="22"/>
                </a:xfrm>
                <a:custGeom>
                  <a:avLst/>
                  <a:gdLst>
                    <a:gd name="T0" fmla="*/ 0 w 74"/>
                    <a:gd name="T1" fmla="*/ 0 h 25"/>
                    <a:gd name="T2" fmla="*/ 30 w 74"/>
                    <a:gd name="T3" fmla="*/ 0 h 25"/>
                    <a:gd name="T4" fmla="*/ 30 w 74"/>
                    <a:gd name="T5" fmla="*/ 4 h 25"/>
                    <a:gd name="T6" fmla="*/ 3 w 74"/>
                    <a:gd name="T7" fmla="*/ 4 h 25"/>
                    <a:gd name="T8" fmla="*/ 3 w 74"/>
                    <a:gd name="T9" fmla="*/ 0 h 25"/>
                    <a:gd name="T10" fmla="*/ 3 w 74"/>
                    <a:gd name="T11" fmla="*/ 0 h 25"/>
                    <a:gd name="T12" fmla="*/ 0 w 74"/>
                    <a:gd name="T13" fmla="*/ 0 h 25"/>
                    <a:gd name="T14" fmla="*/ 3 w 74"/>
                    <a:gd name="T15" fmla="*/ 8 h 25"/>
                    <a:gd name="T16" fmla="*/ 30 w 74"/>
                    <a:gd name="T17" fmla="*/ 8 h 25"/>
                    <a:gd name="T18" fmla="*/ 30 w 74"/>
                    <a:gd name="T19" fmla="*/ 10 h 25"/>
                    <a:gd name="T20" fmla="*/ 3 w 74"/>
                    <a:gd name="T21" fmla="*/ 10 h 25"/>
                    <a:gd name="T22" fmla="*/ 3 w 74"/>
                    <a:gd name="T23" fmla="*/ 8 h 25"/>
                    <a:gd name="T24" fmla="*/ 3 w 74"/>
                    <a:gd name="T25" fmla="*/ 8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4"/>
                    <a:gd name="T40" fmla="*/ 0 h 25"/>
                    <a:gd name="T41" fmla="*/ 74 w 74"/>
                    <a:gd name="T42" fmla="*/ 25 h 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4" h="25">
                      <a:moveTo>
                        <a:pt x="0" y="0"/>
                      </a:moveTo>
                      <a:lnTo>
                        <a:pt x="74" y="0"/>
                      </a:lnTo>
                      <a:lnTo>
                        <a:pt x="74" y="7"/>
                      </a:lnTo>
                      <a:lnTo>
                        <a:pt x="3" y="7"/>
                      </a:lnTo>
                      <a:lnTo>
                        <a:pt x="3" y="0"/>
                      </a:lnTo>
                      <a:lnTo>
                        <a:pt x="0" y="0"/>
                      </a:lnTo>
                      <a:close/>
                      <a:moveTo>
                        <a:pt x="3" y="18"/>
                      </a:moveTo>
                      <a:lnTo>
                        <a:pt x="74" y="18"/>
                      </a:lnTo>
                      <a:lnTo>
                        <a:pt x="74" y="25"/>
                      </a:lnTo>
                      <a:lnTo>
                        <a:pt x="3" y="25"/>
                      </a:lnTo>
                      <a:lnTo>
                        <a:pt x="3" y="18"/>
                      </a:lnTo>
                      <a:close/>
                    </a:path>
                  </a:pathLst>
                </a:custGeom>
                <a:solidFill>
                  <a:srgbClr val="000000"/>
                </a:solidFill>
                <a:ln w="9525">
                  <a:noFill/>
                  <a:round/>
                  <a:headEnd/>
                  <a:tailEnd/>
                </a:ln>
              </p:spPr>
              <p:txBody>
                <a:bodyPr>
                  <a:prstTxWarp prst="textNoShape">
                    <a:avLst/>
                  </a:prstTxWarp>
                </a:bodyPr>
                <a:lstStyle/>
                <a:p>
                  <a:endParaRPr lang="en-US">
                    <a:latin typeface="Calibri" charset="0"/>
                  </a:endParaRPr>
                </a:p>
              </p:txBody>
            </p:sp>
            <p:sp>
              <p:nvSpPr>
                <p:cNvPr id="53335" name="Line 236"/>
                <p:cNvSpPr>
                  <a:spLocks noChangeShapeType="1"/>
                </p:cNvSpPr>
                <p:nvPr/>
              </p:nvSpPr>
              <p:spPr bwMode="auto">
                <a:xfrm>
                  <a:off x="912" y="2304"/>
                  <a:ext cx="0" cy="768"/>
                </a:xfrm>
                <a:prstGeom prst="line">
                  <a:avLst/>
                </a:prstGeom>
                <a:noFill/>
                <a:ln w="38100">
                  <a:solidFill>
                    <a:srgbClr val="000000"/>
                  </a:solidFill>
                  <a:round/>
                  <a:headEnd type="oval" w="sm" len="sm"/>
                  <a:tailEnd type="triangle" w="med" len="med"/>
                </a:ln>
              </p:spPr>
              <p:txBody>
                <a:bodyPr>
                  <a:prstTxWarp prst="textNoShape">
                    <a:avLst/>
                  </a:prstTxWarp>
                </a:bodyPr>
                <a:lstStyle/>
                <a:p>
                  <a:endParaRPr lang="en-US"/>
                </a:p>
              </p:txBody>
            </p:sp>
          </p:grpSp>
          <p:grpSp>
            <p:nvGrpSpPr>
              <p:cNvPr id="18" name="Group 237"/>
              <p:cNvGrpSpPr>
                <a:grpSpLocks/>
              </p:cNvGrpSpPr>
              <p:nvPr/>
            </p:nvGrpSpPr>
            <p:grpSpPr bwMode="auto">
              <a:xfrm>
                <a:off x="4368" y="2304"/>
                <a:ext cx="404" cy="1200"/>
                <a:chOff x="624" y="2304"/>
                <a:chExt cx="404" cy="1200"/>
              </a:xfrm>
            </p:grpSpPr>
            <p:sp>
              <p:nvSpPr>
                <p:cNvPr id="53324" name="Freeform 238"/>
                <p:cNvSpPr>
                  <a:spLocks/>
                </p:cNvSpPr>
                <p:nvPr/>
              </p:nvSpPr>
              <p:spPr bwMode="auto">
                <a:xfrm>
                  <a:off x="624" y="3342"/>
                  <a:ext cx="158" cy="162"/>
                </a:xfrm>
                <a:custGeom>
                  <a:avLst/>
                  <a:gdLst>
                    <a:gd name="T0" fmla="*/ 0 w 222"/>
                    <a:gd name="T1" fmla="*/ 66 h 172"/>
                    <a:gd name="T2" fmla="*/ 1 w 222"/>
                    <a:gd name="T3" fmla="*/ 74 h 172"/>
                    <a:gd name="T4" fmla="*/ 1 w 222"/>
                    <a:gd name="T5" fmla="*/ 83 h 172"/>
                    <a:gd name="T6" fmla="*/ 1 w 222"/>
                    <a:gd name="T7" fmla="*/ 88 h 172"/>
                    <a:gd name="T8" fmla="*/ 2 w 222"/>
                    <a:gd name="T9" fmla="*/ 94 h 172"/>
                    <a:gd name="T10" fmla="*/ 3 w 222"/>
                    <a:gd name="T11" fmla="*/ 100 h 172"/>
                    <a:gd name="T12" fmla="*/ 4 w 222"/>
                    <a:gd name="T13" fmla="*/ 104 h 172"/>
                    <a:gd name="T14" fmla="*/ 6 w 222"/>
                    <a:gd name="T15" fmla="*/ 108 h 172"/>
                    <a:gd name="T16" fmla="*/ 7 w 222"/>
                    <a:gd name="T17" fmla="*/ 111 h 172"/>
                    <a:gd name="T18" fmla="*/ 9 w 222"/>
                    <a:gd name="T19" fmla="*/ 114 h 172"/>
                    <a:gd name="T20" fmla="*/ 10 w 222"/>
                    <a:gd name="T21" fmla="*/ 114 h 172"/>
                    <a:gd name="T22" fmla="*/ 11 w 222"/>
                    <a:gd name="T23" fmla="*/ 114 h 172"/>
                    <a:gd name="T24" fmla="*/ 14 w 222"/>
                    <a:gd name="T25" fmla="*/ 111 h 172"/>
                    <a:gd name="T26" fmla="*/ 15 w 222"/>
                    <a:gd name="T27" fmla="*/ 108 h 172"/>
                    <a:gd name="T28" fmla="*/ 16 w 222"/>
                    <a:gd name="T29" fmla="*/ 104 h 172"/>
                    <a:gd name="T30" fmla="*/ 17 w 222"/>
                    <a:gd name="T31" fmla="*/ 100 h 172"/>
                    <a:gd name="T32" fmla="*/ 19 w 222"/>
                    <a:gd name="T33" fmla="*/ 94 h 172"/>
                    <a:gd name="T34" fmla="*/ 19 w 222"/>
                    <a:gd name="T35" fmla="*/ 88 h 172"/>
                    <a:gd name="T36" fmla="*/ 20 w 222"/>
                    <a:gd name="T37" fmla="*/ 83 h 172"/>
                    <a:gd name="T38" fmla="*/ 21 w 222"/>
                    <a:gd name="T39" fmla="*/ 74 h 172"/>
                    <a:gd name="T40" fmla="*/ 21 w 222"/>
                    <a:gd name="T41" fmla="*/ 69 h 172"/>
                    <a:gd name="T42" fmla="*/ 21 w 222"/>
                    <a:gd name="T43" fmla="*/ 0 h 172"/>
                    <a:gd name="T44" fmla="*/ 1 w 222"/>
                    <a:gd name="T45" fmla="*/ 0 h 172"/>
                    <a:gd name="T46" fmla="*/ 1 w 222"/>
                    <a:gd name="T47" fmla="*/ 69 h 172"/>
                    <a:gd name="T48" fmla="*/ 1 w 222"/>
                    <a:gd name="T49" fmla="*/ 69 h 17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22"/>
                    <a:gd name="T76" fmla="*/ 0 h 172"/>
                    <a:gd name="T77" fmla="*/ 222 w 222"/>
                    <a:gd name="T78" fmla="*/ 172 h 17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22" h="172">
                      <a:moveTo>
                        <a:pt x="0" y="101"/>
                      </a:moveTo>
                      <a:lnTo>
                        <a:pt x="3" y="114"/>
                      </a:lnTo>
                      <a:lnTo>
                        <a:pt x="7" y="125"/>
                      </a:lnTo>
                      <a:lnTo>
                        <a:pt x="13" y="134"/>
                      </a:lnTo>
                      <a:lnTo>
                        <a:pt x="23" y="143"/>
                      </a:lnTo>
                      <a:lnTo>
                        <a:pt x="33" y="152"/>
                      </a:lnTo>
                      <a:lnTo>
                        <a:pt x="47" y="158"/>
                      </a:lnTo>
                      <a:lnTo>
                        <a:pt x="60" y="165"/>
                      </a:lnTo>
                      <a:lnTo>
                        <a:pt x="77" y="169"/>
                      </a:lnTo>
                      <a:lnTo>
                        <a:pt x="94" y="172"/>
                      </a:lnTo>
                      <a:lnTo>
                        <a:pt x="111" y="172"/>
                      </a:lnTo>
                      <a:lnTo>
                        <a:pt x="131" y="172"/>
                      </a:lnTo>
                      <a:lnTo>
                        <a:pt x="148" y="169"/>
                      </a:lnTo>
                      <a:lnTo>
                        <a:pt x="161" y="165"/>
                      </a:lnTo>
                      <a:lnTo>
                        <a:pt x="178" y="158"/>
                      </a:lnTo>
                      <a:lnTo>
                        <a:pt x="188" y="152"/>
                      </a:lnTo>
                      <a:lnTo>
                        <a:pt x="202" y="143"/>
                      </a:lnTo>
                      <a:lnTo>
                        <a:pt x="208" y="134"/>
                      </a:lnTo>
                      <a:lnTo>
                        <a:pt x="215" y="125"/>
                      </a:lnTo>
                      <a:lnTo>
                        <a:pt x="222" y="114"/>
                      </a:lnTo>
                      <a:lnTo>
                        <a:pt x="222" y="104"/>
                      </a:lnTo>
                      <a:lnTo>
                        <a:pt x="222" y="0"/>
                      </a:lnTo>
                      <a:lnTo>
                        <a:pt x="3" y="0"/>
                      </a:lnTo>
                      <a:lnTo>
                        <a:pt x="3" y="104"/>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25" name="Line 239"/>
                <p:cNvSpPr>
                  <a:spLocks noChangeShapeType="1"/>
                </p:cNvSpPr>
                <p:nvPr/>
              </p:nvSpPr>
              <p:spPr bwMode="auto">
                <a:xfrm>
                  <a:off x="651" y="2304"/>
                  <a:ext cx="6" cy="1036"/>
                </a:xfrm>
                <a:prstGeom prst="line">
                  <a:avLst/>
                </a:prstGeom>
                <a:noFill/>
                <a:ln w="20701">
                  <a:solidFill>
                    <a:srgbClr val="000000"/>
                  </a:solidFill>
                  <a:round/>
                  <a:headEnd type="oval" w="sm" len="sm"/>
                  <a:tailEnd/>
                </a:ln>
              </p:spPr>
              <p:txBody>
                <a:bodyPr>
                  <a:prstTxWarp prst="textNoShape">
                    <a:avLst/>
                  </a:prstTxWarp>
                </a:bodyPr>
                <a:lstStyle/>
                <a:p>
                  <a:endParaRPr lang="en-US"/>
                </a:p>
              </p:txBody>
            </p:sp>
            <p:sp>
              <p:nvSpPr>
                <p:cNvPr id="53326" name="Freeform 240"/>
                <p:cNvSpPr>
                  <a:spLocks/>
                </p:cNvSpPr>
                <p:nvPr/>
              </p:nvSpPr>
              <p:spPr bwMode="auto">
                <a:xfrm>
                  <a:off x="739" y="3218"/>
                  <a:ext cx="180" cy="113"/>
                </a:xfrm>
                <a:custGeom>
                  <a:avLst/>
                  <a:gdLst>
                    <a:gd name="T0" fmla="*/ 24 w 252"/>
                    <a:gd name="T1" fmla="*/ 0 h 136"/>
                    <a:gd name="T2" fmla="*/ 24 w 252"/>
                    <a:gd name="T3" fmla="*/ 18 h 136"/>
                    <a:gd name="T4" fmla="*/ 0 w 252"/>
                    <a:gd name="T5" fmla="*/ 18 h 136"/>
                    <a:gd name="T6" fmla="*/ 0 w 252"/>
                    <a:gd name="T7" fmla="*/ 37 h 136"/>
                    <a:gd name="T8" fmla="*/ 0 60000 65536"/>
                    <a:gd name="T9" fmla="*/ 0 60000 65536"/>
                    <a:gd name="T10" fmla="*/ 0 60000 65536"/>
                    <a:gd name="T11" fmla="*/ 0 60000 65536"/>
                    <a:gd name="T12" fmla="*/ 0 w 252"/>
                    <a:gd name="T13" fmla="*/ 0 h 136"/>
                    <a:gd name="T14" fmla="*/ 252 w 252"/>
                    <a:gd name="T15" fmla="*/ 136 h 136"/>
                  </a:gdLst>
                  <a:ahLst/>
                  <a:cxnLst>
                    <a:cxn ang="T8">
                      <a:pos x="T0" y="T1"/>
                    </a:cxn>
                    <a:cxn ang="T9">
                      <a:pos x="T2" y="T3"/>
                    </a:cxn>
                    <a:cxn ang="T10">
                      <a:pos x="T4" y="T5"/>
                    </a:cxn>
                    <a:cxn ang="T11">
                      <a:pos x="T6" y="T7"/>
                    </a:cxn>
                  </a:cxnLst>
                  <a:rect l="T12" t="T13" r="T14" b="T15"/>
                  <a:pathLst>
                    <a:path w="252" h="136">
                      <a:moveTo>
                        <a:pt x="248" y="0"/>
                      </a:moveTo>
                      <a:lnTo>
                        <a:pt x="252" y="68"/>
                      </a:lnTo>
                      <a:lnTo>
                        <a:pt x="0" y="68"/>
                      </a:lnTo>
                      <a:lnTo>
                        <a:pt x="0" y="136"/>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27" name="Freeform 241"/>
                <p:cNvSpPr>
                  <a:spLocks/>
                </p:cNvSpPr>
                <p:nvPr/>
              </p:nvSpPr>
              <p:spPr bwMode="auto">
                <a:xfrm>
                  <a:off x="808" y="3069"/>
                  <a:ext cx="220" cy="149"/>
                </a:xfrm>
                <a:custGeom>
                  <a:avLst/>
                  <a:gdLst>
                    <a:gd name="T0" fmla="*/ 52 w 249"/>
                    <a:gd name="T1" fmla="*/ 79 h 165"/>
                    <a:gd name="T2" fmla="*/ 61 w 249"/>
                    <a:gd name="T3" fmla="*/ 79 h 165"/>
                    <a:gd name="T4" fmla="*/ 70 w 249"/>
                    <a:gd name="T5" fmla="*/ 79 h 165"/>
                    <a:gd name="T6" fmla="*/ 76 w 249"/>
                    <a:gd name="T7" fmla="*/ 76 h 165"/>
                    <a:gd name="T8" fmla="*/ 84 w 249"/>
                    <a:gd name="T9" fmla="*/ 71 h 165"/>
                    <a:gd name="T10" fmla="*/ 91 w 249"/>
                    <a:gd name="T11" fmla="*/ 69 h 165"/>
                    <a:gd name="T12" fmla="*/ 95 w 249"/>
                    <a:gd name="T13" fmla="*/ 64 h 165"/>
                    <a:gd name="T14" fmla="*/ 99 w 249"/>
                    <a:gd name="T15" fmla="*/ 58 h 165"/>
                    <a:gd name="T16" fmla="*/ 104 w 249"/>
                    <a:gd name="T17" fmla="*/ 52 h 165"/>
                    <a:gd name="T18" fmla="*/ 104 w 249"/>
                    <a:gd name="T19" fmla="*/ 46 h 165"/>
                    <a:gd name="T20" fmla="*/ 104 w 249"/>
                    <a:gd name="T21" fmla="*/ 40 h 165"/>
                    <a:gd name="T22" fmla="*/ 104 w 249"/>
                    <a:gd name="T23" fmla="*/ 33 h 165"/>
                    <a:gd name="T24" fmla="*/ 104 w 249"/>
                    <a:gd name="T25" fmla="*/ 28 h 165"/>
                    <a:gd name="T26" fmla="*/ 99 w 249"/>
                    <a:gd name="T27" fmla="*/ 22 h 165"/>
                    <a:gd name="T28" fmla="*/ 95 w 249"/>
                    <a:gd name="T29" fmla="*/ 17 h 165"/>
                    <a:gd name="T30" fmla="*/ 91 w 249"/>
                    <a:gd name="T31" fmla="*/ 12 h 165"/>
                    <a:gd name="T32" fmla="*/ 84 w 249"/>
                    <a:gd name="T33" fmla="*/ 8 h 165"/>
                    <a:gd name="T34" fmla="*/ 76 w 249"/>
                    <a:gd name="T35" fmla="*/ 5 h 165"/>
                    <a:gd name="T36" fmla="*/ 70 w 249"/>
                    <a:gd name="T37" fmla="*/ 4 h 165"/>
                    <a:gd name="T38" fmla="*/ 61 w 249"/>
                    <a:gd name="T39" fmla="*/ 2 h 165"/>
                    <a:gd name="T40" fmla="*/ 52 w 249"/>
                    <a:gd name="T41" fmla="*/ 0 h 165"/>
                    <a:gd name="T42" fmla="*/ 44 w 249"/>
                    <a:gd name="T43" fmla="*/ 2 h 165"/>
                    <a:gd name="T44" fmla="*/ 37 w 249"/>
                    <a:gd name="T45" fmla="*/ 4 h 165"/>
                    <a:gd name="T46" fmla="*/ 29 w 249"/>
                    <a:gd name="T47" fmla="*/ 5 h 165"/>
                    <a:gd name="T48" fmla="*/ 21 w 249"/>
                    <a:gd name="T49" fmla="*/ 8 h 165"/>
                    <a:gd name="T50" fmla="*/ 16 w 249"/>
                    <a:gd name="T51" fmla="*/ 12 h 165"/>
                    <a:gd name="T52" fmla="*/ 10 w 249"/>
                    <a:gd name="T53" fmla="*/ 17 h 165"/>
                    <a:gd name="T54" fmla="*/ 6 w 249"/>
                    <a:gd name="T55" fmla="*/ 22 h 165"/>
                    <a:gd name="T56" fmla="*/ 4 w 249"/>
                    <a:gd name="T57" fmla="*/ 28 h 165"/>
                    <a:gd name="T58" fmla="*/ 4 w 249"/>
                    <a:gd name="T59" fmla="*/ 33 h 165"/>
                    <a:gd name="T60" fmla="*/ 0 w 249"/>
                    <a:gd name="T61" fmla="*/ 40 h 165"/>
                    <a:gd name="T62" fmla="*/ 4 w 249"/>
                    <a:gd name="T63" fmla="*/ 46 h 165"/>
                    <a:gd name="T64" fmla="*/ 4 w 249"/>
                    <a:gd name="T65" fmla="*/ 52 h 165"/>
                    <a:gd name="T66" fmla="*/ 6 w 249"/>
                    <a:gd name="T67" fmla="*/ 58 h 165"/>
                    <a:gd name="T68" fmla="*/ 10 w 249"/>
                    <a:gd name="T69" fmla="*/ 64 h 165"/>
                    <a:gd name="T70" fmla="*/ 16 w 249"/>
                    <a:gd name="T71" fmla="*/ 69 h 165"/>
                    <a:gd name="T72" fmla="*/ 21 w 249"/>
                    <a:gd name="T73" fmla="*/ 71 h 165"/>
                    <a:gd name="T74" fmla="*/ 29 w 249"/>
                    <a:gd name="T75" fmla="*/ 76 h 165"/>
                    <a:gd name="T76" fmla="*/ 37 w 249"/>
                    <a:gd name="T77" fmla="*/ 79 h 165"/>
                    <a:gd name="T78" fmla="*/ 44 w 249"/>
                    <a:gd name="T79" fmla="*/ 79 h 165"/>
                    <a:gd name="T80" fmla="*/ 52 w 249"/>
                    <a:gd name="T81" fmla="*/ 80 h 165"/>
                    <a:gd name="T82" fmla="*/ 52 w 249"/>
                    <a:gd name="T83" fmla="*/ 80 h 1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165"/>
                    <a:gd name="T128" fmla="*/ 249 w 249"/>
                    <a:gd name="T129" fmla="*/ 165 h 1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165">
                      <a:moveTo>
                        <a:pt x="125" y="162"/>
                      </a:moveTo>
                      <a:lnTo>
                        <a:pt x="145" y="162"/>
                      </a:lnTo>
                      <a:lnTo>
                        <a:pt x="165" y="160"/>
                      </a:lnTo>
                      <a:lnTo>
                        <a:pt x="182" y="154"/>
                      </a:lnTo>
                      <a:lnTo>
                        <a:pt x="199" y="147"/>
                      </a:lnTo>
                      <a:lnTo>
                        <a:pt x="216" y="140"/>
                      </a:lnTo>
                      <a:lnTo>
                        <a:pt x="226" y="130"/>
                      </a:lnTo>
                      <a:lnTo>
                        <a:pt x="236" y="121"/>
                      </a:lnTo>
                      <a:lnTo>
                        <a:pt x="246" y="108"/>
                      </a:lnTo>
                      <a:lnTo>
                        <a:pt x="249" y="94"/>
                      </a:lnTo>
                      <a:lnTo>
                        <a:pt x="249" y="81"/>
                      </a:lnTo>
                      <a:lnTo>
                        <a:pt x="249" y="68"/>
                      </a:lnTo>
                      <a:lnTo>
                        <a:pt x="246" y="57"/>
                      </a:lnTo>
                      <a:lnTo>
                        <a:pt x="236" y="44"/>
                      </a:lnTo>
                      <a:lnTo>
                        <a:pt x="226" y="35"/>
                      </a:lnTo>
                      <a:lnTo>
                        <a:pt x="216" y="24"/>
                      </a:lnTo>
                      <a:lnTo>
                        <a:pt x="199" y="15"/>
                      </a:lnTo>
                      <a:lnTo>
                        <a:pt x="182" y="9"/>
                      </a:lnTo>
                      <a:lnTo>
                        <a:pt x="165" y="4"/>
                      </a:lnTo>
                      <a:lnTo>
                        <a:pt x="145" y="2"/>
                      </a:lnTo>
                      <a:lnTo>
                        <a:pt x="125" y="0"/>
                      </a:lnTo>
                      <a:lnTo>
                        <a:pt x="105" y="2"/>
                      </a:lnTo>
                      <a:lnTo>
                        <a:pt x="88" y="4"/>
                      </a:lnTo>
                      <a:lnTo>
                        <a:pt x="68" y="9"/>
                      </a:lnTo>
                      <a:lnTo>
                        <a:pt x="51" y="15"/>
                      </a:lnTo>
                      <a:lnTo>
                        <a:pt x="37" y="24"/>
                      </a:lnTo>
                      <a:lnTo>
                        <a:pt x="24" y="35"/>
                      </a:lnTo>
                      <a:lnTo>
                        <a:pt x="14" y="44"/>
                      </a:lnTo>
                      <a:lnTo>
                        <a:pt x="7" y="57"/>
                      </a:lnTo>
                      <a:lnTo>
                        <a:pt x="4" y="68"/>
                      </a:lnTo>
                      <a:lnTo>
                        <a:pt x="0" y="81"/>
                      </a:lnTo>
                      <a:lnTo>
                        <a:pt x="4" y="94"/>
                      </a:lnTo>
                      <a:lnTo>
                        <a:pt x="7" y="108"/>
                      </a:lnTo>
                      <a:lnTo>
                        <a:pt x="14" y="121"/>
                      </a:lnTo>
                      <a:lnTo>
                        <a:pt x="24" y="130"/>
                      </a:lnTo>
                      <a:lnTo>
                        <a:pt x="37" y="140"/>
                      </a:lnTo>
                      <a:lnTo>
                        <a:pt x="51" y="147"/>
                      </a:lnTo>
                      <a:lnTo>
                        <a:pt x="68" y="154"/>
                      </a:lnTo>
                      <a:lnTo>
                        <a:pt x="88" y="160"/>
                      </a:lnTo>
                      <a:lnTo>
                        <a:pt x="105" y="162"/>
                      </a:lnTo>
                      <a:lnTo>
                        <a:pt x="125" y="165"/>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28" name="Freeform 242"/>
                <p:cNvSpPr>
                  <a:spLocks noEditPoints="1"/>
                </p:cNvSpPr>
                <p:nvPr/>
              </p:nvSpPr>
              <p:spPr bwMode="auto">
                <a:xfrm>
                  <a:off x="886" y="3134"/>
                  <a:ext cx="65" cy="22"/>
                </a:xfrm>
                <a:custGeom>
                  <a:avLst/>
                  <a:gdLst>
                    <a:gd name="T0" fmla="*/ 0 w 74"/>
                    <a:gd name="T1" fmla="*/ 0 h 25"/>
                    <a:gd name="T2" fmla="*/ 30 w 74"/>
                    <a:gd name="T3" fmla="*/ 0 h 25"/>
                    <a:gd name="T4" fmla="*/ 30 w 74"/>
                    <a:gd name="T5" fmla="*/ 4 h 25"/>
                    <a:gd name="T6" fmla="*/ 3 w 74"/>
                    <a:gd name="T7" fmla="*/ 4 h 25"/>
                    <a:gd name="T8" fmla="*/ 3 w 74"/>
                    <a:gd name="T9" fmla="*/ 0 h 25"/>
                    <a:gd name="T10" fmla="*/ 3 w 74"/>
                    <a:gd name="T11" fmla="*/ 0 h 25"/>
                    <a:gd name="T12" fmla="*/ 0 w 74"/>
                    <a:gd name="T13" fmla="*/ 0 h 25"/>
                    <a:gd name="T14" fmla="*/ 3 w 74"/>
                    <a:gd name="T15" fmla="*/ 8 h 25"/>
                    <a:gd name="T16" fmla="*/ 30 w 74"/>
                    <a:gd name="T17" fmla="*/ 8 h 25"/>
                    <a:gd name="T18" fmla="*/ 30 w 74"/>
                    <a:gd name="T19" fmla="*/ 10 h 25"/>
                    <a:gd name="T20" fmla="*/ 3 w 74"/>
                    <a:gd name="T21" fmla="*/ 10 h 25"/>
                    <a:gd name="T22" fmla="*/ 3 w 74"/>
                    <a:gd name="T23" fmla="*/ 8 h 25"/>
                    <a:gd name="T24" fmla="*/ 3 w 74"/>
                    <a:gd name="T25" fmla="*/ 8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4"/>
                    <a:gd name="T40" fmla="*/ 0 h 25"/>
                    <a:gd name="T41" fmla="*/ 74 w 74"/>
                    <a:gd name="T42" fmla="*/ 25 h 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4" h="25">
                      <a:moveTo>
                        <a:pt x="0" y="0"/>
                      </a:moveTo>
                      <a:lnTo>
                        <a:pt x="74" y="0"/>
                      </a:lnTo>
                      <a:lnTo>
                        <a:pt x="74" y="7"/>
                      </a:lnTo>
                      <a:lnTo>
                        <a:pt x="3" y="7"/>
                      </a:lnTo>
                      <a:lnTo>
                        <a:pt x="3" y="0"/>
                      </a:lnTo>
                      <a:lnTo>
                        <a:pt x="0" y="0"/>
                      </a:lnTo>
                      <a:close/>
                      <a:moveTo>
                        <a:pt x="3" y="18"/>
                      </a:moveTo>
                      <a:lnTo>
                        <a:pt x="74" y="18"/>
                      </a:lnTo>
                      <a:lnTo>
                        <a:pt x="74" y="25"/>
                      </a:lnTo>
                      <a:lnTo>
                        <a:pt x="3" y="25"/>
                      </a:lnTo>
                      <a:lnTo>
                        <a:pt x="3" y="18"/>
                      </a:lnTo>
                      <a:close/>
                    </a:path>
                  </a:pathLst>
                </a:custGeom>
                <a:solidFill>
                  <a:srgbClr val="000000"/>
                </a:solidFill>
                <a:ln w="9525">
                  <a:noFill/>
                  <a:round/>
                  <a:headEnd/>
                  <a:tailEnd/>
                </a:ln>
              </p:spPr>
              <p:txBody>
                <a:bodyPr>
                  <a:prstTxWarp prst="textNoShape">
                    <a:avLst/>
                  </a:prstTxWarp>
                </a:bodyPr>
                <a:lstStyle/>
                <a:p>
                  <a:endParaRPr lang="en-US">
                    <a:latin typeface="Calibri" charset="0"/>
                  </a:endParaRPr>
                </a:p>
              </p:txBody>
            </p:sp>
            <p:sp>
              <p:nvSpPr>
                <p:cNvPr id="53329" name="Line 243"/>
                <p:cNvSpPr>
                  <a:spLocks noChangeShapeType="1"/>
                </p:cNvSpPr>
                <p:nvPr/>
              </p:nvSpPr>
              <p:spPr bwMode="auto">
                <a:xfrm>
                  <a:off x="912" y="2304"/>
                  <a:ext cx="0" cy="768"/>
                </a:xfrm>
                <a:prstGeom prst="line">
                  <a:avLst/>
                </a:prstGeom>
                <a:noFill/>
                <a:ln w="38100">
                  <a:solidFill>
                    <a:srgbClr val="000000"/>
                  </a:solidFill>
                  <a:round/>
                  <a:headEnd type="oval" w="sm" len="sm"/>
                  <a:tailEnd type="triangle" w="med" len="med"/>
                </a:ln>
              </p:spPr>
              <p:txBody>
                <a:bodyPr>
                  <a:prstTxWarp prst="textNoShape">
                    <a:avLst/>
                  </a:prstTxWarp>
                </a:bodyPr>
                <a:lstStyle/>
                <a:p>
                  <a:endParaRPr lang="en-US"/>
                </a:p>
              </p:txBody>
            </p:sp>
          </p:grpSp>
          <p:sp>
            <p:nvSpPr>
              <p:cNvPr id="53317" name="Line 251"/>
              <p:cNvSpPr>
                <a:spLocks noChangeShapeType="1"/>
              </p:cNvSpPr>
              <p:nvPr/>
            </p:nvSpPr>
            <p:spPr bwMode="auto">
              <a:xfrm>
                <a:off x="2592" y="1200"/>
                <a:ext cx="0" cy="192"/>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18" name="Line 252"/>
              <p:cNvSpPr>
                <a:spLocks noChangeShapeType="1"/>
              </p:cNvSpPr>
              <p:nvPr/>
            </p:nvSpPr>
            <p:spPr bwMode="auto">
              <a:xfrm>
                <a:off x="240" y="1392"/>
                <a:ext cx="2352" cy="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19" name="Line 253"/>
              <p:cNvSpPr>
                <a:spLocks noChangeShapeType="1"/>
              </p:cNvSpPr>
              <p:nvPr/>
            </p:nvSpPr>
            <p:spPr bwMode="auto">
              <a:xfrm>
                <a:off x="240" y="1392"/>
                <a:ext cx="0" cy="1728"/>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20" name="Line 254"/>
              <p:cNvSpPr>
                <a:spLocks noChangeShapeType="1"/>
              </p:cNvSpPr>
              <p:nvPr/>
            </p:nvSpPr>
            <p:spPr bwMode="auto">
              <a:xfrm>
                <a:off x="240" y="3120"/>
                <a:ext cx="576" cy="0"/>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sp>
            <p:nvSpPr>
              <p:cNvPr id="53321" name="Line 255"/>
              <p:cNvSpPr>
                <a:spLocks noChangeShapeType="1"/>
              </p:cNvSpPr>
              <p:nvPr/>
            </p:nvSpPr>
            <p:spPr bwMode="auto">
              <a:xfrm>
                <a:off x="1008" y="3120"/>
                <a:ext cx="1056" cy="0"/>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sp>
            <p:nvSpPr>
              <p:cNvPr id="53322" name="Line 256"/>
              <p:cNvSpPr>
                <a:spLocks noChangeShapeType="1"/>
              </p:cNvSpPr>
              <p:nvPr/>
            </p:nvSpPr>
            <p:spPr bwMode="auto">
              <a:xfrm>
                <a:off x="2256" y="3120"/>
                <a:ext cx="1056" cy="0"/>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sp>
            <p:nvSpPr>
              <p:cNvPr id="53323" name="Line 257"/>
              <p:cNvSpPr>
                <a:spLocks noChangeShapeType="1"/>
              </p:cNvSpPr>
              <p:nvPr/>
            </p:nvSpPr>
            <p:spPr bwMode="auto">
              <a:xfrm>
                <a:off x="3504" y="3120"/>
                <a:ext cx="1056" cy="0"/>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grpSp>
      </p:grpSp>
      <p:grpSp>
        <p:nvGrpSpPr>
          <p:cNvPr id="19" name="Group 300"/>
          <p:cNvGrpSpPr>
            <a:grpSpLocks/>
          </p:cNvGrpSpPr>
          <p:nvPr/>
        </p:nvGrpSpPr>
        <p:grpSpPr bwMode="auto">
          <a:xfrm>
            <a:off x="1143000" y="3479800"/>
            <a:ext cx="7467600" cy="3392488"/>
            <a:chOff x="720" y="2017"/>
            <a:chExt cx="4704" cy="2184"/>
          </a:xfrm>
        </p:grpSpPr>
        <p:sp>
          <p:nvSpPr>
            <p:cNvPr id="53269" name="Line 263"/>
            <p:cNvSpPr>
              <a:spLocks noChangeShapeType="1"/>
            </p:cNvSpPr>
            <p:nvPr/>
          </p:nvSpPr>
          <p:spPr bwMode="auto">
            <a:xfrm>
              <a:off x="5136" y="2017"/>
              <a:ext cx="0" cy="1583"/>
            </a:xfrm>
            <a:prstGeom prst="line">
              <a:avLst/>
            </a:prstGeom>
            <a:noFill/>
            <a:ln w="38100">
              <a:solidFill>
                <a:srgbClr val="000000"/>
              </a:solidFill>
              <a:round/>
              <a:headEnd type="oval" w="sm" len="sm"/>
              <a:tailEnd/>
            </a:ln>
          </p:spPr>
          <p:txBody>
            <a:bodyPr>
              <a:prstTxWarp prst="textNoShape">
                <a:avLst/>
              </a:prstTxWarp>
            </a:bodyPr>
            <a:lstStyle/>
            <a:p>
              <a:endParaRPr lang="en-US"/>
            </a:p>
          </p:txBody>
        </p:sp>
        <p:sp>
          <p:nvSpPr>
            <p:cNvPr id="53270" name="Line 265"/>
            <p:cNvSpPr>
              <a:spLocks noChangeShapeType="1"/>
            </p:cNvSpPr>
            <p:nvPr/>
          </p:nvSpPr>
          <p:spPr bwMode="auto">
            <a:xfrm>
              <a:off x="3840" y="2017"/>
              <a:ext cx="0" cy="1679"/>
            </a:xfrm>
            <a:prstGeom prst="line">
              <a:avLst/>
            </a:prstGeom>
            <a:noFill/>
            <a:ln w="38100">
              <a:solidFill>
                <a:srgbClr val="000000"/>
              </a:solidFill>
              <a:round/>
              <a:headEnd type="oval" w="sm" len="sm"/>
              <a:tailEnd/>
            </a:ln>
          </p:spPr>
          <p:txBody>
            <a:bodyPr>
              <a:prstTxWarp prst="textNoShape">
                <a:avLst/>
              </a:prstTxWarp>
            </a:bodyPr>
            <a:lstStyle/>
            <a:p>
              <a:endParaRPr lang="en-US"/>
            </a:p>
          </p:txBody>
        </p:sp>
        <p:sp>
          <p:nvSpPr>
            <p:cNvPr id="53271" name="Line 266"/>
            <p:cNvSpPr>
              <a:spLocks noChangeShapeType="1"/>
            </p:cNvSpPr>
            <p:nvPr/>
          </p:nvSpPr>
          <p:spPr bwMode="auto">
            <a:xfrm>
              <a:off x="2592" y="2017"/>
              <a:ext cx="0" cy="1295"/>
            </a:xfrm>
            <a:prstGeom prst="line">
              <a:avLst/>
            </a:prstGeom>
            <a:noFill/>
            <a:ln w="38100">
              <a:solidFill>
                <a:srgbClr val="000000"/>
              </a:solidFill>
              <a:round/>
              <a:headEnd type="oval" w="sm" len="sm"/>
              <a:tailEnd/>
            </a:ln>
          </p:spPr>
          <p:txBody>
            <a:bodyPr>
              <a:prstTxWarp prst="textNoShape">
                <a:avLst/>
              </a:prstTxWarp>
            </a:bodyPr>
            <a:lstStyle/>
            <a:p>
              <a:endParaRPr lang="en-US"/>
            </a:p>
          </p:txBody>
        </p:sp>
        <p:sp>
          <p:nvSpPr>
            <p:cNvPr id="53272" name="Line 267"/>
            <p:cNvSpPr>
              <a:spLocks noChangeShapeType="1"/>
            </p:cNvSpPr>
            <p:nvPr/>
          </p:nvSpPr>
          <p:spPr bwMode="auto">
            <a:xfrm>
              <a:off x="1344" y="2017"/>
              <a:ext cx="0" cy="1391"/>
            </a:xfrm>
            <a:prstGeom prst="line">
              <a:avLst/>
            </a:prstGeom>
            <a:noFill/>
            <a:ln w="38100">
              <a:solidFill>
                <a:srgbClr val="000000"/>
              </a:solidFill>
              <a:round/>
              <a:headEnd type="oval" w="sm" len="sm"/>
              <a:tailEnd/>
            </a:ln>
          </p:spPr>
          <p:txBody>
            <a:bodyPr>
              <a:prstTxWarp prst="textNoShape">
                <a:avLst/>
              </a:prstTxWarp>
            </a:bodyPr>
            <a:lstStyle/>
            <a:p>
              <a:endParaRPr lang="en-US"/>
            </a:p>
          </p:txBody>
        </p:sp>
        <p:grpSp>
          <p:nvGrpSpPr>
            <p:cNvPr id="20" name="Group 299"/>
            <p:cNvGrpSpPr>
              <a:grpSpLocks/>
            </p:cNvGrpSpPr>
            <p:nvPr/>
          </p:nvGrpSpPr>
          <p:grpSpPr bwMode="auto">
            <a:xfrm>
              <a:off x="720" y="3229"/>
              <a:ext cx="4704" cy="972"/>
              <a:chOff x="720" y="3229"/>
              <a:chExt cx="4704" cy="972"/>
            </a:xfrm>
          </p:grpSpPr>
          <p:sp>
            <p:nvSpPr>
              <p:cNvPr id="53274" name="Text Box 9"/>
              <p:cNvSpPr txBox="1">
                <a:spLocks noChangeArrowheads="1"/>
              </p:cNvSpPr>
              <p:nvPr/>
            </p:nvSpPr>
            <p:spPr bwMode="auto">
              <a:xfrm>
                <a:off x="2064" y="3984"/>
                <a:ext cx="272" cy="217"/>
              </a:xfrm>
              <a:prstGeom prst="rect">
                <a:avLst/>
              </a:prstGeom>
              <a:noFill/>
              <a:ln w="12700">
                <a:noFill/>
                <a:miter lim="800000"/>
                <a:headEnd/>
                <a:tailEnd/>
              </a:ln>
            </p:spPr>
            <p:txBody>
              <a:bodyPr wrap="none">
                <a:prstTxWarp prst="textNoShape">
                  <a:avLst/>
                </a:prstTxWarp>
                <a:spAutoFit/>
              </a:bodyPr>
              <a:lstStyle/>
              <a:p>
                <a:r>
                  <a:rPr lang="en-US" sz="1600">
                    <a:latin typeface="Calibri" charset="0"/>
                  </a:rPr>
                  <a:t>Hit</a:t>
                </a:r>
              </a:p>
            </p:txBody>
          </p:sp>
          <p:sp>
            <p:nvSpPr>
              <p:cNvPr id="53275" name="Line 56"/>
              <p:cNvSpPr>
                <a:spLocks noChangeShapeType="1"/>
              </p:cNvSpPr>
              <p:nvPr/>
            </p:nvSpPr>
            <p:spPr bwMode="auto">
              <a:xfrm>
                <a:off x="5040" y="3325"/>
                <a:ext cx="192" cy="57"/>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276" name="Text Box 57"/>
              <p:cNvSpPr txBox="1">
                <a:spLocks noChangeArrowheads="1"/>
              </p:cNvSpPr>
              <p:nvPr/>
            </p:nvSpPr>
            <p:spPr bwMode="auto">
              <a:xfrm>
                <a:off x="3456" y="3984"/>
                <a:ext cx="386" cy="217"/>
              </a:xfrm>
              <a:prstGeom prst="rect">
                <a:avLst/>
              </a:prstGeom>
              <a:noFill/>
              <a:ln w="12700">
                <a:noFill/>
                <a:miter lim="800000"/>
                <a:headEnd/>
                <a:tailEnd/>
              </a:ln>
            </p:spPr>
            <p:txBody>
              <a:bodyPr wrap="none">
                <a:prstTxWarp prst="textNoShape">
                  <a:avLst/>
                </a:prstTxWarp>
                <a:spAutoFit/>
              </a:bodyPr>
              <a:lstStyle/>
              <a:p>
                <a:r>
                  <a:rPr lang="en-US" sz="1600">
                    <a:latin typeface="Calibri" charset="0"/>
                  </a:rPr>
                  <a:t>Data</a:t>
                </a:r>
              </a:p>
            </p:txBody>
          </p:sp>
          <p:sp>
            <p:nvSpPr>
              <p:cNvPr id="53277" name="Text Box 58"/>
              <p:cNvSpPr txBox="1">
                <a:spLocks noChangeArrowheads="1"/>
              </p:cNvSpPr>
              <p:nvPr/>
            </p:nvSpPr>
            <p:spPr bwMode="auto">
              <a:xfrm>
                <a:off x="5184" y="3229"/>
                <a:ext cx="240" cy="196"/>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32</a:t>
                </a:r>
              </a:p>
            </p:txBody>
          </p:sp>
          <p:sp>
            <p:nvSpPr>
              <p:cNvPr id="53278" name="AutoShape 260"/>
              <p:cNvSpPr>
                <a:spLocks noChangeArrowheads="1"/>
              </p:cNvSpPr>
              <p:nvPr/>
            </p:nvSpPr>
            <p:spPr bwMode="auto">
              <a:xfrm rot="-5400000">
                <a:off x="1872" y="3648"/>
                <a:ext cx="288" cy="384"/>
              </a:xfrm>
              <a:prstGeom prst="moon">
                <a:avLst>
                  <a:gd name="adj" fmla="val 81944"/>
                </a:avLst>
              </a:prstGeom>
              <a:noFill/>
              <a:ln w="12700">
                <a:solidFill>
                  <a:schemeClr val="tx1"/>
                </a:solidFill>
                <a:miter lim="800000"/>
                <a:headEnd/>
                <a:tailEnd/>
              </a:ln>
            </p:spPr>
            <p:txBody>
              <a:bodyPr wrap="none" anchor="ctr">
                <a:prstTxWarp prst="textNoShape">
                  <a:avLst/>
                </a:prstTxWarp>
              </a:bodyPr>
              <a:lstStyle/>
              <a:p>
                <a:endParaRPr lang="en-US">
                  <a:latin typeface="Calibri" charset="0"/>
                </a:endParaRPr>
              </a:p>
            </p:txBody>
          </p:sp>
          <p:sp>
            <p:nvSpPr>
              <p:cNvPr id="53279" name="AutoShape 261"/>
              <p:cNvSpPr>
                <a:spLocks noChangeArrowheads="1"/>
              </p:cNvSpPr>
              <p:nvPr/>
            </p:nvSpPr>
            <p:spPr bwMode="auto">
              <a:xfrm>
                <a:off x="3120" y="3709"/>
                <a:ext cx="1104" cy="19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noFill/>
              <a:ln w="12700">
                <a:solidFill>
                  <a:schemeClr val="tx1"/>
                </a:solidFill>
                <a:miter lim="800000"/>
                <a:headEnd/>
                <a:tailEnd/>
              </a:ln>
            </p:spPr>
            <p:txBody>
              <a:bodyPr wrap="none" anchor="ctr">
                <a:prstTxWarp prst="textNoShape">
                  <a:avLst/>
                </a:prstTxWarp>
              </a:bodyPr>
              <a:lstStyle/>
              <a:p>
                <a:endParaRPr lang="en-US">
                  <a:latin typeface="Calibri" charset="0"/>
                </a:endParaRPr>
              </a:p>
            </p:txBody>
          </p:sp>
          <p:sp>
            <p:nvSpPr>
              <p:cNvPr id="53280" name="Text Box 262"/>
              <p:cNvSpPr txBox="1">
                <a:spLocks noChangeArrowheads="1"/>
              </p:cNvSpPr>
              <p:nvPr/>
            </p:nvSpPr>
            <p:spPr bwMode="auto">
              <a:xfrm>
                <a:off x="3312" y="3709"/>
                <a:ext cx="692" cy="217"/>
              </a:xfrm>
              <a:prstGeom prst="rect">
                <a:avLst/>
              </a:prstGeom>
              <a:noFill/>
              <a:ln w="12700">
                <a:noFill/>
                <a:miter lim="800000"/>
                <a:headEnd/>
                <a:tailEnd/>
              </a:ln>
            </p:spPr>
            <p:txBody>
              <a:bodyPr wrap="none">
                <a:prstTxWarp prst="textNoShape">
                  <a:avLst/>
                </a:prstTxWarp>
                <a:spAutoFit/>
              </a:bodyPr>
              <a:lstStyle/>
              <a:p>
                <a:r>
                  <a:rPr lang="en-US" sz="1600">
                    <a:latin typeface="Calibri" charset="0"/>
                  </a:rPr>
                  <a:t>4x1 select</a:t>
                </a:r>
              </a:p>
            </p:txBody>
          </p:sp>
          <p:sp>
            <p:nvSpPr>
              <p:cNvPr id="53281" name="Line 264"/>
              <p:cNvSpPr>
                <a:spLocks noChangeShapeType="1"/>
              </p:cNvSpPr>
              <p:nvPr/>
            </p:nvSpPr>
            <p:spPr bwMode="auto">
              <a:xfrm>
                <a:off x="4080" y="3613"/>
                <a:ext cx="1056" cy="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82" name="Line 268"/>
              <p:cNvSpPr>
                <a:spLocks noChangeShapeType="1"/>
              </p:cNvSpPr>
              <p:nvPr/>
            </p:nvSpPr>
            <p:spPr bwMode="auto">
              <a:xfrm>
                <a:off x="720" y="3277"/>
                <a:ext cx="0" cy="192"/>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3" name="Line 269"/>
              <p:cNvSpPr>
                <a:spLocks noChangeShapeType="1"/>
              </p:cNvSpPr>
              <p:nvPr/>
            </p:nvSpPr>
            <p:spPr bwMode="auto">
              <a:xfrm>
                <a:off x="1968" y="3277"/>
                <a:ext cx="0" cy="467"/>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4" name="Line 270"/>
              <p:cNvSpPr>
                <a:spLocks noChangeShapeType="1"/>
              </p:cNvSpPr>
              <p:nvPr/>
            </p:nvSpPr>
            <p:spPr bwMode="auto">
              <a:xfrm>
                <a:off x="3216" y="3277"/>
                <a:ext cx="0" cy="96"/>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5" name="Line 271"/>
              <p:cNvSpPr>
                <a:spLocks noChangeShapeType="1"/>
              </p:cNvSpPr>
              <p:nvPr/>
            </p:nvSpPr>
            <p:spPr bwMode="auto">
              <a:xfrm>
                <a:off x="4464" y="3277"/>
                <a:ext cx="0" cy="192"/>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6" name="Line 272"/>
              <p:cNvSpPr>
                <a:spLocks noChangeShapeType="1"/>
              </p:cNvSpPr>
              <p:nvPr/>
            </p:nvSpPr>
            <p:spPr bwMode="auto">
              <a:xfrm>
                <a:off x="720" y="3469"/>
                <a:ext cx="1152"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7" name="Line 273"/>
              <p:cNvSpPr>
                <a:spLocks noChangeShapeType="1"/>
              </p:cNvSpPr>
              <p:nvPr/>
            </p:nvSpPr>
            <p:spPr bwMode="auto">
              <a:xfrm>
                <a:off x="1872" y="3469"/>
                <a:ext cx="0" cy="227"/>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8" name="Line 274"/>
              <p:cNvSpPr>
                <a:spLocks noChangeShapeType="1"/>
              </p:cNvSpPr>
              <p:nvPr/>
            </p:nvSpPr>
            <p:spPr bwMode="auto">
              <a:xfrm>
                <a:off x="2160" y="3469"/>
                <a:ext cx="0" cy="227"/>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9" name="Line 275"/>
              <p:cNvSpPr>
                <a:spLocks noChangeShapeType="1"/>
              </p:cNvSpPr>
              <p:nvPr/>
            </p:nvSpPr>
            <p:spPr bwMode="auto">
              <a:xfrm>
                <a:off x="2064" y="3373"/>
                <a:ext cx="0" cy="371"/>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90" name="Line 276"/>
              <p:cNvSpPr>
                <a:spLocks noChangeShapeType="1"/>
              </p:cNvSpPr>
              <p:nvPr/>
            </p:nvSpPr>
            <p:spPr bwMode="auto">
              <a:xfrm>
                <a:off x="2064" y="3373"/>
                <a:ext cx="1152"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91" name="Line 277"/>
              <p:cNvSpPr>
                <a:spLocks noChangeShapeType="1"/>
              </p:cNvSpPr>
              <p:nvPr/>
            </p:nvSpPr>
            <p:spPr bwMode="auto">
              <a:xfrm>
                <a:off x="2160" y="3469"/>
                <a:ext cx="2304"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92" name="Line 278"/>
              <p:cNvSpPr>
                <a:spLocks noChangeShapeType="1"/>
              </p:cNvSpPr>
              <p:nvPr/>
            </p:nvSpPr>
            <p:spPr bwMode="auto">
              <a:xfrm>
                <a:off x="4080" y="3613"/>
                <a:ext cx="0" cy="96"/>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93" name="Line 279"/>
              <p:cNvSpPr>
                <a:spLocks noChangeShapeType="1"/>
              </p:cNvSpPr>
              <p:nvPr/>
            </p:nvSpPr>
            <p:spPr bwMode="auto">
              <a:xfrm>
                <a:off x="3600" y="3325"/>
                <a:ext cx="0" cy="384"/>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94" name="Line 280"/>
              <p:cNvSpPr>
                <a:spLocks noChangeShapeType="1"/>
              </p:cNvSpPr>
              <p:nvPr/>
            </p:nvSpPr>
            <p:spPr bwMode="auto">
              <a:xfrm>
                <a:off x="3312" y="3421"/>
                <a:ext cx="0" cy="288"/>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95" name="Line 281"/>
              <p:cNvSpPr>
                <a:spLocks noChangeShapeType="1"/>
              </p:cNvSpPr>
              <p:nvPr/>
            </p:nvSpPr>
            <p:spPr bwMode="auto">
              <a:xfrm>
                <a:off x="2592" y="3325"/>
                <a:ext cx="1008" cy="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96" name="Line 282"/>
              <p:cNvSpPr>
                <a:spLocks noChangeShapeType="1"/>
              </p:cNvSpPr>
              <p:nvPr/>
            </p:nvSpPr>
            <p:spPr bwMode="auto">
              <a:xfrm>
                <a:off x="1344" y="3421"/>
                <a:ext cx="1968" cy="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97" name="Line 283"/>
              <p:cNvSpPr>
                <a:spLocks noChangeShapeType="1"/>
              </p:cNvSpPr>
              <p:nvPr/>
            </p:nvSpPr>
            <p:spPr bwMode="auto">
              <a:xfrm>
                <a:off x="3648" y="3901"/>
                <a:ext cx="0" cy="144"/>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sp>
            <p:nvSpPr>
              <p:cNvPr id="53298" name="Line 285"/>
              <p:cNvSpPr>
                <a:spLocks noChangeShapeType="1"/>
              </p:cNvSpPr>
              <p:nvPr/>
            </p:nvSpPr>
            <p:spPr bwMode="auto">
              <a:xfrm>
                <a:off x="2016" y="3984"/>
                <a:ext cx="0" cy="204"/>
              </a:xfrm>
              <a:prstGeom prst="line">
                <a:avLst/>
              </a:prstGeom>
              <a:noFill/>
              <a:ln w="12700">
                <a:solidFill>
                  <a:schemeClr val="tx1"/>
                </a:solidFill>
                <a:round/>
                <a:headEnd/>
                <a:tailEnd type="triangle" w="med" len="med"/>
              </a:ln>
            </p:spPr>
            <p:txBody>
              <a:bodyPr>
                <a:prstTxWarp prst="textNoShape">
                  <a:avLst/>
                </a:prstTxWarp>
              </a:bodyPr>
              <a:lstStyle/>
              <a:p>
                <a:endParaRPr lang="en-US"/>
              </a:p>
            </p:txBody>
          </p:sp>
          <p:sp>
            <p:nvSpPr>
              <p:cNvPr id="53299" name="Line 287"/>
              <p:cNvSpPr>
                <a:spLocks noChangeShapeType="1"/>
              </p:cNvSpPr>
              <p:nvPr/>
            </p:nvSpPr>
            <p:spPr bwMode="auto">
              <a:xfrm>
                <a:off x="3024" y="3741"/>
                <a:ext cx="144"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0" name="Line 290"/>
              <p:cNvSpPr>
                <a:spLocks noChangeShapeType="1"/>
              </p:cNvSpPr>
              <p:nvPr/>
            </p:nvSpPr>
            <p:spPr bwMode="auto">
              <a:xfrm>
                <a:off x="3024" y="3453"/>
                <a:ext cx="0" cy="288"/>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1" name="Line 291"/>
              <p:cNvSpPr>
                <a:spLocks noChangeShapeType="1"/>
              </p:cNvSpPr>
              <p:nvPr/>
            </p:nvSpPr>
            <p:spPr bwMode="auto">
              <a:xfrm>
                <a:off x="2928" y="3789"/>
                <a:ext cx="288"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2" name="Line 292"/>
              <p:cNvSpPr>
                <a:spLocks noChangeShapeType="1"/>
              </p:cNvSpPr>
              <p:nvPr/>
            </p:nvSpPr>
            <p:spPr bwMode="auto">
              <a:xfrm>
                <a:off x="2928" y="3357"/>
                <a:ext cx="0" cy="432"/>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3" name="Line 293"/>
              <p:cNvSpPr>
                <a:spLocks noChangeShapeType="1"/>
              </p:cNvSpPr>
              <p:nvPr/>
            </p:nvSpPr>
            <p:spPr bwMode="auto">
              <a:xfrm flipV="1">
                <a:off x="2448" y="3837"/>
                <a:ext cx="864" cy="3"/>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4" name="Line 294"/>
              <p:cNvSpPr>
                <a:spLocks noChangeShapeType="1"/>
              </p:cNvSpPr>
              <p:nvPr/>
            </p:nvSpPr>
            <p:spPr bwMode="auto">
              <a:xfrm flipV="1">
                <a:off x="2352" y="3885"/>
                <a:ext cx="1008" cy="3"/>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5" name="Line 295"/>
              <p:cNvSpPr>
                <a:spLocks noChangeShapeType="1"/>
              </p:cNvSpPr>
              <p:nvPr/>
            </p:nvSpPr>
            <p:spPr bwMode="auto">
              <a:xfrm>
                <a:off x="1872" y="3648"/>
                <a:ext cx="480"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6" name="Line 296"/>
              <p:cNvSpPr>
                <a:spLocks noChangeShapeType="1"/>
              </p:cNvSpPr>
              <p:nvPr/>
            </p:nvSpPr>
            <p:spPr bwMode="auto">
              <a:xfrm>
                <a:off x="1968" y="3600"/>
                <a:ext cx="480"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7" name="Line 297"/>
              <p:cNvSpPr>
                <a:spLocks noChangeShapeType="1"/>
              </p:cNvSpPr>
              <p:nvPr/>
            </p:nvSpPr>
            <p:spPr bwMode="auto">
              <a:xfrm>
                <a:off x="2352" y="3648"/>
                <a:ext cx="0" cy="24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8" name="Line 298"/>
              <p:cNvSpPr>
                <a:spLocks noChangeShapeType="1"/>
              </p:cNvSpPr>
              <p:nvPr/>
            </p:nvSpPr>
            <p:spPr bwMode="auto">
              <a:xfrm>
                <a:off x="2448" y="3600"/>
                <a:ext cx="0" cy="240"/>
              </a:xfrm>
              <a:prstGeom prst="line">
                <a:avLst/>
              </a:prstGeom>
              <a:noFill/>
              <a:ln w="12700">
                <a:solidFill>
                  <a:schemeClr val="tx1"/>
                </a:solidFill>
                <a:round/>
                <a:headEnd/>
                <a:tailEnd/>
              </a:ln>
            </p:spPr>
            <p:txBody>
              <a:bodyPr>
                <a:prstTxWarp prst="textNoShape">
                  <a:avLst/>
                </a:prstTxWarp>
              </a:bodyPr>
              <a:lstStyle/>
              <a:p>
                <a:endParaRPr lang="en-US"/>
              </a:p>
            </p:txBody>
          </p:sp>
        </p:grpSp>
      </p:grpSp>
      <p:sp>
        <p:nvSpPr>
          <p:cNvPr id="53262" name="TextBox 177"/>
          <p:cNvSpPr txBox="1">
            <a:spLocks noChangeArrowheads="1"/>
          </p:cNvSpPr>
          <p:nvPr/>
        </p:nvSpPr>
        <p:spPr bwMode="auto">
          <a:xfrm>
            <a:off x="1295400" y="2870200"/>
            <a:ext cx="901700" cy="400050"/>
          </a:xfrm>
          <a:prstGeom prst="rect">
            <a:avLst/>
          </a:prstGeom>
          <a:noFill/>
          <a:ln w="9525">
            <a:noFill/>
            <a:miter lim="800000"/>
            <a:headEnd/>
            <a:tailEnd/>
          </a:ln>
        </p:spPr>
        <p:txBody>
          <a:bodyPr wrap="none">
            <a:prstTxWarp prst="textNoShape">
              <a:avLst/>
            </a:prstTxWarp>
            <a:spAutoFit/>
          </a:bodyPr>
          <a:lstStyle/>
          <a:p>
            <a:r>
              <a:rPr lang="en-US" sz="2000">
                <a:latin typeface="Calibri" charset="0"/>
              </a:rPr>
              <a:t>Way 0</a:t>
            </a:r>
          </a:p>
        </p:txBody>
      </p:sp>
      <p:sp>
        <p:nvSpPr>
          <p:cNvPr id="53263" name="TextBox 178"/>
          <p:cNvSpPr txBox="1">
            <a:spLocks noChangeArrowheads="1"/>
          </p:cNvSpPr>
          <p:nvPr/>
        </p:nvSpPr>
        <p:spPr bwMode="auto">
          <a:xfrm>
            <a:off x="3352800" y="2870200"/>
            <a:ext cx="901700" cy="400050"/>
          </a:xfrm>
          <a:prstGeom prst="rect">
            <a:avLst/>
          </a:prstGeom>
          <a:noFill/>
          <a:ln w="9525">
            <a:noFill/>
            <a:miter lim="800000"/>
            <a:headEnd/>
            <a:tailEnd/>
          </a:ln>
        </p:spPr>
        <p:txBody>
          <a:bodyPr wrap="none">
            <a:prstTxWarp prst="textNoShape">
              <a:avLst/>
            </a:prstTxWarp>
            <a:spAutoFit/>
          </a:bodyPr>
          <a:lstStyle/>
          <a:p>
            <a:r>
              <a:rPr lang="en-US" sz="2000">
                <a:latin typeface="Calibri" charset="0"/>
              </a:rPr>
              <a:t>Way 1</a:t>
            </a:r>
          </a:p>
        </p:txBody>
      </p:sp>
      <p:sp>
        <p:nvSpPr>
          <p:cNvPr id="53264" name="TextBox 179"/>
          <p:cNvSpPr txBox="1">
            <a:spLocks noChangeArrowheads="1"/>
          </p:cNvSpPr>
          <p:nvPr/>
        </p:nvSpPr>
        <p:spPr bwMode="auto">
          <a:xfrm>
            <a:off x="5334000" y="2870200"/>
            <a:ext cx="901700" cy="400050"/>
          </a:xfrm>
          <a:prstGeom prst="rect">
            <a:avLst/>
          </a:prstGeom>
          <a:noFill/>
          <a:ln w="9525">
            <a:noFill/>
            <a:miter lim="800000"/>
            <a:headEnd/>
            <a:tailEnd/>
          </a:ln>
        </p:spPr>
        <p:txBody>
          <a:bodyPr wrap="none">
            <a:prstTxWarp prst="textNoShape">
              <a:avLst/>
            </a:prstTxWarp>
            <a:spAutoFit/>
          </a:bodyPr>
          <a:lstStyle/>
          <a:p>
            <a:r>
              <a:rPr lang="en-US" sz="2000">
                <a:latin typeface="Calibri" charset="0"/>
              </a:rPr>
              <a:t>Way 2</a:t>
            </a:r>
          </a:p>
        </p:txBody>
      </p:sp>
      <p:sp>
        <p:nvSpPr>
          <p:cNvPr id="53265" name="TextBox 180"/>
          <p:cNvSpPr txBox="1">
            <a:spLocks noChangeArrowheads="1"/>
          </p:cNvSpPr>
          <p:nvPr/>
        </p:nvSpPr>
        <p:spPr bwMode="auto">
          <a:xfrm>
            <a:off x="7315200" y="2870200"/>
            <a:ext cx="901700" cy="400050"/>
          </a:xfrm>
          <a:prstGeom prst="rect">
            <a:avLst/>
          </a:prstGeom>
          <a:noFill/>
          <a:ln w="9525">
            <a:noFill/>
            <a:miter lim="800000"/>
            <a:headEnd/>
            <a:tailEnd/>
          </a:ln>
        </p:spPr>
        <p:txBody>
          <a:bodyPr wrap="none">
            <a:prstTxWarp prst="textNoShape">
              <a:avLst/>
            </a:prstTxWarp>
            <a:spAutoFit/>
          </a:bodyPr>
          <a:lstStyle/>
          <a:p>
            <a:r>
              <a:rPr lang="en-US" sz="2000">
                <a:latin typeface="Calibri" charset="0"/>
              </a:rPr>
              <a:t>Way 3</a:t>
            </a:r>
          </a:p>
        </p:txBody>
      </p:sp>
      <p:sp>
        <p:nvSpPr>
          <p:cNvPr id="186" name="Slide Number Placeholder 185"/>
          <p:cNvSpPr>
            <a:spLocks noGrp="1"/>
          </p:cNvSpPr>
          <p:nvPr>
            <p:ph type="sldNum" sz="quarter" idx="12"/>
          </p:nvPr>
        </p:nvSpPr>
        <p:spPr/>
        <p:txBody>
          <a:bodyPr/>
          <a:lstStyle/>
          <a:p>
            <a:fld id="{3CC63E4C-4642-794D-A2FD-70F6B81535F5}" type="slidenum">
              <a:rPr lang="en-US" smtClean="0"/>
              <a:pPr/>
              <a:t>14</a:t>
            </a:fld>
            <a:endParaRPr lang="en-US" dirty="0"/>
          </a:p>
        </p:txBody>
      </p:sp>
      <p:cxnSp>
        <p:nvCxnSpPr>
          <p:cNvPr id="22" name="Straight Arrow Connector 21"/>
          <p:cNvCxnSpPr/>
          <p:nvPr/>
        </p:nvCxnSpPr>
        <p:spPr>
          <a:xfrm flipH="1">
            <a:off x="875179" y="1890713"/>
            <a:ext cx="7144" cy="7493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41725014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076" y="147423"/>
            <a:ext cx="8856256" cy="873197"/>
          </a:xfrm>
        </p:spPr>
        <p:txBody>
          <a:bodyPr>
            <a:normAutofit fontScale="90000"/>
          </a:bodyPr>
          <a:lstStyle/>
          <a:p>
            <a:r>
              <a:rPr lang="en-US" b="1" dirty="0" smtClean="0"/>
              <a:t>How to find if a data address in cache?</a:t>
            </a:r>
            <a:r>
              <a:rPr lang="en-US" dirty="0" smtClean="0"/>
              <a:t> </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15</a:t>
            </a:fld>
            <a:endParaRPr lang="en-US"/>
          </a:p>
        </p:txBody>
      </p:sp>
      <p:sp>
        <p:nvSpPr>
          <p:cNvPr id="7" name="Content Placeholder 2"/>
          <p:cNvSpPr txBox="1">
            <a:spLocks/>
          </p:cNvSpPr>
          <p:nvPr/>
        </p:nvSpPr>
        <p:spPr>
          <a:xfrm>
            <a:off x="444500" y="1105798"/>
            <a:ext cx="8394700" cy="5638801"/>
          </a:xfrm>
          <a:prstGeom prst="rect">
            <a:avLst/>
          </a:prstGeom>
        </p:spPr>
        <p:txBody>
          <a:bodyPr vert="horz" lIns="91440" tIns="45720" rIns="91440" bIns="45720" rtlCol="0">
            <a:normAutofit/>
          </a:bodyPr>
          <a:lstStyle/>
          <a:p>
            <a:pPr marL="457200" indent="-457200">
              <a:buFont typeface="Arial"/>
              <a:buChar char="•"/>
            </a:pPr>
            <a:r>
              <a:rPr lang="en-US" sz="3200" dirty="0" smtClean="0"/>
              <a:t>Assume block size 8 bytes </a:t>
            </a:r>
            <a:r>
              <a:rPr lang="en-US" sz="3200" dirty="0" smtClean="0">
                <a:sym typeface="Wingdings" pitchFamily="2" charset="2"/>
              </a:rPr>
              <a:t>last 3 bits of address are offset.</a:t>
            </a:r>
            <a:endParaRPr lang="en-US" sz="3200" dirty="0" smtClean="0"/>
          </a:p>
          <a:p>
            <a:pPr marL="457200" indent="-457200">
              <a:buFont typeface="Arial"/>
              <a:buChar char="•"/>
            </a:pPr>
            <a:r>
              <a:rPr lang="en-US" sz="3200" dirty="0" smtClean="0"/>
              <a:t>Set index 2 bits. </a:t>
            </a:r>
          </a:p>
          <a:p>
            <a:pPr marL="457200" indent="-457200">
              <a:buFont typeface="Arial"/>
              <a:buChar char="•"/>
            </a:pPr>
            <a:r>
              <a:rPr lang="en-US" sz="3200" dirty="0" smtClean="0"/>
              <a:t>0b</a:t>
            </a:r>
            <a:r>
              <a:rPr lang="en-US" sz="3200" dirty="0" smtClean="0">
                <a:solidFill>
                  <a:srgbClr val="C00000"/>
                </a:solidFill>
              </a:rPr>
              <a:t>10</a:t>
            </a:r>
            <a:r>
              <a:rPr lang="en-US" sz="3200" dirty="0" smtClean="0">
                <a:solidFill>
                  <a:srgbClr val="FF0000"/>
                </a:solidFill>
              </a:rPr>
              <a:t>01</a:t>
            </a:r>
            <a:r>
              <a:rPr lang="en-US" sz="3200" dirty="0" smtClean="0">
                <a:solidFill>
                  <a:srgbClr val="00B050"/>
                </a:solidFill>
              </a:rPr>
              <a:t>011</a:t>
            </a:r>
            <a:r>
              <a:rPr lang="en-US" sz="3200" dirty="0" smtClean="0"/>
              <a:t> </a:t>
            </a:r>
            <a:r>
              <a:rPr lang="en-US" sz="3200" dirty="0" smtClean="0">
                <a:sym typeface="Wingdings" pitchFamily="2" charset="2"/>
              </a:rPr>
              <a:t> Block number 0b</a:t>
            </a:r>
            <a:r>
              <a:rPr lang="en-US" sz="3200" dirty="0" smtClean="0">
                <a:solidFill>
                  <a:srgbClr val="C00000"/>
                </a:solidFill>
                <a:sym typeface="Wingdings" pitchFamily="2" charset="2"/>
              </a:rPr>
              <a:t>10</a:t>
            </a:r>
            <a:r>
              <a:rPr lang="en-US" sz="3200" dirty="0" smtClean="0">
                <a:solidFill>
                  <a:srgbClr val="FF0000"/>
                </a:solidFill>
                <a:sym typeface="Wingdings" pitchFamily="2" charset="2"/>
              </a:rPr>
              <a:t>01</a:t>
            </a:r>
            <a:r>
              <a:rPr lang="en-US" sz="3200" dirty="0" smtClean="0">
                <a:sym typeface="Wingdings" pitchFamily="2" charset="2"/>
              </a:rPr>
              <a:t>.</a:t>
            </a:r>
          </a:p>
          <a:p>
            <a:pPr marL="457200" indent="-457200">
              <a:buFont typeface="Arial"/>
              <a:buChar char="•"/>
            </a:pP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Set</a:t>
            </a:r>
            <a:r>
              <a:rPr kumimoji="0" lang="en-US" sz="3200" b="0" i="0" u="none" strike="noStrike" kern="1200" cap="none" spc="0" normalizeH="0" noProof="0" dirty="0" smtClean="0">
                <a:ln>
                  <a:noFill/>
                </a:ln>
                <a:solidFill>
                  <a:schemeClr val="tx1"/>
                </a:solidFill>
                <a:effectLst/>
                <a:uLnTx/>
                <a:uFillTx/>
                <a:latin typeface="+mn-lt"/>
                <a:ea typeface="+mn-ea"/>
                <a:cs typeface="+mn-cs"/>
                <a:sym typeface="Wingdings" pitchFamily="2" charset="2"/>
              </a:rPr>
              <a:t> index 2 bits (mod 4)</a:t>
            </a:r>
          </a:p>
          <a:p>
            <a:pPr marL="914400" lvl="1" indent="-457200">
              <a:buFont typeface="Arial"/>
              <a:buChar char="•"/>
            </a:pPr>
            <a:r>
              <a:rPr lang="en-US" sz="3200" baseline="0" dirty="0" smtClean="0">
                <a:sym typeface="Wingdings" pitchFamily="2" charset="2"/>
              </a:rPr>
              <a:t>Set</a:t>
            </a:r>
            <a:r>
              <a:rPr lang="en-US" sz="3200" dirty="0" smtClean="0">
                <a:sym typeface="Wingdings" pitchFamily="2" charset="2"/>
              </a:rPr>
              <a:t> number  0b</a:t>
            </a:r>
            <a:r>
              <a:rPr lang="en-US" sz="3200" dirty="0" smtClean="0">
                <a:solidFill>
                  <a:srgbClr val="FF0000"/>
                </a:solidFill>
                <a:sym typeface="Wingdings" pitchFamily="2" charset="2"/>
              </a:rPr>
              <a:t>01</a:t>
            </a:r>
            <a:r>
              <a:rPr lang="en-US" sz="3200" dirty="0" smtClean="0">
                <a:sym typeface="Wingdings" pitchFamily="2" charset="2"/>
              </a:rPr>
              <a:t>.</a:t>
            </a:r>
          </a:p>
          <a:p>
            <a:pPr marL="457200" indent="-457200">
              <a:buFont typeface="Arial"/>
              <a:buChar char="•"/>
            </a:pP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Tag</a:t>
            </a:r>
            <a:r>
              <a:rPr kumimoji="0" lang="en-US" sz="3200" b="0" i="0" u="none" strike="noStrike" kern="1200" cap="none" spc="0" normalizeH="0" noProof="0" dirty="0" smtClean="0">
                <a:ln>
                  <a:noFill/>
                </a:ln>
                <a:solidFill>
                  <a:schemeClr val="tx1"/>
                </a:solidFill>
                <a:effectLst/>
                <a:uLnTx/>
                <a:uFillTx/>
                <a:latin typeface="+mn-lt"/>
                <a:ea typeface="+mn-ea"/>
                <a:cs typeface="+mn-cs"/>
                <a:sym typeface="Wingdings" pitchFamily="2" charset="2"/>
              </a:rPr>
              <a:t> = 0b</a:t>
            </a:r>
            <a:r>
              <a:rPr kumimoji="0" lang="en-US" sz="3200" b="0" i="0" u="none" strike="noStrike" kern="1200" cap="none" spc="0" normalizeH="0" noProof="0" dirty="0" smtClean="0">
                <a:ln>
                  <a:noFill/>
                </a:ln>
                <a:solidFill>
                  <a:srgbClr val="C00000"/>
                </a:solidFill>
                <a:effectLst/>
                <a:uLnTx/>
                <a:uFillTx/>
                <a:latin typeface="+mn-lt"/>
                <a:ea typeface="+mn-ea"/>
                <a:cs typeface="+mn-cs"/>
                <a:sym typeface="Wingdings" pitchFamily="2" charset="2"/>
              </a:rPr>
              <a:t>10</a:t>
            </a:r>
            <a:r>
              <a:rPr kumimoji="0" lang="en-US" sz="3200" b="0" i="0" u="none" strike="noStrike" kern="1200" cap="none" spc="0" normalizeH="0" noProof="0" dirty="0" smtClean="0">
                <a:ln>
                  <a:noFill/>
                </a:ln>
                <a:solidFill>
                  <a:schemeClr val="tx1"/>
                </a:solidFill>
                <a:effectLst/>
                <a:uLnTx/>
                <a:uFillTx/>
                <a:latin typeface="+mn-lt"/>
                <a:ea typeface="+mn-ea"/>
                <a:cs typeface="+mn-cs"/>
                <a:sym typeface="Wingdings" pitchFamily="2" charset="2"/>
              </a:rPr>
              <a:t>.</a:t>
            </a:r>
          </a:p>
          <a:p>
            <a:pPr marL="914400" lvl="1" indent="-457200">
              <a:buFont typeface="Arial"/>
              <a:buChar char="•"/>
            </a:pPr>
            <a:r>
              <a:rPr lang="en-US" sz="3200" baseline="0" dirty="0" smtClean="0">
                <a:sym typeface="Wingdings" pitchFamily="2" charset="2"/>
              </a:rPr>
              <a:t>If</a:t>
            </a:r>
            <a:r>
              <a:rPr lang="en-US" sz="3200" dirty="0" smtClean="0">
                <a:sym typeface="Wingdings" pitchFamily="2" charset="2"/>
              </a:rPr>
              <a:t> directory based cache, only one block in set #1.</a:t>
            </a:r>
          </a:p>
          <a:p>
            <a:pPr marL="914400" lvl="1" indent="-457200">
              <a:buFont typeface="Arial"/>
              <a:buChar char="•"/>
            </a:pP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If</a:t>
            </a:r>
            <a:r>
              <a:rPr kumimoji="0" lang="en-US" sz="3200" b="0" i="0" u="none" strike="noStrike" kern="1200" cap="none" spc="0" normalizeH="0" noProof="0" dirty="0" smtClean="0">
                <a:ln>
                  <a:noFill/>
                </a:ln>
                <a:solidFill>
                  <a:schemeClr val="tx1"/>
                </a:solidFill>
                <a:effectLst/>
                <a:uLnTx/>
                <a:uFillTx/>
                <a:latin typeface="+mn-lt"/>
                <a:ea typeface="+mn-ea"/>
                <a:cs typeface="+mn-cs"/>
                <a:sym typeface="Wingdings" pitchFamily="2" charset="2"/>
              </a:rPr>
              <a:t> 4 ways,  there could be 4 blocks in set #1.</a:t>
            </a:r>
          </a:p>
          <a:p>
            <a:pPr marL="914400" lvl="1" indent="-457200">
              <a:buFont typeface="Arial"/>
              <a:buChar char="•"/>
            </a:pPr>
            <a:r>
              <a:rPr lang="en-US" sz="3200" baseline="0" dirty="0" smtClean="0">
                <a:sym typeface="Wingdings" pitchFamily="2" charset="2"/>
              </a:rPr>
              <a:t>Use</a:t>
            </a:r>
            <a:r>
              <a:rPr lang="en-US" sz="3200" dirty="0" smtClean="0">
                <a:sym typeface="Wingdings" pitchFamily="2" charset="2"/>
              </a:rPr>
              <a:t> tag 0b</a:t>
            </a:r>
            <a:r>
              <a:rPr lang="en-US" sz="3200" dirty="0" smtClean="0">
                <a:solidFill>
                  <a:srgbClr val="C00000"/>
                </a:solidFill>
                <a:sym typeface="Wingdings" pitchFamily="2" charset="2"/>
              </a:rPr>
              <a:t>10</a:t>
            </a:r>
            <a:r>
              <a:rPr lang="en-US" sz="3200" dirty="0" smtClean="0">
                <a:sym typeface="Wingdings" pitchFamily="2" charset="2"/>
              </a:rPr>
              <a:t> to compare what is in the set.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22147282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4"/>
          <p:cNvSpPr>
            <a:spLocks noGrp="1" noChangeArrowheads="1"/>
          </p:cNvSpPr>
          <p:nvPr>
            <p:ph type="title"/>
          </p:nvPr>
        </p:nvSpPr>
        <p:spPr>
          <a:xfrm>
            <a:off x="457200" y="274638"/>
            <a:ext cx="8229600" cy="741362"/>
          </a:xfrm>
        </p:spPr>
        <p:txBody>
          <a:bodyPr>
            <a:normAutofit fontScale="90000"/>
          </a:bodyPr>
          <a:lstStyle/>
          <a:p>
            <a:r>
              <a:rPr lang="en-US" dirty="0" smtClean="0"/>
              <a:t>Cache Replacement Policies</a:t>
            </a:r>
          </a:p>
        </p:txBody>
      </p:sp>
      <p:sp>
        <p:nvSpPr>
          <p:cNvPr id="1093647" name="Rectangle 15"/>
          <p:cNvSpPr>
            <a:spLocks noGrp="1" noChangeArrowheads="1"/>
          </p:cNvSpPr>
          <p:nvPr>
            <p:ph type="body" idx="1"/>
          </p:nvPr>
        </p:nvSpPr>
        <p:spPr>
          <a:xfrm>
            <a:off x="457200" y="1092200"/>
            <a:ext cx="8229600" cy="4525963"/>
          </a:xfrm>
        </p:spPr>
        <p:txBody>
          <a:bodyPr>
            <a:normAutofit fontScale="70000" lnSpcReduction="20000"/>
          </a:bodyPr>
          <a:lstStyle/>
          <a:p>
            <a:pPr>
              <a:defRPr/>
            </a:pPr>
            <a:r>
              <a:rPr lang="en-US" dirty="0" smtClean="0"/>
              <a:t>Random Replacement</a:t>
            </a:r>
          </a:p>
          <a:p>
            <a:pPr lvl="1">
              <a:defRPr/>
            </a:pPr>
            <a:r>
              <a:rPr lang="en-US" dirty="0" smtClean="0"/>
              <a:t>Hardware randomly selects a cache evict</a:t>
            </a:r>
          </a:p>
          <a:p>
            <a:pPr>
              <a:defRPr/>
            </a:pPr>
            <a:r>
              <a:rPr lang="en-US" dirty="0" smtClean="0"/>
              <a:t>Least-Recently Used</a:t>
            </a:r>
          </a:p>
          <a:p>
            <a:pPr lvl="1">
              <a:defRPr/>
            </a:pPr>
            <a:r>
              <a:rPr lang="en-US" dirty="0" smtClean="0"/>
              <a:t>Hardware keeps track of access history</a:t>
            </a:r>
          </a:p>
          <a:p>
            <a:pPr lvl="1">
              <a:defRPr/>
            </a:pPr>
            <a:r>
              <a:rPr lang="en-US" dirty="0" smtClean="0"/>
              <a:t>Replace the entry that has not been used for the longest time</a:t>
            </a:r>
          </a:p>
          <a:p>
            <a:pPr lvl="1">
              <a:defRPr/>
            </a:pPr>
            <a:r>
              <a:rPr lang="en-US" dirty="0" smtClean="0"/>
              <a:t>For 2-way set-associative cache, need one bit for LRU replacement</a:t>
            </a:r>
          </a:p>
          <a:p>
            <a:pPr>
              <a:defRPr/>
            </a:pPr>
            <a:r>
              <a:rPr lang="en-US" dirty="0" smtClean="0"/>
              <a:t>Example of a Simple “Pseudo” LRU Implementation</a:t>
            </a:r>
          </a:p>
          <a:p>
            <a:pPr lvl="1">
              <a:defRPr/>
            </a:pPr>
            <a:r>
              <a:rPr lang="en-US" dirty="0" smtClean="0"/>
              <a:t>Assume 64 Fully Associative entries</a:t>
            </a:r>
          </a:p>
          <a:p>
            <a:pPr lvl="1">
              <a:defRPr/>
            </a:pPr>
            <a:r>
              <a:rPr lang="en-US" dirty="0" smtClean="0"/>
              <a:t>Hardware replacement pointer points to one cache entry</a:t>
            </a:r>
          </a:p>
          <a:p>
            <a:pPr lvl="1">
              <a:defRPr/>
            </a:pPr>
            <a:r>
              <a:rPr lang="en-US" dirty="0" smtClean="0"/>
              <a:t>Whenever access is made to the entry the pointer points to:</a:t>
            </a:r>
          </a:p>
          <a:p>
            <a:pPr lvl="2">
              <a:defRPr/>
            </a:pPr>
            <a:r>
              <a:rPr lang="en-US" dirty="0" smtClean="0"/>
              <a:t>Move the pointer to the next entry</a:t>
            </a:r>
          </a:p>
          <a:p>
            <a:pPr lvl="1">
              <a:defRPr/>
            </a:pPr>
            <a:r>
              <a:rPr lang="en-US" dirty="0" smtClean="0"/>
              <a:t>Otherwise: do not move the pointer</a:t>
            </a:r>
          </a:p>
          <a:p>
            <a:pPr lvl="1">
              <a:defRPr/>
            </a:pPr>
            <a:r>
              <a:rPr lang="en-US" dirty="0" smtClean="0"/>
              <a:t>(example of “not-most-recently used” replacement policy)</a:t>
            </a:r>
            <a:endParaRPr lang="en-US" dirty="0"/>
          </a:p>
        </p:txBody>
      </p:sp>
      <p:grpSp>
        <p:nvGrpSpPr>
          <p:cNvPr id="2" name="Group 2"/>
          <p:cNvGrpSpPr>
            <a:grpSpLocks/>
          </p:cNvGrpSpPr>
          <p:nvPr/>
        </p:nvGrpSpPr>
        <p:grpSpPr bwMode="auto">
          <a:xfrm>
            <a:off x="5272088" y="5324475"/>
            <a:ext cx="2979737" cy="1479550"/>
            <a:chOff x="3395" y="3116"/>
            <a:chExt cx="1877" cy="932"/>
          </a:xfrm>
        </p:grpSpPr>
        <p:sp>
          <p:nvSpPr>
            <p:cNvPr id="1093635" name="Rectangle 3"/>
            <p:cNvSpPr>
              <a:spLocks noChangeArrowheads="1"/>
            </p:cNvSpPr>
            <p:nvPr/>
          </p:nvSpPr>
          <p:spPr bwMode="auto">
            <a:xfrm>
              <a:off x="4376" y="3128"/>
              <a:ext cx="896" cy="896"/>
            </a:xfrm>
            <a:prstGeom prst="rect">
              <a:avLst/>
            </a:prstGeom>
            <a:noFill/>
            <a:ln w="25400">
              <a:solidFill>
                <a:schemeClr val="tx1"/>
              </a:solidFill>
              <a:miter lim="800000"/>
              <a:headEnd/>
              <a:tailEnd/>
            </a:ln>
            <a:effectLst/>
          </p:spPr>
          <p:txBody>
            <a:bodyPr wrap="none" anchor="ctr">
              <a:prstTxWarp prst="textNoShape">
                <a:avLst/>
              </a:prstTxWarp>
            </a:bodyPr>
            <a:lstStyle/>
            <a:p>
              <a:pPr>
                <a:defRPr/>
              </a:pPr>
              <a:endParaRPr lang="en-US">
                <a:latin typeface="+mn-lt"/>
              </a:endParaRPr>
            </a:p>
          </p:txBody>
        </p:sp>
        <p:sp>
          <p:nvSpPr>
            <p:cNvPr id="1093636" name="Line 4"/>
            <p:cNvSpPr>
              <a:spLocks noChangeShapeType="1"/>
            </p:cNvSpPr>
            <p:nvPr/>
          </p:nvSpPr>
          <p:spPr bwMode="auto">
            <a:xfrm>
              <a:off x="4376" y="3312"/>
              <a:ext cx="896" cy="0"/>
            </a:xfrm>
            <a:prstGeom prst="line">
              <a:avLst/>
            </a:prstGeom>
            <a:noFill/>
            <a:ln w="25400">
              <a:solidFill>
                <a:schemeClr val="tx1"/>
              </a:solidFill>
              <a:round/>
              <a:headEnd/>
              <a:tailEnd/>
            </a:ln>
            <a:effectLst/>
          </p:spPr>
          <p:txBody>
            <a:bodyPr wrap="none" anchor="ctr">
              <a:prstTxWarp prst="textNoShape">
                <a:avLst/>
              </a:prstTxWarp>
            </a:bodyPr>
            <a:lstStyle/>
            <a:p>
              <a:pPr>
                <a:defRPr/>
              </a:pPr>
              <a:endParaRPr lang="en-US">
                <a:latin typeface="+mn-lt"/>
              </a:endParaRPr>
            </a:p>
          </p:txBody>
        </p:sp>
        <p:sp>
          <p:nvSpPr>
            <p:cNvPr id="1093637" name="Line 5"/>
            <p:cNvSpPr>
              <a:spLocks noChangeShapeType="1"/>
            </p:cNvSpPr>
            <p:nvPr/>
          </p:nvSpPr>
          <p:spPr bwMode="auto">
            <a:xfrm>
              <a:off x="4376" y="3504"/>
              <a:ext cx="896" cy="0"/>
            </a:xfrm>
            <a:prstGeom prst="line">
              <a:avLst/>
            </a:prstGeom>
            <a:noFill/>
            <a:ln w="25400">
              <a:solidFill>
                <a:schemeClr val="tx1"/>
              </a:solidFill>
              <a:round/>
              <a:headEnd/>
              <a:tailEnd/>
            </a:ln>
            <a:effectLst/>
          </p:spPr>
          <p:txBody>
            <a:bodyPr wrap="none" anchor="ctr">
              <a:prstTxWarp prst="textNoShape">
                <a:avLst/>
              </a:prstTxWarp>
            </a:bodyPr>
            <a:lstStyle/>
            <a:p>
              <a:pPr>
                <a:defRPr/>
              </a:pPr>
              <a:endParaRPr lang="en-US">
                <a:latin typeface="+mn-lt"/>
              </a:endParaRPr>
            </a:p>
          </p:txBody>
        </p:sp>
        <p:sp>
          <p:nvSpPr>
            <p:cNvPr id="1093638" name="Line 6"/>
            <p:cNvSpPr>
              <a:spLocks noChangeShapeType="1"/>
            </p:cNvSpPr>
            <p:nvPr/>
          </p:nvSpPr>
          <p:spPr bwMode="auto">
            <a:xfrm>
              <a:off x="4376" y="3840"/>
              <a:ext cx="896" cy="0"/>
            </a:xfrm>
            <a:prstGeom prst="line">
              <a:avLst/>
            </a:prstGeom>
            <a:noFill/>
            <a:ln w="25400">
              <a:solidFill>
                <a:schemeClr val="tx1"/>
              </a:solidFill>
              <a:round/>
              <a:headEnd/>
              <a:tailEnd/>
            </a:ln>
            <a:effectLst/>
          </p:spPr>
          <p:txBody>
            <a:bodyPr wrap="none" anchor="ctr">
              <a:prstTxWarp prst="textNoShape">
                <a:avLst/>
              </a:prstTxWarp>
            </a:bodyPr>
            <a:lstStyle/>
            <a:p>
              <a:pPr>
                <a:defRPr/>
              </a:pPr>
              <a:endParaRPr lang="en-US">
                <a:latin typeface="+mn-lt"/>
              </a:endParaRPr>
            </a:p>
          </p:txBody>
        </p:sp>
        <p:sp>
          <p:nvSpPr>
            <p:cNvPr id="1093639" name="Rectangle 7"/>
            <p:cNvSpPr>
              <a:spLocks noChangeArrowheads="1"/>
            </p:cNvSpPr>
            <p:nvPr/>
          </p:nvSpPr>
          <p:spPr bwMode="auto">
            <a:xfrm>
              <a:off x="4739" y="3491"/>
              <a:ext cx="169" cy="289"/>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2400" b="1">
                  <a:latin typeface="+mn-lt"/>
                </a:rPr>
                <a:t>:</a:t>
              </a:r>
            </a:p>
          </p:txBody>
        </p:sp>
        <p:sp>
          <p:nvSpPr>
            <p:cNvPr id="1093640" name="Rectangle 8"/>
            <p:cNvSpPr>
              <a:spLocks noChangeArrowheads="1"/>
            </p:cNvSpPr>
            <p:nvPr/>
          </p:nvSpPr>
          <p:spPr bwMode="auto">
            <a:xfrm>
              <a:off x="4547" y="3116"/>
              <a:ext cx="496" cy="212"/>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1600" b="1" dirty="0">
                  <a:latin typeface="+mn-lt"/>
                </a:rPr>
                <a:t>Entry 0</a:t>
              </a:r>
            </a:p>
          </p:txBody>
        </p:sp>
        <p:sp>
          <p:nvSpPr>
            <p:cNvPr id="1093641" name="Rectangle 9"/>
            <p:cNvSpPr>
              <a:spLocks noChangeArrowheads="1"/>
            </p:cNvSpPr>
            <p:nvPr/>
          </p:nvSpPr>
          <p:spPr bwMode="auto">
            <a:xfrm>
              <a:off x="4547" y="3308"/>
              <a:ext cx="494" cy="212"/>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1600" b="1">
                  <a:latin typeface="+mn-lt"/>
                </a:rPr>
                <a:t>Entry 1</a:t>
              </a:r>
            </a:p>
          </p:txBody>
        </p:sp>
        <p:sp>
          <p:nvSpPr>
            <p:cNvPr id="1093642" name="Rectangle 10"/>
            <p:cNvSpPr>
              <a:spLocks noChangeArrowheads="1"/>
            </p:cNvSpPr>
            <p:nvPr/>
          </p:nvSpPr>
          <p:spPr bwMode="auto">
            <a:xfrm>
              <a:off x="4547" y="3836"/>
              <a:ext cx="588" cy="212"/>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1600" b="1">
                  <a:latin typeface="+mn-lt"/>
                </a:rPr>
                <a:t>Entry  63</a:t>
              </a:r>
            </a:p>
          </p:txBody>
        </p:sp>
        <p:sp>
          <p:nvSpPr>
            <p:cNvPr id="1093643" name="Line 11"/>
            <p:cNvSpPr>
              <a:spLocks noChangeShapeType="1"/>
            </p:cNvSpPr>
            <p:nvPr/>
          </p:nvSpPr>
          <p:spPr bwMode="auto">
            <a:xfrm>
              <a:off x="3464" y="3600"/>
              <a:ext cx="896" cy="0"/>
            </a:xfrm>
            <a:prstGeom prst="line">
              <a:avLst/>
            </a:prstGeom>
            <a:noFill/>
            <a:ln w="25400">
              <a:solidFill>
                <a:schemeClr val="tx1"/>
              </a:solidFill>
              <a:round/>
              <a:headEnd/>
              <a:tailEnd type="triangle" w="med" len="med"/>
            </a:ln>
            <a:effectLst/>
          </p:spPr>
          <p:txBody>
            <a:bodyPr wrap="none" anchor="ctr">
              <a:prstTxWarp prst="textNoShape">
                <a:avLst/>
              </a:prstTxWarp>
            </a:bodyPr>
            <a:lstStyle/>
            <a:p>
              <a:pPr>
                <a:defRPr/>
              </a:pPr>
              <a:endParaRPr lang="en-US">
                <a:latin typeface="+mn-lt"/>
              </a:endParaRPr>
            </a:p>
          </p:txBody>
        </p:sp>
        <p:sp>
          <p:nvSpPr>
            <p:cNvPr id="1093644" name="Rectangle 12"/>
            <p:cNvSpPr>
              <a:spLocks noChangeArrowheads="1"/>
            </p:cNvSpPr>
            <p:nvPr/>
          </p:nvSpPr>
          <p:spPr bwMode="auto">
            <a:xfrm>
              <a:off x="3395" y="3404"/>
              <a:ext cx="826" cy="210"/>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1600" b="1">
                  <a:latin typeface="+mn-lt"/>
                </a:rPr>
                <a:t>Replacement</a:t>
              </a:r>
            </a:p>
          </p:txBody>
        </p:sp>
        <p:sp>
          <p:nvSpPr>
            <p:cNvPr id="1093645" name="Rectangle 13"/>
            <p:cNvSpPr>
              <a:spLocks noChangeArrowheads="1"/>
            </p:cNvSpPr>
            <p:nvPr/>
          </p:nvSpPr>
          <p:spPr bwMode="auto">
            <a:xfrm>
              <a:off x="3539" y="3596"/>
              <a:ext cx="520" cy="210"/>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1600" b="1">
                  <a:latin typeface="+mn-lt"/>
                </a:rPr>
                <a:t>Pointer</a:t>
              </a:r>
            </a:p>
          </p:txBody>
        </p:sp>
      </p:grpSp>
      <p:sp>
        <p:nvSpPr>
          <p:cNvPr id="20" name="Slide Number Placeholder 19"/>
          <p:cNvSpPr>
            <a:spLocks noGrp="1"/>
          </p:cNvSpPr>
          <p:nvPr>
            <p:ph type="sldNum" sz="quarter" idx="12"/>
          </p:nvPr>
        </p:nvSpPr>
        <p:spPr/>
        <p:txBody>
          <a:bodyPr/>
          <a:lstStyle/>
          <a:p>
            <a:fld id="{3CC63E4C-4642-794D-A2FD-70F6B81535F5}" type="slidenum">
              <a:rPr lang="en-US" smtClean="0"/>
              <a:pPr/>
              <a:t>16</a:t>
            </a:fld>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093647">
                                            <p:txEl>
                                              <p:pRg st="6" end="6"/>
                                            </p:txEl>
                                          </p:spTgt>
                                        </p:tgtEl>
                                        <p:attrNameLst>
                                          <p:attrName>style.visibility</p:attrName>
                                        </p:attrNameLst>
                                      </p:cBhvr>
                                      <p:to>
                                        <p:strVal val="visible"/>
                                      </p:to>
                                    </p:set>
                                    <p:animEffect transition="in" filter="dissolve">
                                      <p:cBhvr>
                                        <p:cTn id="7" dur="500"/>
                                        <p:tgtEl>
                                          <p:spTgt spid="1093647">
                                            <p:txEl>
                                              <p:pRg st="6" end="6"/>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1093647">
                                            <p:txEl>
                                              <p:pRg st="7" end="7"/>
                                            </p:txEl>
                                          </p:spTgt>
                                        </p:tgtEl>
                                        <p:attrNameLst>
                                          <p:attrName>style.visibility</p:attrName>
                                        </p:attrNameLst>
                                      </p:cBhvr>
                                      <p:to>
                                        <p:strVal val="visible"/>
                                      </p:to>
                                    </p:set>
                                    <p:animEffect transition="in" filter="dissolve">
                                      <p:cBhvr>
                                        <p:cTn id="10" dur="500"/>
                                        <p:tgtEl>
                                          <p:spTgt spid="1093647">
                                            <p:txEl>
                                              <p:pRg st="7" end="7"/>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1093647">
                                            <p:txEl>
                                              <p:pRg st="8" end="8"/>
                                            </p:txEl>
                                          </p:spTgt>
                                        </p:tgtEl>
                                        <p:attrNameLst>
                                          <p:attrName>style.visibility</p:attrName>
                                        </p:attrNameLst>
                                      </p:cBhvr>
                                      <p:to>
                                        <p:strVal val="visible"/>
                                      </p:to>
                                    </p:set>
                                    <p:animEffect transition="in" filter="dissolve">
                                      <p:cBhvr>
                                        <p:cTn id="13" dur="500"/>
                                        <p:tgtEl>
                                          <p:spTgt spid="1093647">
                                            <p:txEl>
                                              <p:pRg st="8" end="8"/>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1093647">
                                            <p:txEl>
                                              <p:pRg st="9" end="9"/>
                                            </p:txEl>
                                          </p:spTgt>
                                        </p:tgtEl>
                                        <p:attrNameLst>
                                          <p:attrName>style.visibility</p:attrName>
                                        </p:attrNameLst>
                                      </p:cBhvr>
                                      <p:to>
                                        <p:strVal val="visible"/>
                                      </p:to>
                                    </p:set>
                                    <p:animEffect transition="in" filter="dissolve">
                                      <p:cBhvr>
                                        <p:cTn id="16" dur="500"/>
                                        <p:tgtEl>
                                          <p:spTgt spid="1093647">
                                            <p:txEl>
                                              <p:pRg st="9" end="9"/>
                                            </p:txEl>
                                          </p:spTgt>
                                        </p:tgtEl>
                                      </p:cBhvr>
                                    </p:animEffect>
                                  </p:childTnLst>
                                </p:cTn>
                              </p:par>
                              <p:par>
                                <p:cTn id="17" presetID="9" presetClass="entr" presetSubtype="0" fill="hold" nodeType="withEffect">
                                  <p:stCondLst>
                                    <p:cond delay="0"/>
                                  </p:stCondLst>
                                  <p:childTnLst>
                                    <p:set>
                                      <p:cBhvr>
                                        <p:cTn id="18" dur="1" fill="hold">
                                          <p:stCondLst>
                                            <p:cond delay="0"/>
                                          </p:stCondLst>
                                        </p:cTn>
                                        <p:tgtEl>
                                          <p:spTgt spid="1093647">
                                            <p:txEl>
                                              <p:pRg st="10" end="10"/>
                                            </p:txEl>
                                          </p:spTgt>
                                        </p:tgtEl>
                                        <p:attrNameLst>
                                          <p:attrName>style.visibility</p:attrName>
                                        </p:attrNameLst>
                                      </p:cBhvr>
                                      <p:to>
                                        <p:strVal val="visible"/>
                                      </p:to>
                                    </p:set>
                                    <p:animEffect transition="in" filter="dissolve">
                                      <p:cBhvr>
                                        <p:cTn id="19" dur="500"/>
                                        <p:tgtEl>
                                          <p:spTgt spid="1093647">
                                            <p:txEl>
                                              <p:pRg st="10" end="10"/>
                                            </p:txEl>
                                          </p:spTgt>
                                        </p:tgtEl>
                                      </p:cBhvr>
                                    </p:animEffect>
                                  </p:childTnLst>
                                </p:cTn>
                              </p:par>
                              <p:par>
                                <p:cTn id="20" presetID="9" presetClass="entr" presetSubtype="0" fill="hold" nodeType="withEffect">
                                  <p:stCondLst>
                                    <p:cond delay="0"/>
                                  </p:stCondLst>
                                  <p:childTnLst>
                                    <p:set>
                                      <p:cBhvr>
                                        <p:cTn id="21" dur="1" fill="hold">
                                          <p:stCondLst>
                                            <p:cond delay="0"/>
                                          </p:stCondLst>
                                        </p:cTn>
                                        <p:tgtEl>
                                          <p:spTgt spid="1093647">
                                            <p:txEl>
                                              <p:pRg st="11" end="11"/>
                                            </p:txEl>
                                          </p:spTgt>
                                        </p:tgtEl>
                                        <p:attrNameLst>
                                          <p:attrName>style.visibility</p:attrName>
                                        </p:attrNameLst>
                                      </p:cBhvr>
                                      <p:to>
                                        <p:strVal val="visible"/>
                                      </p:to>
                                    </p:set>
                                    <p:animEffect transition="in" filter="dissolve">
                                      <p:cBhvr>
                                        <p:cTn id="22" dur="500"/>
                                        <p:tgtEl>
                                          <p:spTgt spid="1093647">
                                            <p:txEl>
                                              <p:pRg st="11" end="11"/>
                                            </p:txEl>
                                          </p:spTgt>
                                        </p:tgtEl>
                                      </p:cBhvr>
                                    </p:animEffect>
                                  </p:childTnLst>
                                </p:cTn>
                              </p:par>
                              <p:par>
                                <p:cTn id="23" presetID="9" presetClass="entr" presetSubtype="0" fill="hold" nodeType="withEffect">
                                  <p:stCondLst>
                                    <p:cond delay="0"/>
                                  </p:stCondLst>
                                  <p:childTnLst>
                                    <p:set>
                                      <p:cBhvr>
                                        <p:cTn id="24" dur="1" fill="hold">
                                          <p:stCondLst>
                                            <p:cond delay="0"/>
                                          </p:stCondLst>
                                        </p:cTn>
                                        <p:tgtEl>
                                          <p:spTgt spid="1093647">
                                            <p:txEl>
                                              <p:pRg st="12" end="12"/>
                                            </p:txEl>
                                          </p:spTgt>
                                        </p:tgtEl>
                                        <p:attrNameLst>
                                          <p:attrName>style.visibility</p:attrName>
                                        </p:attrNameLst>
                                      </p:cBhvr>
                                      <p:to>
                                        <p:strVal val="visible"/>
                                      </p:to>
                                    </p:set>
                                    <p:animEffect transition="in" filter="dissolve">
                                      <p:cBhvr>
                                        <p:cTn id="25" dur="500"/>
                                        <p:tgtEl>
                                          <p:spTgt spid="1093647">
                                            <p:txEl>
                                              <p:pRg st="12" end="1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dissolve">
                                      <p:cBhvr>
                                        <p:cTn id="3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Handling Stores with Write-Through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Store instructions write to memory, changing values</a:t>
            </a:r>
          </a:p>
          <a:p>
            <a:r>
              <a:rPr lang="en-US" dirty="0" smtClean="0"/>
              <a:t>Need to make sure cache and memory have same values on writes: 2 policies</a:t>
            </a:r>
          </a:p>
          <a:p>
            <a:pPr>
              <a:buNone/>
            </a:pPr>
            <a:r>
              <a:rPr lang="en-US" dirty="0" smtClean="0">
                <a:solidFill>
                  <a:srgbClr val="0000FF"/>
                </a:solidFill>
              </a:rPr>
              <a:t>1) Write-Through Policy</a:t>
            </a:r>
            <a:r>
              <a:rPr lang="en-US" dirty="0" smtClean="0"/>
              <a:t>: write cache and write </a:t>
            </a:r>
            <a:r>
              <a:rPr lang="en-US" i="1" dirty="0" smtClean="0"/>
              <a:t>through </a:t>
            </a:r>
            <a:r>
              <a:rPr lang="en-US" dirty="0" smtClean="0"/>
              <a:t>the cache to memory</a:t>
            </a:r>
          </a:p>
          <a:p>
            <a:pPr lvl="1"/>
            <a:r>
              <a:rPr lang="en-US" dirty="0" smtClean="0"/>
              <a:t>Every write eventually gets to memory</a:t>
            </a:r>
          </a:p>
          <a:p>
            <a:pPr lvl="1"/>
            <a:r>
              <a:rPr lang="en-US" dirty="0" smtClean="0"/>
              <a:t>Too slow, so include Write Buffer to allow processor to continue once data in Buffer</a:t>
            </a:r>
          </a:p>
          <a:p>
            <a:pPr lvl="1"/>
            <a:r>
              <a:rPr lang="en-US" dirty="0" smtClean="0"/>
              <a:t>Buffer updates memory in parallel to processor</a:t>
            </a:r>
          </a:p>
          <a:p>
            <a:pPr lvl="1">
              <a:buNone/>
            </a:pPr>
            <a:endParaRPr lang="en-US" dirty="0" smtClean="0"/>
          </a:p>
          <a:p>
            <a:pPr lvl="1"/>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17</a:t>
            </a:fld>
            <a:endParaRPr lang="en-US"/>
          </a:p>
        </p:txBody>
      </p:sp>
    </p:spTree>
    <p:extLst>
      <p:ext uri="{BB962C8B-B14F-4D97-AF65-F5344CB8AC3E}">
        <p14:creationId xmlns="" xmlns:p14="http://schemas.microsoft.com/office/powerpoint/2010/main" val="2549172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Arrow Connector 52"/>
          <p:cNvCxnSpPr>
            <a:stCxn id="55" idx="2"/>
          </p:cNvCxnSpPr>
          <p:nvPr/>
        </p:nvCxnSpPr>
        <p:spPr>
          <a:xfrm rot="16200000" flipH="1">
            <a:off x="4994301" y="5288498"/>
            <a:ext cx="1297212" cy="12995"/>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6" name="Title 5"/>
          <p:cNvSpPr>
            <a:spLocks noGrp="1"/>
          </p:cNvSpPr>
          <p:nvPr>
            <p:ph type="title"/>
          </p:nvPr>
        </p:nvSpPr>
        <p:spPr>
          <a:xfrm>
            <a:off x="457200" y="274638"/>
            <a:ext cx="3809762" cy="1143000"/>
          </a:xfrm>
        </p:spPr>
        <p:txBody>
          <a:bodyPr>
            <a:normAutofit fontScale="90000"/>
          </a:bodyPr>
          <a:lstStyle/>
          <a:p>
            <a:r>
              <a:rPr lang="en-US" dirty="0" smtClean="0"/>
              <a:t>Write-Through Cache</a:t>
            </a:r>
            <a:endParaRPr lang="en-US" dirty="0"/>
          </a:p>
        </p:txBody>
      </p:sp>
      <p:sp>
        <p:nvSpPr>
          <p:cNvPr id="7" name="Content Placeholder 6"/>
          <p:cNvSpPr>
            <a:spLocks noGrp="1"/>
          </p:cNvSpPr>
          <p:nvPr>
            <p:ph sz="half" idx="1"/>
          </p:nvPr>
        </p:nvSpPr>
        <p:spPr/>
        <p:txBody>
          <a:bodyPr>
            <a:normAutofit lnSpcReduction="10000"/>
          </a:bodyPr>
          <a:lstStyle/>
          <a:p>
            <a:r>
              <a:rPr lang="en-US" dirty="0" smtClean="0"/>
              <a:t>Write both values in cache and in memory</a:t>
            </a:r>
          </a:p>
          <a:p>
            <a:r>
              <a:rPr lang="en-US" dirty="0" smtClean="0"/>
              <a:t>Write buffer stops CPU from stalling if memory cannot keep up</a:t>
            </a:r>
          </a:p>
          <a:p>
            <a:r>
              <a:rPr lang="en-US" dirty="0" smtClean="0"/>
              <a:t>Write buffer may have multiple entries to absorb bursts of writes</a:t>
            </a:r>
          </a:p>
          <a:p>
            <a:r>
              <a:rPr lang="en-US" dirty="0" smtClean="0"/>
              <a:t>What if store misses in cache?</a:t>
            </a:r>
            <a:endParaRPr lang="en-US" dirty="0"/>
          </a:p>
        </p:txBody>
      </p:sp>
      <p:sp>
        <p:nvSpPr>
          <p:cNvPr id="5" name="Slide Number Placeholder 4"/>
          <p:cNvSpPr>
            <a:spLocks noGrp="1"/>
          </p:cNvSpPr>
          <p:nvPr>
            <p:ph type="sldNum" sz="quarter" idx="12"/>
          </p:nvPr>
        </p:nvSpPr>
        <p:spPr>
          <a:xfrm>
            <a:off x="6695908" y="6299275"/>
            <a:ext cx="2133600" cy="365125"/>
          </a:xfrm>
        </p:spPr>
        <p:txBody>
          <a:bodyPr/>
          <a:lstStyle/>
          <a:p>
            <a:fld id="{3CC63E4C-4642-794D-A2FD-70F6B81535F5}" type="slidenum">
              <a:rPr lang="en-US" smtClean="0"/>
              <a:pPr/>
              <a:t>18</a:t>
            </a:fld>
            <a:endParaRPr lang="en-US"/>
          </a:p>
        </p:txBody>
      </p:sp>
      <p:sp>
        <p:nvSpPr>
          <p:cNvPr id="9" name="Rectangle 8"/>
          <p:cNvSpPr/>
          <p:nvPr/>
        </p:nvSpPr>
        <p:spPr>
          <a:xfrm>
            <a:off x="4951959" y="214034"/>
            <a:ext cx="3853109" cy="16123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smtClean="0"/>
              <a:t>Processor</a:t>
            </a:r>
            <a:endParaRPr lang="en-US" sz="3200" dirty="0"/>
          </a:p>
        </p:txBody>
      </p:sp>
      <p:sp>
        <p:nvSpPr>
          <p:cNvPr id="23" name="TextBox 22"/>
          <p:cNvSpPr txBox="1"/>
          <p:nvPr/>
        </p:nvSpPr>
        <p:spPr>
          <a:xfrm>
            <a:off x="4688114" y="1905000"/>
            <a:ext cx="933632" cy="646331"/>
          </a:xfrm>
          <a:prstGeom prst="rect">
            <a:avLst/>
          </a:prstGeom>
          <a:noFill/>
        </p:spPr>
        <p:txBody>
          <a:bodyPr wrap="none" rtlCol="0">
            <a:spAutoFit/>
          </a:bodyPr>
          <a:lstStyle/>
          <a:p>
            <a:pPr algn="ctr"/>
            <a:r>
              <a:rPr lang="en-US" dirty="0" smtClean="0"/>
              <a:t>32-bit</a:t>
            </a:r>
          </a:p>
          <a:p>
            <a:pPr algn="ctr"/>
            <a:r>
              <a:rPr lang="en-US" dirty="0" smtClean="0"/>
              <a:t>Address</a:t>
            </a:r>
            <a:endParaRPr lang="en-US" dirty="0"/>
          </a:p>
        </p:txBody>
      </p:sp>
      <p:sp>
        <p:nvSpPr>
          <p:cNvPr id="24" name="TextBox 23"/>
          <p:cNvSpPr txBox="1"/>
          <p:nvPr/>
        </p:nvSpPr>
        <p:spPr>
          <a:xfrm>
            <a:off x="7355114" y="1905000"/>
            <a:ext cx="740895" cy="646331"/>
          </a:xfrm>
          <a:prstGeom prst="rect">
            <a:avLst/>
          </a:prstGeom>
          <a:noFill/>
        </p:spPr>
        <p:txBody>
          <a:bodyPr wrap="none" rtlCol="0">
            <a:spAutoFit/>
          </a:bodyPr>
          <a:lstStyle/>
          <a:p>
            <a:pPr algn="ctr"/>
            <a:r>
              <a:rPr lang="en-US" dirty="0" smtClean="0"/>
              <a:t>32-bit</a:t>
            </a:r>
          </a:p>
          <a:p>
            <a:pPr algn="ctr"/>
            <a:r>
              <a:rPr lang="en-US" dirty="0" smtClean="0"/>
              <a:t>Data</a:t>
            </a:r>
            <a:endParaRPr lang="en-US" dirty="0"/>
          </a:p>
        </p:txBody>
      </p:sp>
      <p:sp>
        <p:nvSpPr>
          <p:cNvPr id="26" name="Rectangle 25"/>
          <p:cNvSpPr/>
          <p:nvPr/>
        </p:nvSpPr>
        <p:spPr>
          <a:xfrm>
            <a:off x="5037584" y="2590800"/>
            <a:ext cx="3824568" cy="2531743"/>
          </a:xfrm>
          <a:prstGeom prst="rect">
            <a:avLst/>
          </a:prstGeom>
          <a:noFill/>
          <a:ln w="28575" cap="flat" cmpd="sng" algn="ctr">
            <a:solidFill>
              <a:schemeClr val="accent1">
                <a:shade val="95000"/>
                <a:satMod val="105000"/>
              </a:schemeClr>
            </a:solidFill>
            <a:prstDash val="sys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Box 26"/>
          <p:cNvSpPr txBox="1"/>
          <p:nvPr/>
        </p:nvSpPr>
        <p:spPr>
          <a:xfrm>
            <a:off x="6400800" y="2492829"/>
            <a:ext cx="1067269" cy="523220"/>
          </a:xfrm>
          <a:prstGeom prst="rect">
            <a:avLst/>
          </a:prstGeom>
          <a:noFill/>
        </p:spPr>
        <p:txBody>
          <a:bodyPr wrap="none" rtlCol="0">
            <a:spAutoFit/>
          </a:bodyPr>
          <a:lstStyle/>
          <a:p>
            <a:r>
              <a:rPr lang="en-US" sz="2800" dirty="0" smtClean="0"/>
              <a:t>Cache</a:t>
            </a:r>
            <a:endParaRPr lang="en-US" sz="2800" dirty="0"/>
          </a:p>
        </p:txBody>
      </p:sp>
      <p:sp>
        <p:nvSpPr>
          <p:cNvPr id="40" name="TextBox 39"/>
          <p:cNvSpPr txBox="1"/>
          <p:nvPr/>
        </p:nvSpPr>
        <p:spPr>
          <a:xfrm>
            <a:off x="4651828" y="5181600"/>
            <a:ext cx="933632" cy="646331"/>
          </a:xfrm>
          <a:prstGeom prst="rect">
            <a:avLst/>
          </a:prstGeom>
          <a:noFill/>
        </p:spPr>
        <p:txBody>
          <a:bodyPr wrap="none" rtlCol="0">
            <a:spAutoFit/>
          </a:bodyPr>
          <a:lstStyle/>
          <a:p>
            <a:pPr algn="ctr"/>
            <a:r>
              <a:rPr lang="en-US" dirty="0" smtClean="0"/>
              <a:t>32-bit</a:t>
            </a:r>
          </a:p>
          <a:p>
            <a:pPr algn="ctr"/>
            <a:r>
              <a:rPr lang="en-US" dirty="0" smtClean="0"/>
              <a:t>Address</a:t>
            </a:r>
            <a:endParaRPr lang="en-US" dirty="0"/>
          </a:p>
        </p:txBody>
      </p:sp>
      <p:sp>
        <p:nvSpPr>
          <p:cNvPr id="41" name="TextBox 40"/>
          <p:cNvSpPr txBox="1"/>
          <p:nvPr/>
        </p:nvSpPr>
        <p:spPr>
          <a:xfrm>
            <a:off x="7391400" y="5181600"/>
            <a:ext cx="740895" cy="646331"/>
          </a:xfrm>
          <a:prstGeom prst="rect">
            <a:avLst/>
          </a:prstGeom>
          <a:noFill/>
        </p:spPr>
        <p:txBody>
          <a:bodyPr wrap="none" rtlCol="0">
            <a:spAutoFit/>
          </a:bodyPr>
          <a:lstStyle/>
          <a:p>
            <a:pPr algn="ctr"/>
            <a:r>
              <a:rPr lang="en-US" dirty="0" smtClean="0"/>
              <a:t>32-bit</a:t>
            </a:r>
          </a:p>
          <a:p>
            <a:pPr algn="ctr"/>
            <a:r>
              <a:rPr lang="en-US" dirty="0" smtClean="0"/>
              <a:t>Data</a:t>
            </a:r>
            <a:endParaRPr lang="en-US" dirty="0"/>
          </a:p>
        </p:txBody>
      </p:sp>
      <p:sp>
        <p:nvSpPr>
          <p:cNvPr id="42" name="Rectangle 41"/>
          <p:cNvSpPr/>
          <p:nvPr/>
        </p:nvSpPr>
        <p:spPr>
          <a:xfrm>
            <a:off x="5080396" y="5964409"/>
            <a:ext cx="3781756" cy="89359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smtClean="0"/>
              <a:t>Memory</a:t>
            </a:r>
            <a:endParaRPr lang="en-US" dirty="0"/>
          </a:p>
        </p:txBody>
      </p:sp>
      <p:grpSp>
        <p:nvGrpSpPr>
          <p:cNvPr id="2" name="Group 48"/>
          <p:cNvGrpSpPr/>
          <p:nvPr/>
        </p:nvGrpSpPr>
        <p:grpSpPr>
          <a:xfrm>
            <a:off x="5638801" y="1828800"/>
            <a:ext cx="2971802" cy="4114802"/>
            <a:chOff x="3000691" y="1812156"/>
            <a:chExt cx="5395212" cy="4114802"/>
          </a:xfrm>
        </p:grpSpPr>
        <p:cxnSp>
          <p:nvCxnSpPr>
            <p:cNvPr id="45" name="Straight Arrow Connector 44"/>
            <p:cNvCxnSpPr>
              <a:stCxn id="13" idx="2"/>
            </p:cNvCxnSpPr>
            <p:nvPr/>
          </p:nvCxnSpPr>
          <p:spPr>
            <a:xfrm>
              <a:off x="7649136" y="4623132"/>
              <a:ext cx="55069" cy="1303826"/>
            </a:xfrm>
            <a:prstGeom prst="straightConnector1">
              <a:avLst/>
            </a:prstGeom>
            <a:ln w="57150" cap="flat" cmpd="sng" algn="ctr">
              <a:solidFill>
                <a:schemeClr val="accent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rot="5400000">
              <a:off x="6892883" y="2568406"/>
              <a:ext cx="1512503" cy="4"/>
            </a:xfrm>
            <a:prstGeom prst="straightConnector1">
              <a:avLst/>
            </a:prstGeom>
            <a:ln w="57150" cap="flat" cmpd="sng" algn="ctr">
              <a:solidFill>
                <a:schemeClr val="accent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grpSp>
          <p:nvGrpSpPr>
            <p:cNvPr id="8" name="Group 47"/>
            <p:cNvGrpSpPr/>
            <p:nvPr/>
          </p:nvGrpSpPr>
          <p:grpSpPr>
            <a:xfrm>
              <a:off x="6890647" y="3324660"/>
              <a:ext cx="1505256" cy="1298472"/>
              <a:chOff x="6890647" y="3324660"/>
              <a:chExt cx="1505256" cy="1298472"/>
            </a:xfrm>
          </p:grpSpPr>
          <p:sp>
            <p:nvSpPr>
              <p:cNvPr id="13" name="Rectangle 12"/>
              <p:cNvSpPr/>
              <p:nvPr/>
            </p:nvSpPr>
            <p:spPr>
              <a:xfrm>
                <a:off x="6921325" y="3324660"/>
                <a:ext cx="1455619" cy="129847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36" name="Straight Connector 35"/>
              <p:cNvCxnSpPr>
                <a:stCxn id="13" idx="1"/>
                <a:endCxn id="13" idx="3"/>
              </p:cNvCxnSpPr>
              <p:nvPr/>
            </p:nvCxnSpPr>
            <p:spPr>
              <a:xfrm rot="10800000" flipH="1">
                <a:off x="6921324" y="3973896"/>
                <a:ext cx="145561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6910474" y="3659035"/>
                <a:ext cx="148542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6890647" y="4263434"/>
                <a:ext cx="1485429" cy="1588"/>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43" name="Straight Arrow Connector 42"/>
            <p:cNvCxnSpPr/>
            <p:nvPr/>
          </p:nvCxnSpPr>
          <p:spPr>
            <a:xfrm>
              <a:off x="5905806" y="4707756"/>
              <a:ext cx="1798404" cy="304802"/>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a:stCxn id="68" idx="2"/>
            </p:cNvCxnSpPr>
            <p:nvPr/>
          </p:nvCxnSpPr>
          <p:spPr>
            <a:xfrm rot="5400000">
              <a:off x="3747493" y="3960954"/>
              <a:ext cx="304800" cy="1798403"/>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grpSp>
      <p:cxnSp>
        <p:nvCxnSpPr>
          <p:cNvPr id="51" name="Straight Arrow Connector 50"/>
          <p:cNvCxnSpPr>
            <a:endCxn id="55" idx="0"/>
          </p:cNvCxnSpPr>
          <p:nvPr/>
        </p:nvCxnSpPr>
        <p:spPr>
          <a:xfrm rot="16200000" flipH="1">
            <a:off x="4862587" y="2574095"/>
            <a:ext cx="1512504" cy="35141"/>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grpSp>
        <p:nvGrpSpPr>
          <p:cNvPr id="10" name="Group 53"/>
          <p:cNvGrpSpPr/>
          <p:nvPr/>
        </p:nvGrpSpPr>
        <p:grpSpPr>
          <a:xfrm>
            <a:off x="5181600" y="3347918"/>
            <a:ext cx="902593" cy="1298472"/>
            <a:chOff x="6890650" y="3324660"/>
            <a:chExt cx="1505253" cy="1298472"/>
          </a:xfrm>
        </p:grpSpPr>
        <p:sp>
          <p:nvSpPr>
            <p:cNvPr id="55" name="Rectangle 54"/>
            <p:cNvSpPr/>
            <p:nvPr/>
          </p:nvSpPr>
          <p:spPr>
            <a:xfrm>
              <a:off x="6921325" y="3324660"/>
              <a:ext cx="1455619" cy="129847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6" name="Straight Connector 55"/>
            <p:cNvCxnSpPr>
              <a:stCxn id="55" idx="1"/>
              <a:endCxn id="55" idx="3"/>
            </p:cNvCxnSpPr>
            <p:nvPr/>
          </p:nvCxnSpPr>
          <p:spPr>
            <a:xfrm rot="10800000" flipH="1">
              <a:off x="6921324" y="3973896"/>
              <a:ext cx="145561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6910474" y="3659035"/>
              <a:ext cx="148542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6890650" y="4263434"/>
              <a:ext cx="1485429"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60" name="Rectangle 59"/>
          <p:cNvSpPr/>
          <p:nvPr/>
        </p:nvSpPr>
        <p:spPr>
          <a:xfrm>
            <a:off x="5343580" y="3653285"/>
            <a:ext cx="652643" cy="369332"/>
          </a:xfrm>
          <a:prstGeom prst="rect">
            <a:avLst/>
          </a:prstGeom>
        </p:spPr>
        <p:txBody>
          <a:bodyPr wrap="none">
            <a:spAutoFit/>
          </a:bodyPr>
          <a:lstStyle/>
          <a:p>
            <a:r>
              <a:rPr lang="en-US" dirty="0" smtClean="0"/>
              <a:t>1022</a:t>
            </a:r>
            <a:endParaRPr lang="en-US" dirty="0"/>
          </a:p>
        </p:txBody>
      </p:sp>
      <p:sp>
        <p:nvSpPr>
          <p:cNvPr id="61" name="Rectangle 60"/>
          <p:cNvSpPr/>
          <p:nvPr/>
        </p:nvSpPr>
        <p:spPr>
          <a:xfrm>
            <a:off x="8020753" y="3633495"/>
            <a:ext cx="418654" cy="369332"/>
          </a:xfrm>
          <a:prstGeom prst="rect">
            <a:avLst/>
          </a:prstGeom>
        </p:spPr>
        <p:txBody>
          <a:bodyPr wrap="none">
            <a:spAutoFit/>
          </a:bodyPr>
          <a:lstStyle/>
          <a:p>
            <a:r>
              <a:rPr lang="en-US" dirty="0" smtClean="0"/>
              <a:t>99</a:t>
            </a:r>
            <a:endParaRPr lang="en-US" dirty="0"/>
          </a:p>
        </p:txBody>
      </p:sp>
      <p:sp>
        <p:nvSpPr>
          <p:cNvPr id="62" name="Rectangle 61"/>
          <p:cNvSpPr/>
          <p:nvPr/>
        </p:nvSpPr>
        <p:spPr>
          <a:xfrm flipH="1">
            <a:off x="5433093" y="3287381"/>
            <a:ext cx="775008" cy="369332"/>
          </a:xfrm>
          <a:prstGeom prst="rect">
            <a:avLst/>
          </a:prstGeom>
        </p:spPr>
        <p:txBody>
          <a:bodyPr wrap="square">
            <a:spAutoFit/>
          </a:bodyPr>
          <a:lstStyle/>
          <a:p>
            <a:r>
              <a:rPr lang="en-US" dirty="0" smtClean="0"/>
              <a:t>252</a:t>
            </a:r>
            <a:endParaRPr lang="en-US" dirty="0"/>
          </a:p>
        </p:txBody>
      </p:sp>
      <p:sp>
        <p:nvSpPr>
          <p:cNvPr id="63" name="Rectangle 62"/>
          <p:cNvSpPr/>
          <p:nvPr/>
        </p:nvSpPr>
        <p:spPr>
          <a:xfrm>
            <a:off x="8020753" y="3915037"/>
            <a:ext cx="301660" cy="369332"/>
          </a:xfrm>
          <a:prstGeom prst="rect">
            <a:avLst/>
          </a:prstGeom>
        </p:spPr>
        <p:txBody>
          <a:bodyPr wrap="none">
            <a:spAutoFit/>
          </a:bodyPr>
          <a:lstStyle/>
          <a:p>
            <a:r>
              <a:rPr lang="en-US" dirty="0" smtClean="0"/>
              <a:t>7</a:t>
            </a:r>
            <a:endParaRPr lang="en-US" dirty="0"/>
          </a:p>
        </p:txBody>
      </p:sp>
      <p:sp>
        <p:nvSpPr>
          <p:cNvPr id="64" name="Rectangle 63"/>
          <p:cNvSpPr/>
          <p:nvPr/>
        </p:nvSpPr>
        <p:spPr>
          <a:xfrm>
            <a:off x="7924800" y="4267200"/>
            <a:ext cx="418654" cy="369332"/>
          </a:xfrm>
          <a:prstGeom prst="rect">
            <a:avLst/>
          </a:prstGeom>
        </p:spPr>
        <p:txBody>
          <a:bodyPr wrap="none">
            <a:spAutoFit/>
          </a:bodyPr>
          <a:lstStyle/>
          <a:p>
            <a:r>
              <a:rPr lang="en-US" dirty="0" smtClean="0"/>
              <a:t>20</a:t>
            </a:r>
            <a:endParaRPr lang="en-US" dirty="0"/>
          </a:p>
        </p:txBody>
      </p:sp>
      <p:sp>
        <p:nvSpPr>
          <p:cNvPr id="65" name="Rectangle 64"/>
          <p:cNvSpPr/>
          <p:nvPr/>
        </p:nvSpPr>
        <p:spPr>
          <a:xfrm>
            <a:off x="8020753" y="3269325"/>
            <a:ext cx="418654" cy="369332"/>
          </a:xfrm>
          <a:prstGeom prst="rect">
            <a:avLst/>
          </a:prstGeom>
        </p:spPr>
        <p:txBody>
          <a:bodyPr wrap="none">
            <a:spAutoFit/>
          </a:bodyPr>
          <a:lstStyle/>
          <a:p>
            <a:r>
              <a:rPr lang="en-US" dirty="0" smtClean="0"/>
              <a:t>12</a:t>
            </a:r>
            <a:endParaRPr lang="en-US" dirty="0"/>
          </a:p>
        </p:txBody>
      </p:sp>
      <p:sp>
        <p:nvSpPr>
          <p:cNvPr id="66" name="Rectangle 65"/>
          <p:cNvSpPr/>
          <p:nvPr/>
        </p:nvSpPr>
        <p:spPr>
          <a:xfrm flipH="1">
            <a:off x="5379274" y="3977874"/>
            <a:ext cx="775008" cy="369332"/>
          </a:xfrm>
          <a:prstGeom prst="rect">
            <a:avLst/>
          </a:prstGeom>
        </p:spPr>
        <p:txBody>
          <a:bodyPr wrap="square">
            <a:spAutoFit/>
          </a:bodyPr>
          <a:lstStyle/>
          <a:p>
            <a:r>
              <a:rPr lang="en-US" dirty="0" smtClean="0"/>
              <a:t>131</a:t>
            </a:r>
            <a:endParaRPr lang="en-US" dirty="0"/>
          </a:p>
        </p:txBody>
      </p:sp>
      <p:sp>
        <p:nvSpPr>
          <p:cNvPr id="67" name="Rectangle 66"/>
          <p:cNvSpPr/>
          <p:nvPr/>
        </p:nvSpPr>
        <p:spPr>
          <a:xfrm flipH="1">
            <a:off x="5390037" y="4302464"/>
            <a:ext cx="775008" cy="369332"/>
          </a:xfrm>
          <a:prstGeom prst="rect">
            <a:avLst/>
          </a:prstGeom>
        </p:spPr>
        <p:txBody>
          <a:bodyPr wrap="square">
            <a:spAutoFit/>
          </a:bodyPr>
          <a:lstStyle/>
          <a:p>
            <a:r>
              <a:rPr lang="en-US" dirty="0" smtClean="0"/>
              <a:t>2041</a:t>
            </a:r>
            <a:endParaRPr lang="en-US" dirty="0"/>
          </a:p>
        </p:txBody>
      </p:sp>
      <p:sp>
        <p:nvSpPr>
          <p:cNvPr id="68" name="Rectangle 67"/>
          <p:cNvSpPr/>
          <p:nvPr/>
        </p:nvSpPr>
        <p:spPr>
          <a:xfrm>
            <a:off x="6248400" y="4495800"/>
            <a:ext cx="762000" cy="228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Addr</a:t>
            </a:r>
            <a:endParaRPr lang="en-US" dirty="0"/>
          </a:p>
        </p:txBody>
      </p:sp>
      <p:sp>
        <p:nvSpPr>
          <p:cNvPr id="69" name="Rectangle 68"/>
          <p:cNvSpPr/>
          <p:nvPr/>
        </p:nvSpPr>
        <p:spPr>
          <a:xfrm>
            <a:off x="7010399" y="4499428"/>
            <a:ext cx="791029" cy="22497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sp>
        <p:nvSpPr>
          <p:cNvPr id="83" name="Freeform 82"/>
          <p:cNvSpPr/>
          <p:nvPr/>
        </p:nvSpPr>
        <p:spPr>
          <a:xfrm>
            <a:off x="5640917" y="2993570"/>
            <a:ext cx="836083" cy="1483179"/>
          </a:xfrm>
          <a:custGeom>
            <a:avLst/>
            <a:gdLst>
              <a:gd name="connsiteX0" fmla="*/ 0 w 867833"/>
              <a:gd name="connsiteY0" fmla="*/ 21167 h 1672167"/>
              <a:gd name="connsiteX1" fmla="*/ 825500 w 867833"/>
              <a:gd name="connsiteY1" fmla="*/ 0 h 1672167"/>
              <a:gd name="connsiteX2" fmla="*/ 867833 w 867833"/>
              <a:gd name="connsiteY2" fmla="*/ 1672167 h 1672167"/>
            </a:gdLst>
            <a:ahLst/>
            <a:cxnLst>
              <a:cxn ang="0">
                <a:pos x="connsiteX0" y="connsiteY0"/>
              </a:cxn>
              <a:cxn ang="0">
                <a:pos x="connsiteX1" y="connsiteY1"/>
              </a:cxn>
              <a:cxn ang="0">
                <a:pos x="connsiteX2" y="connsiteY2"/>
              </a:cxn>
            </a:cxnLst>
            <a:rect l="l" t="t" r="r" b="b"/>
            <a:pathLst>
              <a:path w="867833" h="1672167">
                <a:moveTo>
                  <a:pt x="0" y="21167"/>
                </a:moveTo>
                <a:lnTo>
                  <a:pt x="825500" y="0"/>
                </a:lnTo>
                <a:lnTo>
                  <a:pt x="867833" y="1672167"/>
                </a:lnTo>
              </a:path>
            </a:pathLst>
          </a:custGeom>
          <a:ln>
            <a:tailEnd type="arrow"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4" name="Freeform 83"/>
          <p:cNvSpPr/>
          <p:nvPr/>
        </p:nvSpPr>
        <p:spPr>
          <a:xfrm flipH="1">
            <a:off x="7391399" y="2993570"/>
            <a:ext cx="809171" cy="1513019"/>
          </a:xfrm>
          <a:custGeom>
            <a:avLst/>
            <a:gdLst>
              <a:gd name="connsiteX0" fmla="*/ 0 w 867833"/>
              <a:gd name="connsiteY0" fmla="*/ 21167 h 1672167"/>
              <a:gd name="connsiteX1" fmla="*/ 825500 w 867833"/>
              <a:gd name="connsiteY1" fmla="*/ 0 h 1672167"/>
              <a:gd name="connsiteX2" fmla="*/ 867833 w 867833"/>
              <a:gd name="connsiteY2" fmla="*/ 1672167 h 1672167"/>
            </a:gdLst>
            <a:ahLst/>
            <a:cxnLst>
              <a:cxn ang="0">
                <a:pos x="connsiteX0" y="connsiteY0"/>
              </a:cxn>
              <a:cxn ang="0">
                <a:pos x="connsiteX1" y="connsiteY1"/>
              </a:cxn>
              <a:cxn ang="0">
                <a:pos x="connsiteX2" y="connsiteY2"/>
              </a:cxn>
            </a:cxnLst>
            <a:rect l="l" t="t" r="r" b="b"/>
            <a:pathLst>
              <a:path w="867833" h="1672167">
                <a:moveTo>
                  <a:pt x="0" y="21167"/>
                </a:moveTo>
                <a:lnTo>
                  <a:pt x="825500" y="0"/>
                </a:lnTo>
                <a:lnTo>
                  <a:pt x="867833" y="1672167"/>
                </a:lnTo>
              </a:path>
            </a:pathLst>
          </a:custGeom>
          <a:ln>
            <a:tailEnd type="arrow"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5" name="TextBox 84"/>
          <p:cNvSpPr txBox="1"/>
          <p:nvPr/>
        </p:nvSpPr>
        <p:spPr>
          <a:xfrm>
            <a:off x="6324600" y="3810000"/>
            <a:ext cx="1066800" cy="646331"/>
          </a:xfrm>
          <a:prstGeom prst="rect">
            <a:avLst/>
          </a:prstGeom>
          <a:noFill/>
        </p:spPr>
        <p:txBody>
          <a:bodyPr wrap="square" rtlCol="0">
            <a:spAutoFit/>
          </a:bodyPr>
          <a:lstStyle/>
          <a:p>
            <a:pPr algn="ctr"/>
            <a:r>
              <a:rPr lang="en-US" dirty="0" smtClean="0"/>
              <a:t>Write Buffer</a:t>
            </a:r>
          </a:p>
        </p:txBody>
      </p:sp>
    </p:spTree>
    <p:extLst>
      <p:ext uri="{BB962C8B-B14F-4D97-AF65-F5344CB8AC3E}">
        <p14:creationId xmlns="" xmlns:p14="http://schemas.microsoft.com/office/powerpoint/2010/main" val="765310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Handling Stores with Write-Back</a:t>
            </a:r>
            <a:endParaRPr lang="en-US" dirty="0"/>
          </a:p>
        </p:txBody>
      </p:sp>
      <p:sp>
        <p:nvSpPr>
          <p:cNvPr id="3" name="Content Placeholder 2"/>
          <p:cNvSpPr>
            <a:spLocks noGrp="1"/>
          </p:cNvSpPr>
          <p:nvPr>
            <p:ph idx="1"/>
          </p:nvPr>
        </p:nvSpPr>
        <p:spPr>
          <a:xfrm>
            <a:off x="457200" y="1600200"/>
            <a:ext cx="8229600" cy="4655577"/>
          </a:xfrm>
        </p:spPr>
        <p:txBody>
          <a:bodyPr>
            <a:normAutofit/>
          </a:bodyPr>
          <a:lstStyle/>
          <a:p>
            <a:pPr>
              <a:buNone/>
            </a:pPr>
            <a:r>
              <a:rPr lang="en-US" dirty="0" smtClean="0">
                <a:solidFill>
                  <a:srgbClr val="0000FF"/>
                </a:solidFill>
              </a:rPr>
              <a:t>2) Write-Back Policy</a:t>
            </a:r>
            <a:r>
              <a:rPr lang="en-US" dirty="0" smtClean="0"/>
              <a:t>: write only to cache and then write cache block </a:t>
            </a:r>
            <a:r>
              <a:rPr lang="en-US" i="1" dirty="0" smtClean="0"/>
              <a:t>back </a:t>
            </a:r>
            <a:r>
              <a:rPr lang="en-US" dirty="0" smtClean="0"/>
              <a:t>to memory when evict block from cache</a:t>
            </a:r>
          </a:p>
          <a:p>
            <a:pPr lvl="1"/>
            <a:r>
              <a:rPr lang="en-US" dirty="0" smtClean="0"/>
              <a:t>Writes collected in cache, only single write to memory per block</a:t>
            </a:r>
          </a:p>
          <a:p>
            <a:pPr lvl="1"/>
            <a:r>
              <a:rPr lang="en-US" dirty="0" smtClean="0"/>
              <a:t>Include bit to see if wrote to block or not, and then only write back if bit is set</a:t>
            </a:r>
          </a:p>
          <a:p>
            <a:pPr lvl="2"/>
            <a:r>
              <a:rPr lang="en-US" dirty="0" smtClean="0"/>
              <a:t>Called “</a:t>
            </a:r>
            <a:r>
              <a:rPr lang="en-US" dirty="0" smtClean="0">
                <a:solidFill>
                  <a:srgbClr val="0000FF"/>
                </a:solidFill>
              </a:rPr>
              <a:t>Dirty</a:t>
            </a:r>
            <a:r>
              <a:rPr lang="en-US" dirty="0" smtClean="0"/>
              <a:t>” bit (writing makes it “dirty”)</a:t>
            </a:r>
          </a:p>
          <a:p>
            <a:pPr lvl="1">
              <a:buNone/>
            </a:pPr>
            <a:endParaRPr lang="en-US" dirty="0" smtClean="0"/>
          </a:p>
          <a:p>
            <a:pPr lvl="1"/>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19</a:t>
            </a:fld>
            <a:endParaRPr lang="en-US"/>
          </a:p>
        </p:txBody>
      </p:sp>
    </p:spTree>
    <p:extLst>
      <p:ext uri="{BB962C8B-B14F-4D97-AF65-F5344CB8AC3E}">
        <p14:creationId xmlns="" xmlns:p14="http://schemas.microsoft.com/office/powerpoint/2010/main" val="3565543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0"/>
          </p:nvPr>
        </p:nvSpPr>
        <p:spPr>
          <a:noFill/>
        </p:spPr>
        <p:txBody>
          <a:bodyPr/>
          <a:lstStyle/>
          <a:p>
            <a:fld id="{6A103E89-C65F-472A-B590-B29A466C71B7}" type="slidenum">
              <a:rPr lang="en-US" smtClean="0"/>
              <a:pPr/>
              <a:t>2</a:t>
            </a:fld>
            <a:endParaRPr lang="en-US" smtClean="0"/>
          </a:p>
        </p:txBody>
      </p:sp>
      <p:sp>
        <p:nvSpPr>
          <p:cNvPr id="20483" name="Rectangle 2"/>
          <p:cNvSpPr>
            <a:spLocks noGrp="1" noChangeArrowheads="1"/>
          </p:cNvSpPr>
          <p:nvPr>
            <p:ph type="title"/>
          </p:nvPr>
        </p:nvSpPr>
        <p:spPr>
          <a:xfrm>
            <a:off x="798513" y="306388"/>
            <a:ext cx="4559098" cy="569375"/>
          </a:xfrm>
        </p:spPr>
        <p:txBody>
          <a:bodyPr>
            <a:normAutofit fontScale="90000"/>
          </a:bodyPr>
          <a:lstStyle/>
          <a:p>
            <a:r>
              <a:rPr lang="en-US" dirty="0" smtClean="0"/>
              <a:t>Motivation</a:t>
            </a:r>
          </a:p>
        </p:txBody>
      </p:sp>
      <p:sp>
        <p:nvSpPr>
          <p:cNvPr id="20484" name="Rectangle 3"/>
          <p:cNvSpPr>
            <a:spLocks noGrp="1" noChangeArrowheads="1"/>
          </p:cNvSpPr>
          <p:nvPr>
            <p:ph type="body" idx="1"/>
          </p:nvPr>
        </p:nvSpPr>
        <p:spPr>
          <a:xfrm>
            <a:off x="609600" y="914400"/>
            <a:ext cx="8326438" cy="1938338"/>
          </a:xfrm>
        </p:spPr>
        <p:txBody>
          <a:bodyPr>
            <a:normAutofit fontScale="85000" lnSpcReduction="20000"/>
          </a:bodyPr>
          <a:lstStyle/>
          <a:p>
            <a:r>
              <a:rPr lang="en-US" smtClean="0"/>
              <a:t>Most applications in a single processor runs at only 10-20% of the processor peak</a:t>
            </a:r>
          </a:p>
          <a:p>
            <a:r>
              <a:rPr lang="en-US" smtClean="0"/>
              <a:t>Most of the single processor performance loss is in the memory system</a:t>
            </a:r>
          </a:p>
          <a:p>
            <a:pPr lvl="1"/>
            <a:r>
              <a:rPr lang="en-US" smtClean="0"/>
              <a:t>Moving data takes much longer than arithmetic and logic</a:t>
            </a:r>
          </a:p>
        </p:txBody>
      </p:sp>
      <p:sp>
        <p:nvSpPr>
          <p:cNvPr id="5" name="Rectangle 3"/>
          <p:cNvSpPr txBox="1">
            <a:spLocks noChangeArrowheads="1"/>
          </p:cNvSpPr>
          <p:nvPr/>
        </p:nvSpPr>
        <p:spPr bwMode="auto">
          <a:xfrm>
            <a:off x="609600" y="3178175"/>
            <a:ext cx="8305800" cy="3255963"/>
          </a:xfrm>
          <a:prstGeom prst="rect">
            <a:avLst/>
          </a:prstGeom>
          <a:noFill/>
          <a:ln w="9525">
            <a:noFill/>
            <a:miter lim="800000"/>
            <a:headEnd/>
            <a:tailEnd/>
          </a:ln>
        </p:spPr>
        <p:txBody>
          <a:bodyPr lIns="63500" tIns="25400" rIns="63500" bIns="25400">
            <a:spAutoFit/>
          </a:bodyPr>
          <a:lstStyle/>
          <a:p>
            <a:pPr marL="203200" indent="-203200">
              <a:spcBef>
                <a:spcPct val="15000"/>
              </a:spcBef>
              <a:buSzPct val="100000"/>
              <a:buFontTx/>
              <a:buChar char="•"/>
              <a:defRPr/>
            </a:pPr>
            <a:r>
              <a:rPr lang="en-US" sz="2800" b="0" dirty="0">
                <a:solidFill>
                  <a:schemeClr val="tx1"/>
                </a:solidFill>
                <a:latin typeface="Arial" charset="0"/>
              </a:rPr>
              <a:t>Parallel computing with low single machine performance is not good enough.</a:t>
            </a:r>
          </a:p>
          <a:p>
            <a:pPr marL="660400" lvl="1" indent="-203200">
              <a:spcBef>
                <a:spcPct val="15000"/>
              </a:spcBef>
              <a:buSzPct val="100000"/>
              <a:buFontTx/>
              <a:buChar char="•"/>
              <a:defRPr/>
            </a:pPr>
            <a:r>
              <a:rPr lang="en-US" sz="2800" b="0" dirty="0">
                <a:solidFill>
                  <a:schemeClr val="tx1"/>
                </a:solidFill>
                <a:latin typeface="Arial" charset="0"/>
              </a:rPr>
              <a:t>Understand high performance computing and cost in a single machine setting</a:t>
            </a:r>
          </a:p>
          <a:p>
            <a:pPr marL="203200" indent="-203200">
              <a:spcBef>
                <a:spcPct val="15000"/>
              </a:spcBef>
              <a:buSzPct val="100000"/>
              <a:buFontTx/>
              <a:buChar char="•"/>
              <a:defRPr/>
            </a:pPr>
            <a:r>
              <a:rPr lang="en-US" sz="2800" b="0" dirty="0" smtClean="0">
                <a:solidFill>
                  <a:schemeClr val="tx1"/>
                </a:solidFill>
                <a:latin typeface="Arial" charset="0"/>
              </a:rPr>
              <a:t>Review of cache/memory hierarchy</a:t>
            </a:r>
            <a:endParaRPr lang="en-US" sz="2800" b="0" dirty="0">
              <a:solidFill>
                <a:schemeClr val="tx1"/>
              </a:solidFill>
              <a:latin typeface="Arial" charset="0"/>
            </a:endParaRPr>
          </a:p>
          <a:p>
            <a:pPr marL="685800" lvl="1" indent="-190500">
              <a:spcBef>
                <a:spcPct val="15000"/>
              </a:spcBef>
              <a:buSzPct val="100000"/>
              <a:defRPr/>
            </a:pPr>
            <a:endParaRPr lang="en-US" sz="2400" b="0" dirty="0">
              <a:solidFill>
                <a:srgbClr val="000099"/>
              </a:solidFill>
              <a:latin typeface="Arial" charset="0"/>
            </a:endParaRPr>
          </a:p>
          <a:p>
            <a:pPr marL="203200" indent="-203200">
              <a:spcBef>
                <a:spcPct val="15000"/>
              </a:spcBef>
              <a:buSzPct val="100000"/>
              <a:buFontTx/>
              <a:buChar char="•"/>
              <a:defRPr/>
            </a:pPr>
            <a:endParaRPr lang="en-US" sz="2800" b="0" dirty="0">
              <a:solidFill>
                <a:schemeClr val="tx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2000"/>
                                        <p:tgtEl>
                                          <p:spTgt spid="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Arrow Connector 52"/>
          <p:cNvCxnSpPr>
            <a:stCxn id="55" idx="2"/>
          </p:cNvCxnSpPr>
          <p:nvPr/>
        </p:nvCxnSpPr>
        <p:spPr>
          <a:xfrm rot="16200000" flipH="1">
            <a:off x="4994301" y="5288498"/>
            <a:ext cx="1297212" cy="12995"/>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6" name="Title 5"/>
          <p:cNvSpPr>
            <a:spLocks noGrp="1"/>
          </p:cNvSpPr>
          <p:nvPr>
            <p:ph type="title"/>
          </p:nvPr>
        </p:nvSpPr>
        <p:spPr>
          <a:xfrm>
            <a:off x="457200" y="274638"/>
            <a:ext cx="3809762" cy="1143000"/>
          </a:xfrm>
        </p:spPr>
        <p:txBody>
          <a:bodyPr>
            <a:normAutofit fontScale="90000"/>
          </a:bodyPr>
          <a:lstStyle/>
          <a:p>
            <a:r>
              <a:rPr lang="en-US" dirty="0" smtClean="0"/>
              <a:t>Write-Back Cache</a:t>
            </a:r>
            <a:endParaRPr lang="en-US" dirty="0"/>
          </a:p>
        </p:txBody>
      </p:sp>
      <p:sp>
        <p:nvSpPr>
          <p:cNvPr id="7" name="Content Placeholder 6"/>
          <p:cNvSpPr>
            <a:spLocks noGrp="1"/>
          </p:cNvSpPr>
          <p:nvPr>
            <p:ph sz="half" idx="1"/>
          </p:nvPr>
        </p:nvSpPr>
        <p:spPr>
          <a:xfrm>
            <a:off x="152400" y="1828800"/>
            <a:ext cx="4572000" cy="4525963"/>
          </a:xfrm>
        </p:spPr>
        <p:txBody>
          <a:bodyPr>
            <a:normAutofit fontScale="92500" lnSpcReduction="20000"/>
          </a:bodyPr>
          <a:lstStyle/>
          <a:p>
            <a:r>
              <a:rPr lang="en-US" dirty="0" smtClean="0"/>
              <a:t>Store/cache hit, write data in cache </a:t>
            </a:r>
            <a:r>
              <a:rPr lang="en-US" i="1" dirty="0" smtClean="0"/>
              <a:t>only </a:t>
            </a:r>
            <a:r>
              <a:rPr lang="en-US" dirty="0" smtClean="0"/>
              <a:t>&amp; set dirty bit</a:t>
            </a:r>
          </a:p>
          <a:p>
            <a:pPr lvl="1"/>
            <a:r>
              <a:rPr lang="en-US" dirty="0" smtClean="0"/>
              <a:t>Memory has stale value</a:t>
            </a:r>
          </a:p>
          <a:p>
            <a:r>
              <a:rPr lang="en-US" dirty="0" smtClean="0"/>
              <a:t>Store/cache miss, read data from memory, then update and set dirty bit</a:t>
            </a:r>
          </a:p>
          <a:p>
            <a:pPr lvl="1"/>
            <a:r>
              <a:rPr lang="en-US" dirty="0" smtClean="0"/>
              <a:t>“Write-allocate” policy</a:t>
            </a:r>
          </a:p>
          <a:p>
            <a:r>
              <a:rPr lang="en-US" dirty="0" smtClean="0"/>
              <a:t>Load/cache hit, use value from cache</a:t>
            </a:r>
          </a:p>
          <a:p>
            <a:r>
              <a:rPr lang="en-US" dirty="0" smtClean="0"/>
              <a:t>On any miss, write back evicted block, only if dirty. Update cache with new block and clear dirty bit.</a:t>
            </a:r>
          </a:p>
        </p:txBody>
      </p:sp>
      <p:sp>
        <p:nvSpPr>
          <p:cNvPr id="5" name="Slide Number Placeholder 4"/>
          <p:cNvSpPr>
            <a:spLocks noGrp="1"/>
          </p:cNvSpPr>
          <p:nvPr>
            <p:ph type="sldNum" sz="quarter" idx="12"/>
          </p:nvPr>
        </p:nvSpPr>
        <p:spPr>
          <a:xfrm>
            <a:off x="6695908" y="6299275"/>
            <a:ext cx="2133600" cy="365125"/>
          </a:xfrm>
        </p:spPr>
        <p:txBody>
          <a:bodyPr/>
          <a:lstStyle/>
          <a:p>
            <a:fld id="{3CC63E4C-4642-794D-A2FD-70F6B81535F5}" type="slidenum">
              <a:rPr lang="en-US" smtClean="0"/>
              <a:pPr/>
              <a:t>20</a:t>
            </a:fld>
            <a:endParaRPr lang="en-US"/>
          </a:p>
        </p:txBody>
      </p:sp>
      <p:sp>
        <p:nvSpPr>
          <p:cNvPr id="9" name="Rectangle 8"/>
          <p:cNvSpPr/>
          <p:nvPr/>
        </p:nvSpPr>
        <p:spPr>
          <a:xfrm>
            <a:off x="4951959" y="214034"/>
            <a:ext cx="3853109" cy="16123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smtClean="0"/>
              <a:t>Processor</a:t>
            </a:r>
            <a:endParaRPr lang="en-US" sz="3200" dirty="0"/>
          </a:p>
        </p:txBody>
      </p:sp>
      <p:sp>
        <p:nvSpPr>
          <p:cNvPr id="23" name="TextBox 22"/>
          <p:cNvSpPr txBox="1"/>
          <p:nvPr/>
        </p:nvSpPr>
        <p:spPr>
          <a:xfrm>
            <a:off x="4724400" y="1905000"/>
            <a:ext cx="933632" cy="646331"/>
          </a:xfrm>
          <a:prstGeom prst="rect">
            <a:avLst/>
          </a:prstGeom>
          <a:noFill/>
        </p:spPr>
        <p:txBody>
          <a:bodyPr wrap="none" rtlCol="0">
            <a:spAutoFit/>
          </a:bodyPr>
          <a:lstStyle/>
          <a:p>
            <a:pPr algn="ctr"/>
            <a:r>
              <a:rPr lang="en-US" dirty="0" smtClean="0"/>
              <a:t>32-bit</a:t>
            </a:r>
          </a:p>
          <a:p>
            <a:pPr algn="ctr"/>
            <a:r>
              <a:rPr lang="en-US" dirty="0" smtClean="0"/>
              <a:t>Address</a:t>
            </a:r>
            <a:endParaRPr lang="en-US" dirty="0"/>
          </a:p>
        </p:txBody>
      </p:sp>
      <p:sp>
        <p:nvSpPr>
          <p:cNvPr id="24" name="TextBox 23"/>
          <p:cNvSpPr txBox="1"/>
          <p:nvPr/>
        </p:nvSpPr>
        <p:spPr>
          <a:xfrm>
            <a:off x="7391400" y="1981200"/>
            <a:ext cx="740895" cy="646331"/>
          </a:xfrm>
          <a:prstGeom prst="rect">
            <a:avLst/>
          </a:prstGeom>
          <a:noFill/>
        </p:spPr>
        <p:txBody>
          <a:bodyPr wrap="none" rtlCol="0">
            <a:spAutoFit/>
          </a:bodyPr>
          <a:lstStyle/>
          <a:p>
            <a:pPr algn="ctr"/>
            <a:r>
              <a:rPr lang="en-US" dirty="0" smtClean="0"/>
              <a:t>32-bit</a:t>
            </a:r>
          </a:p>
          <a:p>
            <a:pPr algn="ctr"/>
            <a:r>
              <a:rPr lang="en-US" dirty="0" smtClean="0"/>
              <a:t>Data</a:t>
            </a:r>
            <a:endParaRPr lang="en-US" dirty="0"/>
          </a:p>
        </p:txBody>
      </p:sp>
      <p:sp>
        <p:nvSpPr>
          <p:cNvPr id="26" name="Rectangle 25"/>
          <p:cNvSpPr/>
          <p:nvPr/>
        </p:nvSpPr>
        <p:spPr>
          <a:xfrm>
            <a:off x="5037584" y="2590800"/>
            <a:ext cx="3824568" cy="2531743"/>
          </a:xfrm>
          <a:prstGeom prst="rect">
            <a:avLst/>
          </a:prstGeom>
          <a:noFill/>
          <a:ln w="28575" cap="flat" cmpd="sng" algn="ctr">
            <a:solidFill>
              <a:schemeClr val="accent1">
                <a:shade val="95000"/>
                <a:satMod val="105000"/>
              </a:schemeClr>
            </a:solidFill>
            <a:prstDash val="sys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Box 26"/>
          <p:cNvSpPr txBox="1"/>
          <p:nvPr/>
        </p:nvSpPr>
        <p:spPr>
          <a:xfrm>
            <a:off x="6400800" y="2438400"/>
            <a:ext cx="1067269" cy="523220"/>
          </a:xfrm>
          <a:prstGeom prst="rect">
            <a:avLst/>
          </a:prstGeom>
          <a:noFill/>
        </p:spPr>
        <p:txBody>
          <a:bodyPr wrap="none" rtlCol="0">
            <a:spAutoFit/>
          </a:bodyPr>
          <a:lstStyle/>
          <a:p>
            <a:r>
              <a:rPr lang="en-US" sz="2800" dirty="0" smtClean="0"/>
              <a:t>Cache</a:t>
            </a:r>
            <a:endParaRPr lang="en-US" sz="2800" dirty="0"/>
          </a:p>
        </p:txBody>
      </p:sp>
      <p:sp>
        <p:nvSpPr>
          <p:cNvPr id="40" name="TextBox 39"/>
          <p:cNvSpPr txBox="1"/>
          <p:nvPr/>
        </p:nvSpPr>
        <p:spPr>
          <a:xfrm>
            <a:off x="4876800" y="5181600"/>
            <a:ext cx="933632" cy="646331"/>
          </a:xfrm>
          <a:prstGeom prst="rect">
            <a:avLst/>
          </a:prstGeom>
          <a:noFill/>
        </p:spPr>
        <p:txBody>
          <a:bodyPr wrap="none" rtlCol="0">
            <a:spAutoFit/>
          </a:bodyPr>
          <a:lstStyle/>
          <a:p>
            <a:pPr algn="ctr"/>
            <a:r>
              <a:rPr lang="en-US" dirty="0" smtClean="0"/>
              <a:t>32-bit</a:t>
            </a:r>
          </a:p>
          <a:p>
            <a:pPr algn="ctr"/>
            <a:r>
              <a:rPr lang="en-US" dirty="0" smtClean="0"/>
              <a:t>Address</a:t>
            </a:r>
            <a:endParaRPr lang="en-US" dirty="0"/>
          </a:p>
        </p:txBody>
      </p:sp>
      <p:sp>
        <p:nvSpPr>
          <p:cNvPr id="41" name="TextBox 40"/>
          <p:cNvSpPr txBox="1"/>
          <p:nvPr/>
        </p:nvSpPr>
        <p:spPr>
          <a:xfrm>
            <a:off x="7391400" y="5181600"/>
            <a:ext cx="740895" cy="646331"/>
          </a:xfrm>
          <a:prstGeom prst="rect">
            <a:avLst/>
          </a:prstGeom>
          <a:noFill/>
        </p:spPr>
        <p:txBody>
          <a:bodyPr wrap="none" rtlCol="0">
            <a:spAutoFit/>
          </a:bodyPr>
          <a:lstStyle/>
          <a:p>
            <a:pPr algn="ctr"/>
            <a:r>
              <a:rPr lang="en-US" dirty="0" smtClean="0"/>
              <a:t>32-bit</a:t>
            </a:r>
          </a:p>
          <a:p>
            <a:pPr algn="ctr"/>
            <a:r>
              <a:rPr lang="en-US" dirty="0" smtClean="0"/>
              <a:t>Data</a:t>
            </a:r>
            <a:endParaRPr lang="en-US" dirty="0"/>
          </a:p>
        </p:txBody>
      </p:sp>
      <p:sp>
        <p:nvSpPr>
          <p:cNvPr id="42" name="Rectangle 41"/>
          <p:cNvSpPr/>
          <p:nvPr/>
        </p:nvSpPr>
        <p:spPr>
          <a:xfrm>
            <a:off x="5080396" y="5964409"/>
            <a:ext cx="3781756" cy="89359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smtClean="0"/>
              <a:t>Memory</a:t>
            </a:r>
            <a:endParaRPr lang="en-US" dirty="0"/>
          </a:p>
        </p:txBody>
      </p:sp>
      <p:grpSp>
        <p:nvGrpSpPr>
          <p:cNvPr id="2" name="Group 48"/>
          <p:cNvGrpSpPr/>
          <p:nvPr/>
        </p:nvGrpSpPr>
        <p:grpSpPr>
          <a:xfrm>
            <a:off x="7781473" y="1828800"/>
            <a:ext cx="829128" cy="4104888"/>
            <a:chOff x="6890647" y="1812156"/>
            <a:chExt cx="1505256" cy="4104888"/>
          </a:xfrm>
        </p:grpSpPr>
        <p:cxnSp>
          <p:nvCxnSpPr>
            <p:cNvPr id="45" name="Straight Arrow Connector 44"/>
            <p:cNvCxnSpPr>
              <a:stCxn id="13" idx="2"/>
            </p:cNvCxnSpPr>
            <p:nvPr/>
          </p:nvCxnSpPr>
          <p:spPr>
            <a:xfrm rot="5400000">
              <a:off x="6992752" y="5260664"/>
              <a:ext cx="1293913" cy="18848"/>
            </a:xfrm>
            <a:prstGeom prst="straightConnector1">
              <a:avLst/>
            </a:prstGeom>
            <a:ln w="57150" cap="flat" cmpd="sng" algn="ctr">
              <a:solidFill>
                <a:schemeClr val="accent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rot="5400000">
              <a:off x="6892883" y="2568406"/>
              <a:ext cx="1512503" cy="4"/>
            </a:xfrm>
            <a:prstGeom prst="straightConnector1">
              <a:avLst/>
            </a:prstGeom>
            <a:ln w="57150" cap="flat" cmpd="sng" algn="ctr">
              <a:solidFill>
                <a:schemeClr val="accent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grpSp>
          <p:nvGrpSpPr>
            <p:cNvPr id="8" name="Group 47"/>
            <p:cNvGrpSpPr/>
            <p:nvPr/>
          </p:nvGrpSpPr>
          <p:grpSpPr>
            <a:xfrm>
              <a:off x="6890647" y="3324660"/>
              <a:ext cx="1505256" cy="1298472"/>
              <a:chOff x="6890647" y="3324660"/>
              <a:chExt cx="1505256" cy="1298472"/>
            </a:xfrm>
          </p:grpSpPr>
          <p:sp>
            <p:nvSpPr>
              <p:cNvPr id="13" name="Rectangle 12"/>
              <p:cNvSpPr/>
              <p:nvPr/>
            </p:nvSpPr>
            <p:spPr>
              <a:xfrm>
                <a:off x="6921325" y="3324660"/>
                <a:ext cx="1455619" cy="129847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36" name="Straight Connector 35"/>
              <p:cNvCxnSpPr>
                <a:stCxn id="13" idx="1"/>
                <a:endCxn id="13" idx="3"/>
              </p:cNvCxnSpPr>
              <p:nvPr/>
            </p:nvCxnSpPr>
            <p:spPr>
              <a:xfrm rot="10800000" flipH="1">
                <a:off x="6921324" y="3973896"/>
                <a:ext cx="145561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6910474" y="3659035"/>
                <a:ext cx="148542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6890647" y="4263434"/>
                <a:ext cx="1485429" cy="1588"/>
              </a:xfrm>
              <a:prstGeom prst="line">
                <a:avLst/>
              </a:prstGeom>
            </p:spPr>
            <p:style>
              <a:lnRef idx="2">
                <a:schemeClr val="accent1"/>
              </a:lnRef>
              <a:fillRef idx="0">
                <a:schemeClr val="accent1"/>
              </a:fillRef>
              <a:effectRef idx="1">
                <a:schemeClr val="accent1"/>
              </a:effectRef>
              <a:fontRef idx="minor">
                <a:schemeClr val="tx1"/>
              </a:fontRef>
            </p:style>
          </p:cxnSp>
        </p:grpSp>
      </p:grpSp>
      <p:cxnSp>
        <p:nvCxnSpPr>
          <p:cNvPr id="51" name="Straight Arrow Connector 50"/>
          <p:cNvCxnSpPr>
            <a:endCxn id="55" idx="0"/>
          </p:cNvCxnSpPr>
          <p:nvPr/>
        </p:nvCxnSpPr>
        <p:spPr>
          <a:xfrm rot="16200000" flipH="1">
            <a:off x="4862587" y="2574095"/>
            <a:ext cx="1512504" cy="35141"/>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grpSp>
        <p:nvGrpSpPr>
          <p:cNvPr id="10" name="Group 53"/>
          <p:cNvGrpSpPr/>
          <p:nvPr/>
        </p:nvGrpSpPr>
        <p:grpSpPr>
          <a:xfrm>
            <a:off x="5181600" y="3347918"/>
            <a:ext cx="902593" cy="1298472"/>
            <a:chOff x="6890650" y="3324660"/>
            <a:chExt cx="1505253" cy="1298472"/>
          </a:xfrm>
        </p:grpSpPr>
        <p:sp>
          <p:nvSpPr>
            <p:cNvPr id="55" name="Rectangle 54"/>
            <p:cNvSpPr/>
            <p:nvPr/>
          </p:nvSpPr>
          <p:spPr>
            <a:xfrm>
              <a:off x="6921325" y="3324660"/>
              <a:ext cx="1455619" cy="129847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6" name="Straight Connector 55"/>
            <p:cNvCxnSpPr>
              <a:stCxn id="55" idx="1"/>
              <a:endCxn id="55" idx="3"/>
            </p:cNvCxnSpPr>
            <p:nvPr/>
          </p:nvCxnSpPr>
          <p:spPr>
            <a:xfrm rot="10800000" flipH="1">
              <a:off x="6921324" y="3973896"/>
              <a:ext cx="145561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6910474" y="3659035"/>
              <a:ext cx="148542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6890650" y="4263434"/>
              <a:ext cx="1485429"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60" name="Rectangle 59"/>
          <p:cNvSpPr/>
          <p:nvPr/>
        </p:nvSpPr>
        <p:spPr>
          <a:xfrm>
            <a:off x="5343580" y="3653285"/>
            <a:ext cx="652643" cy="369332"/>
          </a:xfrm>
          <a:prstGeom prst="rect">
            <a:avLst/>
          </a:prstGeom>
        </p:spPr>
        <p:txBody>
          <a:bodyPr wrap="none">
            <a:spAutoFit/>
          </a:bodyPr>
          <a:lstStyle/>
          <a:p>
            <a:r>
              <a:rPr lang="en-US" dirty="0" smtClean="0"/>
              <a:t>1022</a:t>
            </a:r>
            <a:endParaRPr lang="en-US" dirty="0"/>
          </a:p>
        </p:txBody>
      </p:sp>
      <p:sp>
        <p:nvSpPr>
          <p:cNvPr id="61" name="Rectangle 60"/>
          <p:cNvSpPr/>
          <p:nvPr/>
        </p:nvSpPr>
        <p:spPr>
          <a:xfrm>
            <a:off x="8020753" y="3633495"/>
            <a:ext cx="418654" cy="369332"/>
          </a:xfrm>
          <a:prstGeom prst="rect">
            <a:avLst/>
          </a:prstGeom>
        </p:spPr>
        <p:txBody>
          <a:bodyPr wrap="none">
            <a:spAutoFit/>
          </a:bodyPr>
          <a:lstStyle/>
          <a:p>
            <a:r>
              <a:rPr lang="en-US" dirty="0" smtClean="0"/>
              <a:t>99</a:t>
            </a:r>
            <a:endParaRPr lang="en-US" dirty="0"/>
          </a:p>
        </p:txBody>
      </p:sp>
      <p:sp>
        <p:nvSpPr>
          <p:cNvPr id="62" name="Rectangle 61"/>
          <p:cNvSpPr/>
          <p:nvPr/>
        </p:nvSpPr>
        <p:spPr>
          <a:xfrm flipH="1">
            <a:off x="5433093" y="3287381"/>
            <a:ext cx="775008" cy="369332"/>
          </a:xfrm>
          <a:prstGeom prst="rect">
            <a:avLst/>
          </a:prstGeom>
        </p:spPr>
        <p:txBody>
          <a:bodyPr wrap="square">
            <a:spAutoFit/>
          </a:bodyPr>
          <a:lstStyle/>
          <a:p>
            <a:r>
              <a:rPr lang="en-US" dirty="0" smtClean="0"/>
              <a:t>252</a:t>
            </a:r>
            <a:endParaRPr lang="en-US" dirty="0"/>
          </a:p>
        </p:txBody>
      </p:sp>
      <p:sp>
        <p:nvSpPr>
          <p:cNvPr id="63" name="Rectangle 62"/>
          <p:cNvSpPr/>
          <p:nvPr/>
        </p:nvSpPr>
        <p:spPr>
          <a:xfrm>
            <a:off x="8020753" y="3915037"/>
            <a:ext cx="301660" cy="369332"/>
          </a:xfrm>
          <a:prstGeom prst="rect">
            <a:avLst/>
          </a:prstGeom>
        </p:spPr>
        <p:txBody>
          <a:bodyPr wrap="none">
            <a:spAutoFit/>
          </a:bodyPr>
          <a:lstStyle/>
          <a:p>
            <a:r>
              <a:rPr lang="en-US" dirty="0" smtClean="0"/>
              <a:t>7</a:t>
            </a:r>
            <a:endParaRPr lang="en-US" dirty="0"/>
          </a:p>
        </p:txBody>
      </p:sp>
      <p:sp>
        <p:nvSpPr>
          <p:cNvPr id="64" name="Rectangle 63"/>
          <p:cNvSpPr/>
          <p:nvPr/>
        </p:nvSpPr>
        <p:spPr>
          <a:xfrm>
            <a:off x="7924800" y="4267200"/>
            <a:ext cx="418654" cy="369332"/>
          </a:xfrm>
          <a:prstGeom prst="rect">
            <a:avLst/>
          </a:prstGeom>
        </p:spPr>
        <p:txBody>
          <a:bodyPr wrap="none">
            <a:spAutoFit/>
          </a:bodyPr>
          <a:lstStyle/>
          <a:p>
            <a:r>
              <a:rPr lang="en-US" dirty="0" smtClean="0"/>
              <a:t>20</a:t>
            </a:r>
            <a:endParaRPr lang="en-US" dirty="0"/>
          </a:p>
        </p:txBody>
      </p:sp>
      <p:sp>
        <p:nvSpPr>
          <p:cNvPr id="65" name="Rectangle 64"/>
          <p:cNvSpPr/>
          <p:nvPr/>
        </p:nvSpPr>
        <p:spPr>
          <a:xfrm>
            <a:off x="8020753" y="3269325"/>
            <a:ext cx="418654" cy="369332"/>
          </a:xfrm>
          <a:prstGeom prst="rect">
            <a:avLst/>
          </a:prstGeom>
        </p:spPr>
        <p:txBody>
          <a:bodyPr wrap="none">
            <a:spAutoFit/>
          </a:bodyPr>
          <a:lstStyle/>
          <a:p>
            <a:r>
              <a:rPr lang="en-US" dirty="0" smtClean="0"/>
              <a:t>12</a:t>
            </a:r>
            <a:endParaRPr lang="en-US" dirty="0"/>
          </a:p>
        </p:txBody>
      </p:sp>
      <p:sp>
        <p:nvSpPr>
          <p:cNvPr id="66" name="Rectangle 65"/>
          <p:cNvSpPr/>
          <p:nvPr/>
        </p:nvSpPr>
        <p:spPr>
          <a:xfrm flipH="1">
            <a:off x="5379274" y="3977874"/>
            <a:ext cx="775008" cy="369332"/>
          </a:xfrm>
          <a:prstGeom prst="rect">
            <a:avLst/>
          </a:prstGeom>
        </p:spPr>
        <p:txBody>
          <a:bodyPr wrap="square">
            <a:spAutoFit/>
          </a:bodyPr>
          <a:lstStyle/>
          <a:p>
            <a:r>
              <a:rPr lang="en-US" dirty="0" smtClean="0"/>
              <a:t>131</a:t>
            </a:r>
            <a:endParaRPr lang="en-US" dirty="0"/>
          </a:p>
        </p:txBody>
      </p:sp>
      <p:sp>
        <p:nvSpPr>
          <p:cNvPr id="67" name="Rectangle 66"/>
          <p:cNvSpPr/>
          <p:nvPr/>
        </p:nvSpPr>
        <p:spPr>
          <a:xfrm flipH="1">
            <a:off x="5390037" y="4302464"/>
            <a:ext cx="775008" cy="369332"/>
          </a:xfrm>
          <a:prstGeom prst="rect">
            <a:avLst/>
          </a:prstGeom>
        </p:spPr>
        <p:txBody>
          <a:bodyPr wrap="square">
            <a:spAutoFit/>
          </a:bodyPr>
          <a:lstStyle/>
          <a:p>
            <a:r>
              <a:rPr lang="en-US" dirty="0" smtClean="0"/>
              <a:t>2041</a:t>
            </a:r>
            <a:endParaRPr lang="en-US" dirty="0"/>
          </a:p>
        </p:txBody>
      </p:sp>
      <p:sp>
        <p:nvSpPr>
          <p:cNvPr id="48" name="Rectangle 47"/>
          <p:cNvSpPr/>
          <p:nvPr/>
        </p:nvSpPr>
        <p:spPr>
          <a:xfrm>
            <a:off x="7391400" y="3352800"/>
            <a:ext cx="381000" cy="304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D</a:t>
            </a:r>
            <a:endParaRPr lang="en-US" dirty="0">
              <a:solidFill>
                <a:srgbClr val="FF0000"/>
              </a:solidFill>
            </a:endParaRPr>
          </a:p>
        </p:txBody>
      </p:sp>
      <p:sp>
        <p:nvSpPr>
          <p:cNvPr id="49" name="Rectangle 48"/>
          <p:cNvSpPr/>
          <p:nvPr/>
        </p:nvSpPr>
        <p:spPr>
          <a:xfrm>
            <a:off x="7391400" y="3657600"/>
            <a:ext cx="381000" cy="304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D</a:t>
            </a:r>
            <a:endParaRPr lang="en-US" dirty="0">
              <a:solidFill>
                <a:srgbClr val="FF0000"/>
              </a:solidFill>
            </a:endParaRPr>
          </a:p>
        </p:txBody>
      </p:sp>
      <p:sp>
        <p:nvSpPr>
          <p:cNvPr id="50" name="Rectangle 49"/>
          <p:cNvSpPr/>
          <p:nvPr/>
        </p:nvSpPr>
        <p:spPr>
          <a:xfrm>
            <a:off x="7391400" y="3962400"/>
            <a:ext cx="381000" cy="304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D</a:t>
            </a:r>
            <a:endParaRPr lang="en-US" dirty="0">
              <a:solidFill>
                <a:srgbClr val="FF0000"/>
              </a:solidFill>
            </a:endParaRPr>
          </a:p>
        </p:txBody>
      </p:sp>
      <p:sp>
        <p:nvSpPr>
          <p:cNvPr id="54" name="Rectangle 53"/>
          <p:cNvSpPr/>
          <p:nvPr/>
        </p:nvSpPr>
        <p:spPr>
          <a:xfrm>
            <a:off x="7391400" y="4267200"/>
            <a:ext cx="381000" cy="304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D</a:t>
            </a:r>
            <a:endParaRPr lang="en-US" dirty="0">
              <a:solidFill>
                <a:srgbClr val="FF0000"/>
              </a:solidFill>
            </a:endParaRPr>
          </a:p>
        </p:txBody>
      </p:sp>
      <p:sp>
        <p:nvSpPr>
          <p:cNvPr id="59" name="TextBox 58"/>
          <p:cNvSpPr txBox="1"/>
          <p:nvPr/>
        </p:nvSpPr>
        <p:spPr>
          <a:xfrm>
            <a:off x="6400800" y="3657600"/>
            <a:ext cx="817122" cy="646331"/>
          </a:xfrm>
          <a:prstGeom prst="rect">
            <a:avLst/>
          </a:prstGeom>
          <a:noFill/>
        </p:spPr>
        <p:txBody>
          <a:bodyPr wrap="square" rtlCol="0">
            <a:spAutoFit/>
          </a:bodyPr>
          <a:lstStyle/>
          <a:p>
            <a:pPr algn="ctr"/>
            <a:r>
              <a:rPr lang="en-US" dirty="0" smtClean="0"/>
              <a:t>Dirty Bits</a:t>
            </a:r>
            <a:endParaRPr lang="en-US" dirty="0"/>
          </a:p>
        </p:txBody>
      </p:sp>
      <p:sp>
        <p:nvSpPr>
          <p:cNvPr id="71" name="Left Brace 70"/>
          <p:cNvSpPr/>
          <p:nvPr/>
        </p:nvSpPr>
        <p:spPr>
          <a:xfrm>
            <a:off x="7010400" y="3352800"/>
            <a:ext cx="228600" cy="1295400"/>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 xmlns:p14="http://schemas.microsoft.com/office/powerpoint/2010/main" val="1657389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Write-Through vs. Write-Back</a:t>
            </a:r>
            <a:endParaRPr lang="en-US" dirty="0"/>
          </a:p>
        </p:txBody>
      </p:sp>
      <p:sp>
        <p:nvSpPr>
          <p:cNvPr id="3" name="Content Placeholder 2"/>
          <p:cNvSpPr>
            <a:spLocks noGrp="1"/>
          </p:cNvSpPr>
          <p:nvPr>
            <p:ph sz="half" idx="1"/>
          </p:nvPr>
        </p:nvSpPr>
        <p:spPr>
          <a:xfrm>
            <a:off x="152400" y="1600200"/>
            <a:ext cx="4648200" cy="4525963"/>
          </a:xfrm>
        </p:spPr>
        <p:txBody>
          <a:bodyPr/>
          <a:lstStyle/>
          <a:p>
            <a:r>
              <a:rPr lang="en-US" dirty="0" smtClean="0"/>
              <a:t>Write-Through:</a:t>
            </a:r>
          </a:p>
          <a:p>
            <a:pPr lvl="1"/>
            <a:r>
              <a:rPr lang="en-US" dirty="0" smtClean="0"/>
              <a:t>Simpler control logic</a:t>
            </a:r>
          </a:p>
          <a:p>
            <a:pPr lvl="1"/>
            <a:r>
              <a:rPr lang="en-US" dirty="0" smtClean="0"/>
              <a:t>More predictable timing simplifies processor control logic</a:t>
            </a:r>
          </a:p>
          <a:p>
            <a:pPr lvl="1"/>
            <a:r>
              <a:rPr lang="en-US" dirty="0" smtClean="0"/>
              <a:t>Easier to make reliable, since memory always has copy of data (big idea: Redundancy!)</a:t>
            </a:r>
            <a:endParaRPr lang="en-US" dirty="0"/>
          </a:p>
        </p:txBody>
      </p:sp>
      <p:sp>
        <p:nvSpPr>
          <p:cNvPr id="4" name="Content Placeholder 3"/>
          <p:cNvSpPr>
            <a:spLocks noGrp="1"/>
          </p:cNvSpPr>
          <p:nvPr>
            <p:ph sz="half" idx="2"/>
          </p:nvPr>
        </p:nvSpPr>
        <p:spPr>
          <a:xfrm>
            <a:off x="4572000" y="1600200"/>
            <a:ext cx="4343400" cy="4525963"/>
          </a:xfrm>
        </p:spPr>
        <p:txBody>
          <a:bodyPr/>
          <a:lstStyle/>
          <a:p>
            <a:r>
              <a:rPr lang="en-US" dirty="0" smtClean="0"/>
              <a:t>Write-Back</a:t>
            </a:r>
          </a:p>
          <a:p>
            <a:pPr lvl="1"/>
            <a:r>
              <a:rPr lang="en-US" dirty="0" smtClean="0"/>
              <a:t>More complex control logic</a:t>
            </a:r>
          </a:p>
          <a:p>
            <a:pPr lvl="1"/>
            <a:r>
              <a:rPr lang="en-US" dirty="0" smtClean="0"/>
              <a:t>More variable timing (0,1,2 memory accesses per cache access)</a:t>
            </a:r>
          </a:p>
          <a:p>
            <a:pPr lvl="1"/>
            <a:r>
              <a:rPr lang="en-US" dirty="0" smtClean="0"/>
              <a:t>Usually reduces write traffic</a:t>
            </a:r>
          </a:p>
          <a:p>
            <a:pPr lvl="1"/>
            <a:r>
              <a:rPr lang="en-US" dirty="0" smtClean="0"/>
              <a:t>Harder to make reliable, sometimes cache has only copy of data</a:t>
            </a:r>
            <a:endParaRPr lang="en-US" dirty="0"/>
          </a:p>
        </p:txBody>
      </p:sp>
      <p:sp>
        <p:nvSpPr>
          <p:cNvPr id="7" name="Slide Number Placeholder 6"/>
          <p:cNvSpPr>
            <a:spLocks noGrp="1"/>
          </p:cNvSpPr>
          <p:nvPr>
            <p:ph type="sldNum" sz="quarter" idx="12"/>
          </p:nvPr>
        </p:nvSpPr>
        <p:spPr/>
        <p:txBody>
          <a:bodyPr/>
          <a:lstStyle/>
          <a:p>
            <a:fld id="{3CC63E4C-4642-794D-A2FD-70F6B81535F5}" type="slidenum">
              <a:rPr lang="en-US" smtClean="0"/>
              <a:pPr/>
              <a:t>21</a:t>
            </a:fld>
            <a:endParaRPr lang="en-US"/>
          </a:p>
        </p:txBody>
      </p:sp>
    </p:spTree>
    <p:extLst>
      <p:ext uri="{BB962C8B-B14F-4D97-AF65-F5344CB8AC3E}">
        <p14:creationId xmlns="" xmlns:p14="http://schemas.microsoft.com/office/powerpoint/2010/main" val="37613909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a:t>
            </a:r>
            <a:r>
              <a:rPr lang="en-US" i="1" dirty="0" smtClean="0"/>
              <a:t>Performance)</a:t>
            </a:r>
            <a:r>
              <a:rPr lang="en-US" dirty="0" smtClean="0"/>
              <a:t> Terms</a:t>
            </a:r>
            <a:endParaRPr lang="en-US" dirty="0"/>
          </a:p>
        </p:txBody>
      </p:sp>
      <p:sp>
        <p:nvSpPr>
          <p:cNvPr id="3" name="Content Placeholder 2"/>
          <p:cNvSpPr>
            <a:spLocks noGrp="1"/>
          </p:cNvSpPr>
          <p:nvPr>
            <p:ph idx="1"/>
          </p:nvPr>
        </p:nvSpPr>
        <p:spPr>
          <a:xfrm>
            <a:off x="457200" y="1600200"/>
            <a:ext cx="8686800" cy="4525963"/>
          </a:xfrm>
        </p:spPr>
        <p:txBody>
          <a:bodyPr>
            <a:normAutofit/>
          </a:bodyPr>
          <a:lstStyle/>
          <a:p>
            <a:pPr>
              <a:buClr>
                <a:schemeClr val="tx1"/>
              </a:buClr>
            </a:pPr>
            <a:r>
              <a:rPr lang="en-US" dirty="0" smtClean="0">
                <a:solidFill>
                  <a:srgbClr val="3366FF"/>
                </a:solidFill>
              </a:rPr>
              <a:t>Hit rate</a:t>
            </a:r>
            <a:r>
              <a:rPr lang="en-US" dirty="0" smtClean="0"/>
              <a:t>: fraction of accesses that hit in the cache</a:t>
            </a:r>
          </a:p>
          <a:p>
            <a:pPr>
              <a:buClr>
                <a:schemeClr val="tx1"/>
              </a:buClr>
            </a:pPr>
            <a:r>
              <a:rPr lang="en-US" dirty="0" smtClean="0">
                <a:solidFill>
                  <a:srgbClr val="3366FF"/>
                </a:solidFill>
              </a:rPr>
              <a:t>Miss rate</a:t>
            </a:r>
            <a:r>
              <a:rPr lang="en-US" dirty="0" smtClean="0"/>
              <a:t>: 1 – Hit rate</a:t>
            </a:r>
          </a:p>
          <a:p>
            <a:pPr>
              <a:buClr>
                <a:schemeClr val="tx1"/>
              </a:buClr>
            </a:pPr>
            <a:r>
              <a:rPr lang="en-US" dirty="0" smtClean="0">
                <a:solidFill>
                  <a:srgbClr val="3366FF"/>
                </a:solidFill>
              </a:rPr>
              <a:t>Miss penalty</a:t>
            </a:r>
            <a:r>
              <a:rPr lang="en-US" dirty="0" smtClean="0"/>
              <a:t>: time to replace a block from lower level in memory hierarchy to cache</a:t>
            </a:r>
          </a:p>
          <a:p>
            <a:pPr>
              <a:buClr>
                <a:schemeClr val="tx1"/>
              </a:buClr>
            </a:pPr>
            <a:r>
              <a:rPr lang="en-US" dirty="0" smtClean="0">
                <a:solidFill>
                  <a:srgbClr val="3366FF"/>
                </a:solidFill>
              </a:rPr>
              <a:t>Hit time</a:t>
            </a:r>
            <a:r>
              <a:rPr lang="en-US" dirty="0" smtClean="0"/>
              <a:t>: time to access cache memory (including tag comparison)</a:t>
            </a:r>
          </a:p>
        </p:txBody>
      </p:sp>
      <p:sp>
        <p:nvSpPr>
          <p:cNvPr id="6" name="Slide Number Placeholder 5"/>
          <p:cNvSpPr>
            <a:spLocks noGrp="1"/>
          </p:cNvSpPr>
          <p:nvPr>
            <p:ph type="sldNum" sz="quarter" idx="12"/>
          </p:nvPr>
        </p:nvSpPr>
        <p:spPr/>
        <p:txBody>
          <a:bodyPr/>
          <a:lstStyle/>
          <a:p>
            <a:fld id="{3CC63E4C-4642-794D-A2FD-70F6B81535F5}" type="slidenum">
              <a:rPr lang="en-US" smtClean="0"/>
              <a:pPr/>
              <a:t>22</a:t>
            </a:fld>
            <a:endParaRPr lang="en-US"/>
          </a:p>
        </p:txBody>
      </p:sp>
    </p:spTree>
    <p:extLst>
      <p:ext uri="{BB962C8B-B14F-4D97-AF65-F5344CB8AC3E}">
        <p14:creationId xmlns="" xmlns:p14="http://schemas.microsoft.com/office/powerpoint/2010/main" val="731724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Average Memory Access Time (AMAT)</a:t>
            </a:r>
            <a:endParaRPr lang="en-US" dirty="0"/>
          </a:p>
        </p:txBody>
      </p:sp>
      <p:sp>
        <p:nvSpPr>
          <p:cNvPr id="3" name="Content Placeholder 2"/>
          <p:cNvSpPr>
            <a:spLocks noGrp="1"/>
          </p:cNvSpPr>
          <p:nvPr>
            <p:ph idx="1"/>
          </p:nvPr>
        </p:nvSpPr>
        <p:spPr>
          <a:xfrm>
            <a:off x="533399" y="1388532"/>
            <a:ext cx="8322733" cy="3120448"/>
          </a:xfrm>
        </p:spPr>
        <p:txBody>
          <a:bodyPr>
            <a:normAutofit/>
          </a:bodyPr>
          <a:lstStyle/>
          <a:p>
            <a:pPr>
              <a:lnSpc>
                <a:spcPct val="100000"/>
              </a:lnSpc>
              <a:spcBef>
                <a:spcPts val="600"/>
              </a:spcBef>
            </a:pPr>
            <a:r>
              <a:rPr lang="en-US" dirty="0" smtClean="0"/>
              <a:t>Average Memory Access Time (AMAT) is the average time to access memory considering both hits and misses in the cache</a:t>
            </a:r>
          </a:p>
          <a:p>
            <a:pPr marL="287338" lvl="1" indent="-287338">
              <a:lnSpc>
                <a:spcPct val="100000"/>
              </a:lnSpc>
              <a:spcBef>
                <a:spcPts val="600"/>
              </a:spcBef>
              <a:buNone/>
            </a:pPr>
            <a:r>
              <a:rPr lang="en-US" sz="3613" dirty="0" smtClean="0">
                <a:solidFill>
                  <a:srgbClr val="FF0000"/>
                </a:solidFill>
              </a:rPr>
              <a:t>AMAT =  	Time for a hit  </a:t>
            </a:r>
            <a:br>
              <a:rPr lang="en-US" sz="3613" dirty="0" smtClean="0">
                <a:solidFill>
                  <a:srgbClr val="FF0000"/>
                </a:solidFill>
              </a:rPr>
            </a:br>
            <a:r>
              <a:rPr lang="en-US" sz="3613" dirty="0" smtClean="0">
                <a:solidFill>
                  <a:srgbClr val="FF0000"/>
                </a:solidFill>
              </a:rPr>
              <a:t>							+  Miss rate × Miss penalty</a:t>
            </a:r>
            <a:endParaRPr lang="en-US" dirty="0" smtClean="0">
              <a:solidFill>
                <a:schemeClr val="accent2"/>
              </a:solidFill>
            </a:endParaRPr>
          </a:p>
          <a:p>
            <a:pPr>
              <a:lnSpc>
                <a:spcPct val="100000"/>
              </a:lnSpc>
              <a:spcBef>
                <a:spcPts val="600"/>
              </a:spcBef>
            </a:pPr>
            <a:endParaRPr lang="en-US" dirty="0" smtClean="0"/>
          </a:p>
          <a:p>
            <a:pPr>
              <a:lnSpc>
                <a:spcPct val="100000"/>
              </a:lnSpc>
              <a:spcBef>
                <a:spcPts val="600"/>
              </a:spcBef>
              <a:buNone/>
            </a:pPr>
            <a:endParaRPr lang="en-US" dirty="0" smtClean="0"/>
          </a:p>
        </p:txBody>
      </p:sp>
      <p:sp>
        <p:nvSpPr>
          <p:cNvPr id="5" name="Slide Number Placeholder 4"/>
          <p:cNvSpPr>
            <a:spLocks noGrp="1"/>
          </p:cNvSpPr>
          <p:nvPr>
            <p:ph type="sldNum" sz="quarter" idx="12"/>
          </p:nvPr>
        </p:nvSpPr>
        <p:spPr/>
        <p:txBody>
          <a:bodyPr/>
          <a:lstStyle/>
          <a:p>
            <a:fld id="{3CC63E4C-4642-794D-A2FD-70F6B81535F5}" type="slidenum">
              <a:rPr lang="en-US" smtClean="0"/>
              <a:pPr/>
              <a:t>23</a:t>
            </a:fld>
            <a:endParaRPr lang="en-US"/>
          </a:p>
        </p:txBody>
      </p:sp>
      <p:sp>
        <p:nvSpPr>
          <p:cNvPr id="6" name="Rectangle 5"/>
          <p:cNvSpPr/>
          <p:nvPr/>
        </p:nvSpPr>
        <p:spPr>
          <a:xfrm>
            <a:off x="404192" y="4501348"/>
            <a:ext cx="8739808" cy="1384995"/>
          </a:xfrm>
          <a:prstGeom prst="rect">
            <a:avLst/>
          </a:prstGeom>
        </p:spPr>
        <p:txBody>
          <a:bodyPr wrap="square">
            <a:spAutoFit/>
          </a:bodyPr>
          <a:lstStyle/>
          <a:p>
            <a:pPr>
              <a:lnSpc>
                <a:spcPct val="100000"/>
              </a:lnSpc>
              <a:spcBef>
                <a:spcPts val="600"/>
              </a:spcBef>
            </a:pPr>
            <a:r>
              <a:rPr lang="en-US" sz="2800" dirty="0" smtClean="0"/>
              <a:t>Given a 0.2ns clock, a miss penalty of 50 clock cycles, a miss rate of  2%  per instruction and a cache hit time of 1 clock cycle, what is AMAT?</a:t>
            </a:r>
          </a:p>
        </p:txBody>
      </p:sp>
      <p:sp>
        <p:nvSpPr>
          <p:cNvPr id="7" name="Rectangle 6"/>
          <p:cNvSpPr/>
          <p:nvPr/>
        </p:nvSpPr>
        <p:spPr>
          <a:xfrm>
            <a:off x="523461" y="6021313"/>
            <a:ext cx="5493026" cy="369332"/>
          </a:xfrm>
          <a:prstGeom prst="rect">
            <a:avLst/>
          </a:prstGeom>
        </p:spPr>
        <p:txBody>
          <a:bodyPr wrap="square">
            <a:spAutoFit/>
          </a:bodyPr>
          <a:lstStyle/>
          <a:p>
            <a:r>
              <a:rPr lang="en-US" dirty="0" smtClean="0">
                <a:solidFill>
                  <a:srgbClr val="FF0000"/>
                </a:solidFill>
                <a:cs typeface="Courier"/>
              </a:rPr>
              <a:t>AMAT = 1 cycle + 0.02*50 = 2 cycles = 0.4ns.</a:t>
            </a:r>
            <a:endParaRPr lang="en-US" dirty="0">
              <a:solidFill>
                <a:srgbClr val="FF0000"/>
              </a:solidFill>
            </a:endParaRPr>
          </a:p>
        </p:txBody>
      </p:sp>
    </p:spTree>
    <p:extLst>
      <p:ext uri="{BB962C8B-B14F-4D97-AF65-F5344CB8AC3E}">
        <p14:creationId xmlns="" xmlns:p14="http://schemas.microsoft.com/office/powerpoint/2010/main" val="37575410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7"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7875" name="Rectangle 3" descr="10%"/>
          <p:cNvSpPr>
            <a:spLocks noChangeArrowheads="1"/>
          </p:cNvSpPr>
          <p:nvPr/>
        </p:nvSpPr>
        <p:spPr bwMode="auto">
          <a:xfrm>
            <a:off x="3863180" y="2362200"/>
            <a:ext cx="937420" cy="1074653"/>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0488" tIns="44450" rIns="90488" bIns="44450">
            <a:spAutoFit/>
          </a:bodyPr>
          <a:lstStyle/>
          <a:p>
            <a:pPr algn="ctr"/>
            <a:r>
              <a:rPr lang="en-US" sz="1600" dirty="0" smtClean="0">
                <a:solidFill>
                  <a:srgbClr val="000000"/>
                </a:solidFill>
              </a:rPr>
              <a:t>Second-Level</a:t>
            </a:r>
            <a:endParaRPr lang="en-US" sz="1600" dirty="0">
              <a:solidFill>
                <a:srgbClr val="000000"/>
              </a:solidFill>
            </a:endParaRPr>
          </a:p>
          <a:p>
            <a:pPr algn="ctr"/>
            <a:r>
              <a:rPr lang="en-US" sz="1600" dirty="0">
                <a:solidFill>
                  <a:srgbClr val="000000"/>
                </a:solidFill>
              </a:rPr>
              <a:t>Cache</a:t>
            </a:r>
          </a:p>
          <a:p>
            <a:pPr algn="ctr"/>
            <a:r>
              <a:rPr lang="en-US" sz="1600" dirty="0">
                <a:solidFill>
                  <a:srgbClr val="000000"/>
                </a:solidFill>
              </a:rPr>
              <a:t>(SRAM)</a:t>
            </a:r>
          </a:p>
        </p:txBody>
      </p:sp>
      <p:sp>
        <p:nvSpPr>
          <p:cNvPr id="1487877" name="Rectangle 5"/>
          <p:cNvSpPr>
            <a:spLocks noGrp="1" noChangeArrowheads="1"/>
          </p:cNvSpPr>
          <p:nvPr>
            <p:ph type="title"/>
          </p:nvPr>
        </p:nvSpPr>
        <p:spPr/>
        <p:txBody>
          <a:bodyPr>
            <a:normAutofit/>
          </a:bodyPr>
          <a:lstStyle/>
          <a:p>
            <a:r>
              <a:rPr lang="en-US" dirty="0" smtClean="0"/>
              <a:t>Typical </a:t>
            </a:r>
            <a:r>
              <a:rPr lang="en-US" dirty="0"/>
              <a:t>Memory Hierarchy</a:t>
            </a:r>
          </a:p>
        </p:txBody>
      </p:sp>
      <p:sp>
        <p:nvSpPr>
          <p:cNvPr id="1487878" name="Rectangle 6"/>
          <p:cNvSpPr>
            <a:spLocks noChangeArrowheads="1"/>
          </p:cNvSpPr>
          <p:nvPr/>
        </p:nvSpPr>
        <p:spPr bwMode="auto">
          <a:xfrm>
            <a:off x="1011587" y="1773592"/>
            <a:ext cx="2716213" cy="242888"/>
          </a:xfrm>
          <a:prstGeom prst="rect">
            <a:avLst/>
          </a:prstGeom>
          <a:noFill/>
          <a:ln w="25400">
            <a:solidFill>
              <a:schemeClr val="tx1"/>
            </a:solidFill>
            <a:miter lim="800000"/>
            <a:headEnd/>
            <a:tailEnd/>
          </a:ln>
          <a:effectLst/>
        </p:spPr>
        <p:txBody>
          <a:bodyPr wrap="none" anchor="ctr"/>
          <a:lstStyle/>
          <a:p>
            <a:endParaRPr lang="en-US"/>
          </a:p>
        </p:txBody>
      </p:sp>
      <p:sp>
        <p:nvSpPr>
          <p:cNvPr id="1487879" name="Rectangle 7"/>
          <p:cNvSpPr>
            <a:spLocks noChangeArrowheads="1"/>
          </p:cNvSpPr>
          <p:nvPr/>
        </p:nvSpPr>
        <p:spPr bwMode="auto">
          <a:xfrm>
            <a:off x="1925987" y="1697392"/>
            <a:ext cx="835025" cy="333375"/>
          </a:xfrm>
          <a:prstGeom prst="rect">
            <a:avLst/>
          </a:prstGeom>
          <a:noFill/>
          <a:ln w="12700">
            <a:noFill/>
            <a:miter lim="800000"/>
            <a:headEnd/>
            <a:tailEnd/>
          </a:ln>
          <a:effectLst/>
        </p:spPr>
        <p:txBody>
          <a:bodyPr wrap="none" lIns="90488" tIns="44450" rIns="90488" bIns="44450">
            <a:spAutoFit/>
          </a:bodyPr>
          <a:lstStyle/>
          <a:p>
            <a:r>
              <a:rPr lang="en-US" sz="1600">
                <a:solidFill>
                  <a:schemeClr val="tx1"/>
                </a:solidFill>
              </a:rPr>
              <a:t>Control</a:t>
            </a:r>
          </a:p>
        </p:txBody>
      </p:sp>
      <p:sp>
        <p:nvSpPr>
          <p:cNvPr id="1487880" name="Rectangle 8"/>
          <p:cNvSpPr>
            <a:spLocks noChangeArrowheads="1"/>
          </p:cNvSpPr>
          <p:nvPr/>
        </p:nvSpPr>
        <p:spPr bwMode="auto">
          <a:xfrm>
            <a:off x="962375" y="2230792"/>
            <a:ext cx="1422400" cy="1347788"/>
          </a:xfrm>
          <a:prstGeom prst="rect">
            <a:avLst/>
          </a:prstGeom>
          <a:noFill/>
          <a:ln w="25400">
            <a:solidFill>
              <a:schemeClr val="tx1"/>
            </a:solidFill>
            <a:miter lim="800000"/>
            <a:headEnd/>
            <a:tailEnd/>
          </a:ln>
          <a:effectLst/>
        </p:spPr>
        <p:txBody>
          <a:bodyPr wrap="none" anchor="ctr"/>
          <a:lstStyle/>
          <a:p>
            <a:endParaRPr lang="en-US"/>
          </a:p>
        </p:txBody>
      </p:sp>
      <p:sp>
        <p:nvSpPr>
          <p:cNvPr id="1487881" name="Rectangle 9"/>
          <p:cNvSpPr>
            <a:spLocks noChangeArrowheads="1"/>
          </p:cNvSpPr>
          <p:nvPr/>
        </p:nvSpPr>
        <p:spPr bwMode="auto">
          <a:xfrm>
            <a:off x="1011587" y="2764192"/>
            <a:ext cx="1004888" cy="333375"/>
          </a:xfrm>
          <a:prstGeom prst="rect">
            <a:avLst/>
          </a:prstGeom>
          <a:noFill/>
          <a:ln w="12700">
            <a:noFill/>
            <a:miter lim="800000"/>
            <a:headEnd/>
            <a:tailEnd/>
          </a:ln>
          <a:effectLst/>
        </p:spPr>
        <p:txBody>
          <a:bodyPr wrap="none" lIns="90488" tIns="44450" rIns="90488" bIns="44450">
            <a:spAutoFit/>
          </a:bodyPr>
          <a:lstStyle/>
          <a:p>
            <a:r>
              <a:rPr lang="en-US" sz="1600">
                <a:solidFill>
                  <a:schemeClr val="tx1"/>
                </a:solidFill>
              </a:rPr>
              <a:t>Datapath</a:t>
            </a:r>
          </a:p>
        </p:txBody>
      </p:sp>
      <p:sp>
        <p:nvSpPr>
          <p:cNvPr id="1487882" name="Rectangle 10"/>
          <p:cNvSpPr>
            <a:spLocks noChangeArrowheads="1"/>
          </p:cNvSpPr>
          <p:nvPr/>
        </p:nvSpPr>
        <p:spPr bwMode="auto">
          <a:xfrm>
            <a:off x="7640987" y="1240192"/>
            <a:ext cx="1117600" cy="2432050"/>
          </a:xfrm>
          <a:prstGeom prst="rect">
            <a:avLst/>
          </a:prstGeom>
          <a:noFill/>
          <a:ln w="25400">
            <a:solidFill>
              <a:schemeClr val="tx1"/>
            </a:solidFill>
            <a:miter lim="800000"/>
            <a:headEnd/>
            <a:tailEnd/>
          </a:ln>
          <a:effectLst/>
        </p:spPr>
        <p:txBody>
          <a:bodyPr wrap="none" anchor="ctr"/>
          <a:lstStyle/>
          <a:p>
            <a:endParaRPr lang="en-US"/>
          </a:p>
        </p:txBody>
      </p:sp>
      <p:sp>
        <p:nvSpPr>
          <p:cNvPr id="1487883" name="Rectangle 11"/>
          <p:cNvSpPr>
            <a:spLocks noChangeArrowheads="1"/>
          </p:cNvSpPr>
          <p:nvPr/>
        </p:nvSpPr>
        <p:spPr bwMode="auto">
          <a:xfrm>
            <a:off x="7662080" y="2230792"/>
            <a:ext cx="1054777" cy="1074653"/>
          </a:xfrm>
          <a:prstGeom prst="rect">
            <a:avLst/>
          </a:prstGeom>
          <a:noFill/>
          <a:ln w="12700">
            <a:noFill/>
            <a:miter lim="800000"/>
            <a:headEnd/>
            <a:tailEnd/>
          </a:ln>
          <a:effectLst/>
        </p:spPr>
        <p:txBody>
          <a:bodyPr wrap="square" lIns="90488" tIns="44450" rIns="90488" bIns="44450">
            <a:spAutoFit/>
          </a:bodyPr>
          <a:lstStyle/>
          <a:p>
            <a:pPr algn="ctr"/>
            <a:r>
              <a:rPr lang="en-US" sz="1600" dirty="0">
                <a:solidFill>
                  <a:schemeClr val="tx1"/>
                </a:solidFill>
              </a:rPr>
              <a:t>Secondary</a:t>
            </a:r>
          </a:p>
          <a:p>
            <a:pPr algn="ctr"/>
            <a:r>
              <a:rPr lang="en-US" sz="1600" dirty="0">
                <a:solidFill>
                  <a:schemeClr val="tx1"/>
                </a:solidFill>
              </a:rPr>
              <a:t>Memory</a:t>
            </a:r>
          </a:p>
          <a:p>
            <a:pPr algn="ctr"/>
            <a:r>
              <a:rPr lang="en-US" sz="1600" dirty="0">
                <a:solidFill>
                  <a:schemeClr val="tx1"/>
                </a:solidFill>
              </a:rPr>
              <a:t>(</a:t>
            </a:r>
            <a:r>
              <a:rPr lang="en-US" sz="1600" dirty="0" smtClean="0">
                <a:solidFill>
                  <a:schemeClr val="tx1"/>
                </a:solidFill>
              </a:rPr>
              <a:t>Disk</a:t>
            </a:r>
          </a:p>
          <a:p>
            <a:pPr algn="ctr"/>
            <a:r>
              <a:rPr lang="en-US" sz="1600" dirty="0" smtClean="0"/>
              <a:t>Or </a:t>
            </a:r>
            <a:r>
              <a:rPr lang="en-US" sz="1600" dirty="0" smtClean="0">
                <a:solidFill>
                  <a:schemeClr val="tx1"/>
                </a:solidFill>
              </a:rPr>
              <a:t>Flash)</a:t>
            </a:r>
            <a:endParaRPr lang="en-US" sz="1600" dirty="0">
              <a:solidFill>
                <a:schemeClr val="tx1"/>
              </a:solidFill>
            </a:endParaRPr>
          </a:p>
        </p:txBody>
      </p:sp>
      <p:sp>
        <p:nvSpPr>
          <p:cNvPr id="1487884" name="Rectangle 12"/>
          <p:cNvSpPr>
            <a:spLocks noChangeArrowheads="1"/>
          </p:cNvSpPr>
          <p:nvPr/>
        </p:nvSpPr>
        <p:spPr bwMode="auto">
          <a:xfrm>
            <a:off x="809974" y="1468792"/>
            <a:ext cx="5133626" cy="2219325"/>
          </a:xfrm>
          <a:prstGeom prst="rect">
            <a:avLst/>
          </a:prstGeom>
          <a:noFill/>
          <a:ln w="25400">
            <a:solidFill>
              <a:schemeClr val="tx1"/>
            </a:solidFill>
            <a:miter lim="800000"/>
            <a:headEnd/>
            <a:tailEnd/>
          </a:ln>
          <a:effectLst/>
        </p:spPr>
        <p:txBody>
          <a:bodyPr wrap="none" anchor="ctr"/>
          <a:lstStyle/>
          <a:p>
            <a:endParaRPr lang="en-US"/>
          </a:p>
        </p:txBody>
      </p:sp>
      <p:sp>
        <p:nvSpPr>
          <p:cNvPr id="1487885" name="Rectangle 13"/>
          <p:cNvSpPr>
            <a:spLocks noChangeArrowheads="1"/>
          </p:cNvSpPr>
          <p:nvPr/>
        </p:nvSpPr>
        <p:spPr bwMode="auto">
          <a:xfrm>
            <a:off x="2032798" y="1466066"/>
            <a:ext cx="2144713" cy="333375"/>
          </a:xfrm>
          <a:prstGeom prst="rect">
            <a:avLst/>
          </a:prstGeom>
          <a:noFill/>
          <a:ln w="12700">
            <a:noFill/>
            <a:miter lim="800000"/>
            <a:headEnd/>
            <a:tailEnd/>
          </a:ln>
          <a:effectLst/>
        </p:spPr>
        <p:txBody>
          <a:bodyPr wrap="none" lIns="90488" tIns="44450" rIns="90488" bIns="44450">
            <a:spAutoFit/>
          </a:bodyPr>
          <a:lstStyle/>
          <a:p>
            <a:r>
              <a:rPr lang="en-US" sz="1600" dirty="0">
                <a:solidFill>
                  <a:schemeClr val="tx1"/>
                </a:solidFill>
              </a:rPr>
              <a:t>On-Chip Components</a:t>
            </a:r>
          </a:p>
        </p:txBody>
      </p:sp>
      <p:sp>
        <p:nvSpPr>
          <p:cNvPr id="1487886" name="Line 14"/>
          <p:cNvSpPr>
            <a:spLocks noChangeShapeType="1"/>
          </p:cNvSpPr>
          <p:nvPr/>
        </p:nvSpPr>
        <p:spPr bwMode="auto">
          <a:xfrm flipV="1">
            <a:off x="2230787" y="1087792"/>
            <a:ext cx="5791200" cy="1676400"/>
          </a:xfrm>
          <a:prstGeom prst="line">
            <a:avLst/>
          </a:prstGeom>
          <a:noFill/>
          <a:ln w="28575">
            <a:solidFill>
              <a:schemeClr val="tx1"/>
            </a:solidFill>
            <a:prstDash val="dashDot"/>
            <a:round/>
            <a:headEnd/>
            <a:tailEnd/>
          </a:ln>
          <a:effectLst/>
        </p:spPr>
        <p:txBody>
          <a:bodyPr wrap="none" anchor="ctr"/>
          <a:lstStyle/>
          <a:p>
            <a:endParaRPr lang="en-US"/>
          </a:p>
        </p:txBody>
      </p:sp>
      <p:sp>
        <p:nvSpPr>
          <p:cNvPr id="1487887" name="Line 15"/>
          <p:cNvSpPr>
            <a:spLocks noChangeShapeType="1"/>
          </p:cNvSpPr>
          <p:nvPr/>
        </p:nvSpPr>
        <p:spPr bwMode="auto">
          <a:xfrm>
            <a:off x="2327625" y="3537305"/>
            <a:ext cx="5541962" cy="217487"/>
          </a:xfrm>
          <a:prstGeom prst="line">
            <a:avLst/>
          </a:prstGeom>
          <a:noFill/>
          <a:ln w="28575">
            <a:solidFill>
              <a:schemeClr val="tx1"/>
            </a:solidFill>
            <a:prstDash val="dashDot"/>
            <a:round/>
            <a:headEnd/>
            <a:tailEnd/>
          </a:ln>
          <a:effectLst/>
        </p:spPr>
        <p:txBody>
          <a:bodyPr wrap="none" anchor="ctr"/>
          <a:lstStyle/>
          <a:p>
            <a:endParaRPr lang="en-US"/>
          </a:p>
        </p:txBody>
      </p:sp>
      <p:sp>
        <p:nvSpPr>
          <p:cNvPr id="1487888" name="Rectangle 16"/>
          <p:cNvSpPr>
            <a:spLocks noChangeArrowheads="1"/>
          </p:cNvSpPr>
          <p:nvPr/>
        </p:nvSpPr>
        <p:spPr bwMode="auto">
          <a:xfrm>
            <a:off x="1952975" y="2830867"/>
            <a:ext cx="355600" cy="693738"/>
          </a:xfrm>
          <a:prstGeom prst="rect">
            <a:avLst/>
          </a:prstGeom>
          <a:noFill/>
          <a:ln w="25400">
            <a:solidFill>
              <a:schemeClr val="tx1"/>
            </a:solidFill>
            <a:miter lim="800000"/>
            <a:headEnd/>
            <a:tailEnd/>
          </a:ln>
          <a:effectLst/>
        </p:spPr>
        <p:txBody>
          <a:bodyPr wrap="none" anchor="ctr"/>
          <a:lstStyle/>
          <a:p>
            <a:endParaRPr lang="en-US"/>
          </a:p>
        </p:txBody>
      </p:sp>
      <p:sp>
        <p:nvSpPr>
          <p:cNvPr id="1487889" name="Rectangle 17"/>
          <p:cNvSpPr>
            <a:spLocks noChangeArrowheads="1"/>
          </p:cNvSpPr>
          <p:nvPr/>
        </p:nvSpPr>
        <p:spPr bwMode="auto">
          <a:xfrm rot="5400000">
            <a:off x="1663256" y="3103123"/>
            <a:ext cx="1011238" cy="333375"/>
          </a:xfrm>
          <a:prstGeom prst="rect">
            <a:avLst/>
          </a:prstGeom>
          <a:noFill/>
          <a:ln w="12700">
            <a:noFill/>
            <a:miter lim="800000"/>
            <a:headEnd/>
            <a:tailEnd/>
          </a:ln>
          <a:effectLst/>
        </p:spPr>
        <p:txBody>
          <a:bodyPr lIns="90488" tIns="44450" rIns="90488" bIns="44450">
            <a:spAutoFit/>
          </a:bodyPr>
          <a:lstStyle/>
          <a:p>
            <a:r>
              <a:rPr lang="en-US" sz="1600">
                <a:solidFill>
                  <a:schemeClr val="tx1"/>
                </a:solidFill>
              </a:rPr>
              <a:t>RegFile</a:t>
            </a:r>
          </a:p>
        </p:txBody>
      </p:sp>
      <p:sp>
        <p:nvSpPr>
          <p:cNvPr id="1487891" name="Rectangle 19" descr="10%"/>
          <p:cNvSpPr>
            <a:spLocks noChangeArrowheads="1"/>
          </p:cNvSpPr>
          <p:nvPr/>
        </p:nvSpPr>
        <p:spPr bwMode="auto">
          <a:xfrm>
            <a:off x="6248400" y="1981200"/>
            <a:ext cx="1041400" cy="1350963"/>
          </a:xfrm>
          <a:prstGeom prst="rect">
            <a:avLst/>
          </a:prstGeom>
          <a:noFill/>
          <a:ln w="25400">
            <a:solidFill>
              <a:schemeClr val="tx1"/>
            </a:solidFill>
            <a:miter lim="800000"/>
            <a:headEnd/>
            <a:tailEnd/>
          </a:ln>
          <a:effectLst/>
        </p:spPr>
        <p:txBody>
          <a:bodyPr wrap="none" anchor="ctr"/>
          <a:lstStyle/>
          <a:p>
            <a:endParaRPr lang="en-US"/>
          </a:p>
        </p:txBody>
      </p:sp>
      <p:sp>
        <p:nvSpPr>
          <p:cNvPr id="1487892" name="Rectangle 20"/>
          <p:cNvSpPr>
            <a:spLocks noChangeArrowheads="1"/>
          </p:cNvSpPr>
          <p:nvPr/>
        </p:nvSpPr>
        <p:spPr bwMode="auto">
          <a:xfrm>
            <a:off x="6324600" y="2286000"/>
            <a:ext cx="915988" cy="822325"/>
          </a:xfrm>
          <a:prstGeom prst="rect">
            <a:avLst/>
          </a:prstGeom>
          <a:noFill/>
          <a:ln w="12700">
            <a:noFill/>
            <a:miter lim="800000"/>
            <a:headEnd/>
            <a:tailEnd/>
          </a:ln>
          <a:effectLst/>
        </p:spPr>
        <p:txBody>
          <a:bodyPr wrap="none" lIns="90488" tIns="44450" rIns="90488" bIns="44450">
            <a:spAutoFit/>
          </a:bodyPr>
          <a:lstStyle/>
          <a:p>
            <a:pPr algn="ctr"/>
            <a:r>
              <a:rPr lang="en-US" sz="1600" dirty="0">
                <a:solidFill>
                  <a:srgbClr val="000000"/>
                </a:solidFill>
              </a:rPr>
              <a:t>Main</a:t>
            </a:r>
          </a:p>
          <a:p>
            <a:pPr algn="ctr"/>
            <a:r>
              <a:rPr lang="en-US" sz="1600" dirty="0">
                <a:solidFill>
                  <a:srgbClr val="000000"/>
                </a:solidFill>
              </a:rPr>
              <a:t>Memory</a:t>
            </a:r>
          </a:p>
          <a:p>
            <a:pPr algn="ctr"/>
            <a:r>
              <a:rPr lang="en-US" sz="1600" dirty="0">
                <a:solidFill>
                  <a:srgbClr val="000000"/>
                </a:solidFill>
              </a:rPr>
              <a:t>(DRAM)</a:t>
            </a:r>
          </a:p>
        </p:txBody>
      </p:sp>
      <p:sp>
        <p:nvSpPr>
          <p:cNvPr id="1487893" name="Rectangle 21"/>
          <p:cNvSpPr>
            <a:spLocks noChangeArrowheads="1"/>
          </p:cNvSpPr>
          <p:nvPr/>
        </p:nvSpPr>
        <p:spPr bwMode="auto">
          <a:xfrm rot="5400000">
            <a:off x="3074544" y="2988824"/>
            <a:ext cx="766763" cy="577850"/>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none" lIns="90488" tIns="44450" rIns="90488" bIns="44450">
            <a:spAutoFit/>
          </a:bodyPr>
          <a:lstStyle/>
          <a:p>
            <a:pPr algn="ctr"/>
            <a:r>
              <a:rPr lang="en-US" sz="1600" dirty="0">
                <a:solidFill>
                  <a:srgbClr val="000000"/>
                </a:solidFill>
              </a:rPr>
              <a:t>Data</a:t>
            </a:r>
          </a:p>
          <a:p>
            <a:pPr algn="ctr"/>
            <a:r>
              <a:rPr lang="en-US" sz="1600" dirty="0">
                <a:solidFill>
                  <a:srgbClr val="000000"/>
                </a:solidFill>
              </a:rPr>
              <a:t>Cache</a:t>
            </a:r>
          </a:p>
        </p:txBody>
      </p:sp>
      <p:sp>
        <p:nvSpPr>
          <p:cNvPr id="1487895" name="Rectangle 23"/>
          <p:cNvSpPr>
            <a:spLocks noChangeArrowheads="1"/>
          </p:cNvSpPr>
          <p:nvPr/>
        </p:nvSpPr>
        <p:spPr bwMode="auto">
          <a:xfrm rot="5400000">
            <a:off x="3082480" y="2303024"/>
            <a:ext cx="766763" cy="57785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none" lIns="90488" tIns="44450" rIns="90488" bIns="44450">
            <a:spAutoFit/>
          </a:bodyPr>
          <a:lstStyle/>
          <a:p>
            <a:pPr algn="ctr"/>
            <a:r>
              <a:rPr lang="en-US" sz="1600" dirty="0" err="1">
                <a:solidFill>
                  <a:srgbClr val="000000"/>
                </a:solidFill>
              </a:rPr>
              <a:t>Instr</a:t>
            </a:r>
            <a:endParaRPr lang="en-US" sz="1600" dirty="0">
              <a:solidFill>
                <a:srgbClr val="000000"/>
              </a:solidFill>
            </a:endParaRPr>
          </a:p>
          <a:p>
            <a:pPr algn="ctr"/>
            <a:r>
              <a:rPr lang="en-US" sz="1600" dirty="0">
                <a:solidFill>
                  <a:srgbClr val="000000"/>
                </a:solidFill>
              </a:rPr>
              <a:t>Cache</a:t>
            </a:r>
          </a:p>
        </p:txBody>
      </p:sp>
      <p:sp>
        <p:nvSpPr>
          <p:cNvPr id="1487901" name="Rectangle 29"/>
          <p:cNvSpPr>
            <a:spLocks noChangeArrowheads="1"/>
          </p:cNvSpPr>
          <p:nvPr/>
        </p:nvSpPr>
        <p:spPr bwMode="auto">
          <a:xfrm>
            <a:off x="173387" y="3907192"/>
            <a:ext cx="8566448" cy="293670"/>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dirty="0">
                <a:solidFill>
                  <a:schemeClr val="tx1"/>
                </a:solidFill>
              </a:rPr>
              <a:t>Speed </a:t>
            </a:r>
            <a:r>
              <a:rPr lang="en-US" b="1" dirty="0" smtClean="0">
                <a:solidFill>
                  <a:schemeClr val="tx1"/>
                </a:solidFill>
              </a:rPr>
              <a:t>(cycles</a:t>
            </a:r>
            <a:r>
              <a:rPr lang="en-US" b="1" dirty="0">
                <a:solidFill>
                  <a:schemeClr val="tx1"/>
                </a:solidFill>
              </a:rPr>
              <a:t>)</a:t>
            </a:r>
            <a:r>
              <a:rPr lang="en-US" b="1" dirty="0" smtClean="0">
                <a:solidFill>
                  <a:schemeClr val="tx1"/>
                </a:solidFill>
              </a:rPr>
              <a:t>:        </a:t>
            </a:r>
            <a:r>
              <a:rPr lang="en-US" dirty="0">
                <a:solidFill>
                  <a:schemeClr val="tx1"/>
                </a:solidFill>
                <a:cs typeface="Arial" charset="0"/>
              </a:rPr>
              <a:t>½</a:t>
            </a:r>
            <a:r>
              <a:rPr lang="en-US" dirty="0">
                <a:solidFill>
                  <a:schemeClr val="tx1"/>
                </a:solidFill>
              </a:rPr>
              <a:t>’s            </a:t>
            </a:r>
            <a:r>
              <a:rPr lang="en-US" dirty="0" smtClean="0">
                <a:solidFill>
                  <a:schemeClr val="tx1"/>
                </a:solidFill>
              </a:rPr>
              <a:t>         1</a:t>
            </a:r>
            <a:r>
              <a:rPr lang="en-US" dirty="0">
                <a:solidFill>
                  <a:schemeClr val="tx1"/>
                </a:solidFill>
              </a:rPr>
              <a:t>’s                 </a:t>
            </a:r>
            <a:r>
              <a:rPr lang="en-US" dirty="0" smtClean="0">
                <a:solidFill>
                  <a:schemeClr val="tx1"/>
                </a:solidFill>
              </a:rPr>
              <a:t>          10</a:t>
            </a:r>
            <a:r>
              <a:rPr lang="en-US" dirty="0">
                <a:solidFill>
                  <a:schemeClr val="tx1"/>
                </a:solidFill>
              </a:rPr>
              <a:t>’s            </a:t>
            </a:r>
            <a:r>
              <a:rPr lang="en-US" dirty="0" smtClean="0">
                <a:solidFill>
                  <a:schemeClr val="tx1"/>
                </a:solidFill>
              </a:rPr>
              <a:t>   100</a:t>
            </a:r>
            <a:r>
              <a:rPr lang="en-US" dirty="0">
                <a:solidFill>
                  <a:schemeClr val="tx1"/>
                </a:solidFill>
              </a:rPr>
              <a:t>’s       </a:t>
            </a:r>
            <a:r>
              <a:rPr lang="en-US" dirty="0" smtClean="0">
                <a:solidFill>
                  <a:schemeClr val="tx1"/>
                </a:solidFill>
              </a:rPr>
              <a:t>        1,000,000’s</a:t>
            </a:r>
            <a:endParaRPr lang="en-US" dirty="0">
              <a:solidFill>
                <a:schemeClr val="tx1"/>
              </a:solidFill>
            </a:endParaRPr>
          </a:p>
        </p:txBody>
      </p:sp>
      <p:sp>
        <p:nvSpPr>
          <p:cNvPr id="1487902" name="Rectangle 30"/>
          <p:cNvSpPr>
            <a:spLocks noChangeArrowheads="1"/>
          </p:cNvSpPr>
          <p:nvPr/>
        </p:nvSpPr>
        <p:spPr bwMode="auto">
          <a:xfrm>
            <a:off x="173387" y="4288192"/>
            <a:ext cx="8401464" cy="293670"/>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dirty="0">
                <a:solidFill>
                  <a:schemeClr val="tx1"/>
                </a:solidFill>
              </a:rPr>
              <a:t>Size (bytes):    </a:t>
            </a:r>
            <a:r>
              <a:rPr lang="en-US" dirty="0">
                <a:solidFill>
                  <a:schemeClr val="tx1"/>
                </a:solidFill>
              </a:rPr>
              <a:t>  </a:t>
            </a:r>
            <a:r>
              <a:rPr lang="en-US" dirty="0" smtClean="0">
                <a:solidFill>
                  <a:schemeClr val="tx1"/>
                </a:solidFill>
              </a:rPr>
              <a:t>   100</a:t>
            </a:r>
            <a:r>
              <a:rPr lang="en-US" dirty="0">
                <a:solidFill>
                  <a:schemeClr val="tx1"/>
                </a:solidFill>
              </a:rPr>
              <a:t>’s   </a:t>
            </a:r>
            <a:r>
              <a:rPr lang="en-US" b="1" dirty="0">
                <a:solidFill>
                  <a:schemeClr val="tx1"/>
                </a:solidFill>
              </a:rPr>
              <a:t>    </a:t>
            </a:r>
            <a:r>
              <a:rPr lang="en-US" b="1" dirty="0" smtClean="0">
                <a:solidFill>
                  <a:schemeClr val="tx1"/>
                </a:solidFill>
              </a:rPr>
              <a:t>  </a:t>
            </a:r>
            <a:r>
              <a:rPr lang="en-US" dirty="0" smtClean="0">
                <a:solidFill>
                  <a:schemeClr val="tx1"/>
                </a:solidFill>
              </a:rPr>
              <a:t>         10K’s                         M’s                    G’s                      T’s</a:t>
            </a:r>
            <a:endParaRPr lang="en-US" dirty="0">
              <a:solidFill>
                <a:schemeClr val="tx1"/>
              </a:solidFill>
            </a:endParaRPr>
          </a:p>
        </p:txBody>
      </p:sp>
      <p:sp>
        <p:nvSpPr>
          <p:cNvPr id="33" name="Slide Number Placeholder 32"/>
          <p:cNvSpPr>
            <a:spLocks noGrp="1"/>
          </p:cNvSpPr>
          <p:nvPr>
            <p:ph type="sldNum" sz="quarter" idx="12"/>
          </p:nvPr>
        </p:nvSpPr>
        <p:spPr/>
        <p:txBody>
          <a:bodyPr/>
          <a:lstStyle/>
          <a:p>
            <a:fld id="{3CC63E4C-4642-794D-A2FD-70F6B81535F5}" type="slidenum">
              <a:rPr lang="en-US" smtClean="0"/>
              <a:pPr/>
              <a:t>3</a:t>
            </a:fld>
            <a:endParaRPr lang="en-US"/>
          </a:p>
        </p:txBody>
      </p:sp>
      <p:sp>
        <p:nvSpPr>
          <p:cNvPr id="36" name="Content Placeholder 30"/>
          <p:cNvSpPr>
            <a:spLocks noGrp="1"/>
          </p:cNvSpPr>
          <p:nvPr>
            <p:ph idx="1"/>
          </p:nvPr>
        </p:nvSpPr>
        <p:spPr>
          <a:xfrm>
            <a:off x="320762" y="5179429"/>
            <a:ext cx="8229600" cy="1193800"/>
          </a:xfrm>
        </p:spPr>
        <p:txBody>
          <a:bodyPr>
            <a:normAutofit fontScale="70000" lnSpcReduction="20000"/>
          </a:bodyPr>
          <a:lstStyle/>
          <a:p>
            <a:pPr>
              <a:buClr>
                <a:schemeClr val="tx1"/>
              </a:buClr>
            </a:pPr>
            <a:r>
              <a:rPr lang="en-US" dirty="0" smtClean="0">
                <a:solidFill>
                  <a:srgbClr val="FF0000"/>
                </a:solidFill>
              </a:rPr>
              <a:t>Principle of locality + memory hierarchy </a:t>
            </a:r>
            <a:r>
              <a:rPr lang="en-US" dirty="0" smtClean="0"/>
              <a:t>presents programmer with ≈ as much memory as is available in the </a:t>
            </a:r>
            <a:r>
              <a:rPr lang="en-US" i="1" dirty="0" smtClean="0">
                <a:solidFill>
                  <a:srgbClr val="0000FF"/>
                </a:solidFill>
              </a:rPr>
              <a:t>cheapest</a:t>
            </a:r>
            <a:r>
              <a:rPr lang="en-US" dirty="0" smtClean="0">
                <a:solidFill>
                  <a:srgbClr val="0000FF"/>
                </a:solidFill>
              </a:rPr>
              <a:t> </a:t>
            </a:r>
            <a:r>
              <a:rPr lang="en-US" dirty="0" smtClean="0"/>
              <a:t>technology at the ≈ speed offered by the </a:t>
            </a:r>
            <a:r>
              <a:rPr lang="en-US" i="1" dirty="0" smtClean="0">
                <a:solidFill>
                  <a:srgbClr val="0000FF"/>
                </a:solidFill>
              </a:rPr>
              <a:t>fastest</a:t>
            </a:r>
            <a:r>
              <a:rPr lang="en-US" dirty="0" smtClean="0">
                <a:solidFill>
                  <a:srgbClr val="0000FF"/>
                </a:solidFill>
              </a:rPr>
              <a:t> </a:t>
            </a:r>
            <a:r>
              <a:rPr lang="en-US" dirty="0" smtClean="0"/>
              <a:t>technology</a:t>
            </a:r>
          </a:p>
          <a:p>
            <a:endParaRPr lang="en-US" dirty="0"/>
          </a:p>
        </p:txBody>
      </p:sp>
      <p:grpSp>
        <p:nvGrpSpPr>
          <p:cNvPr id="30" name="Group 29"/>
          <p:cNvGrpSpPr/>
          <p:nvPr/>
        </p:nvGrpSpPr>
        <p:grpSpPr>
          <a:xfrm>
            <a:off x="481357" y="4658696"/>
            <a:ext cx="7924800" cy="293670"/>
            <a:chOff x="481357" y="4658696"/>
            <a:chExt cx="7924800" cy="293670"/>
          </a:xfrm>
        </p:grpSpPr>
        <p:sp>
          <p:nvSpPr>
            <p:cNvPr id="1487903" name="Rectangle 31"/>
            <p:cNvSpPr>
              <a:spLocks noChangeArrowheads="1"/>
            </p:cNvSpPr>
            <p:nvPr/>
          </p:nvSpPr>
          <p:spPr bwMode="auto">
            <a:xfrm>
              <a:off x="481357" y="4658696"/>
              <a:ext cx="7924800" cy="293670"/>
            </a:xfrm>
            <a:prstGeom prst="rect">
              <a:avLst/>
            </a:prstGeom>
            <a:noFill/>
            <a:ln w="12700">
              <a:noFill/>
              <a:miter lim="800000"/>
              <a:headEnd/>
              <a:tailEnd/>
            </a:ln>
            <a:effectLst/>
          </p:spPr>
          <p:txBody>
            <a:bodyPr lIns="63500" tIns="25400" rIns="63500" bIns="25400">
              <a:spAutoFit/>
            </a:bodyPr>
            <a:lstStyle/>
            <a:p>
              <a:pPr>
                <a:lnSpc>
                  <a:spcPct val="85000"/>
                </a:lnSpc>
              </a:pPr>
              <a:r>
                <a:rPr lang="en-US" b="1" dirty="0">
                  <a:solidFill>
                    <a:schemeClr val="tx1"/>
                  </a:solidFill>
                </a:rPr>
                <a:t> </a:t>
              </a:r>
              <a:r>
                <a:rPr lang="en-US" b="1" dirty="0" smtClean="0">
                  <a:solidFill>
                    <a:schemeClr val="tx1"/>
                  </a:solidFill>
                </a:rPr>
                <a:t>Cost/bit:         </a:t>
              </a:r>
              <a:r>
                <a:rPr lang="en-US" dirty="0">
                  <a:solidFill>
                    <a:schemeClr val="tx1"/>
                  </a:solidFill>
                </a:rPr>
                <a:t>highest                                                                             </a:t>
              </a:r>
              <a:r>
                <a:rPr lang="en-US" dirty="0" smtClean="0">
                  <a:solidFill>
                    <a:schemeClr val="tx1"/>
                  </a:solidFill>
                </a:rPr>
                <a:t>                    </a:t>
              </a:r>
              <a:r>
                <a:rPr lang="en-US" dirty="0">
                  <a:solidFill>
                    <a:schemeClr val="tx1"/>
                  </a:solidFill>
                </a:rPr>
                <a:t>lowest</a:t>
              </a:r>
            </a:p>
          </p:txBody>
        </p:sp>
        <p:cxnSp>
          <p:nvCxnSpPr>
            <p:cNvPr id="29" name="Straight Arrow Connector 28"/>
            <p:cNvCxnSpPr/>
            <p:nvPr/>
          </p:nvCxnSpPr>
          <p:spPr>
            <a:xfrm>
              <a:off x="2739264" y="4817788"/>
              <a:ext cx="4743860" cy="10496"/>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grpSp>
      <p:sp>
        <p:nvSpPr>
          <p:cNvPr id="31" name="Rectangle 3" descr="10%"/>
          <p:cNvSpPr>
            <a:spLocks noChangeArrowheads="1"/>
          </p:cNvSpPr>
          <p:nvPr/>
        </p:nvSpPr>
        <p:spPr bwMode="auto">
          <a:xfrm>
            <a:off x="5029200" y="1905000"/>
            <a:ext cx="838200" cy="16002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0488" tIns="44450" rIns="90488" bIns="0">
            <a:normAutofit/>
          </a:bodyPr>
          <a:lstStyle/>
          <a:p>
            <a:pPr algn="ctr"/>
            <a:r>
              <a:rPr lang="en-US" sz="1600" dirty="0" smtClean="0">
                <a:solidFill>
                  <a:srgbClr val="000000"/>
                </a:solidFill>
              </a:rPr>
              <a:t>Third-Level</a:t>
            </a:r>
            <a:endParaRPr lang="en-US" sz="1600" dirty="0">
              <a:solidFill>
                <a:srgbClr val="000000"/>
              </a:solidFill>
            </a:endParaRPr>
          </a:p>
          <a:p>
            <a:pPr algn="ctr"/>
            <a:r>
              <a:rPr lang="en-US" sz="1600" dirty="0">
                <a:solidFill>
                  <a:srgbClr val="000000"/>
                </a:solidFill>
              </a:rPr>
              <a:t>Cache</a:t>
            </a:r>
          </a:p>
          <a:p>
            <a:pPr algn="ctr"/>
            <a:r>
              <a:rPr lang="en-US" sz="1600" dirty="0">
                <a:solidFill>
                  <a:srgbClr val="000000"/>
                </a:solidFill>
              </a:rPr>
              <a:t>(SRAM)</a:t>
            </a:r>
          </a:p>
        </p:txBody>
      </p:sp>
    </p:spTree>
    <p:extLst>
      <p:ext uri="{BB962C8B-B14F-4D97-AF65-F5344CB8AC3E}">
        <p14:creationId xmlns="" xmlns:p14="http://schemas.microsoft.com/office/powerpoint/2010/main" val="4108572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8788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48788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8790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8790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7884" grpId="0" animBg="1"/>
      <p:bldP spid="1487885" grpId="0" autoUpdateAnimBg="0"/>
      <p:bldP spid="1487901" grpId="0"/>
      <p:bldP spid="148790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0"/>
          </p:nvPr>
        </p:nvSpPr>
        <p:spPr>
          <a:noFill/>
        </p:spPr>
        <p:txBody>
          <a:bodyPr/>
          <a:lstStyle/>
          <a:p>
            <a:fld id="{D17292CE-AD5B-40B1-9041-DBBD0AAD91EA}" type="slidenum">
              <a:rPr lang="en-US" smtClean="0"/>
              <a:pPr/>
              <a:t>4</a:t>
            </a:fld>
            <a:endParaRPr lang="en-US" smtClean="0"/>
          </a:p>
        </p:txBody>
      </p:sp>
      <p:sp>
        <p:nvSpPr>
          <p:cNvPr id="21507" name="Rectangle 2"/>
          <p:cNvSpPr>
            <a:spLocks noGrp="1" noChangeArrowheads="1"/>
          </p:cNvSpPr>
          <p:nvPr>
            <p:ph type="title"/>
          </p:nvPr>
        </p:nvSpPr>
        <p:spPr>
          <a:xfrm>
            <a:off x="808038" y="309563"/>
            <a:ext cx="7885201" cy="424533"/>
          </a:xfrm>
        </p:spPr>
        <p:txBody>
          <a:bodyPr>
            <a:normAutofit fontScale="90000"/>
          </a:bodyPr>
          <a:lstStyle/>
          <a:p>
            <a:r>
              <a:rPr lang="en-US" dirty="0" smtClean="0"/>
              <a:t>Idealized </a:t>
            </a:r>
            <a:r>
              <a:rPr lang="en-US" dirty="0" err="1" smtClean="0"/>
              <a:t>Uniprocessor</a:t>
            </a:r>
            <a:r>
              <a:rPr lang="en-US" dirty="0" smtClean="0"/>
              <a:t> Model</a:t>
            </a:r>
          </a:p>
        </p:txBody>
      </p:sp>
      <p:sp>
        <p:nvSpPr>
          <p:cNvPr id="21508" name="Rectangle 3"/>
          <p:cNvSpPr>
            <a:spLocks noGrp="1" noChangeArrowheads="1"/>
          </p:cNvSpPr>
          <p:nvPr>
            <p:ph type="body" idx="1"/>
          </p:nvPr>
        </p:nvSpPr>
        <p:spPr>
          <a:xfrm>
            <a:off x="314325" y="838200"/>
            <a:ext cx="8915400" cy="5572125"/>
          </a:xfrm>
        </p:spPr>
        <p:txBody>
          <a:bodyPr>
            <a:normAutofit fontScale="85000" lnSpcReduction="20000"/>
          </a:bodyPr>
          <a:lstStyle/>
          <a:p>
            <a:r>
              <a:rPr lang="en-US" sz="2000" b="1" smtClean="0"/>
              <a:t>Processor names bytes, words, etc. in its address space</a:t>
            </a:r>
          </a:p>
          <a:p>
            <a:pPr lvl="1"/>
            <a:r>
              <a:rPr lang="en-US" b="1" smtClean="0"/>
              <a:t>These represent integers, floats, pointers, arrays, etc.</a:t>
            </a:r>
          </a:p>
          <a:p>
            <a:r>
              <a:rPr lang="en-US" sz="2000" b="1" smtClean="0"/>
              <a:t>Operations include</a:t>
            </a:r>
          </a:p>
          <a:p>
            <a:pPr lvl="1"/>
            <a:r>
              <a:rPr lang="en-US" b="1" smtClean="0"/>
              <a:t>Read and write into very fast memory called registers</a:t>
            </a:r>
          </a:p>
          <a:p>
            <a:pPr lvl="1"/>
            <a:r>
              <a:rPr lang="en-US" b="1" smtClean="0"/>
              <a:t>Arithmetic and other logical operations on registers</a:t>
            </a:r>
          </a:p>
          <a:p>
            <a:r>
              <a:rPr lang="en-US" sz="2000" b="1" smtClean="0"/>
              <a:t>Order specified by program</a:t>
            </a:r>
          </a:p>
          <a:p>
            <a:pPr lvl="1"/>
            <a:r>
              <a:rPr lang="en-US" b="1" smtClean="0"/>
              <a:t>Read returns the most recently written data</a:t>
            </a:r>
          </a:p>
          <a:p>
            <a:pPr lvl="1"/>
            <a:r>
              <a:rPr lang="en-US" b="1" smtClean="0"/>
              <a:t>Compiler and architecture translate high level expressions into “obvious” lower level instructions</a:t>
            </a:r>
          </a:p>
          <a:p>
            <a:pPr lvl="1"/>
            <a:endParaRPr lang="en-US" b="1" smtClean="0"/>
          </a:p>
          <a:p>
            <a:pPr lvl="1"/>
            <a:endParaRPr lang="en-US" b="1" smtClean="0"/>
          </a:p>
          <a:p>
            <a:pPr lvl="1"/>
            <a:endParaRPr lang="en-US" b="1" smtClean="0"/>
          </a:p>
          <a:p>
            <a:pPr lvl="1"/>
            <a:r>
              <a:rPr lang="en-US" b="1" smtClean="0"/>
              <a:t>Hardware executes instructions in order specified by compiler</a:t>
            </a:r>
          </a:p>
          <a:p>
            <a:r>
              <a:rPr lang="en-US" sz="2000" b="1" i="1" smtClean="0"/>
              <a:t>Idealized Cost</a:t>
            </a:r>
          </a:p>
          <a:p>
            <a:pPr lvl="1"/>
            <a:r>
              <a:rPr lang="en-US" b="1" smtClean="0"/>
              <a:t>Each operation has roughly the same cost</a:t>
            </a:r>
          </a:p>
          <a:p>
            <a:pPr lvl="2">
              <a:buFontTx/>
              <a:buNone/>
            </a:pPr>
            <a:r>
              <a:rPr lang="en-US" sz="2000" b="1" smtClean="0"/>
              <a:t>	(read, write, add, multiply, etc.)</a:t>
            </a:r>
          </a:p>
        </p:txBody>
      </p:sp>
      <p:sp>
        <p:nvSpPr>
          <p:cNvPr id="21509" name="Text Box 4"/>
          <p:cNvSpPr txBox="1">
            <a:spLocks noChangeArrowheads="1"/>
          </p:cNvSpPr>
          <p:nvPr/>
        </p:nvSpPr>
        <p:spPr bwMode="auto">
          <a:xfrm>
            <a:off x="2747963" y="4257675"/>
            <a:ext cx="1635125" cy="396875"/>
          </a:xfrm>
          <a:prstGeom prst="rect">
            <a:avLst/>
          </a:prstGeom>
          <a:noFill/>
          <a:ln w="12700">
            <a:noFill/>
            <a:miter lim="800000"/>
            <a:headEnd type="none" w="sm" len="sm"/>
            <a:tailEnd type="none" w="sm" len="sm"/>
          </a:ln>
        </p:spPr>
        <p:txBody>
          <a:bodyPr wrap="none">
            <a:spAutoFit/>
          </a:bodyPr>
          <a:lstStyle/>
          <a:p>
            <a:r>
              <a:rPr lang="en-US">
                <a:solidFill>
                  <a:schemeClr val="tx1"/>
                </a:solidFill>
              </a:rPr>
              <a:t>A = B + C </a:t>
            </a:r>
            <a:r>
              <a:rPr lang="en-US">
                <a:solidFill>
                  <a:schemeClr val="tx1"/>
                </a:solidFill>
                <a:sym typeface="Symbol" pitchFamily="18" charset="2"/>
              </a:rPr>
              <a:t></a:t>
            </a:r>
            <a:endParaRPr lang="en-US">
              <a:solidFill>
                <a:schemeClr val="tx1"/>
              </a:solidFill>
            </a:endParaRPr>
          </a:p>
        </p:txBody>
      </p:sp>
      <p:sp>
        <p:nvSpPr>
          <p:cNvPr id="21510" name="Text Box 5"/>
          <p:cNvSpPr txBox="1">
            <a:spLocks noChangeArrowheads="1"/>
          </p:cNvSpPr>
          <p:nvPr/>
        </p:nvSpPr>
        <p:spPr bwMode="auto">
          <a:xfrm>
            <a:off x="4754563" y="3897313"/>
            <a:ext cx="2408237" cy="1069975"/>
          </a:xfrm>
          <a:prstGeom prst="rect">
            <a:avLst/>
          </a:prstGeom>
          <a:noFill/>
          <a:ln w="12700">
            <a:noFill/>
            <a:miter lim="800000"/>
            <a:headEnd type="none" w="sm" len="sm"/>
            <a:tailEnd type="none" w="sm" len="sm"/>
          </a:ln>
        </p:spPr>
        <p:txBody>
          <a:bodyPr wrap="none">
            <a:spAutoFit/>
          </a:bodyPr>
          <a:lstStyle/>
          <a:p>
            <a:r>
              <a:rPr lang="en-US" sz="1600">
                <a:solidFill>
                  <a:schemeClr val="tx1"/>
                </a:solidFill>
              </a:rPr>
              <a:t>Read address(B) to R1</a:t>
            </a:r>
          </a:p>
          <a:p>
            <a:r>
              <a:rPr lang="en-US" sz="1600">
                <a:solidFill>
                  <a:schemeClr val="tx1"/>
                </a:solidFill>
              </a:rPr>
              <a:t>Read address(C) to R2</a:t>
            </a:r>
          </a:p>
          <a:p>
            <a:r>
              <a:rPr lang="en-US" sz="1600">
                <a:solidFill>
                  <a:schemeClr val="tx1"/>
                </a:solidFill>
              </a:rPr>
              <a:t>R3 = R1 + R2</a:t>
            </a:r>
          </a:p>
          <a:p>
            <a:r>
              <a:rPr lang="en-US" sz="1600">
                <a:solidFill>
                  <a:schemeClr val="tx1"/>
                </a:solidFill>
              </a:rPr>
              <a:t>Write R3 to Address(A)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0"/>
          </p:nvPr>
        </p:nvSpPr>
        <p:spPr>
          <a:noFill/>
        </p:spPr>
        <p:txBody>
          <a:bodyPr/>
          <a:lstStyle/>
          <a:p>
            <a:fld id="{B56CEE2E-FFE8-4ADE-B3F7-EAD16AD04316}" type="slidenum">
              <a:rPr lang="en-US" smtClean="0"/>
              <a:pPr/>
              <a:t>5</a:t>
            </a:fld>
            <a:endParaRPr lang="en-US" smtClean="0"/>
          </a:p>
        </p:txBody>
      </p:sp>
      <p:sp>
        <p:nvSpPr>
          <p:cNvPr id="22531" name="Rectangle 2"/>
          <p:cNvSpPr>
            <a:spLocks noGrp="1" noChangeArrowheads="1"/>
          </p:cNvSpPr>
          <p:nvPr>
            <p:ph type="title"/>
          </p:nvPr>
        </p:nvSpPr>
        <p:spPr>
          <a:xfrm>
            <a:off x="765175" y="307975"/>
            <a:ext cx="8159884" cy="477636"/>
          </a:xfrm>
        </p:spPr>
        <p:txBody>
          <a:bodyPr>
            <a:normAutofit fontScale="90000"/>
          </a:bodyPr>
          <a:lstStyle/>
          <a:p>
            <a:r>
              <a:rPr lang="en-US" dirty="0" err="1" smtClean="0"/>
              <a:t>Uniprocessors</a:t>
            </a:r>
            <a:r>
              <a:rPr lang="en-US" dirty="0" smtClean="0"/>
              <a:t> in the Real World</a:t>
            </a:r>
          </a:p>
        </p:txBody>
      </p:sp>
      <p:sp>
        <p:nvSpPr>
          <p:cNvPr id="22532" name="Rectangle 3"/>
          <p:cNvSpPr>
            <a:spLocks noGrp="1" noChangeArrowheads="1"/>
          </p:cNvSpPr>
          <p:nvPr>
            <p:ph type="body" idx="1"/>
          </p:nvPr>
        </p:nvSpPr>
        <p:spPr>
          <a:xfrm>
            <a:off x="714375" y="900113"/>
            <a:ext cx="7653338" cy="5010150"/>
          </a:xfrm>
        </p:spPr>
        <p:txBody>
          <a:bodyPr>
            <a:normAutofit fontScale="85000" lnSpcReduction="20000"/>
          </a:bodyPr>
          <a:lstStyle/>
          <a:p>
            <a:r>
              <a:rPr lang="en-US" b="1" smtClean="0"/>
              <a:t>Real processors have</a:t>
            </a:r>
          </a:p>
          <a:p>
            <a:pPr lvl="1"/>
            <a:r>
              <a:rPr lang="en-US" b="1" smtClean="0"/>
              <a:t>registers and caches</a:t>
            </a:r>
          </a:p>
          <a:p>
            <a:pPr lvl="2"/>
            <a:r>
              <a:rPr lang="en-US" b="1" smtClean="0"/>
              <a:t>small amounts of fast memory</a:t>
            </a:r>
          </a:p>
          <a:p>
            <a:pPr lvl="2"/>
            <a:r>
              <a:rPr lang="en-US" b="1" smtClean="0"/>
              <a:t>store values of recently used or nearby data</a:t>
            </a:r>
          </a:p>
          <a:p>
            <a:pPr lvl="2"/>
            <a:r>
              <a:rPr lang="en-US" b="1" smtClean="0"/>
              <a:t>different memory ops can have very different costs</a:t>
            </a:r>
          </a:p>
          <a:p>
            <a:pPr lvl="1"/>
            <a:r>
              <a:rPr lang="en-US" b="1" smtClean="0"/>
              <a:t>parallelism</a:t>
            </a:r>
          </a:p>
          <a:p>
            <a:pPr lvl="2"/>
            <a:r>
              <a:rPr lang="en-US" b="1" smtClean="0"/>
              <a:t>multiple “functional units” that can run in parallel</a:t>
            </a:r>
          </a:p>
          <a:p>
            <a:pPr lvl="2"/>
            <a:r>
              <a:rPr lang="en-US" b="1" smtClean="0"/>
              <a:t>different orders, instruction mixes have different costs</a:t>
            </a:r>
          </a:p>
          <a:p>
            <a:pPr lvl="1"/>
            <a:r>
              <a:rPr lang="en-US" b="1" smtClean="0"/>
              <a:t>pipelining</a:t>
            </a:r>
          </a:p>
          <a:p>
            <a:pPr lvl="2"/>
            <a:r>
              <a:rPr lang="en-US" b="1" smtClean="0"/>
              <a:t>a form of parallelism, like an assembly line in a factory</a:t>
            </a:r>
          </a:p>
          <a:p>
            <a:r>
              <a:rPr lang="en-US" b="1" smtClean="0"/>
              <a:t>Why is this your problem?</a:t>
            </a:r>
          </a:p>
          <a:p>
            <a:pPr lvl="2"/>
            <a:r>
              <a:rPr lang="en-US" b="1" smtClean="0"/>
              <a:t>In theory, compilers and hardware “understand” all this and can optimize your program; in practice they don’t.</a:t>
            </a:r>
          </a:p>
          <a:p>
            <a:pPr lvl="2"/>
            <a:r>
              <a:rPr lang="en-US" b="1" smtClean="0"/>
              <a:t>They won’t know about a different algorithm that might be a much better “match” to the processor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0"/>
          </p:nvPr>
        </p:nvSpPr>
        <p:spPr>
          <a:noFill/>
        </p:spPr>
        <p:txBody>
          <a:bodyPr/>
          <a:lstStyle/>
          <a:p>
            <a:fld id="{C6FECD74-CE63-4815-92C0-92A8D93D91E7}" type="slidenum">
              <a:rPr lang="en-US" smtClean="0"/>
              <a:pPr/>
              <a:t>6</a:t>
            </a:fld>
            <a:endParaRPr lang="en-US" smtClean="0"/>
          </a:p>
        </p:txBody>
      </p:sp>
      <p:sp>
        <p:nvSpPr>
          <p:cNvPr id="23555" name="Rectangle 2"/>
          <p:cNvSpPr>
            <a:spLocks noGrp="1" noChangeArrowheads="1"/>
          </p:cNvSpPr>
          <p:nvPr>
            <p:ph type="title"/>
          </p:nvPr>
        </p:nvSpPr>
        <p:spPr>
          <a:xfrm>
            <a:off x="808038" y="309564"/>
            <a:ext cx="5897562" cy="339794"/>
          </a:xfrm>
        </p:spPr>
        <p:txBody>
          <a:bodyPr>
            <a:normAutofit fontScale="90000"/>
          </a:bodyPr>
          <a:lstStyle/>
          <a:p>
            <a:r>
              <a:rPr lang="en-US" dirty="0" smtClean="0"/>
              <a:t>Memory Hierarchy</a:t>
            </a:r>
          </a:p>
        </p:txBody>
      </p:sp>
      <p:sp>
        <p:nvSpPr>
          <p:cNvPr id="23556" name="Rectangle 3"/>
          <p:cNvSpPr>
            <a:spLocks noGrp="1" noChangeArrowheads="1"/>
          </p:cNvSpPr>
          <p:nvPr>
            <p:ph type="body" idx="1"/>
          </p:nvPr>
        </p:nvSpPr>
        <p:spPr>
          <a:xfrm>
            <a:off x="609600" y="914400"/>
            <a:ext cx="8001000" cy="1338263"/>
          </a:xfrm>
        </p:spPr>
        <p:txBody>
          <a:bodyPr>
            <a:normAutofit lnSpcReduction="10000"/>
          </a:bodyPr>
          <a:lstStyle/>
          <a:p>
            <a:r>
              <a:rPr lang="en-US" sz="2000" smtClean="0"/>
              <a:t>Most programs have a high degree of </a:t>
            </a:r>
            <a:r>
              <a:rPr lang="en-US" sz="2000" smtClean="0">
                <a:solidFill>
                  <a:schemeClr val="accent1"/>
                </a:solidFill>
              </a:rPr>
              <a:t>locality</a:t>
            </a:r>
            <a:r>
              <a:rPr lang="en-US" sz="2000" smtClean="0"/>
              <a:t> in their accesses</a:t>
            </a:r>
          </a:p>
          <a:p>
            <a:pPr lvl="1"/>
            <a:r>
              <a:rPr lang="en-US" sz="1800" b="1" smtClean="0"/>
              <a:t>spatial locality:</a:t>
            </a:r>
            <a:r>
              <a:rPr lang="en-US" sz="1800" smtClean="0"/>
              <a:t> accessing things nearby previous accesses</a:t>
            </a:r>
          </a:p>
          <a:p>
            <a:pPr lvl="1"/>
            <a:r>
              <a:rPr lang="en-US" sz="1800" b="1" smtClean="0"/>
              <a:t>temporal locality:</a:t>
            </a:r>
            <a:r>
              <a:rPr lang="en-US" sz="1800" smtClean="0"/>
              <a:t> reusing an item that was previously accessed</a:t>
            </a:r>
          </a:p>
          <a:p>
            <a:r>
              <a:rPr lang="en-US" sz="2000" smtClean="0"/>
              <a:t>Memory hierarchy tries to exploit locality to improve average</a:t>
            </a:r>
          </a:p>
        </p:txBody>
      </p:sp>
      <p:sp>
        <p:nvSpPr>
          <p:cNvPr id="23557" name="Rectangle 4"/>
          <p:cNvSpPr>
            <a:spLocks noChangeArrowheads="1"/>
          </p:cNvSpPr>
          <p:nvPr/>
        </p:nvSpPr>
        <p:spPr bwMode="auto">
          <a:xfrm>
            <a:off x="1685925" y="2514600"/>
            <a:ext cx="1843088" cy="1828800"/>
          </a:xfrm>
          <a:prstGeom prst="rect">
            <a:avLst/>
          </a:prstGeom>
          <a:solidFill>
            <a:srgbClr val="89B0FF"/>
          </a:solidFill>
          <a:ln w="12700">
            <a:solidFill>
              <a:schemeClr val="tx1"/>
            </a:solidFill>
            <a:miter lim="800000"/>
            <a:headEnd/>
            <a:tailEnd/>
          </a:ln>
        </p:spPr>
        <p:txBody>
          <a:bodyPr wrap="none" anchor="ctr"/>
          <a:lstStyle/>
          <a:p>
            <a:endParaRPr lang="en-US"/>
          </a:p>
        </p:txBody>
      </p:sp>
      <p:sp>
        <p:nvSpPr>
          <p:cNvPr id="23558" name="Rectangle 5"/>
          <p:cNvSpPr>
            <a:spLocks noChangeArrowheads="1"/>
          </p:cNvSpPr>
          <p:nvPr/>
        </p:nvSpPr>
        <p:spPr bwMode="auto">
          <a:xfrm>
            <a:off x="1820863" y="2743200"/>
            <a:ext cx="1560512" cy="533400"/>
          </a:xfrm>
          <a:prstGeom prst="rect">
            <a:avLst/>
          </a:prstGeom>
          <a:noFill/>
          <a:ln w="12700">
            <a:solidFill>
              <a:schemeClr val="tx1"/>
            </a:solidFill>
            <a:miter lim="800000"/>
            <a:headEnd/>
            <a:tailEnd/>
          </a:ln>
        </p:spPr>
        <p:txBody>
          <a:bodyPr wrap="none" anchor="ctr"/>
          <a:lstStyle/>
          <a:p>
            <a:endParaRPr lang="en-US"/>
          </a:p>
        </p:txBody>
      </p:sp>
      <p:sp>
        <p:nvSpPr>
          <p:cNvPr id="23559" name="Rectangle 6"/>
          <p:cNvSpPr>
            <a:spLocks noChangeArrowheads="1"/>
          </p:cNvSpPr>
          <p:nvPr/>
        </p:nvSpPr>
        <p:spPr bwMode="auto">
          <a:xfrm>
            <a:off x="1820863" y="3810000"/>
            <a:ext cx="779462" cy="304800"/>
          </a:xfrm>
          <a:prstGeom prst="rect">
            <a:avLst/>
          </a:prstGeom>
          <a:noFill/>
          <a:ln w="12700">
            <a:solidFill>
              <a:schemeClr val="tx1"/>
            </a:solidFill>
            <a:miter lim="800000"/>
            <a:headEnd/>
            <a:tailEnd/>
          </a:ln>
        </p:spPr>
        <p:txBody>
          <a:bodyPr wrap="none" anchor="ctr"/>
          <a:lstStyle/>
          <a:p>
            <a:endParaRPr lang="en-US"/>
          </a:p>
        </p:txBody>
      </p:sp>
      <p:sp>
        <p:nvSpPr>
          <p:cNvPr id="23560" name="Text Box 7"/>
          <p:cNvSpPr txBox="1">
            <a:spLocks noChangeArrowheads="1"/>
          </p:cNvSpPr>
          <p:nvPr/>
        </p:nvSpPr>
        <p:spPr bwMode="auto">
          <a:xfrm>
            <a:off x="2701925" y="3733800"/>
            <a:ext cx="779463" cy="487363"/>
          </a:xfrm>
          <a:prstGeom prst="rect">
            <a:avLst/>
          </a:prstGeom>
          <a:noFill/>
          <a:ln w="12700">
            <a:noFill/>
            <a:miter lim="800000"/>
            <a:headEnd/>
            <a:tailEnd/>
          </a:ln>
        </p:spPr>
        <p:txBody>
          <a:bodyPr>
            <a:spAutoFit/>
          </a:bodyPr>
          <a:lstStyle/>
          <a:p>
            <a:r>
              <a:rPr lang="en-US" sz="1200">
                <a:solidFill>
                  <a:schemeClr val="tx1"/>
                </a:solidFill>
              </a:rPr>
              <a:t>on-chip </a:t>
            </a:r>
            <a:r>
              <a:rPr lang="en-US" sz="1400">
                <a:solidFill>
                  <a:schemeClr val="tx1"/>
                </a:solidFill>
              </a:rPr>
              <a:t>cache</a:t>
            </a:r>
          </a:p>
        </p:txBody>
      </p:sp>
      <p:sp>
        <p:nvSpPr>
          <p:cNvPr id="23561" name="Rectangle 8"/>
          <p:cNvSpPr>
            <a:spLocks noChangeArrowheads="1"/>
          </p:cNvSpPr>
          <p:nvPr/>
        </p:nvSpPr>
        <p:spPr bwMode="auto">
          <a:xfrm>
            <a:off x="2701925" y="3657600"/>
            <a:ext cx="708025" cy="609600"/>
          </a:xfrm>
          <a:prstGeom prst="rect">
            <a:avLst/>
          </a:prstGeom>
          <a:noFill/>
          <a:ln w="12700">
            <a:solidFill>
              <a:schemeClr val="tx1"/>
            </a:solidFill>
            <a:miter lim="800000"/>
            <a:headEnd/>
            <a:tailEnd/>
          </a:ln>
        </p:spPr>
        <p:txBody>
          <a:bodyPr wrap="none" anchor="ctr"/>
          <a:lstStyle/>
          <a:p>
            <a:endParaRPr lang="en-US"/>
          </a:p>
        </p:txBody>
      </p:sp>
      <p:sp>
        <p:nvSpPr>
          <p:cNvPr id="23562" name="Rectangle 9"/>
          <p:cNvSpPr>
            <a:spLocks noChangeArrowheads="1"/>
          </p:cNvSpPr>
          <p:nvPr/>
        </p:nvSpPr>
        <p:spPr bwMode="auto">
          <a:xfrm>
            <a:off x="1752600" y="3352800"/>
            <a:ext cx="922338" cy="838200"/>
          </a:xfrm>
          <a:prstGeom prst="rect">
            <a:avLst/>
          </a:prstGeom>
          <a:noFill/>
          <a:ln w="12700">
            <a:solidFill>
              <a:schemeClr val="tx1"/>
            </a:solidFill>
            <a:miter lim="800000"/>
            <a:headEnd/>
            <a:tailEnd/>
          </a:ln>
        </p:spPr>
        <p:txBody>
          <a:bodyPr wrap="none" anchor="ctr"/>
          <a:lstStyle/>
          <a:p>
            <a:endParaRPr lang="en-US"/>
          </a:p>
        </p:txBody>
      </p:sp>
      <p:sp>
        <p:nvSpPr>
          <p:cNvPr id="23563" name="Text Box 10"/>
          <p:cNvSpPr txBox="1">
            <a:spLocks noChangeArrowheads="1"/>
          </p:cNvSpPr>
          <p:nvPr/>
        </p:nvSpPr>
        <p:spPr bwMode="auto">
          <a:xfrm>
            <a:off x="1744663" y="3810000"/>
            <a:ext cx="935037" cy="304800"/>
          </a:xfrm>
          <a:prstGeom prst="rect">
            <a:avLst/>
          </a:prstGeom>
          <a:noFill/>
          <a:ln w="12700">
            <a:noFill/>
            <a:miter lim="800000"/>
            <a:headEnd/>
            <a:tailEnd/>
          </a:ln>
        </p:spPr>
        <p:txBody>
          <a:bodyPr wrap="none">
            <a:spAutoFit/>
          </a:bodyPr>
          <a:lstStyle/>
          <a:p>
            <a:r>
              <a:rPr lang="en-US" sz="1400">
                <a:solidFill>
                  <a:schemeClr val="tx1"/>
                </a:solidFill>
              </a:rPr>
              <a:t>registers</a:t>
            </a:r>
          </a:p>
        </p:txBody>
      </p:sp>
      <p:sp>
        <p:nvSpPr>
          <p:cNvPr id="23564" name="Text Box 11"/>
          <p:cNvSpPr txBox="1">
            <a:spLocks noChangeArrowheads="1"/>
          </p:cNvSpPr>
          <p:nvPr/>
        </p:nvSpPr>
        <p:spPr bwMode="auto">
          <a:xfrm>
            <a:off x="1744663" y="3505200"/>
            <a:ext cx="925512" cy="304800"/>
          </a:xfrm>
          <a:prstGeom prst="rect">
            <a:avLst/>
          </a:prstGeom>
          <a:noFill/>
          <a:ln w="12700">
            <a:noFill/>
            <a:miter lim="800000"/>
            <a:headEnd/>
            <a:tailEnd/>
          </a:ln>
        </p:spPr>
        <p:txBody>
          <a:bodyPr wrap="none">
            <a:spAutoFit/>
          </a:bodyPr>
          <a:lstStyle/>
          <a:p>
            <a:r>
              <a:rPr lang="en-US" sz="1400">
                <a:solidFill>
                  <a:schemeClr val="tx1"/>
                </a:solidFill>
              </a:rPr>
              <a:t>datapath</a:t>
            </a:r>
          </a:p>
        </p:txBody>
      </p:sp>
      <p:sp>
        <p:nvSpPr>
          <p:cNvPr id="23565" name="Text Box 12"/>
          <p:cNvSpPr txBox="1">
            <a:spLocks noChangeArrowheads="1"/>
          </p:cNvSpPr>
          <p:nvPr/>
        </p:nvSpPr>
        <p:spPr bwMode="auto">
          <a:xfrm>
            <a:off x="2227263" y="2819400"/>
            <a:ext cx="787400" cy="304800"/>
          </a:xfrm>
          <a:prstGeom prst="rect">
            <a:avLst/>
          </a:prstGeom>
          <a:noFill/>
          <a:ln w="12700">
            <a:noFill/>
            <a:miter lim="800000"/>
            <a:headEnd/>
            <a:tailEnd/>
          </a:ln>
        </p:spPr>
        <p:txBody>
          <a:bodyPr wrap="none">
            <a:spAutoFit/>
          </a:bodyPr>
          <a:lstStyle/>
          <a:p>
            <a:r>
              <a:rPr lang="en-US" sz="1400">
                <a:solidFill>
                  <a:schemeClr val="tx1"/>
                </a:solidFill>
              </a:rPr>
              <a:t>control</a:t>
            </a:r>
          </a:p>
        </p:txBody>
      </p:sp>
      <p:sp>
        <p:nvSpPr>
          <p:cNvPr id="23566" name="Text Box 13"/>
          <p:cNvSpPr txBox="1">
            <a:spLocks noChangeArrowheads="1"/>
          </p:cNvSpPr>
          <p:nvPr/>
        </p:nvSpPr>
        <p:spPr bwMode="auto">
          <a:xfrm>
            <a:off x="2159000" y="2438400"/>
            <a:ext cx="1044575" cy="304800"/>
          </a:xfrm>
          <a:prstGeom prst="rect">
            <a:avLst/>
          </a:prstGeom>
          <a:noFill/>
          <a:ln w="12700">
            <a:noFill/>
            <a:miter lim="800000"/>
            <a:headEnd/>
            <a:tailEnd/>
          </a:ln>
        </p:spPr>
        <p:txBody>
          <a:bodyPr wrap="none">
            <a:spAutoFit/>
          </a:bodyPr>
          <a:lstStyle/>
          <a:p>
            <a:r>
              <a:rPr lang="en-US" sz="1400">
                <a:solidFill>
                  <a:schemeClr val="tx1"/>
                </a:solidFill>
              </a:rPr>
              <a:t>processor</a:t>
            </a:r>
          </a:p>
        </p:txBody>
      </p:sp>
      <p:sp>
        <p:nvSpPr>
          <p:cNvPr id="23567" name="Rectangle 14"/>
          <p:cNvSpPr>
            <a:spLocks noChangeArrowheads="1"/>
          </p:cNvSpPr>
          <p:nvPr/>
        </p:nvSpPr>
        <p:spPr bwMode="auto">
          <a:xfrm>
            <a:off x="3649663" y="2895600"/>
            <a:ext cx="850900" cy="1143000"/>
          </a:xfrm>
          <a:prstGeom prst="rect">
            <a:avLst/>
          </a:prstGeom>
          <a:solidFill>
            <a:schemeClr val="folHlink"/>
          </a:solidFill>
          <a:ln w="12700">
            <a:solidFill>
              <a:schemeClr val="tx1"/>
            </a:solidFill>
            <a:miter lim="800000"/>
            <a:headEnd/>
            <a:tailEnd/>
          </a:ln>
        </p:spPr>
        <p:txBody>
          <a:bodyPr wrap="none" anchor="ctr"/>
          <a:lstStyle/>
          <a:p>
            <a:endParaRPr lang="en-US"/>
          </a:p>
        </p:txBody>
      </p:sp>
      <p:sp>
        <p:nvSpPr>
          <p:cNvPr id="23568" name="Rectangle 15"/>
          <p:cNvSpPr>
            <a:spLocks noChangeArrowheads="1"/>
          </p:cNvSpPr>
          <p:nvPr/>
        </p:nvSpPr>
        <p:spPr bwMode="auto">
          <a:xfrm>
            <a:off x="4665663" y="2667000"/>
            <a:ext cx="850900" cy="1600200"/>
          </a:xfrm>
          <a:prstGeom prst="rect">
            <a:avLst/>
          </a:prstGeom>
          <a:solidFill>
            <a:srgbClr val="FF66FF"/>
          </a:solidFill>
          <a:ln w="12700">
            <a:solidFill>
              <a:schemeClr val="tx1"/>
            </a:solidFill>
            <a:miter lim="800000"/>
            <a:headEnd/>
            <a:tailEnd/>
          </a:ln>
        </p:spPr>
        <p:txBody>
          <a:bodyPr wrap="none" anchor="ctr"/>
          <a:lstStyle/>
          <a:p>
            <a:endParaRPr lang="en-US"/>
          </a:p>
        </p:txBody>
      </p:sp>
      <p:sp>
        <p:nvSpPr>
          <p:cNvPr id="23569" name="Rectangle 16"/>
          <p:cNvSpPr>
            <a:spLocks noChangeArrowheads="1"/>
          </p:cNvSpPr>
          <p:nvPr/>
        </p:nvSpPr>
        <p:spPr bwMode="auto">
          <a:xfrm>
            <a:off x="5681663" y="2514600"/>
            <a:ext cx="1063625" cy="1905000"/>
          </a:xfrm>
          <a:prstGeom prst="rect">
            <a:avLst/>
          </a:prstGeom>
          <a:solidFill>
            <a:srgbClr val="CF9E6D"/>
          </a:solidFill>
          <a:ln w="12700">
            <a:solidFill>
              <a:schemeClr val="tx1"/>
            </a:solidFill>
            <a:miter lim="800000"/>
            <a:headEnd/>
            <a:tailEnd/>
          </a:ln>
        </p:spPr>
        <p:txBody>
          <a:bodyPr wrap="none" anchor="ctr"/>
          <a:lstStyle/>
          <a:p>
            <a:endParaRPr lang="en-US"/>
          </a:p>
        </p:txBody>
      </p:sp>
      <p:sp>
        <p:nvSpPr>
          <p:cNvPr id="23570" name="Rectangle 17"/>
          <p:cNvSpPr>
            <a:spLocks noChangeArrowheads="1"/>
          </p:cNvSpPr>
          <p:nvPr/>
        </p:nvSpPr>
        <p:spPr bwMode="auto">
          <a:xfrm>
            <a:off x="6969125" y="2362200"/>
            <a:ext cx="1346200" cy="2133600"/>
          </a:xfrm>
          <a:prstGeom prst="rect">
            <a:avLst/>
          </a:prstGeom>
          <a:solidFill>
            <a:srgbClr val="99FF99"/>
          </a:solidFill>
          <a:ln w="12700">
            <a:solidFill>
              <a:schemeClr val="tx1"/>
            </a:solidFill>
            <a:miter lim="800000"/>
            <a:headEnd/>
            <a:tailEnd/>
          </a:ln>
        </p:spPr>
        <p:txBody>
          <a:bodyPr wrap="none" anchor="ctr"/>
          <a:lstStyle/>
          <a:p>
            <a:endParaRPr lang="en-US"/>
          </a:p>
        </p:txBody>
      </p:sp>
      <p:sp>
        <p:nvSpPr>
          <p:cNvPr id="23571" name="Text Box 18"/>
          <p:cNvSpPr txBox="1">
            <a:spLocks noChangeArrowheads="1"/>
          </p:cNvSpPr>
          <p:nvPr/>
        </p:nvSpPr>
        <p:spPr bwMode="auto">
          <a:xfrm>
            <a:off x="3573463" y="2971800"/>
            <a:ext cx="957262" cy="942975"/>
          </a:xfrm>
          <a:prstGeom prst="rect">
            <a:avLst/>
          </a:prstGeom>
          <a:noFill/>
          <a:ln w="12700">
            <a:noFill/>
            <a:miter lim="800000"/>
            <a:headEnd/>
            <a:tailEnd/>
          </a:ln>
        </p:spPr>
        <p:txBody>
          <a:bodyPr>
            <a:spAutoFit/>
          </a:bodyPr>
          <a:lstStyle/>
          <a:p>
            <a:pPr algn="ctr">
              <a:spcBef>
                <a:spcPct val="50000"/>
              </a:spcBef>
            </a:pPr>
            <a:r>
              <a:rPr lang="en-US" sz="1400">
                <a:solidFill>
                  <a:schemeClr val="tx1"/>
                </a:solidFill>
              </a:rPr>
              <a:t>Second level cache (SRAM)</a:t>
            </a:r>
          </a:p>
        </p:txBody>
      </p:sp>
      <p:sp>
        <p:nvSpPr>
          <p:cNvPr id="23572" name="Text Box 19"/>
          <p:cNvSpPr txBox="1">
            <a:spLocks noChangeArrowheads="1"/>
          </p:cNvSpPr>
          <p:nvPr/>
        </p:nvSpPr>
        <p:spPr bwMode="auto">
          <a:xfrm>
            <a:off x="4665663" y="3048000"/>
            <a:ext cx="930275" cy="836613"/>
          </a:xfrm>
          <a:prstGeom prst="rect">
            <a:avLst/>
          </a:prstGeom>
          <a:noFill/>
          <a:ln w="12700">
            <a:noFill/>
            <a:miter lim="800000"/>
            <a:headEnd/>
            <a:tailEnd/>
          </a:ln>
        </p:spPr>
        <p:txBody>
          <a:bodyPr>
            <a:spAutoFit/>
          </a:bodyPr>
          <a:lstStyle/>
          <a:p>
            <a:pPr algn="ctr">
              <a:spcBef>
                <a:spcPct val="50000"/>
              </a:spcBef>
            </a:pPr>
            <a:r>
              <a:rPr lang="en-US" sz="1400">
                <a:solidFill>
                  <a:schemeClr val="tx1"/>
                </a:solidFill>
              </a:rPr>
              <a:t>Main memory</a:t>
            </a:r>
          </a:p>
          <a:p>
            <a:pPr algn="ctr">
              <a:spcBef>
                <a:spcPct val="50000"/>
              </a:spcBef>
            </a:pPr>
            <a:r>
              <a:rPr lang="en-US" sz="1400">
                <a:solidFill>
                  <a:schemeClr val="tx1"/>
                </a:solidFill>
              </a:rPr>
              <a:t>(DRAM)</a:t>
            </a:r>
          </a:p>
        </p:txBody>
      </p:sp>
      <p:sp>
        <p:nvSpPr>
          <p:cNvPr id="23573" name="Text Box 20"/>
          <p:cNvSpPr txBox="1">
            <a:spLocks noChangeArrowheads="1"/>
          </p:cNvSpPr>
          <p:nvPr/>
        </p:nvSpPr>
        <p:spPr bwMode="auto">
          <a:xfrm>
            <a:off x="5630863" y="2971800"/>
            <a:ext cx="1143000" cy="730250"/>
          </a:xfrm>
          <a:prstGeom prst="rect">
            <a:avLst/>
          </a:prstGeom>
          <a:noFill/>
          <a:ln w="12700">
            <a:noFill/>
            <a:miter lim="800000"/>
            <a:headEnd/>
            <a:tailEnd/>
          </a:ln>
        </p:spPr>
        <p:txBody>
          <a:bodyPr>
            <a:spAutoFit/>
          </a:bodyPr>
          <a:lstStyle/>
          <a:p>
            <a:pPr algn="ctr">
              <a:spcBef>
                <a:spcPct val="50000"/>
              </a:spcBef>
            </a:pPr>
            <a:r>
              <a:rPr lang="en-US" sz="1400">
                <a:solidFill>
                  <a:schemeClr val="tx1"/>
                </a:solidFill>
              </a:rPr>
              <a:t>Secondary storage (Disk)</a:t>
            </a:r>
          </a:p>
        </p:txBody>
      </p:sp>
      <p:sp>
        <p:nvSpPr>
          <p:cNvPr id="23574" name="Text Box 21"/>
          <p:cNvSpPr txBox="1">
            <a:spLocks noChangeArrowheads="1"/>
          </p:cNvSpPr>
          <p:nvPr/>
        </p:nvSpPr>
        <p:spPr bwMode="auto">
          <a:xfrm>
            <a:off x="7002463" y="3048000"/>
            <a:ext cx="1241425" cy="836613"/>
          </a:xfrm>
          <a:prstGeom prst="rect">
            <a:avLst/>
          </a:prstGeom>
          <a:noFill/>
          <a:ln w="12700">
            <a:noFill/>
            <a:miter lim="800000"/>
            <a:headEnd/>
            <a:tailEnd/>
          </a:ln>
        </p:spPr>
        <p:txBody>
          <a:bodyPr>
            <a:spAutoFit/>
          </a:bodyPr>
          <a:lstStyle/>
          <a:p>
            <a:pPr algn="ctr">
              <a:spcBef>
                <a:spcPct val="50000"/>
              </a:spcBef>
            </a:pPr>
            <a:r>
              <a:rPr lang="en-US" sz="1400">
                <a:solidFill>
                  <a:schemeClr val="tx1"/>
                </a:solidFill>
              </a:rPr>
              <a:t>Tertiary storage</a:t>
            </a:r>
          </a:p>
          <a:p>
            <a:pPr algn="ctr">
              <a:spcBef>
                <a:spcPct val="50000"/>
              </a:spcBef>
            </a:pPr>
            <a:r>
              <a:rPr lang="en-US" sz="1400">
                <a:solidFill>
                  <a:schemeClr val="tx1"/>
                </a:solidFill>
              </a:rPr>
              <a:t>(Disk/Tape)</a:t>
            </a:r>
          </a:p>
        </p:txBody>
      </p:sp>
      <p:graphicFrame>
        <p:nvGraphicFramePr>
          <p:cNvPr id="14388" name="Group 52"/>
          <p:cNvGraphicFramePr>
            <a:graphicFrameLocks noGrp="1"/>
          </p:cNvGraphicFramePr>
          <p:nvPr/>
        </p:nvGraphicFramePr>
        <p:xfrm>
          <a:off x="711200" y="4800600"/>
          <a:ext cx="7604125" cy="1241426"/>
        </p:xfrm>
        <a:graphic>
          <a:graphicData uri="http://schemas.openxmlformats.org/drawingml/2006/table">
            <a:tbl>
              <a:tblPr/>
              <a:tblGrid>
                <a:gridCol w="1266825"/>
                <a:gridCol w="1268413"/>
                <a:gridCol w="1266825"/>
                <a:gridCol w="1266825"/>
                <a:gridCol w="1268412"/>
                <a:gridCol w="1266825"/>
              </a:tblGrid>
              <a:tr h="620713">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dirty="0" smtClean="0">
                          <a:ln>
                            <a:noFill/>
                          </a:ln>
                          <a:solidFill>
                            <a:schemeClr val="tx1"/>
                          </a:solidFill>
                          <a:effectLst/>
                          <a:latin typeface="Arial" pitchFamily="34" charset="0"/>
                          <a:ea typeface="MS PGothic" pitchFamily="34" charset="-128"/>
                        </a:rPr>
                        <a:t>Speed</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1ns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89B0FF"/>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10ns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folHlink"/>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100ns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66FF"/>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10ms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F9E6D"/>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10sec</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99FF99"/>
                    </a:solidFill>
                  </a:tcPr>
                </a:tc>
              </a:tr>
              <a:tr h="620713">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Size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KB</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89B0FF"/>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MB</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folHlink"/>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GB</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FF66FF"/>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dirty="0" smtClean="0">
                          <a:ln>
                            <a:noFill/>
                          </a:ln>
                          <a:solidFill>
                            <a:schemeClr val="tx1"/>
                          </a:solidFill>
                          <a:effectLst/>
                          <a:latin typeface="Arial" pitchFamily="34" charset="0"/>
                          <a:ea typeface="MS PGothic" pitchFamily="34" charset="-128"/>
                        </a:rPr>
                        <a:t>TB</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CF9E6D"/>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PB</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99FF99"/>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9" name="Group 268"/>
          <p:cNvGrpSpPr/>
          <p:nvPr/>
        </p:nvGrpSpPr>
        <p:grpSpPr>
          <a:xfrm>
            <a:off x="304800" y="1600200"/>
            <a:ext cx="3048000" cy="3962400"/>
            <a:chOff x="609600" y="1676400"/>
            <a:chExt cx="3048000" cy="3962400"/>
          </a:xfrm>
        </p:grpSpPr>
        <p:sp>
          <p:nvSpPr>
            <p:cNvPr id="11" name="Rectangle 10"/>
            <p:cNvSpPr/>
            <p:nvPr/>
          </p:nvSpPr>
          <p:spPr>
            <a:xfrm>
              <a:off x="609600" y="1676400"/>
              <a:ext cx="3048000" cy="3962400"/>
            </a:xfrm>
            <a:prstGeom prst="rect">
              <a:avLst/>
            </a:prstGeom>
            <a:solidFill>
              <a:schemeClr val="bg1">
                <a:lumMod val="85000"/>
              </a:schemeClr>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dirty="0" smtClean="0">
                  <a:solidFill>
                    <a:schemeClr val="tx1"/>
                  </a:solidFill>
                </a:rPr>
                <a:t>Processor</a:t>
              </a:r>
            </a:p>
          </p:txBody>
        </p:sp>
        <p:sp>
          <p:nvSpPr>
            <p:cNvPr id="9" name="Rectangle 8"/>
            <p:cNvSpPr/>
            <p:nvPr/>
          </p:nvSpPr>
          <p:spPr>
            <a:xfrm>
              <a:off x="838200" y="2286000"/>
              <a:ext cx="2590800" cy="533400"/>
            </a:xfrm>
            <a:prstGeom prst="rect">
              <a:avLst/>
            </a:prstGeom>
            <a:solidFill>
              <a:srgbClr val="95B3D7"/>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b="1" dirty="0" smtClean="0">
                  <a:solidFill>
                    <a:schemeClr val="tx1"/>
                  </a:solidFill>
                </a:rPr>
                <a:t>Control</a:t>
              </a:r>
              <a:endParaRPr lang="en-US" b="1" dirty="0">
                <a:solidFill>
                  <a:schemeClr val="tx1"/>
                </a:solidFill>
              </a:endParaRPr>
            </a:p>
          </p:txBody>
        </p:sp>
        <p:sp>
          <p:nvSpPr>
            <p:cNvPr id="10" name="Rectangle 9"/>
            <p:cNvSpPr/>
            <p:nvPr/>
          </p:nvSpPr>
          <p:spPr>
            <a:xfrm>
              <a:off x="838200" y="3048000"/>
              <a:ext cx="2590800" cy="2362200"/>
            </a:xfrm>
            <a:prstGeom prst="rect">
              <a:avLst/>
            </a:prstGeom>
            <a:solidFill>
              <a:schemeClr val="accent1">
                <a:lumMod val="60000"/>
                <a:lumOff val="40000"/>
              </a:schemeClr>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b="1" dirty="0" err="1" smtClean="0">
                  <a:solidFill>
                    <a:schemeClr val="tx1"/>
                  </a:solidFill>
                </a:rPr>
                <a:t>Datapath</a:t>
              </a:r>
              <a:endParaRPr lang="en-US" b="1" dirty="0">
                <a:solidFill>
                  <a:schemeClr val="tx1"/>
                </a:solidFill>
              </a:endParaRPr>
            </a:p>
          </p:txBody>
        </p:sp>
        <p:cxnSp>
          <p:nvCxnSpPr>
            <p:cNvPr id="28" name="Straight Arrow Connector 27"/>
            <p:cNvCxnSpPr/>
            <p:nvPr/>
          </p:nvCxnSpPr>
          <p:spPr>
            <a:xfrm rot="5400000">
              <a:off x="1409700" y="2933700"/>
              <a:ext cx="228600" cy="1588"/>
            </a:xfrm>
            <a:prstGeom prst="straightConnector1">
              <a:avLst/>
            </a:prstGeom>
            <a:ln w="12700" cap="flat" cmpd="sng" algn="ctr">
              <a:solidFill>
                <a:srgbClr val="000000"/>
              </a:solidFill>
              <a:prstDash val="solid"/>
              <a:round/>
              <a:headEnd type="none" w="med" len="med"/>
              <a:tailEnd type="triangle" w="lg" len="lg"/>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rot="16200000" flipV="1">
              <a:off x="2553494" y="2932906"/>
              <a:ext cx="228600" cy="1588"/>
            </a:xfrm>
            <a:prstGeom prst="straightConnector1">
              <a:avLst/>
            </a:prstGeom>
            <a:ln w="12700" cap="flat" cmpd="sng" algn="ctr">
              <a:solidFill>
                <a:srgbClr val="000000"/>
              </a:solidFill>
              <a:prstDash val="solid"/>
              <a:round/>
              <a:headEnd type="none" w="med" len="med"/>
              <a:tailEnd type="triangle" w="lg" len="lg"/>
            </a:ln>
          </p:spPr>
          <p:style>
            <a:lnRef idx="2">
              <a:schemeClr val="accent1"/>
            </a:lnRef>
            <a:fillRef idx="0">
              <a:schemeClr val="accent1"/>
            </a:fillRef>
            <a:effectRef idx="1">
              <a:schemeClr val="accent1"/>
            </a:effectRef>
            <a:fontRef idx="minor">
              <a:schemeClr val="tx1"/>
            </a:fontRef>
          </p:style>
        </p:cxnSp>
      </p:grpSp>
      <p:sp>
        <p:nvSpPr>
          <p:cNvPr id="8" name="Title 7"/>
          <p:cNvSpPr>
            <a:spLocks noGrp="1"/>
          </p:cNvSpPr>
          <p:nvPr>
            <p:ph type="title"/>
          </p:nvPr>
        </p:nvSpPr>
        <p:spPr>
          <a:xfrm>
            <a:off x="304800" y="152400"/>
            <a:ext cx="8229600" cy="1143000"/>
          </a:xfrm>
        </p:spPr>
        <p:txBody>
          <a:bodyPr>
            <a:normAutofit fontScale="90000"/>
          </a:bodyPr>
          <a:lstStyle/>
          <a:p>
            <a:r>
              <a:rPr lang="en-US" dirty="0" smtClean="0"/>
              <a:t>Review: Cache in Modern Computer Architecture</a:t>
            </a:r>
            <a:endParaRPr lang="en-US" dirty="0"/>
          </a:p>
        </p:txBody>
      </p:sp>
      <p:sp>
        <p:nvSpPr>
          <p:cNvPr id="7" name="Slide Number Placeholder 6"/>
          <p:cNvSpPr>
            <a:spLocks noGrp="1"/>
          </p:cNvSpPr>
          <p:nvPr>
            <p:ph type="sldNum" sz="quarter" idx="12"/>
          </p:nvPr>
        </p:nvSpPr>
        <p:spPr/>
        <p:txBody>
          <a:bodyPr/>
          <a:lstStyle/>
          <a:p>
            <a:fld id="{3CC63E4C-4642-794D-A2FD-70F6B81535F5}" type="slidenum">
              <a:rPr lang="en-US" smtClean="0"/>
              <a:pPr/>
              <a:t>7</a:t>
            </a:fld>
            <a:endParaRPr lang="en-US"/>
          </a:p>
        </p:txBody>
      </p:sp>
      <p:grpSp>
        <p:nvGrpSpPr>
          <p:cNvPr id="270" name="Group 269"/>
          <p:cNvGrpSpPr/>
          <p:nvPr/>
        </p:nvGrpSpPr>
        <p:grpSpPr>
          <a:xfrm>
            <a:off x="609599" y="3505200"/>
            <a:ext cx="2367431" cy="1828800"/>
            <a:chOff x="914399" y="3505200"/>
            <a:chExt cx="2367431" cy="1828800"/>
          </a:xfrm>
        </p:grpSpPr>
        <p:sp>
          <p:nvSpPr>
            <p:cNvPr id="12" name="Rectangle 11"/>
            <p:cNvSpPr/>
            <p:nvPr/>
          </p:nvSpPr>
          <p:spPr>
            <a:xfrm>
              <a:off x="914400" y="3505200"/>
              <a:ext cx="2362200" cy="2286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PC</a:t>
              </a:r>
              <a:endParaRPr lang="en-US" dirty="0">
                <a:solidFill>
                  <a:schemeClr val="tx1"/>
                </a:solidFill>
              </a:endParaRPr>
            </a:p>
          </p:txBody>
        </p:sp>
        <p:grpSp>
          <p:nvGrpSpPr>
            <p:cNvPr id="26" name="Group 25"/>
            <p:cNvGrpSpPr/>
            <p:nvPr/>
          </p:nvGrpSpPr>
          <p:grpSpPr>
            <a:xfrm>
              <a:off x="914399" y="3886200"/>
              <a:ext cx="2362202" cy="685800"/>
              <a:chOff x="1600199" y="3962400"/>
              <a:chExt cx="1600201" cy="685800"/>
            </a:xfrm>
            <a:solidFill>
              <a:srgbClr val="9BBB59"/>
            </a:solidFill>
          </p:grpSpPr>
          <p:sp>
            <p:nvSpPr>
              <p:cNvPr id="13" name="Rectangle 12"/>
              <p:cNvSpPr/>
              <p:nvPr/>
            </p:nvSpPr>
            <p:spPr>
              <a:xfrm>
                <a:off x="1600200" y="39624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 name="Rectangle 13"/>
              <p:cNvSpPr/>
              <p:nvPr/>
            </p:nvSpPr>
            <p:spPr>
              <a:xfrm>
                <a:off x="1600200" y="40386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1600200" y="41148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 name="Rectangle 15"/>
              <p:cNvSpPr/>
              <p:nvPr/>
            </p:nvSpPr>
            <p:spPr>
              <a:xfrm>
                <a:off x="1600200" y="41910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smtClean="0">
                  <a:effectLst>
                    <a:glow rad="101600">
                      <a:schemeClr val="bg1">
                        <a:alpha val="75000"/>
                      </a:schemeClr>
                    </a:glow>
                  </a:effectLst>
                </a:endParaRPr>
              </a:p>
              <a:p>
                <a:pPr algn="ctr"/>
                <a:endParaRPr lang="en-US" dirty="0">
                  <a:solidFill>
                    <a:schemeClr val="tx1"/>
                  </a:solidFill>
                </a:endParaRPr>
              </a:p>
            </p:txBody>
          </p:sp>
          <p:sp>
            <p:nvSpPr>
              <p:cNvPr id="17" name="Rectangle 16"/>
              <p:cNvSpPr/>
              <p:nvPr/>
            </p:nvSpPr>
            <p:spPr>
              <a:xfrm>
                <a:off x="1600200" y="42672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 name="Rectangle 17"/>
              <p:cNvSpPr/>
              <p:nvPr/>
            </p:nvSpPr>
            <p:spPr>
              <a:xfrm>
                <a:off x="1600200" y="43434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 name="Rectangle 18"/>
              <p:cNvSpPr/>
              <p:nvPr/>
            </p:nvSpPr>
            <p:spPr>
              <a:xfrm>
                <a:off x="1600200" y="44196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 name="Rectangle 19"/>
              <p:cNvSpPr/>
              <p:nvPr/>
            </p:nvSpPr>
            <p:spPr>
              <a:xfrm>
                <a:off x="1600199" y="4495800"/>
                <a:ext cx="1600199"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 name="Rectangle 20"/>
              <p:cNvSpPr/>
              <p:nvPr/>
            </p:nvSpPr>
            <p:spPr>
              <a:xfrm>
                <a:off x="1600200" y="45720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 name="TextBox 21"/>
              <p:cNvSpPr txBox="1"/>
              <p:nvPr/>
            </p:nvSpPr>
            <p:spPr>
              <a:xfrm>
                <a:off x="1905000" y="4114800"/>
                <a:ext cx="1031051" cy="461665"/>
              </a:xfrm>
              <a:prstGeom prst="rect">
                <a:avLst/>
              </a:prstGeom>
              <a:noFill/>
            </p:spPr>
            <p:txBody>
              <a:bodyPr wrap="square" rtlCol="0">
                <a:spAutoFit/>
              </a:bodyPr>
              <a:lstStyle/>
              <a:p>
                <a:pPr algn="ctr"/>
                <a:r>
                  <a:rPr lang="en-US" sz="2400" dirty="0" smtClean="0">
                    <a:effectLst>
                      <a:glow rad="254000">
                        <a:schemeClr val="bg1">
                          <a:alpha val="75000"/>
                        </a:schemeClr>
                      </a:glow>
                    </a:effectLst>
                  </a:rPr>
                  <a:t>Registers</a:t>
                </a:r>
                <a:endParaRPr lang="en-US" sz="2400" dirty="0">
                  <a:effectLst>
                    <a:glow rad="254000">
                      <a:schemeClr val="bg1">
                        <a:alpha val="75000"/>
                      </a:schemeClr>
                    </a:glow>
                  </a:effectLst>
                </a:endParaRPr>
              </a:p>
            </p:txBody>
          </p:sp>
        </p:grpSp>
        <p:grpSp>
          <p:nvGrpSpPr>
            <p:cNvPr id="25" name="Group 24"/>
            <p:cNvGrpSpPr/>
            <p:nvPr/>
          </p:nvGrpSpPr>
          <p:grpSpPr>
            <a:xfrm>
              <a:off x="914400" y="4648200"/>
              <a:ext cx="2367430" cy="685800"/>
              <a:chOff x="4572000" y="3352800"/>
              <a:chExt cx="2367430" cy="685800"/>
            </a:xfrm>
          </p:grpSpPr>
          <p:sp>
            <p:nvSpPr>
              <p:cNvPr id="23" name="Trapezoid 22"/>
              <p:cNvSpPr/>
              <p:nvPr/>
            </p:nvSpPr>
            <p:spPr>
              <a:xfrm flipV="1">
                <a:off x="4572000" y="3429000"/>
                <a:ext cx="2362200" cy="609600"/>
              </a:xfrm>
              <a:prstGeom prst="trapezoid">
                <a:avLst>
                  <a:gd name="adj" fmla="val 25000"/>
                </a:avLst>
              </a:prstGeom>
              <a:solidFill>
                <a:srgbClr val="C0504D"/>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rtlCol="0" anchor="ctr"/>
              <a:lstStyle/>
              <a:p>
                <a:pPr algn="ctr"/>
                <a:endParaRPr lang="en-US" dirty="0" smtClean="0">
                  <a:solidFill>
                    <a:schemeClr val="tx1"/>
                  </a:solidFill>
                </a:endParaRPr>
              </a:p>
            </p:txBody>
          </p:sp>
          <p:sp>
            <p:nvSpPr>
              <p:cNvPr id="24" name="TextBox 23"/>
              <p:cNvSpPr txBox="1"/>
              <p:nvPr/>
            </p:nvSpPr>
            <p:spPr>
              <a:xfrm>
                <a:off x="4572000" y="3352800"/>
                <a:ext cx="2367430" cy="646331"/>
              </a:xfrm>
              <a:prstGeom prst="rect">
                <a:avLst/>
              </a:prstGeom>
              <a:noFill/>
            </p:spPr>
            <p:txBody>
              <a:bodyPr wrap="none" rtlCol="0" anchor="ctr">
                <a:spAutoFit/>
              </a:bodyPr>
              <a:lstStyle/>
              <a:p>
                <a:pPr algn="ctr"/>
                <a:r>
                  <a:rPr lang="en-US" dirty="0" smtClean="0">
                    <a:effectLst>
                      <a:glow rad="152400">
                        <a:schemeClr val="bg1">
                          <a:alpha val="75000"/>
                        </a:schemeClr>
                      </a:glow>
                    </a:effectLst>
                  </a:rPr>
                  <a:t>Arithmetic &amp; Logic Unit</a:t>
                </a:r>
              </a:p>
              <a:p>
                <a:pPr algn="ctr"/>
                <a:r>
                  <a:rPr lang="en-US" dirty="0" smtClean="0">
                    <a:effectLst>
                      <a:glow rad="152400">
                        <a:schemeClr val="bg1">
                          <a:alpha val="75000"/>
                        </a:schemeClr>
                      </a:glow>
                    </a:effectLst>
                  </a:rPr>
                  <a:t>(ALU)</a:t>
                </a:r>
                <a:endParaRPr lang="en-US" dirty="0">
                  <a:effectLst>
                    <a:glow rad="152400">
                      <a:schemeClr val="bg1">
                        <a:alpha val="75000"/>
                      </a:schemeClr>
                    </a:glow>
                  </a:effectLst>
                </a:endParaRPr>
              </a:p>
            </p:txBody>
          </p:sp>
        </p:grpSp>
      </p:grpSp>
      <p:sp>
        <p:nvSpPr>
          <p:cNvPr id="30" name="Rectangle 29"/>
          <p:cNvSpPr/>
          <p:nvPr/>
        </p:nvSpPr>
        <p:spPr>
          <a:xfrm>
            <a:off x="5257800" y="1524000"/>
            <a:ext cx="1905000" cy="4114800"/>
          </a:xfrm>
          <a:prstGeom prst="rect">
            <a:avLst/>
          </a:prstGeom>
          <a:solidFill>
            <a:srgbClr val="95B3D7"/>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b="1" dirty="0" smtClean="0">
                <a:solidFill>
                  <a:schemeClr val="tx1"/>
                </a:solidFill>
              </a:rPr>
              <a:t>Memory</a:t>
            </a:r>
          </a:p>
        </p:txBody>
      </p:sp>
      <p:grpSp>
        <p:nvGrpSpPr>
          <p:cNvPr id="273" name="Group 272"/>
          <p:cNvGrpSpPr/>
          <p:nvPr/>
        </p:nvGrpSpPr>
        <p:grpSpPr>
          <a:xfrm>
            <a:off x="7162800" y="1676400"/>
            <a:ext cx="1572897" cy="762000"/>
            <a:chOff x="6656703" y="1676400"/>
            <a:chExt cx="1572897" cy="762000"/>
          </a:xfrm>
        </p:grpSpPr>
        <p:sp>
          <p:nvSpPr>
            <p:cNvPr id="51" name="Rectangle 50"/>
            <p:cNvSpPr/>
            <p:nvPr/>
          </p:nvSpPr>
          <p:spPr>
            <a:xfrm>
              <a:off x="7315200" y="1676400"/>
              <a:ext cx="914400" cy="762000"/>
            </a:xfrm>
            <a:prstGeom prst="rect">
              <a:avLst/>
            </a:prstGeom>
            <a:solidFill>
              <a:srgbClr val="95B3D7"/>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b="1" dirty="0" smtClean="0">
                  <a:solidFill>
                    <a:schemeClr val="tx1"/>
                  </a:solidFill>
                </a:rPr>
                <a:t>Input</a:t>
              </a:r>
            </a:p>
          </p:txBody>
        </p:sp>
        <p:cxnSp>
          <p:nvCxnSpPr>
            <p:cNvPr id="52" name="Straight Arrow Connector 51"/>
            <p:cNvCxnSpPr/>
            <p:nvPr/>
          </p:nvCxnSpPr>
          <p:spPr>
            <a:xfrm flipH="1" flipV="1">
              <a:off x="6656703" y="1981200"/>
              <a:ext cx="658497" cy="1588"/>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grpSp>
      <p:grpSp>
        <p:nvGrpSpPr>
          <p:cNvPr id="274" name="Group 273"/>
          <p:cNvGrpSpPr/>
          <p:nvPr/>
        </p:nvGrpSpPr>
        <p:grpSpPr>
          <a:xfrm>
            <a:off x="7162800" y="4800600"/>
            <a:ext cx="1572897" cy="762000"/>
            <a:chOff x="6656703" y="4800600"/>
            <a:chExt cx="1572897" cy="762000"/>
          </a:xfrm>
        </p:grpSpPr>
        <p:sp>
          <p:nvSpPr>
            <p:cNvPr id="55" name="Rectangle 54"/>
            <p:cNvSpPr/>
            <p:nvPr/>
          </p:nvSpPr>
          <p:spPr>
            <a:xfrm>
              <a:off x="7315200" y="4800600"/>
              <a:ext cx="914400" cy="762000"/>
            </a:xfrm>
            <a:prstGeom prst="rect">
              <a:avLst/>
            </a:prstGeom>
            <a:solidFill>
              <a:srgbClr val="95B3D7"/>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b="1" dirty="0" smtClean="0">
                  <a:solidFill>
                    <a:schemeClr val="tx1"/>
                  </a:solidFill>
                </a:rPr>
                <a:t>Output</a:t>
              </a:r>
            </a:p>
          </p:txBody>
        </p:sp>
        <p:cxnSp>
          <p:nvCxnSpPr>
            <p:cNvPr id="59" name="Straight Arrow Connector 58"/>
            <p:cNvCxnSpPr/>
            <p:nvPr/>
          </p:nvCxnSpPr>
          <p:spPr>
            <a:xfrm>
              <a:off x="6656703" y="5181600"/>
              <a:ext cx="658497" cy="0"/>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grpSp>
      <p:grpSp>
        <p:nvGrpSpPr>
          <p:cNvPr id="271" name="Group 270"/>
          <p:cNvGrpSpPr/>
          <p:nvPr/>
        </p:nvGrpSpPr>
        <p:grpSpPr>
          <a:xfrm>
            <a:off x="5410200" y="1981200"/>
            <a:ext cx="1524000" cy="3429000"/>
            <a:chOff x="4953000" y="1981200"/>
            <a:chExt cx="1524000" cy="3429000"/>
          </a:xfrm>
        </p:grpSpPr>
        <p:grpSp>
          <p:nvGrpSpPr>
            <p:cNvPr id="75" name="Group 74"/>
            <p:cNvGrpSpPr/>
            <p:nvPr/>
          </p:nvGrpSpPr>
          <p:grpSpPr>
            <a:xfrm>
              <a:off x="4953000" y="4038600"/>
              <a:ext cx="381000" cy="685800"/>
              <a:chOff x="7543800" y="3581400"/>
              <a:chExt cx="2362200" cy="685800"/>
            </a:xfrm>
            <a:solidFill>
              <a:schemeClr val="accent3"/>
            </a:solidFill>
          </p:grpSpPr>
          <p:sp>
            <p:nvSpPr>
              <p:cNvPr id="65" name="Rectangle 64"/>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66" name="Rectangle 65"/>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67" name="Rectangle 66"/>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68" name="Rectangle 67"/>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69" name="Rectangle 68"/>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0" name="Rectangle 69"/>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1" name="Rectangle 70"/>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2" name="Rectangle 71"/>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3" name="Rectangle 72"/>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76" name="Group 75"/>
            <p:cNvGrpSpPr/>
            <p:nvPr/>
          </p:nvGrpSpPr>
          <p:grpSpPr>
            <a:xfrm>
              <a:off x="5334000" y="4038600"/>
              <a:ext cx="381000" cy="685800"/>
              <a:chOff x="7543800" y="3581400"/>
              <a:chExt cx="2362200" cy="685800"/>
            </a:xfrm>
            <a:solidFill>
              <a:schemeClr val="accent3"/>
            </a:solidFill>
          </p:grpSpPr>
          <p:sp>
            <p:nvSpPr>
              <p:cNvPr id="77" name="Rectangle 7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8" name="Rectangle 7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9" name="Rectangle 7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0" name="Rectangle 7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1" name="Rectangle 8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2" name="Rectangle 8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3" name="Rectangle 8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4" name="Rectangle 8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5" name="Rectangle 8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86" name="Group 85"/>
            <p:cNvGrpSpPr/>
            <p:nvPr/>
          </p:nvGrpSpPr>
          <p:grpSpPr>
            <a:xfrm>
              <a:off x="5715000" y="4038600"/>
              <a:ext cx="381000" cy="685800"/>
              <a:chOff x="7543800" y="3581400"/>
              <a:chExt cx="2362200" cy="685800"/>
            </a:xfrm>
            <a:solidFill>
              <a:schemeClr val="accent3"/>
            </a:solidFill>
          </p:grpSpPr>
          <p:sp>
            <p:nvSpPr>
              <p:cNvPr id="87" name="Rectangle 8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8" name="Rectangle 8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9" name="Rectangle 8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0" name="Rectangle 8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1" name="Rectangle 9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2" name="Rectangle 9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3" name="Rectangle 9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4" name="Rectangle 9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5" name="Rectangle 9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96" name="Group 95"/>
            <p:cNvGrpSpPr/>
            <p:nvPr/>
          </p:nvGrpSpPr>
          <p:grpSpPr>
            <a:xfrm>
              <a:off x="6096000" y="4038600"/>
              <a:ext cx="381000" cy="685800"/>
              <a:chOff x="7543800" y="3581400"/>
              <a:chExt cx="2362200" cy="685800"/>
            </a:xfrm>
            <a:solidFill>
              <a:schemeClr val="accent3"/>
            </a:solidFill>
          </p:grpSpPr>
          <p:sp>
            <p:nvSpPr>
              <p:cNvPr id="97" name="Rectangle 9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8" name="Rectangle 9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9" name="Rectangle 9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0" name="Rectangle 9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1" name="Rectangle 10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2" name="Rectangle 10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3" name="Rectangle 10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4" name="Rectangle 10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5" name="Rectangle 10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06" name="Group 105"/>
            <p:cNvGrpSpPr/>
            <p:nvPr/>
          </p:nvGrpSpPr>
          <p:grpSpPr>
            <a:xfrm>
              <a:off x="4953000" y="4724400"/>
              <a:ext cx="381000" cy="685800"/>
              <a:chOff x="7543800" y="3581400"/>
              <a:chExt cx="2362200" cy="685800"/>
            </a:xfrm>
            <a:solidFill>
              <a:schemeClr val="accent3"/>
            </a:solidFill>
          </p:grpSpPr>
          <p:sp>
            <p:nvSpPr>
              <p:cNvPr id="107" name="Rectangle 10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8" name="Rectangle 10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9" name="Rectangle 10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0" name="Rectangle 10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1" name="Rectangle 11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2" name="Rectangle 11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3" name="Rectangle 11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4" name="Rectangle 11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5" name="Rectangle 11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16" name="Group 115"/>
            <p:cNvGrpSpPr/>
            <p:nvPr/>
          </p:nvGrpSpPr>
          <p:grpSpPr>
            <a:xfrm>
              <a:off x="5334000" y="4724400"/>
              <a:ext cx="381000" cy="685800"/>
              <a:chOff x="7543800" y="3581400"/>
              <a:chExt cx="2362200" cy="685800"/>
            </a:xfrm>
            <a:solidFill>
              <a:schemeClr val="accent3"/>
            </a:solidFill>
          </p:grpSpPr>
          <p:sp>
            <p:nvSpPr>
              <p:cNvPr id="117" name="Rectangle 11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8" name="Rectangle 11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9" name="Rectangle 11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0" name="Rectangle 11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1" name="Rectangle 12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2" name="Rectangle 12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3" name="Rectangle 12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4" name="Rectangle 12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5" name="Rectangle 12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26" name="Group 125"/>
            <p:cNvGrpSpPr/>
            <p:nvPr/>
          </p:nvGrpSpPr>
          <p:grpSpPr>
            <a:xfrm>
              <a:off x="5715000" y="4724400"/>
              <a:ext cx="381000" cy="685800"/>
              <a:chOff x="7543800" y="3581400"/>
              <a:chExt cx="2362200" cy="685800"/>
            </a:xfrm>
            <a:solidFill>
              <a:schemeClr val="accent3"/>
            </a:solidFill>
          </p:grpSpPr>
          <p:sp>
            <p:nvSpPr>
              <p:cNvPr id="127" name="Rectangle 12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8" name="Rectangle 12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9" name="Rectangle 12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0" name="Rectangle 12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1" name="Rectangle 13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2" name="Rectangle 13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3" name="Rectangle 13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4" name="Rectangle 13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5" name="Rectangle 13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36" name="Group 135"/>
            <p:cNvGrpSpPr/>
            <p:nvPr/>
          </p:nvGrpSpPr>
          <p:grpSpPr>
            <a:xfrm>
              <a:off x="6096000" y="4724400"/>
              <a:ext cx="381000" cy="685800"/>
              <a:chOff x="7543800" y="3581400"/>
              <a:chExt cx="2362200" cy="685800"/>
            </a:xfrm>
            <a:solidFill>
              <a:schemeClr val="accent3"/>
            </a:solidFill>
          </p:grpSpPr>
          <p:sp>
            <p:nvSpPr>
              <p:cNvPr id="137" name="Rectangle 13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8" name="Rectangle 13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9" name="Rectangle 13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0" name="Rectangle 13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1" name="Rectangle 14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2" name="Rectangle 14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3" name="Rectangle 14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4" name="Rectangle 14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5" name="Rectangle 14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46" name="Group 145"/>
            <p:cNvGrpSpPr/>
            <p:nvPr/>
          </p:nvGrpSpPr>
          <p:grpSpPr>
            <a:xfrm>
              <a:off x="4953000" y="3352800"/>
              <a:ext cx="381000" cy="685800"/>
              <a:chOff x="7543800" y="3581400"/>
              <a:chExt cx="2362200" cy="685800"/>
            </a:xfrm>
            <a:solidFill>
              <a:srgbClr val="9BBB59"/>
            </a:solidFill>
          </p:grpSpPr>
          <p:sp>
            <p:nvSpPr>
              <p:cNvPr id="147" name="Rectangle 14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8" name="Rectangle 14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9" name="Rectangle 14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0" name="Rectangle 14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1" name="Rectangle 15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2" name="Rectangle 15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3" name="Rectangle 15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4" name="Rectangle 15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5" name="Rectangle 15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56" name="Group 155"/>
            <p:cNvGrpSpPr/>
            <p:nvPr/>
          </p:nvGrpSpPr>
          <p:grpSpPr>
            <a:xfrm>
              <a:off x="5334000" y="3352800"/>
              <a:ext cx="381000" cy="685800"/>
              <a:chOff x="7543800" y="3581400"/>
              <a:chExt cx="2362200" cy="685800"/>
            </a:xfrm>
            <a:solidFill>
              <a:schemeClr val="accent3"/>
            </a:solidFill>
          </p:grpSpPr>
          <p:sp>
            <p:nvSpPr>
              <p:cNvPr id="157" name="Rectangle 15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8" name="Rectangle 15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9" name="Rectangle 15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0" name="Rectangle 15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1" name="Rectangle 16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2" name="Rectangle 16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3" name="Rectangle 16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4" name="Rectangle 16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5" name="Rectangle 16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66" name="Group 165"/>
            <p:cNvGrpSpPr/>
            <p:nvPr/>
          </p:nvGrpSpPr>
          <p:grpSpPr>
            <a:xfrm>
              <a:off x="5715000" y="3352800"/>
              <a:ext cx="381000" cy="685800"/>
              <a:chOff x="7543800" y="3581400"/>
              <a:chExt cx="2362200" cy="685800"/>
            </a:xfrm>
            <a:solidFill>
              <a:schemeClr val="accent3"/>
            </a:solidFill>
          </p:grpSpPr>
          <p:sp>
            <p:nvSpPr>
              <p:cNvPr id="167" name="Rectangle 16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8" name="Rectangle 16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9" name="Rectangle 16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0" name="Rectangle 16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1" name="Rectangle 17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2" name="Rectangle 17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3" name="Rectangle 17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4" name="Rectangle 17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5" name="Rectangle 17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76" name="Group 175"/>
            <p:cNvGrpSpPr/>
            <p:nvPr/>
          </p:nvGrpSpPr>
          <p:grpSpPr>
            <a:xfrm>
              <a:off x="6096000" y="3352800"/>
              <a:ext cx="381000" cy="685800"/>
              <a:chOff x="7543800" y="3581400"/>
              <a:chExt cx="2362200" cy="685800"/>
            </a:xfrm>
            <a:solidFill>
              <a:schemeClr val="accent3"/>
            </a:solidFill>
          </p:grpSpPr>
          <p:sp>
            <p:nvSpPr>
              <p:cNvPr id="177" name="Rectangle 17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8" name="Rectangle 17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9" name="Rectangle 17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0" name="Rectangle 17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1" name="Rectangle 18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2" name="Rectangle 18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3" name="Rectangle 18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4" name="Rectangle 18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5" name="Rectangle 18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86" name="Group 185"/>
            <p:cNvGrpSpPr/>
            <p:nvPr/>
          </p:nvGrpSpPr>
          <p:grpSpPr>
            <a:xfrm>
              <a:off x="4953000" y="2667000"/>
              <a:ext cx="381000" cy="685800"/>
              <a:chOff x="7543800" y="3581400"/>
              <a:chExt cx="2362200" cy="685800"/>
            </a:xfrm>
            <a:solidFill>
              <a:schemeClr val="accent3"/>
            </a:solidFill>
          </p:grpSpPr>
          <p:sp>
            <p:nvSpPr>
              <p:cNvPr id="187" name="Rectangle 18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8" name="Rectangle 18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9" name="Rectangle 18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0" name="Rectangle 18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1" name="Rectangle 19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2" name="Rectangle 19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3" name="Rectangle 19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4" name="Rectangle 19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5" name="Rectangle 19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96" name="Group 195"/>
            <p:cNvGrpSpPr/>
            <p:nvPr/>
          </p:nvGrpSpPr>
          <p:grpSpPr>
            <a:xfrm>
              <a:off x="5334000" y="2667000"/>
              <a:ext cx="381000" cy="685800"/>
              <a:chOff x="7543800" y="3581400"/>
              <a:chExt cx="2362200" cy="685800"/>
            </a:xfrm>
            <a:solidFill>
              <a:schemeClr val="accent3"/>
            </a:solidFill>
          </p:grpSpPr>
          <p:sp>
            <p:nvSpPr>
              <p:cNvPr id="197" name="Rectangle 19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8" name="Rectangle 19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9" name="Rectangle 19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0" name="Rectangle 19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1" name="Rectangle 20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2" name="Rectangle 20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3" name="Rectangle 20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4" name="Rectangle 20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5" name="Rectangle 20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06" name="Group 205"/>
            <p:cNvGrpSpPr/>
            <p:nvPr/>
          </p:nvGrpSpPr>
          <p:grpSpPr>
            <a:xfrm>
              <a:off x="5715000" y="2667000"/>
              <a:ext cx="381000" cy="685800"/>
              <a:chOff x="7543800" y="3581400"/>
              <a:chExt cx="2362200" cy="685800"/>
            </a:xfrm>
            <a:solidFill>
              <a:schemeClr val="accent3"/>
            </a:solidFill>
          </p:grpSpPr>
          <p:sp>
            <p:nvSpPr>
              <p:cNvPr id="207" name="Rectangle 20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8" name="Rectangle 20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9" name="Rectangle 20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0" name="Rectangle 20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1" name="Rectangle 21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2" name="Rectangle 21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3" name="Rectangle 21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4" name="Rectangle 21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5" name="Rectangle 21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16" name="Group 215"/>
            <p:cNvGrpSpPr/>
            <p:nvPr/>
          </p:nvGrpSpPr>
          <p:grpSpPr>
            <a:xfrm>
              <a:off x="6096000" y="2667000"/>
              <a:ext cx="381000" cy="685800"/>
              <a:chOff x="7543800" y="3581400"/>
              <a:chExt cx="2362200" cy="685800"/>
            </a:xfrm>
            <a:solidFill>
              <a:schemeClr val="accent3"/>
            </a:solidFill>
          </p:grpSpPr>
          <p:sp>
            <p:nvSpPr>
              <p:cNvPr id="217" name="Rectangle 21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8" name="Rectangle 21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9" name="Rectangle 21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0" name="Rectangle 21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1" name="Rectangle 22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2" name="Rectangle 22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3" name="Rectangle 22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4" name="Rectangle 22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5" name="Rectangle 22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26" name="Group 225"/>
            <p:cNvGrpSpPr/>
            <p:nvPr/>
          </p:nvGrpSpPr>
          <p:grpSpPr>
            <a:xfrm>
              <a:off x="4953000" y="1981200"/>
              <a:ext cx="381000" cy="685800"/>
              <a:chOff x="7543800" y="3581400"/>
              <a:chExt cx="2362200" cy="685800"/>
            </a:xfrm>
            <a:solidFill>
              <a:schemeClr val="accent3"/>
            </a:solidFill>
          </p:grpSpPr>
          <p:sp>
            <p:nvSpPr>
              <p:cNvPr id="227" name="Rectangle 22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8" name="Rectangle 22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9" name="Rectangle 22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0" name="Rectangle 22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1" name="Rectangle 23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2" name="Rectangle 23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3" name="Rectangle 23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4" name="Rectangle 23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5" name="Rectangle 23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36" name="Group 235"/>
            <p:cNvGrpSpPr/>
            <p:nvPr/>
          </p:nvGrpSpPr>
          <p:grpSpPr>
            <a:xfrm>
              <a:off x="5334000" y="1981200"/>
              <a:ext cx="381000" cy="685800"/>
              <a:chOff x="7543800" y="3581400"/>
              <a:chExt cx="2362200" cy="685800"/>
            </a:xfrm>
            <a:solidFill>
              <a:schemeClr val="accent3"/>
            </a:solidFill>
          </p:grpSpPr>
          <p:sp>
            <p:nvSpPr>
              <p:cNvPr id="237" name="Rectangle 23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8" name="Rectangle 23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9" name="Rectangle 23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0" name="Rectangle 23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1" name="Rectangle 24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2" name="Rectangle 24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3" name="Rectangle 24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4" name="Rectangle 24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5" name="Rectangle 24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46" name="Group 245"/>
            <p:cNvGrpSpPr/>
            <p:nvPr/>
          </p:nvGrpSpPr>
          <p:grpSpPr>
            <a:xfrm>
              <a:off x="5715000" y="1981200"/>
              <a:ext cx="381000" cy="685800"/>
              <a:chOff x="7543800" y="3581400"/>
              <a:chExt cx="2362200" cy="685800"/>
            </a:xfrm>
            <a:solidFill>
              <a:schemeClr val="accent3"/>
            </a:solidFill>
          </p:grpSpPr>
          <p:sp>
            <p:nvSpPr>
              <p:cNvPr id="247" name="Rectangle 24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8" name="Rectangle 24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9" name="Rectangle 24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0" name="Rectangle 24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1" name="Rectangle 25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2" name="Rectangle 25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3" name="Rectangle 25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4" name="Rectangle 25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5" name="Rectangle 25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56" name="Group 255"/>
            <p:cNvGrpSpPr/>
            <p:nvPr/>
          </p:nvGrpSpPr>
          <p:grpSpPr>
            <a:xfrm>
              <a:off x="6096000" y="1981200"/>
              <a:ext cx="381000" cy="685800"/>
              <a:chOff x="7543800" y="3581400"/>
              <a:chExt cx="2362200" cy="685800"/>
            </a:xfrm>
            <a:solidFill>
              <a:schemeClr val="accent3"/>
            </a:solidFill>
          </p:grpSpPr>
          <p:sp>
            <p:nvSpPr>
              <p:cNvPr id="257" name="Rectangle 25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8" name="Rectangle 25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9" name="Rectangle 25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0" name="Rectangle 25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1" name="Rectangle 26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2" name="Rectangle 26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3" name="Rectangle 26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4" name="Rectangle 26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5" name="Rectangle 26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sp>
          <p:nvSpPr>
            <p:cNvPr id="74" name="TextBox 73"/>
            <p:cNvSpPr txBox="1"/>
            <p:nvPr/>
          </p:nvSpPr>
          <p:spPr>
            <a:xfrm>
              <a:off x="5181600" y="3352800"/>
              <a:ext cx="1066800" cy="461665"/>
            </a:xfrm>
            <a:prstGeom prst="rect">
              <a:avLst/>
            </a:prstGeom>
            <a:noFill/>
          </p:spPr>
          <p:txBody>
            <a:bodyPr wrap="square" rtlCol="0">
              <a:spAutoFit/>
            </a:bodyPr>
            <a:lstStyle/>
            <a:p>
              <a:pPr algn="ctr"/>
              <a:r>
                <a:rPr lang="en-US" sz="2400" dirty="0" smtClean="0">
                  <a:effectLst>
                    <a:glow rad="228600">
                      <a:schemeClr val="bg1">
                        <a:alpha val="75000"/>
                      </a:schemeClr>
                    </a:glow>
                  </a:effectLst>
                </a:rPr>
                <a:t>Bytes</a:t>
              </a:r>
              <a:endParaRPr lang="en-US" sz="2400" dirty="0">
                <a:effectLst>
                  <a:glow rad="228600">
                    <a:schemeClr val="bg1">
                      <a:alpha val="75000"/>
                    </a:schemeClr>
                  </a:glow>
                </a:effectLst>
              </a:endParaRPr>
            </a:p>
          </p:txBody>
        </p:sp>
      </p:grpSp>
      <p:grpSp>
        <p:nvGrpSpPr>
          <p:cNvPr id="280" name="Group 279"/>
          <p:cNvGrpSpPr/>
          <p:nvPr/>
        </p:nvGrpSpPr>
        <p:grpSpPr>
          <a:xfrm>
            <a:off x="2743200" y="2514600"/>
            <a:ext cx="2854568" cy="3874532"/>
            <a:chOff x="2743200" y="2514600"/>
            <a:chExt cx="2854568" cy="3874532"/>
          </a:xfrm>
        </p:grpSpPr>
        <p:grpSp>
          <p:nvGrpSpPr>
            <p:cNvPr id="272" name="Group 271"/>
            <p:cNvGrpSpPr/>
            <p:nvPr/>
          </p:nvGrpSpPr>
          <p:grpSpPr>
            <a:xfrm>
              <a:off x="3276600" y="2514600"/>
              <a:ext cx="1981200" cy="2932331"/>
              <a:chOff x="3276600" y="2514600"/>
              <a:chExt cx="1981200" cy="2932331"/>
            </a:xfrm>
          </p:grpSpPr>
          <p:cxnSp>
            <p:nvCxnSpPr>
              <p:cNvPr id="31" name="Straight Arrow Connector 30"/>
              <p:cNvCxnSpPr/>
              <p:nvPr/>
            </p:nvCxnSpPr>
            <p:spPr>
              <a:xfrm>
                <a:off x="3352800" y="2514600"/>
                <a:ext cx="1905000" cy="0"/>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stCxn id="11" idx="3"/>
                <a:endCxn id="30" idx="1"/>
              </p:cNvCxnSpPr>
              <p:nvPr/>
            </p:nvCxnSpPr>
            <p:spPr>
              <a:xfrm>
                <a:off x="3352800" y="3581400"/>
                <a:ext cx="1905000" cy="0"/>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3352800" y="4495800"/>
                <a:ext cx="1905000" cy="1"/>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p:nvPr/>
            </p:nvCxnSpPr>
            <p:spPr>
              <a:xfrm flipH="1">
                <a:off x="3352800" y="4724400"/>
                <a:ext cx="1905000" cy="0"/>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sp>
            <p:nvSpPr>
              <p:cNvPr id="44" name="TextBox 43"/>
              <p:cNvSpPr txBox="1"/>
              <p:nvPr/>
            </p:nvSpPr>
            <p:spPr>
              <a:xfrm>
                <a:off x="3276600" y="3200400"/>
                <a:ext cx="933632" cy="369332"/>
              </a:xfrm>
              <a:prstGeom prst="rect">
                <a:avLst/>
              </a:prstGeom>
              <a:noFill/>
            </p:spPr>
            <p:txBody>
              <a:bodyPr wrap="none" rtlCol="0">
                <a:spAutoFit/>
              </a:bodyPr>
              <a:lstStyle/>
              <a:p>
                <a:r>
                  <a:rPr lang="en-US" dirty="0" smtClean="0"/>
                  <a:t>Address</a:t>
                </a:r>
                <a:endParaRPr lang="en-US" dirty="0"/>
              </a:p>
            </p:txBody>
          </p:sp>
          <p:sp>
            <p:nvSpPr>
              <p:cNvPr id="45" name="TextBox 44"/>
              <p:cNvSpPr txBox="1"/>
              <p:nvPr/>
            </p:nvSpPr>
            <p:spPr>
              <a:xfrm>
                <a:off x="3276600" y="3886200"/>
                <a:ext cx="762000" cy="646331"/>
              </a:xfrm>
              <a:prstGeom prst="rect">
                <a:avLst/>
              </a:prstGeom>
              <a:noFill/>
            </p:spPr>
            <p:txBody>
              <a:bodyPr wrap="square" rtlCol="0">
                <a:spAutoFit/>
              </a:bodyPr>
              <a:lstStyle/>
              <a:p>
                <a:r>
                  <a:rPr lang="en-US" dirty="0" smtClean="0"/>
                  <a:t>Write Data</a:t>
                </a:r>
                <a:endParaRPr lang="en-US" dirty="0"/>
              </a:p>
            </p:txBody>
          </p:sp>
          <p:sp>
            <p:nvSpPr>
              <p:cNvPr id="46" name="TextBox 45"/>
              <p:cNvSpPr txBox="1"/>
              <p:nvPr/>
            </p:nvSpPr>
            <p:spPr>
              <a:xfrm>
                <a:off x="3352800" y="4800600"/>
                <a:ext cx="685799" cy="646331"/>
              </a:xfrm>
              <a:prstGeom prst="rect">
                <a:avLst/>
              </a:prstGeom>
              <a:noFill/>
            </p:spPr>
            <p:txBody>
              <a:bodyPr wrap="square" rtlCol="0">
                <a:spAutoFit/>
              </a:bodyPr>
              <a:lstStyle/>
              <a:p>
                <a:r>
                  <a:rPr lang="en-US" dirty="0" err="1" smtClean="0"/>
                  <a:t>ReadData</a:t>
                </a:r>
                <a:endParaRPr lang="en-US" dirty="0"/>
              </a:p>
            </p:txBody>
          </p:sp>
        </p:grpSp>
        <p:grpSp>
          <p:nvGrpSpPr>
            <p:cNvPr id="279" name="Group 278"/>
            <p:cNvGrpSpPr/>
            <p:nvPr/>
          </p:nvGrpSpPr>
          <p:grpSpPr>
            <a:xfrm>
              <a:off x="2743200" y="5715000"/>
              <a:ext cx="2854568" cy="674132"/>
              <a:chOff x="2819400" y="5791200"/>
              <a:chExt cx="2854568" cy="674132"/>
            </a:xfrm>
          </p:grpSpPr>
          <p:sp>
            <p:nvSpPr>
              <p:cNvPr id="276" name="Left Brace 275"/>
              <p:cNvSpPr/>
              <p:nvPr/>
            </p:nvSpPr>
            <p:spPr>
              <a:xfrm rot="16200000">
                <a:off x="4191000" y="5029200"/>
                <a:ext cx="381000" cy="1905000"/>
              </a:xfrm>
              <a:prstGeom prst="leftBrace">
                <a:avLst>
                  <a:gd name="adj1" fmla="val 67668"/>
                  <a:gd name="adj2" fmla="val 47995"/>
                </a:avLst>
              </a:pr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77" name="TextBox 276"/>
              <p:cNvSpPr txBox="1"/>
              <p:nvPr/>
            </p:nvSpPr>
            <p:spPr>
              <a:xfrm>
                <a:off x="2819400" y="6096000"/>
                <a:ext cx="2854568" cy="369332"/>
              </a:xfrm>
              <a:prstGeom prst="rect">
                <a:avLst/>
              </a:prstGeom>
              <a:noFill/>
            </p:spPr>
            <p:txBody>
              <a:bodyPr wrap="none" rtlCol="0">
                <a:spAutoFit/>
              </a:bodyPr>
              <a:lstStyle/>
              <a:p>
                <a:r>
                  <a:rPr lang="en-US" dirty="0" smtClean="0"/>
                  <a:t>Processor-Memory Interface</a:t>
                </a:r>
                <a:endParaRPr lang="en-US" dirty="0"/>
              </a:p>
            </p:txBody>
          </p:sp>
        </p:grpSp>
      </p:grpSp>
      <p:grpSp>
        <p:nvGrpSpPr>
          <p:cNvPr id="285" name="Group 284"/>
          <p:cNvGrpSpPr/>
          <p:nvPr/>
        </p:nvGrpSpPr>
        <p:grpSpPr>
          <a:xfrm>
            <a:off x="6830697" y="5791200"/>
            <a:ext cx="2339102" cy="674132"/>
            <a:chOff x="6324600" y="5791200"/>
            <a:chExt cx="2339102" cy="674132"/>
          </a:xfrm>
        </p:grpSpPr>
        <p:sp>
          <p:nvSpPr>
            <p:cNvPr id="283" name="Left Brace 282"/>
            <p:cNvSpPr/>
            <p:nvPr/>
          </p:nvSpPr>
          <p:spPr>
            <a:xfrm rot="16200000">
              <a:off x="6934200" y="5410200"/>
              <a:ext cx="381000" cy="1143000"/>
            </a:xfrm>
            <a:prstGeom prst="leftBrace">
              <a:avLst>
                <a:gd name="adj1" fmla="val 28383"/>
                <a:gd name="adj2" fmla="val 50000"/>
              </a:avLst>
            </a:pr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4" name="TextBox 283"/>
            <p:cNvSpPr txBox="1"/>
            <p:nvPr/>
          </p:nvSpPr>
          <p:spPr>
            <a:xfrm>
              <a:off x="6324600" y="6096000"/>
              <a:ext cx="2339102" cy="369332"/>
            </a:xfrm>
            <a:prstGeom prst="rect">
              <a:avLst/>
            </a:prstGeom>
            <a:noFill/>
          </p:spPr>
          <p:txBody>
            <a:bodyPr wrap="none" rtlCol="0">
              <a:spAutoFit/>
            </a:bodyPr>
            <a:lstStyle/>
            <a:p>
              <a:r>
                <a:rPr lang="en-US" dirty="0" smtClean="0"/>
                <a:t>I/O-Memory Interfaces</a:t>
              </a:r>
              <a:endParaRPr lang="en-US" dirty="0"/>
            </a:p>
          </p:txBody>
        </p:sp>
      </p:grpSp>
      <p:sp>
        <p:nvSpPr>
          <p:cNvPr id="4" name="Rectangle 3"/>
          <p:cNvSpPr/>
          <p:nvPr/>
        </p:nvSpPr>
        <p:spPr>
          <a:xfrm>
            <a:off x="5422787" y="2601652"/>
            <a:ext cx="1517017" cy="758448"/>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Program</a:t>
            </a:r>
            <a:endParaRPr lang="en-US" dirty="0">
              <a:solidFill>
                <a:schemeClr val="tx1"/>
              </a:solidFill>
            </a:endParaRPr>
          </a:p>
        </p:txBody>
      </p:sp>
      <p:sp>
        <p:nvSpPr>
          <p:cNvPr id="288" name="Rectangle 287"/>
          <p:cNvSpPr/>
          <p:nvPr/>
        </p:nvSpPr>
        <p:spPr>
          <a:xfrm>
            <a:off x="5398789" y="4420874"/>
            <a:ext cx="1517017" cy="758448"/>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Data</a:t>
            </a:r>
            <a:endParaRPr lang="en-US" dirty="0">
              <a:solidFill>
                <a:schemeClr val="tx1"/>
              </a:solidFill>
            </a:endParaRPr>
          </a:p>
        </p:txBody>
      </p:sp>
      <p:grpSp>
        <p:nvGrpSpPr>
          <p:cNvPr id="35" name="Group 34"/>
          <p:cNvGrpSpPr/>
          <p:nvPr/>
        </p:nvGrpSpPr>
        <p:grpSpPr>
          <a:xfrm>
            <a:off x="3810000" y="2362200"/>
            <a:ext cx="1522028" cy="2514600"/>
            <a:chOff x="3810000" y="2362200"/>
            <a:chExt cx="1522028" cy="2514600"/>
          </a:xfrm>
        </p:grpSpPr>
        <p:grpSp>
          <p:nvGrpSpPr>
            <p:cNvPr id="33" name="Group 32"/>
            <p:cNvGrpSpPr/>
            <p:nvPr/>
          </p:nvGrpSpPr>
          <p:grpSpPr>
            <a:xfrm>
              <a:off x="4191000" y="2362200"/>
              <a:ext cx="838200" cy="2514600"/>
              <a:chOff x="3962400" y="685800"/>
              <a:chExt cx="762000" cy="1066800"/>
            </a:xfrm>
          </p:grpSpPr>
          <p:sp>
            <p:nvSpPr>
              <p:cNvPr id="289" name="Rectangle 288"/>
              <p:cNvSpPr/>
              <p:nvPr/>
            </p:nvSpPr>
            <p:spPr>
              <a:xfrm>
                <a:off x="3962400" y="685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0" name="Rectangle 289"/>
              <p:cNvSpPr/>
              <p:nvPr/>
            </p:nvSpPr>
            <p:spPr>
              <a:xfrm>
                <a:off x="4343400" y="685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1" name="Rectangle 290"/>
              <p:cNvSpPr/>
              <p:nvPr/>
            </p:nvSpPr>
            <p:spPr>
              <a:xfrm>
                <a:off x="3962400" y="762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2" name="Rectangle 291"/>
              <p:cNvSpPr/>
              <p:nvPr/>
            </p:nvSpPr>
            <p:spPr>
              <a:xfrm>
                <a:off x="4343400" y="762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3" name="Rectangle 292"/>
              <p:cNvSpPr/>
              <p:nvPr/>
            </p:nvSpPr>
            <p:spPr>
              <a:xfrm>
                <a:off x="3962400" y="838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4" name="Rectangle 293"/>
              <p:cNvSpPr/>
              <p:nvPr/>
            </p:nvSpPr>
            <p:spPr>
              <a:xfrm>
                <a:off x="4343400" y="838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5" name="Rectangle 294"/>
              <p:cNvSpPr/>
              <p:nvPr/>
            </p:nvSpPr>
            <p:spPr>
              <a:xfrm>
                <a:off x="3962400" y="914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6" name="Rectangle 295"/>
              <p:cNvSpPr/>
              <p:nvPr/>
            </p:nvSpPr>
            <p:spPr>
              <a:xfrm>
                <a:off x="4343400" y="914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7" name="Rectangle 296"/>
              <p:cNvSpPr/>
              <p:nvPr/>
            </p:nvSpPr>
            <p:spPr>
              <a:xfrm>
                <a:off x="3962400" y="9906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8" name="Rectangle 297"/>
              <p:cNvSpPr/>
              <p:nvPr/>
            </p:nvSpPr>
            <p:spPr>
              <a:xfrm>
                <a:off x="4343400" y="9906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9" name="Rectangle 298"/>
              <p:cNvSpPr/>
              <p:nvPr/>
            </p:nvSpPr>
            <p:spPr>
              <a:xfrm>
                <a:off x="3962400" y="1066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0" name="Rectangle 299"/>
              <p:cNvSpPr/>
              <p:nvPr/>
            </p:nvSpPr>
            <p:spPr>
              <a:xfrm>
                <a:off x="4343400" y="1066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1" name="Rectangle 300"/>
              <p:cNvSpPr/>
              <p:nvPr/>
            </p:nvSpPr>
            <p:spPr>
              <a:xfrm>
                <a:off x="3962400" y="1143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2" name="Rectangle 301"/>
              <p:cNvSpPr/>
              <p:nvPr/>
            </p:nvSpPr>
            <p:spPr>
              <a:xfrm>
                <a:off x="4343400" y="1143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3" name="Rectangle 302"/>
              <p:cNvSpPr/>
              <p:nvPr/>
            </p:nvSpPr>
            <p:spPr>
              <a:xfrm>
                <a:off x="3962400" y="1219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4" name="Rectangle 303"/>
              <p:cNvSpPr/>
              <p:nvPr/>
            </p:nvSpPr>
            <p:spPr>
              <a:xfrm>
                <a:off x="4343400" y="1219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5" name="Rectangle 304"/>
              <p:cNvSpPr/>
              <p:nvPr/>
            </p:nvSpPr>
            <p:spPr>
              <a:xfrm>
                <a:off x="3962400" y="1295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6" name="Rectangle 305"/>
              <p:cNvSpPr/>
              <p:nvPr/>
            </p:nvSpPr>
            <p:spPr>
              <a:xfrm>
                <a:off x="4343400" y="1295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7" name="Rectangle 306"/>
              <p:cNvSpPr/>
              <p:nvPr/>
            </p:nvSpPr>
            <p:spPr>
              <a:xfrm>
                <a:off x="3962400" y="13716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8" name="Rectangle 307"/>
              <p:cNvSpPr/>
              <p:nvPr/>
            </p:nvSpPr>
            <p:spPr>
              <a:xfrm>
                <a:off x="4343400" y="13716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9" name="Rectangle 308"/>
              <p:cNvSpPr/>
              <p:nvPr/>
            </p:nvSpPr>
            <p:spPr>
              <a:xfrm>
                <a:off x="3962400" y="1447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0" name="Rectangle 309"/>
              <p:cNvSpPr/>
              <p:nvPr/>
            </p:nvSpPr>
            <p:spPr>
              <a:xfrm>
                <a:off x="4343400" y="1447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1" name="Rectangle 310"/>
              <p:cNvSpPr/>
              <p:nvPr/>
            </p:nvSpPr>
            <p:spPr>
              <a:xfrm>
                <a:off x="3962400" y="1524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2" name="Rectangle 311"/>
              <p:cNvSpPr/>
              <p:nvPr/>
            </p:nvSpPr>
            <p:spPr>
              <a:xfrm>
                <a:off x="4343400" y="1524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3" name="Rectangle 312"/>
              <p:cNvSpPr/>
              <p:nvPr/>
            </p:nvSpPr>
            <p:spPr>
              <a:xfrm>
                <a:off x="3962400" y="1600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4" name="Rectangle 313"/>
              <p:cNvSpPr/>
              <p:nvPr/>
            </p:nvSpPr>
            <p:spPr>
              <a:xfrm>
                <a:off x="4343400" y="1600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5" name="Rectangle 314"/>
              <p:cNvSpPr/>
              <p:nvPr/>
            </p:nvSpPr>
            <p:spPr>
              <a:xfrm>
                <a:off x="3962400" y="1676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6" name="Rectangle 315"/>
              <p:cNvSpPr/>
              <p:nvPr/>
            </p:nvSpPr>
            <p:spPr>
              <a:xfrm>
                <a:off x="4343400" y="1676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sp>
          <p:nvSpPr>
            <p:cNvPr id="317" name="TextBox 316"/>
            <p:cNvSpPr txBox="1"/>
            <p:nvPr/>
          </p:nvSpPr>
          <p:spPr>
            <a:xfrm>
              <a:off x="3810000" y="2819400"/>
              <a:ext cx="1522028" cy="461665"/>
            </a:xfrm>
            <a:prstGeom prst="rect">
              <a:avLst/>
            </a:prstGeom>
            <a:noFill/>
          </p:spPr>
          <p:txBody>
            <a:bodyPr wrap="square" rtlCol="0">
              <a:spAutoFit/>
            </a:bodyPr>
            <a:lstStyle/>
            <a:p>
              <a:pPr algn="ctr"/>
              <a:r>
                <a:rPr lang="en-US" sz="2400" dirty="0" smtClean="0">
                  <a:effectLst>
                    <a:glow rad="254000">
                      <a:schemeClr val="bg1">
                        <a:alpha val="75000"/>
                      </a:schemeClr>
                    </a:glow>
                  </a:effectLst>
                </a:rPr>
                <a:t>Cache</a:t>
              </a:r>
              <a:endParaRPr lang="en-US" sz="2400" dirty="0">
                <a:effectLst>
                  <a:glow rad="254000">
                    <a:schemeClr val="bg1">
                      <a:alpha val="75000"/>
                    </a:schemeClr>
                  </a:glow>
                </a:effectLst>
              </a:endParaRPr>
            </a:p>
          </p:txBody>
        </p:sp>
      </p:grpSp>
    </p:spTree>
    <p:extLst>
      <p:ext uri="{BB962C8B-B14F-4D97-AF65-F5344CB8AC3E}">
        <p14:creationId xmlns="" xmlns:p14="http://schemas.microsoft.com/office/powerpoint/2010/main" val="2801694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0"/>
          </p:nvPr>
        </p:nvSpPr>
        <p:spPr>
          <a:noFill/>
        </p:spPr>
        <p:txBody>
          <a:bodyPr/>
          <a:lstStyle/>
          <a:p>
            <a:fld id="{04DFE177-1FD1-48A0-BCAD-D497B7021AD7}" type="slidenum">
              <a:rPr lang="en-US" smtClean="0"/>
              <a:pPr/>
              <a:t>8</a:t>
            </a:fld>
            <a:endParaRPr lang="en-US" smtClean="0"/>
          </a:p>
        </p:txBody>
      </p:sp>
      <p:sp>
        <p:nvSpPr>
          <p:cNvPr id="24579" name="Rectangle 2"/>
          <p:cNvSpPr>
            <a:spLocks noGrp="1" noChangeArrowheads="1"/>
          </p:cNvSpPr>
          <p:nvPr>
            <p:ph type="title"/>
          </p:nvPr>
        </p:nvSpPr>
        <p:spPr>
          <a:xfrm>
            <a:off x="808037" y="309563"/>
            <a:ext cx="5992007" cy="566200"/>
          </a:xfrm>
        </p:spPr>
        <p:txBody>
          <a:bodyPr>
            <a:normAutofit fontScale="90000"/>
          </a:bodyPr>
          <a:lstStyle/>
          <a:p>
            <a:r>
              <a:rPr lang="en-US" dirty="0" smtClean="0"/>
              <a:t>Cache Basics</a:t>
            </a:r>
          </a:p>
        </p:txBody>
      </p:sp>
      <p:sp>
        <p:nvSpPr>
          <p:cNvPr id="26628" name="Rectangle 8"/>
          <p:cNvSpPr>
            <a:spLocks noGrp="1" noChangeArrowheads="1"/>
          </p:cNvSpPr>
          <p:nvPr>
            <p:ph type="body" idx="1"/>
          </p:nvPr>
        </p:nvSpPr>
        <p:spPr>
          <a:xfrm>
            <a:off x="609600" y="914400"/>
            <a:ext cx="7788275" cy="4794250"/>
          </a:xfrm>
        </p:spPr>
        <p:txBody>
          <a:bodyPr lIns="90488" tIns="44450" rIns="90488" bIns="44450">
            <a:normAutofit fontScale="85000" lnSpcReduction="20000"/>
          </a:bodyPr>
          <a:lstStyle/>
          <a:p>
            <a:pPr>
              <a:lnSpc>
                <a:spcPct val="90000"/>
              </a:lnSpc>
              <a:defRPr/>
            </a:pPr>
            <a:r>
              <a:rPr lang="en-US" b="1" dirty="0" smtClean="0">
                <a:solidFill>
                  <a:schemeClr val="accent1"/>
                </a:solidFill>
              </a:rPr>
              <a:t>Cache </a:t>
            </a:r>
            <a:r>
              <a:rPr lang="en-US" b="1" dirty="0" smtClean="0"/>
              <a:t>is fast (expensive) memory which keeps copy of data in main memory; it is hidden from software</a:t>
            </a:r>
          </a:p>
          <a:p>
            <a:pPr lvl="1">
              <a:lnSpc>
                <a:spcPct val="90000"/>
              </a:lnSpc>
              <a:defRPr/>
            </a:pPr>
            <a:r>
              <a:rPr lang="en-US" sz="2400" b="1" dirty="0" smtClean="0"/>
              <a:t>Simplest example: data at memory address xxxxx1101 is stored at cache location 1101</a:t>
            </a:r>
          </a:p>
          <a:p>
            <a:pPr marL="228600" indent="-228600">
              <a:defRPr/>
            </a:pPr>
            <a:r>
              <a:rPr lang="en-US" dirty="0" smtClean="0">
                <a:solidFill>
                  <a:srgbClr val="FF0000"/>
                </a:solidFill>
              </a:rPr>
              <a:t>Memory data is divided into  blocks</a:t>
            </a:r>
          </a:p>
          <a:p>
            <a:pPr marL="628650" lvl="1" indent="-228600">
              <a:defRPr/>
            </a:pPr>
            <a:r>
              <a:rPr lang="en-US" dirty="0" smtClean="0">
                <a:solidFill>
                  <a:srgbClr val="FF0000"/>
                </a:solidFill>
              </a:rPr>
              <a:t>Cache access memory by a </a:t>
            </a:r>
            <a:r>
              <a:rPr lang="en-US" dirty="0" smtClean="0">
                <a:solidFill>
                  <a:srgbClr val="FF0000"/>
                </a:solidFill>
              </a:rPr>
              <a:t>block (</a:t>
            </a:r>
            <a:r>
              <a:rPr lang="en-US" dirty="0" smtClean="0">
                <a:solidFill>
                  <a:srgbClr val="FF0000"/>
                </a:solidFill>
                <a:sym typeface="Wingdings" pitchFamily="2" charset="2"/>
              </a:rPr>
              <a:t>cache line)</a:t>
            </a:r>
            <a:endParaRPr lang="en-US" dirty="0" smtClean="0">
              <a:solidFill>
                <a:srgbClr val="FF0000"/>
              </a:solidFill>
            </a:endParaRPr>
          </a:p>
          <a:p>
            <a:pPr marL="628650" lvl="1" indent="-228600">
              <a:defRPr/>
            </a:pPr>
            <a:r>
              <a:rPr lang="en-US" dirty="0" smtClean="0">
                <a:solidFill>
                  <a:srgbClr val="FF0000"/>
                </a:solidFill>
              </a:rPr>
              <a:t>Cache line length: </a:t>
            </a:r>
            <a:r>
              <a:rPr lang="en-US" dirty="0" smtClean="0"/>
              <a:t># of bytes loaded together in one entry</a:t>
            </a:r>
          </a:p>
          <a:p>
            <a:pPr>
              <a:lnSpc>
                <a:spcPct val="90000"/>
              </a:lnSpc>
              <a:defRPr/>
            </a:pPr>
            <a:r>
              <a:rPr lang="en-US" b="1" dirty="0" smtClean="0">
                <a:solidFill>
                  <a:schemeClr val="accent1"/>
                </a:solidFill>
              </a:rPr>
              <a:t>Cache is divided by the number of sets</a:t>
            </a:r>
          </a:p>
          <a:p>
            <a:pPr lvl="1">
              <a:lnSpc>
                <a:spcPct val="90000"/>
              </a:lnSpc>
              <a:defRPr/>
            </a:pPr>
            <a:r>
              <a:rPr lang="en-US" b="1" dirty="0" smtClean="0">
                <a:solidFill>
                  <a:schemeClr val="accent1"/>
                </a:solidFill>
              </a:rPr>
              <a:t>A cache block can be hosted in one set.</a:t>
            </a:r>
          </a:p>
          <a:p>
            <a:pPr>
              <a:lnSpc>
                <a:spcPct val="90000"/>
              </a:lnSpc>
              <a:defRPr/>
            </a:pPr>
            <a:r>
              <a:rPr lang="en-US" b="1" dirty="0" smtClean="0">
                <a:solidFill>
                  <a:schemeClr val="accent1"/>
                </a:solidFill>
              </a:rPr>
              <a:t>Cache hit</a:t>
            </a:r>
            <a:r>
              <a:rPr lang="en-US" b="1" dirty="0" smtClean="0"/>
              <a:t>: in-cache memory access—cheap</a:t>
            </a:r>
          </a:p>
          <a:p>
            <a:pPr>
              <a:lnSpc>
                <a:spcPct val="90000"/>
              </a:lnSpc>
              <a:defRPr/>
            </a:pPr>
            <a:r>
              <a:rPr lang="en-US" b="1" dirty="0" smtClean="0">
                <a:solidFill>
                  <a:schemeClr val="accent1"/>
                </a:solidFill>
              </a:rPr>
              <a:t>Cache miss</a:t>
            </a:r>
            <a:r>
              <a:rPr lang="en-US" b="1" dirty="0" smtClean="0"/>
              <a:t>: Need to access next, slower level of cache</a:t>
            </a:r>
          </a:p>
          <a:p>
            <a:pPr>
              <a:lnSpc>
                <a:spcPct val="90000"/>
              </a:lnSpc>
              <a:defRPr/>
            </a:pPr>
            <a:endParaRPr lang="en-US" sz="1800"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ddresses.pdf"/>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373915" y="552245"/>
            <a:ext cx="6552897" cy="6409664"/>
          </a:xfrm>
          <a:prstGeom prst="rect">
            <a:avLst/>
          </a:prstGeom>
        </p:spPr>
      </p:pic>
      <p:sp>
        <p:nvSpPr>
          <p:cNvPr id="3" name="Date Placeholder 2"/>
          <p:cNvSpPr>
            <a:spLocks noGrp="1"/>
          </p:cNvSpPr>
          <p:nvPr>
            <p:ph type="dt" sz="half" idx="10"/>
          </p:nvPr>
        </p:nvSpPr>
        <p:spPr/>
        <p:txBody>
          <a:bodyPr/>
          <a:lstStyle/>
          <a:p>
            <a:fld id="{87D5917D-518C-4E4E-82AF-836D19333D3E}" type="datetime1">
              <a:rPr lang="en-US" smtClean="0"/>
              <a:pPr/>
              <a:t>1/6/2016</a:t>
            </a:fld>
            <a:endParaRPr lang="en-US" dirty="0"/>
          </a:p>
        </p:txBody>
      </p:sp>
      <p:sp>
        <p:nvSpPr>
          <p:cNvPr id="5" name="Slide Number Placeholder 4"/>
          <p:cNvSpPr>
            <a:spLocks noGrp="1"/>
          </p:cNvSpPr>
          <p:nvPr>
            <p:ph type="sldNum" sz="quarter" idx="12"/>
          </p:nvPr>
        </p:nvSpPr>
        <p:spPr/>
        <p:txBody>
          <a:bodyPr/>
          <a:lstStyle/>
          <a:p>
            <a:fld id="{3CC63E4C-4642-794D-A2FD-70F6B81535F5}" type="slidenum">
              <a:rPr lang="en-US" smtClean="0"/>
              <a:pPr/>
              <a:t>9</a:t>
            </a:fld>
            <a:endParaRPr lang="en-US" dirty="0"/>
          </a:p>
        </p:txBody>
      </p:sp>
      <p:sp>
        <p:nvSpPr>
          <p:cNvPr id="6" name="Title 1"/>
          <p:cNvSpPr>
            <a:spLocks noGrp="1"/>
          </p:cNvSpPr>
          <p:nvPr>
            <p:ph type="title"/>
          </p:nvPr>
        </p:nvSpPr>
        <p:spPr>
          <a:xfrm>
            <a:off x="457200" y="0"/>
            <a:ext cx="8229600" cy="588818"/>
          </a:xfrm>
        </p:spPr>
        <p:txBody>
          <a:bodyPr>
            <a:normAutofit fontScale="90000"/>
          </a:bodyPr>
          <a:lstStyle/>
          <a:p>
            <a:r>
              <a:rPr lang="en-US" dirty="0" smtClean="0"/>
              <a:t>Memory Block-addressing example</a:t>
            </a:r>
            <a:endParaRPr lang="en-US" dirty="0"/>
          </a:p>
        </p:txBody>
      </p:sp>
    </p:spTree>
    <p:extLst>
      <p:ext uri="{BB962C8B-B14F-4D97-AF65-F5344CB8AC3E}">
        <p14:creationId xmlns="" xmlns:p14="http://schemas.microsoft.com/office/powerpoint/2010/main" val="21100746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44603</TotalTime>
  <Words>2154</Words>
  <Application>Microsoft Office PowerPoint</Application>
  <PresentationFormat>On-screen Show (4:3)</PresentationFormat>
  <Paragraphs>437</Paragraphs>
  <Slides>23</Slides>
  <Notes>14</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  Caches and Memory Hierarchy: Review  </vt:lpstr>
      <vt:lpstr>Motivation</vt:lpstr>
      <vt:lpstr>Typical Memory Hierarchy</vt:lpstr>
      <vt:lpstr>Idealized Uniprocessor Model</vt:lpstr>
      <vt:lpstr>Uniprocessors in the Real World</vt:lpstr>
      <vt:lpstr>Memory Hierarchy</vt:lpstr>
      <vt:lpstr>Review: Cache in Modern Computer Architecture</vt:lpstr>
      <vt:lpstr>Cache Basics</vt:lpstr>
      <vt:lpstr>Memory Block-addressing example</vt:lpstr>
      <vt:lpstr>Processor Address Fields used by Cache Controller</vt:lpstr>
      <vt:lpstr>Block number aliasing example</vt:lpstr>
      <vt:lpstr>Direct-Mapped Cache: N=1. S=Number of Blocks=210</vt:lpstr>
      <vt:lpstr>Cache Organizations</vt:lpstr>
      <vt:lpstr>Four-Way Set-Associative Cache</vt:lpstr>
      <vt:lpstr>How to find if a data address in cache? </vt:lpstr>
      <vt:lpstr>Cache Replacement Policies</vt:lpstr>
      <vt:lpstr>Handling Stores with Write-Through</vt:lpstr>
      <vt:lpstr>Write-Through Cache</vt:lpstr>
      <vt:lpstr>Handling Stores with Write-Back</vt:lpstr>
      <vt:lpstr>Write-Back Cache</vt:lpstr>
      <vt:lpstr>Write-Through vs. Write-Back</vt:lpstr>
      <vt:lpstr>Cache (Performance) Terms</vt:lpstr>
      <vt:lpstr>Average Memory Access Time (AMAT)</vt:lpstr>
    </vt:vector>
  </TitlesOfParts>
  <Company>UC Berkeley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61C: Great Ideas in Computer Architecture (Machine Structures)</dc:title>
  <dc:creator>Randy Katz</dc:creator>
  <cp:lastModifiedBy>Tao  Yang</cp:lastModifiedBy>
  <cp:revision>449</cp:revision>
  <cp:lastPrinted>2013-11-13T20:51:57Z</cp:lastPrinted>
  <dcterms:created xsi:type="dcterms:W3CDTF">2012-04-08T11:43:00Z</dcterms:created>
  <dcterms:modified xsi:type="dcterms:W3CDTF">2016-01-08T07:13:31Z</dcterms:modified>
</cp:coreProperties>
</file>