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658" r:id="rId2"/>
    <p:sldId id="628" r:id="rId3"/>
    <p:sldId id="626" r:id="rId4"/>
    <p:sldId id="667" r:id="rId5"/>
    <p:sldId id="669" r:id="rId6"/>
    <p:sldId id="582" r:id="rId7"/>
    <p:sldId id="668" r:id="rId8"/>
    <p:sldId id="584" r:id="rId9"/>
    <p:sldId id="588" r:id="rId10"/>
    <p:sldId id="586" r:id="rId11"/>
    <p:sldId id="477" r:id="rId12"/>
    <p:sldId id="574" r:id="rId13"/>
    <p:sldId id="578" r:id="rId14"/>
    <p:sldId id="579" r:id="rId15"/>
    <p:sldId id="660" r:id="rId16"/>
    <p:sldId id="661" r:id="rId17"/>
    <p:sldId id="662" r:id="rId18"/>
    <p:sldId id="589" r:id="rId19"/>
    <p:sldId id="644" r:id="rId20"/>
    <p:sldId id="663" r:id="rId21"/>
    <p:sldId id="665" r:id="rId22"/>
    <p:sldId id="666" r:id="rId23"/>
    <p:sldId id="646" r:id="rId24"/>
    <p:sldId id="647" r:id="rId25"/>
    <p:sldId id="648" r:id="rId26"/>
    <p:sldId id="649" r:id="rId27"/>
    <p:sldId id="650" r:id="rId28"/>
    <p:sldId id="651" r:id="rId29"/>
    <p:sldId id="652" r:id="rId30"/>
    <p:sldId id="654" r:id="rId31"/>
    <p:sldId id="655" r:id="rId32"/>
    <p:sldId id="621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CCCCFE"/>
    <a:srgbClr val="FFCCCC"/>
    <a:srgbClr val="CCFCCC"/>
    <a:srgbClr val="98ABCC"/>
    <a:srgbClr val="DC471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9091" autoAdjust="0"/>
    <p:restoredTop sz="93845" autoAdjust="0"/>
  </p:normalViewPr>
  <p:slideViewPr>
    <p:cSldViewPr>
      <p:cViewPr varScale="1">
        <p:scale>
          <a:sx n="63" d="100"/>
          <a:sy n="63" d="100"/>
        </p:scale>
        <p:origin x="-9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7656"/>
    </p:cViewPr>
  </p:sorterViewPr>
  <p:notesViewPr>
    <p:cSldViewPr snapToGrid="0" snapToObjects="1">
      <p:cViewPr varScale="1">
        <p:scale>
          <a:sx n="125" d="100"/>
          <a:sy n="125" d="100"/>
        </p:scale>
        <p:origin x="-2368" y="-10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933265-5E23-BF49-B6BF-1934B9BC786E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D7F38-D411-9B47-AFF4-70C571B83B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2262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A1BC7-CCFC-484A-97F3-979F740C57F6}" type="datetimeFigureOut">
              <a:rPr lang="en-US" smtClean="0"/>
              <a:pPr/>
              <a:t>1/12/2016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97FDFF-7B9F-7D4D-BFC0-AAD1F3D3D3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73557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8F5042-9C52-0449-B2EC-628456EB9E9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569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33131"/>
            <a:r>
              <a:rPr lang="en-US" dirty="0" smtClean="0">
                <a:latin typeface="Times New Roman" pitchFamily="18" charset="0"/>
                <a:ea typeface="ＭＳ Ｐゴシック" pitchFamily="34" charset="-128"/>
              </a:rPr>
              <a:t>CS267 Lecture 2</a:t>
            </a:r>
          </a:p>
        </p:txBody>
      </p:sp>
      <p:sp>
        <p:nvSpPr>
          <p:cNvPr id="94211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C7C5A1-9CF6-427E-A842-C8C6C0F6996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942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42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33131"/>
            <a:r>
              <a:rPr lang="en-US" dirty="0" smtClean="0">
                <a:latin typeface="Times New Roman" pitchFamily="18" charset="0"/>
                <a:ea typeface="ＭＳ Ｐゴシック" pitchFamily="34" charset="-128"/>
              </a:rPr>
              <a:t>CS267 Lecture 2</a:t>
            </a:r>
          </a:p>
        </p:txBody>
      </p:sp>
      <p:sp>
        <p:nvSpPr>
          <p:cNvPr id="96259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0CCE8C-5D12-49F0-A5CD-D0FC1D4DC8C4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962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62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defTabSz="933131"/>
            <a:r>
              <a:rPr lang="en-US" dirty="0" smtClean="0">
                <a:latin typeface="Times New Roman" pitchFamily="18" charset="0"/>
                <a:ea typeface="ＭＳ Ｐゴシック" pitchFamily="34" charset="-128"/>
              </a:rPr>
              <a:t>CS267 Lecture 2</a:t>
            </a:r>
          </a:p>
        </p:txBody>
      </p:sp>
      <p:sp>
        <p:nvSpPr>
          <p:cNvPr id="95235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DA0321-D2FF-4345-90C8-B624CD96C824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952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52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6CC7B8-2C95-224B-932A-5864576E54D2}" type="datetime1">
              <a:rPr lang="en-US"/>
              <a:pPr/>
              <a:t>1/12/2016</a:t>
            </a:fld>
            <a:endParaRPr lang="en-US"/>
          </a:p>
        </p:txBody>
      </p:sp>
      <p:sp>
        <p:nvSpPr>
          <p:cNvPr id="101381" name="Footer Placeholder 4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rtlCol="0"/>
          <a:lstStyle/>
          <a:p>
            <a:pPr>
              <a:defRPr/>
            </a:pPr>
            <a:r>
              <a:rPr lang="en-US" smtClean="0">
                <a:latin typeface="+mn-lt"/>
                <a:ea typeface="+mn-ea"/>
                <a:cs typeface="+mn-cs"/>
              </a:rPr>
              <a:t>CDA3100 week06-3.ppt</a:t>
            </a:r>
          </a:p>
        </p:txBody>
      </p:sp>
      <p:sp>
        <p:nvSpPr>
          <p:cNvPr id="15366" name="Slide Number Placeholder 5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6D16D43-1A81-FB47-BD9F-1F8FCA4A117F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7368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AU"/>
              <a:t>Morgan Kaufmann Publishers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9970ECC-C6E2-9F46-AD1B-6E86C0F5257D}" type="datetime3">
              <a:rPr lang="en-AU"/>
              <a:pPr/>
              <a:t>12 January, 2016</a:t>
            </a:fld>
            <a:endParaRPr lang="en-AU"/>
          </a:p>
        </p:txBody>
      </p:sp>
      <p:sp>
        <p:nvSpPr>
          <p:cNvPr id="614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AU"/>
              <a:t>Chapter 3 — Arithmetic for Computers</a:t>
            </a:r>
          </a:p>
        </p:txBody>
      </p:sp>
      <p:sp>
        <p:nvSpPr>
          <p:cNvPr id="614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5FED03-D259-0E44-B27B-745831627C9A}" type="slidenum">
              <a:rPr lang="en-AU"/>
              <a:pPr/>
              <a:t>10</a:t>
            </a:fld>
            <a:endParaRPr lang="en-AU"/>
          </a:p>
        </p:txBody>
      </p:sp>
      <p:sp>
        <p:nvSpPr>
          <p:cNvPr id="614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5092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ftr" sz="quarter"/>
          </p:nvPr>
        </p:nvSpPr>
        <p:spPr>
          <a:noFill/>
        </p:spPr>
        <p:txBody>
          <a:bodyPr/>
          <a:lstStyle/>
          <a:p>
            <a:pPr>
              <a:buFont typeface="Times New Roman" charset="0"/>
              <a:buNone/>
            </a:pPr>
            <a:r>
              <a:rPr lang="en-US">
                <a:latin typeface="Times New Roman" charset="0"/>
              </a:rPr>
              <a:t>CS267 Lecture 2</a:t>
            </a:r>
          </a:p>
        </p:txBody>
      </p:sp>
      <p:sp>
        <p:nvSpPr>
          <p:cNvPr id="9219" name="Rectangle 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EEF7B23-A069-7143-B684-412060CBF65C}" type="slidenum">
              <a:rPr lang="en-US"/>
              <a:pPr/>
              <a:t>19</a:t>
            </a:fld>
            <a:endParaRPr lang="en-US"/>
          </a:p>
        </p:txBody>
      </p:sp>
      <p:sp>
        <p:nvSpPr>
          <p:cNvPr id="9220" name="Text Box 1"/>
          <p:cNvSpPr txBox="1">
            <a:spLocks noChangeArrowheads="1"/>
          </p:cNvSpPr>
          <p:nvPr/>
        </p:nvSpPr>
        <p:spPr bwMode="auto">
          <a:xfrm>
            <a:off x="1" y="8685457"/>
            <a:ext cx="2970213" cy="45854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20" tIns="0" rIns="18720" bIns="0" anchor="b">
            <a:prstTxWarp prst="textNoShape">
              <a:avLst/>
            </a:prstTxWarp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900" i="1">
                <a:solidFill>
                  <a:srgbClr val="000000"/>
                </a:solidFill>
                <a:latin typeface="Times New Roman" charset="0"/>
                <a:ea typeface="DejaVu Sans" charset="0"/>
                <a:cs typeface="DejaVu Sans" charset="0"/>
              </a:rPr>
              <a:t>CS267 Lecture 2</a:t>
            </a:r>
          </a:p>
        </p:txBody>
      </p:sp>
      <p:sp>
        <p:nvSpPr>
          <p:cNvPr id="9221" name="Text Box 2"/>
          <p:cNvSpPr txBox="1">
            <a:spLocks noChangeArrowheads="1"/>
          </p:cNvSpPr>
          <p:nvPr/>
        </p:nvSpPr>
        <p:spPr bwMode="auto">
          <a:xfrm>
            <a:off x="3887788" y="8685457"/>
            <a:ext cx="2970212" cy="45854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720" tIns="0" rIns="18720" bIns="0" anchor="b">
            <a:prstTxWarp prst="textNoShape">
              <a:avLst/>
            </a:prstTxWarp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CF310EA-34D0-5347-8777-2772C97A2B82}" type="slidenum">
              <a:rPr lang="en-US" sz="900" i="1">
                <a:solidFill>
                  <a:srgbClr val="000000"/>
                </a:solidFill>
                <a:latin typeface="Times New Roman" charset="0"/>
                <a:ea typeface="DejaVu Sans" charset="0"/>
                <a:cs typeface="DejaVu Sans" charset="0"/>
              </a:rPr>
              <a:pPr algn="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19</a:t>
            </a:fld>
            <a:endParaRPr lang="en-US" sz="900" i="1">
              <a:solidFill>
                <a:srgbClr val="000000"/>
              </a:solidFill>
              <a:latin typeface="Times New Roman" charset="0"/>
              <a:ea typeface="DejaVu Sans" charset="0"/>
              <a:cs typeface="DejaVu Sans" charset="0"/>
            </a:endParaRPr>
          </a:p>
        </p:txBody>
      </p:sp>
      <p:sp>
        <p:nvSpPr>
          <p:cNvPr id="9222" name="Rectangle 3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587375"/>
            <a:ext cx="4557713" cy="34178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23" name="Rectangle 4"/>
          <p:cNvSpPr txBox="1">
            <a:spLocks noGrp="1" noChangeArrowheads="1"/>
          </p:cNvSpPr>
          <p:nvPr>
            <p:ph type="body" idx="1"/>
          </p:nvPr>
        </p:nvSpPr>
        <p:spPr>
          <a:xfrm>
            <a:off x="515938" y="4343519"/>
            <a:ext cx="5910262" cy="4207536"/>
          </a:xfrm>
          <a:noFill/>
          <a:ln/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1761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3366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0" y="6781800"/>
          <a:ext cx="9144000" cy="87313"/>
        </p:xfrm>
        <a:graphic>
          <a:graphicData uri="http://schemas.openxmlformats.org/presentationml/2006/ole">
            <p:oleObj spid="_x0000_s1098" name="Image" r:id="rId3" imgW="10057143" imgH="1269841" progId="">
              <p:embed/>
            </p:oleObj>
          </a:graphicData>
        </a:graphic>
      </p:graphicFrame>
      <p:pic>
        <p:nvPicPr>
          <p:cNvPr id="3" name="Picture 8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8153400" y="0"/>
            <a:ext cx="990600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9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8153400" y="831850"/>
            <a:ext cx="990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CF6B1-C410-DE41-99C1-A52DCD7C20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60238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63E4C-4642-794D-A2FD-70F6B81535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0467" y="1503891"/>
            <a:ext cx="7772400" cy="165037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SIMD Programming</a:t>
            </a:r>
            <a:endParaRPr lang="en-US" sz="4000" i="1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2571" y="3886200"/>
            <a:ext cx="8098858" cy="1752600"/>
          </a:xfrm>
        </p:spPr>
        <p:txBody>
          <a:bodyPr rtlCol="0">
            <a:normAutofit/>
          </a:bodyPr>
          <a:lstStyle/>
          <a:p>
            <a:r>
              <a:rPr lang="en-US" dirty="0" smtClean="0"/>
              <a:t>CS 240A, </a:t>
            </a:r>
            <a:r>
              <a:rPr lang="en-US" smtClean="0"/>
              <a:t>Winter 2016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7288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SSE/SSE2 Floating Point Instructions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028700" y="4152900"/>
            <a:ext cx="6972300" cy="2387599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err="1" smtClean="0"/>
              <a:t>xmm</a:t>
            </a:r>
            <a:r>
              <a:rPr lang="en-US" dirty="0" smtClean="0"/>
              <a:t>: one operand is a 128-bit SSE2 register</a:t>
            </a:r>
          </a:p>
          <a:p>
            <a:pPr>
              <a:buNone/>
            </a:pPr>
            <a:r>
              <a:rPr lang="en-US" dirty="0" err="1" smtClean="0"/>
              <a:t>mem/xmm</a:t>
            </a:r>
            <a:r>
              <a:rPr lang="en-US" dirty="0" smtClean="0"/>
              <a:t>: other operand is in memory or an SSE2 register</a:t>
            </a:r>
          </a:p>
          <a:p>
            <a:pPr>
              <a:buNone/>
            </a:pPr>
            <a:r>
              <a:rPr lang="en-US" dirty="0" smtClean="0"/>
              <a:t>{SS} Scalar Single precision FP: one 32-bit operand in a 128-bit register</a:t>
            </a:r>
          </a:p>
          <a:p>
            <a:pPr>
              <a:buNone/>
            </a:pPr>
            <a:r>
              <a:rPr lang="en-US" dirty="0" smtClean="0"/>
              <a:t>{PS} Packed Single precision FP: four 32-bit operands in a 128-bit register</a:t>
            </a:r>
          </a:p>
          <a:p>
            <a:pPr>
              <a:buNone/>
            </a:pPr>
            <a:r>
              <a:rPr lang="en-US" dirty="0" smtClean="0"/>
              <a:t>{SD} Scalar Double precision FP: one 64-bit operand in a 128-bit register</a:t>
            </a:r>
          </a:p>
          <a:p>
            <a:pPr>
              <a:buNone/>
            </a:pPr>
            <a:r>
              <a:rPr lang="en-US" dirty="0" smtClean="0"/>
              <a:t>{PD} Packed Double precision FP, or two 64-bit operands in a 128-bit register</a:t>
            </a:r>
          </a:p>
          <a:p>
            <a:pPr>
              <a:buNone/>
            </a:pPr>
            <a:r>
              <a:rPr lang="en-US" dirty="0" smtClean="0"/>
              <a:t>{A} 128-bit operand is aligned in memory</a:t>
            </a:r>
          </a:p>
          <a:p>
            <a:pPr>
              <a:buNone/>
            </a:pPr>
            <a:r>
              <a:rPr lang="en-US" dirty="0" smtClean="0"/>
              <a:t>{U} means the 128-bit operand is unaligned in memory </a:t>
            </a:r>
          </a:p>
          <a:p>
            <a:pPr>
              <a:buNone/>
            </a:pPr>
            <a:r>
              <a:rPr lang="en-US" dirty="0" smtClean="0"/>
              <a:t>{H} means move the high half of the 128-bit operand</a:t>
            </a:r>
          </a:p>
          <a:p>
            <a:pPr>
              <a:buNone/>
            </a:pPr>
            <a:r>
              <a:rPr lang="en-US" dirty="0" smtClean="0"/>
              <a:t>{L} means move the low half of the 128-bit operand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0420" name="Picture 4" descr="f03-22-P37449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8700" y="1126068"/>
            <a:ext cx="7099300" cy="3090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25944" y="1448484"/>
            <a:ext cx="934079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Move does both load and store</a:t>
            </a:r>
          </a:p>
        </p:txBody>
      </p:sp>
    </p:spTree>
    <p:extLst>
      <p:ext uri="{BB962C8B-B14F-4D97-AF65-F5344CB8AC3E}">
        <p14:creationId xmlns:p14="http://schemas.microsoft.com/office/powerpoint/2010/main" xmlns="" val="399839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SIMD Array Processing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81000" y="1447800"/>
            <a:ext cx="298350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Courier"/>
                <a:cs typeface="Courier"/>
              </a:rPr>
              <a:t>for each </a:t>
            </a:r>
            <a:r>
              <a:rPr lang="en-US" sz="2800" dirty="0" err="1" smtClean="0">
                <a:solidFill>
                  <a:srgbClr val="FF0000"/>
                </a:solidFill>
                <a:latin typeface="Courier"/>
                <a:cs typeface="Courier"/>
              </a:rPr>
              <a:t>f</a:t>
            </a:r>
            <a:r>
              <a:rPr lang="en-US" sz="2800" dirty="0" smtClean="0">
                <a:solidFill>
                  <a:srgbClr val="FF0000"/>
                </a:solidFill>
                <a:latin typeface="Courier"/>
                <a:cs typeface="Courier"/>
              </a:rPr>
              <a:t> in array</a:t>
            </a: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Courier"/>
                <a:cs typeface="Courier"/>
              </a:rPr>
              <a:t>    </a:t>
            </a:r>
            <a:r>
              <a:rPr lang="en-US" sz="2800" dirty="0" err="1" smtClean="0">
                <a:solidFill>
                  <a:srgbClr val="FF0000"/>
                </a:solidFill>
                <a:latin typeface="Courier"/>
                <a:cs typeface="Courier"/>
              </a:rPr>
              <a:t>f</a:t>
            </a:r>
            <a:r>
              <a:rPr lang="en-US" sz="2800" dirty="0" smtClean="0">
                <a:solidFill>
                  <a:srgbClr val="FF0000"/>
                </a:solidFill>
                <a:latin typeface="Courier"/>
                <a:cs typeface="Courier"/>
              </a:rPr>
              <a:t> = </a:t>
            </a:r>
            <a:r>
              <a:rPr lang="en-US" sz="2800" dirty="0" err="1" smtClean="0">
                <a:solidFill>
                  <a:srgbClr val="FF0000"/>
                </a:solidFill>
                <a:latin typeface="Courier"/>
                <a:cs typeface="Courier"/>
              </a:rPr>
              <a:t>sqrt(f</a:t>
            </a:r>
            <a:r>
              <a:rPr lang="en-US" sz="2800" dirty="0" smtClean="0">
                <a:solidFill>
                  <a:srgbClr val="FF0000"/>
                </a:solidFill>
                <a:latin typeface="Courier"/>
                <a:cs typeface="Courier"/>
              </a:rPr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86200" y="1600200"/>
            <a:ext cx="483978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Courier"/>
                <a:cs typeface="Courier"/>
              </a:rPr>
              <a:t>for each </a:t>
            </a:r>
            <a:r>
              <a:rPr lang="en-US" dirty="0" err="1" smtClean="0">
                <a:solidFill>
                  <a:srgbClr val="002060"/>
                </a:solidFill>
                <a:latin typeface="Courier"/>
                <a:cs typeface="Courier"/>
              </a:rPr>
              <a:t>f</a:t>
            </a:r>
            <a:r>
              <a:rPr lang="en-US" dirty="0" smtClean="0">
                <a:solidFill>
                  <a:srgbClr val="002060"/>
                </a:solidFill>
                <a:latin typeface="Courier"/>
                <a:cs typeface="Courier"/>
              </a:rPr>
              <a:t> in array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Courier"/>
                <a:cs typeface="Courier"/>
              </a:rPr>
              <a:t>{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Courier"/>
                <a:cs typeface="Courier"/>
              </a:rPr>
              <a:t>    load </a:t>
            </a:r>
            <a:r>
              <a:rPr lang="en-US" dirty="0" err="1" smtClean="0">
                <a:solidFill>
                  <a:srgbClr val="002060"/>
                </a:solidFill>
                <a:latin typeface="Courier"/>
                <a:cs typeface="Courier"/>
              </a:rPr>
              <a:t>f</a:t>
            </a:r>
            <a:r>
              <a:rPr lang="en-US" dirty="0" smtClean="0">
                <a:solidFill>
                  <a:srgbClr val="002060"/>
                </a:solidFill>
                <a:latin typeface="Courier"/>
                <a:cs typeface="Courier"/>
              </a:rPr>
              <a:t> to the floating-point register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Courier"/>
                <a:cs typeface="Courier"/>
              </a:rPr>
              <a:t>    calculate the square root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Courier"/>
                <a:cs typeface="Courier"/>
              </a:rPr>
              <a:t>    write the result from the register to memory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Courier"/>
                <a:cs typeface="Courier"/>
              </a:rPr>
              <a:t>}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44220" y="4369318"/>
            <a:ext cx="7994131" cy="2047305"/>
            <a:chOff x="244220" y="4369318"/>
            <a:chExt cx="7994131" cy="2047305"/>
          </a:xfrm>
        </p:grpSpPr>
        <p:sp>
          <p:nvSpPr>
            <p:cNvPr id="12" name="TextBox 11"/>
            <p:cNvSpPr txBox="1"/>
            <p:nvPr/>
          </p:nvSpPr>
          <p:spPr>
            <a:xfrm>
              <a:off x="634981" y="4369318"/>
              <a:ext cx="7250703" cy="20313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 smtClean="0">
                  <a:latin typeface="Courier"/>
                  <a:cs typeface="Courier"/>
                </a:rPr>
                <a:t>for each 4 members in array</a:t>
              </a:r>
            </a:p>
            <a:p>
              <a:pPr>
                <a:buNone/>
              </a:pPr>
              <a:r>
                <a:rPr lang="en-US" dirty="0" smtClean="0">
                  <a:latin typeface="Courier"/>
                  <a:cs typeface="Courier"/>
                </a:rPr>
                <a:t>{</a:t>
              </a:r>
            </a:p>
            <a:p>
              <a:pPr>
                <a:buNone/>
              </a:pPr>
              <a:r>
                <a:rPr lang="en-US" dirty="0" smtClean="0">
                  <a:latin typeface="Courier"/>
                  <a:cs typeface="Courier"/>
                </a:rPr>
                <a:t>    load 4 members to the SSE register</a:t>
              </a:r>
            </a:p>
            <a:p>
              <a:pPr>
                <a:buNone/>
              </a:pPr>
              <a:r>
                <a:rPr lang="en-US" dirty="0" smtClean="0">
                  <a:latin typeface="Courier"/>
                  <a:cs typeface="Courier"/>
                </a:rPr>
                <a:t>    calculate 4 square roots in one operation</a:t>
              </a:r>
            </a:p>
            <a:p>
              <a:pPr>
                <a:buNone/>
              </a:pPr>
              <a:r>
                <a:rPr lang="en-US" dirty="0" smtClean="0">
                  <a:latin typeface="Courier"/>
                  <a:cs typeface="Courier"/>
                </a:rPr>
                <a:t>    store the 4 results from the register to memory</a:t>
              </a:r>
            </a:p>
            <a:p>
              <a:pPr>
                <a:buNone/>
              </a:pPr>
              <a:r>
                <a:rPr lang="en-US" dirty="0" smtClean="0">
                  <a:latin typeface="Courier"/>
                  <a:cs typeface="Courier"/>
                </a:rPr>
                <a:t>}</a:t>
              </a:r>
            </a:p>
            <a:p>
              <a:endParaRPr lang="en-US" dirty="0"/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244220" y="4428192"/>
              <a:ext cx="7994131" cy="1988431"/>
              <a:chOff x="244220" y="4428192"/>
              <a:chExt cx="7994131" cy="1988431"/>
            </a:xfrm>
          </p:grpSpPr>
          <p:sp>
            <p:nvSpPr>
              <p:cNvPr id="9" name="Double Brace 8"/>
              <p:cNvSpPr/>
              <p:nvPr/>
            </p:nvSpPr>
            <p:spPr>
              <a:xfrm>
                <a:off x="244220" y="4428192"/>
                <a:ext cx="7994131" cy="1921054"/>
              </a:xfrm>
              <a:prstGeom prst="bracePair">
                <a:avLst/>
              </a:prstGeom>
              <a:ln>
                <a:solidFill>
                  <a:srgbClr val="3366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272547" y="5893403"/>
                <a:ext cx="172948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3366FF"/>
                    </a:solidFill>
                  </a:rPr>
                  <a:t>SIMD style</a:t>
                </a:r>
                <a:endParaRPr lang="en-US" sz="2800" dirty="0">
                  <a:solidFill>
                    <a:srgbClr val="3366FF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Data-Level Parallelism and SIMD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SIMD wants adjacent values in memory that can be operated in parallel</a:t>
            </a:r>
          </a:p>
          <a:p>
            <a:r>
              <a:rPr lang="en-US" dirty="0" smtClean="0"/>
              <a:t>Usually specified in programs as loops</a:t>
            </a:r>
          </a:p>
          <a:p>
            <a:pPr>
              <a:buFont typeface="Arial" charset="0"/>
              <a:buNone/>
            </a:pPr>
            <a:r>
              <a:rPr lang="en-US" dirty="0" smtClean="0"/>
              <a:t> 	</a:t>
            </a:r>
            <a:r>
              <a:rPr lang="en-US" b="1" dirty="0" smtClean="0">
                <a:latin typeface="Courier"/>
                <a:cs typeface="Courier"/>
              </a:rPr>
              <a:t>	</a:t>
            </a:r>
            <a:r>
              <a:rPr lang="en-US" b="1" dirty="0" err="1" smtClean="0">
                <a:latin typeface="Courier"/>
                <a:cs typeface="Courier"/>
              </a:rPr>
              <a:t>for(i</a:t>
            </a:r>
            <a:r>
              <a:rPr lang="en-US" b="1" dirty="0" smtClean="0">
                <a:latin typeface="Courier"/>
                <a:cs typeface="Courier"/>
              </a:rPr>
              <a:t>=1000; 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&gt;0; 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=i-1)</a:t>
            </a:r>
          </a:p>
          <a:p>
            <a:pPr>
              <a:buFont typeface="Arial" charset="0"/>
              <a:buNone/>
            </a:pPr>
            <a:r>
              <a:rPr lang="en-US" b="1" dirty="0" smtClean="0">
                <a:latin typeface="Courier"/>
                <a:cs typeface="Courier"/>
              </a:rPr>
              <a:t>     x[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] = x[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] + s;</a:t>
            </a:r>
          </a:p>
          <a:p>
            <a:r>
              <a:rPr lang="en-US" dirty="0" smtClean="0"/>
              <a:t>How can reveal more data-level parallelism than available in a single iteration of a loop?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</a:pPr>
            <a:r>
              <a:rPr lang="en-US" i="1" dirty="0" smtClean="0">
                <a:solidFill>
                  <a:srgbClr val="0000FF"/>
                </a:solidFill>
              </a:rPr>
              <a:t>Unroll loop </a:t>
            </a:r>
            <a:r>
              <a:rPr lang="en-US" dirty="0" smtClean="0"/>
              <a:t>and adjust iteration rate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 Unrolling in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Instead of compiler doing loop unrolling, could do it yourself in C</a:t>
            </a:r>
          </a:p>
          <a:p>
            <a:pPr>
              <a:buFont typeface="Arial" charset="0"/>
              <a:buNone/>
            </a:pPr>
            <a:r>
              <a:rPr lang="en-US" dirty="0" smtClean="0"/>
              <a:t>	</a:t>
            </a:r>
            <a:r>
              <a:rPr lang="en-US" b="1" dirty="0" smtClean="0">
                <a:latin typeface="Courier"/>
                <a:cs typeface="Courier"/>
              </a:rPr>
              <a:t>for(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=1000; 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&gt;0; 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=i-1)</a:t>
            </a:r>
          </a:p>
          <a:p>
            <a:pPr>
              <a:buFont typeface="Arial" charset="0"/>
              <a:buNone/>
            </a:pPr>
            <a:r>
              <a:rPr lang="en-US" b="1" dirty="0" smtClean="0">
                <a:latin typeface="Courier"/>
                <a:cs typeface="Courier"/>
              </a:rPr>
              <a:t>  </a:t>
            </a:r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x[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] = x[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] + s;</a:t>
            </a:r>
          </a:p>
          <a:p>
            <a:r>
              <a:rPr lang="en-US" dirty="0" smtClean="0"/>
              <a:t>Could be rewritten</a:t>
            </a:r>
          </a:p>
          <a:p>
            <a:pPr>
              <a:buFont typeface="Arial" charset="0"/>
              <a:buNone/>
            </a:pPr>
            <a:r>
              <a:rPr lang="en-US" dirty="0" smtClean="0"/>
              <a:t>	</a:t>
            </a:r>
            <a:r>
              <a:rPr lang="en-US" b="1" dirty="0" smtClean="0">
                <a:latin typeface="Courier"/>
                <a:cs typeface="Courier"/>
              </a:rPr>
              <a:t>for(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=1000; 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&gt;0; 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=i-4) {</a:t>
            </a:r>
          </a:p>
          <a:p>
            <a:pPr>
              <a:buFont typeface="Arial" charset="0"/>
              <a:buNone/>
            </a:pPr>
            <a:r>
              <a:rPr lang="en-US" b="1" dirty="0" smtClean="0">
                <a:latin typeface="Courier"/>
                <a:cs typeface="Courier"/>
              </a:rPr>
              <a:t>    </a:t>
            </a:r>
            <a:r>
              <a:rPr lang="en-US" b="1" dirty="0">
                <a:latin typeface="Courier"/>
                <a:cs typeface="Courier"/>
              </a:rPr>
              <a:t>	</a:t>
            </a:r>
            <a:r>
              <a:rPr lang="en-US" b="1" dirty="0" smtClean="0">
                <a:latin typeface="Courier"/>
                <a:cs typeface="Courier"/>
              </a:rPr>
              <a:t>	x[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]   = x[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] + s; </a:t>
            </a:r>
          </a:p>
          <a:p>
            <a:pPr>
              <a:buFont typeface="Arial" charset="0"/>
              <a:buNone/>
            </a:pPr>
            <a:r>
              <a:rPr lang="en-US" b="1" dirty="0" smtClean="0">
                <a:latin typeface="Courier"/>
                <a:cs typeface="Courier"/>
              </a:rPr>
              <a:t>			x[i-1] = x[i-1] + </a:t>
            </a:r>
            <a:r>
              <a:rPr lang="en-US" b="1" dirty="0" err="1" smtClean="0">
                <a:latin typeface="Courier"/>
                <a:cs typeface="Courier"/>
              </a:rPr>
              <a:t>s</a:t>
            </a:r>
            <a:r>
              <a:rPr lang="en-US" b="1" dirty="0" smtClean="0">
                <a:latin typeface="Courier"/>
                <a:cs typeface="Courier"/>
              </a:rPr>
              <a:t>;  </a:t>
            </a:r>
          </a:p>
          <a:p>
            <a:pPr>
              <a:buFont typeface="Arial" charset="0"/>
              <a:buNone/>
            </a:pPr>
            <a:r>
              <a:rPr lang="en-US" b="1" dirty="0" smtClean="0">
                <a:latin typeface="Courier"/>
                <a:cs typeface="Courier"/>
              </a:rPr>
              <a:t>			x[i-2] = x[i-2] + </a:t>
            </a:r>
            <a:r>
              <a:rPr lang="en-US" b="1" dirty="0" err="1" smtClean="0">
                <a:latin typeface="Courier"/>
                <a:cs typeface="Courier"/>
              </a:rPr>
              <a:t>s</a:t>
            </a:r>
            <a:r>
              <a:rPr lang="en-US" b="1" dirty="0" smtClean="0">
                <a:latin typeface="Courier"/>
                <a:cs typeface="Courier"/>
              </a:rPr>
              <a:t>; </a:t>
            </a:r>
          </a:p>
          <a:p>
            <a:pPr>
              <a:buFont typeface="Arial" charset="0"/>
              <a:buNone/>
            </a:pPr>
            <a:r>
              <a:rPr lang="en-US" b="1" dirty="0" smtClean="0">
                <a:latin typeface="Courier"/>
                <a:cs typeface="Courier"/>
              </a:rPr>
              <a:t>			x[i-3] = x[i-3] + </a:t>
            </a:r>
            <a:r>
              <a:rPr lang="en-US" b="1" dirty="0" err="1" smtClean="0">
                <a:latin typeface="Courier"/>
                <a:cs typeface="Courier"/>
              </a:rPr>
              <a:t>s</a:t>
            </a:r>
            <a:r>
              <a:rPr lang="en-US" b="1" dirty="0" smtClean="0">
                <a:latin typeface="Courier"/>
                <a:cs typeface="Courier"/>
              </a:rPr>
              <a:t>;</a:t>
            </a:r>
          </a:p>
          <a:p>
            <a:pPr>
              <a:buFont typeface="Arial" charset="0"/>
              <a:buNone/>
            </a:pPr>
            <a:r>
              <a:rPr lang="en-US" b="1" dirty="0" smtClean="0">
                <a:latin typeface="Courier"/>
                <a:cs typeface="Courier"/>
              </a:rPr>
              <a:t>			}</a:t>
            </a:r>
          </a:p>
          <a:p>
            <a:pPr>
              <a:buFont typeface="Arial" charset="0"/>
              <a:buNone/>
            </a:pPr>
            <a:endParaRPr lang="en-US" dirty="0" smtClean="0"/>
          </a:p>
          <a:p>
            <a:pPr>
              <a:buFont typeface="Arial" charset="0"/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Generalizing Loop Unrolling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loop of </a:t>
            </a:r>
            <a:r>
              <a:rPr lang="en-US" b="1" dirty="0" err="1"/>
              <a:t>n</a:t>
            </a:r>
            <a:r>
              <a:rPr lang="en-US" b="1" dirty="0"/>
              <a:t> iterations</a:t>
            </a:r>
          </a:p>
          <a:p>
            <a:r>
              <a:rPr lang="en-US" b="1" dirty="0" err="1"/>
              <a:t>k</a:t>
            </a:r>
            <a:r>
              <a:rPr lang="en-US" b="1" dirty="0"/>
              <a:t> copies </a:t>
            </a:r>
            <a:r>
              <a:rPr lang="en-US" dirty="0"/>
              <a:t>of the body of the </a:t>
            </a:r>
            <a:r>
              <a:rPr lang="en-US" dirty="0" smtClean="0"/>
              <a:t>loop</a:t>
            </a:r>
          </a:p>
          <a:p>
            <a:r>
              <a:rPr lang="en-US" b="1" dirty="0" smtClean="0"/>
              <a:t>Assuming (</a:t>
            </a:r>
            <a:r>
              <a:rPr lang="en-US" b="1" dirty="0" err="1" smtClean="0"/>
              <a:t>n</a:t>
            </a:r>
            <a:r>
              <a:rPr lang="en-US" b="1" dirty="0" smtClean="0"/>
              <a:t> mod </a:t>
            </a:r>
            <a:r>
              <a:rPr lang="en-US" b="1" dirty="0" err="1" smtClean="0"/>
              <a:t>k</a:t>
            </a:r>
            <a:r>
              <a:rPr lang="en-US" b="1" dirty="0" smtClean="0"/>
              <a:t>) ≠ 0</a:t>
            </a:r>
          </a:p>
          <a:p>
            <a:pPr>
              <a:buFont typeface="Arial" charset="0"/>
              <a:buNone/>
            </a:pPr>
            <a:r>
              <a:rPr lang="en-US" dirty="0" smtClean="0"/>
              <a:t>	Then </a:t>
            </a:r>
            <a:r>
              <a:rPr lang="en-US" dirty="0"/>
              <a:t>we will run the loop with 1 copy of the body</a:t>
            </a:r>
            <a:r>
              <a:rPr lang="en-US" dirty="0" smtClean="0"/>
              <a:t> </a:t>
            </a:r>
            <a:r>
              <a:rPr lang="en-US" b="1" dirty="0" smtClean="0"/>
              <a:t>(n mod </a:t>
            </a:r>
            <a:r>
              <a:rPr lang="en-US" b="1" dirty="0"/>
              <a:t>k) </a:t>
            </a:r>
            <a:r>
              <a:rPr lang="en-US" dirty="0"/>
              <a:t>times and </a:t>
            </a:r>
            <a:r>
              <a:rPr lang="en-US" dirty="0" smtClean="0"/>
              <a:t>with </a:t>
            </a:r>
            <a:r>
              <a:rPr lang="en-US" dirty="0"/>
              <a:t>k copies of the body </a:t>
            </a:r>
            <a:r>
              <a:rPr lang="en-US" b="1" dirty="0"/>
              <a:t>floor(n/k) </a:t>
            </a:r>
            <a:r>
              <a:rPr lang="en-US" dirty="0" smtClean="0"/>
              <a:t>times</a:t>
            </a:r>
          </a:p>
          <a:p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Loop Unrolling in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Handing loop iterations indivisible by step size.</a:t>
            </a:r>
          </a:p>
          <a:p>
            <a:pPr>
              <a:buFont typeface="Arial" charset="0"/>
              <a:buNone/>
            </a:pPr>
            <a:r>
              <a:rPr lang="en-US" dirty="0" smtClean="0"/>
              <a:t>	</a:t>
            </a:r>
            <a:r>
              <a:rPr lang="en-US" b="1" dirty="0" smtClean="0">
                <a:latin typeface="Courier"/>
                <a:cs typeface="Courier"/>
              </a:rPr>
              <a:t>for(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=1003; 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&gt;0; 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=i-1)</a:t>
            </a:r>
          </a:p>
          <a:p>
            <a:pPr>
              <a:buFont typeface="Arial" charset="0"/>
              <a:buNone/>
            </a:pPr>
            <a:r>
              <a:rPr lang="en-US" b="1" dirty="0" smtClean="0">
                <a:latin typeface="Courier"/>
                <a:cs typeface="Courier"/>
              </a:rPr>
              <a:t>  </a:t>
            </a:r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	x[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] = x[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] + s;</a:t>
            </a:r>
          </a:p>
          <a:p>
            <a:r>
              <a:rPr lang="en-US" dirty="0" smtClean="0"/>
              <a:t>Could be rewritten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smtClean="0">
                <a:solidFill>
                  <a:srgbClr val="FF0000"/>
                </a:solidFill>
              </a:rPr>
              <a:t>for(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=1003;i&gt;1000;i--)  //s</a:t>
            </a:r>
            <a:r>
              <a:rPr lang="en-US" sz="3100" dirty="0" smtClean="0">
                <a:solidFill>
                  <a:srgbClr val="FF0000"/>
                </a:solidFill>
              </a:rPr>
              <a:t>pecial handle in head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sz="3100" dirty="0" smtClean="0">
                <a:solidFill>
                  <a:srgbClr val="FF0000"/>
                </a:solidFill>
              </a:rPr>
              <a:t>	</a:t>
            </a:r>
            <a:r>
              <a:rPr lang="en-US" sz="3100" dirty="0" smtClean="0">
                <a:solidFill>
                  <a:srgbClr val="FF0000"/>
                </a:solidFill>
                <a:latin typeface="Courier"/>
                <a:cs typeface="Courier"/>
              </a:rPr>
              <a:t> 	x[</a:t>
            </a:r>
            <a:r>
              <a:rPr lang="en-US" sz="3100" dirty="0" err="1" smtClean="0">
                <a:solidFill>
                  <a:srgbClr val="FF0000"/>
                </a:solidFill>
                <a:latin typeface="Courier"/>
                <a:cs typeface="Courier"/>
              </a:rPr>
              <a:t>i</a:t>
            </a:r>
            <a:r>
              <a:rPr lang="en-US" sz="3100" dirty="0" smtClean="0">
                <a:solidFill>
                  <a:srgbClr val="FF0000"/>
                </a:solidFill>
                <a:latin typeface="Courier"/>
                <a:cs typeface="Courier"/>
              </a:rPr>
              <a:t>] = x[</a:t>
            </a:r>
            <a:r>
              <a:rPr lang="en-US" sz="3100" dirty="0" err="1" smtClean="0">
                <a:solidFill>
                  <a:srgbClr val="FF0000"/>
                </a:solidFill>
                <a:latin typeface="Courier"/>
                <a:cs typeface="Courier"/>
              </a:rPr>
              <a:t>i</a:t>
            </a:r>
            <a:r>
              <a:rPr lang="en-US" sz="3100" dirty="0" smtClean="0">
                <a:solidFill>
                  <a:srgbClr val="FF0000"/>
                </a:solidFill>
                <a:latin typeface="Courier"/>
                <a:cs typeface="Courier"/>
              </a:rPr>
              <a:t>] + s;</a:t>
            </a:r>
            <a:endParaRPr lang="en-US" sz="31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sz="2400" dirty="0" smtClean="0"/>
              <a:t>	</a:t>
            </a:r>
            <a:r>
              <a:rPr lang="en-US" sz="2400" b="1" dirty="0" smtClean="0">
                <a:latin typeface="Courier"/>
                <a:cs typeface="Courier"/>
              </a:rPr>
              <a:t>for(</a:t>
            </a:r>
            <a:r>
              <a:rPr lang="en-US" sz="2400" b="1" dirty="0" err="1" smtClean="0">
                <a:latin typeface="Courier"/>
                <a:cs typeface="Courier"/>
              </a:rPr>
              <a:t>i</a:t>
            </a:r>
            <a:r>
              <a:rPr lang="en-US" sz="2400" b="1" dirty="0" smtClean="0">
                <a:latin typeface="Courier"/>
                <a:cs typeface="Courier"/>
              </a:rPr>
              <a:t>=1000; </a:t>
            </a:r>
            <a:r>
              <a:rPr lang="en-US" sz="2400" b="1" dirty="0" err="1" smtClean="0">
                <a:latin typeface="Courier"/>
                <a:cs typeface="Courier"/>
              </a:rPr>
              <a:t>i</a:t>
            </a:r>
            <a:r>
              <a:rPr lang="en-US" sz="2400" b="1" dirty="0" smtClean="0">
                <a:latin typeface="Courier"/>
                <a:cs typeface="Courier"/>
              </a:rPr>
              <a:t>&gt;0; </a:t>
            </a:r>
            <a:r>
              <a:rPr lang="en-US" sz="2400" b="1" dirty="0" err="1" smtClean="0">
                <a:latin typeface="Courier"/>
                <a:cs typeface="Courier"/>
              </a:rPr>
              <a:t>i</a:t>
            </a:r>
            <a:r>
              <a:rPr lang="en-US" sz="2400" b="1" dirty="0" smtClean="0">
                <a:latin typeface="Courier"/>
                <a:cs typeface="Courier"/>
              </a:rPr>
              <a:t>=i-4) {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ourier"/>
                <a:cs typeface="Courier"/>
              </a:rPr>
              <a:t>    	</a:t>
            </a:r>
            <a:r>
              <a:rPr lang="en-US" sz="2400" b="1" dirty="0">
                <a:latin typeface="Courier"/>
                <a:cs typeface="Courier"/>
              </a:rPr>
              <a:t>	</a:t>
            </a:r>
            <a:r>
              <a:rPr lang="en-US" sz="2400" b="1" dirty="0" smtClean="0">
                <a:latin typeface="Courier"/>
                <a:cs typeface="Courier"/>
              </a:rPr>
              <a:t>      x[</a:t>
            </a:r>
            <a:r>
              <a:rPr lang="en-US" sz="2400" b="1" dirty="0" err="1" smtClean="0">
                <a:latin typeface="Courier"/>
                <a:cs typeface="Courier"/>
              </a:rPr>
              <a:t>i</a:t>
            </a:r>
            <a:r>
              <a:rPr lang="en-US" sz="2400" b="1" dirty="0" smtClean="0">
                <a:latin typeface="Courier"/>
                <a:cs typeface="Courier"/>
              </a:rPr>
              <a:t>]   = x[</a:t>
            </a:r>
            <a:r>
              <a:rPr lang="en-US" sz="2400" b="1" dirty="0" err="1" smtClean="0">
                <a:latin typeface="Courier"/>
                <a:cs typeface="Courier"/>
              </a:rPr>
              <a:t>i</a:t>
            </a:r>
            <a:r>
              <a:rPr lang="en-US" sz="2400" b="1" dirty="0" smtClean="0">
                <a:latin typeface="Courier"/>
                <a:cs typeface="Courier"/>
              </a:rPr>
              <a:t>] + s; 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ourier"/>
                <a:cs typeface="Courier"/>
              </a:rPr>
              <a:t>			x[i-1] = x[i-1] + </a:t>
            </a:r>
            <a:r>
              <a:rPr lang="en-US" sz="2400" b="1" dirty="0" err="1" smtClean="0">
                <a:latin typeface="Courier"/>
                <a:cs typeface="Courier"/>
              </a:rPr>
              <a:t>s</a:t>
            </a:r>
            <a:r>
              <a:rPr lang="en-US" sz="2400" b="1" dirty="0" smtClean="0">
                <a:latin typeface="Courier"/>
                <a:cs typeface="Courier"/>
              </a:rPr>
              <a:t>;  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ourier"/>
                <a:cs typeface="Courier"/>
              </a:rPr>
              <a:t>			x[i-2] = x[i-2] + </a:t>
            </a:r>
            <a:r>
              <a:rPr lang="en-US" sz="2400" b="1" dirty="0" err="1" smtClean="0">
                <a:latin typeface="Courier"/>
                <a:cs typeface="Courier"/>
              </a:rPr>
              <a:t>s</a:t>
            </a:r>
            <a:r>
              <a:rPr lang="en-US" sz="2400" b="1" dirty="0" smtClean="0">
                <a:latin typeface="Courier"/>
                <a:cs typeface="Courier"/>
              </a:rPr>
              <a:t>; 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ourier"/>
                <a:cs typeface="Courier"/>
              </a:rPr>
              <a:t>			x[i-3] = x[i-3] + </a:t>
            </a:r>
            <a:r>
              <a:rPr lang="en-US" sz="2400" b="1" dirty="0" err="1" smtClean="0">
                <a:latin typeface="Courier"/>
                <a:cs typeface="Courier"/>
              </a:rPr>
              <a:t>s</a:t>
            </a:r>
            <a:r>
              <a:rPr lang="en-US" sz="2400" b="1" dirty="0" smtClean="0">
                <a:latin typeface="Courier"/>
                <a:cs typeface="Courier"/>
              </a:rPr>
              <a:t>;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ourier"/>
                <a:cs typeface="Courier"/>
              </a:rPr>
              <a:t>			}</a:t>
            </a:r>
          </a:p>
          <a:p>
            <a:pPr>
              <a:buFont typeface="Arial" charset="0"/>
              <a:buNone/>
            </a:pPr>
            <a:endParaRPr lang="en-US" dirty="0" smtClean="0"/>
          </a:p>
          <a:p>
            <a:pPr>
              <a:buFont typeface="Arial" charset="0"/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Loop Unrolling in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Handing loop iterations indivisible by step size.</a:t>
            </a:r>
          </a:p>
          <a:p>
            <a:pPr>
              <a:buFont typeface="Arial" charset="0"/>
              <a:buNone/>
            </a:pPr>
            <a:r>
              <a:rPr lang="en-US" dirty="0" smtClean="0"/>
              <a:t>	</a:t>
            </a:r>
            <a:r>
              <a:rPr lang="en-US" b="1" dirty="0" smtClean="0">
                <a:latin typeface="Courier"/>
                <a:cs typeface="Courier"/>
              </a:rPr>
              <a:t>for(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=1003; 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&gt;0; 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=i-1)</a:t>
            </a:r>
          </a:p>
          <a:p>
            <a:pPr>
              <a:buFont typeface="Arial" charset="0"/>
              <a:buNone/>
            </a:pPr>
            <a:r>
              <a:rPr lang="en-US" b="1" dirty="0" smtClean="0">
                <a:latin typeface="Courier"/>
                <a:cs typeface="Courier"/>
              </a:rPr>
              <a:t>  </a:t>
            </a:r>
            <a:r>
              <a:rPr lang="en-US" b="1" dirty="0">
                <a:latin typeface="Courier"/>
                <a:cs typeface="Courier"/>
              </a:rPr>
              <a:t> </a:t>
            </a:r>
            <a:r>
              <a:rPr lang="en-US" b="1" dirty="0" smtClean="0">
                <a:latin typeface="Courier"/>
                <a:cs typeface="Courier"/>
              </a:rPr>
              <a:t>  	x[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] = x[</a:t>
            </a:r>
            <a:r>
              <a:rPr lang="en-US" b="1" dirty="0" err="1" smtClean="0">
                <a:latin typeface="Courier"/>
                <a:cs typeface="Courier"/>
              </a:rPr>
              <a:t>i</a:t>
            </a:r>
            <a:r>
              <a:rPr lang="en-US" b="1" dirty="0" smtClean="0">
                <a:latin typeface="Courier"/>
                <a:cs typeface="Courier"/>
              </a:rPr>
              <a:t>] + s;</a:t>
            </a:r>
          </a:p>
          <a:p>
            <a:r>
              <a:rPr lang="en-US" dirty="0" smtClean="0"/>
              <a:t>Could be rewritten</a:t>
            </a:r>
          </a:p>
          <a:p>
            <a:pPr>
              <a:buFont typeface="Arial" charset="0"/>
              <a:buNone/>
            </a:pPr>
            <a:r>
              <a:rPr lang="en-US" sz="2400" dirty="0" smtClean="0"/>
              <a:t>	</a:t>
            </a:r>
            <a:r>
              <a:rPr lang="en-US" sz="2400" b="1" dirty="0" smtClean="0">
                <a:latin typeface="Courier"/>
                <a:cs typeface="Courier"/>
              </a:rPr>
              <a:t>for(</a:t>
            </a:r>
            <a:r>
              <a:rPr lang="en-US" sz="2400" b="1" dirty="0" err="1" smtClean="0">
                <a:latin typeface="Courier"/>
                <a:cs typeface="Courier"/>
              </a:rPr>
              <a:t>i</a:t>
            </a:r>
            <a:r>
              <a:rPr lang="en-US" sz="2400" b="1" dirty="0" smtClean="0">
                <a:latin typeface="Courier"/>
                <a:cs typeface="Courier"/>
              </a:rPr>
              <a:t>=1003; </a:t>
            </a:r>
            <a:r>
              <a:rPr lang="en-US" sz="2400" b="1" dirty="0" err="1" smtClean="0">
                <a:latin typeface="Courier"/>
                <a:cs typeface="Courier"/>
              </a:rPr>
              <a:t>i</a:t>
            </a:r>
            <a:r>
              <a:rPr lang="en-US" sz="2400" b="1" dirty="0" smtClean="0">
                <a:latin typeface="Courier"/>
                <a:cs typeface="Courier"/>
              </a:rPr>
              <a:t>&gt;0 &amp;&amp; </a:t>
            </a:r>
            <a:r>
              <a:rPr lang="en-US" sz="2400" b="1" dirty="0" err="1" smtClean="0">
                <a:latin typeface="Courier"/>
                <a:cs typeface="Courier"/>
              </a:rPr>
              <a:t>i</a:t>
            </a:r>
            <a:r>
              <a:rPr lang="en-US" sz="2400" b="1" dirty="0" smtClean="0">
                <a:latin typeface="Courier"/>
                <a:cs typeface="Courier"/>
              </a:rPr>
              <a:t>&gt; 1003 mod 4; </a:t>
            </a:r>
            <a:r>
              <a:rPr lang="en-US" sz="2400" b="1" dirty="0" err="1" smtClean="0">
                <a:latin typeface="Courier"/>
                <a:cs typeface="Courier"/>
              </a:rPr>
              <a:t>i</a:t>
            </a:r>
            <a:r>
              <a:rPr lang="en-US" sz="2400" b="1" dirty="0" smtClean="0">
                <a:latin typeface="Courier"/>
                <a:cs typeface="Courier"/>
              </a:rPr>
              <a:t>=i-4) {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ourier"/>
                <a:cs typeface="Courier"/>
              </a:rPr>
              <a:t>    	</a:t>
            </a:r>
            <a:r>
              <a:rPr lang="en-US" sz="2400" b="1" dirty="0">
                <a:latin typeface="Courier"/>
                <a:cs typeface="Courier"/>
              </a:rPr>
              <a:t>	</a:t>
            </a:r>
            <a:r>
              <a:rPr lang="en-US" sz="2400" b="1" dirty="0" smtClean="0">
                <a:latin typeface="Courier"/>
                <a:cs typeface="Courier"/>
              </a:rPr>
              <a:t>      x[</a:t>
            </a:r>
            <a:r>
              <a:rPr lang="en-US" sz="2400" b="1" dirty="0" err="1" smtClean="0">
                <a:latin typeface="Courier"/>
                <a:cs typeface="Courier"/>
              </a:rPr>
              <a:t>i</a:t>
            </a:r>
            <a:r>
              <a:rPr lang="en-US" sz="2400" b="1" dirty="0" smtClean="0">
                <a:latin typeface="Courier"/>
                <a:cs typeface="Courier"/>
              </a:rPr>
              <a:t>]   = x[</a:t>
            </a:r>
            <a:r>
              <a:rPr lang="en-US" sz="2400" b="1" dirty="0" err="1" smtClean="0">
                <a:latin typeface="Courier"/>
                <a:cs typeface="Courier"/>
              </a:rPr>
              <a:t>i</a:t>
            </a:r>
            <a:r>
              <a:rPr lang="en-US" sz="2400" b="1" dirty="0" smtClean="0">
                <a:latin typeface="Courier"/>
                <a:cs typeface="Courier"/>
              </a:rPr>
              <a:t>] + s; 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ourier"/>
                <a:cs typeface="Courier"/>
              </a:rPr>
              <a:t>			x[i-1] = x[i-1] + </a:t>
            </a:r>
            <a:r>
              <a:rPr lang="en-US" sz="2400" b="1" dirty="0" err="1" smtClean="0">
                <a:latin typeface="Courier"/>
                <a:cs typeface="Courier"/>
              </a:rPr>
              <a:t>s</a:t>
            </a:r>
            <a:r>
              <a:rPr lang="en-US" sz="2400" b="1" dirty="0" smtClean="0">
                <a:latin typeface="Courier"/>
                <a:cs typeface="Courier"/>
              </a:rPr>
              <a:t>;  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ourier"/>
                <a:cs typeface="Courier"/>
              </a:rPr>
              <a:t>			x[i-2] = x[i-2] + </a:t>
            </a:r>
            <a:r>
              <a:rPr lang="en-US" sz="2400" b="1" dirty="0" err="1" smtClean="0">
                <a:latin typeface="Courier"/>
                <a:cs typeface="Courier"/>
              </a:rPr>
              <a:t>s</a:t>
            </a:r>
            <a:r>
              <a:rPr lang="en-US" sz="2400" b="1" dirty="0" smtClean="0">
                <a:latin typeface="Courier"/>
                <a:cs typeface="Courier"/>
              </a:rPr>
              <a:t>; 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ourier"/>
                <a:cs typeface="Courier"/>
              </a:rPr>
              <a:t>			x[i-3] = x[i-3] + </a:t>
            </a:r>
            <a:r>
              <a:rPr lang="en-US" sz="2400" b="1" dirty="0" err="1" smtClean="0">
                <a:latin typeface="Courier"/>
                <a:cs typeface="Courier"/>
              </a:rPr>
              <a:t>s</a:t>
            </a:r>
            <a:r>
              <a:rPr lang="en-US" sz="2400" b="1" dirty="0" smtClean="0">
                <a:latin typeface="Courier"/>
                <a:cs typeface="Courier"/>
              </a:rPr>
              <a:t>;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ourier"/>
                <a:cs typeface="Courier"/>
              </a:rPr>
              <a:t>			}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       for( </a:t>
            </a:r>
            <a:r>
              <a:rPr lang="en-US" sz="2000" b="1" dirty="0" err="1" smtClean="0">
                <a:solidFill>
                  <a:srgbClr val="FF0000"/>
                </a:solidFill>
              </a:rPr>
              <a:t>i</a:t>
            </a:r>
            <a:r>
              <a:rPr lang="en-US" sz="2000" b="1" dirty="0" smtClean="0">
                <a:solidFill>
                  <a:srgbClr val="FF0000"/>
                </a:solidFill>
              </a:rPr>
              <a:t>= 1003 mod 4;  </a:t>
            </a:r>
            <a:r>
              <a:rPr lang="en-US" sz="2000" b="1" dirty="0" err="1" smtClean="0">
                <a:solidFill>
                  <a:srgbClr val="FF0000"/>
                </a:solidFill>
              </a:rPr>
              <a:t>i</a:t>
            </a:r>
            <a:r>
              <a:rPr lang="en-US" sz="2000" b="1" dirty="0" smtClean="0">
                <a:solidFill>
                  <a:srgbClr val="FF0000"/>
                </a:solidFill>
              </a:rPr>
              <a:t>&gt;0;   </a:t>
            </a:r>
            <a:r>
              <a:rPr lang="en-US" sz="2000" b="1" dirty="0" err="1" smtClean="0">
                <a:solidFill>
                  <a:srgbClr val="FF0000"/>
                </a:solidFill>
              </a:rPr>
              <a:t>i</a:t>
            </a:r>
            <a:r>
              <a:rPr lang="en-US" sz="2000" b="1" dirty="0" smtClean="0">
                <a:solidFill>
                  <a:srgbClr val="FF0000"/>
                </a:solidFill>
              </a:rPr>
              <a:t>--)  </a:t>
            </a:r>
            <a:r>
              <a:rPr lang="en-US" sz="2000" dirty="0" smtClean="0"/>
              <a:t>//s</a:t>
            </a:r>
            <a:r>
              <a:rPr lang="en-US" sz="2400" dirty="0" smtClean="0"/>
              <a:t>pecial handle in tail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Courier"/>
                <a:cs typeface="Courier"/>
              </a:rPr>
              <a:t> 	</a:t>
            </a:r>
            <a:r>
              <a:rPr lang="en-US" sz="2400" dirty="0" smtClean="0">
                <a:solidFill>
                  <a:srgbClr val="FF0000"/>
                </a:solidFill>
                <a:latin typeface="Courier"/>
                <a:cs typeface="Courier"/>
              </a:rPr>
              <a:t>x[</a:t>
            </a:r>
            <a:r>
              <a:rPr lang="en-US" sz="2400" dirty="0" err="1" smtClean="0">
                <a:solidFill>
                  <a:srgbClr val="FF0000"/>
                </a:solidFill>
                <a:latin typeface="Courier"/>
                <a:cs typeface="Courier"/>
              </a:rPr>
              <a:t>i</a:t>
            </a:r>
            <a:r>
              <a:rPr lang="en-US" sz="2400" dirty="0" smtClean="0">
                <a:solidFill>
                  <a:srgbClr val="FF0000"/>
                </a:solidFill>
                <a:latin typeface="Courier"/>
                <a:cs typeface="Courier"/>
              </a:rPr>
              <a:t>] = x[</a:t>
            </a:r>
            <a:r>
              <a:rPr lang="en-US" sz="2400" dirty="0" err="1" smtClean="0">
                <a:solidFill>
                  <a:srgbClr val="FF0000"/>
                </a:solidFill>
                <a:latin typeface="Courier"/>
                <a:cs typeface="Courier"/>
              </a:rPr>
              <a:t>i</a:t>
            </a:r>
            <a:r>
              <a:rPr lang="en-US" sz="2400" dirty="0" smtClean="0">
                <a:solidFill>
                  <a:srgbClr val="FF0000"/>
                </a:solidFill>
                <a:latin typeface="Courier"/>
                <a:cs typeface="Courier"/>
              </a:rPr>
              <a:t>] + s;</a:t>
            </a:r>
            <a:endParaRPr lang="en-US" sz="2400" b="1" dirty="0" smtClean="0">
              <a:solidFill>
                <a:srgbClr val="FF0000"/>
              </a:solidFill>
              <a:latin typeface="Courier"/>
              <a:cs typeface="Courier"/>
            </a:endParaRPr>
          </a:p>
          <a:p>
            <a:pPr>
              <a:buFont typeface="Arial" charset="0"/>
              <a:buNone/>
            </a:pPr>
            <a:endParaRPr lang="en-US" dirty="0" smtClean="0"/>
          </a:p>
          <a:p>
            <a:pPr>
              <a:buFont typeface="Arial" charset="0"/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Another loop unrolling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en-US" dirty="0" smtClean="0"/>
          </a:p>
          <a:p>
            <a:pPr>
              <a:buFont typeface="Arial" charset="0"/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71600" y="1447800"/>
          <a:ext cx="6781800" cy="4924981"/>
        </p:xfrm>
        <a:graphic>
          <a:graphicData uri="http://schemas.openxmlformats.org/drawingml/2006/table">
            <a:tbl>
              <a:tblPr/>
              <a:tblGrid>
                <a:gridCol w="3390900"/>
                <a:gridCol w="3390900"/>
              </a:tblGrid>
              <a:tr h="16140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Normal loop</a:t>
                      </a: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After loop unrolling</a:t>
                      </a: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738709">
                <a:tc>
                  <a:txBody>
                    <a:bodyPr/>
                    <a:lstStyle/>
                    <a:p>
                      <a:pPr rtl="0"/>
                      <a:r>
                        <a:rPr lang="en-US" dirty="0" err="1">
                          <a:solidFill>
                            <a:srgbClr val="B00040"/>
                          </a:solidFill>
                        </a:rPr>
                        <a:t>int</a:t>
                      </a:r>
                      <a:r>
                        <a:rPr lang="en-US" dirty="0"/>
                        <a:t> x; </a:t>
                      </a:r>
                      <a:endParaRPr lang="en-US" dirty="0" smtClean="0"/>
                    </a:p>
                    <a:p>
                      <a:pPr rtl="0"/>
                      <a:r>
                        <a:rPr lang="en-US" b="1" dirty="0" smtClean="0">
                          <a:solidFill>
                            <a:srgbClr val="008000"/>
                          </a:solidFill>
                        </a:rPr>
                        <a:t>for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/>
                        <a:t>(x </a:t>
                      </a:r>
                      <a:r>
                        <a:rPr lang="en-US" dirty="0">
                          <a:solidFill>
                            <a:srgbClr val="666666"/>
                          </a:solidFill>
                        </a:rPr>
                        <a:t>=</a:t>
                      </a:r>
                      <a:r>
                        <a:rPr lang="en-US" dirty="0"/>
                        <a:t> </a:t>
                      </a:r>
                      <a:r>
                        <a:rPr lang="en-US" dirty="0">
                          <a:solidFill>
                            <a:srgbClr val="666666"/>
                          </a:solidFill>
                        </a:rPr>
                        <a:t>0</a:t>
                      </a:r>
                      <a:r>
                        <a:rPr lang="en-US" dirty="0"/>
                        <a:t>; x </a:t>
                      </a:r>
                      <a:r>
                        <a:rPr lang="en-US" dirty="0">
                          <a:solidFill>
                            <a:srgbClr val="666666"/>
                          </a:solidFill>
                        </a:rPr>
                        <a:t>&lt;</a:t>
                      </a:r>
                      <a:r>
                        <a:rPr lang="en-US" dirty="0"/>
                        <a:t> </a:t>
                      </a:r>
                      <a:r>
                        <a:rPr lang="en-US" dirty="0" smtClean="0">
                          <a:solidFill>
                            <a:srgbClr val="666666"/>
                          </a:solidFill>
                        </a:rPr>
                        <a:t>103</a:t>
                      </a:r>
                      <a:r>
                        <a:rPr lang="en-US" dirty="0" smtClean="0"/>
                        <a:t>; </a:t>
                      </a:r>
                      <a:r>
                        <a:rPr lang="en-US" dirty="0"/>
                        <a:t>x</a:t>
                      </a:r>
                      <a:r>
                        <a:rPr lang="en-US" dirty="0" smtClean="0">
                          <a:solidFill>
                            <a:srgbClr val="666666"/>
                          </a:solidFill>
                        </a:rPr>
                        <a:t>++</a:t>
                      </a:r>
                      <a:r>
                        <a:rPr lang="en-US" dirty="0" smtClean="0"/>
                        <a:t>) </a:t>
                      </a:r>
                      <a:r>
                        <a:rPr lang="en-US" dirty="0"/>
                        <a:t>{ </a:t>
                      </a:r>
                      <a:endParaRPr lang="en-US" dirty="0" smtClean="0"/>
                    </a:p>
                    <a:p>
                      <a:pPr rtl="0"/>
                      <a:r>
                        <a:rPr lang="en-US" dirty="0" smtClean="0"/>
                        <a:t>      delete(x</a:t>
                      </a:r>
                      <a:r>
                        <a:rPr lang="en-US" dirty="0"/>
                        <a:t>); </a:t>
                      </a:r>
                      <a:endParaRPr lang="en-US" dirty="0" smtClean="0"/>
                    </a:p>
                    <a:p>
                      <a:pPr rtl="0"/>
                      <a:r>
                        <a:rPr lang="en-US" dirty="0" smtClean="0"/>
                        <a:t>} </a:t>
                      </a:r>
                      <a:endParaRPr lang="en-US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dirty="0" err="1">
                          <a:solidFill>
                            <a:srgbClr val="B00040"/>
                          </a:solidFill>
                        </a:rPr>
                        <a:t>int</a:t>
                      </a:r>
                      <a:r>
                        <a:rPr lang="en-US" dirty="0"/>
                        <a:t> x</a:t>
                      </a:r>
                      <a:r>
                        <a:rPr lang="en-US" dirty="0" smtClean="0"/>
                        <a:t>;</a:t>
                      </a:r>
                    </a:p>
                    <a:p>
                      <a:pPr rtl="0"/>
                      <a:r>
                        <a:rPr lang="en-US" dirty="0" smtClean="0"/>
                        <a:t> </a:t>
                      </a:r>
                      <a:r>
                        <a:rPr lang="en-US" b="1" dirty="0">
                          <a:solidFill>
                            <a:srgbClr val="008000"/>
                          </a:solidFill>
                        </a:rPr>
                        <a:t>for</a:t>
                      </a:r>
                      <a:r>
                        <a:rPr lang="en-US" dirty="0"/>
                        <a:t> (x </a:t>
                      </a:r>
                      <a:r>
                        <a:rPr lang="en-US" dirty="0">
                          <a:solidFill>
                            <a:srgbClr val="666666"/>
                          </a:solidFill>
                        </a:rPr>
                        <a:t>=</a:t>
                      </a:r>
                      <a:r>
                        <a:rPr lang="en-US" dirty="0"/>
                        <a:t> </a:t>
                      </a:r>
                      <a:r>
                        <a:rPr lang="en-US" dirty="0">
                          <a:solidFill>
                            <a:srgbClr val="666666"/>
                          </a:solidFill>
                        </a:rPr>
                        <a:t>0</a:t>
                      </a:r>
                      <a:r>
                        <a:rPr lang="en-US" dirty="0"/>
                        <a:t>; x </a:t>
                      </a:r>
                      <a:r>
                        <a:rPr lang="en-US" dirty="0">
                          <a:solidFill>
                            <a:srgbClr val="666666"/>
                          </a:solidFill>
                        </a:rPr>
                        <a:t>&lt;</a:t>
                      </a:r>
                      <a:r>
                        <a:rPr lang="en-US" dirty="0"/>
                        <a:t> </a:t>
                      </a:r>
                      <a:r>
                        <a:rPr lang="en-US" dirty="0" smtClean="0">
                          <a:solidFill>
                            <a:srgbClr val="666666"/>
                          </a:solidFill>
                        </a:rPr>
                        <a:t>103/5*5</a:t>
                      </a:r>
                      <a:r>
                        <a:rPr lang="en-US" dirty="0" smtClean="0"/>
                        <a:t>; </a:t>
                      </a:r>
                      <a:r>
                        <a:rPr lang="en-US" dirty="0"/>
                        <a:t>x </a:t>
                      </a:r>
                      <a:r>
                        <a:rPr lang="en-US" dirty="0">
                          <a:solidFill>
                            <a:srgbClr val="666666"/>
                          </a:solidFill>
                        </a:rPr>
                        <a:t>+=</a:t>
                      </a:r>
                      <a:r>
                        <a:rPr lang="en-US" dirty="0"/>
                        <a:t> </a:t>
                      </a:r>
                      <a:r>
                        <a:rPr lang="en-US" dirty="0">
                          <a:solidFill>
                            <a:srgbClr val="666666"/>
                          </a:solidFill>
                        </a:rPr>
                        <a:t>5</a:t>
                      </a:r>
                      <a:r>
                        <a:rPr lang="en-US" dirty="0"/>
                        <a:t>) { </a:t>
                      </a:r>
                      <a:r>
                        <a:rPr lang="en-US" dirty="0" smtClean="0"/>
                        <a:t>  </a:t>
                      </a:r>
                      <a:r>
                        <a:rPr lang="en-US" baseline="0" dirty="0" smtClean="0"/>
                        <a:t>               d</a:t>
                      </a:r>
                      <a:r>
                        <a:rPr lang="en-US" dirty="0" smtClean="0"/>
                        <a:t>elete(x</a:t>
                      </a:r>
                      <a:r>
                        <a:rPr lang="en-US" dirty="0"/>
                        <a:t>); </a:t>
                      </a:r>
                      <a:endParaRPr lang="en-US" dirty="0" smtClean="0"/>
                    </a:p>
                    <a:p>
                      <a:pPr rtl="0"/>
                      <a:r>
                        <a:rPr lang="en-US" dirty="0" smtClean="0"/>
                        <a:t>delete(x </a:t>
                      </a:r>
                      <a:r>
                        <a:rPr lang="en-US" dirty="0">
                          <a:solidFill>
                            <a:srgbClr val="666666"/>
                          </a:solidFill>
                        </a:rPr>
                        <a:t>+</a:t>
                      </a:r>
                      <a:r>
                        <a:rPr lang="en-US" dirty="0"/>
                        <a:t> </a:t>
                      </a:r>
                      <a:r>
                        <a:rPr lang="en-US" dirty="0">
                          <a:solidFill>
                            <a:srgbClr val="666666"/>
                          </a:solidFill>
                        </a:rPr>
                        <a:t>1</a:t>
                      </a:r>
                      <a:r>
                        <a:rPr lang="en-US" dirty="0"/>
                        <a:t>); </a:t>
                      </a:r>
                      <a:endParaRPr lang="en-US" dirty="0" smtClean="0"/>
                    </a:p>
                    <a:p>
                      <a:pPr rtl="0"/>
                      <a:r>
                        <a:rPr lang="en-US" dirty="0" smtClean="0"/>
                        <a:t>delete(x </a:t>
                      </a:r>
                      <a:r>
                        <a:rPr lang="en-US" dirty="0">
                          <a:solidFill>
                            <a:srgbClr val="666666"/>
                          </a:solidFill>
                        </a:rPr>
                        <a:t>+</a:t>
                      </a:r>
                      <a:r>
                        <a:rPr lang="en-US" dirty="0"/>
                        <a:t> </a:t>
                      </a:r>
                      <a:r>
                        <a:rPr lang="en-US" dirty="0">
                          <a:solidFill>
                            <a:srgbClr val="666666"/>
                          </a:solidFill>
                        </a:rPr>
                        <a:t>2</a:t>
                      </a:r>
                      <a:r>
                        <a:rPr lang="en-US" dirty="0"/>
                        <a:t>); </a:t>
                      </a:r>
                      <a:endParaRPr lang="en-US" dirty="0" smtClean="0"/>
                    </a:p>
                    <a:p>
                      <a:pPr rtl="0"/>
                      <a:r>
                        <a:rPr lang="en-US" dirty="0" smtClean="0"/>
                        <a:t>delete(x </a:t>
                      </a:r>
                      <a:r>
                        <a:rPr lang="en-US" dirty="0">
                          <a:solidFill>
                            <a:srgbClr val="666666"/>
                          </a:solidFill>
                        </a:rPr>
                        <a:t>+</a:t>
                      </a:r>
                      <a:r>
                        <a:rPr lang="en-US" dirty="0"/>
                        <a:t> </a:t>
                      </a:r>
                      <a:r>
                        <a:rPr lang="en-US" dirty="0">
                          <a:solidFill>
                            <a:srgbClr val="666666"/>
                          </a:solidFill>
                        </a:rPr>
                        <a:t>3</a:t>
                      </a:r>
                      <a:r>
                        <a:rPr lang="en-US" dirty="0"/>
                        <a:t>); </a:t>
                      </a:r>
                      <a:endParaRPr lang="en-US" dirty="0" smtClean="0"/>
                    </a:p>
                    <a:p>
                      <a:pPr rtl="0"/>
                      <a:r>
                        <a:rPr lang="en-US" dirty="0" smtClean="0"/>
                        <a:t>delete(x </a:t>
                      </a:r>
                      <a:r>
                        <a:rPr lang="en-US" dirty="0">
                          <a:solidFill>
                            <a:srgbClr val="666666"/>
                          </a:solidFill>
                        </a:rPr>
                        <a:t>+</a:t>
                      </a:r>
                      <a:r>
                        <a:rPr lang="en-US" dirty="0"/>
                        <a:t> </a:t>
                      </a:r>
                      <a:r>
                        <a:rPr lang="en-US" dirty="0">
                          <a:solidFill>
                            <a:srgbClr val="666666"/>
                          </a:solidFill>
                        </a:rPr>
                        <a:t>4</a:t>
                      </a:r>
                      <a:r>
                        <a:rPr lang="en-US" dirty="0"/>
                        <a:t>); </a:t>
                      </a:r>
                      <a:endParaRPr lang="en-US" dirty="0" smtClean="0"/>
                    </a:p>
                    <a:p>
                      <a:pPr rtl="0"/>
                      <a:r>
                        <a:rPr lang="en-US" dirty="0" smtClean="0"/>
                        <a:t>} </a:t>
                      </a:r>
                    </a:p>
                    <a:p>
                      <a:pPr rtl="0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for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(x = 103/5*5; x &lt; 103; x++) { </a:t>
                      </a:r>
                    </a:p>
                    <a:p>
                      <a:pPr rtl="0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     delete(x); </a:t>
                      </a:r>
                    </a:p>
                    <a:p>
                      <a:pPr rtl="0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} </a:t>
                      </a:r>
                    </a:p>
                    <a:p>
                      <a:pPr rtl="0"/>
                      <a:endParaRPr lang="en-US" dirty="0"/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21094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DB37B87-1492-C04D-B18D-9333A183A08E}" type="slidenum">
              <a:rPr lang="en-US"/>
              <a:pPr/>
              <a:t>18</a:t>
            </a:fld>
            <a:endParaRPr lang="en-US"/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Intel</a:t>
            </a:r>
            <a:r>
              <a:rPr lang="en-US" sz="4000" dirty="0" smtClean="0"/>
              <a:t> SSE </a:t>
            </a:r>
            <a:r>
              <a:rPr lang="en-US" sz="4000" dirty="0" err="1"/>
              <a:t>Intrinsics</a:t>
            </a:r>
            <a:endParaRPr lang="en-US" sz="4000" dirty="0"/>
          </a:p>
        </p:txBody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Intrinsics are</a:t>
            </a:r>
            <a:r>
              <a:rPr lang="en-US" sz="2800" dirty="0" smtClean="0"/>
              <a:t> C </a:t>
            </a:r>
            <a:r>
              <a:rPr lang="en-US" sz="2800" dirty="0"/>
              <a:t>functions and procedures </a:t>
            </a:r>
            <a:r>
              <a:rPr lang="en-US" sz="2800" dirty="0" smtClean="0"/>
              <a:t>for inserting assembly language into C code, including SSE </a:t>
            </a:r>
            <a:r>
              <a:rPr lang="en-US" sz="2800" dirty="0"/>
              <a:t>instructions</a:t>
            </a:r>
          </a:p>
          <a:p>
            <a:pPr lvl="1" eaLnBrk="1" hangingPunct="1"/>
            <a:r>
              <a:rPr lang="en-US" sz="2400" dirty="0"/>
              <a:t>With </a:t>
            </a:r>
            <a:r>
              <a:rPr lang="en-US" sz="2400" dirty="0" smtClean="0"/>
              <a:t>intrinsics</a:t>
            </a:r>
            <a:r>
              <a:rPr lang="en-US" sz="2400" dirty="0"/>
              <a:t>,</a:t>
            </a:r>
            <a:r>
              <a:rPr lang="en-US" sz="2400" dirty="0" smtClean="0"/>
              <a:t> can </a:t>
            </a:r>
            <a:r>
              <a:rPr lang="en-US" sz="2400" dirty="0"/>
              <a:t>program using these instructions </a:t>
            </a:r>
            <a:r>
              <a:rPr lang="en-US" sz="2400" dirty="0" smtClean="0"/>
              <a:t>indirectly</a:t>
            </a:r>
          </a:p>
          <a:p>
            <a:pPr lvl="1" eaLnBrk="1" hangingPunct="1"/>
            <a:r>
              <a:rPr lang="en-US" sz="2400" dirty="0" smtClean="0"/>
              <a:t>One</a:t>
            </a:r>
            <a:r>
              <a:rPr lang="en-US" sz="2400" dirty="0"/>
              <a:t>-to-one correspondence between</a:t>
            </a:r>
            <a:r>
              <a:rPr lang="en-US" sz="2400" dirty="0" smtClean="0"/>
              <a:t> SSE </a:t>
            </a:r>
            <a:r>
              <a:rPr lang="en-US" sz="2400" dirty="0"/>
              <a:t>instructions and </a:t>
            </a:r>
            <a:r>
              <a:rPr lang="en-US" sz="2400" dirty="0" smtClean="0"/>
              <a:t>intrinsics</a:t>
            </a:r>
          </a:p>
          <a:p>
            <a:pPr lvl="1" eaLnBrk="1" hangingPunct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08344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SSE </a:t>
            </a:r>
            <a:r>
              <a:rPr lang="en-US" dirty="0" err="1" smtClean="0"/>
              <a:t>Intrinsics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01613" indent="-201613">
              <a:spcBef>
                <a:spcPts val="45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Vector data type:</a:t>
            </a:r>
          </a:p>
          <a:p>
            <a:pPr marL="201613" indent="-201613">
              <a:spcBef>
                <a:spcPts val="450"/>
              </a:spcBef>
              <a:buClr>
                <a:srgbClr val="0536D2"/>
              </a:buClr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 smtClean="0">
                <a:solidFill>
                  <a:srgbClr val="0536D2"/>
                </a:solidFill>
              </a:rPr>
              <a:t>		_m128d</a:t>
            </a:r>
          </a:p>
          <a:p>
            <a:pPr marL="201613" indent="-201613">
              <a:spcBef>
                <a:spcPts val="45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Load and store operations:</a:t>
            </a:r>
          </a:p>
          <a:p>
            <a:pPr marL="201613" indent="-201613">
              <a:spcBef>
                <a:spcPts val="450"/>
              </a:spcBef>
              <a:buClr>
                <a:srgbClr val="0536D2"/>
              </a:buClr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 smtClean="0">
                <a:solidFill>
                  <a:srgbClr val="0536D2"/>
                </a:solidFill>
              </a:rPr>
              <a:t>		_</a:t>
            </a:r>
            <a:r>
              <a:rPr lang="en-US" dirty="0" err="1" smtClean="0">
                <a:solidFill>
                  <a:srgbClr val="0536D2"/>
                </a:solidFill>
              </a:rPr>
              <a:t>mm_load_pd</a:t>
            </a:r>
            <a:r>
              <a:rPr lang="en-US" dirty="0" smtClean="0">
                <a:solidFill>
                  <a:srgbClr val="0536D2"/>
                </a:solidFill>
              </a:rPr>
              <a:t>		MOVAPD/aligned, packed double</a:t>
            </a:r>
          </a:p>
          <a:p>
            <a:pPr marL="201613" indent="-201613">
              <a:spcBef>
                <a:spcPts val="450"/>
              </a:spcBef>
              <a:buClr>
                <a:srgbClr val="0536D2"/>
              </a:buClr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 smtClean="0">
                <a:solidFill>
                  <a:srgbClr val="0536D2"/>
                </a:solidFill>
              </a:rPr>
              <a:t>		_</a:t>
            </a:r>
            <a:r>
              <a:rPr lang="en-US" dirty="0" err="1" smtClean="0">
                <a:solidFill>
                  <a:srgbClr val="0536D2"/>
                </a:solidFill>
              </a:rPr>
              <a:t>mm_store_pd</a:t>
            </a:r>
            <a:r>
              <a:rPr lang="en-US" dirty="0" smtClean="0">
                <a:solidFill>
                  <a:srgbClr val="0536D2"/>
                </a:solidFill>
              </a:rPr>
              <a:t>		MOVAPD/aligned, packed double</a:t>
            </a:r>
          </a:p>
          <a:p>
            <a:pPr marL="201613" indent="-201613">
              <a:spcBef>
                <a:spcPts val="450"/>
              </a:spcBef>
              <a:buClr>
                <a:srgbClr val="0536D2"/>
              </a:buClr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 smtClean="0">
                <a:solidFill>
                  <a:srgbClr val="0536D2"/>
                </a:solidFill>
              </a:rPr>
              <a:t>		_</a:t>
            </a:r>
            <a:r>
              <a:rPr lang="en-US" dirty="0" err="1" smtClean="0">
                <a:solidFill>
                  <a:srgbClr val="0536D2"/>
                </a:solidFill>
              </a:rPr>
              <a:t>mm_loadu_pd</a:t>
            </a:r>
            <a:r>
              <a:rPr lang="en-US" dirty="0" smtClean="0">
                <a:solidFill>
                  <a:srgbClr val="0536D2"/>
                </a:solidFill>
              </a:rPr>
              <a:t>		MOVUPD/unaligned, packed double</a:t>
            </a:r>
          </a:p>
          <a:p>
            <a:pPr marL="201613" indent="-201613">
              <a:spcBef>
                <a:spcPts val="450"/>
              </a:spcBef>
              <a:buClr>
                <a:srgbClr val="0536D2"/>
              </a:buClr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 smtClean="0">
                <a:solidFill>
                  <a:srgbClr val="0536D2"/>
                </a:solidFill>
              </a:rPr>
              <a:t>		_</a:t>
            </a:r>
            <a:r>
              <a:rPr lang="en-US" dirty="0" err="1" smtClean="0">
                <a:solidFill>
                  <a:srgbClr val="0536D2"/>
                </a:solidFill>
              </a:rPr>
              <a:t>mm_storeu_pd</a:t>
            </a:r>
            <a:r>
              <a:rPr lang="en-US" dirty="0" smtClean="0">
                <a:solidFill>
                  <a:srgbClr val="0536D2"/>
                </a:solidFill>
              </a:rPr>
              <a:t>	MOVUPD/unaligned, packed double</a:t>
            </a:r>
          </a:p>
          <a:p>
            <a:pPr marL="201613" indent="-201613">
              <a:spcBef>
                <a:spcPts val="45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Load and broadcast across vector</a:t>
            </a:r>
          </a:p>
          <a:p>
            <a:pPr marL="201613" indent="-201613">
              <a:spcBef>
                <a:spcPts val="450"/>
              </a:spcBef>
              <a:buClr>
                <a:srgbClr val="0536D2"/>
              </a:buClr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 smtClean="0">
                <a:solidFill>
                  <a:srgbClr val="0536D2"/>
                </a:solidFill>
              </a:rPr>
              <a:t>		_mm_load1_pd		MOVSD + shuffling/duplicating</a:t>
            </a:r>
          </a:p>
          <a:p>
            <a:pPr marL="201613" indent="-201613">
              <a:spcBef>
                <a:spcPts val="45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Arithmetic:</a:t>
            </a:r>
          </a:p>
          <a:p>
            <a:pPr marL="201613" indent="-201613">
              <a:spcBef>
                <a:spcPts val="450"/>
              </a:spcBef>
              <a:buClr>
                <a:srgbClr val="0536D2"/>
              </a:buClr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 smtClean="0">
                <a:solidFill>
                  <a:srgbClr val="0536D2"/>
                </a:solidFill>
              </a:rPr>
              <a:t>		_</a:t>
            </a:r>
            <a:r>
              <a:rPr lang="en-US" dirty="0" err="1" smtClean="0">
                <a:solidFill>
                  <a:srgbClr val="0536D2"/>
                </a:solidFill>
              </a:rPr>
              <a:t>mm_add_pd</a:t>
            </a:r>
            <a:r>
              <a:rPr lang="en-US" dirty="0" smtClean="0">
                <a:solidFill>
                  <a:srgbClr val="0536D2"/>
                </a:solidFill>
              </a:rPr>
              <a:t>		ADDPD/add, packed double	</a:t>
            </a:r>
          </a:p>
          <a:p>
            <a:pPr marL="201613" indent="-201613">
              <a:spcBef>
                <a:spcPts val="450"/>
              </a:spcBef>
              <a:buClr>
                <a:srgbClr val="0536D2"/>
              </a:buClr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 smtClean="0">
                <a:solidFill>
                  <a:srgbClr val="0536D2"/>
                </a:solidFill>
              </a:rPr>
              <a:t>		_</a:t>
            </a:r>
            <a:r>
              <a:rPr lang="en-US" dirty="0" err="1" smtClean="0">
                <a:solidFill>
                  <a:srgbClr val="0536D2"/>
                </a:solidFill>
              </a:rPr>
              <a:t>mm_mul_pd</a:t>
            </a:r>
            <a:r>
              <a:rPr lang="en-US" dirty="0" smtClean="0">
                <a:solidFill>
                  <a:srgbClr val="0536D2"/>
                </a:solidFill>
              </a:rPr>
              <a:t>		MULPD/multiple, packed double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192556" y="1143918"/>
            <a:ext cx="4141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Corresponding SSE instructions: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69934" y="1143918"/>
            <a:ext cx="1507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Instrinsics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68304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Flynn* Taxonomy, 1966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976565"/>
            <a:ext cx="7543800" cy="3369735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In 2013, SIMD and MIMD most common parallelism in architectures – usually both in same system!</a:t>
            </a:r>
          </a:p>
          <a:p>
            <a:r>
              <a:rPr lang="en-US" dirty="0" smtClean="0"/>
              <a:t>Most common parallel processing programming style: Single Program Multiple Data (“SPMD”)</a:t>
            </a:r>
          </a:p>
          <a:p>
            <a:pPr lvl="1"/>
            <a:r>
              <a:rPr lang="en-US" dirty="0" smtClean="0"/>
              <a:t>Single program that runs on all processors of a MIMD</a:t>
            </a:r>
          </a:p>
          <a:p>
            <a:pPr lvl="1"/>
            <a:r>
              <a:rPr lang="en-US" dirty="0" smtClean="0"/>
              <a:t>Cross-processor execution coordination using synchronization primitives</a:t>
            </a:r>
          </a:p>
          <a:p>
            <a:r>
              <a:rPr lang="en-US" dirty="0" smtClean="0"/>
              <a:t>SIMD (aka hw-level </a:t>
            </a:r>
            <a:r>
              <a:rPr lang="en-US" i="1" dirty="0" smtClean="0"/>
              <a:t>data parallelism</a:t>
            </a:r>
            <a:r>
              <a:rPr lang="en-US" dirty="0" smtClean="0"/>
              <a:t>): specialized function units, for handling lock-step calculations involving arrays</a:t>
            </a:r>
          </a:p>
          <a:p>
            <a:pPr lvl="1"/>
            <a:r>
              <a:rPr lang="en-US" dirty="0" smtClean="0"/>
              <a:t>Scientific computing, signal processing, multimedia (audio/video processing)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1" name="Picture 4" descr="f07-06-P37449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56737"/>
            <a:ext cx="9158310" cy="2019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5647266" y="1571096"/>
            <a:ext cx="3428997" cy="1346199"/>
          </a:xfrm>
          <a:prstGeom prst="rect">
            <a:avLst/>
          </a:prstGeom>
          <a:noFill/>
          <a:ln w="762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6529431" y="4812442"/>
            <a:ext cx="3044681" cy="2045558"/>
            <a:chOff x="6529431" y="4812442"/>
            <a:chExt cx="3044681" cy="2045558"/>
          </a:xfrm>
        </p:grpSpPr>
        <p:sp>
          <p:nvSpPr>
            <p:cNvPr id="12" name="TextBox 11"/>
            <p:cNvSpPr txBox="1"/>
            <p:nvPr/>
          </p:nvSpPr>
          <p:spPr>
            <a:xfrm>
              <a:off x="6529431" y="6019800"/>
              <a:ext cx="177636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*Prof. Michael Flynn, Stanford</a:t>
              </a:r>
              <a:endParaRPr lang="en-US" dirty="0"/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/>
            <a:srcRect l="19636" t="5625"/>
            <a:stretch>
              <a:fillRect/>
            </a:stretch>
          </p:blipFill>
          <p:spPr>
            <a:xfrm>
              <a:off x="8077200" y="4812442"/>
              <a:ext cx="1496912" cy="20455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70467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B85AFB9-E1EF-6E48-8A4C-B389E28BCF3E}" type="slidenum">
              <a:rPr lang="en-US"/>
              <a:pPr/>
              <a:t>20</a:t>
            </a:fld>
            <a:endParaRPr lang="en-US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Example 1: Use of SSE SIMD instructions</a:t>
            </a:r>
            <a:endParaRPr lang="en-US" sz="4000" dirty="0"/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For (</a:t>
            </a:r>
            <a:r>
              <a:rPr lang="en-US" sz="2800" dirty="0" err="1" smtClean="0"/>
              <a:t>i</a:t>
            </a:r>
            <a:r>
              <a:rPr lang="en-US" sz="2800" dirty="0" smtClean="0"/>
              <a:t>=0; </a:t>
            </a:r>
            <a:r>
              <a:rPr lang="en-US" sz="2800" dirty="0" err="1" smtClean="0"/>
              <a:t>i</a:t>
            </a:r>
            <a:r>
              <a:rPr lang="en-US" sz="2800" dirty="0" smtClean="0"/>
              <a:t>&lt;n; </a:t>
            </a:r>
            <a:r>
              <a:rPr lang="en-US" sz="2800" dirty="0" err="1" smtClean="0"/>
              <a:t>i</a:t>
            </a:r>
            <a:r>
              <a:rPr lang="en-US" sz="2800" dirty="0" smtClean="0"/>
              <a:t>++) sum = sum+ a[</a:t>
            </a:r>
            <a:r>
              <a:rPr lang="en-US" sz="2800" dirty="0" err="1" smtClean="0"/>
              <a:t>i</a:t>
            </a:r>
            <a:r>
              <a:rPr lang="en-US" sz="2800" dirty="0" smtClean="0"/>
              <a:t>];</a:t>
            </a:r>
          </a:p>
          <a:p>
            <a:pPr eaLnBrk="1" hangingPunct="1"/>
            <a:r>
              <a:rPr lang="en-US" sz="2800" dirty="0" smtClean="0"/>
              <a:t>Set 128-bit temp=0;</a:t>
            </a:r>
          </a:p>
          <a:p>
            <a:pPr eaLnBrk="1" hangingPunct="1">
              <a:buNone/>
            </a:pPr>
            <a:r>
              <a:rPr lang="en-US" sz="2800" dirty="0" smtClean="0"/>
              <a:t>     For (</a:t>
            </a:r>
            <a:r>
              <a:rPr lang="en-US" sz="2800" dirty="0" err="1" smtClean="0"/>
              <a:t>i</a:t>
            </a:r>
            <a:r>
              <a:rPr lang="en-US" sz="2800" dirty="0" smtClean="0"/>
              <a:t> = 0;  n/4*4; </a:t>
            </a:r>
            <a:r>
              <a:rPr lang="en-US" sz="2800" dirty="0" err="1" smtClean="0"/>
              <a:t>i</a:t>
            </a:r>
            <a:r>
              <a:rPr lang="en-US" sz="2800" dirty="0" smtClean="0"/>
              <a:t>=i+4){</a:t>
            </a:r>
          </a:p>
          <a:p>
            <a:pPr lvl="1" eaLnBrk="1" hangingPunct="1">
              <a:buNone/>
            </a:pPr>
            <a:r>
              <a:rPr lang="en-US" sz="2400" dirty="0" smtClean="0"/>
              <a:t>   Add  4 integers with 128 bits from &amp;a[</a:t>
            </a:r>
            <a:r>
              <a:rPr lang="en-US" sz="2400" dirty="0" err="1" smtClean="0"/>
              <a:t>i</a:t>
            </a:r>
            <a:r>
              <a:rPr lang="en-US" sz="2400" dirty="0" smtClean="0"/>
              <a:t>] to temp; }</a:t>
            </a:r>
          </a:p>
          <a:p>
            <a:pPr lvl="1" eaLnBrk="1" hangingPunct="1">
              <a:buNone/>
            </a:pPr>
            <a:endParaRPr lang="en-US" sz="2400" dirty="0" smtClean="0"/>
          </a:p>
          <a:p>
            <a:pPr lvl="1" eaLnBrk="1" hangingPunct="1">
              <a:buNone/>
            </a:pPr>
            <a:endParaRPr lang="en-US" sz="2400" dirty="0" smtClean="0"/>
          </a:p>
          <a:p>
            <a:pPr lvl="1" eaLnBrk="1" hangingPunct="1">
              <a:buNone/>
            </a:pPr>
            <a:endParaRPr lang="en-US" sz="2400" dirty="0" smtClean="0"/>
          </a:p>
          <a:p>
            <a:pPr lvl="1" eaLnBrk="1" hangingPunct="1">
              <a:buNone/>
            </a:pPr>
            <a:r>
              <a:rPr lang="en-US" sz="2400" dirty="0" smtClean="0"/>
              <a:t>Copy out 4 integers of temp and add them together to sum.</a:t>
            </a:r>
          </a:p>
          <a:p>
            <a:pPr lvl="1" eaLnBrk="1" hangingPunct="1">
              <a:buNone/>
            </a:pPr>
            <a:r>
              <a:rPr lang="en-US" sz="2400" dirty="0" smtClean="0"/>
              <a:t>For(</a:t>
            </a:r>
            <a:r>
              <a:rPr lang="en-US" sz="2400" dirty="0" err="1" smtClean="0"/>
              <a:t>i</a:t>
            </a:r>
            <a:r>
              <a:rPr lang="en-US" sz="2400" dirty="0" smtClean="0"/>
              <a:t>=n/4*4; </a:t>
            </a:r>
            <a:r>
              <a:rPr lang="en-US" sz="2400" dirty="0" err="1" smtClean="0"/>
              <a:t>i</a:t>
            </a:r>
            <a:r>
              <a:rPr lang="en-US" sz="2400" dirty="0" smtClean="0"/>
              <a:t>&lt;n; </a:t>
            </a:r>
            <a:r>
              <a:rPr lang="en-US" sz="2400" dirty="0" err="1" smtClean="0"/>
              <a:t>i</a:t>
            </a:r>
            <a:r>
              <a:rPr lang="en-US" sz="2400" dirty="0" smtClean="0"/>
              <a:t>++) sum   += a[</a:t>
            </a:r>
            <a:r>
              <a:rPr lang="en-US" sz="2400" dirty="0" err="1" smtClean="0"/>
              <a:t>i</a:t>
            </a:r>
            <a:r>
              <a:rPr lang="en-US" sz="2400" dirty="0" smtClean="0"/>
              <a:t>];</a:t>
            </a:r>
          </a:p>
          <a:p>
            <a:pPr lvl="1" eaLnBrk="1" hangingPunct="1">
              <a:buNone/>
            </a:pPr>
            <a:endParaRPr lang="en-US" sz="2400" dirty="0" smtClean="0"/>
          </a:p>
        </p:txBody>
      </p:sp>
      <p:pic>
        <p:nvPicPr>
          <p:cNvPr id="2253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3581400"/>
            <a:ext cx="3505200" cy="1394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B85AFB9-E1EF-6E48-8A4C-B389E28BCF3E}" type="slidenum">
              <a:rPr lang="en-US"/>
              <a:pPr/>
              <a:t>21</a:t>
            </a:fld>
            <a:endParaRPr lang="en-US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Related SSE SIMD instructions</a:t>
            </a:r>
            <a:endParaRPr lang="en-US" sz="4000" dirty="0"/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eaLnBrk="1" hangingPunct="1">
              <a:buNone/>
            </a:pPr>
            <a:endParaRPr lang="en-US" sz="2400" dirty="0" smtClean="0"/>
          </a:p>
          <a:p>
            <a:pPr lvl="1" eaLnBrk="1" hangingPunct="1">
              <a:buNone/>
            </a:pPr>
            <a:endParaRPr lang="en-US" sz="2400" dirty="0" smtClean="0"/>
          </a:p>
          <a:p>
            <a:pPr lvl="1" eaLnBrk="1" hangingPunct="1">
              <a:buNone/>
            </a:pPr>
            <a:endParaRPr lang="en-US" sz="2400" dirty="0" smtClean="0"/>
          </a:p>
        </p:txBody>
      </p:sp>
      <p:pic>
        <p:nvPicPr>
          <p:cNvPr id="2253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876800"/>
            <a:ext cx="5105400" cy="2030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1219200"/>
          <a:ext cx="8534400" cy="3505200"/>
        </p:xfrm>
        <a:graphic>
          <a:graphicData uri="http://schemas.openxmlformats.org/drawingml/2006/table">
            <a:tbl>
              <a:tblPr/>
              <a:tblGrid>
                <a:gridCol w="4267200"/>
                <a:gridCol w="4267200"/>
              </a:tblGrid>
              <a:tr h="876300">
                <a:tc>
                  <a:txBody>
                    <a:bodyPr/>
                    <a:lstStyle/>
                    <a:p>
                      <a:r>
                        <a:rPr lang="en-US" dirty="0"/>
                        <a:t>__m128i _mm_setzero_si128( 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returns 128-bit zero vector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en-US" dirty="0"/>
                        <a:t>__m128i _mm_loadu_si128( __m128i *p 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Load data stored at pointer p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memory to 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128bit vector, returns this vector.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it-IT" dirty="0"/>
                        <a:t>__m128i _mm_add_epi32( __m128i a, __m128i b 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vector (a</a:t>
                      </a:r>
                      <a:r>
                        <a:rPr lang="en-US" baseline="-25000" dirty="0"/>
                        <a:t>0</a:t>
                      </a:r>
                      <a:r>
                        <a:rPr lang="en-US" dirty="0"/>
                        <a:t>+b</a:t>
                      </a:r>
                      <a:r>
                        <a:rPr lang="en-US" baseline="-25000" dirty="0"/>
                        <a:t>0</a:t>
                      </a:r>
                      <a:r>
                        <a:rPr lang="en-US" dirty="0"/>
                        <a:t>, a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+b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, a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+b</a:t>
                      </a:r>
                      <a:r>
                        <a:rPr lang="en-US" baseline="-25000" dirty="0"/>
                        <a:t>2</a:t>
                      </a:r>
                      <a:r>
                        <a:rPr lang="en-US" dirty="0"/>
                        <a:t>, a</a:t>
                      </a:r>
                      <a:r>
                        <a:rPr lang="en-US" baseline="-25000" dirty="0"/>
                        <a:t>3</a:t>
                      </a:r>
                      <a:r>
                        <a:rPr lang="en-US" dirty="0"/>
                        <a:t>+b</a:t>
                      </a:r>
                      <a:r>
                        <a:rPr lang="en-US" baseline="-25000" dirty="0"/>
                        <a:t>3</a:t>
                      </a:r>
                      <a:r>
                        <a:rPr lang="en-US" dirty="0"/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en-US"/>
                        <a:t>   void _mm_storeu_si128( __m128i *p, __m128i a 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stores </a:t>
                      </a:r>
                      <a:r>
                        <a:rPr lang="da-DK" dirty="0" smtClean="0"/>
                        <a:t>content off 128-bit </a:t>
                      </a:r>
                      <a:r>
                        <a:rPr lang="da-DK" dirty="0"/>
                        <a:t>vector </a:t>
                      </a:r>
                      <a:r>
                        <a:rPr lang="da-DK" dirty="0" smtClean="0"/>
                        <a:t>”a” ato</a:t>
                      </a:r>
                      <a:r>
                        <a:rPr lang="da-DK" baseline="0" dirty="0" smtClean="0"/>
                        <a:t> memory starting at </a:t>
                      </a:r>
                      <a:r>
                        <a:rPr lang="da-DK" dirty="0" smtClean="0"/>
                        <a:t>pointer </a:t>
                      </a:r>
                      <a:r>
                        <a:rPr lang="da-DK" dirty="0"/>
                        <a:t>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  <p:sp>
        <p:nvSpPr>
          <p:cNvPr id="26828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B85AFB9-E1EF-6E48-8A4C-B389E28BCF3E}" type="slidenum">
              <a:rPr lang="en-US"/>
              <a:pPr/>
              <a:t>22</a:t>
            </a:fld>
            <a:endParaRPr lang="en-US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Related SSE SIMD instructions</a:t>
            </a:r>
            <a:endParaRPr lang="en-US" sz="4000" dirty="0"/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Add  4 integers with 128 bits from &amp;a[</a:t>
            </a:r>
            <a:r>
              <a:rPr lang="en-US" sz="2400" dirty="0" err="1" smtClean="0"/>
              <a:t>i</a:t>
            </a:r>
            <a:r>
              <a:rPr lang="en-US" sz="2400" dirty="0" smtClean="0"/>
              <a:t>] to temp;</a:t>
            </a:r>
          </a:p>
          <a:p>
            <a:pPr lvl="1"/>
            <a:r>
              <a:rPr lang="en-US" sz="2000" dirty="0" smtClean="0"/>
              <a:t>temp = temp +   a[</a:t>
            </a:r>
            <a:r>
              <a:rPr lang="en-US" sz="2000" dirty="0" err="1" smtClean="0"/>
              <a:t>i</a:t>
            </a:r>
            <a:r>
              <a:rPr lang="en-US" sz="2000" dirty="0" smtClean="0"/>
              <a:t>]  // but extract 128 bits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__m128i temp1=_mm_loadu_si128((__m128i *)(</a:t>
            </a:r>
            <a:r>
              <a:rPr lang="en-US" sz="2400" dirty="0" err="1" smtClean="0"/>
              <a:t>a+i</a:t>
            </a:r>
            <a:r>
              <a:rPr lang="en-US" sz="2400" dirty="0" smtClean="0"/>
              <a:t>));</a:t>
            </a:r>
          </a:p>
          <a:p>
            <a:pPr>
              <a:buNone/>
            </a:pPr>
            <a:r>
              <a:rPr lang="en-US" sz="2400" dirty="0" smtClean="0"/>
              <a:t> temp=_mm_add_epi32(temp,  temp1)</a:t>
            </a:r>
          </a:p>
          <a:p>
            <a:pPr eaLnBrk="1" hangingPunct="1">
              <a:buNone/>
            </a:pPr>
            <a:endParaRPr lang="en-US" sz="2400" dirty="0" smtClean="0"/>
          </a:p>
        </p:txBody>
      </p:sp>
      <p:pic>
        <p:nvPicPr>
          <p:cNvPr id="2253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5181600"/>
            <a:ext cx="3505200" cy="1394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2 x 2 Matrix Multiply</a:t>
            </a:r>
            <a:endParaRPr lang="en-US" dirty="0"/>
          </a:p>
        </p:txBody>
      </p:sp>
      <p:grpSp>
        <p:nvGrpSpPr>
          <p:cNvPr id="12" name="Group 64"/>
          <p:cNvGrpSpPr/>
          <p:nvPr/>
        </p:nvGrpSpPr>
        <p:grpSpPr>
          <a:xfrm>
            <a:off x="2328333" y="1893910"/>
            <a:ext cx="4187363" cy="1382590"/>
            <a:chOff x="3759200" y="3947071"/>
            <a:chExt cx="4187363" cy="1382590"/>
          </a:xfrm>
        </p:grpSpPr>
        <p:sp>
          <p:nvSpPr>
            <p:cNvPr id="66" name="TextBox 65"/>
            <p:cNvSpPr txBox="1"/>
            <p:nvPr/>
          </p:nvSpPr>
          <p:spPr>
            <a:xfrm>
              <a:off x="3759200" y="4165600"/>
              <a:ext cx="418736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/>
                <a:t>C</a:t>
              </a:r>
              <a:r>
                <a:rPr lang="en-US" sz="3200" baseline="-25000" dirty="0" err="1" smtClean="0"/>
                <a:t>i,j</a:t>
              </a:r>
              <a:r>
                <a:rPr lang="en-US" sz="3200" dirty="0" smtClean="0"/>
                <a:t> = (</a:t>
              </a:r>
              <a:r>
                <a:rPr lang="en-US" sz="3200" dirty="0" err="1" smtClean="0"/>
                <a:t>A×B)</a:t>
              </a:r>
              <a:r>
                <a:rPr lang="en-US" sz="3200" baseline="-25000" dirty="0" err="1" smtClean="0"/>
                <a:t>i,j</a:t>
              </a:r>
              <a:r>
                <a:rPr lang="en-US" sz="3200" dirty="0" smtClean="0"/>
                <a:t> = </a:t>
              </a:r>
              <a:r>
                <a:rPr lang="en-US" sz="4800" dirty="0" smtClean="0"/>
                <a:t>∑</a:t>
              </a:r>
              <a:r>
                <a:rPr lang="en-US" sz="3200" dirty="0" smtClean="0"/>
                <a:t> </a:t>
              </a:r>
              <a:r>
                <a:rPr lang="en-US" sz="3200" dirty="0" err="1" smtClean="0"/>
                <a:t>A</a:t>
              </a:r>
              <a:r>
                <a:rPr lang="en-US" sz="3200" baseline="-25000" dirty="0" err="1" smtClean="0"/>
                <a:t>i,k</a:t>
              </a:r>
              <a:r>
                <a:rPr lang="en-US" sz="3200" dirty="0" smtClean="0"/>
                <a:t>× </a:t>
              </a:r>
              <a:r>
                <a:rPr lang="en-US" sz="3200" dirty="0" err="1" smtClean="0"/>
                <a:t>B</a:t>
              </a:r>
              <a:r>
                <a:rPr lang="en-US" sz="3200" baseline="-25000" dirty="0" err="1" smtClean="0"/>
                <a:t>k,j</a:t>
              </a:r>
              <a:endParaRPr lang="en-US" sz="3200" baseline="-25000" dirty="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111199" y="3947071"/>
              <a:ext cx="47586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 smtClean="0"/>
                <a:t>2</a:t>
              </a:r>
              <a:endParaRPr lang="en-US" sz="2800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899531" y="4806441"/>
              <a:ext cx="128866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 err="1" smtClean="0"/>
                <a:t>k</a:t>
              </a:r>
              <a:r>
                <a:rPr lang="en-US" sz="2800" dirty="0" smtClean="0"/>
                <a:t> = 1</a:t>
              </a:r>
              <a:endParaRPr lang="en-US" sz="2800" dirty="0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228600" y="1739900"/>
            <a:ext cx="3823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Definition of Matrix Multiply:</a:t>
            </a:r>
            <a:endParaRPr lang="en-US" sz="2400" dirty="0"/>
          </a:p>
        </p:txBody>
      </p:sp>
      <p:grpSp>
        <p:nvGrpSpPr>
          <p:cNvPr id="55" name="Group 54"/>
          <p:cNvGrpSpPr/>
          <p:nvPr/>
        </p:nvGrpSpPr>
        <p:grpSpPr>
          <a:xfrm>
            <a:off x="364204" y="3277710"/>
            <a:ext cx="8521861" cy="1480304"/>
            <a:chOff x="364204" y="3277710"/>
            <a:chExt cx="8521861" cy="1480304"/>
          </a:xfrm>
        </p:grpSpPr>
        <p:grpSp>
          <p:nvGrpSpPr>
            <p:cNvPr id="3" name="Group 24"/>
            <p:cNvGrpSpPr/>
            <p:nvPr/>
          </p:nvGrpSpPr>
          <p:grpSpPr>
            <a:xfrm>
              <a:off x="364204" y="3277710"/>
              <a:ext cx="127170" cy="1422400"/>
              <a:chOff x="3416130" y="1994694"/>
              <a:chExt cx="127170" cy="1422400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 rot="5400000">
                <a:off x="2717800" y="2705100"/>
                <a:ext cx="142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rot="10800000">
                <a:off x="3416130" y="2006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10800000">
                <a:off x="3416130" y="3403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25"/>
            <p:cNvGrpSpPr/>
            <p:nvPr/>
          </p:nvGrpSpPr>
          <p:grpSpPr>
            <a:xfrm flipH="1">
              <a:off x="1748504" y="3277710"/>
              <a:ext cx="127170" cy="1422400"/>
              <a:chOff x="3416130" y="1994694"/>
              <a:chExt cx="127170" cy="1422400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 rot="5400000">
                <a:off x="2717800" y="2705100"/>
                <a:ext cx="142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rot="10800000">
                <a:off x="3416130" y="2006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10800000">
                <a:off x="3416130" y="3403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TextBox 29"/>
            <p:cNvSpPr txBox="1"/>
            <p:nvPr/>
          </p:nvSpPr>
          <p:spPr>
            <a:xfrm>
              <a:off x="415174" y="3340416"/>
              <a:ext cx="512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r>
                <a:rPr lang="en-US" baseline="-25000" dirty="0" smtClean="0"/>
                <a:t>1,1</a:t>
              </a:r>
              <a:endParaRPr lang="en-US" baseline="-250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215274" y="3353116"/>
              <a:ext cx="512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r>
                <a:rPr lang="en-US" baseline="-25000" dirty="0" smtClean="0"/>
                <a:t>1,2</a:t>
              </a:r>
              <a:endParaRPr lang="en-US" baseline="-250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40574" y="4178616"/>
              <a:ext cx="512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r>
                <a:rPr lang="en-US" baseline="-25000" dirty="0" smtClean="0"/>
                <a:t>2,1</a:t>
              </a:r>
              <a:endParaRPr lang="en-US" baseline="-250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240674" y="4191316"/>
              <a:ext cx="6548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r>
                <a:rPr lang="en-US" baseline="-25000" dirty="0" smtClean="0"/>
                <a:t>2,2</a:t>
              </a:r>
              <a:endParaRPr lang="en-US" baseline="-25000" dirty="0"/>
            </a:p>
          </p:txBody>
        </p:sp>
        <p:grpSp>
          <p:nvGrpSpPr>
            <p:cNvPr id="8" name="Group 33"/>
            <p:cNvGrpSpPr/>
            <p:nvPr/>
          </p:nvGrpSpPr>
          <p:grpSpPr>
            <a:xfrm>
              <a:off x="2269204" y="3290410"/>
              <a:ext cx="127170" cy="1422400"/>
              <a:chOff x="3416130" y="1994694"/>
              <a:chExt cx="127170" cy="1422400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 rot="5400000">
                <a:off x="2717800" y="2705100"/>
                <a:ext cx="142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10800000">
                <a:off x="3416130" y="2006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0800000">
                <a:off x="3416130" y="3403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37"/>
            <p:cNvGrpSpPr/>
            <p:nvPr/>
          </p:nvGrpSpPr>
          <p:grpSpPr>
            <a:xfrm flipH="1">
              <a:off x="3653504" y="3290410"/>
              <a:ext cx="127170" cy="1422400"/>
              <a:chOff x="3416130" y="1994694"/>
              <a:chExt cx="127170" cy="1422400"/>
            </a:xfrm>
          </p:grpSpPr>
          <p:cxnSp>
            <p:nvCxnSpPr>
              <p:cNvPr id="39" name="Straight Connector 38"/>
              <p:cNvCxnSpPr/>
              <p:nvPr/>
            </p:nvCxnSpPr>
            <p:spPr>
              <a:xfrm rot="5400000">
                <a:off x="2717800" y="2705100"/>
                <a:ext cx="142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10800000">
                <a:off x="3416130" y="2006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10800000">
                <a:off x="3416130" y="3403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/>
            <p:cNvSpPr txBox="1"/>
            <p:nvPr/>
          </p:nvSpPr>
          <p:spPr>
            <a:xfrm>
              <a:off x="2320174" y="3353116"/>
              <a:ext cx="512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r>
                <a:rPr lang="en-US" baseline="-25000" dirty="0" smtClean="0"/>
                <a:t>1,1</a:t>
              </a:r>
              <a:endParaRPr lang="en-US" baseline="-250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120274" y="3365816"/>
              <a:ext cx="512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r>
                <a:rPr lang="en-US" baseline="-25000" dirty="0" smtClean="0"/>
                <a:t>1,2</a:t>
              </a:r>
              <a:endParaRPr lang="en-US" baseline="-250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345574" y="4191316"/>
              <a:ext cx="512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r>
                <a:rPr lang="en-US" baseline="-25000" dirty="0" smtClean="0"/>
                <a:t>2,1</a:t>
              </a:r>
              <a:endParaRPr lang="en-US" baseline="-25000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145674" y="4204016"/>
              <a:ext cx="512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r>
                <a:rPr lang="en-US" baseline="-25000" dirty="0" smtClean="0"/>
                <a:t>2,2</a:t>
              </a:r>
              <a:endParaRPr lang="en-US" baseline="-25000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909541" y="3801849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x</a:t>
              </a:r>
              <a:endParaRPr lang="en-US" baseline="-25000" dirty="0"/>
            </a:p>
          </p:txBody>
        </p:sp>
        <p:grpSp>
          <p:nvGrpSpPr>
            <p:cNvPr id="10" name="Group 33"/>
            <p:cNvGrpSpPr/>
            <p:nvPr/>
          </p:nvGrpSpPr>
          <p:grpSpPr>
            <a:xfrm>
              <a:off x="4085304" y="3303110"/>
              <a:ext cx="127170" cy="1422400"/>
              <a:chOff x="3416130" y="1994694"/>
              <a:chExt cx="127170" cy="1422400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 rot="5400000">
                <a:off x="2717800" y="2705100"/>
                <a:ext cx="142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10800000">
                <a:off x="3416130" y="2006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0800000">
                <a:off x="3416130" y="3403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37"/>
            <p:cNvGrpSpPr/>
            <p:nvPr/>
          </p:nvGrpSpPr>
          <p:grpSpPr>
            <a:xfrm flipH="1">
              <a:off x="8758895" y="3303110"/>
              <a:ext cx="127170" cy="1422400"/>
              <a:chOff x="3416130" y="1994694"/>
              <a:chExt cx="127170" cy="1422400"/>
            </a:xfrm>
          </p:grpSpPr>
          <p:cxnSp>
            <p:nvCxnSpPr>
              <p:cNvPr id="56" name="Straight Connector 55"/>
              <p:cNvCxnSpPr/>
              <p:nvPr/>
            </p:nvCxnSpPr>
            <p:spPr>
              <a:xfrm rot="5400000">
                <a:off x="2717800" y="2705100"/>
                <a:ext cx="142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rot="10800000">
                <a:off x="3416130" y="2006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10800000">
                <a:off x="3416130" y="3403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TextBox 58"/>
            <p:cNvSpPr txBox="1"/>
            <p:nvPr/>
          </p:nvSpPr>
          <p:spPr>
            <a:xfrm>
              <a:off x="4136274" y="3365816"/>
              <a:ext cx="21148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r>
                <a:rPr lang="en-US" baseline="-25000" dirty="0" smtClean="0"/>
                <a:t>1,1</a:t>
              </a:r>
              <a:r>
                <a:rPr lang="en-US" dirty="0" smtClean="0"/>
                <a:t>=A</a:t>
              </a:r>
              <a:r>
                <a:rPr lang="en-US" baseline="-25000" dirty="0" smtClean="0"/>
                <a:t>1,1</a:t>
              </a:r>
              <a:r>
                <a:rPr lang="en-US" dirty="0" smtClean="0"/>
                <a:t>B</a:t>
              </a:r>
              <a:r>
                <a:rPr lang="en-US" baseline="-25000" dirty="0" smtClean="0"/>
                <a:t>1,1 </a:t>
              </a:r>
              <a:r>
                <a:rPr lang="en-US" dirty="0" smtClean="0"/>
                <a:t>+ A</a:t>
              </a:r>
              <a:r>
                <a:rPr lang="en-US" baseline="-25000" dirty="0" smtClean="0"/>
                <a:t>1,2</a:t>
              </a:r>
              <a:r>
                <a:rPr lang="en-US" dirty="0" smtClean="0"/>
                <a:t>B</a:t>
              </a:r>
              <a:r>
                <a:rPr lang="en-US" baseline="-25000" dirty="0" smtClean="0"/>
                <a:t>2,1</a:t>
              </a:r>
              <a:endParaRPr lang="en-US" baseline="-25000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608547" y="3378516"/>
              <a:ext cx="2031325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r>
                <a:rPr lang="en-US" baseline="-25000" dirty="0" smtClean="0"/>
                <a:t>1,2</a:t>
              </a:r>
              <a:r>
                <a:rPr lang="en-US" dirty="0" smtClean="0"/>
                <a:t>=A</a:t>
              </a:r>
              <a:r>
                <a:rPr lang="en-US" baseline="-25000" dirty="0" smtClean="0"/>
                <a:t>1,1</a:t>
              </a:r>
              <a:r>
                <a:rPr lang="en-US" dirty="0" smtClean="0"/>
                <a:t>B</a:t>
              </a:r>
              <a:r>
                <a:rPr lang="en-US" baseline="-25000" dirty="0" smtClean="0"/>
                <a:t>1,2</a:t>
              </a:r>
              <a:r>
                <a:rPr lang="en-US" dirty="0" smtClean="0"/>
                <a:t>+A</a:t>
              </a:r>
              <a:r>
                <a:rPr lang="en-US" baseline="-25000" dirty="0" smtClean="0"/>
                <a:t>1,2</a:t>
              </a:r>
              <a:r>
                <a:rPr lang="en-US" dirty="0" smtClean="0"/>
                <a:t>B</a:t>
              </a:r>
              <a:r>
                <a:rPr lang="en-US" baseline="-25000" dirty="0" smtClean="0"/>
                <a:t>2,2</a:t>
              </a:r>
            </a:p>
            <a:p>
              <a:endParaRPr lang="en-US" baseline="-250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148974" y="4204016"/>
              <a:ext cx="2114844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r>
                <a:rPr lang="en-US" baseline="-25000" dirty="0" smtClean="0"/>
                <a:t>2,1</a:t>
              </a:r>
              <a:r>
                <a:rPr lang="en-US" dirty="0" smtClean="0"/>
                <a:t>=A</a:t>
              </a:r>
              <a:r>
                <a:rPr lang="en-US" baseline="-25000" dirty="0" smtClean="0"/>
                <a:t>2,1</a:t>
              </a:r>
              <a:r>
                <a:rPr lang="en-US" dirty="0" smtClean="0"/>
                <a:t>B</a:t>
              </a:r>
              <a:r>
                <a:rPr lang="en-US" baseline="-25000" dirty="0" smtClean="0"/>
                <a:t>1,1 </a:t>
              </a:r>
              <a:r>
                <a:rPr lang="en-US" dirty="0" smtClean="0"/>
                <a:t>+ A</a:t>
              </a:r>
              <a:r>
                <a:rPr lang="en-US" baseline="-25000" dirty="0" smtClean="0"/>
                <a:t>2,2</a:t>
              </a:r>
              <a:r>
                <a:rPr lang="en-US" dirty="0" smtClean="0"/>
                <a:t>B</a:t>
              </a:r>
              <a:r>
                <a:rPr lang="en-US" baseline="-25000" dirty="0" smtClean="0"/>
                <a:t>2,1</a:t>
              </a:r>
            </a:p>
            <a:p>
              <a:endParaRPr lang="en-US" baseline="-250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633947" y="4216716"/>
              <a:ext cx="20313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r>
                <a:rPr lang="en-US" baseline="-25000" dirty="0" smtClean="0"/>
                <a:t>2,2</a:t>
              </a:r>
              <a:r>
                <a:rPr lang="en-US" dirty="0" smtClean="0"/>
                <a:t>=A</a:t>
              </a:r>
              <a:r>
                <a:rPr lang="en-US" baseline="-25000" dirty="0" smtClean="0"/>
                <a:t>2,1</a:t>
              </a:r>
              <a:r>
                <a:rPr lang="en-US" dirty="0" smtClean="0"/>
                <a:t>B</a:t>
              </a:r>
              <a:r>
                <a:rPr lang="en-US" baseline="-25000" dirty="0" smtClean="0"/>
                <a:t>1,2</a:t>
              </a:r>
              <a:r>
                <a:rPr lang="en-US" dirty="0" smtClean="0"/>
                <a:t>+A</a:t>
              </a:r>
              <a:r>
                <a:rPr lang="en-US" baseline="-25000" dirty="0" smtClean="0"/>
                <a:t>2,2</a:t>
              </a:r>
              <a:r>
                <a:rPr lang="en-US" dirty="0" smtClean="0"/>
                <a:t>B</a:t>
              </a:r>
              <a:r>
                <a:rPr lang="en-US" baseline="-25000" dirty="0" smtClean="0"/>
                <a:t>2,2</a:t>
              </a:r>
              <a:endParaRPr lang="en-US" baseline="-250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789141" y="3801849"/>
              <a:ext cx="2996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</a:t>
              </a:r>
              <a:endParaRPr lang="en-US" baseline="-25000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74133" y="3398924"/>
              <a:ext cx="454409" cy="1254004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379133" y="3390457"/>
              <a:ext cx="431800" cy="387379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632035" y="3414993"/>
              <a:ext cx="693738" cy="1205919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63738" y="4770551"/>
            <a:ext cx="8521861" cy="1480304"/>
            <a:chOff x="364204" y="3277710"/>
            <a:chExt cx="8521861" cy="1480304"/>
          </a:xfrm>
        </p:grpSpPr>
        <p:grpSp>
          <p:nvGrpSpPr>
            <p:cNvPr id="65" name="Group 24"/>
            <p:cNvGrpSpPr/>
            <p:nvPr/>
          </p:nvGrpSpPr>
          <p:grpSpPr>
            <a:xfrm>
              <a:off x="364204" y="3277710"/>
              <a:ext cx="127170" cy="1422400"/>
              <a:chOff x="3416130" y="1994694"/>
              <a:chExt cx="127170" cy="1422400"/>
            </a:xfrm>
          </p:grpSpPr>
          <p:cxnSp>
            <p:nvCxnSpPr>
              <p:cNvPr id="110" name="Straight Connector 109"/>
              <p:cNvCxnSpPr/>
              <p:nvPr/>
            </p:nvCxnSpPr>
            <p:spPr>
              <a:xfrm rot="5400000">
                <a:off x="2717800" y="2705100"/>
                <a:ext cx="142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rot="10800000">
                <a:off x="3416130" y="2006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rot="10800000">
                <a:off x="3416130" y="3403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25"/>
            <p:cNvGrpSpPr/>
            <p:nvPr/>
          </p:nvGrpSpPr>
          <p:grpSpPr>
            <a:xfrm flipH="1">
              <a:off x="1748504" y="3277710"/>
              <a:ext cx="127170" cy="1422400"/>
              <a:chOff x="3416130" y="1994694"/>
              <a:chExt cx="127170" cy="1422400"/>
            </a:xfrm>
          </p:grpSpPr>
          <p:cxnSp>
            <p:nvCxnSpPr>
              <p:cNvPr id="107" name="Straight Connector 106"/>
              <p:cNvCxnSpPr/>
              <p:nvPr/>
            </p:nvCxnSpPr>
            <p:spPr>
              <a:xfrm rot="5400000">
                <a:off x="2717800" y="2705100"/>
                <a:ext cx="142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 rot="10800000">
                <a:off x="3416130" y="2006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 rot="10800000">
                <a:off x="3416130" y="3403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4" name="TextBox 73"/>
            <p:cNvSpPr txBox="1"/>
            <p:nvPr/>
          </p:nvSpPr>
          <p:spPr>
            <a:xfrm>
              <a:off x="415174" y="3340416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baseline="-2500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215274" y="3353116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baseline="-2500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40574" y="4178616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baseline="-25000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240674" y="4191316"/>
              <a:ext cx="6548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baseline="-25000" dirty="0"/>
            </a:p>
          </p:txBody>
        </p:sp>
        <p:grpSp>
          <p:nvGrpSpPr>
            <p:cNvPr id="78" name="Group 33"/>
            <p:cNvGrpSpPr/>
            <p:nvPr/>
          </p:nvGrpSpPr>
          <p:grpSpPr>
            <a:xfrm>
              <a:off x="2269204" y="3290410"/>
              <a:ext cx="127170" cy="1422400"/>
              <a:chOff x="3416130" y="1994694"/>
              <a:chExt cx="127170" cy="1422400"/>
            </a:xfrm>
          </p:grpSpPr>
          <p:cxnSp>
            <p:nvCxnSpPr>
              <p:cNvPr id="104" name="Straight Connector 103"/>
              <p:cNvCxnSpPr/>
              <p:nvPr/>
            </p:nvCxnSpPr>
            <p:spPr>
              <a:xfrm rot="5400000">
                <a:off x="2717800" y="2705100"/>
                <a:ext cx="142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 rot="10800000">
                <a:off x="3416130" y="2006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 rot="10800000">
                <a:off x="3416130" y="3403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" name="Group 37"/>
            <p:cNvGrpSpPr/>
            <p:nvPr/>
          </p:nvGrpSpPr>
          <p:grpSpPr>
            <a:xfrm flipH="1">
              <a:off x="3653504" y="3290410"/>
              <a:ext cx="127170" cy="1422400"/>
              <a:chOff x="3416130" y="1994694"/>
              <a:chExt cx="127170" cy="1422400"/>
            </a:xfrm>
          </p:grpSpPr>
          <p:cxnSp>
            <p:nvCxnSpPr>
              <p:cNvPr id="101" name="Straight Connector 100"/>
              <p:cNvCxnSpPr/>
              <p:nvPr/>
            </p:nvCxnSpPr>
            <p:spPr>
              <a:xfrm rot="5400000">
                <a:off x="2717800" y="2705100"/>
                <a:ext cx="142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 rot="10800000">
                <a:off x="3416130" y="2006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 rot="10800000">
                <a:off x="3416130" y="3403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0" name="TextBox 79"/>
            <p:cNvSpPr txBox="1"/>
            <p:nvPr/>
          </p:nvSpPr>
          <p:spPr>
            <a:xfrm>
              <a:off x="2320174" y="3353116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baseline="-250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120274" y="3365816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baseline="-250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345574" y="4191316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baseline="-25000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145674" y="4204016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baseline="-25000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1909541" y="3801849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x</a:t>
              </a:r>
              <a:endParaRPr lang="en-US" baseline="-25000" dirty="0"/>
            </a:p>
          </p:txBody>
        </p:sp>
        <p:grpSp>
          <p:nvGrpSpPr>
            <p:cNvPr id="85" name="Group 33"/>
            <p:cNvGrpSpPr/>
            <p:nvPr/>
          </p:nvGrpSpPr>
          <p:grpSpPr>
            <a:xfrm>
              <a:off x="4085304" y="3303110"/>
              <a:ext cx="127170" cy="1422400"/>
              <a:chOff x="3416130" y="1994694"/>
              <a:chExt cx="127170" cy="1422400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 rot="5400000">
                <a:off x="2717800" y="2705100"/>
                <a:ext cx="142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rot="10800000">
                <a:off x="3416130" y="2006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rot="10800000">
                <a:off x="3416130" y="3403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37"/>
            <p:cNvGrpSpPr/>
            <p:nvPr/>
          </p:nvGrpSpPr>
          <p:grpSpPr>
            <a:xfrm flipH="1">
              <a:off x="8758895" y="3303110"/>
              <a:ext cx="127170" cy="1422400"/>
              <a:chOff x="3416130" y="1994694"/>
              <a:chExt cx="127170" cy="1422400"/>
            </a:xfrm>
          </p:grpSpPr>
          <p:cxnSp>
            <p:nvCxnSpPr>
              <p:cNvPr id="95" name="Straight Connector 94"/>
              <p:cNvCxnSpPr/>
              <p:nvPr/>
            </p:nvCxnSpPr>
            <p:spPr>
              <a:xfrm rot="5400000">
                <a:off x="2717800" y="2705100"/>
                <a:ext cx="14224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 rot="10800000">
                <a:off x="3416130" y="2006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 rot="10800000">
                <a:off x="3416130" y="3403600"/>
                <a:ext cx="12717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7" name="TextBox 86"/>
            <p:cNvSpPr txBox="1"/>
            <p:nvPr/>
          </p:nvSpPr>
          <p:spPr>
            <a:xfrm>
              <a:off x="4136274" y="3365816"/>
              <a:ext cx="19402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r>
                <a:rPr lang="en-US" baseline="-25000" dirty="0" smtClean="0"/>
                <a:t>1,1</a:t>
              </a:r>
              <a:r>
                <a:rPr lang="en-US" dirty="0" smtClean="0"/>
                <a:t>= 1*1</a:t>
              </a:r>
              <a:r>
                <a:rPr lang="en-US" baseline="-25000" dirty="0" smtClean="0"/>
                <a:t>  </a:t>
              </a:r>
              <a:r>
                <a:rPr lang="en-US" dirty="0" smtClean="0"/>
                <a:t>+ 0*2 = 1</a:t>
              </a:r>
              <a:endParaRPr lang="en-US" baseline="-25000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608547" y="3378516"/>
              <a:ext cx="192286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r>
                <a:rPr lang="en-US" baseline="-25000" dirty="0" smtClean="0"/>
                <a:t>1,2</a:t>
              </a:r>
              <a:r>
                <a:rPr lang="en-US" dirty="0" smtClean="0"/>
                <a:t>= 1*3 + 0*4 = 3</a:t>
              </a:r>
              <a:endParaRPr lang="en-US" baseline="-25000" dirty="0" smtClean="0"/>
            </a:p>
            <a:p>
              <a:endParaRPr lang="en-US" baseline="-25000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4148974" y="4204016"/>
              <a:ext cx="2009835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r>
                <a:rPr lang="en-US" baseline="-25000" dirty="0" smtClean="0"/>
                <a:t>2,1</a:t>
              </a:r>
              <a:r>
                <a:rPr lang="en-US" dirty="0" smtClean="0"/>
                <a:t>= 0*1 </a:t>
              </a:r>
              <a:r>
                <a:rPr lang="en-US" baseline="-25000" dirty="0" smtClean="0"/>
                <a:t> </a:t>
              </a:r>
              <a:r>
                <a:rPr lang="en-US" dirty="0" smtClean="0"/>
                <a:t>+  1*2 = 2</a:t>
              </a:r>
              <a:endParaRPr lang="en-US" baseline="-25000" dirty="0" smtClean="0"/>
            </a:p>
            <a:p>
              <a:endParaRPr lang="en-US" baseline="-25000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6633947" y="4216716"/>
              <a:ext cx="19228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r>
                <a:rPr lang="en-US" baseline="-25000" dirty="0" smtClean="0"/>
                <a:t>2,2</a:t>
              </a:r>
              <a:r>
                <a:rPr lang="en-US" dirty="0" smtClean="0"/>
                <a:t>= 0*3 + 1*4 = 4</a:t>
              </a:r>
              <a:endParaRPr lang="en-US" baseline="-25000" dirty="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3789141" y="3801849"/>
              <a:ext cx="2996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</a:t>
              </a:r>
              <a:endParaRPr lang="en-US" baseline="-25000" dirty="0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626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2 </a:t>
            </a:r>
            <a:r>
              <a:rPr lang="en-US" dirty="0" err="1" smtClean="0"/>
              <a:t>x</a:t>
            </a:r>
            <a:r>
              <a:rPr lang="en-US" dirty="0" smtClean="0"/>
              <a:t> 2 Matrix Multiply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88559"/>
          </a:xfrm>
        </p:spPr>
        <p:txBody>
          <a:bodyPr>
            <a:normAutofit/>
          </a:bodyPr>
          <a:lstStyle/>
          <a:p>
            <a:r>
              <a:rPr lang="en-US" dirty="0" smtClean="0"/>
              <a:t>Using the XMM registers</a:t>
            </a:r>
          </a:p>
          <a:p>
            <a:pPr lvl="1"/>
            <a:r>
              <a:rPr lang="en-US" dirty="0" smtClean="0"/>
              <a:t>64-bit/double precision/two doubles per XMM </a:t>
            </a:r>
            <a:r>
              <a:rPr lang="en-US" dirty="0" err="1" smtClean="0"/>
              <a:t>reg</a:t>
            </a:r>
            <a:endParaRPr lang="en-US" dirty="0"/>
          </a:p>
        </p:txBody>
      </p:sp>
      <p:grpSp>
        <p:nvGrpSpPr>
          <p:cNvPr id="9" name="Group 11"/>
          <p:cNvGrpSpPr/>
          <p:nvPr/>
        </p:nvGrpSpPr>
        <p:grpSpPr>
          <a:xfrm>
            <a:off x="1426667" y="2952975"/>
            <a:ext cx="3170352" cy="319246"/>
            <a:chOff x="1426667" y="3105372"/>
            <a:chExt cx="3170352" cy="319246"/>
          </a:xfrm>
        </p:grpSpPr>
        <p:sp>
          <p:nvSpPr>
            <p:cNvPr id="7" name="Rectangle 6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7" idx="0"/>
              <a:endCxn id="7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2"/>
          <p:cNvGrpSpPr/>
          <p:nvPr/>
        </p:nvGrpSpPr>
        <p:grpSpPr>
          <a:xfrm>
            <a:off x="1427213" y="3340073"/>
            <a:ext cx="3170352" cy="319246"/>
            <a:chOff x="4588528" y="3105909"/>
            <a:chExt cx="3170352" cy="319246"/>
          </a:xfrm>
        </p:grpSpPr>
        <p:sp>
          <p:nvSpPr>
            <p:cNvPr id="8" name="Rectangle 7"/>
            <p:cNvSpPr/>
            <p:nvPr/>
          </p:nvSpPr>
          <p:spPr>
            <a:xfrm>
              <a:off x="4588528" y="3105909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 rot="16200000" flipH="1">
              <a:off x="6014478" y="3265135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938731" y="2867013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939277" y="3252436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1960842" y="2867013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1961756" y="3252436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1,2</a:t>
            </a:r>
            <a:endParaRPr lang="en-US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3510242" y="2875479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2,1</a:t>
            </a:r>
            <a:endParaRPr lang="en-US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3511156" y="3260902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2,2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4893733" y="3081867"/>
            <a:ext cx="3442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Stored in memory in Column order</a:t>
            </a:r>
            <a:endParaRPr lang="en-US" dirty="0"/>
          </a:p>
        </p:txBody>
      </p:sp>
      <p:grpSp>
        <p:nvGrpSpPr>
          <p:cNvPr id="13" name="Group 20"/>
          <p:cNvGrpSpPr/>
          <p:nvPr/>
        </p:nvGrpSpPr>
        <p:grpSpPr>
          <a:xfrm>
            <a:off x="1443604" y="5205101"/>
            <a:ext cx="3170352" cy="319246"/>
            <a:chOff x="1426667" y="3105372"/>
            <a:chExt cx="3170352" cy="319246"/>
          </a:xfrm>
        </p:grpSpPr>
        <p:sp>
          <p:nvSpPr>
            <p:cNvPr id="22" name="Rectangle 21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>
              <a:stCxn id="22" idx="0"/>
              <a:endCxn id="22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3"/>
          <p:cNvGrpSpPr/>
          <p:nvPr/>
        </p:nvGrpSpPr>
        <p:grpSpPr>
          <a:xfrm>
            <a:off x="1444150" y="5592199"/>
            <a:ext cx="3170352" cy="319246"/>
            <a:chOff x="4588528" y="3105909"/>
            <a:chExt cx="3170352" cy="319246"/>
          </a:xfrm>
        </p:grpSpPr>
        <p:sp>
          <p:nvSpPr>
            <p:cNvPr id="25" name="Rectangle 24"/>
            <p:cNvSpPr/>
            <p:nvPr/>
          </p:nvSpPr>
          <p:spPr>
            <a:xfrm>
              <a:off x="4588528" y="3105909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16200000" flipH="1">
              <a:off x="6014478" y="3265135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955668" y="5119139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956214" y="5504562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1977779" y="5119139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i,1</a:t>
            </a:r>
            <a:endParaRPr lang="en-US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1978693" y="5504562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i,2</a:t>
            </a:r>
            <a:endParaRPr lang="en-US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3527179" y="5127605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i,1</a:t>
            </a:r>
            <a:endParaRPr lang="en-US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3528093" y="5513028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i,2</a:t>
            </a:r>
            <a:endParaRPr lang="en-US" baseline="-25000" dirty="0"/>
          </a:p>
        </p:txBody>
      </p:sp>
      <p:grpSp>
        <p:nvGrpSpPr>
          <p:cNvPr id="24" name="Group 32"/>
          <p:cNvGrpSpPr/>
          <p:nvPr/>
        </p:nvGrpSpPr>
        <p:grpSpPr>
          <a:xfrm>
            <a:off x="1443604" y="4256835"/>
            <a:ext cx="3170352" cy="319246"/>
            <a:chOff x="1426667" y="3105372"/>
            <a:chExt cx="3170352" cy="319246"/>
          </a:xfrm>
        </p:grpSpPr>
        <p:sp>
          <p:nvSpPr>
            <p:cNvPr id="34" name="Rectangle 33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4" idx="0"/>
              <a:endCxn id="34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955668" y="4170873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1977779" y="4170873"/>
            <a:ext cx="469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1,i</a:t>
            </a:r>
            <a:endParaRPr lang="en-US" baseline="-25000" dirty="0"/>
          </a:p>
        </p:txBody>
      </p:sp>
      <p:sp>
        <p:nvSpPr>
          <p:cNvPr id="38" name="TextBox 37"/>
          <p:cNvSpPr txBox="1"/>
          <p:nvPr/>
        </p:nvSpPr>
        <p:spPr>
          <a:xfrm>
            <a:off x="3527179" y="4179339"/>
            <a:ext cx="469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2,i</a:t>
            </a:r>
            <a:endParaRPr lang="en-US" baseline="-25000" dirty="0"/>
          </a:p>
        </p:txBody>
      </p:sp>
      <p:pic>
        <p:nvPicPr>
          <p:cNvPr id="4" name="Picture 3" descr="latexit-drag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84500" y="3821790"/>
            <a:ext cx="2819400" cy="11049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5465232" y="3604579"/>
            <a:ext cx="1051993" cy="1603460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657669" y="5143900"/>
            <a:ext cx="821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</a:t>
            </a:r>
            <a:r>
              <a:rPr lang="en-US" sz="3200" baseline="-25000" dirty="0" smtClean="0"/>
              <a:t>1</a:t>
            </a:r>
            <a:endParaRPr lang="en-US" sz="3600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6951866" y="5180852"/>
            <a:ext cx="821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r>
              <a:rPr lang="en-US" sz="3200" baseline="-25000" dirty="0"/>
              <a:t>2</a:t>
            </a:r>
            <a:endParaRPr lang="en-US" sz="3600" baseline="-25000" dirty="0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204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2 </a:t>
            </a:r>
            <a:r>
              <a:rPr lang="en-US" dirty="0" err="1" smtClean="0"/>
              <a:t>x</a:t>
            </a:r>
            <a:r>
              <a:rPr lang="en-US" dirty="0" smtClean="0"/>
              <a:t> 2 Matrix Multiply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723283"/>
          </a:xfrm>
        </p:spPr>
        <p:txBody>
          <a:bodyPr/>
          <a:lstStyle/>
          <a:p>
            <a:r>
              <a:rPr lang="en-US" dirty="0" smtClean="0"/>
              <a:t>Initialization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 = 1</a:t>
            </a:r>
          </a:p>
        </p:txBody>
      </p:sp>
      <p:grpSp>
        <p:nvGrpSpPr>
          <p:cNvPr id="9" name="Group 11"/>
          <p:cNvGrpSpPr/>
          <p:nvPr/>
        </p:nvGrpSpPr>
        <p:grpSpPr>
          <a:xfrm>
            <a:off x="1426667" y="2409173"/>
            <a:ext cx="3170352" cy="319246"/>
            <a:chOff x="1426667" y="3105372"/>
            <a:chExt cx="3170352" cy="319246"/>
          </a:xfrm>
        </p:grpSpPr>
        <p:sp>
          <p:nvSpPr>
            <p:cNvPr id="7" name="Rectangle 6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7" idx="0"/>
              <a:endCxn id="7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2"/>
          <p:cNvGrpSpPr/>
          <p:nvPr/>
        </p:nvGrpSpPr>
        <p:grpSpPr>
          <a:xfrm>
            <a:off x="1427213" y="2796271"/>
            <a:ext cx="3170352" cy="319246"/>
            <a:chOff x="4588528" y="3105909"/>
            <a:chExt cx="3170352" cy="319246"/>
          </a:xfrm>
        </p:grpSpPr>
        <p:sp>
          <p:nvSpPr>
            <p:cNvPr id="8" name="Rectangle 7"/>
            <p:cNvSpPr/>
            <p:nvPr/>
          </p:nvSpPr>
          <p:spPr>
            <a:xfrm>
              <a:off x="4588528" y="3105909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 rot="16200000" flipH="1">
              <a:off x="6014478" y="3265135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938731" y="2323211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939277" y="270863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1960842" y="23232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1961756" y="2708634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3510242" y="233167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3511156" y="2717100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baseline="-25000" dirty="0"/>
          </a:p>
        </p:txBody>
      </p:sp>
      <p:grpSp>
        <p:nvGrpSpPr>
          <p:cNvPr id="13" name="Group 20"/>
          <p:cNvGrpSpPr/>
          <p:nvPr/>
        </p:nvGrpSpPr>
        <p:grpSpPr>
          <a:xfrm>
            <a:off x="1443604" y="5033873"/>
            <a:ext cx="3170352" cy="319246"/>
            <a:chOff x="1426667" y="3105372"/>
            <a:chExt cx="3170352" cy="319246"/>
          </a:xfrm>
        </p:grpSpPr>
        <p:sp>
          <p:nvSpPr>
            <p:cNvPr id="22" name="Rectangle 21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>
              <a:stCxn id="22" idx="0"/>
              <a:endCxn id="22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23"/>
          <p:cNvGrpSpPr/>
          <p:nvPr/>
        </p:nvGrpSpPr>
        <p:grpSpPr>
          <a:xfrm>
            <a:off x="1444150" y="5420971"/>
            <a:ext cx="3170352" cy="319246"/>
            <a:chOff x="4588528" y="3105909"/>
            <a:chExt cx="3170352" cy="319246"/>
          </a:xfrm>
        </p:grpSpPr>
        <p:sp>
          <p:nvSpPr>
            <p:cNvPr id="25" name="Rectangle 24"/>
            <p:cNvSpPr/>
            <p:nvPr/>
          </p:nvSpPr>
          <p:spPr>
            <a:xfrm>
              <a:off x="4588528" y="3105909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16200000" flipH="1">
              <a:off x="6014478" y="3265135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955668" y="4947911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956214" y="533333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1977779" y="494791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1978693" y="5333334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1,2</a:t>
            </a:r>
            <a:endParaRPr lang="en-US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3527179" y="495637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3528093" y="5341800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1,2</a:t>
            </a:r>
            <a:endParaRPr lang="en-US" baseline="-25000" dirty="0"/>
          </a:p>
        </p:txBody>
      </p:sp>
      <p:grpSp>
        <p:nvGrpSpPr>
          <p:cNvPr id="21" name="Group 32"/>
          <p:cNvGrpSpPr/>
          <p:nvPr/>
        </p:nvGrpSpPr>
        <p:grpSpPr>
          <a:xfrm>
            <a:off x="1443604" y="4085607"/>
            <a:ext cx="3170352" cy="319246"/>
            <a:chOff x="1426667" y="3105372"/>
            <a:chExt cx="3170352" cy="319246"/>
          </a:xfrm>
        </p:grpSpPr>
        <p:sp>
          <p:nvSpPr>
            <p:cNvPr id="34" name="Rectangle 33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4" idx="0"/>
              <a:endCxn id="34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955668" y="3999645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1977779" y="3999645"/>
            <a:ext cx="512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38" name="TextBox 37"/>
          <p:cNvSpPr txBox="1"/>
          <p:nvPr/>
        </p:nvSpPr>
        <p:spPr>
          <a:xfrm>
            <a:off x="3527179" y="4008111"/>
            <a:ext cx="512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2,1</a:t>
            </a:r>
            <a:endParaRPr lang="en-US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4769488" y="3955802"/>
            <a:ext cx="3574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536D2"/>
                </a:solidFill>
              </a:rPr>
              <a:t>_</a:t>
            </a:r>
            <a:r>
              <a:rPr lang="en-US" dirty="0" err="1" smtClean="0">
                <a:solidFill>
                  <a:srgbClr val="0536D2"/>
                </a:solidFill>
              </a:rPr>
              <a:t>mm_load_pd</a:t>
            </a:r>
            <a:r>
              <a:rPr lang="en-US" dirty="0" smtClean="0">
                <a:solidFill>
                  <a:srgbClr val="0536D2"/>
                </a:solidFill>
              </a:rPr>
              <a:t>: </a:t>
            </a:r>
            <a:r>
              <a:rPr lang="en-US" dirty="0" smtClean="0"/>
              <a:t>Stored in memory in </a:t>
            </a:r>
            <a:br>
              <a:rPr lang="en-US" dirty="0" smtClean="0"/>
            </a:br>
            <a:r>
              <a:rPr lang="en-US" dirty="0" smtClean="0"/>
              <a:t>Column order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4769488" y="4921530"/>
            <a:ext cx="41969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536D2"/>
                </a:solidFill>
              </a:rPr>
              <a:t>_mm_load1_pd: </a:t>
            </a:r>
            <a:r>
              <a:rPr lang="en-US" dirty="0" smtClean="0"/>
              <a:t>SSE instruction that loads </a:t>
            </a:r>
            <a:br>
              <a:rPr lang="en-US" dirty="0" smtClean="0"/>
            </a:br>
            <a:r>
              <a:rPr lang="en-US" dirty="0" smtClean="0"/>
              <a:t>a double word and stores it in the high and </a:t>
            </a:r>
            <a:br>
              <a:rPr lang="en-US" dirty="0" smtClean="0"/>
            </a:br>
            <a:r>
              <a:rPr lang="en-US" dirty="0" smtClean="0"/>
              <a:t>low double words of the XMM register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381000" y="3429000"/>
            <a:ext cx="8763000" cy="276577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96039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723283"/>
          </a:xfrm>
        </p:spPr>
        <p:txBody>
          <a:bodyPr/>
          <a:lstStyle/>
          <a:p>
            <a:r>
              <a:rPr lang="en-US" dirty="0" smtClean="0"/>
              <a:t>Initialization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 = 1</a:t>
            </a:r>
          </a:p>
        </p:txBody>
      </p:sp>
      <p:grpSp>
        <p:nvGrpSpPr>
          <p:cNvPr id="9" name="Group 11"/>
          <p:cNvGrpSpPr/>
          <p:nvPr/>
        </p:nvGrpSpPr>
        <p:grpSpPr>
          <a:xfrm>
            <a:off x="1426667" y="2409173"/>
            <a:ext cx="3170352" cy="319246"/>
            <a:chOff x="1426667" y="3105372"/>
            <a:chExt cx="3170352" cy="319246"/>
          </a:xfrm>
        </p:grpSpPr>
        <p:sp>
          <p:nvSpPr>
            <p:cNvPr id="7" name="Rectangle 6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7" idx="0"/>
              <a:endCxn id="7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2"/>
          <p:cNvGrpSpPr/>
          <p:nvPr/>
        </p:nvGrpSpPr>
        <p:grpSpPr>
          <a:xfrm>
            <a:off x="1427213" y="2796271"/>
            <a:ext cx="3170352" cy="319246"/>
            <a:chOff x="4588528" y="3105909"/>
            <a:chExt cx="3170352" cy="319246"/>
          </a:xfrm>
        </p:grpSpPr>
        <p:sp>
          <p:nvSpPr>
            <p:cNvPr id="8" name="Rectangle 7"/>
            <p:cNvSpPr/>
            <p:nvPr/>
          </p:nvSpPr>
          <p:spPr>
            <a:xfrm>
              <a:off x="4588528" y="3105909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 rot="16200000" flipH="1">
              <a:off x="6014478" y="3265135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938731" y="2323211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939277" y="270863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1960842" y="232321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1961756" y="2708634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3510242" y="233167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3511156" y="2717100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baseline="-25000" dirty="0"/>
          </a:p>
        </p:txBody>
      </p:sp>
      <p:grpSp>
        <p:nvGrpSpPr>
          <p:cNvPr id="13" name="Group 20"/>
          <p:cNvGrpSpPr/>
          <p:nvPr/>
        </p:nvGrpSpPr>
        <p:grpSpPr>
          <a:xfrm>
            <a:off x="1443604" y="5033873"/>
            <a:ext cx="3170352" cy="319246"/>
            <a:chOff x="1426667" y="3105372"/>
            <a:chExt cx="3170352" cy="319246"/>
          </a:xfrm>
        </p:grpSpPr>
        <p:sp>
          <p:nvSpPr>
            <p:cNvPr id="22" name="Rectangle 21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>
              <a:stCxn id="22" idx="0"/>
              <a:endCxn id="22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23"/>
          <p:cNvGrpSpPr/>
          <p:nvPr/>
        </p:nvGrpSpPr>
        <p:grpSpPr>
          <a:xfrm>
            <a:off x="1444150" y="5420971"/>
            <a:ext cx="3170352" cy="319246"/>
            <a:chOff x="4588528" y="3105909"/>
            <a:chExt cx="3170352" cy="319246"/>
          </a:xfrm>
        </p:grpSpPr>
        <p:sp>
          <p:nvSpPr>
            <p:cNvPr id="25" name="Rectangle 24"/>
            <p:cNvSpPr/>
            <p:nvPr/>
          </p:nvSpPr>
          <p:spPr>
            <a:xfrm>
              <a:off x="4588528" y="3105909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16200000" flipH="1">
              <a:off x="6014478" y="3265135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955668" y="4947911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956214" y="533333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1977779" y="494791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1978693" y="5333334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1,2</a:t>
            </a:r>
            <a:endParaRPr lang="en-US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3527179" y="495637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3528093" y="5341800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1,2</a:t>
            </a:r>
            <a:endParaRPr lang="en-US" baseline="-25000" dirty="0"/>
          </a:p>
        </p:txBody>
      </p:sp>
      <p:grpSp>
        <p:nvGrpSpPr>
          <p:cNvPr id="21" name="Group 32"/>
          <p:cNvGrpSpPr/>
          <p:nvPr/>
        </p:nvGrpSpPr>
        <p:grpSpPr>
          <a:xfrm>
            <a:off x="1443604" y="4085607"/>
            <a:ext cx="3170352" cy="319246"/>
            <a:chOff x="1426667" y="3105372"/>
            <a:chExt cx="3170352" cy="319246"/>
          </a:xfrm>
        </p:grpSpPr>
        <p:sp>
          <p:nvSpPr>
            <p:cNvPr id="34" name="Rectangle 33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4" idx="0"/>
              <a:endCxn id="34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955668" y="3999645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1977779" y="3999645"/>
            <a:ext cx="512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38" name="TextBox 37"/>
          <p:cNvSpPr txBox="1"/>
          <p:nvPr/>
        </p:nvSpPr>
        <p:spPr>
          <a:xfrm>
            <a:off x="3527179" y="4008111"/>
            <a:ext cx="512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2,1</a:t>
            </a:r>
            <a:endParaRPr lang="en-US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4769487" y="3955802"/>
            <a:ext cx="4108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536D2"/>
                </a:solidFill>
              </a:rPr>
              <a:t>_</a:t>
            </a:r>
            <a:r>
              <a:rPr lang="en-US" dirty="0" err="1" smtClean="0">
                <a:solidFill>
                  <a:srgbClr val="0536D2"/>
                </a:solidFill>
              </a:rPr>
              <a:t>mm_load_pd</a:t>
            </a:r>
            <a:r>
              <a:rPr lang="en-US" dirty="0" smtClean="0">
                <a:solidFill>
                  <a:srgbClr val="0536D2"/>
                </a:solidFill>
              </a:rPr>
              <a:t>: </a:t>
            </a:r>
            <a:r>
              <a:rPr lang="en-US" dirty="0" smtClean="0"/>
              <a:t>Load 2 doubles into XMM </a:t>
            </a:r>
            <a:r>
              <a:rPr lang="en-US" dirty="0" err="1" smtClean="0"/>
              <a:t>reg</a:t>
            </a:r>
            <a:r>
              <a:rPr lang="en-US" dirty="0" smtClean="0"/>
              <a:t>, Stored in memory in Column order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4769488" y="4921530"/>
            <a:ext cx="41969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536D2"/>
                </a:solidFill>
              </a:rPr>
              <a:t>_mm_load1_pd: </a:t>
            </a:r>
            <a:r>
              <a:rPr lang="en-US" dirty="0" smtClean="0"/>
              <a:t>SSE instruction that loads </a:t>
            </a:r>
            <a:br>
              <a:rPr lang="en-US" dirty="0" smtClean="0"/>
            </a:br>
            <a:r>
              <a:rPr lang="en-US" dirty="0" smtClean="0"/>
              <a:t>a double word and stores it in the high and </a:t>
            </a:r>
            <a:br>
              <a:rPr lang="en-US" dirty="0" smtClean="0"/>
            </a:br>
            <a:r>
              <a:rPr lang="en-US" dirty="0" smtClean="0"/>
              <a:t>low double words of the XMM register </a:t>
            </a:r>
            <a:br>
              <a:rPr lang="en-US" dirty="0" smtClean="0"/>
            </a:br>
            <a:r>
              <a:rPr lang="en-US" dirty="0" smtClean="0"/>
              <a:t>(duplicates value in both halves of XMM)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5846" y="748727"/>
            <a:ext cx="5546175" cy="958306"/>
          </a:xfrm>
          <a:prstGeom prst="rect">
            <a:avLst/>
          </a:prstGeom>
        </p:spPr>
      </p:pic>
      <p:sp>
        <p:nvSpPr>
          <p:cNvPr id="42" name="Title 1"/>
          <p:cNvSpPr txBox="1">
            <a:spLocks/>
          </p:cNvSpPr>
          <p:nvPr/>
        </p:nvSpPr>
        <p:spPr>
          <a:xfrm>
            <a:off x="457200" y="-166406"/>
            <a:ext cx="8229600" cy="1039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Example: 2 x 2 Matrix Multiply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6219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6406"/>
            <a:ext cx="8229600" cy="1039091"/>
          </a:xfrm>
        </p:spPr>
        <p:txBody>
          <a:bodyPr/>
          <a:lstStyle/>
          <a:p>
            <a:r>
              <a:rPr lang="en-US" dirty="0" smtClean="0"/>
              <a:t>Example: 2 </a:t>
            </a:r>
            <a:r>
              <a:rPr lang="en-US" dirty="0" err="1" smtClean="0"/>
              <a:t>x</a:t>
            </a:r>
            <a:r>
              <a:rPr lang="en-US" dirty="0" smtClean="0"/>
              <a:t> 2 Matrix Multiply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723283"/>
          </a:xfrm>
        </p:spPr>
        <p:txBody>
          <a:bodyPr/>
          <a:lstStyle/>
          <a:p>
            <a:r>
              <a:rPr lang="en-US" dirty="0" smtClean="0"/>
              <a:t>First iteration intermediate result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 = 1</a:t>
            </a:r>
          </a:p>
        </p:txBody>
      </p:sp>
      <p:grpSp>
        <p:nvGrpSpPr>
          <p:cNvPr id="9" name="Group 11"/>
          <p:cNvGrpSpPr/>
          <p:nvPr/>
        </p:nvGrpSpPr>
        <p:grpSpPr>
          <a:xfrm>
            <a:off x="1426667" y="2409173"/>
            <a:ext cx="3170352" cy="319246"/>
            <a:chOff x="1426667" y="3105372"/>
            <a:chExt cx="3170352" cy="319246"/>
          </a:xfrm>
        </p:grpSpPr>
        <p:sp>
          <p:nvSpPr>
            <p:cNvPr id="7" name="Rectangle 6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7" idx="0"/>
              <a:endCxn id="7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2"/>
          <p:cNvGrpSpPr/>
          <p:nvPr/>
        </p:nvGrpSpPr>
        <p:grpSpPr>
          <a:xfrm>
            <a:off x="1427213" y="2796271"/>
            <a:ext cx="3170352" cy="319246"/>
            <a:chOff x="4588528" y="3105909"/>
            <a:chExt cx="3170352" cy="319246"/>
          </a:xfrm>
        </p:grpSpPr>
        <p:sp>
          <p:nvSpPr>
            <p:cNvPr id="8" name="Rectangle 7"/>
            <p:cNvSpPr/>
            <p:nvPr/>
          </p:nvSpPr>
          <p:spPr>
            <a:xfrm>
              <a:off x="4588528" y="3105909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 rot="16200000" flipH="1">
              <a:off x="6014478" y="3265135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938731" y="2323211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939277" y="270863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grpSp>
        <p:nvGrpSpPr>
          <p:cNvPr id="13" name="Group 20"/>
          <p:cNvGrpSpPr/>
          <p:nvPr/>
        </p:nvGrpSpPr>
        <p:grpSpPr>
          <a:xfrm>
            <a:off x="1443604" y="5033873"/>
            <a:ext cx="3170352" cy="319246"/>
            <a:chOff x="1426667" y="3105372"/>
            <a:chExt cx="3170352" cy="319246"/>
          </a:xfrm>
        </p:grpSpPr>
        <p:sp>
          <p:nvSpPr>
            <p:cNvPr id="22" name="Rectangle 21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>
              <a:stCxn id="22" idx="0"/>
              <a:endCxn id="22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23"/>
          <p:cNvGrpSpPr/>
          <p:nvPr/>
        </p:nvGrpSpPr>
        <p:grpSpPr>
          <a:xfrm>
            <a:off x="1444150" y="5420971"/>
            <a:ext cx="3170352" cy="319246"/>
            <a:chOff x="4588528" y="3105909"/>
            <a:chExt cx="3170352" cy="319246"/>
          </a:xfrm>
        </p:grpSpPr>
        <p:sp>
          <p:nvSpPr>
            <p:cNvPr id="25" name="Rectangle 24"/>
            <p:cNvSpPr/>
            <p:nvPr/>
          </p:nvSpPr>
          <p:spPr>
            <a:xfrm>
              <a:off x="4588528" y="3105909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16200000" flipH="1">
              <a:off x="6014478" y="3265135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955668" y="4947911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956214" y="533333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1977779" y="494791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1978693" y="5333334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1,2</a:t>
            </a:r>
            <a:endParaRPr lang="en-US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3527179" y="495637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3528093" y="5341800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1,2</a:t>
            </a:r>
            <a:endParaRPr lang="en-US" baseline="-25000" dirty="0"/>
          </a:p>
        </p:txBody>
      </p:sp>
      <p:grpSp>
        <p:nvGrpSpPr>
          <p:cNvPr id="17" name="Group 32"/>
          <p:cNvGrpSpPr/>
          <p:nvPr/>
        </p:nvGrpSpPr>
        <p:grpSpPr>
          <a:xfrm>
            <a:off x="1443604" y="4085607"/>
            <a:ext cx="3170352" cy="319246"/>
            <a:chOff x="1426667" y="3105372"/>
            <a:chExt cx="3170352" cy="319246"/>
          </a:xfrm>
        </p:grpSpPr>
        <p:sp>
          <p:nvSpPr>
            <p:cNvPr id="34" name="Rectangle 33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4" idx="0"/>
              <a:endCxn id="34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955668" y="3999645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1977779" y="3999645"/>
            <a:ext cx="512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38" name="TextBox 37"/>
          <p:cNvSpPr txBox="1"/>
          <p:nvPr/>
        </p:nvSpPr>
        <p:spPr>
          <a:xfrm>
            <a:off x="3527179" y="4008111"/>
            <a:ext cx="512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2,1</a:t>
            </a:r>
            <a:endParaRPr lang="en-US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4769488" y="3955802"/>
            <a:ext cx="3574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536D2"/>
                </a:solidFill>
              </a:rPr>
              <a:t>_</a:t>
            </a:r>
            <a:r>
              <a:rPr lang="en-US" dirty="0" err="1" smtClean="0">
                <a:solidFill>
                  <a:srgbClr val="0536D2"/>
                </a:solidFill>
              </a:rPr>
              <a:t>mm_load_pd</a:t>
            </a:r>
            <a:r>
              <a:rPr lang="en-US" dirty="0" smtClean="0">
                <a:solidFill>
                  <a:srgbClr val="0536D2"/>
                </a:solidFill>
              </a:rPr>
              <a:t>: </a:t>
            </a:r>
            <a:r>
              <a:rPr lang="en-US" dirty="0" smtClean="0"/>
              <a:t>Stored in memory in </a:t>
            </a:r>
            <a:br>
              <a:rPr lang="en-US" dirty="0" smtClean="0"/>
            </a:br>
            <a:r>
              <a:rPr lang="en-US" dirty="0" smtClean="0"/>
              <a:t>Column order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629522" y="2323211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0+A</a:t>
            </a:r>
            <a:r>
              <a:rPr lang="en-US" baseline="-25000" dirty="0" smtClean="0"/>
              <a:t>1,1</a:t>
            </a:r>
            <a:r>
              <a:rPr lang="en-US" dirty="0" smtClean="0"/>
              <a:t>B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42" name="TextBox 41"/>
          <p:cNvSpPr txBox="1"/>
          <p:nvPr/>
        </p:nvSpPr>
        <p:spPr>
          <a:xfrm>
            <a:off x="1642534" y="2708634"/>
            <a:ext cx="1286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0+A</a:t>
            </a:r>
            <a:r>
              <a:rPr lang="en-US" baseline="-25000" dirty="0" smtClean="0"/>
              <a:t>1,1</a:t>
            </a:r>
            <a:r>
              <a:rPr lang="en-US" dirty="0" smtClean="0"/>
              <a:t>B</a:t>
            </a:r>
            <a:r>
              <a:rPr lang="en-US" baseline="-25000" dirty="0" smtClean="0"/>
              <a:t>1,2</a:t>
            </a:r>
            <a:endParaRPr lang="en-US" baseline="-25000" dirty="0"/>
          </a:p>
        </p:txBody>
      </p:sp>
      <p:sp>
        <p:nvSpPr>
          <p:cNvPr id="43" name="TextBox 42"/>
          <p:cNvSpPr txBox="1"/>
          <p:nvPr/>
        </p:nvSpPr>
        <p:spPr>
          <a:xfrm>
            <a:off x="3340902" y="2331677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0+A</a:t>
            </a:r>
            <a:r>
              <a:rPr lang="en-US" baseline="-25000" dirty="0" smtClean="0"/>
              <a:t>2,1</a:t>
            </a:r>
            <a:r>
              <a:rPr lang="en-US" dirty="0" smtClean="0"/>
              <a:t>B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3341816" y="2717100"/>
            <a:ext cx="1391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0+A</a:t>
            </a:r>
            <a:r>
              <a:rPr lang="en-US" baseline="-25000" dirty="0" smtClean="0"/>
              <a:t>2,1</a:t>
            </a:r>
            <a:r>
              <a:rPr lang="en-US" dirty="0" smtClean="0"/>
              <a:t>B</a:t>
            </a:r>
            <a:r>
              <a:rPr lang="en-US" baseline="-25000" dirty="0" smtClean="0"/>
              <a:t>1,2</a:t>
            </a:r>
            <a:endParaRPr lang="en-US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4852864" y="2385538"/>
            <a:ext cx="42632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c1 = </a:t>
            </a:r>
            <a:r>
              <a:rPr lang="en-US" dirty="0" smtClean="0">
                <a:solidFill>
                  <a:srgbClr val="0000FF"/>
                </a:solidFill>
              </a:rPr>
              <a:t>_mm_add_pd</a:t>
            </a:r>
            <a:r>
              <a:rPr lang="en-US" dirty="0" smtClean="0"/>
              <a:t>(c1,</a:t>
            </a:r>
            <a:r>
              <a:rPr lang="en-US" dirty="0" smtClean="0">
                <a:solidFill>
                  <a:srgbClr val="0000FF"/>
                </a:solidFill>
              </a:rPr>
              <a:t>_mm_mul_pd</a:t>
            </a:r>
            <a:r>
              <a:rPr lang="en-US" dirty="0" smtClean="0"/>
              <a:t>(a,b1));</a:t>
            </a:r>
          </a:p>
          <a:p>
            <a:r>
              <a:rPr lang="en-US" dirty="0" smtClean="0"/>
              <a:t>c2 = </a:t>
            </a:r>
            <a:r>
              <a:rPr lang="en-US" dirty="0" smtClean="0">
                <a:solidFill>
                  <a:srgbClr val="0000FF"/>
                </a:solidFill>
              </a:rPr>
              <a:t>_mm_add_pd</a:t>
            </a:r>
            <a:r>
              <a:rPr lang="en-US" dirty="0" smtClean="0"/>
              <a:t>(c2,</a:t>
            </a:r>
            <a:r>
              <a:rPr lang="en-US" dirty="0" smtClean="0">
                <a:solidFill>
                  <a:srgbClr val="0000FF"/>
                </a:solidFill>
              </a:rPr>
              <a:t>_mm_mul_pd</a:t>
            </a:r>
            <a:r>
              <a:rPr lang="en-US" dirty="0" smtClean="0"/>
              <a:t>(a,b2));</a:t>
            </a:r>
          </a:p>
          <a:p>
            <a:r>
              <a:rPr lang="en-US" dirty="0" smtClean="0"/>
              <a:t>SSE instructions first do parallel multiplies </a:t>
            </a:r>
            <a:br>
              <a:rPr lang="en-US" dirty="0" smtClean="0"/>
            </a:br>
            <a:r>
              <a:rPr lang="en-US" dirty="0" smtClean="0"/>
              <a:t>and then parallel adds in XMM registers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4769488" y="4921530"/>
            <a:ext cx="41969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536D2"/>
                </a:solidFill>
              </a:rPr>
              <a:t>_mm_load1_pd: </a:t>
            </a:r>
            <a:r>
              <a:rPr lang="en-US" dirty="0" smtClean="0"/>
              <a:t>SSE instruction that loads </a:t>
            </a:r>
            <a:br>
              <a:rPr lang="en-US" dirty="0" smtClean="0"/>
            </a:br>
            <a:r>
              <a:rPr lang="en-US" dirty="0" smtClean="0"/>
              <a:t>a double word and stores it in the high and </a:t>
            </a:r>
            <a:br>
              <a:rPr lang="en-US" dirty="0" smtClean="0"/>
            </a:br>
            <a:r>
              <a:rPr lang="en-US" dirty="0" smtClean="0"/>
              <a:t>low double words of the XMM register </a:t>
            </a:r>
            <a:br>
              <a:rPr lang="en-US" dirty="0" smtClean="0"/>
            </a:br>
            <a:r>
              <a:rPr lang="en-US" dirty="0" smtClean="0"/>
              <a:t>(duplicates value in both halves of XMM)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5846" y="748727"/>
            <a:ext cx="5546175" cy="95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1072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7825" y="748727"/>
            <a:ext cx="5546175" cy="9583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38482"/>
            <a:ext cx="8229600" cy="1143000"/>
          </a:xfrm>
        </p:spPr>
        <p:txBody>
          <a:bodyPr/>
          <a:lstStyle/>
          <a:p>
            <a:r>
              <a:rPr lang="en-US" dirty="0" smtClean="0"/>
              <a:t>Example: 2 </a:t>
            </a:r>
            <a:r>
              <a:rPr lang="en-US" dirty="0" err="1" smtClean="0"/>
              <a:t>x</a:t>
            </a:r>
            <a:r>
              <a:rPr lang="en-US" dirty="0" smtClean="0"/>
              <a:t> 2 Matrix Multiply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723283"/>
          </a:xfrm>
        </p:spPr>
        <p:txBody>
          <a:bodyPr/>
          <a:lstStyle/>
          <a:p>
            <a:r>
              <a:rPr lang="en-US" dirty="0" smtClean="0"/>
              <a:t>First iteration intermediate result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 = 2</a:t>
            </a:r>
          </a:p>
        </p:txBody>
      </p:sp>
      <p:grpSp>
        <p:nvGrpSpPr>
          <p:cNvPr id="9" name="Group 11"/>
          <p:cNvGrpSpPr/>
          <p:nvPr/>
        </p:nvGrpSpPr>
        <p:grpSpPr>
          <a:xfrm>
            <a:off x="1426667" y="2409173"/>
            <a:ext cx="3170352" cy="319246"/>
            <a:chOff x="1426667" y="3105372"/>
            <a:chExt cx="3170352" cy="319246"/>
          </a:xfrm>
        </p:grpSpPr>
        <p:sp>
          <p:nvSpPr>
            <p:cNvPr id="7" name="Rectangle 6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7" idx="0"/>
              <a:endCxn id="7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2"/>
          <p:cNvGrpSpPr/>
          <p:nvPr/>
        </p:nvGrpSpPr>
        <p:grpSpPr>
          <a:xfrm>
            <a:off x="1427213" y="2796271"/>
            <a:ext cx="3170352" cy="319246"/>
            <a:chOff x="4588528" y="3105909"/>
            <a:chExt cx="3170352" cy="319246"/>
          </a:xfrm>
        </p:grpSpPr>
        <p:sp>
          <p:nvSpPr>
            <p:cNvPr id="8" name="Rectangle 7"/>
            <p:cNvSpPr/>
            <p:nvPr/>
          </p:nvSpPr>
          <p:spPr>
            <a:xfrm>
              <a:off x="4588528" y="3105909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 rot="16200000" flipH="1">
              <a:off x="6014478" y="3265135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938731" y="2323211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939277" y="270863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1629522" y="2323211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0+A</a:t>
            </a:r>
            <a:r>
              <a:rPr lang="en-US" baseline="-25000" dirty="0" smtClean="0"/>
              <a:t>1,1</a:t>
            </a:r>
            <a:r>
              <a:rPr lang="en-US" dirty="0" smtClean="0"/>
              <a:t>B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1642534" y="2708634"/>
            <a:ext cx="1286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0+A</a:t>
            </a:r>
            <a:r>
              <a:rPr lang="en-US" baseline="-25000" dirty="0" smtClean="0"/>
              <a:t>1,1</a:t>
            </a:r>
            <a:r>
              <a:rPr lang="en-US" dirty="0" smtClean="0"/>
              <a:t>B</a:t>
            </a:r>
            <a:r>
              <a:rPr lang="en-US" baseline="-25000" dirty="0" smtClean="0"/>
              <a:t>1,2</a:t>
            </a:r>
            <a:endParaRPr lang="en-US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3340902" y="2331677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0+A</a:t>
            </a:r>
            <a:r>
              <a:rPr lang="en-US" baseline="-25000" dirty="0" smtClean="0"/>
              <a:t>2,1</a:t>
            </a:r>
            <a:r>
              <a:rPr lang="en-US" dirty="0" smtClean="0"/>
              <a:t>B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3341816" y="2717100"/>
            <a:ext cx="1391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0+A</a:t>
            </a:r>
            <a:r>
              <a:rPr lang="en-US" baseline="-25000" dirty="0" smtClean="0"/>
              <a:t>2,1</a:t>
            </a:r>
            <a:r>
              <a:rPr lang="en-US" dirty="0" smtClean="0"/>
              <a:t>B</a:t>
            </a:r>
            <a:r>
              <a:rPr lang="en-US" baseline="-25000" dirty="0" smtClean="0"/>
              <a:t>1,2</a:t>
            </a:r>
            <a:endParaRPr lang="en-US" baseline="-25000" dirty="0"/>
          </a:p>
        </p:txBody>
      </p:sp>
      <p:grpSp>
        <p:nvGrpSpPr>
          <p:cNvPr id="13" name="Group 20"/>
          <p:cNvGrpSpPr/>
          <p:nvPr/>
        </p:nvGrpSpPr>
        <p:grpSpPr>
          <a:xfrm>
            <a:off x="1443604" y="5033873"/>
            <a:ext cx="3170352" cy="319246"/>
            <a:chOff x="1426667" y="3105372"/>
            <a:chExt cx="3170352" cy="319246"/>
          </a:xfrm>
        </p:grpSpPr>
        <p:sp>
          <p:nvSpPr>
            <p:cNvPr id="22" name="Rectangle 21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>
              <a:stCxn id="22" idx="0"/>
              <a:endCxn id="22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23"/>
          <p:cNvGrpSpPr/>
          <p:nvPr/>
        </p:nvGrpSpPr>
        <p:grpSpPr>
          <a:xfrm>
            <a:off x="1444150" y="5420971"/>
            <a:ext cx="3170352" cy="319246"/>
            <a:chOff x="4588528" y="3105909"/>
            <a:chExt cx="3170352" cy="319246"/>
          </a:xfrm>
        </p:grpSpPr>
        <p:sp>
          <p:nvSpPr>
            <p:cNvPr id="25" name="Rectangle 24"/>
            <p:cNvSpPr/>
            <p:nvPr/>
          </p:nvSpPr>
          <p:spPr>
            <a:xfrm>
              <a:off x="4588528" y="3105909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16200000" flipH="1">
              <a:off x="6014478" y="3265135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955668" y="4947911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956214" y="533333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1977779" y="494791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aseline="-25000" dirty="0" smtClean="0"/>
              <a:t>,1</a:t>
            </a:r>
            <a:endParaRPr lang="en-US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1978693" y="5333334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aseline="-25000" dirty="0" smtClean="0"/>
              <a:t>,2</a:t>
            </a:r>
            <a:endParaRPr lang="en-US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3527179" y="495637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aseline="-25000" dirty="0" smtClean="0"/>
              <a:t>,1</a:t>
            </a:r>
            <a:endParaRPr lang="en-US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3528093" y="5341800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aseline="-25000" dirty="0" smtClean="0"/>
              <a:t>,2</a:t>
            </a:r>
            <a:endParaRPr lang="en-US" baseline="-25000" dirty="0"/>
          </a:p>
        </p:txBody>
      </p:sp>
      <p:grpSp>
        <p:nvGrpSpPr>
          <p:cNvPr id="21" name="Group 32"/>
          <p:cNvGrpSpPr/>
          <p:nvPr/>
        </p:nvGrpSpPr>
        <p:grpSpPr>
          <a:xfrm>
            <a:off x="1443604" y="4085607"/>
            <a:ext cx="3170352" cy="319246"/>
            <a:chOff x="1426667" y="3105372"/>
            <a:chExt cx="3170352" cy="319246"/>
          </a:xfrm>
        </p:grpSpPr>
        <p:sp>
          <p:nvSpPr>
            <p:cNvPr id="34" name="Rectangle 33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4" idx="0"/>
              <a:endCxn id="34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955668" y="3999645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1977779" y="3999645"/>
            <a:ext cx="512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1,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endParaRPr lang="en-US" b="1" baseline="-250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508129" y="4020811"/>
            <a:ext cx="512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2,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endParaRPr lang="en-US" b="1" baseline="-250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69488" y="3955802"/>
            <a:ext cx="3574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536D2"/>
                </a:solidFill>
              </a:rPr>
              <a:t>_</a:t>
            </a:r>
            <a:r>
              <a:rPr lang="en-US" dirty="0" err="1" smtClean="0">
                <a:solidFill>
                  <a:srgbClr val="0536D2"/>
                </a:solidFill>
              </a:rPr>
              <a:t>mm_load_pd</a:t>
            </a:r>
            <a:r>
              <a:rPr lang="en-US" dirty="0" smtClean="0">
                <a:solidFill>
                  <a:srgbClr val="0536D2"/>
                </a:solidFill>
              </a:rPr>
              <a:t>: </a:t>
            </a:r>
            <a:r>
              <a:rPr lang="en-US" dirty="0" smtClean="0"/>
              <a:t>Stored in memory in </a:t>
            </a:r>
            <a:br>
              <a:rPr lang="en-US" dirty="0" smtClean="0"/>
            </a:br>
            <a:r>
              <a:rPr lang="en-US" dirty="0" smtClean="0"/>
              <a:t>Column order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852864" y="2385538"/>
            <a:ext cx="42632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c1 = </a:t>
            </a:r>
            <a:r>
              <a:rPr lang="en-US" dirty="0" smtClean="0">
                <a:solidFill>
                  <a:srgbClr val="0000FF"/>
                </a:solidFill>
              </a:rPr>
              <a:t>_mm_add_pd</a:t>
            </a:r>
            <a:r>
              <a:rPr lang="en-US" dirty="0" smtClean="0"/>
              <a:t>(c1,</a:t>
            </a:r>
            <a:r>
              <a:rPr lang="en-US" dirty="0" smtClean="0">
                <a:solidFill>
                  <a:srgbClr val="0000FF"/>
                </a:solidFill>
              </a:rPr>
              <a:t>_mm_mul_pd</a:t>
            </a:r>
            <a:r>
              <a:rPr lang="en-US" dirty="0" smtClean="0"/>
              <a:t>(a,b1));</a:t>
            </a:r>
          </a:p>
          <a:p>
            <a:r>
              <a:rPr lang="en-US" dirty="0" smtClean="0"/>
              <a:t>c2 = </a:t>
            </a:r>
            <a:r>
              <a:rPr lang="en-US" dirty="0" smtClean="0">
                <a:solidFill>
                  <a:srgbClr val="0000FF"/>
                </a:solidFill>
              </a:rPr>
              <a:t>_mm_add_pd</a:t>
            </a:r>
            <a:r>
              <a:rPr lang="en-US" dirty="0" smtClean="0"/>
              <a:t>(c2,</a:t>
            </a:r>
            <a:r>
              <a:rPr lang="en-US" dirty="0" smtClean="0">
                <a:solidFill>
                  <a:srgbClr val="0000FF"/>
                </a:solidFill>
              </a:rPr>
              <a:t>_mm_mul_pd</a:t>
            </a:r>
            <a:r>
              <a:rPr lang="en-US" dirty="0" smtClean="0"/>
              <a:t>(a,b2));</a:t>
            </a:r>
          </a:p>
          <a:p>
            <a:r>
              <a:rPr lang="en-US" dirty="0" smtClean="0"/>
              <a:t>SSE instructions first do parallel multiplies </a:t>
            </a:r>
            <a:br>
              <a:rPr lang="en-US" dirty="0" smtClean="0"/>
            </a:br>
            <a:r>
              <a:rPr lang="en-US" dirty="0" smtClean="0"/>
              <a:t>and then parallel adds in XMM registers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769488" y="4921530"/>
            <a:ext cx="41969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536D2"/>
                </a:solidFill>
              </a:rPr>
              <a:t>_mm_load1_pd: </a:t>
            </a:r>
            <a:r>
              <a:rPr lang="en-US" dirty="0" smtClean="0"/>
              <a:t>SSE instruction that loads </a:t>
            </a:r>
            <a:br>
              <a:rPr lang="en-US" dirty="0" smtClean="0"/>
            </a:br>
            <a:r>
              <a:rPr lang="en-US" dirty="0" smtClean="0"/>
              <a:t>a double word and stores it in the high and </a:t>
            </a:r>
            <a:br>
              <a:rPr lang="en-US" dirty="0" smtClean="0"/>
            </a:br>
            <a:r>
              <a:rPr lang="en-US" dirty="0" smtClean="0"/>
              <a:t>low double words of the XMM register </a:t>
            </a:r>
            <a:br>
              <a:rPr lang="en-US" dirty="0" smtClean="0"/>
            </a:br>
            <a:r>
              <a:rPr lang="en-US" dirty="0" smtClean="0"/>
              <a:t>(duplicates value in both halves of XMM)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858001" y="817711"/>
            <a:ext cx="533400" cy="782489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4876800" y="1267446"/>
            <a:ext cx="436193" cy="408954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4114800" y="838200"/>
            <a:ext cx="436193" cy="782489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878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2 </a:t>
            </a:r>
            <a:r>
              <a:rPr lang="en-US" dirty="0" err="1" smtClean="0"/>
              <a:t>x</a:t>
            </a:r>
            <a:r>
              <a:rPr lang="en-US" dirty="0" smtClean="0"/>
              <a:t> 2 Matrix Multiply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723283"/>
          </a:xfrm>
        </p:spPr>
        <p:txBody>
          <a:bodyPr/>
          <a:lstStyle/>
          <a:p>
            <a:r>
              <a:rPr lang="en-US" dirty="0" smtClean="0"/>
              <a:t>Second iteration intermediate result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 = 2</a:t>
            </a:r>
          </a:p>
        </p:txBody>
      </p:sp>
      <p:grpSp>
        <p:nvGrpSpPr>
          <p:cNvPr id="9" name="Group 11"/>
          <p:cNvGrpSpPr/>
          <p:nvPr/>
        </p:nvGrpSpPr>
        <p:grpSpPr>
          <a:xfrm>
            <a:off x="1426667" y="2409173"/>
            <a:ext cx="3170352" cy="319246"/>
            <a:chOff x="1426667" y="3105372"/>
            <a:chExt cx="3170352" cy="319246"/>
          </a:xfrm>
        </p:grpSpPr>
        <p:sp>
          <p:nvSpPr>
            <p:cNvPr id="7" name="Rectangle 6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7" idx="0"/>
              <a:endCxn id="7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2"/>
          <p:cNvGrpSpPr/>
          <p:nvPr/>
        </p:nvGrpSpPr>
        <p:grpSpPr>
          <a:xfrm>
            <a:off x="1427213" y="2796271"/>
            <a:ext cx="3170352" cy="319246"/>
            <a:chOff x="4588528" y="3105909"/>
            <a:chExt cx="3170352" cy="319246"/>
          </a:xfrm>
        </p:grpSpPr>
        <p:sp>
          <p:nvSpPr>
            <p:cNvPr id="8" name="Rectangle 7"/>
            <p:cNvSpPr/>
            <p:nvPr/>
          </p:nvSpPr>
          <p:spPr>
            <a:xfrm>
              <a:off x="4588528" y="3105909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 rot="16200000" flipH="1">
              <a:off x="6014478" y="3265135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938731" y="2323211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939277" y="270863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1389635" y="2323211"/>
            <a:ext cx="159543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1,1</a:t>
            </a:r>
            <a:r>
              <a:rPr lang="en-US" dirty="0" smtClean="0"/>
              <a:t>B</a:t>
            </a:r>
            <a:r>
              <a:rPr lang="en-US" baseline="-25000" dirty="0" smtClean="0"/>
              <a:t>1,1</a:t>
            </a:r>
            <a:r>
              <a:rPr lang="en-US" dirty="0" smtClean="0"/>
              <a:t>+A</a:t>
            </a:r>
            <a:r>
              <a:rPr lang="en-US" baseline="-25000" dirty="0" smtClean="0"/>
              <a:t>1,2</a:t>
            </a:r>
            <a:r>
              <a:rPr lang="en-US" dirty="0" smtClean="0"/>
              <a:t>B</a:t>
            </a:r>
            <a:r>
              <a:rPr lang="en-US" baseline="-25000" dirty="0" smtClean="0"/>
              <a:t>2,1</a:t>
            </a:r>
          </a:p>
          <a:p>
            <a:endParaRPr lang="en-US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1388535" y="2708634"/>
            <a:ext cx="16594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1,1</a:t>
            </a:r>
            <a:r>
              <a:rPr lang="en-US" dirty="0" smtClean="0"/>
              <a:t>B</a:t>
            </a:r>
            <a:r>
              <a:rPr lang="en-US" baseline="-25000" dirty="0" smtClean="0"/>
              <a:t>1,2</a:t>
            </a:r>
            <a:r>
              <a:rPr lang="en-US" dirty="0" smtClean="0"/>
              <a:t>+A</a:t>
            </a:r>
            <a:r>
              <a:rPr lang="en-US" baseline="-25000" dirty="0" smtClean="0"/>
              <a:t>1,2</a:t>
            </a:r>
            <a:r>
              <a:rPr lang="en-US" dirty="0" smtClean="0"/>
              <a:t>B</a:t>
            </a:r>
            <a:r>
              <a:rPr lang="en-US" baseline="-25000" dirty="0" smtClean="0"/>
              <a:t>2,2</a:t>
            </a:r>
          </a:p>
          <a:p>
            <a:endParaRPr lang="en-US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3016348" y="2331677"/>
            <a:ext cx="17108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2,1</a:t>
            </a:r>
            <a:r>
              <a:rPr lang="en-US" dirty="0" smtClean="0"/>
              <a:t>B</a:t>
            </a:r>
            <a:r>
              <a:rPr lang="en-US" baseline="-25000" dirty="0" smtClean="0"/>
              <a:t>1,1</a:t>
            </a:r>
            <a:r>
              <a:rPr lang="en-US" dirty="0" smtClean="0"/>
              <a:t>+A</a:t>
            </a:r>
            <a:r>
              <a:rPr lang="en-US" baseline="-25000" dirty="0" smtClean="0"/>
              <a:t>2,2</a:t>
            </a:r>
            <a:r>
              <a:rPr lang="en-US" dirty="0" smtClean="0"/>
              <a:t>B</a:t>
            </a:r>
            <a:r>
              <a:rPr lang="en-US" baseline="-25000" dirty="0" smtClean="0"/>
              <a:t>2,1</a:t>
            </a:r>
          </a:p>
          <a:p>
            <a:endParaRPr lang="en-US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3017262" y="2717100"/>
            <a:ext cx="17522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2,1</a:t>
            </a:r>
            <a:r>
              <a:rPr lang="en-US" dirty="0" smtClean="0"/>
              <a:t>B</a:t>
            </a:r>
            <a:r>
              <a:rPr lang="en-US" baseline="-25000" dirty="0" smtClean="0"/>
              <a:t>1,2</a:t>
            </a:r>
            <a:r>
              <a:rPr lang="en-US" dirty="0" smtClean="0"/>
              <a:t>+A</a:t>
            </a:r>
            <a:r>
              <a:rPr lang="en-US" baseline="-25000" dirty="0" smtClean="0"/>
              <a:t>2,2</a:t>
            </a:r>
            <a:r>
              <a:rPr lang="en-US" dirty="0" smtClean="0"/>
              <a:t>B</a:t>
            </a:r>
            <a:r>
              <a:rPr lang="en-US" baseline="-25000" dirty="0" smtClean="0"/>
              <a:t>2,2</a:t>
            </a:r>
          </a:p>
          <a:p>
            <a:endParaRPr lang="en-US" baseline="-25000" dirty="0"/>
          </a:p>
        </p:txBody>
      </p:sp>
      <p:grpSp>
        <p:nvGrpSpPr>
          <p:cNvPr id="13" name="Group 20"/>
          <p:cNvGrpSpPr/>
          <p:nvPr/>
        </p:nvGrpSpPr>
        <p:grpSpPr>
          <a:xfrm>
            <a:off x="1443604" y="5033873"/>
            <a:ext cx="3170352" cy="319246"/>
            <a:chOff x="1426667" y="3105372"/>
            <a:chExt cx="3170352" cy="319246"/>
          </a:xfrm>
        </p:grpSpPr>
        <p:sp>
          <p:nvSpPr>
            <p:cNvPr id="22" name="Rectangle 21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>
              <a:stCxn id="22" idx="0"/>
              <a:endCxn id="22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23"/>
          <p:cNvGrpSpPr/>
          <p:nvPr/>
        </p:nvGrpSpPr>
        <p:grpSpPr>
          <a:xfrm>
            <a:off x="1444150" y="5420971"/>
            <a:ext cx="3170352" cy="319246"/>
            <a:chOff x="4588528" y="3105909"/>
            <a:chExt cx="3170352" cy="319246"/>
          </a:xfrm>
        </p:grpSpPr>
        <p:sp>
          <p:nvSpPr>
            <p:cNvPr id="25" name="Rectangle 24"/>
            <p:cNvSpPr/>
            <p:nvPr/>
          </p:nvSpPr>
          <p:spPr>
            <a:xfrm>
              <a:off x="4588528" y="3105909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16200000" flipH="1">
              <a:off x="6014478" y="3265135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955668" y="4947911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956214" y="533333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1977779" y="4947911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2,1</a:t>
            </a:r>
            <a:endParaRPr lang="en-US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1978693" y="5333334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2,2</a:t>
            </a:r>
            <a:endParaRPr lang="en-US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3527179" y="495637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2,1</a:t>
            </a:r>
            <a:endParaRPr lang="en-US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3528093" y="5341800"/>
            <a:ext cx="50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2,2</a:t>
            </a:r>
            <a:endParaRPr lang="en-US" baseline="-25000" dirty="0"/>
          </a:p>
        </p:txBody>
      </p:sp>
      <p:grpSp>
        <p:nvGrpSpPr>
          <p:cNvPr id="21" name="Group 32"/>
          <p:cNvGrpSpPr/>
          <p:nvPr/>
        </p:nvGrpSpPr>
        <p:grpSpPr>
          <a:xfrm>
            <a:off x="1443604" y="4085607"/>
            <a:ext cx="3170352" cy="319246"/>
            <a:chOff x="1426667" y="3105372"/>
            <a:chExt cx="3170352" cy="319246"/>
          </a:xfrm>
        </p:grpSpPr>
        <p:sp>
          <p:nvSpPr>
            <p:cNvPr id="34" name="Rectangle 33"/>
            <p:cNvSpPr/>
            <p:nvPr/>
          </p:nvSpPr>
          <p:spPr>
            <a:xfrm>
              <a:off x="1426667" y="3105372"/>
              <a:ext cx="3170352" cy="31845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4" idx="0"/>
              <a:endCxn id="34" idx="2"/>
            </p:cNvCxnSpPr>
            <p:nvPr/>
          </p:nvCxnSpPr>
          <p:spPr>
            <a:xfrm rot="16200000" flipH="1">
              <a:off x="2852617" y="3264598"/>
              <a:ext cx="318452" cy="1588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955668" y="3999645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baseline="-25000" dirty="0"/>
          </a:p>
        </p:txBody>
      </p:sp>
      <p:sp>
        <p:nvSpPr>
          <p:cNvPr id="37" name="TextBox 36"/>
          <p:cNvSpPr txBox="1"/>
          <p:nvPr/>
        </p:nvSpPr>
        <p:spPr>
          <a:xfrm>
            <a:off x="1977779" y="3999645"/>
            <a:ext cx="512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1,2</a:t>
            </a:r>
            <a:endParaRPr lang="en-US" baseline="-25000" dirty="0"/>
          </a:p>
        </p:txBody>
      </p:sp>
      <p:sp>
        <p:nvSpPr>
          <p:cNvPr id="38" name="TextBox 37"/>
          <p:cNvSpPr txBox="1"/>
          <p:nvPr/>
        </p:nvSpPr>
        <p:spPr>
          <a:xfrm>
            <a:off x="3527179" y="4008111"/>
            <a:ext cx="512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2,2</a:t>
            </a:r>
            <a:endParaRPr lang="en-US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4769488" y="3955802"/>
            <a:ext cx="3574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536D2"/>
                </a:solidFill>
              </a:rPr>
              <a:t>_</a:t>
            </a:r>
            <a:r>
              <a:rPr lang="en-US" dirty="0" err="1" smtClean="0">
                <a:solidFill>
                  <a:srgbClr val="0536D2"/>
                </a:solidFill>
              </a:rPr>
              <a:t>mm_load_pd</a:t>
            </a:r>
            <a:r>
              <a:rPr lang="en-US" dirty="0" smtClean="0">
                <a:solidFill>
                  <a:srgbClr val="0536D2"/>
                </a:solidFill>
              </a:rPr>
              <a:t>: </a:t>
            </a:r>
            <a:r>
              <a:rPr lang="en-US" dirty="0" smtClean="0"/>
              <a:t>Stored in memory in </a:t>
            </a:r>
            <a:br>
              <a:rPr lang="en-US" dirty="0" smtClean="0"/>
            </a:br>
            <a:r>
              <a:rPr lang="en-US" dirty="0" smtClean="0"/>
              <a:t>Column order</a:t>
            </a:r>
            <a:endParaRPr lang="en-US" dirty="0"/>
          </a:p>
        </p:txBody>
      </p:sp>
      <p:grpSp>
        <p:nvGrpSpPr>
          <p:cNvPr id="24" name="Group 45"/>
          <p:cNvGrpSpPr/>
          <p:nvPr/>
        </p:nvGrpSpPr>
        <p:grpSpPr>
          <a:xfrm>
            <a:off x="1930713" y="2011887"/>
            <a:ext cx="2138419" cy="1395395"/>
            <a:chOff x="1930713" y="2011887"/>
            <a:chExt cx="2138419" cy="1395395"/>
          </a:xfrm>
        </p:grpSpPr>
        <p:sp>
          <p:nvSpPr>
            <p:cNvPr id="42" name="TextBox 41"/>
            <p:cNvSpPr txBox="1"/>
            <p:nvPr/>
          </p:nvSpPr>
          <p:spPr>
            <a:xfrm>
              <a:off x="1930713" y="2017524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r>
                <a:rPr lang="en-US" baseline="-25000" dirty="0" smtClean="0"/>
                <a:t>1,1</a:t>
              </a:r>
              <a:endParaRPr lang="en-US" baseline="-250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930713" y="3037950"/>
              <a:ext cx="5052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r>
                <a:rPr lang="en-US" baseline="-25000" dirty="0" smtClean="0"/>
                <a:t>1,2</a:t>
              </a:r>
              <a:endParaRPr lang="en-US" baseline="-250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563865" y="2011887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r>
                <a:rPr lang="en-US" baseline="-25000" dirty="0" smtClean="0"/>
                <a:t>2,1</a:t>
              </a:r>
              <a:endParaRPr lang="en-US" baseline="-25000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563865" y="3018194"/>
              <a:ext cx="5052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r>
                <a:rPr lang="en-US" baseline="-25000" dirty="0" smtClean="0"/>
                <a:t>2,2</a:t>
              </a:r>
              <a:endParaRPr lang="en-US" baseline="-25000" dirty="0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4852864" y="2385538"/>
            <a:ext cx="42632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c1 = </a:t>
            </a:r>
            <a:r>
              <a:rPr lang="en-US" dirty="0" smtClean="0">
                <a:solidFill>
                  <a:srgbClr val="0000FF"/>
                </a:solidFill>
              </a:rPr>
              <a:t>_mm_add_pd</a:t>
            </a:r>
            <a:r>
              <a:rPr lang="en-US" dirty="0" smtClean="0"/>
              <a:t>(c1,</a:t>
            </a:r>
            <a:r>
              <a:rPr lang="en-US" dirty="0" smtClean="0">
                <a:solidFill>
                  <a:srgbClr val="0000FF"/>
                </a:solidFill>
              </a:rPr>
              <a:t>_mm_mul_pd</a:t>
            </a:r>
            <a:r>
              <a:rPr lang="en-US" dirty="0" smtClean="0"/>
              <a:t>(a,b1));</a:t>
            </a:r>
          </a:p>
          <a:p>
            <a:r>
              <a:rPr lang="en-US" dirty="0" smtClean="0"/>
              <a:t>c2 = </a:t>
            </a:r>
            <a:r>
              <a:rPr lang="en-US" dirty="0" smtClean="0">
                <a:solidFill>
                  <a:srgbClr val="0000FF"/>
                </a:solidFill>
              </a:rPr>
              <a:t>_mm_add_pd</a:t>
            </a:r>
            <a:r>
              <a:rPr lang="en-US" dirty="0" smtClean="0"/>
              <a:t>(c2,</a:t>
            </a:r>
            <a:r>
              <a:rPr lang="en-US" dirty="0" smtClean="0">
                <a:solidFill>
                  <a:srgbClr val="0000FF"/>
                </a:solidFill>
              </a:rPr>
              <a:t>_mm_mul_pd</a:t>
            </a:r>
            <a:r>
              <a:rPr lang="en-US" dirty="0" smtClean="0"/>
              <a:t>(a,b2));</a:t>
            </a:r>
          </a:p>
          <a:p>
            <a:r>
              <a:rPr lang="en-US" dirty="0" smtClean="0"/>
              <a:t>SSE instructions first do parallel multiplies </a:t>
            </a:r>
            <a:br>
              <a:rPr lang="en-US" dirty="0" smtClean="0"/>
            </a:br>
            <a:r>
              <a:rPr lang="en-US" dirty="0" smtClean="0"/>
              <a:t>and then parallel adds in XMM registers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4769488" y="4921530"/>
            <a:ext cx="41969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536D2"/>
                </a:solidFill>
              </a:rPr>
              <a:t>_mm_load1_pd: </a:t>
            </a:r>
            <a:r>
              <a:rPr lang="en-US" dirty="0" smtClean="0"/>
              <a:t>SSE instruction that loads </a:t>
            </a:r>
            <a:br>
              <a:rPr lang="en-US" dirty="0" smtClean="0"/>
            </a:br>
            <a:r>
              <a:rPr lang="en-US" dirty="0" smtClean="0"/>
              <a:t>a double word and stores it in the high and </a:t>
            </a:r>
            <a:br>
              <a:rPr lang="en-US" dirty="0" smtClean="0"/>
            </a:br>
            <a:r>
              <a:rPr lang="en-US" dirty="0" smtClean="0"/>
              <a:t>low double words of the XMM register </a:t>
            </a:r>
            <a:br>
              <a:rPr lang="en-US" dirty="0" smtClean="0"/>
            </a:br>
            <a:r>
              <a:rPr lang="en-US" dirty="0" smtClean="0"/>
              <a:t>(duplicates value in both halves of XMM)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248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33" y="274638"/>
            <a:ext cx="8822267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Single-Instruction/Multiple-Data </a:t>
            </a:r>
            <a:r>
              <a:rPr lang="en-US" dirty="0"/>
              <a:t>Stream</a:t>
            </a:r>
            <a:br>
              <a:rPr lang="en-US" dirty="0"/>
            </a:br>
            <a:r>
              <a:rPr lang="en-US" dirty="0"/>
              <a:t>(SIMD or “</a:t>
            </a:r>
            <a:r>
              <a:rPr lang="en-US" dirty="0" err="1"/>
              <a:t>sim-dee</a:t>
            </a:r>
            <a:r>
              <a:rPr lang="en-US" dirty="0"/>
              <a:t>”)</a:t>
            </a:r>
            <a:br>
              <a:rPr lang="en-US" dirty="0"/>
            </a:b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SIMD computer exploits multiple data streams against a single instruction stream to operations that may be naturally parallelized, e.g., Intel SIMD instruction extensions or NVIDIA Graphics Processing Unit (GPU)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8842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5437" y="1730905"/>
            <a:ext cx="3958695" cy="3958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77631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Example: 2 x 2 Matrix Multiply</a:t>
            </a:r>
            <a:br>
              <a:rPr lang="en-US" smtClean="0"/>
            </a:br>
            <a:r>
              <a:rPr lang="en-US" smtClean="0"/>
              <a:t>(Part 1 of 2)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1"/>
          </p:nvPr>
        </p:nvSpPr>
        <p:spPr>
          <a:xfrm>
            <a:off x="493887" y="1600200"/>
            <a:ext cx="4270022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400" dirty="0" smtClean="0"/>
              <a:t>#include &lt;</a:t>
            </a:r>
            <a:r>
              <a:rPr lang="en-US" sz="1400" dirty="0" err="1" smtClean="0"/>
              <a:t>stdio.h</a:t>
            </a:r>
            <a:r>
              <a:rPr lang="en-US" sz="1400" dirty="0" smtClean="0"/>
              <a:t>&gt;</a:t>
            </a:r>
          </a:p>
          <a:p>
            <a:pPr>
              <a:buNone/>
            </a:pPr>
            <a:r>
              <a:rPr lang="en-US" sz="1400" i="1" dirty="0" smtClean="0"/>
              <a:t>// header file for SSE compiler </a:t>
            </a:r>
            <a:r>
              <a:rPr lang="en-US" sz="1400" i="1" dirty="0" err="1" smtClean="0"/>
              <a:t>intrinsics</a:t>
            </a:r>
            <a:endParaRPr lang="en-US" sz="1400" i="1" dirty="0" smtClean="0"/>
          </a:p>
          <a:p>
            <a:pPr>
              <a:buNone/>
            </a:pPr>
            <a:r>
              <a:rPr lang="en-US" sz="1400" dirty="0" smtClean="0"/>
              <a:t>#include &lt;</a:t>
            </a:r>
            <a:r>
              <a:rPr lang="en-US" sz="1400" dirty="0" err="1" smtClean="0"/>
              <a:t>emmintrin.h</a:t>
            </a:r>
            <a:r>
              <a:rPr lang="en-US" sz="1400" dirty="0" smtClean="0"/>
              <a:t>&gt;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i="1" dirty="0" smtClean="0"/>
              <a:t>// NOTE: vector registers will be represented in comments as v1 = [ a | </a:t>
            </a:r>
            <a:r>
              <a:rPr lang="en-US" sz="1400" i="1" dirty="0" err="1" smtClean="0"/>
              <a:t>b</a:t>
            </a:r>
            <a:r>
              <a:rPr lang="en-US" sz="1400" i="1" dirty="0" smtClean="0"/>
              <a:t>]</a:t>
            </a:r>
          </a:p>
          <a:p>
            <a:pPr>
              <a:buNone/>
            </a:pPr>
            <a:r>
              <a:rPr lang="en-US" sz="1400" i="1" dirty="0" smtClean="0"/>
              <a:t>// where v1 is a variable of type __m128d and</a:t>
            </a:r>
            <a:br>
              <a:rPr lang="en-US" sz="1400" i="1" dirty="0" smtClean="0"/>
            </a:br>
            <a:r>
              <a:rPr lang="en-US" sz="1400" i="1" dirty="0" smtClean="0"/>
              <a:t>a, </a:t>
            </a:r>
            <a:r>
              <a:rPr lang="en-US" sz="1400" i="1" dirty="0" err="1" smtClean="0"/>
              <a:t>b</a:t>
            </a:r>
            <a:r>
              <a:rPr lang="en-US" sz="1400" i="1" dirty="0" smtClean="0"/>
              <a:t> are doubles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main(void</a:t>
            </a:r>
            <a:r>
              <a:rPr lang="en-US" sz="1400" dirty="0" smtClean="0"/>
              <a:t>) {</a:t>
            </a:r>
          </a:p>
          <a:p>
            <a:pPr>
              <a:buNone/>
            </a:pPr>
            <a:r>
              <a:rPr lang="en-US" sz="1400" dirty="0" smtClean="0"/>
              <a:t>   </a:t>
            </a:r>
            <a:r>
              <a:rPr lang="en-US" sz="1400" i="1" dirty="0" smtClean="0"/>
              <a:t> // allocate A,B,C aligned on 16-byte boundaries</a:t>
            </a:r>
          </a:p>
          <a:p>
            <a:pPr>
              <a:buNone/>
            </a:pPr>
            <a:r>
              <a:rPr lang="en-US" sz="1400" dirty="0" smtClean="0"/>
              <a:t>    double A[4] __attribute__ ((aligned (16)));	</a:t>
            </a:r>
          </a:p>
          <a:p>
            <a:pPr>
              <a:buNone/>
            </a:pPr>
            <a:r>
              <a:rPr lang="en-US" sz="1400" dirty="0" smtClean="0"/>
              <a:t>    double B[4] __attribute__ ((aligned (16)));</a:t>
            </a:r>
          </a:p>
          <a:p>
            <a:pPr>
              <a:buNone/>
            </a:pPr>
            <a:r>
              <a:rPr lang="en-US" sz="1400" dirty="0" smtClean="0"/>
              <a:t>    double C[4] __attribute__ ((aligned (16)));</a:t>
            </a:r>
          </a:p>
          <a:p>
            <a:pPr>
              <a:buNone/>
            </a:pPr>
            <a:r>
              <a:rPr lang="en-US" sz="1400" dirty="0" smtClean="0"/>
              <a:t>    </a:t>
            </a: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lda</a:t>
            </a:r>
            <a:r>
              <a:rPr lang="en-US" sz="1400" dirty="0" smtClean="0"/>
              <a:t> = 2;</a:t>
            </a:r>
          </a:p>
          <a:p>
            <a:pPr>
              <a:buNone/>
            </a:pPr>
            <a:r>
              <a:rPr lang="en-US" sz="1400" dirty="0" smtClean="0"/>
              <a:t>    </a:t>
            </a: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= 0;</a:t>
            </a:r>
          </a:p>
          <a:p>
            <a:pPr>
              <a:buNone/>
            </a:pPr>
            <a:r>
              <a:rPr lang="en-US" sz="1400" i="1" dirty="0" smtClean="0"/>
              <a:t>    // declare several 128-bit vector variables</a:t>
            </a:r>
          </a:p>
          <a:p>
            <a:pPr>
              <a:buNone/>
            </a:pPr>
            <a:r>
              <a:rPr lang="en-US" sz="1400" dirty="0" smtClean="0"/>
              <a:t>    __m128d c1,c2,a,b1,b2;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endParaRPr lang="en-US" sz="1400" dirty="0" smtClean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4972753" y="1600200"/>
            <a:ext cx="4038600" cy="463167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400" i="1" dirty="0" smtClean="0"/>
              <a:t> // Initialize A, B, C for example</a:t>
            </a:r>
          </a:p>
          <a:p>
            <a:pPr>
              <a:buNone/>
            </a:pPr>
            <a:r>
              <a:rPr lang="en-US" sz="1400" dirty="0" smtClean="0"/>
              <a:t> </a:t>
            </a:r>
            <a:r>
              <a:rPr lang="en-US" sz="1400" i="1" dirty="0" smtClean="0"/>
              <a:t>/* A =                           (</a:t>
            </a:r>
            <a:r>
              <a:rPr lang="en-US" sz="1400" i="1" dirty="0" smtClean="0">
                <a:solidFill>
                  <a:srgbClr val="FF0000"/>
                </a:solidFill>
              </a:rPr>
              <a:t>note column order!)  </a:t>
            </a:r>
          </a:p>
          <a:p>
            <a:pPr>
              <a:buNone/>
            </a:pPr>
            <a:r>
              <a:rPr lang="en-US" sz="1400" i="1" dirty="0" smtClean="0"/>
              <a:t>       1 0</a:t>
            </a:r>
          </a:p>
          <a:p>
            <a:pPr>
              <a:buNone/>
            </a:pPr>
            <a:r>
              <a:rPr lang="en-US" sz="1400" i="1" dirty="0" smtClean="0"/>
              <a:t>       0 1</a:t>
            </a:r>
          </a:p>
          <a:p>
            <a:pPr>
              <a:buNone/>
            </a:pPr>
            <a:r>
              <a:rPr lang="en-US" sz="1400" i="1" dirty="0" smtClean="0"/>
              <a:t>     */</a:t>
            </a:r>
          </a:p>
          <a:p>
            <a:pPr>
              <a:buNone/>
            </a:pPr>
            <a:r>
              <a:rPr lang="en-US" sz="1400" dirty="0" smtClean="0"/>
              <a:t>    A[0] = 1.0; A[1] = 0.0;  A[2] = 0.0;  A[3] = 1.0;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i="1" dirty="0" smtClean="0"/>
              <a:t>/* B =                             </a:t>
            </a:r>
            <a:r>
              <a:rPr lang="en-US" sz="1400" i="1" dirty="0" smtClean="0">
                <a:solidFill>
                  <a:srgbClr val="FF0000"/>
                </a:solidFill>
              </a:rPr>
              <a:t> (note column order!)</a:t>
            </a:r>
          </a:p>
          <a:p>
            <a:pPr>
              <a:buNone/>
            </a:pPr>
            <a:r>
              <a:rPr lang="en-US" sz="1400" i="1" dirty="0" smtClean="0"/>
              <a:t>       1 3</a:t>
            </a:r>
          </a:p>
          <a:p>
            <a:pPr>
              <a:buNone/>
            </a:pPr>
            <a:r>
              <a:rPr lang="en-US" sz="1400" i="1" dirty="0" smtClean="0"/>
              <a:t>       2 4</a:t>
            </a:r>
          </a:p>
          <a:p>
            <a:pPr>
              <a:buNone/>
            </a:pPr>
            <a:r>
              <a:rPr lang="en-US" sz="1400" i="1" dirty="0" smtClean="0"/>
              <a:t>     */</a:t>
            </a:r>
          </a:p>
          <a:p>
            <a:pPr>
              <a:buNone/>
            </a:pPr>
            <a:r>
              <a:rPr lang="en-US" sz="1400" dirty="0" smtClean="0"/>
              <a:t>    B[0] = 1.0;  B[1] = 2.0;  B[2] = 3.0;  B[3] = 4.0;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i="1" dirty="0" smtClean="0"/>
              <a:t> /* C =                             (</a:t>
            </a:r>
            <a:r>
              <a:rPr lang="en-US" sz="1400" i="1" dirty="0" smtClean="0">
                <a:solidFill>
                  <a:srgbClr val="FF0000"/>
                </a:solidFill>
              </a:rPr>
              <a:t>note column order!)</a:t>
            </a:r>
          </a:p>
          <a:p>
            <a:pPr>
              <a:buNone/>
            </a:pPr>
            <a:r>
              <a:rPr lang="en-US" sz="1400" i="1" dirty="0" smtClean="0"/>
              <a:t>       0 0</a:t>
            </a:r>
          </a:p>
          <a:p>
            <a:pPr>
              <a:buNone/>
            </a:pPr>
            <a:r>
              <a:rPr lang="en-US" sz="1400" i="1" dirty="0" smtClean="0"/>
              <a:t>       0 0</a:t>
            </a:r>
          </a:p>
          <a:p>
            <a:pPr>
              <a:buNone/>
            </a:pPr>
            <a:r>
              <a:rPr lang="en-US" sz="1400" i="1" dirty="0" smtClean="0"/>
              <a:t>     */</a:t>
            </a:r>
          </a:p>
          <a:p>
            <a:pPr>
              <a:buNone/>
            </a:pPr>
            <a:r>
              <a:rPr lang="en-US" sz="1400" dirty="0" smtClean="0"/>
              <a:t>    C[0] = 0.0; C[1] = 0.0;  C[2] = 0.0; C[3] = 0.0;</a:t>
            </a:r>
          </a:p>
          <a:p>
            <a:pPr>
              <a:buNone/>
            </a:pPr>
            <a:endParaRPr lang="en-US" sz="1400" dirty="0"/>
          </a:p>
        </p:txBody>
      </p:sp>
      <p:cxnSp>
        <p:nvCxnSpPr>
          <p:cNvPr id="9" name="Straight Connector 8"/>
          <p:cNvCxnSpPr/>
          <p:nvPr/>
        </p:nvCxnSpPr>
        <p:spPr>
          <a:xfrm rot="16200000" flipH="1">
            <a:off x="2072590" y="3909861"/>
            <a:ext cx="4712825" cy="209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864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2 </a:t>
            </a:r>
            <a:r>
              <a:rPr lang="en-US" dirty="0" err="1" smtClean="0"/>
              <a:t>x</a:t>
            </a:r>
            <a:r>
              <a:rPr lang="en-US" dirty="0" smtClean="0"/>
              <a:t> 2 Matrix Multiply</a:t>
            </a:r>
            <a:br>
              <a:rPr lang="en-US" dirty="0" smtClean="0"/>
            </a:br>
            <a:r>
              <a:rPr lang="en-US" dirty="0" smtClean="0"/>
              <a:t>(Part 2 of 2)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1"/>
          </p:nvPr>
        </p:nvSpPr>
        <p:spPr>
          <a:xfrm>
            <a:off x="451554" y="1600200"/>
            <a:ext cx="4270022" cy="4525963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1400" i="1" dirty="0" smtClean="0"/>
              <a:t>// used aligned loads to set</a:t>
            </a:r>
          </a:p>
          <a:p>
            <a:pPr>
              <a:lnSpc>
                <a:spcPct val="80000"/>
              </a:lnSpc>
              <a:buNone/>
            </a:pPr>
            <a:r>
              <a:rPr lang="en-US" sz="1400" i="1" dirty="0" smtClean="0"/>
              <a:t>    // c1 = [c_11 | c_21]</a:t>
            </a:r>
          </a:p>
          <a:p>
            <a:pPr>
              <a:lnSpc>
                <a:spcPct val="80000"/>
              </a:lnSpc>
              <a:buNone/>
            </a:pPr>
            <a:r>
              <a:rPr lang="en-US" sz="1400" dirty="0" smtClean="0"/>
              <a:t>    c1 = _mm_load_pd(C+0*</a:t>
            </a:r>
            <a:r>
              <a:rPr lang="en-US" sz="1400" dirty="0" err="1" smtClean="0"/>
              <a:t>lda</a:t>
            </a:r>
            <a:r>
              <a:rPr lang="en-US" sz="1400" dirty="0" smtClean="0"/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1400" i="1" dirty="0" smtClean="0"/>
              <a:t>    // c2 = [c_12 | c_22]</a:t>
            </a:r>
          </a:p>
          <a:p>
            <a:pPr>
              <a:lnSpc>
                <a:spcPct val="80000"/>
              </a:lnSpc>
              <a:buNone/>
            </a:pPr>
            <a:r>
              <a:rPr lang="en-US" sz="1400" dirty="0" smtClean="0"/>
              <a:t>    c2 = _mm_load_pd(C+1*</a:t>
            </a:r>
            <a:r>
              <a:rPr lang="en-US" sz="1400" dirty="0" err="1" smtClean="0"/>
              <a:t>lda</a:t>
            </a:r>
            <a:r>
              <a:rPr lang="en-US" sz="1400" dirty="0" smtClean="0"/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1400" dirty="0" smtClean="0"/>
              <a:t>    </a:t>
            </a:r>
          </a:p>
          <a:p>
            <a:pPr>
              <a:lnSpc>
                <a:spcPct val="80000"/>
              </a:lnSpc>
              <a:buNone/>
            </a:pPr>
            <a:r>
              <a:rPr lang="en-US" sz="1400" dirty="0" smtClean="0"/>
              <a:t>    for (</a:t>
            </a:r>
            <a:r>
              <a:rPr lang="en-US" sz="1400" dirty="0" err="1" smtClean="0"/>
              <a:t>i</a:t>
            </a:r>
            <a:r>
              <a:rPr lang="en-US" sz="1400" dirty="0" smtClean="0"/>
              <a:t> = 0; </a:t>
            </a:r>
            <a:r>
              <a:rPr lang="en-US" sz="1400" dirty="0" err="1" smtClean="0"/>
              <a:t>i</a:t>
            </a:r>
            <a:r>
              <a:rPr lang="en-US" sz="1400" dirty="0" smtClean="0"/>
              <a:t> &lt; 2; </a:t>
            </a:r>
            <a:r>
              <a:rPr lang="en-US" sz="1400" dirty="0" err="1" smtClean="0"/>
              <a:t>i</a:t>
            </a:r>
            <a:r>
              <a:rPr lang="en-US" sz="1400" dirty="0" smtClean="0"/>
              <a:t>++) {</a:t>
            </a:r>
          </a:p>
          <a:p>
            <a:pPr>
              <a:lnSpc>
                <a:spcPct val="80000"/>
              </a:lnSpc>
              <a:buNone/>
            </a:pPr>
            <a:r>
              <a:rPr lang="en-US" sz="1400" dirty="0" smtClean="0"/>
              <a:t>	</a:t>
            </a:r>
            <a:r>
              <a:rPr lang="en-US" sz="1400" i="1" dirty="0" smtClean="0"/>
              <a:t>/* </a:t>
            </a:r>
            <a:r>
              <a:rPr lang="en-US" sz="1400" i="1" dirty="0" smtClean="0">
                <a:solidFill>
                  <a:srgbClr val="FF0000"/>
                </a:solidFill>
              </a:rPr>
              <a:t>a = </a:t>
            </a:r>
          </a:p>
          <a:p>
            <a:pPr>
              <a:lnSpc>
                <a:spcPct val="80000"/>
              </a:lnSpc>
              <a:buNone/>
            </a:pPr>
            <a:r>
              <a:rPr lang="en-US" sz="1400" i="1" dirty="0" smtClean="0">
                <a:solidFill>
                  <a:srgbClr val="FF0000"/>
                </a:solidFill>
              </a:rPr>
              <a:t>	  </a:t>
            </a:r>
            <a:r>
              <a:rPr lang="en-US" sz="1400" i="1" dirty="0" err="1" smtClean="0">
                <a:solidFill>
                  <a:srgbClr val="FF0000"/>
                </a:solidFill>
              </a:rPr>
              <a:t>i</a:t>
            </a:r>
            <a:r>
              <a:rPr lang="en-US" sz="1400" i="1" dirty="0" smtClean="0">
                <a:solidFill>
                  <a:srgbClr val="FF0000"/>
                </a:solidFill>
              </a:rPr>
              <a:t> = 0: [a_11 | a_21]</a:t>
            </a:r>
          </a:p>
          <a:p>
            <a:pPr>
              <a:lnSpc>
                <a:spcPct val="80000"/>
              </a:lnSpc>
              <a:buNone/>
            </a:pPr>
            <a:r>
              <a:rPr lang="en-US" sz="1400" i="1" dirty="0" smtClean="0"/>
              <a:t>	  </a:t>
            </a:r>
            <a:r>
              <a:rPr lang="en-US" sz="1400" i="1" dirty="0" err="1" smtClean="0"/>
              <a:t>i</a:t>
            </a:r>
            <a:r>
              <a:rPr lang="en-US" sz="1400" i="1" dirty="0" smtClean="0"/>
              <a:t> = 1: [a_12 | a_22]</a:t>
            </a:r>
          </a:p>
          <a:p>
            <a:pPr>
              <a:lnSpc>
                <a:spcPct val="80000"/>
              </a:lnSpc>
              <a:buNone/>
            </a:pPr>
            <a:r>
              <a:rPr lang="en-US" sz="1400" i="1" dirty="0" smtClean="0"/>
              <a:t>	 */</a:t>
            </a:r>
          </a:p>
          <a:p>
            <a:pPr>
              <a:lnSpc>
                <a:spcPct val="80000"/>
              </a:lnSpc>
              <a:buNone/>
            </a:pPr>
            <a:r>
              <a:rPr lang="en-US" sz="1400" dirty="0" smtClean="0"/>
              <a:t>	a = _</a:t>
            </a:r>
            <a:r>
              <a:rPr lang="en-US" sz="1400" dirty="0" err="1" smtClean="0"/>
              <a:t>mm_load_pd(A+i</a:t>
            </a:r>
            <a:r>
              <a:rPr lang="en-US" sz="1400" dirty="0" smtClean="0"/>
              <a:t>*</a:t>
            </a:r>
            <a:r>
              <a:rPr lang="en-US" sz="1400" dirty="0" err="1" smtClean="0"/>
              <a:t>lda</a:t>
            </a:r>
            <a:r>
              <a:rPr lang="en-US" sz="1400" dirty="0" smtClean="0"/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1400" dirty="0" smtClean="0"/>
              <a:t>	</a:t>
            </a:r>
            <a:r>
              <a:rPr lang="en-US" sz="1400" i="1" dirty="0" smtClean="0"/>
              <a:t>/* b</a:t>
            </a:r>
            <a:r>
              <a:rPr lang="en-US" sz="1400" i="1" dirty="0" smtClean="0">
                <a:solidFill>
                  <a:srgbClr val="FF0000"/>
                </a:solidFill>
              </a:rPr>
              <a:t>1 = </a:t>
            </a:r>
          </a:p>
          <a:p>
            <a:pPr>
              <a:lnSpc>
                <a:spcPct val="80000"/>
              </a:lnSpc>
              <a:buNone/>
            </a:pPr>
            <a:r>
              <a:rPr lang="en-US" sz="1400" i="1" dirty="0" smtClean="0">
                <a:solidFill>
                  <a:srgbClr val="FF0000"/>
                </a:solidFill>
              </a:rPr>
              <a:t>	  </a:t>
            </a:r>
            <a:r>
              <a:rPr lang="en-US" sz="1400" i="1" dirty="0" err="1" smtClean="0">
                <a:solidFill>
                  <a:srgbClr val="FF0000"/>
                </a:solidFill>
              </a:rPr>
              <a:t>i</a:t>
            </a:r>
            <a:r>
              <a:rPr lang="en-US" sz="1400" i="1" dirty="0" smtClean="0">
                <a:solidFill>
                  <a:srgbClr val="FF0000"/>
                </a:solidFill>
              </a:rPr>
              <a:t> = 0: [b_11 | b_11]</a:t>
            </a:r>
          </a:p>
          <a:p>
            <a:pPr>
              <a:lnSpc>
                <a:spcPct val="80000"/>
              </a:lnSpc>
              <a:buNone/>
            </a:pPr>
            <a:r>
              <a:rPr lang="en-US" sz="1400" i="1" dirty="0" smtClean="0"/>
              <a:t>	  </a:t>
            </a:r>
            <a:r>
              <a:rPr lang="en-US" sz="1400" i="1" dirty="0" err="1" smtClean="0"/>
              <a:t>i</a:t>
            </a:r>
            <a:r>
              <a:rPr lang="en-US" sz="1400" i="1" dirty="0" smtClean="0"/>
              <a:t> = 1: [b_21 | b_21]</a:t>
            </a:r>
          </a:p>
          <a:p>
            <a:pPr>
              <a:lnSpc>
                <a:spcPct val="80000"/>
              </a:lnSpc>
              <a:buNone/>
            </a:pPr>
            <a:r>
              <a:rPr lang="en-US" sz="1400" i="1" dirty="0" smtClean="0"/>
              <a:t>	 */</a:t>
            </a:r>
          </a:p>
          <a:p>
            <a:pPr>
              <a:lnSpc>
                <a:spcPct val="80000"/>
              </a:lnSpc>
              <a:buNone/>
            </a:pPr>
            <a:r>
              <a:rPr lang="en-US" sz="1400" dirty="0" smtClean="0"/>
              <a:t>	b1 = _mm_load1_pd(B+i+0*</a:t>
            </a:r>
            <a:r>
              <a:rPr lang="en-US" sz="1400" dirty="0" err="1" smtClean="0"/>
              <a:t>lda</a:t>
            </a:r>
            <a:r>
              <a:rPr lang="en-US" sz="1400" dirty="0" smtClean="0"/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1400" dirty="0" smtClean="0"/>
              <a:t>	</a:t>
            </a:r>
            <a:r>
              <a:rPr lang="en-US" sz="1400" i="1" dirty="0" smtClean="0"/>
              <a:t>/* </a:t>
            </a:r>
            <a:r>
              <a:rPr lang="en-US" sz="1400" i="1" dirty="0" smtClean="0">
                <a:solidFill>
                  <a:srgbClr val="FF0000"/>
                </a:solidFill>
              </a:rPr>
              <a:t>b2 = </a:t>
            </a:r>
          </a:p>
          <a:p>
            <a:pPr>
              <a:lnSpc>
                <a:spcPct val="80000"/>
              </a:lnSpc>
              <a:buNone/>
            </a:pPr>
            <a:r>
              <a:rPr lang="en-US" sz="1400" i="1" dirty="0" smtClean="0">
                <a:solidFill>
                  <a:srgbClr val="FF0000"/>
                </a:solidFill>
              </a:rPr>
              <a:t>	  </a:t>
            </a:r>
            <a:r>
              <a:rPr lang="en-US" sz="1400" i="1" dirty="0" err="1" smtClean="0">
                <a:solidFill>
                  <a:srgbClr val="FF0000"/>
                </a:solidFill>
              </a:rPr>
              <a:t>i</a:t>
            </a:r>
            <a:r>
              <a:rPr lang="en-US" sz="1400" i="1" dirty="0" smtClean="0">
                <a:solidFill>
                  <a:srgbClr val="FF0000"/>
                </a:solidFill>
              </a:rPr>
              <a:t> = 0: [b_12 | b_12]</a:t>
            </a:r>
          </a:p>
          <a:p>
            <a:pPr>
              <a:lnSpc>
                <a:spcPct val="80000"/>
              </a:lnSpc>
              <a:buNone/>
            </a:pPr>
            <a:r>
              <a:rPr lang="en-US" sz="1400" i="1" dirty="0" smtClean="0"/>
              <a:t>	  </a:t>
            </a:r>
            <a:r>
              <a:rPr lang="en-US" sz="1400" i="1" dirty="0" err="1" smtClean="0"/>
              <a:t>i</a:t>
            </a:r>
            <a:r>
              <a:rPr lang="en-US" sz="1400" i="1" dirty="0" smtClean="0"/>
              <a:t> = 1: [b_22 | b_22]</a:t>
            </a:r>
          </a:p>
          <a:p>
            <a:pPr>
              <a:lnSpc>
                <a:spcPct val="80000"/>
              </a:lnSpc>
              <a:buNone/>
            </a:pPr>
            <a:r>
              <a:rPr lang="en-US" sz="1400" i="1" dirty="0" smtClean="0"/>
              <a:t>	 */</a:t>
            </a:r>
          </a:p>
          <a:p>
            <a:pPr>
              <a:lnSpc>
                <a:spcPct val="80000"/>
              </a:lnSpc>
              <a:buNone/>
            </a:pPr>
            <a:r>
              <a:rPr lang="en-US" sz="1400" dirty="0" smtClean="0"/>
              <a:t>	b2 = _mm_load1_pd(B+i+1*</a:t>
            </a:r>
            <a:r>
              <a:rPr lang="en-US" sz="1400" dirty="0" err="1" smtClean="0"/>
              <a:t>lda</a:t>
            </a:r>
            <a:r>
              <a:rPr lang="en-US" sz="1400" dirty="0" smtClean="0"/>
              <a:t>);</a:t>
            </a:r>
          </a:p>
          <a:p>
            <a:pPr>
              <a:lnSpc>
                <a:spcPct val="85000"/>
              </a:lnSpc>
              <a:buNone/>
            </a:pPr>
            <a:r>
              <a:rPr lang="en-US" sz="1400" dirty="0" smtClean="0"/>
              <a:t>	</a:t>
            </a:r>
          </a:p>
          <a:p>
            <a:pPr>
              <a:lnSpc>
                <a:spcPct val="85000"/>
              </a:lnSpc>
              <a:buNone/>
            </a:pPr>
            <a:endParaRPr lang="en-US" sz="1400" dirty="0" smtClean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01791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  <a:buNone/>
            </a:pPr>
            <a:r>
              <a:rPr lang="en-US" sz="2240" i="1" dirty="0" smtClean="0"/>
              <a:t>        /* </a:t>
            </a:r>
            <a:r>
              <a:rPr lang="en-US" sz="2240" i="1" dirty="0" smtClean="0">
                <a:solidFill>
                  <a:srgbClr val="FF0000"/>
                </a:solidFill>
              </a:rPr>
              <a:t>c1 = </a:t>
            </a:r>
          </a:p>
          <a:p>
            <a:pPr>
              <a:lnSpc>
                <a:spcPct val="110000"/>
              </a:lnSpc>
              <a:buNone/>
            </a:pPr>
            <a:r>
              <a:rPr lang="en-US" sz="2240" i="1" dirty="0" smtClean="0">
                <a:solidFill>
                  <a:srgbClr val="FF0000"/>
                </a:solidFill>
              </a:rPr>
              <a:t>	  </a:t>
            </a:r>
            <a:r>
              <a:rPr lang="en-US" sz="2240" i="1" dirty="0" err="1" smtClean="0">
                <a:solidFill>
                  <a:srgbClr val="FF0000"/>
                </a:solidFill>
              </a:rPr>
              <a:t>i</a:t>
            </a:r>
            <a:r>
              <a:rPr lang="en-US" sz="2240" i="1" dirty="0" smtClean="0">
                <a:solidFill>
                  <a:srgbClr val="FF0000"/>
                </a:solidFill>
              </a:rPr>
              <a:t> = 0: [c_11 + a_11*b_11 | c_21 + a_21*b_11]</a:t>
            </a:r>
          </a:p>
          <a:p>
            <a:pPr>
              <a:lnSpc>
                <a:spcPct val="110000"/>
              </a:lnSpc>
              <a:buNone/>
            </a:pPr>
            <a:r>
              <a:rPr lang="en-US" sz="2240" i="1" dirty="0" smtClean="0"/>
              <a:t>	  </a:t>
            </a:r>
            <a:r>
              <a:rPr lang="en-US" sz="2240" i="1" dirty="0" err="1" smtClean="0"/>
              <a:t>i</a:t>
            </a:r>
            <a:r>
              <a:rPr lang="en-US" sz="2240" i="1" dirty="0" smtClean="0"/>
              <a:t> = 1: [c_11 + a_21*b_21 | c_21 + a_22*b_21]</a:t>
            </a:r>
          </a:p>
          <a:p>
            <a:pPr>
              <a:lnSpc>
                <a:spcPct val="110000"/>
              </a:lnSpc>
              <a:buNone/>
            </a:pPr>
            <a:r>
              <a:rPr lang="en-US" sz="2240" i="1" dirty="0" smtClean="0"/>
              <a:t>	*/</a:t>
            </a:r>
          </a:p>
          <a:p>
            <a:pPr>
              <a:lnSpc>
                <a:spcPct val="110000"/>
              </a:lnSpc>
              <a:buNone/>
            </a:pPr>
            <a:r>
              <a:rPr lang="en-US" sz="2240" dirty="0" smtClean="0"/>
              <a:t>	c1 = _mm_add_pd(c1,_mm_mul_pd(a,b1));</a:t>
            </a:r>
          </a:p>
          <a:p>
            <a:pPr>
              <a:lnSpc>
                <a:spcPct val="110000"/>
              </a:lnSpc>
              <a:buNone/>
            </a:pPr>
            <a:r>
              <a:rPr lang="en-US" sz="2240" dirty="0" smtClean="0"/>
              <a:t>	</a:t>
            </a:r>
            <a:r>
              <a:rPr lang="en-US" sz="2240" i="1" dirty="0" smtClean="0"/>
              <a:t>/* </a:t>
            </a:r>
            <a:r>
              <a:rPr lang="en-US" sz="2240" i="1" dirty="0" smtClean="0">
                <a:solidFill>
                  <a:srgbClr val="FF0000"/>
                </a:solidFill>
              </a:rPr>
              <a:t>c2 = </a:t>
            </a:r>
          </a:p>
          <a:p>
            <a:pPr>
              <a:lnSpc>
                <a:spcPct val="110000"/>
              </a:lnSpc>
              <a:buNone/>
            </a:pPr>
            <a:r>
              <a:rPr lang="en-US" sz="2240" i="1" dirty="0" smtClean="0">
                <a:solidFill>
                  <a:srgbClr val="FF0000"/>
                </a:solidFill>
              </a:rPr>
              <a:t>	  </a:t>
            </a:r>
            <a:r>
              <a:rPr lang="en-US" sz="2240" i="1" dirty="0" err="1" smtClean="0">
                <a:solidFill>
                  <a:srgbClr val="FF0000"/>
                </a:solidFill>
              </a:rPr>
              <a:t>i</a:t>
            </a:r>
            <a:r>
              <a:rPr lang="en-US" sz="2240" i="1" dirty="0" smtClean="0">
                <a:solidFill>
                  <a:srgbClr val="FF0000"/>
                </a:solidFill>
              </a:rPr>
              <a:t> = 0: [c_12 + a_11*b_12 | c_22 + a_21*b_12]</a:t>
            </a:r>
          </a:p>
          <a:p>
            <a:pPr>
              <a:lnSpc>
                <a:spcPct val="110000"/>
              </a:lnSpc>
              <a:buNone/>
            </a:pPr>
            <a:r>
              <a:rPr lang="en-US" sz="2240" i="1" dirty="0" smtClean="0"/>
              <a:t>	  </a:t>
            </a:r>
            <a:r>
              <a:rPr lang="en-US" sz="2240" i="1" dirty="0" err="1" smtClean="0"/>
              <a:t>i</a:t>
            </a:r>
            <a:r>
              <a:rPr lang="en-US" sz="2240" i="1" dirty="0" smtClean="0"/>
              <a:t> = 1: [c_12 + a_21*b_22 | c_22 + a_22*b_22]</a:t>
            </a:r>
          </a:p>
          <a:p>
            <a:pPr>
              <a:lnSpc>
                <a:spcPct val="110000"/>
              </a:lnSpc>
              <a:buNone/>
            </a:pPr>
            <a:r>
              <a:rPr lang="en-US" sz="2240" i="1" dirty="0" smtClean="0"/>
              <a:t>	*/</a:t>
            </a:r>
          </a:p>
          <a:p>
            <a:pPr>
              <a:lnSpc>
                <a:spcPct val="110000"/>
              </a:lnSpc>
              <a:buNone/>
            </a:pPr>
            <a:r>
              <a:rPr lang="en-US" sz="2240" dirty="0" smtClean="0"/>
              <a:t>	c2 = _mm_add_pd(c2,_mm_mul_pd(a,b2));       </a:t>
            </a:r>
          </a:p>
          <a:p>
            <a:pPr>
              <a:lnSpc>
                <a:spcPct val="110000"/>
              </a:lnSpc>
              <a:buNone/>
            </a:pPr>
            <a:r>
              <a:rPr lang="en-US" sz="2240" dirty="0" smtClean="0"/>
              <a:t>    }</a:t>
            </a:r>
          </a:p>
          <a:p>
            <a:pPr>
              <a:lnSpc>
                <a:spcPct val="110000"/>
              </a:lnSpc>
              <a:buNone/>
            </a:pPr>
            <a:endParaRPr lang="en-US" sz="2240" dirty="0" smtClean="0"/>
          </a:p>
          <a:p>
            <a:pPr>
              <a:lnSpc>
                <a:spcPct val="110000"/>
              </a:lnSpc>
              <a:buNone/>
            </a:pPr>
            <a:r>
              <a:rPr lang="en-US" sz="2240" i="1" dirty="0" smtClean="0"/>
              <a:t>    // store c1,c2 back into C for completion</a:t>
            </a:r>
          </a:p>
          <a:p>
            <a:pPr>
              <a:lnSpc>
                <a:spcPct val="110000"/>
              </a:lnSpc>
              <a:buNone/>
            </a:pPr>
            <a:r>
              <a:rPr lang="en-US" sz="2240" dirty="0" smtClean="0"/>
              <a:t>    _mm_store_pd(C+0*lda,c1);</a:t>
            </a:r>
          </a:p>
          <a:p>
            <a:pPr>
              <a:lnSpc>
                <a:spcPct val="110000"/>
              </a:lnSpc>
              <a:buNone/>
            </a:pPr>
            <a:r>
              <a:rPr lang="en-US" sz="2240" dirty="0" smtClean="0"/>
              <a:t>    _mm_store_pd(C+1*lda,c2);</a:t>
            </a:r>
          </a:p>
          <a:p>
            <a:pPr>
              <a:lnSpc>
                <a:spcPct val="110000"/>
              </a:lnSpc>
              <a:buNone/>
            </a:pPr>
            <a:endParaRPr lang="en-US" sz="2240" dirty="0" smtClean="0"/>
          </a:p>
          <a:p>
            <a:pPr>
              <a:lnSpc>
                <a:spcPct val="110000"/>
              </a:lnSpc>
              <a:buNone/>
            </a:pPr>
            <a:r>
              <a:rPr lang="en-US" sz="2240" i="1" dirty="0" smtClean="0"/>
              <a:t>    // print C</a:t>
            </a:r>
          </a:p>
          <a:p>
            <a:pPr>
              <a:lnSpc>
                <a:spcPct val="110000"/>
              </a:lnSpc>
              <a:buNone/>
            </a:pPr>
            <a:r>
              <a:rPr lang="en-US" sz="2240" dirty="0" smtClean="0"/>
              <a:t>    printf("%g,%g\n%g,%g\n",C[0],C[2],C[1],C[3]);</a:t>
            </a:r>
          </a:p>
          <a:p>
            <a:pPr>
              <a:lnSpc>
                <a:spcPct val="110000"/>
              </a:lnSpc>
              <a:buNone/>
            </a:pPr>
            <a:r>
              <a:rPr lang="en-US" sz="2240" dirty="0" smtClean="0"/>
              <a:t>    return 0;</a:t>
            </a:r>
          </a:p>
          <a:p>
            <a:pPr>
              <a:buNone/>
            </a:pPr>
            <a:r>
              <a:rPr lang="en-US" sz="2240" dirty="0" smtClean="0"/>
              <a:t>}</a:t>
            </a:r>
          </a:p>
          <a:p>
            <a:pPr>
              <a:buNone/>
            </a:pPr>
            <a:endParaRPr lang="en-US" sz="1806" dirty="0" smtClean="0"/>
          </a:p>
          <a:p>
            <a:pPr>
              <a:buNone/>
            </a:pPr>
            <a:endParaRPr lang="en-US" sz="1400" dirty="0"/>
          </a:p>
        </p:txBody>
      </p:sp>
      <p:cxnSp>
        <p:nvCxnSpPr>
          <p:cNvPr id="8" name="Straight Connector 7"/>
          <p:cNvCxnSpPr/>
          <p:nvPr/>
        </p:nvCxnSpPr>
        <p:spPr>
          <a:xfrm rot="16200000" flipH="1">
            <a:off x="2072590" y="3909861"/>
            <a:ext cx="4712825" cy="209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849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Flynn Taxonomy</a:t>
            </a:r>
          </a:p>
          <a:p>
            <a:r>
              <a:rPr lang="en-US" dirty="0" smtClean="0"/>
              <a:t>Intel SSE SIMD Instructions</a:t>
            </a:r>
          </a:p>
          <a:p>
            <a:pPr lvl="1"/>
            <a:r>
              <a:rPr lang="en-US" dirty="0"/>
              <a:t>Exploit data-level parallelism in loops</a:t>
            </a:r>
          </a:p>
          <a:p>
            <a:pPr lvl="1"/>
            <a:r>
              <a:rPr lang="en-US" dirty="0" smtClean="0"/>
              <a:t>One instruction fetch that operates on multiple operands simultaneously</a:t>
            </a:r>
          </a:p>
          <a:p>
            <a:pPr lvl="1"/>
            <a:r>
              <a:rPr lang="en-US" dirty="0" smtClean="0"/>
              <a:t>128-bit XMM registers</a:t>
            </a:r>
          </a:p>
          <a:p>
            <a:r>
              <a:rPr lang="en-US" dirty="0" smtClean="0"/>
              <a:t>SSE Instructions in C</a:t>
            </a:r>
          </a:p>
          <a:p>
            <a:pPr lvl="1"/>
            <a:r>
              <a:rPr lang="en-US" dirty="0" smtClean="0"/>
              <a:t>Embed the SSE machine instructions directly into C programs through use of intrinsics</a:t>
            </a:r>
          </a:p>
          <a:p>
            <a:pPr lvl="1"/>
            <a:r>
              <a:rPr lang="en-US" dirty="0" smtClean="0"/>
              <a:t>Achieve efficiency beyond that of optimizing compiler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948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70B07350-10D6-467F-93CC-F3F33A5BB17F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798513" y="306388"/>
            <a:ext cx="5715000" cy="368300"/>
          </a:xfrm>
        </p:spPr>
        <p:txBody>
          <a:bodyPr>
            <a:normAutofit fontScale="90000"/>
          </a:bodyPr>
          <a:lstStyle/>
          <a:p>
            <a:r>
              <a:rPr lang="en-US" sz="2400" smtClean="0"/>
              <a:t>SIMD: </a:t>
            </a:r>
            <a:r>
              <a:rPr lang="en-US" sz="2400" u="sng" smtClean="0"/>
              <a:t>S</a:t>
            </a:r>
            <a:r>
              <a:rPr lang="en-US" sz="2400" smtClean="0"/>
              <a:t>ingle </a:t>
            </a:r>
            <a:r>
              <a:rPr lang="en-US" sz="2400" u="sng" smtClean="0"/>
              <a:t>I</a:t>
            </a:r>
            <a:r>
              <a:rPr lang="en-US" sz="2400" smtClean="0"/>
              <a:t>nstruction, </a:t>
            </a:r>
            <a:r>
              <a:rPr lang="en-US" sz="2400" u="sng" smtClean="0"/>
              <a:t>M</a:t>
            </a:r>
            <a:r>
              <a:rPr lang="en-US" sz="2400" smtClean="0"/>
              <a:t>ultiple </a:t>
            </a:r>
            <a:r>
              <a:rPr lang="en-US" sz="2400" u="sng" smtClean="0"/>
              <a:t>D</a:t>
            </a:r>
            <a:r>
              <a:rPr lang="en-US" sz="2400" smtClean="0"/>
              <a:t>ata</a:t>
            </a:r>
          </a:p>
        </p:txBody>
      </p:sp>
      <p:sp>
        <p:nvSpPr>
          <p:cNvPr id="272387" name="Text Box 3"/>
          <p:cNvSpPr txBox="1">
            <a:spLocks noChangeArrowheads="1"/>
          </p:cNvSpPr>
          <p:nvPr/>
        </p:nvSpPr>
        <p:spPr bwMode="auto">
          <a:xfrm>
            <a:off x="1320800" y="3570288"/>
            <a:ext cx="60960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endParaRPr lang="en-US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65" name="Line 4"/>
          <p:cNvSpPr>
            <a:spLocks noChangeShapeType="1"/>
          </p:cNvSpPr>
          <p:nvPr/>
        </p:nvSpPr>
        <p:spPr bwMode="auto">
          <a:xfrm flipV="1">
            <a:off x="914400" y="4851400"/>
            <a:ext cx="137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Rectangle 5"/>
          <p:cNvSpPr>
            <a:spLocks noChangeArrowheads="1"/>
          </p:cNvSpPr>
          <p:nvPr/>
        </p:nvSpPr>
        <p:spPr bwMode="auto">
          <a:xfrm>
            <a:off x="673100" y="1117600"/>
            <a:ext cx="39751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spcBef>
                <a:spcPct val="15000"/>
              </a:spcBef>
              <a:buSzPct val="100000"/>
              <a:buFontTx/>
              <a:buChar char="•"/>
            </a:pPr>
            <a:r>
              <a:rPr lang="en-GB" sz="2400" b="0">
                <a:solidFill>
                  <a:schemeClr val="tx1"/>
                </a:solidFill>
              </a:rPr>
              <a:t>Scalar processing</a:t>
            </a:r>
          </a:p>
          <a:p>
            <a:pPr marL="628650" lvl="1" indent="-228600">
              <a:spcBef>
                <a:spcPct val="15000"/>
              </a:spcBef>
              <a:buSzPct val="100000"/>
              <a:buFontTx/>
              <a:buChar char="•"/>
            </a:pPr>
            <a:r>
              <a:rPr lang="en-GB" sz="1600" b="0">
                <a:solidFill>
                  <a:srgbClr val="000099"/>
                </a:solidFill>
              </a:rPr>
              <a:t>traditional mode</a:t>
            </a:r>
          </a:p>
          <a:p>
            <a:pPr marL="628650" lvl="1" indent="-228600">
              <a:spcBef>
                <a:spcPct val="15000"/>
              </a:spcBef>
              <a:buSzPct val="100000"/>
              <a:buFontTx/>
              <a:buChar char="•"/>
            </a:pPr>
            <a:r>
              <a:rPr lang="en-GB" sz="1600" b="0">
                <a:solidFill>
                  <a:schemeClr val="tx2"/>
                </a:solidFill>
              </a:rPr>
              <a:t>one operation</a:t>
            </a:r>
            <a:r>
              <a:rPr lang="en-GB" sz="1600" b="0">
                <a:solidFill>
                  <a:srgbClr val="000099"/>
                </a:solidFill>
              </a:rPr>
              <a:t> produces</a:t>
            </a:r>
            <a:br>
              <a:rPr lang="en-GB" sz="1600" b="0">
                <a:solidFill>
                  <a:srgbClr val="000099"/>
                </a:solidFill>
              </a:rPr>
            </a:br>
            <a:r>
              <a:rPr lang="en-GB" sz="1600" b="0">
                <a:solidFill>
                  <a:schemeClr val="tx2"/>
                </a:solidFill>
              </a:rPr>
              <a:t>one result</a:t>
            </a:r>
            <a:endParaRPr lang="en-GB" b="0">
              <a:solidFill>
                <a:srgbClr val="000099"/>
              </a:solidFill>
            </a:endParaRPr>
          </a:p>
        </p:txBody>
      </p:sp>
      <p:sp>
        <p:nvSpPr>
          <p:cNvPr id="40967" name="Rectangle 6"/>
          <p:cNvSpPr>
            <a:spLocks noChangeArrowheads="1"/>
          </p:cNvSpPr>
          <p:nvPr/>
        </p:nvSpPr>
        <p:spPr bwMode="auto">
          <a:xfrm>
            <a:off x="4800600" y="1117600"/>
            <a:ext cx="421163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03200" indent="-203200">
              <a:spcBef>
                <a:spcPct val="15000"/>
              </a:spcBef>
              <a:buSzPct val="100000"/>
              <a:buFontTx/>
              <a:buChar char="•"/>
            </a:pPr>
            <a:r>
              <a:rPr lang="en-GB" sz="2400" b="0" dirty="0">
                <a:solidFill>
                  <a:schemeClr val="tx1"/>
                </a:solidFill>
              </a:rPr>
              <a:t>SIMD processing</a:t>
            </a:r>
          </a:p>
          <a:p>
            <a:pPr marL="685800" lvl="1" indent="-190500">
              <a:spcBef>
                <a:spcPct val="15000"/>
              </a:spcBef>
              <a:buSzPct val="100000"/>
              <a:buFontTx/>
              <a:buChar char="•"/>
            </a:pPr>
            <a:r>
              <a:rPr lang="en-GB" sz="1600" b="0" dirty="0" smtClean="0">
                <a:solidFill>
                  <a:srgbClr val="000099"/>
                </a:solidFill>
              </a:rPr>
              <a:t>With Intel </a:t>
            </a:r>
            <a:r>
              <a:rPr lang="en-GB" sz="1600" b="0" dirty="0">
                <a:solidFill>
                  <a:srgbClr val="000099"/>
                </a:solidFill>
              </a:rPr>
              <a:t>SSE / SSE2</a:t>
            </a:r>
          </a:p>
          <a:p>
            <a:pPr marL="685800" lvl="1" indent="-190500">
              <a:spcBef>
                <a:spcPct val="15000"/>
              </a:spcBef>
              <a:buSzPct val="100000"/>
              <a:buFontTx/>
              <a:buChar char="•"/>
            </a:pPr>
            <a:r>
              <a:rPr lang="en-GB" sz="1600" b="0" dirty="0">
                <a:solidFill>
                  <a:srgbClr val="000099"/>
                </a:solidFill>
              </a:rPr>
              <a:t>SSE = streaming SIMD extensions</a:t>
            </a:r>
          </a:p>
          <a:p>
            <a:pPr marL="685800" lvl="1" indent="-190500">
              <a:spcBef>
                <a:spcPct val="15000"/>
              </a:spcBef>
              <a:buSzPct val="100000"/>
              <a:buFontTx/>
              <a:buChar char="•"/>
            </a:pPr>
            <a:r>
              <a:rPr lang="en-GB" sz="1600" b="0" dirty="0">
                <a:solidFill>
                  <a:schemeClr val="tx2"/>
                </a:solidFill>
              </a:rPr>
              <a:t>one operation</a:t>
            </a:r>
            <a:r>
              <a:rPr lang="en-GB" sz="1600" b="0" dirty="0">
                <a:solidFill>
                  <a:srgbClr val="000099"/>
                </a:solidFill>
              </a:rPr>
              <a:t> produces</a:t>
            </a:r>
            <a:br>
              <a:rPr lang="en-GB" sz="1600" b="0" dirty="0">
                <a:solidFill>
                  <a:srgbClr val="000099"/>
                </a:solidFill>
              </a:rPr>
            </a:br>
            <a:r>
              <a:rPr lang="en-GB" sz="1600" b="0" dirty="0">
                <a:solidFill>
                  <a:schemeClr val="tx2"/>
                </a:solidFill>
              </a:rPr>
              <a:t>multiple results</a:t>
            </a:r>
            <a:r>
              <a:rPr lang="en-GB" b="0" dirty="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272391" name="AutoShape 7"/>
          <p:cNvSpPr>
            <a:spLocks noChangeArrowheads="1"/>
          </p:cNvSpPr>
          <p:nvPr/>
        </p:nvSpPr>
        <p:spPr bwMode="auto">
          <a:xfrm>
            <a:off x="990600" y="3022600"/>
            <a:ext cx="1066800" cy="457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X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72392" name="AutoShape 8"/>
          <p:cNvSpPr>
            <a:spLocks noChangeArrowheads="1"/>
          </p:cNvSpPr>
          <p:nvPr/>
        </p:nvSpPr>
        <p:spPr bwMode="auto">
          <a:xfrm>
            <a:off x="990600" y="4165600"/>
            <a:ext cx="1066800" cy="457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Y</a:t>
            </a:r>
          </a:p>
        </p:txBody>
      </p:sp>
      <p:sp>
        <p:nvSpPr>
          <p:cNvPr id="272393" name="AutoShape 9"/>
          <p:cNvSpPr>
            <a:spLocks noChangeArrowheads="1"/>
          </p:cNvSpPr>
          <p:nvPr/>
        </p:nvSpPr>
        <p:spPr bwMode="auto">
          <a:xfrm>
            <a:off x="990600" y="5080000"/>
            <a:ext cx="1066800" cy="457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</a:rPr>
              <a:t>X + Y</a:t>
            </a:r>
          </a:p>
        </p:txBody>
      </p:sp>
      <p:sp>
        <p:nvSpPr>
          <p:cNvPr id="272394" name="Text Box 10"/>
          <p:cNvSpPr txBox="1">
            <a:spLocks noChangeArrowheads="1"/>
          </p:cNvSpPr>
          <p:nvPr/>
        </p:nvSpPr>
        <p:spPr bwMode="auto">
          <a:xfrm>
            <a:off x="6400800" y="3556000"/>
            <a:ext cx="3810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endParaRPr lang="en-US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72395" name="AutoShape 11"/>
          <p:cNvSpPr>
            <a:spLocks noChangeArrowheads="1"/>
          </p:cNvSpPr>
          <p:nvPr/>
        </p:nvSpPr>
        <p:spPr bwMode="auto">
          <a:xfrm>
            <a:off x="4648200" y="3022600"/>
            <a:ext cx="1066800" cy="457200"/>
          </a:xfrm>
          <a:prstGeom prst="cube">
            <a:avLst>
              <a:gd name="adj" fmla="val 25000"/>
            </a:avLst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</a:rPr>
              <a:t>x3</a:t>
            </a:r>
          </a:p>
        </p:txBody>
      </p:sp>
      <p:sp>
        <p:nvSpPr>
          <p:cNvPr id="272396" name="AutoShape 12"/>
          <p:cNvSpPr>
            <a:spLocks noChangeArrowheads="1"/>
          </p:cNvSpPr>
          <p:nvPr/>
        </p:nvSpPr>
        <p:spPr bwMode="auto">
          <a:xfrm>
            <a:off x="5638800" y="3022600"/>
            <a:ext cx="1066800" cy="457200"/>
          </a:xfrm>
          <a:prstGeom prst="cube">
            <a:avLst>
              <a:gd name="adj" fmla="val 25000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</a:rPr>
              <a:t>x2</a:t>
            </a:r>
          </a:p>
        </p:txBody>
      </p:sp>
      <p:sp>
        <p:nvSpPr>
          <p:cNvPr id="272397" name="AutoShape 13"/>
          <p:cNvSpPr>
            <a:spLocks noChangeArrowheads="1"/>
          </p:cNvSpPr>
          <p:nvPr/>
        </p:nvSpPr>
        <p:spPr bwMode="auto">
          <a:xfrm>
            <a:off x="6629400" y="3022600"/>
            <a:ext cx="1066800" cy="45720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</a:rPr>
              <a:t>x1</a:t>
            </a:r>
          </a:p>
        </p:txBody>
      </p:sp>
      <p:sp>
        <p:nvSpPr>
          <p:cNvPr id="272398" name="AutoShape 14"/>
          <p:cNvSpPr>
            <a:spLocks noChangeArrowheads="1"/>
          </p:cNvSpPr>
          <p:nvPr/>
        </p:nvSpPr>
        <p:spPr bwMode="auto">
          <a:xfrm>
            <a:off x="7620000" y="3022600"/>
            <a:ext cx="1066800" cy="457200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</a:rPr>
              <a:t>x0</a:t>
            </a:r>
          </a:p>
        </p:txBody>
      </p:sp>
      <p:sp>
        <p:nvSpPr>
          <p:cNvPr id="272399" name="AutoShape 15"/>
          <p:cNvSpPr>
            <a:spLocks noChangeArrowheads="1"/>
          </p:cNvSpPr>
          <p:nvPr/>
        </p:nvSpPr>
        <p:spPr bwMode="auto">
          <a:xfrm>
            <a:off x="4648200" y="4165600"/>
            <a:ext cx="1066800" cy="457200"/>
          </a:xfrm>
          <a:prstGeom prst="cube">
            <a:avLst>
              <a:gd name="adj" fmla="val 25000"/>
            </a:avLst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</a:rPr>
              <a:t>y3</a:t>
            </a:r>
          </a:p>
        </p:txBody>
      </p:sp>
      <p:sp>
        <p:nvSpPr>
          <p:cNvPr id="272400" name="AutoShape 16"/>
          <p:cNvSpPr>
            <a:spLocks noChangeArrowheads="1"/>
          </p:cNvSpPr>
          <p:nvPr/>
        </p:nvSpPr>
        <p:spPr bwMode="auto">
          <a:xfrm>
            <a:off x="5638800" y="4165600"/>
            <a:ext cx="1066800" cy="457200"/>
          </a:xfrm>
          <a:prstGeom prst="cube">
            <a:avLst>
              <a:gd name="adj" fmla="val 25000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</a:rPr>
              <a:t>y2</a:t>
            </a:r>
          </a:p>
        </p:txBody>
      </p:sp>
      <p:sp>
        <p:nvSpPr>
          <p:cNvPr id="272401" name="AutoShape 17"/>
          <p:cNvSpPr>
            <a:spLocks noChangeArrowheads="1"/>
          </p:cNvSpPr>
          <p:nvPr/>
        </p:nvSpPr>
        <p:spPr bwMode="auto">
          <a:xfrm>
            <a:off x="6629400" y="4165600"/>
            <a:ext cx="1066800" cy="45720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</a:rPr>
              <a:t>y1</a:t>
            </a:r>
          </a:p>
        </p:txBody>
      </p:sp>
      <p:sp>
        <p:nvSpPr>
          <p:cNvPr id="272402" name="AutoShape 18"/>
          <p:cNvSpPr>
            <a:spLocks noChangeArrowheads="1"/>
          </p:cNvSpPr>
          <p:nvPr/>
        </p:nvSpPr>
        <p:spPr bwMode="auto">
          <a:xfrm>
            <a:off x="7620000" y="4165600"/>
            <a:ext cx="1066800" cy="457200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</a:rPr>
              <a:t>y0</a:t>
            </a:r>
          </a:p>
        </p:txBody>
      </p:sp>
      <p:sp>
        <p:nvSpPr>
          <p:cNvPr id="40980" name="Line 19"/>
          <p:cNvSpPr>
            <a:spLocks noChangeShapeType="1"/>
          </p:cNvSpPr>
          <p:nvPr/>
        </p:nvSpPr>
        <p:spPr bwMode="auto">
          <a:xfrm flipV="1">
            <a:off x="4495800" y="4851400"/>
            <a:ext cx="434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2404" name="AutoShape 20"/>
          <p:cNvSpPr>
            <a:spLocks noChangeArrowheads="1"/>
          </p:cNvSpPr>
          <p:nvPr/>
        </p:nvSpPr>
        <p:spPr bwMode="auto">
          <a:xfrm>
            <a:off x="4648200" y="5080000"/>
            <a:ext cx="1066800" cy="457200"/>
          </a:xfrm>
          <a:prstGeom prst="cube">
            <a:avLst>
              <a:gd name="adj" fmla="val 25000"/>
            </a:avLst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</a:rPr>
              <a:t>x3+y3</a:t>
            </a:r>
          </a:p>
        </p:txBody>
      </p:sp>
      <p:sp>
        <p:nvSpPr>
          <p:cNvPr id="272405" name="AutoShape 21"/>
          <p:cNvSpPr>
            <a:spLocks noChangeArrowheads="1"/>
          </p:cNvSpPr>
          <p:nvPr/>
        </p:nvSpPr>
        <p:spPr bwMode="auto">
          <a:xfrm>
            <a:off x="5638800" y="5080000"/>
            <a:ext cx="1066800" cy="457200"/>
          </a:xfrm>
          <a:prstGeom prst="cube">
            <a:avLst>
              <a:gd name="adj" fmla="val 25000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</a:rPr>
              <a:t>x2+y2</a:t>
            </a:r>
          </a:p>
        </p:txBody>
      </p:sp>
      <p:sp>
        <p:nvSpPr>
          <p:cNvPr id="272406" name="AutoShape 22"/>
          <p:cNvSpPr>
            <a:spLocks noChangeArrowheads="1"/>
          </p:cNvSpPr>
          <p:nvPr/>
        </p:nvSpPr>
        <p:spPr bwMode="auto">
          <a:xfrm>
            <a:off x="6629400" y="5080000"/>
            <a:ext cx="1066800" cy="45720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</a:rPr>
              <a:t>x1+y1</a:t>
            </a:r>
          </a:p>
        </p:txBody>
      </p:sp>
      <p:sp>
        <p:nvSpPr>
          <p:cNvPr id="272407" name="AutoShape 23"/>
          <p:cNvSpPr>
            <a:spLocks noChangeArrowheads="1"/>
          </p:cNvSpPr>
          <p:nvPr/>
        </p:nvSpPr>
        <p:spPr bwMode="auto">
          <a:xfrm>
            <a:off x="7620000" y="5080000"/>
            <a:ext cx="1066800" cy="457200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ea typeface="+mn-ea"/>
              </a:rPr>
              <a:t>x0+y0</a:t>
            </a:r>
          </a:p>
        </p:txBody>
      </p:sp>
      <p:sp>
        <p:nvSpPr>
          <p:cNvPr id="272408" name="Text Box 24"/>
          <p:cNvSpPr txBox="1">
            <a:spLocks noChangeArrowheads="1"/>
          </p:cNvSpPr>
          <p:nvPr/>
        </p:nvSpPr>
        <p:spPr bwMode="auto">
          <a:xfrm>
            <a:off x="3913188" y="3098800"/>
            <a:ext cx="354012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</a:p>
        </p:txBody>
      </p:sp>
      <p:sp>
        <p:nvSpPr>
          <p:cNvPr id="272409" name="Text Box 25"/>
          <p:cNvSpPr txBox="1">
            <a:spLocks noChangeArrowheads="1"/>
          </p:cNvSpPr>
          <p:nvPr/>
        </p:nvSpPr>
        <p:spPr bwMode="auto">
          <a:xfrm>
            <a:off x="3962400" y="4241800"/>
            <a:ext cx="35401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</a:t>
            </a:r>
          </a:p>
        </p:txBody>
      </p:sp>
      <p:sp>
        <p:nvSpPr>
          <p:cNvPr id="272410" name="Text Box 26"/>
          <p:cNvSpPr txBox="1">
            <a:spLocks noChangeArrowheads="1"/>
          </p:cNvSpPr>
          <p:nvPr/>
        </p:nvSpPr>
        <p:spPr bwMode="auto">
          <a:xfrm>
            <a:off x="3735388" y="5156200"/>
            <a:ext cx="812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en-US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+mn-ea"/>
              </a:rPr>
              <a:t>X + Y</a:t>
            </a:r>
          </a:p>
        </p:txBody>
      </p:sp>
      <p:sp>
        <p:nvSpPr>
          <p:cNvPr id="40988" name="Text Box 27"/>
          <p:cNvSpPr txBox="1">
            <a:spLocks noChangeArrowheads="1"/>
          </p:cNvSpPr>
          <p:nvPr/>
        </p:nvSpPr>
        <p:spPr bwMode="auto">
          <a:xfrm>
            <a:off x="3532188" y="5986463"/>
            <a:ext cx="5154612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1400" b="0">
                <a:solidFill>
                  <a:schemeClr val="tx1"/>
                </a:solidFill>
              </a:rPr>
              <a:t>Slide Source: Alex Klimovitski &amp; Dean Macri,  Intel Corporation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543B039E-1432-46BA-A8E7-3CF20641B91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798512" y="306389"/>
            <a:ext cx="8345487" cy="3794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does this mean to you?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28663"/>
            <a:ext cx="8001000" cy="5343525"/>
          </a:xfrm>
        </p:spPr>
        <p:txBody>
          <a:bodyPr>
            <a:normAutofit fontScale="77500" lnSpcReduction="20000"/>
          </a:bodyPr>
          <a:lstStyle/>
          <a:p>
            <a:r>
              <a:rPr lang="en-US" smtClean="0"/>
              <a:t>In addition to SIMD extensions, the processor may have other special instructions</a:t>
            </a:r>
          </a:p>
          <a:p>
            <a:pPr lvl="1"/>
            <a:r>
              <a:rPr lang="en-US" smtClean="0"/>
              <a:t>Fused Multiply-Add (FMA) instructions: </a:t>
            </a:r>
          </a:p>
          <a:p>
            <a:pPr lvl="1">
              <a:buFontTx/>
              <a:buNone/>
            </a:pPr>
            <a:r>
              <a:rPr lang="en-US" smtClean="0"/>
              <a:t>             x = y + c * z</a:t>
            </a:r>
          </a:p>
          <a:p>
            <a:pPr lvl="1">
              <a:buFontTx/>
              <a:buNone/>
            </a:pPr>
            <a:r>
              <a:rPr lang="en-US" smtClean="0"/>
              <a:t>   is so common some processor execute the multiply/add as a single instruction, at the same rate (bandwidth) as + or * alone</a:t>
            </a:r>
          </a:p>
          <a:p>
            <a:r>
              <a:rPr lang="en-US" smtClean="0"/>
              <a:t>In theory, the compiler understands all of this</a:t>
            </a:r>
          </a:p>
          <a:p>
            <a:pPr lvl="1"/>
            <a:r>
              <a:rPr lang="en-US" smtClean="0"/>
              <a:t>When compiling, it will rearrange instructions to get a good “schedule” that maximizes pipelining, uses FMAs and SIMD</a:t>
            </a:r>
          </a:p>
          <a:p>
            <a:pPr lvl="1"/>
            <a:r>
              <a:rPr lang="en-US" smtClean="0"/>
              <a:t>It works with the mix of instructions inside an inner loop or other block of code</a:t>
            </a:r>
          </a:p>
          <a:p>
            <a:r>
              <a:rPr lang="en-US" smtClean="0"/>
              <a:t>But in practice the compiler may need your help</a:t>
            </a:r>
          </a:p>
          <a:p>
            <a:pPr lvl="1"/>
            <a:r>
              <a:rPr lang="en-US" smtClean="0"/>
              <a:t>Choose a different compiler, optimization flags, etc.</a:t>
            </a:r>
          </a:p>
          <a:p>
            <a:pPr lvl="1"/>
            <a:r>
              <a:rPr lang="en-US" smtClean="0"/>
              <a:t>Rearrange your code to make things more obvious</a:t>
            </a:r>
          </a:p>
          <a:p>
            <a:pPr lvl="1"/>
            <a:r>
              <a:rPr lang="en-US" smtClean="0"/>
              <a:t>Using special functions (“intrinsics”) or write in assembly </a:t>
            </a:r>
            <a:r>
              <a:rPr lang="en-US" smtClean="0">
                <a:sym typeface="Wingdings" pitchFamily="2" charset="2"/>
              </a:rPr>
              <a:t>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 SIMD 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534400" cy="5638800"/>
          </a:xfrm>
        </p:spPr>
        <p:txBody>
          <a:bodyPr/>
          <a:lstStyle/>
          <a:p>
            <a:r>
              <a:rPr lang="en-US" sz="2800" dirty="0" smtClean="0"/>
              <a:t>MMX 64-bit registers, reusing floating-point registers [1992]</a:t>
            </a:r>
          </a:p>
          <a:p>
            <a:r>
              <a:rPr lang="en-US" sz="2800" dirty="0" smtClean="0"/>
              <a:t>SSE2/3/4, new  8 128-bit registers [1999]</a:t>
            </a:r>
          </a:p>
          <a:p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AVX, new 256-bit registers [2011]</a:t>
            </a:r>
          </a:p>
          <a:p>
            <a:pPr lvl="1"/>
            <a:r>
              <a:rPr lang="en-US" dirty="0" smtClean="0"/>
              <a:t>Space for expansion to 1024-bit registers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743200"/>
            <a:ext cx="4648200" cy="2512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71425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F98A8EBD-6B59-479C-A58A-D4C71AB40C4E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798513" y="306388"/>
            <a:ext cx="6826250" cy="422275"/>
          </a:xfrm>
        </p:spPr>
        <p:txBody>
          <a:bodyPr wrap="square">
            <a:normAutofit fontScale="90000"/>
          </a:bodyPr>
          <a:lstStyle/>
          <a:p>
            <a:r>
              <a:rPr lang="en-US" smtClean="0"/>
              <a:t>SSE / SSE2 SIMD on Intel</a:t>
            </a:r>
          </a:p>
        </p:txBody>
      </p:sp>
      <p:sp>
        <p:nvSpPr>
          <p:cNvPr id="273411" name="AutoShape 3"/>
          <p:cNvSpPr>
            <a:spLocks noChangeArrowheads="1"/>
          </p:cNvSpPr>
          <p:nvPr/>
        </p:nvSpPr>
        <p:spPr bwMode="auto">
          <a:xfrm>
            <a:off x="1028700" y="2638425"/>
            <a:ext cx="3810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3412" name="AutoShape 4"/>
          <p:cNvSpPr>
            <a:spLocks noChangeArrowheads="1"/>
          </p:cNvSpPr>
          <p:nvPr/>
        </p:nvSpPr>
        <p:spPr bwMode="auto">
          <a:xfrm>
            <a:off x="1333500" y="2638425"/>
            <a:ext cx="3810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3413" name="AutoShape 5"/>
          <p:cNvSpPr>
            <a:spLocks noChangeArrowheads="1"/>
          </p:cNvSpPr>
          <p:nvPr/>
        </p:nvSpPr>
        <p:spPr bwMode="auto">
          <a:xfrm>
            <a:off x="1638300" y="2638425"/>
            <a:ext cx="3810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3414" name="AutoShape 6"/>
          <p:cNvSpPr>
            <a:spLocks noChangeArrowheads="1"/>
          </p:cNvSpPr>
          <p:nvPr/>
        </p:nvSpPr>
        <p:spPr bwMode="auto">
          <a:xfrm>
            <a:off x="1943100" y="2638425"/>
            <a:ext cx="3810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3415" name="AutoShape 7"/>
          <p:cNvSpPr>
            <a:spLocks noChangeArrowheads="1"/>
          </p:cNvSpPr>
          <p:nvPr/>
        </p:nvSpPr>
        <p:spPr bwMode="auto">
          <a:xfrm>
            <a:off x="2247900" y="2638425"/>
            <a:ext cx="3810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3416" name="AutoShape 8"/>
          <p:cNvSpPr>
            <a:spLocks noChangeArrowheads="1"/>
          </p:cNvSpPr>
          <p:nvPr/>
        </p:nvSpPr>
        <p:spPr bwMode="auto">
          <a:xfrm>
            <a:off x="2552700" y="2638425"/>
            <a:ext cx="3810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3417" name="AutoShape 9"/>
          <p:cNvSpPr>
            <a:spLocks noChangeArrowheads="1"/>
          </p:cNvSpPr>
          <p:nvPr/>
        </p:nvSpPr>
        <p:spPr bwMode="auto">
          <a:xfrm>
            <a:off x="2857500" y="2638425"/>
            <a:ext cx="3810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3418" name="AutoShape 10"/>
          <p:cNvSpPr>
            <a:spLocks noChangeArrowheads="1"/>
          </p:cNvSpPr>
          <p:nvPr/>
        </p:nvSpPr>
        <p:spPr bwMode="auto">
          <a:xfrm>
            <a:off x="3162300" y="2638425"/>
            <a:ext cx="3810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3419" name="AutoShape 11"/>
          <p:cNvSpPr>
            <a:spLocks noChangeArrowheads="1"/>
          </p:cNvSpPr>
          <p:nvPr/>
        </p:nvSpPr>
        <p:spPr bwMode="auto">
          <a:xfrm>
            <a:off x="3467100" y="2638425"/>
            <a:ext cx="3810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3420" name="AutoShape 12"/>
          <p:cNvSpPr>
            <a:spLocks noChangeArrowheads="1"/>
          </p:cNvSpPr>
          <p:nvPr/>
        </p:nvSpPr>
        <p:spPr bwMode="auto">
          <a:xfrm>
            <a:off x="3771900" y="2638425"/>
            <a:ext cx="3810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3421" name="AutoShape 13"/>
          <p:cNvSpPr>
            <a:spLocks noChangeArrowheads="1"/>
          </p:cNvSpPr>
          <p:nvPr/>
        </p:nvSpPr>
        <p:spPr bwMode="auto">
          <a:xfrm>
            <a:off x="4076700" y="2638425"/>
            <a:ext cx="3810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3422" name="AutoShape 14"/>
          <p:cNvSpPr>
            <a:spLocks noChangeArrowheads="1"/>
          </p:cNvSpPr>
          <p:nvPr/>
        </p:nvSpPr>
        <p:spPr bwMode="auto">
          <a:xfrm>
            <a:off x="4381500" y="2638425"/>
            <a:ext cx="3810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3423" name="AutoShape 15"/>
          <p:cNvSpPr>
            <a:spLocks noChangeArrowheads="1"/>
          </p:cNvSpPr>
          <p:nvPr/>
        </p:nvSpPr>
        <p:spPr bwMode="auto">
          <a:xfrm>
            <a:off x="4686300" y="2638425"/>
            <a:ext cx="3810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3424" name="AutoShape 16"/>
          <p:cNvSpPr>
            <a:spLocks noChangeArrowheads="1"/>
          </p:cNvSpPr>
          <p:nvPr/>
        </p:nvSpPr>
        <p:spPr bwMode="auto">
          <a:xfrm>
            <a:off x="4991100" y="2638425"/>
            <a:ext cx="3810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3425" name="AutoShape 17"/>
          <p:cNvSpPr>
            <a:spLocks noChangeArrowheads="1"/>
          </p:cNvSpPr>
          <p:nvPr/>
        </p:nvSpPr>
        <p:spPr bwMode="auto">
          <a:xfrm>
            <a:off x="5295900" y="2638425"/>
            <a:ext cx="3810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3426" name="AutoShape 18"/>
          <p:cNvSpPr>
            <a:spLocks noChangeArrowheads="1"/>
          </p:cNvSpPr>
          <p:nvPr/>
        </p:nvSpPr>
        <p:spPr bwMode="auto">
          <a:xfrm>
            <a:off x="5600700" y="2638425"/>
            <a:ext cx="3810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3442" name="AutoShape 34"/>
          <p:cNvSpPr>
            <a:spLocks noChangeArrowheads="1"/>
          </p:cNvSpPr>
          <p:nvPr/>
        </p:nvSpPr>
        <p:spPr bwMode="auto">
          <a:xfrm>
            <a:off x="1028700" y="1584325"/>
            <a:ext cx="12954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73443" name="AutoShape 35"/>
          <p:cNvSpPr>
            <a:spLocks noChangeArrowheads="1"/>
          </p:cNvSpPr>
          <p:nvPr/>
        </p:nvSpPr>
        <p:spPr bwMode="auto">
          <a:xfrm>
            <a:off x="2247900" y="1584325"/>
            <a:ext cx="12954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73444" name="AutoShape 36"/>
          <p:cNvSpPr>
            <a:spLocks noChangeArrowheads="1"/>
          </p:cNvSpPr>
          <p:nvPr/>
        </p:nvSpPr>
        <p:spPr bwMode="auto">
          <a:xfrm>
            <a:off x="3467100" y="1584325"/>
            <a:ext cx="12954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73445" name="AutoShape 37"/>
          <p:cNvSpPr>
            <a:spLocks noChangeArrowheads="1"/>
          </p:cNvSpPr>
          <p:nvPr/>
        </p:nvSpPr>
        <p:spPr bwMode="auto">
          <a:xfrm>
            <a:off x="4686300" y="1584325"/>
            <a:ext cx="12954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73446" name="AutoShape 38"/>
          <p:cNvSpPr>
            <a:spLocks noChangeArrowheads="1"/>
          </p:cNvSpPr>
          <p:nvPr/>
        </p:nvSpPr>
        <p:spPr bwMode="auto">
          <a:xfrm>
            <a:off x="1028700" y="2085975"/>
            <a:ext cx="25146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73447" name="AutoShape 39"/>
          <p:cNvSpPr>
            <a:spLocks noChangeArrowheads="1"/>
          </p:cNvSpPr>
          <p:nvPr/>
        </p:nvSpPr>
        <p:spPr bwMode="auto">
          <a:xfrm>
            <a:off x="3467100" y="2085975"/>
            <a:ext cx="2514600" cy="457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2010" name="Text Box 40"/>
          <p:cNvSpPr txBox="1">
            <a:spLocks noChangeArrowheads="1"/>
          </p:cNvSpPr>
          <p:nvPr/>
        </p:nvSpPr>
        <p:spPr bwMode="auto">
          <a:xfrm>
            <a:off x="6373813" y="2638425"/>
            <a:ext cx="13414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/>
              <a:t>16x bytes</a:t>
            </a:r>
          </a:p>
        </p:txBody>
      </p:sp>
      <p:sp>
        <p:nvSpPr>
          <p:cNvPr id="42011" name="Text Box 45"/>
          <p:cNvSpPr txBox="1">
            <a:spLocks noChangeArrowheads="1"/>
          </p:cNvSpPr>
          <p:nvPr/>
        </p:nvSpPr>
        <p:spPr bwMode="auto">
          <a:xfrm>
            <a:off x="6373813" y="1660525"/>
            <a:ext cx="12144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/>
              <a:t>4x floats</a:t>
            </a:r>
          </a:p>
        </p:txBody>
      </p:sp>
      <p:sp>
        <p:nvSpPr>
          <p:cNvPr id="42012" name="Text Box 46"/>
          <p:cNvSpPr txBox="1">
            <a:spLocks noChangeArrowheads="1"/>
          </p:cNvSpPr>
          <p:nvPr/>
        </p:nvSpPr>
        <p:spPr bwMode="auto">
          <a:xfrm>
            <a:off x="6373813" y="2162175"/>
            <a:ext cx="15113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/>
              <a:t>2x doubles</a:t>
            </a:r>
          </a:p>
        </p:txBody>
      </p:sp>
      <p:sp>
        <p:nvSpPr>
          <p:cNvPr id="42013" name="Rectangle 47"/>
          <p:cNvSpPr>
            <a:spLocks noChangeArrowheads="1"/>
          </p:cNvSpPr>
          <p:nvPr/>
        </p:nvSpPr>
        <p:spPr bwMode="auto">
          <a:xfrm>
            <a:off x="901700" y="854075"/>
            <a:ext cx="7937500" cy="531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03200" indent="-203200">
              <a:spcBef>
                <a:spcPct val="15000"/>
              </a:spcBef>
              <a:buSzPct val="100000"/>
              <a:buFontTx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SSE2 data types: anything that fits into 16 bytes, e.g.,</a:t>
            </a:r>
          </a:p>
          <a:p>
            <a:pPr marL="203200" indent="-203200">
              <a:spcBef>
                <a:spcPct val="15000"/>
              </a:spcBef>
              <a:buSzPct val="100000"/>
              <a:buFontTx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203200" indent="-203200">
              <a:spcBef>
                <a:spcPct val="15000"/>
              </a:spcBef>
              <a:buSzPct val="100000"/>
              <a:buFontTx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203200" indent="-203200">
              <a:spcBef>
                <a:spcPct val="15000"/>
              </a:spcBef>
              <a:buSzPct val="100000"/>
              <a:buFontTx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203200" indent="-203200">
              <a:spcBef>
                <a:spcPct val="15000"/>
              </a:spcBef>
              <a:buSzPct val="100000"/>
              <a:buFontTx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203200" indent="-203200">
              <a:spcBef>
                <a:spcPct val="15000"/>
              </a:spcBef>
              <a:buSzPct val="100000"/>
              <a:buFontTx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203200" indent="-203200">
              <a:spcBef>
                <a:spcPct val="15000"/>
              </a:spcBef>
              <a:buSzPct val="100000"/>
              <a:buFontTx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Instructions perform add, multiply etc. on all the </a:t>
            </a:r>
            <a:r>
              <a:rPr lang="en-US" sz="2400" b="0" dirty="0" smtClean="0">
                <a:solidFill>
                  <a:schemeClr val="tx1"/>
                </a:solidFill>
              </a:rPr>
              <a:t>data</a:t>
            </a:r>
          </a:p>
          <a:p>
            <a:pPr marL="203200" indent="-203200">
              <a:spcBef>
                <a:spcPct val="15000"/>
              </a:spcBef>
              <a:buSzPct val="100000"/>
            </a:pPr>
            <a:r>
              <a:rPr lang="en-US" sz="2400" b="0" dirty="0" smtClean="0">
                <a:solidFill>
                  <a:schemeClr val="tx1"/>
                </a:solidFill>
              </a:rPr>
              <a:t>in </a:t>
            </a:r>
            <a:r>
              <a:rPr lang="en-US" sz="2400" b="0" dirty="0">
                <a:solidFill>
                  <a:schemeClr val="tx1"/>
                </a:solidFill>
              </a:rPr>
              <a:t>parallel</a:t>
            </a:r>
          </a:p>
          <a:p>
            <a:pPr marL="203200" indent="-203200">
              <a:spcBef>
                <a:spcPct val="15000"/>
              </a:spcBef>
              <a:buSzPct val="100000"/>
              <a:buFontTx/>
              <a:buChar char="•"/>
            </a:pPr>
            <a:endParaRPr lang="en-US" sz="2400" b="0" dirty="0" smtClean="0">
              <a:solidFill>
                <a:schemeClr val="tx1"/>
              </a:solidFill>
            </a:endParaRPr>
          </a:p>
          <a:p>
            <a:pPr marL="203200" indent="-203200">
              <a:spcBef>
                <a:spcPct val="15000"/>
              </a:spcBef>
              <a:buSzPct val="100000"/>
              <a:buFontTx/>
              <a:buChar char="•"/>
            </a:pPr>
            <a:endParaRPr lang="en-US" sz="2400" dirty="0" smtClean="0"/>
          </a:p>
          <a:p>
            <a:pPr marL="203200" indent="-203200">
              <a:spcBef>
                <a:spcPct val="15000"/>
              </a:spcBef>
              <a:buSzPct val="100000"/>
              <a:buFontTx/>
              <a:buChar char="•"/>
            </a:pPr>
            <a:endParaRPr lang="en-US" sz="2400" b="0" dirty="0" smtClean="0">
              <a:solidFill>
                <a:schemeClr val="tx1"/>
              </a:solidFill>
            </a:endParaRPr>
          </a:p>
          <a:p>
            <a:pPr marL="203200" indent="-203200">
              <a:spcBef>
                <a:spcPct val="15000"/>
              </a:spcBef>
              <a:buSzPct val="100000"/>
              <a:buFontTx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203200" indent="-203200">
              <a:spcBef>
                <a:spcPct val="15000"/>
              </a:spcBef>
              <a:buSzPct val="100000"/>
              <a:buFontTx/>
              <a:buChar char="•"/>
            </a:pPr>
            <a:r>
              <a:rPr lang="en-US" sz="2400" b="0" dirty="0">
                <a:solidFill>
                  <a:srgbClr val="000099"/>
                </a:solidFill>
              </a:rPr>
              <a:t>Similar on GPUs, vector processors (but many more simultaneous operations)</a:t>
            </a:r>
          </a:p>
        </p:txBody>
      </p:sp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3886200"/>
            <a:ext cx="5363508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Intel Architecture SSE2+</a:t>
            </a:r>
            <a:br>
              <a:rPr lang="en-US" dirty="0" smtClean="0"/>
            </a:br>
            <a:r>
              <a:rPr lang="en-US" dirty="0" smtClean="0"/>
              <a:t>128-Bit SIMD Data Types</a:t>
            </a:r>
            <a:endParaRPr lang="en-US" dirty="0"/>
          </a:p>
        </p:txBody>
      </p:sp>
      <p:sp>
        <p:nvSpPr>
          <p:cNvPr id="1433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AE40A-D501-724E-80F8-8656EEF3717C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434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875" y="3106293"/>
            <a:ext cx="8366125" cy="3567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621736" y="6268106"/>
            <a:ext cx="70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64 63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33029" y="5515120"/>
            <a:ext cx="70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64 63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644322" y="4772978"/>
            <a:ext cx="70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64 63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208254" y="5515120"/>
            <a:ext cx="70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32 31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219548" y="4772978"/>
            <a:ext cx="70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32 31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056410" y="5515120"/>
            <a:ext cx="70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96 95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067705" y="4772978"/>
            <a:ext cx="70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96 95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018686" y="4772978"/>
            <a:ext cx="70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16 15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430771" y="4772978"/>
            <a:ext cx="70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48 47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842856" y="4772978"/>
            <a:ext cx="70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80 79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160869" y="4772978"/>
            <a:ext cx="938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122 121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632098" y="3949443"/>
            <a:ext cx="70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64 63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207324" y="3949443"/>
            <a:ext cx="70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32 31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055481" y="3949443"/>
            <a:ext cx="70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96 95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006462" y="3949443"/>
            <a:ext cx="70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16 15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418547" y="3949443"/>
            <a:ext cx="70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48 47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830632" y="3949443"/>
            <a:ext cx="704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80 79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148645" y="3949443"/>
            <a:ext cx="938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122 121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7470630" y="3906448"/>
            <a:ext cx="1357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 / 128 bits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466036" y="4714815"/>
            <a:ext cx="124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/ 128 bits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7461442" y="5523182"/>
            <a:ext cx="124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 / 128 bits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460337" y="6289679"/>
            <a:ext cx="124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 / 128 bits</a:t>
            </a:r>
            <a:endParaRPr lang="en-US" dirty="0"/>
          </a:p>
        </p:txBody>
      </p:sp>
      <p:sp>
        <p:nvSpPr>
          <p:cNvPr id="38" name="Content Placeholder 11"/>
          <p:cNvSpPr>
            <a:spLocks noGrp="1"/>
          </p:cNvSpPr>
          <p:nvPr>
            <p:ph idx="1"/>
          </p:nvPr>
        </p:nvSpPr>
        <p:spPr>
          <a:xfrm>
            <a:off x="341751" y="1678219"/>
            <a:ext cx="8466667" cy="1591734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Note: in Intel Architecture (unlike MIPS) a word is 16 bits</a:t>
            </a:r>
          </a:p>
          <a:p>
            <a:pPr lvl="1"/>
            <a:r>
              <a:rPr lang="en-US" dirty="0" smtClean="0"/>
              <a:t>Single-precision FP: Double word (32 bits)</a:t>
            </a:r>
          </a:p>
          <a:p>
            <a:pPr lvl="1"/>
            <a:r>
              <a:rPr lang="en-US" dirty="0" smtClean="0"/>
              <a:t>Double-precision FP: Quad word (64 bits)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8212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1442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Packed and Scalar Double-Precision Floating-Point Operations </a:t>
            </a:r>
            <a:endParaRPr lang="en-US" dirty="0"/>
          </a:p>
        </p:txBody>
      </p:sp>
      <p:sp>
        <p:nvSpPr>
          <p:cNvPr id="2970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E37F8-90CA-E44C-8353-458AD7250EC5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970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43025" y="1123950"/>
            <a:ext cx="5715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3819525"/>
            <a:ext cx="5638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162800" y="2286000"/>
            <a:ext cx="840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Packed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315200" y="5181600"/>
            <a:ext cx="741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Scalar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6122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22447</TotalTime>
  <Words>1917</Words>
  <Application>Microsoft Office PowerPoint</Application>
  <PresentationFormat>On-screen Show (4:3)</PresentationFormat>
  <Paragraphs>573</Paragraphs>
  <Slides>32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Office Theme</vt:lpstr>
      <vt:lpstr>Image</vt:lpstr>
      <vt:lpstr>SIMD Programming</vt:lpstr>
      <vt:lpstr>Flynn* Taxonomy, 1966</vt:lpstr>
      <vt:lpstr>Single-Instruction/Multiple-Data Stream (SIMD or “sim-dee”) </vt:lpstr>
      <vt:lpstr>SIMD: Single Instruction, Multiple Data</vt:lpstr>
      <vt:lpstr>What does this mean to you?</vt:lpstr>
      <vt:lpstr>Intel SIMD Extensions</vt:lpstr>
      <vt:lpstr>SSE / SSE2 SIMD on Intel</vt:lpstr>
      <vt:lpstr>Intel Architecture SSE2+ 128-Bit SIMD Data Types</vt:lpstr>
      <vt:lpstr>Packed and Scalar Double-Precision Floating-Point Operations </vt:lpstr>
      <vt:lpstr>SSE/SSE2 Floating Point Instructions</vt:lpstr>
      <vt:lpstr>Example: SIMD Array Processing</vt:lpstr>
      <vt:lpstr>Data-Level Parallelism and SIMD</vt:lpstr>
      <vt:lpstr>Loop Unrolling in C</vt:lpstr>
      <vt:lpstr>Generalizing Loop Unrolling</vt:lpstr>
      <vt:lpstr>General Loop Unrolling in C</vt:lpstr>
      <vt:lpstr>General Loop Unrolling in C</vt:lpstr>
      <vt:lpstr>Another loop unrolling example</vt:lpstr>
      <vt:lpstr>Intel SSE Intrinsics</vt:lpstr>
      <vt:lpstr>Example SSE Intrinsics</vt:lpstr>
      <vt:lpstr>Example 1: Use of SSE SIMD instructions</vt:lpstr>
      <vt:lpstr>Related SSE SIMD instructions</vt:lpstr>
      <vt:lpstr>Related SSE SIMD instructions</vt:lpstr>
      <vt:lpstr>Example 2: 2 x 2 Matrix Multiply</vt:lpstr>
      <vt:lpstr>Example: 2 x 2 Matrix Multiply</vt:lpstr>
      <vt:lpstr>Example: 2 x 2 Matrix Multiply</vt:lpstr>
      <vt:lpstr>Slide 26</vt:lpstr>
      <vt:lpstr>Example: 2 x 2 Matrix Multiply</vt:lpstr>
      <vt:lpstr>Example: 2 x 2 Matrix Multiply</vt:lpstr>
      <vt:lpstr>Example: 2 x 2 Matrix Multiply</vt:lpstr>
      <vt:lpstr>Example: 2 x 2 Matrix Multiply (Part 1 of 2)</vt:lpstr>
      <vt:lpstr>Example: 2 x 2 Matrix Multiply (Part 2 of 2)</vt:lpstr>
      <vt:lpstr>Conclusion</vt:lpstr>
    </vt:vector>
  </TitlesOfParts>
  <Company>UC Berkeley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61C: Great Ideas in Computer Architecture (Machine Structures)</dc:title>
  <dc:creator>Randy Katz</dc:creator>
  <cp:lastModifiedBy>Tao  Yang</cp:lastModifiedBy>
  <cp:revision>265</cp:revision>
  <cp:lastPrinted>2013-10-11T04:37:49Z</cp:lastPrinted>
  <dcterms:created xsi:type="dcterms:W3CDTF">2012-10-03T16:41:44Z</dcterms:created>
  <dcterms:modified xsi:type="dcterms:W3CDTF">2016-01-14T20:54:57Z</dcterms:modified>
</cp:coreProperties>
</file>